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0" r:id="rId5"/>
  </p:sldMasterIdLst>
  <p:notesMasterIdLst>
    <p:notesMasterId r:id="rId45"/>
  </p:notesMasterIdLst>
  <p:handoutMasterIdLst>
    <p:handoutMasterId r:id="rId46"/>
  </p:handoutMasterIdLst>
  <p:sldIdLst>
    <p:sldId id="283" r:id="rId6"/>
    <p:sldId id="287" r:id="rId7"/>
    <p:sldId id="288" r:id="rId8"/>
    <p:sldId id="289" r:id="rId9"/>
    <p:sldId id="290" r:id="rId10"/>
    <p:sldId id="333" r:id="rId11"/>
    <p:sldId id="334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39" r:id="rId21"/>
    <p:sldId id="340" r:id="rId22"/>
    <p:sldId id="341" r:id="rId23"/>
    <p:sldId id="295" r:id="rId24"/>
    <p:sldId id="319" r:id="rId25"/>
    <p:sldId id="320" r:id="rId26"/>
    <p:sldId id="321" r:id="rId27"/>
    <p:sldId id="322" r:id="rId28"/>
    <p:sldId id="328" r:id="rId29"/>
    <p:sldId id="298" r:id="rId30"/>
    <p:sldId id="324" r:id="rId31"/>
    <p:sldId id="325" r:id="rId32"/>
    <p:sldId id="326" r:id="rId33"/>
    <p:sldId id="323" r:id="rId34"/>
    <p:sldId id="331" r:id="rId35"/>
    <p:sldId id="342" r:id="rId36"/>
    <p:sldId id="335" r:id="rId37"/>
    <p:sldId id="336" r:id="rId38"/>
    <p:sldId id="337" r:id="rId39"/>
    <p:sldId id="330" r:id="rId40"/>
    <p:sldId id="338" r:id="rId41"/>
    <p:sldId id="309" r:id="rId42"/>
    <p:sldId id="332" r:id="rId43"/>
    <p:sldId id="310" r:id="rId4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94675" autoAdjust="0"/>
  </p:normalViewPr>
  <p:slideViewPr>
    <p:cSldViewPr>
      <p:cViewPr varScale="1">
        <p:scale>
          <a:sx n="77" d="100"/>
          <a:sy n="77" d="100"/>
        </p:scale>
        <p:origin x="-90" y="-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C081-2B0D-46C0-A99E-4514CDF647E5}" type="datetimeFigureOut">
              <a:rPr lang="it-IT" smtClean="0"/>
              <a:t>21/02/2017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0B15D-EADA-4058-8F25-A9A929DE1B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86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21/02/2017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1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>
                <a:latin typeface="Times" panose="02020603050405020304" pitchFamily="18" charset="0"/>
              </a:rPr>
              <a:t>The 4 services following interest for involvement of the users. These </a:t>
            </a:r>
            <a:r>
              <a:rPr lang="en-US" altLang="fr-FR" dirty="0" smtClean="0">
                <a:latin typeface="Times" panose="02020603050405020304" pitchFamily="18" charset="0"/>
              </a:rPr>
              <a:t>are the seed  services</a:t>
            </a:r>
            <a:r>
              <a:rPr lang="en-US" altLang="fr-FR" baseline="0" dirty="0" smtClean="0">
                <a:latin typeface="Times" panose="02020603050405020304" pitchFamily="18" charset="0"/>
              </a:rPr>
              <a:t> to kick off the platforms.</a:t>
            </a:r>
            <a:endParaRPr lang="fr-FR" altLang="fr-FR" dirty="0">
              <a:latin typeface="Times" panose="02020603050405020304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5687" indent="-282957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1826" indent="-22636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84556" indent="-22636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37287" indent="-22636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90017" indent="-2263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42748" indent="-2263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95478" indent="-2263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48209" indent="-2263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AEF1AB2-00E5-4D87-8732-31B52EFBDD11}" type="slidenum">
              <a:rPr lang="fr-FR" altLang="fr-FR" sz="1200"/>
              <a:pPr/>
              <a:t>33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42003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57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CC67-BDE6-47C2-9823-FFDCB679685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652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1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203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5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19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201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186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430588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253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2144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.cz/cz/podpora-podnikani/oppik/http:/www.mpo.cz/" TargetMode="External"/><Relationship Id="rId2" Type="http://schemas.openxmlformats.org/officeDocument/2006/relationships/hyperlink" Target="http://www.dotaceeu.cz/cs/Fondy-EU/2014-2020/Operacni-programy/OP-INTERREG-EUROP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otaceeu.cz/irop" TargetMode="External"/><Relationship Id="rId5" Type="http://schemas.openxmlformats.org/officeDocument/2006/relationships/hyperlink" Target="http://www.esfcr.cz/" TargetMode="External"/><Relationship Id="rId4" Type="http://schemas.openxmlformats.org/officeDocument/2006/relationships/hyperlink" Target="http://www.msmt.cz/strukturalni-fondy/op-vv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dotaceeu.cz/cs/Fondy-EU/2014-2020/Operacni-programy/OP-INTERREG-EUROP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policylear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help/programme-manual/" TargetMode="External"/><Relationship Id="rId2" Type="http://schemas.openxmlformats.org/officeDocument/2006/relationships/hyperlink" Target="http://www.interregeurope.e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dotaceeu.cz/cs/Fondy-EU/2014-2020/Operacni-programy/OP-INTERREG-EUROPE" TargetMode="External"/><Relationship Id="rId4" Type="http://schemas.openxmlformats.org/officeDocument/2006/relationships/hyperlink" Target="http://www.interregeurope.eu/account/dashboard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mailto:pavel.lukes@mmr.cz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683568" y="5373216"/>
            <a:ext cx="7272337" cy="360040"/>
          </a:xfrm>
        </p:spPr>
        <p:txBody>
          <a:bodyPr/>
          <a:lstStyle/>
          <a:p>
            <a:r>
              <a:rPr lang="cs-CZ" dirty="0" smtClean="0"/>
              <a:t>Pavel Lukeš</a:t>
            </a:r>
          </a:p>
          <a:p>
            <a:r>
              <a:rPr lang="cs-CZ" b="0" dirty="0" smtClean="0"/>
              <a:t>Ministerstvo pro místní rozvoj</a:t>
            </a:r>
            <a:endParaRPr lang="en-GB" b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794519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Představení programu </a:t>
            </a:r>
            <a:r>
              <a:rPr lang="cs-CZ" b="1" dirty="0" err="1" smtClean="0"/>
              <a:t>Interreg</a:t>
            </a:r>
            <a:r>
              <a:rPr lang="cs-CZ" b="1" dirty="0" smtClean="0"/>
              <a:t> Europe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>
                <a:sym typeface="Webdings" panose="05030102010509060703" pitchFamily="18" charset="2"/>
              </a:rPr>
              <a:t>6. března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cs-CZ" dirty="0" smtClean="0">
                <a:sym typeface="Webdings" panose="05030102010509060703" pitchFamily="18" charset="2"/>
              </a:rPr>
              <a:t>Národní informační den - Praha</a:t>
            </a:r>
            <a:endParaRPr lang="fr-FR" dirty="0"/>
          </a:p>
        </p:txBody>
      </p:sp>
      <p:pic>
        <p:nvPicPr>
          <p:cNvPr id="6" name="Obrázek 5" descr="mmr_cr_rgb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373216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5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91187"/>
              </p:ext>
            </p:extLst>
          </p:nvPr>
        </p:nvGraphicFramePr>
        <p:xfrm>
          <a:off x="539552" y="518199"/>
          <a:ext cx="7704137" cy="60791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966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Výzkum, technologický rozvoj a inovace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Specifický cíl 1.1: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a případně programů Evropské územní spolupráce, </a:t>
                      </a:r>
                      <a:r>
                        <a:rPr lang="cs-CZ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v oblasti výzkumné a inovační infrastruktury a kapacit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  <a:tr h="374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Regionální orgány a aktéři podporující podnikání sdílející zkušenosti v oblastech veřejného financování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podporu inovací jako klíčového prvku inovační infrastruktury, což vede k vytvoření akčních plánů na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zřízení revolvingového  fondu na technologické inovace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každém regionu buď jako „finančního nástroje“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regionálním programu Růst a zaměstnanost, nebo jako fondu, který bude řízen nezávisle.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orgány o politikách a programech na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vytváření výzkumných zařízení </a:t>
                      </a:r>
                      <a:b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zakládání mezinárodních sítí spolupráce v oblasti výzkumu a vývoje v méně výzkumně intenzivních regionech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 na přípravu vytvoření těchto zařízení a sítí prostřednictvím akčních plánů.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agenturami regionálního rozvoje pro plánování opatření ke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zlepšování shody </a:t>
                      </a:r>
                      <a:b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osnovami vysokých škol a potřebami lidského kapitálu podniků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jejich regionálních sektorech inteligentní specializace.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aktéry ke zlepšení politik na podporu inovací, které řeší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klíčové sociální výzvy v oblasti zdraví, demografické změny a blahobytu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036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321822"/>
              </p:ext>
            </p:extLst>
          </p:nvPr>
        </p:nvGraphicFramePr>
        <p:xfrm>
          <a:off x="755576" y="404664"/>
          <a:ext cx="7704137" cy="61206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962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Výzkum, technologický rozvoj a inovace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  <a:tr h="1676027">
                <a:tc>
                  <a:txBody>
                    <a:bodyPr/>
                    <a:lstStyle/>
                    <a:p>
                      <a:endParaRPr lang="cs-CZ" sz="1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Specifický cíl 1.2:</a:t>
                      </a:r>
                    </a:p>
                    <a:p>
                      <a:endParaRPr lang="cs-CZ" sz="1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případně programů Evropské územní spolupráce, které v</a:t>
                      </a:r>
                      <a:r>
                        <a:rPr lang="cs-CZ" sz="12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regionálních inovačních řetězcích „inteligentní specializace“ a inovačních příležitostí podporují aktéry v zavádění inovací</a:t>
                      </a:r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  <a:tr h="3482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používané praxi mezi regionální orgány, vysokými školami a inovačními agenturami,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aby mohly být v každém partnerském regionu rozvíjeny zařízení a metody na podporu přenosu znalostí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posilování příležitostí k otevřeným inovacím mezi podnikatelskou a akademickou sférou 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oblasti zelených technologií jak v rámci partnerských regionů, tak i mezi nimi.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používané praxi při 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rozvoji a řízení klastrů zabývajících se biologickými obory </a:t>
                      </a:r>
                      <a:b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regionálními rozvojovými agenturami, přičemž výsledkem jsou akční plány na zakládání nových regionálních a přeshraničních klastrů 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prostřednictvím projektů v rámci příslušných regionálních programů Růst a zaměstnanost a přeshraničních programů EÚS.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Spolupráce mezi regionálními orgány a aktéry poskytujícími podporu podnikům z regionů se silnými obory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oblasti IKT / nových médií za účelem výměny poznatků o používané praxi a přípravy opatření na zvýšení podnikatelské spolupráce v rámci regionů i mezi nimi ve prospěch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komercializace výsledků výzkumu a vývoje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94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97638"/>
              </p:ext>
            </p:extLst>
          </p:nvPr>
        </p:nvGraphicFramePr>
        <p:xfrm>
          <a:off x="467544" y="404664"/>
          <a:ext cx="7704137" cy="6048672"/>
        </p:xfrm>
        <a:graphic>
          <a:graphicData uri="http://schemas.openxmlformats.org/drawingml/2006/table">
            <a:tbl>
              <a:tblPr/>
              <a:tblGrid>
                <a:gridCol w="7704137"/>
              </a:tblGrid>
              <a:tr h="977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charset="0"/>
                          <a:cs typeface="Times New Roman" pitchFamily="18" charset="0"/>
                        </a:rPr>
                        <a:t>Prioritní osa 2: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charset="0"/>
                          <a:cs typeface="Times New Roman" pitchFamily="18" charset="0"/>
                        </a:rPr>
                        <a:t>Konkurenceschopnost malých a středních podniků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B8CF">
                        <a:alpha val="63000"/>
                      </a:srgbClr>
                    </a:solidFill>
                  </a:tcPr>
                </a:tc>
              </a:tr>
              <a:tr h="134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Specifický cíl 2.1: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Zlepšit realizaci politik a programů regionálního rozvoje, zejména programů Investice pro růst a zaměstnanost </a:t>
                      </a:r>
                      <a:b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a případně programů Evropské územní spolupráce, které </a:t>
                      </a:r>
                      <a:r>
                        <a:rPr kumimoji="0" lang="cs-CZ" altLang="cs-CZ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podporují MSP ve všech fázích jejich životního cyklu, aby se rozvíjely, rostly a byly aktivní na poli inovací</a:t>
                      </a: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B8CF">
                        <a:alpha val="63000"/>
                      </a:srgbClr>
                    </a:solidFill>
                  </a:tcPr>
                </a:tc>
              </a:tr>
              <a:tr h="37262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Podporované aktivity (příklady):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Spolupráce mezi regionálními orgány a agenturami poskytujícími podporu podnikům za účelem výměny poznatků o uspořádání a správě prostředků na financování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počátečního kapitálu na podporu MSP, přípravy takovýchto forem finanční podpory prostřednictvím programů Investice pro růst a zaměstnanost 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nebo jiných regionálních programů na podporu podnikání.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Výměna zkušeností mezi regionálními orgány a aktéry poskytujícími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podporu podnikům v oblasti zvyšování informovanosti a budování podnikatelských kvalit mezi mladými lidmi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příprava akčních plánů na zavedení programů podpory mladým podnikatelům v jejich regionech.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Výměna poznatků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používané praxi v oblasti podpory internacionalizace a exportu u MSP 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mezi regionálními rozvojovými agenturami, přičemž výsledkem jsou akční plány na vytváření nových a zlepšování stávajících forem podpory internacionalizace MSP v jednotlivých regionech prostřednictvím projektu v rámci regionálního programu Růst a zaměstnanost nebo jiných regionálních programů.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B8CF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82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06355"/>
              </p:ext>
            </p:extLst>
          </p:nvPr>
        </p:nvGraphicFramePr>
        <p:xfrm>
          <a:off x="539552" y="518199"/>
          <a:ext cx="7632898" cy="58631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32898"/>
              </a:tblGrid>
              <a:tr h="1398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Prioritní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osa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3: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Nízkouhlíkové hospodářství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159961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Specifický cíl 3.1:</a:t>
                      </a:r>
                      <a:endParaRPr lang="cs-CZ" sz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Zlepšit realizaci politik a programů regionálního rozvoje, zejména programů Investice pro růst a zaměstnanost a případně programů Evropské územní spolupráce, které se zabývají </a:t>
                      </a:r>
                      <a:r>
                        <a:rPr lang="cs-CZ" sz="12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přechodem na nízkouhlíkové hospodářství.</a:t>
                      </a:r>
                      <a:endParaRPr lang="cs-CZ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159961"/>
                    </a:solidFill>
                  </a:tcPr>
                </a:tc>
              </a:tr>
              <a:tr h="3168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a poznatků o správné praxi mezi regionálními a lokálními orgány s následným zpracováním akčních plánů na vytvoření regionálních struktur za účelem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propagace a usnadnění lokální udržitelné výroby energie a distribučních systémů ve venkovských oblastech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a městskými orgány o opatřeních v oblasti udržitelné dopravy s následným zpracováním akčních plánů, v nichž budou rozpracována opatření a investice za účelem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většího využívání možností nízkouhlíkové dopravy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které budou financovány z programů Růst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zaměstnanost nebo z jiných regionálních programů.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Spolupráce mezi regiony a regionálními energetickými agenturami za účelem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podporování a motivování podniků k investicím do opatření směřujících k efektivnímu využívání energie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 následným zpracováním regionálních programů podpory snižování energetické náročnosti ve firmách.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159961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742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16677"/>
              </p:ext>
            </p:extLst>
          </p:nvPr>
        </p:nvGraphicFramePr>
        <p:xfrm>
          <a:off x="467544" y="518199"/>
          <a:ext cx="7704137" cy="56471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894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4: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Životní prostředí a efektivní využívání zdrojů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Specifický cíl 4.1: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a případně programů Evropské územní spolupráce, </a:t>
                      </a:r>
                      <a:r>
                        <a:rPr lang="cs-CZ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v oblasti ochrany a rozvoje přírodního a kulturního dědictví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  <a:tr h="36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používané praxi mezi regionální orgány a agenturami zabývajícími se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ochranou přírody v urbanizovaných regionech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ochraně přírody za účelem přípravy a integrace regionální zelené infrastruktury v zónách pod tlakem urbanizace v rámci regionálních programů (Růst a zaměstnanost).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a poznatků o metodách hodnocení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zranitelnosti regionálních a přeshraničních ekosystémů 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regionálními orgány a odbornými ústavy, určování zmírňujících opatření a plánování jejich aplikace prostřednictvím regionálních programů Růst a zaměstnanost a EÚS / přeshraničních programů spolupráce.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a poznatků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modelech řízení pro regionální přírodní parky a lokality NATURA 2000 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regionálními orgány a správami parků za účelem přípravy zavedení nových modelů řízení a využívání regionálních parků.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3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98137"/>
              </p:ext>
            </p:extLst>
          </p:nvPr>
        </p:nvGraphicFramePr>
        <p:xfrm>
          <a:off x="611560" y="404664"/>
          <a:ext cx="7704137" cy="60136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920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4: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Životní prostředí a efektivní využívání zdrojů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  <a:tr h="1455627">
                <a:tc>
                  <a:txBody>
                    <a:bodyPr/>
                    <a:lstStyle/>
                    <a:p>
                      <a:endParaRPr lang="cs-CZ" sz="1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Specifický cíl 4.2:</a:t>
                      </a:r>
                    </a:p>
                    <a:p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případně programů Evropské územní spolupráce, zaměřených na </a:t>
                      </a:r>
                      <a:r>
                        <a:rPr lang="cs-CZ" sz="12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zvýšení efektivity využívání zdrojů, ekologický růst, ekologické inovace a řízení dopadů na životní prostředí.</a:t>
                      </a: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  <a:tr h="3637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aktéry poskytujícími podporu podnikům o podpůrných opatřeních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programech na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podporu MSP za účelem posouzení využití zdrojů a představení pracovních procesů, při nichž jsou zdroje využívány efektivněji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 za účelem přípravy zavedení těchto nástrojů prostřednictvím regionálního programu Růst a zaměstnanost nebo jiného programu.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orgány a agenturami zabývajícími se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odpadovým hospodářstvím </a:t>
                      </a:r>
                      <a:b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politikách a opatřeních na snížení množství odpadu a zvýšení četnosti recyklace v malých podnicích a domácnostech 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účelem plánování implementace těchto opatření v rámci regionálních programů odpadového hospodářství.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praktikách mezi regionálními a lokálními orgány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metodách monitorování, řízení </a:t>
                      </a:r>
                      <a:b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zlepšování kvality ovzduší v městských a urbanizovaných oblastech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 následným zpracováním akčních plánů pro vytvoření programů monitorování kvality ovzduší a </a:t>
                      </a:r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zmírňujících opatření 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prostřednictvím projektů v rámci jejich regionálních programů Růst a zaměstnanost.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145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alokace podle priorit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Alokováno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17329"/>
            <a:ext cx="7314739" cy="4807783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2123728" y="2382781"/>
            <a:ext cx="936104" cy="792088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707904" y="2770953"/>
            <a:ext cx="936104" cy="792088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292080" y="2770136"/>
            <a:ext cx="936104" cy="792088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876256" y="2880980"/>
            <a:ext cx="936104" cy="792088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7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827088" y="1557338"/>
            <a:ext cx="78136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55600" indent="-355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000172"/>
            <a:ext cx="73450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Výzkum a inovace</a:t>
            </a:r>
            <a:endParaRPr lang="en-GB" sz="2400" b="1" dirty="0"/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RIS3 </a:t>
            </a:r>
            <a:r>
              <a:rPr lang="en-GB" sz="2400" dirty="0" smtClean="0"/>
              <a:t>– </a:t>
            </a:r>
            <a:r>
              <a:rPr lang="cs-CZ" sz="2400" dirty="0" smtClean="0"/>
              <a:t>sektory/řízení </a:t>
            </a:r>
            <a:r>
              <a:rPr lang="en-GB" sz="2400" dirty="0" smtClean="0"/>
              <a:t>(e.g</a:t>
            </a:r>
            <a:r>
              <a:rPr lang="en-GB" sz="2400" dirty="0"/>
              <a:t>. </a:t>
            </a:r>
            <a:r>
              <a:rPr lang="en-GB" sz="2000" dirty="0" smtClean="0"/>
              <a:t>P2L2, </a:t>
            </a:r>
            <a:r>
              <a:rPr lang="en-GB" sz="2000" dirty="0"/>
              <a:t>HIGHER</a:t>
            </a:r>
            <a:r>
              <a:rPr lang="en-GB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Sociální inovace </a:t>
            </a:r>
            <a:r>
              <a:rPr lang="en-GB" sz="2400" dirty="0" smtClean="0"/>
              <a:t>(e.g</a:t>
            </a:r>
            <a:r>
              <a:rPr lang="en-GB" sz="2400" dirty="0"/>
              <a:t>. </a:t>
            </a:r>
            <a:r>
              <a:rPr lang="en-GB" sz="2000" dirty="0"/>
              <a:t>OSIRIS</a:t>
            </a:r>
            <a:r>
              <a:rPr lang="en-GB" sz="2400" dirty="0"/>
              <a:t>)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cs-CZ" sz="2400" b="1" dirty="0" smtClean="0"/>
              <a:t>Konkurenceschopnost MSP</a:t>
            </a:r>
            <a:endParaRPr lang="en-GB" sz="2400" b="1" dirty="0"/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err="1" smtClean="0"/>
              <a:t>Microfinanc</a:t>
            </a:r>
            <a:r>
              <a:rPr lang="cs-CZ" sz="2400" dirty="0" smtClean="0"/>
              <a:t>ování </a:t>
            </a:r>
            <a:r>
              <a:rPr lang="en-GB" sz="2400" dirty="0" smtClean="0"/>
              <a:t>(e.g</a:t>
            </a:r>
            <a:r>
              <a:rPr lang="en-GB" sz="2400" dirty="0"/>
              <a:t>. </a:t>
            </a:r>
            <a:r>
              <a:rPr lang="en-GB" sz="2000" dirty="0" err="1"/>
              <a:t>ATMforSMEs</a:t>
            </a:r>
            <a:r>
              <a:rPr lang="en-GB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Internacionalizace MSP</a:t>
            </a:r>
            <a:r>
              <a:rPr lang="en-GB" sz="2400" dirty="0" smtClean="0"/>
              <a:t> </a:t>
            </a:r>
            <a:r>
              <a:rPr lang="en-GB" sz="2400" dirty="0"/>
              <a:t>(e.g. </a:t>
            </a:r>
            <a:r>
              <a:rPr lang="en-GB" sz="2000" dirty="0"/>
              <a:t>SIE</a:t>
            </a:r>
            <a:r>
              <a:rPr lang="en-GB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Podpora inovativních řešení pro MSP ve venkovských oblastech </a:t>
            </a:r>
            <a:r>
              <a:rPr lang="en-GB" sz="2400" dirty="0" smtClean="0"/>
              <a:t>(e.g</a:t>
            </a:r>
            <a:r>
              <a:rPr lang="en-GB" sz="2400" dirty="0"/>
              <a:t>. </a:t>
            </a:r>
            <a:r>
              <a:rPr lang="en-GB" sz="2000" dirty="0"/>
              <a:t>SOCIAL-SEEDS</a:t>
            </a:r>
            <a:r>
              <a:rPr lang="en-GB" sz="2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1567"/>
            <a:ext cx="588992" cy="540624"/>
          </a:xfrm>
          <a:prstGeom prst="rect">
            <a:avLst/>
          </a:prstGeom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73016"/>
            <a:ext cx="588312" cy="54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163" y="418654"/>
            <a:ext cx="8229600" cy="562074"/>
          </a:xfrm>
        </p:spPr>
        <p:txBody>
          <a:bodyPr/>
          <a:lstStyle/>
          <a:p>
            <a:r>
              <a:rPr lang="cs-CZ" sz="3600" dirty="0" smtClean="0"/>
              <a:t>Nejčastější témata –schválené projekty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263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608923" y="1988840"/>
            <a:ext cx="853507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55600" indent="-355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cs-CZ" sz="2400" b="1" dirty="0" smtClean="0">
                <a:latin typeface="+mn-lt"/>
              </a:rPr>
              <a:t>Nízkouhlíkové hospodářství</a:t>
            </a:r>
            <a:endParaRPr lang="en-GB" sz="2400" b="1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n-lt"/>
              </a:rPr>
              <a:t>Energetická účinnost budov </a:t>
            </a:r>
            <a:r>
              <a:rPr lang="en-GB" sz="2400" dirty="0" smtClean="0">
                <a:latin typeface="+mn-lt"/>
              </a:rPr>
              <a:t>(e.g</a:t>
            </a:r>
            <a:r>
              <a:rPr lang="en-GB" sz="2400" dirty="0">
                <a:latin typeface="+mn-lt"/>
              </a:rPr>
              <a:t>. </a:t>
            </a:r>
            <a:r>
              <a:rPr lang="en-GB" sz="2000" dirty="0" smtClean="0">
                <a:latin typeface="+mn-lt"/>
              </a:rPr>
              <a:t>Social Green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n-lt"/>
              </a:rPr>
              <a:t>Městská mobilita </a:t>
            </a:r>
            <a:r>
              <a:rPr lang="en-GB" sz="2400" dirty="0" smtClean="0">
                <a:latin typeface="+mn-lt"/>
              </a:rPr>
              <a:t>(e.g</a:t>
            </a:r>
            <a:r>
              <a:rPr lang="en-GB" sz="2400" dirty="0">
                <a:latin typeface="+mn-lt"/>
              </a:rPr>
              <a:t>. </a:t>
            </a:r>
            <a:r>
              <a:rPr lang="cs-CZ" sz="2000" dirty="0" smtClean="0">
                <a:latin typeface="+mn-lt"/>
              </a:rPr>
              <a:t>Ev </a:t>
            </a:r>
            <a:r>
              <a:rPr lang="cs-CZ" sz="2000" dirty="0" err="1" smtClean="0">
                <a:latin typeface="+mn-lt"/>
              </a:rPr>
              <a:t>Energy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endParaRPr lang="en-GB" sz="2400" b="1" dirty="0" smtClean="0">
              <a:latin typeface="+mn-lt"/>
            </a:endParaRPr>
          </a:p>
          <a:p>
            <a:r>
              <a:rPr lang="cs-CZ" sz="2400" b="1" dirty="0" smtClean="0">
                <a:latin typeface="+mn-lt"/>
              </a:rPr>
              <a:t>Životní prostředí a efektivní využívání zdrojů</a:t>
            </a:r>
            <a:endParaRPr lang="en-GB" sz="2400" b="1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n-lt"/>
              </a:rPr>
              <a:t>Oběhové hospodářství </a:t>
            </a:r>
            <a:r>
              <a:rPr lang="en-GB" sz="2400" dirty="0" smtClean="0">
                <a:latin typeface="+mn-lt"/>
              </a:rPr>
              <a:t>(e.g</a:t>
            </a:r>
            <a:r>
              <a:rPr lang="en-GB" sz="2400" dirty="0">
                <a:latin typeface="+mn-lt"/>
              </a:rPr>
              <a:t>. </a:t>
            </a:r>
            <a:r>
              <a:rPr lang="en-GB" sz="2000" dirty="0">
                <a:latin typeface="+mn-lt"/>
              </a:rPr>
              <a:t>RETRACE</a:t>
            </a:r>
            <a:r>
              <a:rPr lang="en-GB" sz="2400" dirty="0">
                <a:latin typeface="+mn-lt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+mn-lt"/>
              </a:rPr>
              <a:t>Odpadové hospodářství v historických městech</a:t>
            </a:r>
            <a:r>
              <a:rPr lang="en-GB" sz="2400" dirty="0" smtClean="0">
                <a:latin typeface="+mn-lt"/>
              </a:rPr>
              <a:t>(e.g</a:t>
            </a:r>
            <a:r>
              <a:rPr lang="en-GB" sz="2400" dirty="0">
                <a:latin typeface="+mn-lt"/>
              </a:rPr>
              <a:t>. </a:t>
            </a:r>
            <a:r>
              <a:rPr lang="en-GB" sz="2000" dirty="0">
                <a:latin typeface="+mn-lt"/>
              </a:rPr>
              <a:t>INTHERWASTE</a:t>
            </a:r>
            <a:r>
              <a:rPr lang="en-GB" sz="2400" dirty="0">
                <a:latin typeface="+mn-lt"/>
              </a:rPr>
              <a:t>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0" y="1448840"/>
            <a:ext cx="588313" cy="540000"/>
          </a:xfrm>
          <a:prstGeom prst="rect">
            <a:avLst/>
          </a:prstGeom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0" y="3645146"/>
            <a:ext cx="588313" cy="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Nejčastější témata –schválené projekty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82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Podporované aktivity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-28575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cs-CZ" dirty="0" smtClean="0"/>
              <a:t>Projekty</a:t>
            </a:r>
            <a:endParaRPr lang="en-GB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defRPr/>
            </a:pPr>
            <a:r>
              <a:rPr lang="cs-CZ" dirty="0" smtClean="0"/>
              <a:t>Spolupráce omezeného počtu partnerů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defRPr/>
            </a:pPr>
            <a:r>
              <a:rPr lang="en-GB" dirty="0"/>
              <a:t>2 </a:t>
            </a:r>
            <a:r>
              <a:rPr lang="cs-CZ" dirty="0" smtClean="0"/>
              <a:t>fáze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defRPr/>
            </a:pPr>
            <a:r>
              <a:rPr lang="en-GB" dirty="0"/>
              <a:t>Stakeholder groups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defRPr/>
            </a:pPr>
            <a:r>
              <a:rPr lang="cs-CZ" dirty="0" smtClean="0"/>
              <a:t>Akční plán</a:t>
            </a:r>
            <a:endParaRPr lang="en-GB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r>
              <a:rPr lang="en-GB" dirty="0"/>
              <a:t>		</a:t>
            </a:r>
            <a:endParaRPr lang="en-GB" b="1" dirty="0">
              <a:solidFill>
                <a:schemeClr val="tx2"/>
              </a:solidFill>
            </a:endParaRPr>
          </a:p>
          <a:p>
            <a:pPr indent="-28575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en-GB" dirty="0"/>
              <a:t>Policy learning </a:t>
            </a:r>
            <a:r>
              <a:rPr lang="en-GB" dirty="0" smtClean="0"/>
              <a:t>platforms</a:t>
            </a:r>
            <a:r>
              <a:rPr lang="cs-CZ" dirty="0" smtClean="0"/>
              <a:t> - Platformy</a:t>
            </a:r>
            <a:endParaRPr lang="en-GB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endParaRPr lang="en-GB" b="1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defRPr/>
            </a:pPr>
            <a:r>
              <a:rPr lang="cs-CZ" dirty="0" smtClean="0"/>
              <a:t>Otevřené všem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defRPr/>
            </a:pPr>
            <a:r>
              <a:rPr lang="cs-CZ" dirty="0" smtClean="0"/>
              <a:t>Úzce spojené s projekty 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41" y="1724217"/>
            <a:ext cx="1712594" cy="124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19" y="4869160"/>
            <a:ext cx="2023238" cy="116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4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79512" y="4005064"/>
            <a:ext cx="8568952" cy="1362075"/>
          </a:xfrm>
        </p:spPr>
        <p:txBody>
          <a:bodyPr/>
          <a:lstStyle/>
          <a:p>
            <a:pPr algn="ctr"/>
            <a:r>
              <a:rPr lang="cs-CZ" dirty="0" smtClean="0"/>
              <a:t>Základní Charakteristika programu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7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0430" y="4096454"/>
            <a:ext cx="8569325" cy="1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1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cs-CZ" sz="2400" b="1" kern="50" dirty="0" smtClean="0">
                <a:solidFill>
                  <a:srgbClr val="00316E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Cíl</a:t>
            </a:r>
            <a:endParaRPr lang="en-GB" sz="2400" b="1" kern="50" dirty="0" smtClean="0">
              <a:solidFill>
                <a:srgbClr val="00316E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50" dirty="0" smtClean="0">
                <a:latin typeface="+mn-lt"/>
                <a:ea typeface="SimSun"/>
                <a:cs typeface="Mangal"/>
              </a:rPr>
              <a:t>….</a:t>
            </a:r>
            <a:r>
              <a:rPr lang="cs-CZ" sz="2200" kern="50" dirty="0" smtClean="0">
                <a:latin typeface="+mn-lt"/>
                <a:ea typeface="SimSun"/>
                <a:cs typeface="Mangal"/>
              </a:rPr>
              <a:t>s cílem zlepšit efektivitu implementace politik dotčených regionů (</a:t>
            </a:r>
            <a:r>
              <a:rPr lang="cs-CZ" sz="2200" b="1" kern="50" dirty="0" smtClean="0">
                <a:latin typeface="+mn-lt"/>
                <a:ea typeface="SimSun"/>
                <a:cs typeface="Mangal"/>
              </a:rPr>
              <a:t>zvláště implementaci programů Investice pro růst a zaměstnanost</a:t>
            </a:r>
            <a:r>
              <a:rPr lang="cs-CZ" sz="2200" kern="50" dirty="0" smtClean="0">
                <a:latin typeface="+mn-lt"/>
                <a:ea typeface="SimSun"/>
                <a:cs typeface="Mangal"/>
              </a:rPr>
              <a:t>)</a:t>
            </a:r>
            <a:endParaRPr lang="en-GB" sz="2200" kern="50" dirty="0" smtClean="0">
              <a:latin typeface="+mn-lt"/>
              <a:ea typeface="SimSun"/>
              <a:cs typeface="Mang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77110" y="2600488"/>
            <a:ext cx="8569325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200" kern="50" dirty="0" smtClean="0">
                <a:latin typeface="+mn-lt"/>
                <a:ea typeface="SimSun"/>
                <a:cs typeface="Mangal"/>
              </a:rPr>
              <a:t>Partneři z různých států spolupracují na sdílení zkušeností v oblastech politik regionálního rozvoje (v rámci tematických oblastí programu)…</a:t>
            </a:r>
            <a:endParaRPr lang="en-GB" sz="2200" kern="50" dirty="0" smtClean="0">
              <a:latin typeface="+mn-lt"/>
              <a:ea typeface="SimSun"/>
              <a:cs typeface="Mangal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25368" y="299785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4000" dirty="0" smtClean="0">
                <a:solidFill>
                  <a:schemeClr val="tx2"/>
                </a:solidFill>
                <a:latin typeface="+mj-lt"/>
              </a:rPr>
              <a:t>Projekty</a:t>
            </a:r>
            <a:r>
              <a:rPr lang="en-GB" b="1" dirty="0" smtClean="0">
                <a:latin typeface="+mj-lt"/>
              </a:rPr>
              <a:t> </a:t>
            </a:r>
            <a:endParaRPr lang="en-GB" b="1" dirty="0">
              <a:latin typeface="+mj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25368" y="1927824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b="1" dirty="0" smtClean="0">
                <a:solidFill>
                  <a:schemeClr val="tx2"/>
                </a:solidFill>
                <a:latin typeface="+mj-lt"/>
              </a:rPr>
              <a:t>Definice</a:t>
            </a:r>
            <a:endParaRPr lang="en-GB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4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5215" y="239434"/>
            <a:ext cx="8497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000" dirty="0" smtClean="0">
                <a:solidFill>
                  <a:schemeClr val="tx2"/>
                </a:solidFill>
                <a:latin typeface="+mj-lt"/>
              </a:rPr>
              <a:t>Projekty - 2 fáze</a:t>
            </a:r>
            <a:endParaRPr lang="en-GB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40692" y="1700808"/>
            <a:ext cx="606277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kern="50" dirty="0" smtClean="0">
                <a:latin typeface="+mn-lt"/>
                <a:ea typeface="SimSun"/>
                <a:cs typeface="Mangal"/>
              </a:rPr>
              <a:t>Výměna zkušeností vedoucí k vypracování 1 </a:t>
            </a:r>
            <a:r>
              <a:rPr lang="cs-CZ" sz="2000" b="1" kern="50" dirty="0" smtClean="0">
                <a:latin typeface="+mn-lt"/>
                <a:ea typeface="SimSun"/>
                <a:cs typeface="Mangal"/>
              </a:rPr>
              <a:t>akčního plánu </a:t>
            </a:r>
            <a:r>
              <a:rPr lang="cs-CZ" sz="2000" kern="50" dirty="0" smtClean="0">
                <a:latin typeface="+mn-lt"/>
                <a:ea typeface="SimSun"/>
                <a:cs typeface="Mangal"/>
              </a:rPr>
              <a:t>pro každý řešený </a:t>
            </a:r>
            <a:r>
              <a:rPr lang="cs-CZ" sz="2000" b="1" kern="50" dirty="0" smtClean="0">
                <a:latin typeface="+mn-lt"/>
                <a:ea typeface="SimSun"/>
                <a:cs typeface="Mangal"/>
              </a:rPr>
              <a:t>politický nástroj </a:t>
            </a:r>
            <a:r>
              <a:rPr lang="cs-CZ" sz="2000" kern="50" dirty="0" smtClean="0">
                <a:latin typeface="+mn-lt"/>
                <a:ea typeface="SimSun"/>
                <a:cs typeface="Mangal"/>
              </a:rPr>
              <a:t>(program, politiky regionálního rozvoje…</a:t>
            </a:r>
            <a:r>
              <a:rPr lang="cs-CZ" sz="2000" kern="50" dirty="0" err="1" smtClean="0">
                <a:latin typeface="+mn-lt"/>
                <a:ea typeface="SimSun"/>
                <a:cs typeface="Mangal"/>
              </a:rPr>
              <a:t>etc</a:t>
            </a:r>
            <a:r>
              <a:rPr lang="cs-CZ" sz="2000" kern="50" dirty="0" smtClean="0">
                <a:latin typeface="+mn-lt"/>
                <a:ea typeface="SimSun"/>
                <a:cs typeface="Mangal"/>
              </a:rPr>
              <a:t>.)</a:t>
            </a:r>
            <a:endParaRPr lang="en-GB" sz="2000" kern="50" dirty="0">
              <a:latin typeface="+mn-lt"/>
              <a:ea typeface="SimSun"/>
              <a:cs typeface="Mang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GB" sz="20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000" u="sng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u="sng" kern="50" dirty="0" smtClean="0">
                <a:latin typeface="+mn-lt"/>
                <a:ea typeface="SimSun"/>
                <a:cs typeface="Mangal"/>
              </a:rPr>
              <a:t>Monitorování</a:t>
            </a:r>
            <a:r>
              <a:rPr lang="cs-CZ" sz="2000" kern="50" dirty="0" smtClean="0">
                <a:latin typeface="+mn-lt"/>
                <a:ea typeface="SimSun"/>
                <a:cs typeface="Mangal"/>
              </a:rPr>
              <a:t> implementace akčního plánu + možná realizace pilotních aktivit</a:t>
            </a:r>
            <a:endParaRPr lang="en-GB" sz="2000" kern="50" dirty="0">
              <a:latin typeface="+mn-lt"/>
              <a:ea typeface="SimSun"/>
              <a:cs typeface="Mangal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21830" y="1837557"/>
            <a:ext cx="2016224" cy="3024335"/>
            <a:chOff x="467346" y="3470695"/>
            <a:chExt cx="1440358" cy="1808430"/>
          </a:xfrm>
        </p:grpSpPr>
        <p:sp>
          <p:nvSpPr>
            <p:cNvPr id="9" name="Down Arrow Callout 8"/>
            <p:cNvSpPr/>
            <p:nvPr/>
          </p:nvSpPr>
          <p:spPr bwMode="auto">
            <a:xfrm>
              <a:off x="467346" y="3470695"/>
              <a:ext cx="1440358" cy="1068690"/>
            </a:xfrm>
            <a:prstGeom prst="downArrowCallou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673" y="3569729"/>
              <a:ext cx="1404627" cy="386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cs-CZ" sz="1800" b="1" dirty="0" smtClean="0">
                  <a:latin typeface="+mn-lt"/>
                </a:rPr>
                <a:t>Fáze</a:t>
              </a:r>
              <a:r>
                <a:rPr lang="en-GB" sz="1800" b="1" dirty="0" smtClean="0">
                  <a:latin typeface="+mn-lt"/>
                </a:rPr>
                <a:t> 1</a:t>
              </a:r>
            </a:p>
            <a:p>
              <a:pPr algn="ctr">
                <a:defRPr/>
              </a:pPr>
              <a:r>
                <a:rPr lang="en-GB" sz="1800" b="1" dirty="0" smtClean="0">
                  <a:latin typeface="+mn-lt"/>
                </a:rPr>
                <a:t>(1 </a:t>
              </a:r>
              <a:r>
                <a:rPr lang="cs-CZ" sz="1800" b="1" dirty="0" smtClean="0">
                  <a:latin typeface="+mn-lt"/>
                </a:rPr>
                <a:t>až</a:t>
              </a:r>
              <a:r>
                <a:rPr lang="en-GB" sz="1800" b="1" dirty="0" smtClean="0">
                  <a:latin typeface="+mn-lt"/>
                </a:rPr>
                <a:t> 3 </a:t>
              </a:r>
              <a:r>
                <a:rPr lang="cs-CZ" sz="1800" b="1" dirty="0" smtClean="0">
                  <a:latin typeface="+mn-lt"/>
                </a:rPr>
                <a:t>roky</a:t>
              </a:r>
              <a:r>
                <a:rPr lang="en-GB" sz="1800" b="1" dirty="0" smtClean="0">
                  <a:latin typeface="+mn-lt"/>
                </a:rPr>
                <a:t>)</a:t>
              </a:r>
              <a:endParaRPr lang="en-GB" sz="1800" b="1" dirty="0"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67346" y="4581509"/>
              <a:ext cx="1368895" cy="697616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077" y="4679143"/>
              <a:ext cx="1368895" cy="386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800" b="1" dirty="0" smtClean="0">
                  <a:latin typeface="+mn-lt"/>
                </a:rPr>
                <a:t>Fáze</a:t>
              </a:r>
              <a:r>
                <a:rPr lang="en-GB" sz="1800" b="1" dirty="0" smtClean="0">
                  <a:latin typeface="+mn-lt"/>
                </a:rPr>
                <a:t> </a:t>
              </a:r>
              <a:r>
                <a:rPr lang="cs-CZ" sz="1800" b="1" dirty="0">
                  <a:latin typeface="+mn-lt"/>
                </a:rPr>
                <a:t>2</a:t>
              </a:r>
              <a:endParaRPr lang="en-GB" sz="1800" b="1" dirty="0" smtClean="0">
                <a:latin typeface="+mn-lt"/>
              </a:endParaRPr>
            </a:p>
            <a:p>
              <a:pPr algn="ctr">
                <a:defRPr/>
              </a:pPr>
              <a:r>
                <a:rPr lang="en-GB" sz="1800" b="1" dirty="0" smtClean="0">
                  <a:latin typeface="+mn-lt"/>
                </a:rPr>
                <a:t>(2 </a:t>
              </a:r>
              <a:r>
                <a:rPr lang="cs-CZ" sz="1800" b="1" dirty="0" smtClean="0">
                  <a:latin typeface="+mn-lt"/>
                </a:rPr>
                <a:t>roky</a:t>
              </a:r>
              <a:r>
                <a:rPr lang="en-GB" sz="1800" b="1" dirty="0" smtClean="0">
                  <a:latin typeface="+mn-lt"/>
                </a:rPr>
                <a:t>)</a:t>
              </a:r>
              <a:endParaRPr lang="en-GB" sz="1800" b="1" dirty="0">
                <a:latin typeface="+mn-lt"/>
              </a:endParaRPr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aoblený obdélník 14"/>
          <p:cNvSpPr/>
          <p:nvPr/>
        </p:nvSpPr>
        <p:spPr>
          <a:xfrm>
            <a:off x="5029200" y="5006950"/>
            <a:ext cx="2808288" cy="1368425"/>
          </a:xfrm>
          <a:prstGeom prst="roundRect">
            <a:avLst/>
          </a:prstGeom>
          <a:solidFill>
            <a:srgbClr val="006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Akční plán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popis opatření, která budou zapracována, jejich časový harmonogram, dílčí kroky, odpovědní aktéři, náklady (pokud nějaké budou) </a:t>
            </a:r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zdroje financování pro následné využití získaných poznatků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89569" y="5438955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Alespoň polovina </a:t>
            </a:r>
            <a:r>
              <a:rPr lang="cs-CZ" dirty="0" smtClean="0"/>
              <a:t>z řešených z řešených politických nástrojů musí být programy Strukturálních fondů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496" y="4894162"/>
            <a:ext cx="6767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800" dirty="0" smtClean="0">
                <a:solidFill>
                  <a:srgbClr val="C00000"/>
                </a:solidFill>
              </a:rPr>
              <a:t>!</a:t>
            </a:r>
            <a:endParaRPr lang="cs-CZ" sz="1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17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47965" y="239434"/>
            <a:ext cx="7704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sz="4000" dirty="0" smtClean="0">
                <a:solidFill>
                  <a:schemeClr val="tx2"/>
                </a:solidFill>
                <a:latin typeface="+mj-lt"/>
              </a:rPr>
              <a:t>Cílová skupina</a:t>
            </a:r>
            <a:endParaRPr lang="en-GB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87666" y="1196752"/>
            <a:ext cx="6624736" cy="38313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lnSpc>
                <a:spcPts val="3000"/>
              </a:lnSpc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>
                <a:solidFill>
                  <a:schemeClr val="tx2"/>
                </a:solidFill>
              </a:rPr>
              <a:t>Ř</a:t>
            </a:r>
            <a:r>
              <a:rPr lang="cs-CZ" altLang="en-US" sz="2400" b="1" kern="0" dirty="0" smtClean="0">
                <a:solidFill>
                  <a:schemeClr val="tx2"/>
                </a:solidFill>
              </a:rPr>
              <a:t>ídící orgány programů Strukturálních fondů 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(hl. cílová skupina)</a:t>
            </a:r>
            <a:endParaRPr lang="cs-CZ" altLang="en-US" sz="2400" b="1" kern="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ts val="3000"/>
              </a:lnSpc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 smtClean="0">
                <a:solidFill>
                  <a:schemeClr val="tx2"/>
                </a:solidFill>
              </a:rPr>
              <a:t>Veřejné orgány</a:t>
            </a:r>
            <a:r>
              <a:rPr lang="en-GB" altLang="en-US" sz="2400" kern="0" dirty="0" smtClean="0">
                <a:solidFill>
                  <a:schemeClr val="tx2"/>
                </a:solidFill>
              </a:rPr>
              <a:t/>
            </a:r>
            <a:br>
              <a:rPr lang="en-GB" altLang="en-US" sz="2400" kern="0" dirty="0" smtClean="0">
                <a:solidFill>
                  <a:schemeClr val="tx2"/>
                </a:solidFill>
              </a:rPr>
            </a:br>
            <a:r>
              <a:rPr lang="en-GB" altLang="en-US" sz="2400" kern="0" dirty="0" smtClean="0">
                <a:solidFill>
                  <a:schemeClr val="tx2"/>
                </a:solidFill>
              </a:rPr>
              <a:t>(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místní</a:t>
            </a:r>
            <a:r>
              <a:rPr lang="en-GB" altLang="en-US" sz="2400" kern="0" dirty="0" smtClean="0">
                <a:solidFill>
                  <a:schemeClr val="tx2"/>
                </a:solidFill>
              </a:rPr>
              <a:t>,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 krajské, národní orgány)</a:t>
            </a:r>
            <a:endParaRPr lang="en-GB" altLang="en-US" sz="1600" kern="0" dirty="0" smtClean="0">
              <a:solidFill>
                <a:schemeClr val="tx2"/>
              </a:solidFill>
            </a:endParaRPr>
          </a:p>
          <a:p>
            <a:pPr lvl="1" eaLnBrk="1" hangingPunct="1"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 smtClean="0">
                <a:solidFill>
                  <a:schemeClr val="tx2"/>
                </a:solidFill>
              </a:rPr>
              <a:t>Veřejnoprávní subjekty</a:t>
            </a:r>
            <a:r>
              <a:rPr lang="en-GB" altLang="en-US" sz="2400" b="1" kern="0" dirty="0" smtClean="0">
                <a:solidFill>
                  <a:schemeClr val="tx2"/>
                </a:solidFill>
              </a:rPr>
              <a:t/>
            </a:r>
            <a:br>
              <a:rPr lang="en-GB" altLang="en-US" sz="2400" b="1" kern="0" dirty="0" smtClean="0">
                <a:solidFill>
                  <a:schemeClr val="tx2"/>
                </a:solidFill>
              </a:rPr>
            </a:br>
            <a:r>
              <a:rPr lang="en-GB" altLang="en-US" sz="2400" kern="0" dirty="0" smtClean="0">
                <a:solidFill>
                  <a:schemeClr val="tx2"/>
                </a:solidFill>
              </a:rPr>
              <a:t>(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podle Směrnice</a:t>
            </a:r>
            <a:r>
              <a:rPr lang="en-GB" altLang="en-US" sz="2400" kern="0" dirty="0" smtClean="0">
                <a:solidFill>
                  <a:schemeClr val="tx2"/>
                </a:solidFill>
              </a:rPr>
              <a:t> 20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1</a:t>
            </a:r>
            <a:r>
              <a:rPr lang="en-GB" altLang="en-US" sz="2400" kern="0" dirty="0" smtClean="0">
                <a:solidFill>
                  <a:schemeClr val="tx2"/>
                </a:solidFill>
              </a:rPr>
              <a:t>4/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24</a:t>
            </a:r>
            <a:r>
              <a:rPr lang="en-GB" altLang="en-US" sz="2400" kern="0" dirty="0" smtClean="0">
                <a:solidFill>
                  <a:schemeClr val="tx2"/>
                </a:solidFill>
              </a:rPr>
              <a:t>/E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U</a:t>
            </a:r>
            <a:r>
              <a:rPr lang="en-GB" altLang="en-US" sz="2400" kern="0" dirty="0" smtClean="0">
                <a:solidFill>
                  <a:schemeClr val="tx2"/>
                </a:solidFill>
              </a:rPr>
              <a:t>)</a:t>
            </a: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 smtClean="0">
                <a:solidFill>
                  <a:schemeClr val="tx2"/>
                </a:solidFill>
              </a:rPr>
              <a:t>Soukromé neziskové subjekty</a:t>
            </a: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cs-CZ" altLang="en-US" sz="1200" b="1" kern="0" dirty="0">
                <a:solidFill>
                  <a:schemeClr val="tx2"/>
                </a:solidFill>
              </a:rPr>
              <a:t>	</a:t>
            </a:r>
            <a:r>
              <a:rPr lang="cs-CZ" altLang="en-US" sz="1200" b="1" kern="0" dirty="0" smtClean="0">
                <a:solidFill>
                  <a:schemeClr val="tx2"/>
                </a:solidFill>
              </a:rPr>
              <a:t>(nemohou plnit roli vedoucího partnera)</a:t>
            </a:r>
            <a:endParaRPr lang="fr-FR" altLang="en-US" sz="1200" b="1" kern="0" dirty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1" y="5476631"/>
            <a:ext cx="1009650" cy="942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9136" y="5517232"/>
            <a:ext cx="71992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3000"/>
              </a:lnSpc>
            </a:pPr>
            <a:r>
              <a:rPr lang="cs-CZ" sz="2400" dirty="0" smtClean="0">
                <a:solidFill>
                  <a:schemeClr val="tx2"/>
                </a:solidFill>
                <a:latin typeface="Arial" charset="0"/>
              </a:rPr>
              <a:t>Kontrolu způsobilosti provádí Národní </a:t>
            </a:r>
          </a:p>
          <a:p>
            <a:pPr marL="514350" indent="-514350" algn="ctr">
              <a:lnSpc>
                <a:spcPts val="3000"/>
              </a:lnSpc>
            </a:pPr>
            <a:r>
              <a:rPr lang="cs-CZ" sz="2400" dirty="0" smtClean="0">
                <a:solidFill>
                  <a:schemeClr val="tx2"/>
                </a:solidFill>
                <a:latin typeface="Arial" charset="0"/>
              </a:rPr>
              <a:t>kontaktní místo programu</a:t>
            </a:r>
            <a:endParaRPr lang="en-GB" sz="2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322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323528" y="908720"/>
            <a:ext cx="8496944" cy="56889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cs-CZ" sz="1400" u="sng" kern="0" dirty="0" smtClean="0">
                <a:solidFill>
                  <a:schemeClr val="tx2"/>
                </a:solidFill>
              </a:rPr>
              <a:t>Veřejnoprávní subjekty:</a:t>
            </a:r>
          </a:p>
          <a:p>
            <a:pPr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1"/>
                </a:solidFill>
              </a:rPr>
              <a:t>zřízený za konkrétním účelem poskytování potřeb v obecném zájmu, který není průmyslového nebo obchodního charakteru;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1"/>
                </a:solidFill>
              </a:rPr>
              <a:t>s právní subjektivitou; a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1"/>
                </a:solidFill>
              </a:rPr>
              <a:t>z větší části financovaný státními, regionálními nebo místními orgány nebo jinými veřejnoprávními orgány; nebo ve kterém vykonávají tyto orgány dohled nad řízením; </a:t>
            </a:r>
            <a:br>
              <a:rPr lang="cs-CZ" sz="1400" kern="0" dirty="0" smtClean="0">
                <a:solidFill>
                  <a:schemeClr val="tx1"/>
                </a:solidFill>
              </a:rPr>
            </a:br>
            <a:r>
              <a:rPr lang="cs-CZ" sz="1400" kern="0" dirty="0" smtClean="0">
                <a:solidFill>
                  <a:schemeClr val="tx1"/>
                </a:solidFill>
              </a:rPr>
              <a:t>nebo který má správní, řídicí nebo dozorčí radu, ve které je více než polovina členů jmenována státními, regionálními nebo místními orgány nebo jinými veřejnoprávní orgány.</a:t>
            </a:r>
          </a:p>
          <a:p>
            <a:pPr marL="457200" lvl="1" indent="0"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sz="1400" u="sng" kern="0" dirty="0" smtClean="0">
                <a:solidFill>
                  <a:schemeClr val="tx2"/>
                </a:solidFill>
              </a:rPr>
              <a:t>Soukromé neziskové subjekty:</a:t>
            </a:r>
          </a:p>
          <a:p>
            <a:pPr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1"/>
                </a:solidFill>
              </a:rPr>
              <a:t>zřízený za konkrétním účelem plnění potřeb v obecném zájmu, který není průmyslového </a:t>
            </a:r>
            <a:br>
              <a:rPr lang="cs-CZ" sz="1400" kern="0" dirty="0" smtClean="0">
                <a:solidFill>
                  <a:schemeClr val="tx1"/>
                </a:solidFill>
              </a:rPr>
            </a:br>
            <a:r>
              <a:rPr lang="cs-CZ" sz="1400" kern="0" dirty="0" smtClean="0">
                <a:solidFill>
                  <a:schemeClr val="tx1"/>
                </a:solidFill>
              </a:rPr>
              <a:t>nebo obchodního charakteru; 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 smtClean="0">
              <a:solidFill>
                <a:schemeClr val="tx1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1"/>
                </a:solidFill>
              </a:rPr>
              <a:t>s právní subjektivitou;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 smtClean="0">
              <a:solidFill>
                <a:schemeClr val="tx1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1"/>
                </a:solidFill>
              </a:rPr>
              <a:t>z větší části není financovaný státními, regionálními nebo místními orgány nebo jinými veřejnoprávními orgány;  ve kterém nevykonávají tyto orgány dohled nad řízením; který nemá správní, řídicí nebo dozorčí radu, ve které je více než polovina členů jmenována státními,  regionálními nebo místními orgány nebo jinými veřejnoprávní orgány. </a:t>
            </a:r>
          </a:p>
          <a:p>
            <a:pPr marL="0" indent="0">
              <a:defRPr/>
            </a:pPr>
            <a:endParaRPr lang="cs-CZ" sz="1100" kern="0" dirty="0" smtClean="0">
              <a:solidFill>
                <a:schemeClr val="tx2"/>
              </a:solidFill>
            </a:endParaRPr>
          </a:p>
          <a:p>
            <a:pPr marL="0" indent="0">
              <a:defRPr/>
            </a:pPr>
            <a:endParaRPr lang="cs-CZ" sz="1100" kern="0" dirty="0">
              <a:solidFill>
                <a:schemeClr val="tx2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47965" y="239434"/>
            <a:ext cx="7704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sz="4000" b="1" dirty="0" smtClean="0">
                <a:solidFill>
                  <a:schemeClr val="tx2"/>
                </a:solidFill>
                <a:latin typeface="+mj-lt"/>
              </a:rPr>
              <a:t>Cílová skupina</a:t>
            </a:r>
            <a:endParaRPr lang="en-GB" sz="4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032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500186"/>
              </p:ext>
            </p:extLst>
          </p:nvPr>
        </p:nvGraphicFramePr>
        <p:xfrm>
          <a:off x="666193" y="2060848"/>
          <a:ext cx="8136904" cy="38884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4336"/>
                <a:gridCol w="5112568"/>
              </a:tblGrid>
              <a:tr h="764230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Míry spolufinancování</a:t>
                      </a:r>
                      <a:endParaRPr lang="en-GB" sz="2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Podle právního statutu a lokace</a:t>
                      </a:r>
                      <a:endParaRPr lang="en-GB" sz="2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611383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85% ERDF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Veřejné a veřejnoprávní</a:t>
                      </a:r>
                      <a:r>
                        <a:rPr lang="cs-CZ" sz="2000" b="0" baseline="0" dirty="0" smtClean="0"/>
                        <a:t> subjekty z EU</a:t>
                      </a:r>
                      <a:endParaRPr lang="en-GB" sz="2000" b="0" dirty="0"/>
                    </a:p>
                  </a:txBody>
                  <a:tcPr/>
                </a:tc>
              </a:tr>
              <a:tr h="611383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75% ERDF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Soukromé neziskové subjekty z </a:t>
                      </a:r>
                      <a:r>
                        <a:rPr lang="en-GB" sz="2000" b="0" baseline="0" dirty="0" smtClean="0"/>
                        <a:t>EU</a:t>
                      </a:r>
                      <a:endParaRPr lang="en-GB" sz="2000" b="0" dirty="0"/>
                    </a:p>
                  </a:txBody>
                  <a:tcPr/>
                </a:tc>
              </a:tr>
              <a:tr h="930972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50% </a:t>
                      </a:r>
                      <a:r>
                        <a:rPr lang="cs-CZ" sz="2000" b="0" dirty="0" smtClean="0"/>
                        <a:t>Norské</a:t>
                      </a:r>
                      <a:r>
                        <a:rPr lang="cs-CZ" sz="2000" b="0" baseline="0" dirty="0" smtClean="0"/>
                        <a:t> finance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Veřejné,</a:t>
                      </a:r>
                      <a:r>
                        <a:rPr lang="cs-CZ" sz="2000" b="0" baseline="0" dirty="0" smtClean="0"/>
                        <a:t> </a:t>
                      </a:r>
                      <a:r>
                        <a:rPr lang="cs-CZ" sz="2000" b="0" dirty="0" smtClean="0"/>
                        <a:t>veřejnoprávní</a:t>
                      </a:r>
                      <a:r>
                        <a:rPr lang="cs-CZ" sz="2000" b="0" baseline="0" dirty="0" smtClean="0"/>
                        <a:t> subjekty a soukromé neziskové subjekty z Norska</a:t>
                      </a:r>
                      <a:endParaRPr lang="en-GB" sz="2000" b="0" dirty="0"/>
                    </a:p>
                  </a:txBody>
                  <a:tcPr/>
                </a:tc>
              </a:tr>
              <a:tr h="970464"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Švýcarské finance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/>
                        <a:t>Veřejné,</a:t>
                      </a:r>
                      <a:r>
                        <a:rPr lang="cs-CZ" sz="2000" b="0" baseline="0" dirty="0" smtClean="0"/>
                        <a:t> </a:t>
                      </a:r>
                      <a:r>
                        <a:rPr lang="cs-CZ" sz="2000" b="0" dirty="0" smtClean="0"/>
                        <a:t>veřejnoprávní</a:t>
                      </a:r>
                      <a:r>
                        <a:rPr lang="cs-CZ" sz="2000" b="0" baseline="0" dirty="0" smtClean="0"/>
                        <a:t> subjekty a soukromé neziskové subjekty ze Švýcarska</a:t>
                      </a:r>
                      <a:endParaRPr lang="en-GB" sz="2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998114"/>
            <a:ext cx="8486413" cy="6143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cs-CZ" altLang="en-US" sz="2200" kern="0" dirty="0" smtClean="0">
                <a:solidFill>
                  <a:srgbClr val="00316E"/>
                </a:solidFill>
              </a:rPr>
              <a:t>Doporučený rozpočet (ERDF)</a:t>
            </a:r>
            <a:r>
              <a:rPr lang="en-GB" altLang="en-US" sz="2200" kern="0" dirty="0" smtClean="0">
                <a:solidFill>
                  <a:srgbClr val="00316E"/>
                </a:solidFill>
              </a:rPr>
              <a:t>: </a:t>
            </a:r>
            <a:r>
              <a:rPr lang="cs-CZ" altLang="en-US" sz="2200" kern="0" dirty="0" smtClean="0">
                <a:solidFill>
                  <a:srgbClr val="00316E"/>
                </a:solidFill>
              </a:rPr>
              <a:t>mezi</a:t>
            </a:r>
            <a:r>
              <a:rPr lang="en-GB" altLang="en-US" sz="2200" kern="0" dirty="0" smtClean="0">
                <a:solidFill>
                  <a:srgbClr val="00316E"/>
                </a:solidFill>
              </a:rPr>
              <a:t> </a:t>
            </a:r>
            <a:r>
              <a:rPr lang="en-GB" altLang="en-US" sz="2200" b="1" kern="0" dirty="0" smtClean="0">
                <a:solidFill>
                  <a:srgbClr val="00316E"/>
                </a:solidFill>
              </a:rPr>
              <a:t>EUR 1 </a:t>
            </a:r>
            <a:r>
              <a:rPr lang="cs-CZ" altLang="en-US" sz="2200" b="1" kern="0" dirty="0" smtClean="0">
                <a:solidFill>
                  <a:srgbClr val="00316E"/>
                </a:solidFill>
              </a:rPr>
              <a:t>až</a:t>
            </a:r>
            <a:r>
              <a:rPr lang="en-GB" altLang="en-US" sz="2200" b="1" kern="0" dirty="0" smtClean="0">
                <a:solidFill>
                  <a:srgbClr val="00316E"/>
                </a:solidFill>
              </a:rPr>
              <a:t> 2 mil</a:t>
            </a:r>
            <a:endParaRPr lang="cs-CZ" altLang="en-US" sz="2200" b="1" kern="0" dirty="0" smtClean="0">
              <a:solidFill>
                <a:srgbClr val="00316E"/>
              </a:solidFill>
            </a:endParaRP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cs-CZ" altLang="en-US" sz="2200" kern="0" dirty="0">
                <a:solidFill>
                  <a:srgbClr val="00316E"/>
                </a:solidFill>
              </a:rPr>
              <a:t>Princip zpětného </a:t>
            </a:r>
            <a:r>
              <a:rPr lang="cs-CZ" altLang="en-US" sz="2200" kern="0" dirty="0" smtClean="0">
                <a:solidFill>
                  <a:srgbClr val="00316E"/>
                </a:solidFill>
              </a:rPr>
              <a:t>financování (tradičně v 6 měsíčních cyklech)</a:t>
            </a:r>
            <a:endParaRPr lang="en-GB" altLang="en-US" sz="2200" kern="0" dirty="0">
              <a:solidFill>
                <a:srgbClr val="00316E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82577" y="160728"/>
            <a:ext cx="7704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sz="4000" b="1" dirty="0" smtClean="0">
                <a:solidFill>
                  <a:schemeClr val="tx2"/>
                </a:solidFill>
                <a:latin typeface="+mj-lt"/>
              </a:rPr>
              <a:t>Finance projektů</a:t>
            </a:r>
            <a:endParaRPr lang="en-GB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3568" y="60932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 </a:t>
            </a:r>
            <a:r>
              <a:rPr lang="cs-CZ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neposkytuje</a:t>
            </a:r>
            <a:r>
              <a:rPr lang="cs-CZ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dotace na </a:t>
            </a:r>
            <a:r>
              <a:rPr lang="cs-CZ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spolufinacování</a:t>
            </a:r>
            <a:r>
              <a:rPr lang="cs-CZ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zbylých 15% v projektu. Každý příjemce si musí zajistit financování zbylých 15% sám</a:t>
            </a:r>
            <a:r>
              <a:rPr lang="cs-CZ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31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2074"/>
          </a:xfrm>
        </p:spPr>
        <p:txBody>
          <a:bodyPr/>
          <a:lstStyle/>
          <a:p>
            <a:r>
              <a:rPr lang="cs-CZ" dirty="0" smtClean="0"/>
              <a:t>Projektové partnerství - požadavky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1" y="1124744"/>
            <a:ext cx="8208912" cy="5183187"/>
          </a:xfrm>
        </p:spPr>
        <p:txBody>
          <a:bodyPr>
            <a:normAutofit lnSpcReduction="10000"/>
          </a:bodyPr>
          <a:lstStyle/>
          <a:p>
            <a:pPr lvl="1"/>
            <a:r>
              <a:rPr lang="cs-CZ" dirty="0" smtClean="0"/>
              <a:t>Princip vedoucího partnera</a:t>
            </a:r>
          </a:p>
          <a:p>
            <a:pPr marL="457200" lvl="1" indent="0">
              <a:buNone/>
            </a:pPr>
            <a:endParaRPr lang="cs-CZ" sz="500" dirty="0" smtClean="0"/>
          </a:p>
          <a:p>
            <a:pPr lvl="1">
              <a:spcBef>
                <a:spcPct val="40000"/>
              </a:spcBef>
              <a:defRPr/>
            </a:pPr>
            <a:r>
              <a:rPr lang="cs-CZ" altLang="en-US" kern="0" dirty="0"/>
              <a:t>Partneři alespoň ze 3 států z nichž alespoň 2 ze států EU</a:t>
            </a:r>
            <a:endParaRPr lang="en-GB" altLang="en-US" kern="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Doporučení</a:t>
            </a:r>
            <a:r>
              <a:rPr lang="en-GB" dirty="0" smtClean="0"/>
              <a:t>n</a:t>
            </a:r>
            <a:r>
              <a:rPr lang="en-GB" dirty="0"/>
              <a:t>: </a:t>
            </a:r>
            <a:r>
              <a:rPr lang="en-GB" b="1" dirty="0" smtClean="0"/>
              <a:t>5 </a:t>
            </a:r>
            <a:r>
              <a:rPr lang="cs-CZ" b="1" dirty="0" smtClean="0"/>
              <a:t>až</a:t>
            </a:r>
            <a:r>
              <a:rPr lang="en-GB" b="1" dirty="0" smtClean="0"/>
              <a:t> </a:t>
            </a:r>
            <a:r>
              <a:rPr lang="en-GB" b="1" dirty="0"/>
              <a:t>10 </a:t>
            </a:r>
            <a:r>
              <a:rPr lang="en-GB" b="1" dirty="0" smtClean="0"/>
              <a:t>partner</a:t>
            </a:r>
            <a:r>
              <a:rPr lang="cs-CZ" b="1" dirty="0" smtClean="0"/>
              <a:t>ů</a:t>
            </a:r>
            <a:endParaRPr lang="en-GB" b="1" dirty="0" smtClean="0"/>
          </a:p>
          <a:p>
            <a:endParaRPr lang="en-GB" sz="600" dirty="0" smtClean="0"/>
          </a:p>
          <a:p>
            <a:pPr lvl="1"/>
            <a:r>
              <a:rPr lang="cs-CZ" dirty="0" smtClean="0"/>
              <a:t>Účast subjektů zodpovědných za vybraný politický nástroj</a:t>
            </a:r>
            <a:endParaRPr lang="en-GB" dirty="0"/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cs-CZ" dirty="0" smtClean="0"/>
              <a:t>Přímo jako partneři</a:t>
            </a:r>
            <a:endParaRPr lang="en-GB" dirty="0"/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cs-CZ" dirty="0"/>
              <a:t>N</a:t>
            </a:r>
            <a:r>
              <a:rPr lang="cs-CZ" dirty="0" smtClean="0"/>
              <a:t>epřímo prostřednictvím tzv. </a:t>
            </a:r>
            <a:r>
              <a:rPr lang="cs-CZ" dirty="0" err="1" smtClean="0"/>
              <a:t>Letter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Support a účastí ve </a:t>
            </a:r>
            <a:r>
              <a:rPr lang="cs-CZ" dirty="0" err="1" smtClean="0"/>
              <a:t>Stakeholder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lvl="1"/>
            <a:r>
              <a:rPr lang="cs-CZ" dirty="0" smtClean="0"/>
              <a:t>Vytvoření </a:t>
            </a:r>
            <a:r>
              <a:rPr lang="cs-CZ" dirty="0" err="1" smtClean="0"/>
              <a:t>Stakeholder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endParaRPr lang="en-GB" dirty="0"/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cs-CZ" dirty="0" smtClean="0"/>
              <a:t>Přispívá k efektivnímu procesu učení </a:t>
            </a:r>
            <a:endParaRPr lang="en-GB" dirty="0"/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cs-CZ" dirty="0" smtClean="0"/>
              <a:t>Usnadňuje následnou implementaci akčního plánu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2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Letter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Support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1" y="1196752"/>
            <a:ext cx="3898776" cy="535443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cs-CZ" sz="1600" b="0" dirty="0" smtClean="0"/>
          </a:p>
          <a:p>
            <a:pPr marL="285750" indent="-285750">
              <a:buFontTx/>
              <a:buChar char="-"/>
            </a:pPr>
            <a:endParaRPr lang="cs-CZ" sz="1600" b="0" dirty="0"/>
          </a:p>
          <a:p>
            <a:pPr marL="285750" indent="-285750">
              <a:buFontTx/>
              <a:buChar char="-"/>
            </a:pPr>
            <a:endParaRPr lang="cs-CZ" sz="1600" b="0" dirty="0" smtClean="0"/>
          </a:p>
          <a:p>
            <a:pPr marL="285750" indent="-285750">
              <a:buFontTx/>
              <a:buChar char="-"/>
            </a:pPr>
            <a:r>
              <a:rPr lang="cs-CZ" sz="1600" b="0" dirty="0" smtClean="0"/>
              <a:t>v případě </a:t>
            </a:r>
            <a:r>
              <a:rPr lang="cs-CZ" sz="1600" dirty="0" smtClean="0"/>
              <a:t>neúčasti </a:t>
            </a:r>
            <a:r>
              <a:rPr lang="cs-CZ" sz="1600" b="0" dirty="0" smtClean="0"/>
              <a:t>v projektu subjektu, který je zodpovědný za dotčený politický nástroj je třeba, aby žadatel měl od dotčeného orgánu zodpovědného za politický nástroj podepsaný tzv. </a:t>
            </a:r>
            <a:r>
              <a:rPr lang="cs-CZ" sz="1600" b="0" dirty="0" err="1" smtClean="0"/>
              <a:t>Letter</a:t>
            </a:r>
            <a:r>
              <a:rPr lang="cs-CZ" sz="1600" b="0" dirty="0" smtClean="0"/>
              <a:t> </a:t>
            </a:r>
            <a:r>
              <a:rPr lang="cs-CZ" sz="1600" b="0" dirty="0" err="1" smtClean="0"/>
              <a:t>of</a:t>
            </a:r>
            <a:r>
              <a:rPr lang="cs-CZ" sz="1600" b="0" dirty="0" smtClean="0"/>
              <a:t> Support</a:t>
            </a:r>
          </a:p>
          <a:p>
            <a:pPr marL="285750" indent="-285750">
              <a:buFontTx/>
              <a:buChar char="-"/>
            </a:pPr>
            <a:endParaRPr lang="cs-CZ" sz="1600" b="0" dirty="0"/>
          </a:p>
          <a:p>
            <a:pPr marL="285750" indent="-285750">
              <a:buFontTx/>
              <a:buChar char="-"/>
            </a:pPr>
            <a:r>
              <a:rPr lang="cs-CZ" sz="1600" b="0" dirty="0"/>
              <a:t>v</a:t>
            </a:r>
            <a:r>
              <a:rPr lang="cs-CZ" sz="1600" b="0" dirty="0" smtClean="0"/>
              <a:t> případě, že </a:t>
            </a:r>
            <a:r>
              <a:rPr lang="cs-CZ" sz="1600" b="0" dirty="0" err="1" smtClean="0"/>
              <a:t>Letter</a:t>
            </a:r>
            <a:r>
              <a:rPr lang="cs-CZ" sz="1600" b="0" dirty="0" smtClean="0"/>
              <a:t> </a:t>
            </a:r>
            <a:r>
              <a:rPr lang="cs-CZ" sz="1600" b="0" dirty="0" err="1" smtClean="0"/>
              <a:t>of</a:t>
            </a:r>
            <a:r>
              <a:rPr lang="cs-CZ" sz="1600" b="0" dirty="0" smtClean="0"/>
              <a:t> Support bude chybět u jednoho partnera nebo nebude řádně vyplněn bude </a:t>
            </a:r>
            <a:r>
              <a:rPr lang="cs-CZ" sz="1600" dirty="0" smtClean="0"/>
              <a:t>celý projekt </a:t>
            </a:r>
            <a:r>
              <a:rPr lang="cs-CZ" sz="1600" b="0" dirty="0" smtClean="0"/>
              <a:t>prohlášen za nezpůsobilý</a:t>
            </a:r>
          </a:p>
          <a:p>
            <a:pPr marL="285750" indent="-285750">
              <a:buFontTx/>
              <a:buChar char="-"/>
            </a:pPr>
            <a:endParaRPr lang="cs-CZ" sz="1600" b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74773"/>
            <a:ext cx="4530397" cy="581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790" y="260648"/>
            <a:ext cx="8229600" cy="562074"/>
          </a:xfrm>
        </p:spPr>
        <p:txBody>
          <a:bodyPr/>
          <a:lstStyle/>
          <a:p>
            <a:r>
              <a:rPr lang="cs-CZ" sz="3600" dirty="0" err="1" smtClean="0"/>
              <a:t>Letter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Support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7" y="5958084"/>
            <a:ext cx="7776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Mohou Vám podepsat </a:t>
            </a:r>
            <a:r>
              <a:rPr lang="cs-CZ" sz="1600" dirty="0" err="1" smtClean="0"/>
              <a:t>Letter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Support za svůj operační program</a:t>
            </a:r>
          </a:p>
          <a:p>
            <a:r>
              <a:rPr lang="cs-CZ" sz="1600" dirty="0" smtClean="0"/>
              <a:t>Všechny kontakty ke </a:t>
            </a:r>
            <a:r>
              <a:rPr lang="cs-CZ" sz="1600" dirty="0"/>
              <a:t>stažení zde: </a:t>
            </a:r>
            <a:r>
              <a:rPr lang="cs-CZ" sz="1400" dirty="0">
                <a:solidFill>
                  <a:srgbClr val="00B0F0"/>
                </a:solidFill>
                <a:hlinkClick r:id="rId2"/>
              </a:rPr>
              <a:t>http://</a:t>
            </a:r>
            <a:r>
              <a:rPr lang="cs-CZ" sz="1400" dirty="0" smtClean="0">
                <a:solidFill>
                  <a:srgbClr val="00B0F0"/>
                </a:solidFill>
                <a:hlinkClick r:id="rId2"/>
              </a:rPr>
              <a:t>www.dotaceeu.cz/cs/Fondy-EU/2014-2020/Operacni-programy/OP-INTERREG-EUROPE</a:t>
            </a:r>
            <a:r>
              <a:rPr lang="cs-CZ" sz="1400" dirty="0" smtClean="0">
                <a:solidFill>
                  <a:srgbClr val="00B0F0"/>
                </a:solidFill>
              </a:rPr>
              <a:t>   </a:t>
            </a:r>
            <a:endParaRPr lang="cs-CZ" dirty="0">
              <a:solidFill>
                <a:srgbClr val="00B0F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82253"/>
              </p:ext>
            </p:extLst>
          </p:nvPr>
        </p:nvGraphicFramePr>
        <p:xfrm>
          <a:off x="262145" y="908720"/>
          <a:ext cx="7992889" cy="492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639"/>
                <a:gridCol w="1944251"/>
                <a:gridCol w="1684776"/>
                <a:gridCol w="1998223"/>
              </a:tblGrid>
              <a:tr h="4105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 err="1">
                          <a:effectLst/>
                        </a:rPr>
                        <a:t>Organisation</a:t>
                      </a:r>
                      <a:r>
                        <a:rPr lang="cs-CZ" sz="900" u="none" strike="noStrike" dirty="0">
                          <a:effectLst/>
                        </a:rPr>
                        <a:t> (</a:t>
                      </a:r>
                      <a:r>
                        <a:rPr lang="cs-CZ" sz="900" u="none" strike="noStrike" dirty="0" err="1">
                          <a:effectLst/>
                        </a:rPr>
                        <a:t>national</a:t>
                      </a:r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r>
                        <a:rPr lang="cs-CZ" sz="900" u="none" strike="noStrike" dirty="0" err="1">
                          <a:effectLst/>
                        </a:rPr>
                        <a:t>language</a:t>
                      </a:r>
                      <a:r>
                        <a:rPr lang="cs-CZ" sz="900" u="none" strike="noStrike" dirty="0">
                          <a:effectLst/>
                        </a:rPr>
                        <a:t>)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 err="1">
                          <a:effectLst/>
                        </a:rPr>
                        <a:t>Name</a:t>
                      </a:r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r>
                        <a:rPr lang="cs-CZ" sz="900" u="none" strike="noStrike" dirty="0" err="1">
                          <a:effectLst/>
                        </a:rPr>
                        <a:t>of</a:t>
                      </a:r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r>
                        <a:rPr lang="cs-CZ" sz="900" u="none" strike="noStrike" dirty="0" err="1">
                          <a:effectLst/>
                        </a:rPr>
                        <a:t>Operational</a:t>
                      </a:r>
                      <a:r>
                        <a:rPr lang="cs-CZ" sz="900" u="none" strike="noStrike" dirty="0">
                          <a:effectLst/>
                        </a:rPr>
                        <a:t> Programme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TOs selected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Link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průmyslu a obchodu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OP Enterprises and Innovations for Competitiveness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1, 2, 3, 4, 7,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3"/>
                        </a:rPr>
                        <a:t>http://www.mpo.cz/cz/podpora-podnikani/oppik/http://www.mpo.cz/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školství, mládeže a tělovýchovy 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OP Research, Development and Education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1, 9, 10, 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4"/>
                        </a:rPr>
                        <a:t>http://www.msmt.cz/strukturalni-fondy/op-vvv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Ministerstvo práce a sociálních věcí</a:t>
                      </a:r>
                      <a:endParaRPr lang="pt-B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OP Employment, priority axis 1, part employment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8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5"/>
                        </a:rPr>
                        <a:t>http://www.esfcr.cz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Ministerstvo práce a sociálních věcí</a:t>
                      </a:r>
                      <a:endParaRPr lang="pt-B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OP Employment, priority axis 3 and 4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11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5"/>
                        </a:rPr>
                        <a:t>http://www.esfcr.cz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Ministerstvo práce a sociálních věcí</a:t>
                      </a:r>
                      <a:endParaRPr lang="pt-B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OP Employment, priority axis 2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9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5"/>
                        </a:rPr>
                        <a:t>http://www.esfcr.cz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Ministerstvo práce a sociálních věcí</a:t>
                      </a:r>
                      <a:endParaRPr lang="pt-B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OP Employment, priority axis 1, part adaptibility and equal opportunities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8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5"/>
                        </a:rPr>
                        <a:t>http://www.esfcr.cz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dopravy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OP Transport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7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http://www.opd.cz/cz/odbor430MD</a:t>
                      </a:r>
                      <a:endParaRPr lang="cs-CZ" sz="9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životního prostředí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OP Environment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4, 5, 6,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http://www.opzp.cz/o-programu/</a:t>
                      </a:r>
                      <a:endParaRPr lang="cs-CZ" sz="9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pro místní rozvoj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Integrated Regional Operational Programme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2, 4, 5, 6, 7, 8, 9, 10, 11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 dirty="0">
                          <a:effectLst/>
                          <a:hlinkClick r:id="rId6"/>
                        </a:rPr>
                        <a:t>www.dotaceEU.cz/irop</a:t>
                      </a:r>
                      <a:endParaRPr lang="cs-CZ" sz="9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Magistrát hlavního města Prahy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OP Prague - the Growth Pole of the Czech Republic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1, 4, 9, 10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http://www.prahafondy.eu/cz/budoucnost-2014/op-praha---pol-rustu-cr.html</a:t>
                      </a:r>
                      <a:endParaRPr lang="cs-CZ" sz="9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pro místní rozvoj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CBC CZ-PL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5, 8, 10, 11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http://www.cz-pl.eu/</a:t>
                      </a:r>
                      <a:endParaRPr lang="cs-CZ" sz="9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0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Letter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Support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smtClean="0"/>
              <a:t>S podpisem </a:t>
            </a:r>
            <a:r>
              <a:rPr lang="cs-CZ" sz="2000" b="0" dirty="0" err="1" smtClean="0"/>
              <a:t>LoS</a:t>
            </a:r>
            <a:r>
              <a:rPr lang="cs-CZ" sz="2000" b="0" dirty="0" smtClean="0"/>
              <a:t> nečekejte na poslední chvílí</a:t>
            </a:r>
          </a:p>
          <a:p>
            <a:endParaRPr lang="cs-CZ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smtClean="0"/>
              <a:t>Oslovte subjekty odpovědné za daný politický nástroj (řídící orgány) min. 2-3 týdny před koncem výzvy </a:t>
            </a:r>
          </a:p>
          <a:p>
            <a:endParaRPr lang="cs-CZ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smtClean="0"/>
              <a:t>Subjektu zodpovědnému za daný politický nástroj zašlete:</a:t>
            </a:r>
          </a:p>
          <a:p>
            <a:pPr marL="1085850" lvl="1" indent="-342900">
              <a:buFontTx/>
              <a:buChar char="-"/>
            </a:pPr>
            <a:r>
              <a:rPr lang="cs-CZ" sz="1600" dirty="0" smtClean="0"/>
              <a:t>Zaměření a cíle projektu</a:t>
            </a:r>
          </a:p>
          <a:p>
            <a:pPr marL="1085850" lvl="1" indent="-342900">
              <a:buFontTx/>
              <a:buChar char="-"/>
            </a:pPr>
            <a:r>
              <a:rPr lang="cs-CZ" sz="1600" b="0" dirty="0" smtClean="0"/>
              <a:t>Vaší roli v projektu a výsledky, kterých plánujete dosáhnou</a:t>
            </a:r>
          </a:p>
          <a:p>
            <a:pPr marL="1085850" lvl="1" indent="-342900">
              <a:buFontTx/>
              <a:buChar char="-"/>
            </a:pPr>
            <a:r>
              <a:rPr lang="cs-CZ" sz="1600" dirty="0" smtClean="0"/>
              <a:t>Co, s výsledky uděláte po </a:t>
            </a:r>
            <a:r>
              <a:rPr lang="cs-CZ" sz="1600" dirty="0"/>
              <a:t>s</a:t>
            </a:r>
            <a:r>
              <a:rPr lang="cs-CZ" sz="1600" dirty="0" smtClean="0"/>
              <a:t>končení projektu (např. projekt v daném OP…)</a:t>
            </a:r>
          </a:p>
          <a:p>
            <a:pPr marL="1085850" lvl="1" indent="-342900">
              <a:buFontTx/>
              <a:buChar char="-"/>
            </a:pPr>
            <a:r>
              <a:rPr lang="cs-CZ" sz="1600" b="0" dirty="0" smtClean="0"/>
              <a:t>Kontakt na Vás </a:t>
            </a:r>
          </a:p>
          <a:p>
            <a:r>
              <a:rPr lang="cs-CZ" sz="2000" b="0" dirty="0" smtClean="0"/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smtClean="0"/>
              <a:t>Údaje </a:t>
            </a:r>
            <a:r>
              <a:rPr lang="cs-CZ" sz="2000" b="0" dirty="0"/>
              <a:t>uvedené v </a:t>
            </a:r>
            <a:r>
              <a:rPr lang="cs-CZ" sz="2000" b="0" dirty="0" err="1"/>
              <a:t>LoS</a:t>
            </a:r>
            <a:r>
              <a:rPr lang="cs-CZ" sz="2000" b="0" dirty="0"/>
              <a:t> se musí shodovat s údaji uvedenými v  </a:t>
            </a:r>
            <a:r>
              <a:rPr lang="cs-CZ" sz="2000" b="0" dirty="0" smtClean="0"/>
              <a:t>    projektové žádosti!!!!!</a:t>
            </a: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2247532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Stakeholder</a:t>
            </a:r>
            <a:r>
              <a:rPr lang="cs-CZ" dirty="0" smtClean="0"/>
              <a:t> Group a proces učení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323529" y="1340769"/>
            <a:ext cx="3312368" cy="3024336"/>
          </a:xfrm>
          <a:prstGeom prst="roundRect">
            <a:avLst/>
          </a:prstGeom>
          <a:solidFill>
            <a:srgbClr val="006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>
              <a:defRPr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Stakeholder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cs-CZ" sz="20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zástupci subjektů, které jsou pro dané téma, relevantní, aby výstupy projektu měly v daném regionu co možná největší dopad na regionální politiku. Bude sloužit také k tomu, aby výstupy projektu byly, co nejvíce využity v praxi.</a:t>
            </a:r>
            <a:endParaRPr lang="cs-CZ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3140968"/>
            <a:ext cx="5357812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</a:t>
            </a:r>
            <a:r>
              <a:rPr lang="cs-CZ" sz="4400" dirty="0" smtClean="0"/>
              <a:t> </a:t>
            </a:r>
            <a:r>
              <a:rPr lang="cs-CZ" dirty="0" err="1"/>
              <a:t>Interreg</a:t>
            </a:r>
            <a:r>
              <a:rPr lang="cs-CZ" dirty="0"/>
              <a:t> </a:t>
            </a:r>
            <a:r>
              <a:rPr lang="cs-CZ" dirty="0" smtClean="0"/>
              <a:t>Europe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Cíl programu vychází z nařízení pro Evropskou územní spolupráci – čl. 2(3)a</a:t>
            </a:r>
            <a:r>
              <a:rPr lang="en-GB" dirty="0" smtClean="0"/>
              <a:t>:</a:t>
            </a:r>
            <a:r>
              <a:rPr lang="en-GB" dirty="0"/>
              <a:t/>
            </a:r>
            <a:br>
              <a:rPr lang="en-GB" dirty="0"/>
            </a:br>
            <a:endParaRPr lang="en-US" i="1" kern="0" dirty="0"/>
          </a:p>
          <a:p>
            <a:pPr marL="342900" lvl="1" indent="-342900">
              <a:lnSpc>
                <a:spcPts val="3300"/>
              </a:lnSpc>
              <a:defRPr/>
            </a:pPr>
            <a:r>
              <a:rPr lang="en-US" kern="0" dirty="0" smtClean="0"/>
              <a:t>“</a:t>
            </a:r>
            <a:r>
              <a:rPr lang="cs-CZ" kern="0" dirty="0" smtClean="0"/>
              <a:t>posilovat </a:t>
            </a:r>
            <a:r>
              <a:rPr lang="cs-CZ" kern="0" dirty="0"/>
              <a:t>e</a:t>
            </a:r>
            <a:r>
              <a:rPr lang="cs-CZ" kern="0" dirty="0" smtClean="0"/>
              <a:t>fektivitu </a:t>
            </a:r>
            <a:r>
              <a:rPr lang="cs-CZ" b="1" kern="0" dirty="0" smtClean="0"/>
              <a:t>kohezní politiky</a:t>
            </a:r>
            <a:r>
              <a:rPr lang="en-US" kern="0" dirty="0" smtClean="0"/>
              <a:t>” </a:t>
            </a:r>
            <a:r>
              <a:rPr lang="en-US" kern="0" dirty="0"/>
              <a:t/>
            </a:r>
            <a:br>
              <a:rPr lang="en-US" kern="0" dirty="0"/>
            </a:br>
            <a:endParaRPr lang="en-US" kern="0" dirty="0" smtClean="0"/>
          </a:p>
          <a:p>
            <a:pPr marL="342900" lvl="1" indent="-342900">
              <a:lnSpc>
                <a:spcPts val="3300"/>
              </a:lnSpc>
              <a:defRPr/>
            </a:pPr>
            <a:r>
              <a:rPr lang="en-US" kern="0" dirty="0" smtClean="0"/>
              <a:t>“</a:t>
            </a:r>
            <a:r>
              <a:rPr lang="cs-CZ" kern="0" dirty="0" smtClean="0"/>
              <a:t>identifikace a šíření dobré praxe s cílem jejího přenosu  zejména do operačních programů </a:t>
            </a:r>
            <a:r>
              <a:rPr lang="cs-CZ" b="1" kern="0" dirty="0" smtClean="0"/>
              <a:t>Cíle investice pro růst a zaměstnanost</a:t>
            </a:r>
            <a:r>
              <a:rPr lang="cs-CZ" kern="0" dirty="0" smtClean="0"/>
              <a:t>, případně do relevantních programů Evropské územní spolupráce</a:t>
            </a:r>
            <a:r>
              <a:rPr lang="en-US" kern="0" dirty="0" smtClean="0"/>
              <a:t>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4595" y="1207621"/>
            <a:ext cx="8748464" cy="33735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Mzdové výdaje</a:t>
            </a:r>
            <a:endParaRPr lang="en-GB" altLang="en-US" sz="2400" kern="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Administrativní výdaje                 </a:t>
            </a:r>
            <a:r>
              <a:rPr lang="en-GB" altLang="en-US" sz="2400" kern="0" dirty="0" smtClean="0"/>
              <a:t>	</a:t>
            </a:r>
            <a:r>
              <a:rPr lang="cs-CZ" altLang="en-US" sz="2400" kern="0" dirty="0"/>
              <a:t> </a:t>
            </a:r>
            <a:r>
              <a:rPr lang="cs-CZ" altLang="en-US" sz="2400" kern="0" dirty="0" smtClean="0"/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Cestovné a ubytování</a:t>
            </a:r>
            <a:r>
              <a:rPr lang="en-GB" altLang="en-US" sz="2400" kern="0" dirty="0" smtClean="0"/>
              <a:t>	   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Vybavení</a:t>
            </a:r>
            <a:endParaRPr lang="en-GB" altLang="en-US" sz="2400" kern="0" dirty="0" smtClean="0"/>
          </a:p>
          <a:p>
            <a:pPr lvl="1" eaLnBrk="1" hangingPunct="1">
              <a:buFont typeface="Wingdings" pitchFamily="2" charset="2"/>
              <a:buNone/>
            </a:pPr>
            <a:endParaRPr lang="en-GB" altLang="en-US" sz="2400" kern="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Externí služby</a:t>
            </a:r>
          </a:p>
          <a:p>
            <a:pPr marL="457200" lvl="1" indent="0" eaLnBrk="1" hangingPunct="1">
              <a:buNone/>
            </a:pPr>
            <a:endParaRPr lang="cs-CZ" altLang="en-US" sz="2400" b="1" kern="0" dirty="0"/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>
            <a:off x="4974279" y="1571132"/>
            <a:ext cx="134553" cy="1304841"/>
          </a:xfrm>
          <a:prstGeom prst="rightBrace">
            <a:avLst>
              <a:gd name="adj1" fmla="val 7788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268032" y="253619"/>
            <a:ext cx="8346339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en-US" sz="4000" b="1" dirty="0" smtClean="0">
                <a:solidFill>
                  <a:srgbClr val="00316E"/>
                </a:solidFill>
                <a:latin typeface="Arial" panose="020B0604020202020204" pitchFamily="34" charset="0"/>
              </a:rPr>
              <a:t>Způsobilé výdaje</a:t>
            </a:r>
            <a:endParaRPr lang="en-GB" altLang="en-US" sz="4000" b="1" dirty="0">
              <a:solidFill>
                <a:srgbClr val="00316E"/>
              </a:solidFill>
              <a:latin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63337" y="1577689"/>
            <a:ext cx="3529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kern="0" dirty="0">
                <a:solidFill>
                  <a:schemeClr val="hlink"/>
                </a:solidFill>
                <a:latin typeface="+mn-lt"/>
              </a:rPr>
              <a:t>Pro osoby </a:t>
            </a:r>
            <a:r>
              <a:rPr lang="cs-CZ" sz="2400" kern="0" dirty="0" smtClean="0">
                <a:solidFill>
                  <a:schemeClr val="hlink"/>
                </a:solidFill>
                <a:latin typeface="+mn-lt"/>
              </a:rPr>
              <a:t>zaměstnané projektovým příjemcem</a:t>
            </a:r>
            <a:endParaRPr lang="cs-CZ" sz="2400" kern="0" dirty="0">
              <a:solidFill>
                <a:schemeClr val="hlin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8545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4595" y="1207621"/>
            <a:ext cx="8748464" cy="33735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marL="457200" lvl="1" indent="0" eaLnBrk="1" hangingPunct="1">
              <a:buNone/>
            </a:pPr>
            <a:endParaRPr lang="cs-CZ" altLang="en-US" sz="2400" b="1" kern="0" dirty="0"/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268032" y="253619"/>
            <a:ext cx="8346339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en-US" sz="4000" b="1" dirty="0" smtClean="0">
                <a:solidFill>
                  <a:srgbClr val="00316E"/>
                </a:solidFill>
                <a:latin typeface="Arial" panose="020B0604020202020204" pitchFamily="34" charset="0"/>
              </a:rPr>
              <a:t>Kontrola</a:t>
            </a:r>
            <a:endParaRPr lang="en-GB" altLang="en-US" sz="4000" b="1" dirty="0">
              <a:solidFill>
                <a:srgbClr val="00316E"/>
              </a:solidFill>
              <a:latin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6135" y="966368"/>
            <a:ext cx="8617885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KONTROLOR:</a:t>
            </a:r>
          </a:p>
          <a:p>
            <a:pPr>
              <a:lnSpc>
                <a:spcPct val="80000"/>
              </a:lnSpc>
            </a:pPr>
            <a:endParaRPr lang="cs-CZ" altLang="cs-CZ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rozhodnutí ministryně pro místní rozvoj č. 142/2015 je kontrolou výdajů u programů Evropská územní spolupráce (tedy i </a:t>
            </a:r>
            <a:r>
              <a:rPr lang="cs-CZ" altLang="cs-CZ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altLang="cs-CZ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altLang="cs-CZ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altLang="cs-CZ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pověřeno </a:t>
            </a:r>
            <a:r>
              <a:rPr lang="cs-CZ" altLang="cs-CZ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pro regionální rozvoj České republiky (Centrum)</a:t>
            </a:r>
          </a:p>
          <a:p>
            <a:pPr>
              <a:lnSpc>
                <a:spcPct val="80000"/>
              </a:lnSpc>
            </a:pPr>
            <a:endParaRPr lang="cs-CZ" altLang="cs-CZ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cs-CZ" altLang="cs-CZ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 kontroly je pro české příjemce </a:t>
            </a:r>
            <a:r>
              <a:rPr lang="cs-CZ" altLang="cs-CZ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bezplatný</a:t>
            </a:r>
            <a:r>
              <a:rPr lang="cs-CZ" altLang="cs-CZ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  </a:t>
            </a:r>
          </a:p>
          <a:p>
            <a:pPr>
              <a:lnSpc>
                <a:spcPct val="80000"/>
              </a:lnSpc>
            </a:pPr>
            <a:endParaRPr lang="cs-CZ" altLang="cs-CZ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cs-CZ" altLang="cs-CZ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Časový harmonogram kontroly</a:t>
            </a:r>
          </a:p>
          <a:p>
            <a:r>
              <a:rPr lang="cs-CZ" altLang="cs-CZ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partneři předkládají výdaje ke kontrole a zprávu o průběhu projektu zpravidla </a:t>
            </a:r>
            <a:r>
              <a:rPr lang="cs-CZ" altLang="cs-CZ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každých 6 měsíců</a:t>
            </a:r>
          </a:p>
          <a:p>
            <a:endParaRPr lang="cs-CZ" altLang="cs-CZ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Bezpodmínečně nutné je znát programovou dokumentaci </a:t>
            </a:r>
            <a:r>
              <a:rPr lang="cs-CZ" altLang="cs-CZ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(Programme </a:t>
            </a:r>
            <a:r>
              <a:rPr lang="cs-CZ" altLang="cs-CZ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altLang="cs-CZ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altLang="cs-CZ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Pokyny pro příjemce ke </a:t>
            </a:r>
            <a:r>
              <a:rPr lang="cs-CZ" altLang="cs-CZ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kontrole</a:t>
            </a:r>
          </a:p>
          <a:p>
            <a:r>
              <a:rPr lang="cs-CZ" altLang="cs-CZ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cs-CZ" altLang="cs-CZ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www.dotaceeu.cz/cs/Fondy-EU/2014-2020/Operacni-programy/OP-INTERREG-EUROPE</a:t>
            </a:r>
            <a:r>
              <a:rPr lang="cs-CZ" altLang="cs-CZ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altLang="cs-CZ" sz="1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NEPODCEŇOVAT </a:t>
            </a:r>
            <a:endParaRPr lang="cs-CZ" altLang="cs-CZ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00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400559" y="1115961"/>
            <a:ext cx="474344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solidFill>
                <a:srgbClr val="1F497D"/>
              </a:solidFill>
            </a:endParaRPr>
          </a:p>
          <a:p>
            <a:pPr algn="ctr">
              <a:defRPr/>
            </a:pPr>
            <a:r>
              <a:rPr lang="cs-CZ" sz="2400" dirty="0" smtClean="0"/>
              <a:t>Usnadňuje proces učení se na politické úrovni napříč EU, vytvořením komunity politiků a odborníků s cílem na zlepšení regionálních politik</a:t>
            </a:r>
            <a:endParaRPr lang="en-US" sz="2400" dirty="0"/>
          </a:p>
          <a:p>
            <a:pPr algn="ctr">
              <a:defRPr/>
            </a:pPr>
            <a:endParaRPr lang="en-GB" sz="2400" dirty="0">
              <a:solidFill>
                <a:srgbClr val="1F497D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962887" y="3459004"/>
            <a:ext cx="468313" cy="204787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13" name="CasellaDiTesto 3"/>
          <p:cNvSpPr txBox="1"/>
          <p:nvPr/>
        </p:nvSpPr>
        <p:spPr>
          <a:xfrm>
            <a:off x="683568" y="260648"/>
            <a:ext cx="7560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 smtClean="0">
                <a:solidFill>
                  <a:srgbClr val="1F497D"/>
                </a:solidFill>
              </a:rPr>
              <a:t>Platform</a:t>
            </a:r>
            <a:r>
              <a:rPr lang="cs-CZ" sz="4000" b="1" dirty="0" smtClean="0">
                <a:solidFill>
                  <a:srgbClr val="1F497D"/>
                </a:solidFill>
              </a:rPr>
              <a:t>y</a:t>
            </a:r>
            <a:endParaRPr lang="it-IT" sz="4000" b="1" dirty="0">
              <a:solidFill>
                <a:srgbClr val="1F497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568" y="1162027"/>
            <a:ext cx="3682874" cy="2628455"/>
            <a:chOff x="0" y="0"/>
            <a:chExt cx="5544820" cy="39573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50" y="0"/>
              <a:ext cx="2706370" cy="19138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05100" cy="191198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47875"/>
              <a:ext cx="2705100" cy="190944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50" y="2047875"/>
              <a:ext cx="2668270" cy="1905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3568" y="4445386"/>
            <a:ext cx="5317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Lepší využití projektových výsledků</a:t>
            </a:r>
            <a:endParaRPr lang="en-GB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Otevřít výsledky programu i subjektům, kteří se neúčastní projektů</a:t>
            </a:r>
            <a:endParaRPr lang="en-GB" sz="2400" dirty="0"/>
          </a:p>
        </p:txBody>
      </p:sp>
      <p:sp>
        <p:nvSpPr>
          <p:cNvPr id="3" name="Flowchart: Data 2"/>
          <p:cNvSpPr/>
          <p:nvPr/>
        </p:nvSpPr>
        <p:spPr>
          <a:xfrm>
            <a:off x="5922368" y="4281580"/>
            <a:ext cx="3208935" cy="666358"/>
          </a:xfrm>
          <a:prstGeom prst="flowChartInputOutput">
            <a:avLst/>
          </a:prstGeom>
          <a:solidFill>
            <a:srgbClr val="1F497D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Interní kapitalizace</a:t>
            </a:r>
            <a:endParaRPr lang="en-GB" dirty="0"/>
          </a:p>
        </p:txBody>
      </p:sp>
      <p:sp>
        <p:nvSpPr>
          <p:cNvPr id="25" name="Flowchart: Data 24"/>
          <p:cNvSpPr/>
          <p:nvPr/>
        </p:nvSpPr>
        <p:spPr>
          <a:xfrm>
            <a:off x="5652120" y="5379954"/>
            <a:ext cx="3208935" cy="707719"/>
          </a:xfrm>
          <a:prstGeom prst="flowChartInputOutput">
            <a:avLst/>
          </a:prstGeom>
          <a:solidFill>
            <a:srgbClr val="1F497D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Externí </a:t>
            </a:r>
            <a:r>
              <a:rPr lang="cs-CZ" dirty="0"/>
              <a:t>kapitalizace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949937" y="635323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policylearning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75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3"/>
          <p:cNvSpPr txBox="1"/>
          <p:nvPr/>
        </p:nvSpPr>
        <p:spPr>
          <a:xfrm>
            <a:off x="323598" y="476672"/>
            <a:ext cx="77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2"/>
                </a:solidFill>
                <a:latin typeface="+mn-lt"/>
              </a:rPr>
              <a:t>Dostupné služby platforem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8" y="1552022"/>
            <a:ext cx="1391043" cy="13910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45" y="1533294"/>
            <a:ext cx="1465401" cy="14654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1611443" y="1540108"/>
            <a:ext cx="303361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Databáze dobrých praxí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</a:t>
            </a:r>
            <a:r>
              <a:rPr lang="cs-CZ" dirty="0" smtClean="0"/>
              <a:t>litická doporučení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EU </a:t>
            </a:r>
            <a:r>
              <a:rPr lang="cs-CZ" dirty="0" smtClean="0"/>
              <a:t>novinky v jednotlivých oblastech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Tematické studie</a:t>
            </a:r>
            <a:endParaRPr lang="en-US" dirty="0" smtClean="0"/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0438" y="1536870"/>
            <a:ext cx="31671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Databáze odborníků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Diskuzní fórum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 smtClean="0"/>
              <a:t>Networking</a:t>
            </a:r>
            <a:r>
              <a:rPr lang="cs-CZ" dirty="0" smtClean="0"/>
              <a:t> akce</a:t>
            </a:r>
            <a:endParaRPr lang="en-US" dirty="0" smtClean="0"/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8" name="CasellaDiTesto 3"/>
          <p:cNvSpPr txBox="1"/>
          <p:nvPr/>
        </p:nvSpPr>
        <p:spPr>
          <a:xfrm>
            <a:off x="398239" y="3347994"/>
            <a:ext cx="813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2"/>
                </a:solidFill>
                <a:latin typeface="+mn-lt"/>
              </a:rPr>
              <a:t>Dostupné služby pro registrované členy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6" y="4414221"/>
            <a:ext cx="1391043" cy="13910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4453532"/>
            <a:ext cx="1368152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1655390" y="4404464"/>
            <a:ext cx="37573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Rady pro jednotlivé oblasti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Pokyny v rámci databáze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Analytická data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Aktuální informace</a:t>
            </a:r>
            <a:endParaRPr lang="en-US" sz="1600" dirty="0" smtClean="0">
              <a:solidFill>
                <a:schemeClr val="tx2"/>
              </a:solidFill>
            </a:endParaRPr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0439" y="4486908"/>
            <a:ext cx="29635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Peer reviews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Benchmarking 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Tematické workshopy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Akce na podporu rozvoje kapacit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14" name="CasellaDiTesto 3"/>
          <p:cNvSpPr txBox="1"/>
          <p:nvPr/>
        </p:nvSpPr>
        <p:spPr>
          <a:xfrm>
            <a:off x="179511" y="47382"/>
            <a:ext cx="90010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dirty="0" smtClean="0">
                <a:solidFill>
                  <a:schemeClr val="bg1"/>
                </a:solidFill>
                <a:latin typeface="+mj-lt"/>
              </a:rPr>
              <a:t>www.interregeurope.eu/policylearning</a:t>
            </a:r>
            <a:endParaRPr lang="it-IT" sz="22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1" y="1098246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Znalostní</a:t>
            </a:r>
            <a:r>
              <a:rPr lang="en-GB" b="1" dirty="0" smtClean="0"/>
              <a:t> </a:t>
            </a:r>
            <a:r>
              <a:rPr lang="cs-CZ" b="1" dirty="0" smtClean="0"/>
              <a:t>data</a:t>
            </a:r>
            <a:r>
              <a:rPr lang="en-GB" b="1" dirty="0" smtClean="0"/>
              <a:t>bank</a:t>
            </a:r>
            <a:r>
              <a:rPr lang="cs-CZ" b="1" dirty="0" smtClean="0"/>
              <a:t>a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4590289" y="1131146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Příležitosti pro n</a:t>
            </a:r>
            <a:r>
              <a:rPr lang="en-GB" b="1" dirty="0" err="1" smtClean="0"/>
              <a:t>etworking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179511" y="398615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Expert helpdesk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0045" y="3980769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Expert </a:t>
            </a:r>
            <a:r>
              <a:rPr lang="cs-CZ" b="1" dirty="0" smtClean="0"/>
              <a:t>podpora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25284" y="601199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policylearning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87" y="785689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První informace platforem jsou </a:t>
            </a:r>
            <a:r>
              <a:rPr lang="cs-CZ" b="1" dirty="0" err="1" smtClean="0"/>
              <a:t>onli</a:t>
            </a:r>
            <a:r>
              <a:rPr lang="en-GB" b="1" dirty="0" smtClean="0"/>
              <a:t>ne!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cs-CZ" dirty="0"/>
              <a:t>č</a:t>
            </a:r>
            <a:r>
              <a:rPr lang="cs-CZ" dirty="0" smtClean="0"/>
              <a:t>lánky, novinky, akce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524" y="1196752"/>
            <a:ext cx="8604956" cy="5183187"/>
          </a:xfrm>
        </p:spPr>
        <p:txBody>
          <a:bodyPr>
            <a:noAutofit/>
          </a:bodyPr>
          <a:lstStyle/>
          <a:p>
            <a:pPr marL="12001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US" sz="42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lnSpc>
                <a:spcPct val="107000"/>
              </a:lnSpc>
              <a:buNone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b="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US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US" b="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2" y="2060848"/>
            <a:ext cx="911161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7" y="338006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4" y="5298272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88152" y="110335"/>
            <a:ext cx="77041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sz="4000" b="1" dirty="0" smtClean="0">
                <a:solidFill>
                  <a:schemeClr val="tx2"/>
                </a:solidFill>
                <a:latin typeface="+mj-lt"/>
              </a:rPr>
              <a:t>2 </a:t>
            </a:r>
            <a:r>
              <a:rPr lang="cs-CZ" sz="4000" b="1" dirty="0" smtClean="0">
                <a:solidFill>
                  <a:schemeClr val="tx2"/>
                </a:solidFill>
                <a:latin typeface="+mj-lt"/>
              </a:rPr>
              <a:t>provázené aktivity</a:t>
            </a:r>
            <a:endParaRPr lang="en-GB" sz="40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176544" y="1437479"/>
            <a:ext cx="5438737" cy="4784871"/>
            <a:chOff x="1527224" y="1292698"/>
            <a:chExt cx="5792470" cy="54629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5813" y="2708920"/>
              <a:ext cx="3076705" cy="28803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709601" y="1292698"/>
              <a:ext cx="3489127" cy="1334133"/>
            </a:xfrm>
            <a:prstGeom prst="ellipse">
              <a:avLst/>
            </a:prstGeom>
            <a:solidFill>
              <a:srgbClr val="4F81BD"/>
            </a:solidFill>
            <a:ln>
              <a:solidFill>
                <a:schemeClr val="accent4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n-lt"/>
                </a:rPr>
                <a:t>Policy Learning Platforms</a:t>
              </a:r>
            </a:p>
            <a:p>
              <a:pPr algn="ctr"/>
              <a:r>
                <a:rPr lang="cs-CZ" sz="1200" dirty="0" smtClean="0">
                  <a:solidFill>
                    <a:schemeClr val="bg1"/>
                  </a:solidFill>
                  <a:latin typeface="+mn-lt"/>
                </a:rPr>
                <a:t>Otevřené všem regionům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3059830" y="2564904"/>
              <a:ext cx="2788670" cy="0"/>
            </a:xfrm>
            <a:prstGeom prst="line">
              <a:avLst/>
            </a:prstGeom>
            <a:ln w="28575">
              <a:solidFill>
                <a:srgbClr val="4F81BD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" idx="4"/>
              <a:endCxn id="2" idx="0"/>
            </p:cNvCxnSpPr>
            <p:nvPr/>
          </p:nvCxnSpPr>
          <p:spPr bwMode="auto">
            <a:xfrm>
              <a:off x="4454165" y="2626831"/>
              <a:ext cx="1" cy="82089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05983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84850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Curved Right Arrow 26"/>
            <p:cNvSpPr/>
            <p:nvPr/>
          </p:nvSpPr>
          <p:spPr bwMode="auto">
            <a:xfrm>
              <a:off x="1547664" y="1770057"/>
              <a:ext cx="985085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Curved Right Arrow 27"/>
            <p:cNvSpPr/>
            <p:nvPr/>
          </p:nvSpPr>
          <p:spPr bwMode="auto">
            <a:xfrm rot="10800000">
              <a:off x="6409903" y="1770057"/>
              <a:ext cx="909791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4777" y="5701458"/>
              <a:ext cx="3384376" cy="1054175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00316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800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cs-CZ" sz="1800" dirty="0" smtClean="0">
                  <a:solidFill>
                    <a:schemeClr val="bg1"/>
                  </a:solidFill>
                  <a:latin typeface="+mn-lt"/>
                </a:rPr>
                <a:t>Projekty meziregionální spolupráce</a:t>
              </a:r>
              <a:endParaRPr lang="en-GB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7224" y="3702139"/>
              <a:ext cx="1458344" cy="45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4F81BD"/>
                  </a:solidFill>
                  <a:latin typeface="+mn-lt"/>
                </a:rPr>
                <a:t>obohacuje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92108" y="3697136"/>
              <a:ext cx="1152743" cy="45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4F81BD"/>
                  </a:solidFill>
                  <a:latin typeface="+mn-lt"/>
                </a:rPr>
                <a:t>přispívá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54708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</a:t>
              </a:r>
              <a:r>
                <a:rPr lang="cs-CZ" sz="1200" dirty="0" err="1" smtClean="0">
                  <a:solidFill>
                    <a:schemeClr val="bg1"/>
                  </a:solidFill>
                  <a:latin typeface="+mn-lt"/>
                </a:rPr>
                <a:t>jekt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 1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56483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>
                  <a:solidFill>
                    <a:schemeClr val="bg1"/>
                  </a:solidFill>
                  <a:latin typeface="+mn-lt"/>
                </a:rPr>
                <a:t>Proje</a:t>
              </a:r>
              <a:r>
                <a:rPr lang="cs-CZ" sz="1200" dirty="0" err="1" smtClean="0">
                  <a:solidFill>
                    <a:schemeClr val="bg1"/>
                  </a:solidFill>
                  <a:latin typeface="+mn-lt"/>
                </a:rPr>
                <a:t>kt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 2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57899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>
                  <a:solidFill>
                    <a:schemeClr val="bg1"/>
                  </a:solidFill>
                  <a:latin typeface="+mn-lt"/>
                </a:rPr>
                <a:t>Proje</a:t>
              </a:r>
              <a:r>
                <a:rPr lang="cs-CZ" sz="1200" dirty="0" smtClean="0">
                  <a:solidFill>
                    <a:schemeClr val="bg1"/>
                  </a:solidFill>
                  <a:latin typeface="+mn-lt"/>
                </a:rPr>
                <a:t>k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t 3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3450008" y="5085184"/>
              <a:ext cx="185888" cy="6437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0"/>
            </p:cNvCxnSpPr>
            <p:nvPr/>
          </p:nvCxnSpPr>
          <p:spPr bwMode="auto">
            <a:xfrm flipV="1">
              <a:off x="3475719" y="4437112"/>
              <a:ext cx="978445" cy="12918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450008" y="4941168"/>
              <a:ext cx="1770064" cy="78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9" idx="0"/>
            </p:cNvCxnSpPr>
            <p:nvPr/>
          </p:nvCxnSpPr>
          <p:spPr bwMode="auto">
            <a:xfrm flipH="1" flipV="1">
              <a:off x="3845310" y="4221089"/>
              <a:ext cx="611654" cy="14803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7" idx="0"/>
            </p:cNvCxnSpPr>
            <p:nvPr/>
          </p:nvCxnSpPr>
          <p:spPr bwMode="auto">
            <a:xfrm flipV="1">
              <a:off x="4477494" y="3697136"/>
              <a:ext cx="166514" cy="20317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7" idx="0"/>
            </p:cNvCxnSpPr>
            <p:nvPr/>
          </p:nvCxnSpPr>
          <p:spPr bwMode="auto">
            <a:xfrm flipV="1">
              <a:off x="4477494" y="5229201"/>
              <a:ext cx="742578" cy="49972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8" idx="0"/>
            </p:cNvCxnSpPr>
            <p:nvPr/>
          </p:nvCxnSpPr>
          <p:spPr bwMode="auto">
            <a:xfrm flipH="1" flipV="1">
              <a:off x="4932040" y="3429003"/>
              <a:ext cx="546870" cy="22999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8" idx="0"/>
            </p:cNvCxnSpPr>
            <p:nvPr/>
          </p:nvCxnSpPr>
          <p:spPr bwMode="auto">
            <a:xfrm flipH="1" flipV="1">
              <a:off x="3923929" y="4797155"/>
              <a:ext cx="1554981" cy="9317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H="1" flipV="1">
              <a:off x="4847084" y="4221088"/>
              <a:ext cx="606116" cy="15078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3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Jak se zapojit</a:t>
            </a:r>
            <a:r>
              <a:rPr lang="it-IT" b="1" dirty="0" smtClean="0"/>
              <a:t>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200" b="0" dirty="0" smtClean="0"/>
              <a:t>Registrace do </a:t>
            </a:r>
            <a:r>
              <a:rPr lang="fr-FR" sz="3200" b="0" dirty="0" smtClean="0"/>
              <a:t>Interreg Europe </a:t>
            </a:r>
            <a:r>
              <a:rPr lang="cs-CZ" sz="3200" b="0" dirty="0" smtClean="0"/>
              <a:t>komunity</a:t>
            </a:r>
            <a:r>
              <a:rPr lang="fr-FR" sz="3200" b="0" dirty="0" smtClean="0"/>
              <a:t>: </a:t>
            </a:r>
            <a:r>
              <a:rPr lang="fr-FR" sz="3200" b="0" dirty="0" smtClean="0">
                <a:hlinkClick r:id="rId3"/>
              </a:rPr>
              <a:t>www.interregeurope.eu/policylearning</a:t>
            </a:r>
            <a:r>
              <a:rPr lang="fr-FR" sz="3200" b="0" dirty="0" smtClean="0"/>
              <a:t> </a:t>
            </a:r>
            <a:endParaRPr lang="fr-FR" sz="3200" b="0" dirty="0"/>
          </a:p>
          <a:p>
            <a:pPr algn="ctr"/>
            <a:endParaRPr lang="fr-FR" sz="3200" b="0" dirty="0"/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cs-CZ" sz="3200" b="0" dirty="0" smtClean="0"/>
              <a:t>Nadcházející akce v roce </a:t>
            </a:r>
            <a:r>
              <a:rPr lang="fr-FR" sz="3200" b="0" dirty="0" smtClean="0"/>
              <a:t>2017: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fr-FR" sz="3200" b="0" dirty="0" smtClean="0"/>
              <a:t>Networking </a:t>
            </a:r>
            <a:r>
              <a:rPr lang="cs-CZ" sz="3200" b="0" dirty="0" smtClean="0"/>
              <a:t>akce</a:t>
            </a:r>
            <a:r>
              <a:rPr lang="fr-FR" sz="3200" b="0" dirty="0" smtClean="0"/>
              <a:t> </a:t>
            </a:r>
            <a:r>
              <a:rPr lang="cs-CZ" sz="3200" b="0" dirty="0" smtClean="0"/>
              <a:t>pro priority  </a:t>
            </a:r>
            <a:r>
              <a:rPr lang="fr-FR" sz="3200" b="0" dirty="0" smtClean="0"/>
              <a:t>TO1+TO3 &amp; TO4 +TO6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fr-FR" sz="3200" b="0" dirty="0" smtClean="0"/>
              <a:t>Policy Learning </a:t>
            </a:r>
            <a:r>
              <a:rPr lang="cs-CZ" sz="3200" b="0" dirty="0" smtClean="0"/>
              <a:t>akce</a:t>
            </a:r>
            <a:r>
              <a:rPr lang="fr-FR" sz="3200" b="0" dirty="0" smtClean="0"/>
              <a:t> 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cs-CZ" sz="3200" b="0" dirty="0" smtClean="0"/>
              <a:t>Tematické workshopy</a:t>
            </a:r>
            <a:endParaRPr lang="fr-FR" sz="3200" b="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0" y="4077072"/>
            <a:ext cx="18859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najdete další informace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Stránka programu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 smtClean="0">
                <a:hlinkClick r:id="rId2"/>
              </a:rPr>
              <a:t>www.interregeurope.eu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Program</a:t>
            </a:r>
            <a:r>
              <a:rPr lang="cs-CZ" dirty="0" err="1" smtClean="0"/>
              <a:t>ový</a:t>
            </a:r>
            <a:r>
              <a:rPr lang="en-GB" dirty="0" smtClean="0"/>
              <a:t> </a:t>
            </a:r>
            <a:r>
              <a:rPr lang="en-GB" dirty="0" err="1" smtClean="0"/>
              <a:t>manu</a:t>
            </a:r>
            <a:r>
              <a:rPr lang="cs-CZ" dirty="0" smtClean="0"/>
              <a:t>á</a:t>
            </a:r>
            <a:r>
              <a:rPr lang="en-GB" dirty="0" smtClean="0"/>
              <a:t>l</a:t>
            </a:r>
            <a:r>
              <a:rPr lang="cs-CZ" dirty="0" smtClean="0"/>
              <a:t> – NUTNÁ ZNALOST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>
                <a:hlinkClick r:id="rId3"/>
              </a:rPr>
              <a:t>www.interregeurope.eu/help/programme-manual/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Interreg</a:t>
            </a:r>
            <a:r>
              <a:rPr lang="en-GB" dirty="0"/>
              <a:t> Europe community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hlinkClick r:id="rId4"/>
              </a:rPr>
              <a:t>www.interregeurope.eu/account/dashboard/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cs-CZ" dirty="0" smtClean="0"/>
              <a:t>Stránky v češtině</a:t>
            </a:r>
          </a:p>
          <a:p>
            <a:pPr marL="51435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>
                <a:hlinkClick r:id="rId5"/>
              </a:rPr>
              <a:t>http://www.dotaceeu.cz/cs/Fondy-EU/2014-2020/Operacni-programy/OP-INTERREG-EUROPE</a:t>
            </a:r>
            <a:r>
              <a:rPr lang="cs-CZ" dirty="0"/>
              <a:t> 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1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Balíček pro žadatele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1" y="1368000"/>
            <a:ext cx="5122912" cy="5183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Programový manuál</a:t>
            </a:r>
          </a:p>
          <a:p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b="0" dirty="0" err="1" smtClean="0"/>
              <a:t>Terms</a:t>
            </a:r>
            <a:r>
              <a:rPr lang="cs-CZ" b="0" dirty="0" smtClean="0"/>
              <a:t> </a:t>
            </a:r>
            <a:r>
              <a:rPr lang="cs-CZ" b="0" dirty="0" err="1" smtClean="0"/>
              <a:t>of</a:t>
            </a:r>
            <a:r>
              <a:rPr lang="cs-CZ" b="0" dirty="0" smtClean="0"/>
              <a:t> Reference</a:t>
            </a:r>
          </a:p>
          <a:p>
            <a:endParaRPr lang="cs-CZ" b="0" dirty="0" smtClean="0"/>
          </a:p>
          <a:p>
            <a:pPr marL="342900" indent="-342900">
              <a:buFontTx/>
              <a:buChar char="-"/>
            </a:pPr>
            <a:r>
              <a:rPr lang="cs-CZ" b="0" dirty="0" smtClean="0"/>
              <a:t>Prohlášení partnera (Partner </a:t>
            </a:r>
            <a:r>
              <a:rPr lang="cs-CZ" b="0" dirty="0" err="1" smtClean="0"/>
              <a:t>Declaration</a:t>
            </a:r>
            <a:r>
              <a:rPr lang="cs-CZ" b="0" dirty="0" smtClean="0"/>
              <a:t>)</a:t>
            </a:r>
          </a:p>
          <a:p>
            <a:endParaRPr lang="cs-CZ" b="0" dirty="0" smtClean="0"/>
          </a:p>
          <a:p>
            <a:pPr marL="342900" indent="-342900">
              <a:buFontTx/>
              <a:buChar char="-"/>
            </a:pPr>
            <a:r>
              <a:rPr lang="cs-CZ" b="0" dirty="0" err="1" smtClean="0"/>
              <a:t>Letter</a:t>
            </a:r>
            <a:r>
              <a:rPr lang="cs-CZ" b="0" dirty="0" smtClean="0"/>
              <a:t> </a:t>
            </a:r>
            <a:r>
              <a:rPr lang="cs-CZ" b="0" dirty="0" err="1" smtClean="0"/>
              <a:t>of</a:t>
            </a:r>
            <a:r>
              <a:rPr lang="cs-CZ" b="0" dirty="0" smtClean="0"/>
              <a:t> Support</a:t>
            </a:r>
          </a:p>
          <a:p>
            <a:endParaRPr lang="cs-CZ" b="0" dirty="0"/>
          </a:p>
          <a:p>
            <a:r>
              <a:rPr lang="cs-CZ" b="0" dirty="0" smtClean="0"/>
              <a:t>Ke </a:t>
            </a:r>
            <a:r>
              <a:rPr lang="cs-CZ" b="0" dirty="0"/>
              <a:t>stažení zde: http://www.interregeurope.eu/projects/apply-for-funding/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775832"/>
            <a:ext cx="2808312" cy="37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41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794519"/>
          </a:xfrm>
        </p:spPr>
        <p:txBody>
          <a:bodyPr/>
          <a:lstStyle/>
          <a:p>
            <a:r>
              <a:rPr lang="cs-CZ" dirty="0" smtClean="0"/>
              <a:t>Děkuji</a:t>
            </a:r>
            <a:r>
              <a:rPr lang="fr-FR" dirty="0" smtClean="0"/>
              <a:t>! </a:t>
            </a:r>
            <a:endParaRPr lang="fr-FR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3429000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cs-CZ" dirty="0">
                <a:solidFill>
                  <a:schemeClr val="tx2"/>
                </a:solidFill>
              </a:rPr>
              <a:t>Pavel Lukeš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dirty="0">
                <a:solidFill>
                  <a:schemeClr val="tx2"/>
                </a:solidFill>
              </a:rPr>
              <a:t>Ministerstvo pro místní rozvoj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dirty="0">
                <a:solidFill>
                  <a:schemeClr val="tx2"/>
                </a:solidFill>
              </a:rPr>
              <a:t>Odbor evropské územní spolupráce</a:t>
            </a:r>
            <a:endParaRPr lang="et-EE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Email: </a:t>
            </a:r>
            <a:r>
              <a:rPr lang="cs-CZ" dirty="0" smtClean="0">
                <a:solidFill>
                  <a:schemeClr val="tx2"/>
                </a:solidFill>
                <a:hlinkClick r:id="rId2"/>
              </a:rPr>
              <a:t>pavel.lukes@mmr.cz</a:t>
            </a: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Tel: +420 224 862 331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5" name="Obrázek 4" descr="mmr_cr_rgb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25247"/>
            <a:ext cx="2510827" cy="73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78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</a:t>
            </a:r>
            <a:r>
              <a:rPr lang="en-GB" dirty="0" err="1" smtClean="0"/>
              <a:t>Interreg</a:t>
            </a:r>
            <a:r>
              <a:rPr lang="en-GB" dirty="0" smtClean="0"/>
              <a:t> Europe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1263713"/>
            <a:ext cx="8784976" cy="5183187"/>
          </a:xfrm>
        </p:spPr>
        <p:txBody>
          <a:bodyPr/>
          <a:lstStyle/>
          <a:p>
            <a:pPr lvl="0" eaLnBrk="0" hangingPunct="0">
              <a:spcBef>
                <a:spcPts val="1200"/>
              </a:spcBef>
              <a:defRPr/>
            </a:pPr>
            <a:r>
              <a:rPr lang="cs-CZ" kern="0" dirty="0" smtClean="0">
                <a:solidFill>
                  <a:prstClr val="black"/>
                </a:solidFill>
              </a:rPr>
              <a:t>Výměna zkušeností </a:t>
            </a:r>
            <a:r>
              <a:rPr lang="cs-CZ" b="0" kern="0" dirty="0" smtClean="0">
                <a:solidFill>
                  <a:prstClr val="black"/>
                </a:solidFill>
              </a:rPr>
              <a:t>s cílem zlepšit efektivitu politik regionálního rozvoje, zejména programů </a:t>
            </a:r>
            <a:r>
              <a:rPr lang="cs-CZ" kern="0" dirty="0" smtClean="0">
                <a:solidFill>
                  <a:prstClr val="black"/>
                </a:solidFill>
              </a:rPr>
              <a:t>Strukturálních fondů</a:t>
            </a:r>
            <a:endParaRPr lang="en-GB" dirty="0"/>
          </a:p>
        </p:txBody>
      </p:sp>
      <p:sp>
        <p:nvSpPr>
          <p:cNvPr id="4" name="Rounded Rectangle 77"/>
          <p:cNvSpPr>
            <a:spLocks noChangeArrowheads="1"/>
          </p:cNvSpPr>
          <p:nvPr/>
        </p:nvSpPr>
        <p:spPr bwMode="auto">
          <a:xfrm>
            <a:off x="6156006" y="5594918"/>
            <a:ext cx="2160000" cy="900000"/>
          </a:xfrm>
          <a:prstGeom prst="rect">
            <a:avLst/>
          </a:prstGeom>
          <a:solidFill>
            <a:srgbClr val="FFDC00"/>
          </a:solidFill>
          <a:ln w="19050" algn="ctr">
            <a:solidFill>
              <a:srgbClr val="00316E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00316E"/>
              </a:solidFill>
              <a:effectLst/>
              <a:uLnTx/>
              <a:uFillTx/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59"/>
          <p:cNvSpPr>
            <a:spLocks noChangeArrowheads="1"/>
          </p:cNvSpPr>
          <p:nvPr/>
        </p:nvSpPr>
        <p:spPr bwMode="auto">
          <a:xfrm>
            <a:off x="2817632" y="2514316"/>
            <a:ext cx="3538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Kohezní politika EU</a:t>
            </a:r>
            <a:endParaRPr kumimoji="0" lang="en-GB" altLang="fr-F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urved Connector 64"/>
          <p:cNvCxnSpPr>
            <a:cxnSpLocks noChangeShapeType="1"/>
          </p:cNvCxnSpPr>
          <p:nvPr/>
        </p:nvCxnSpPr>
        <p:spPr bwMode="auto">
          <a:xfrm>
            <a:off x="4115247" y="4438426"/>
            <a:ext cx="2182812" cy="1539875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468729" y="3344639"/>
            <a:ext cx="5091113" cy="2189163"/>
            <a:chOff x="422825" y="2969449"/>
            <a:chExt cx="5090906" cy="2190568"/>
          </a:xfrm>
        </p:grpSpPr>
        <p:sp>
          <p:nvSpPr>
            <p:cNvPr id="10" name="Rounded Rectangle 53"/>
            <p:cNvSpPr>
              <a:spLocks noChangeArrowheads="1"/>
            </p:cNvSpPr>
            <p:nvPr/>
          </p:nvSpPr>
          <p:spPr bwMode="auto">
            <a:xfrm>
              <a:off x="4569705" y="4753886"/>
              <a:ext cx="395272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B050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56"/>
            <p:cNvSpPr>
              <a:spLocks noChangeArrowheads="1"/>
            </p:cNvSpPr>
            <p:nvPr/>
          </p:nvSpPr>
          <p:spPr bwMode="auto">
            <a:xfrm>
              <a:off x="1008589" y="2972626"/>
              <a:ext cx="395271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57"/>
            <p:cNvSpPr>
              <a:spLocks noChangeArrowheads="1"/>
            </p:cNvSpPr>
            <p:nvPr/>
          </p:nvSpPr>
          <p:spPr bwMode="auto">
            <a:xfrm>
              <a:off x="1589590" y="2975803"/>
              <a:ext cx="395271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58"/>
            <p:cNvSpPr>
              <a:spLocks noChangeArrowheads="1"/>
            </p:cNvSpPr>
            <p:nvPr/>
          </p:nvSpPr>
          <p:spPr bwMode="auto">
            <a:xfrm>
              <a:off x="2181703" y="2969449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59"/>
            <p:cNvSpPr>
              <a:spLocks noChangeArrowheads="1"/>
            </p:cNvSpPr>
            <p:nvPr/>
          </p:nvSpPr>
          <p:spPr bwMode="auto">
            <a:xfrm>
              <a:off x="2761118" y="2969449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60"/>
            <p:cNvSpPr>
              <a:spLocks noChangeArrowheads="1"/>
            </p:cNvSpPr>
            <p:nvPr/>
          </p:nvSpPr>
          <p:spPr bwMode="auto">
            <a:xfrm>
              <a:off x="3361168" y="2971038"/>
              <a:ext cx="396859" cy="395541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61"/>
            <p:cNvSpPr>
              <a:spLocks noChangeArrowheads="1"/>
            </p:cNvSpPr>
            <p:nvPr/>
          </p:nvSpPr>
          <p:spPr bwMode="auto">
            <a:xfrm>
              <a:off x="1008589" y="3566732"/>
              <a:ext cx="395271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62"/>
            <p:cNvSpPr>
              <a:spLocks noChangeArrowheads="1"/>
            </p:cNvSpPr>
            <p:nvPr/>
          </p:nvSpPr>
          <p:spPr bwMode="auto">
            <a:xfrm>
              <a:off x="1589590" y="3569909"/>
              <a:ext cx="395271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63"/>
            <p:cNvSpPr>
              <a:spLocks noChangeArrowheads="1"/>
            </p:cNvSpPr>
            <p:nvPr/>
          </p:nvSpPr>
          <p:spPr bwMode="auto">
            <a:xfrm>
              <a:off x="2181703" y="3563555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66"/>
            <p:cNvSpPr>
              <a:spLocks noChangeArrowheads="1"/>
            </p:cNvSpPr>
            <p:nvPr/>
          </p:nvSpPr>
          <p:spPr bwMode="auto">
            <a:xfrm>
              <a:off x="2761118" y="3563555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67"/>
            <p:cNvSpPr>
              <a:spLocks noChangeArrowheads="1"/>
            </p:cNvSpPr>
            <p:nvPr/>
          </p:nvSpPr>
          <p:spPr bwMode="auto">
            <a:xfrm>
              <a:off x="3361168" y="3565144"/>
              <a:ext cx="396859" cy="395541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68"/>
            <p:cNvSpPr>
              <a:spLocks noChangeArrowheads="1"/>
            </p:cNvSpPr>
            <p:nvPr/>
          </p:nvSpPr>
          <p:spPr bwMode="auto">
            <a:xfrm>
              <a:off x="1008589" y="4171958"/>
              <a:ext cx="395271" cy="395541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69"/>
            <p:cNvSpPr>
              <a:spLocks noChangeArrowheads="1"/>
            </p:cNvSpPr>
            <p:nvPr/>
          </p:nvSpPr>
          <p:spPr bwMode="auto">
            <a:xfrm>
              <a:off x="1589590" y="4175135"/>
              <a:ext cx="395271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70"/>
            <p:cNvSpPr>
              <a:spLocks noChangeArrowheads="1"/>
            </p:cNvSpPr>
            <p:nvPr/>
          </p:nvSpPr>
          <p:spPr bwMode="auto">
            <a:xfrm>
              <a:off x="2181703" y="4168781"/>
              <a:ext cx="396859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71"/>
            <p:cNvSpPr>
              <a:spLocks noChangeArrowheads="1"/>
            </p:cNvSpPr>
            <p:nvPr/>
          </p:nvSpPr>
          <p:spPr bwMode="auto">
            <a:xfrm>
              <a:off x="2761118" y="4168781"/>
              <a:ext cx="396859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72"/>
            <p:cNvSpPr>
              <a:spLocks noChangeArrowheads="1"/>
            </p:cNvSpPr>
            <p:nvPr/>
          </p:nvSpPr>
          <p:spPr bwMode="auto">
            <a:xfrm>
              <a:off x="3361168" y="4170369"/>
              <a:ext cx="396859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73"/>
            <p:cNvSpPr>
              <a:spLocks noChangeArrowheads="1"/>
            </p:cNvSpPr>
            <p:nvPr/>
          </p:nvSpPr>
          <p:spPr bwMode="auto">
            <a:xfrm>
              <a:off x="1008589" y="4759710"/>
              <a:ext cx="395271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74"/>
            <p:cNvSpPr>
              <a:spLocks noChangeArrowheads="1"/>
            </p:cNvSpPr>
            <p:nvPr/>
          </p:nvSpPr>
          <p:spPr bwMode="auto">
            <a:xfrm>
              <a:off x="1589590" y="4764475"/>
              <a:ext cx="395271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75"/>
            <p:cNvSpPr>
              <a:spLocks noChangeArrowheads="1"/>
            </p:cNvSpPr>
            <p:nvPr/>
          </p:nvSpPr>
          <p:spPr bwMode="auto">
            <a:xfrm>
              <a:off x="2181703" y="4758121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78"/>
            <p:cNvSpPr>
              <a:spLocks noChangeArrowheads="1"/>
            </p:cNvSpPr>
            <p:nvPr/>
          </p:nvSpPr>
          <p:spPr bwMode="auto">
            <a:xfrm>
              <a:off x="2761118" y="4758121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96"/>
            <p:cNvSpPr>
              <a:spLocks noChangeArrowheads="1"/>
            </p:cNvSpPr>
            <p:nvPr/>
          </p:nvSpPr>
          <p:spPr bwMode="auto">
            <a:xfrm>
              <a:off x="3361168" y="4759710"/>
              <a:ext cx="396859" cy="395541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97"/>
            <p:cNvSpPr>
              <a:spLocks noChangeArrowheads="1"/>
            </p:cNvSpPr>
            <p:nvPr/>
          </p:nvSpPr>
          <p:spPr bwMode="auto">
            <a:xfrm>
              <a:off x="3954869" y="2969449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98"/>
            <p:cNvSpPr>
              <a:spLocks noChangeArrowheads="1"/>
            </p:cNvSpPr>
            <p:nvPr/>
          </p:nvSpPr>
          <p:spPr bwMode="auto">
            <a:xfrm>
              <a:off x="3954869" y="3563555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99"/>
            <p:cNvSpPr>
              <a:spLocks noChangeArrowheads="1"/>
            </p:cNvSpPr>
            <p:nvPr/>
          </p:nvSpPr>
          <p:spPr bwMode="auto">
            <a:xfrm>
              <a:off x="3954869" y="4168781"/>
              <a:ext cx="396859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100"/>
            <p:cNvSpPr>
              <a:spLocks noChangeArrowheads="1"/>
            </p:cNvSpPr>
            <p:nvPr/>
          </p:nvSpPr>
          <p:spPr bwMode="auto">
            <a:xfrm>
              <a:off x="3954869" y="4758121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101"/>
            <p:cNvSpPr>
              <a:spLocks noChangeArrowheads="1"/>
            </p:cNvSpPr>
            <p:nvPr/>
          </p:nvSpPr>
          <p:spPr bwMode="auto">
            <a:xfrm>
              <a:off x="4540632" y="2969449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102"/>
            <p:cNvSpPr>
              <a:spLocks noChangeArrowheads="1"/>
            </p:cNvSpPr>
            <p:nvPr/>
          </p:nvSpPr>
          <p:spPr bwMode="auto">
            <a:xfrm>
              <a:off x="4540632" y="3563555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103"/>
            <p:cNvSpPr>
              <a:spLocks noChangeArrowheads="1"/>
            </p:cNvSpPr>
            <p:nvPr/>
          </p:nvSpPr>
          <p:spPr bwMode="auto">
            <a:xfrm>
              <a:off x="4540632" y="4168781"/>
              <a:ext cx="396859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Rounded Rectangle 105"/>
            <p:cNvSpPr>
              <a:spLocks noChangeArrowheads="1"/>
            </p:cNvSpPr>
            <p:nvPr/>
          </p:nvSpPr>
          <p:spPr bwMode="auto">
            <a:xfrm>
              <a:off x="5118459" y="2969449"/>
              <a:ext cx="395272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106"/>
            <p:cNvSpPr>
              <a:spLocks noChangeArrowheads="1"/>
            </p:cNvSpPr>
            <p:nvPr/>
          </p:nvSpPr>
          <p:spPr bwMode="auto">
            <a:xfrm>
              <a:off x="5118459" y="3563555"/>
              <a:ext cx="395272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107"/>
            <p:cNvSpPr>
              <a:spLocks noChangeArrowheads="1"/>
            </p:cNvSpPr>
            <p:nvPr/>
          </p:nvSpPr>
          <p:spPr bwMode="auto">
            <a:xfrm>
              <a:off x="5118459" y="4168781"/>
              <a:ext cx="395272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108"/>
            <p:cNvSpPr>
              <a:spLocks noChangeArrowheads="1"/>
            </p:cNvSpPr>
            <p:nvPr/>
          </p:nvSpPr>
          <p:spPr bwMode="auto">
            <a:xfrm>
              <a:off x="422825" y="2969449"/>
              <a:ext cx="395272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109"/>
            <p:cNvSpPr>
              <a:spLocks noChangeArrowheads="1"/>
            </p:cNvSpPr>
            <p:nvPr/>
          </p:nvSpPr>
          <p:spPr bwMode="auto">
            <a:xfrm>
              <a:off x="422825" y="3563555"/>
              <a:ext cx="395272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110"/>
            <p:cNvSpPr>
              <a:spLocks noChangeArrowheads="1"/>
            </p:cNvSpPr>
            <p:nvPr/>
          </p:nvSpPr>
          <p:spPr bwMode="auto">
            <a:xfrm>
              <a:off x="422825" y="4168781"/>
              <a:ext cx="395272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Rounded Rectangle 111"/>
            <p:cNvSpPr>
              <a:spLocks noChangeArrowheads="1"/>
            </p:cNvSpPr>
            <p:nvPr/>
          </p:nvSpPr>
          <p:spPr bwMode="auto">
            <a:xfrm>
              <a:off x="422825" y="4758121"/>
              <a:ext cx="395272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6138839" y="5459191"/>
            <a:ext cx="2216150" cy="974700"/>
            <a:chOff x="6223845" y="5589240"/>
            <a:chExt cx="2215962" cy="974747"/>
          </a:xfrm>
        </p:grpSpPr>
        <p:sp>
          <p:nvSpPr>
            <p:cNvPr id="46" name="Rectangle 68"/>
            <p:cNvSpPr>
              <a:spLocks noChangeArrowheads="1"/>
            </p:cNvSpPr>
            <p:nvPr/>
          </p:nvSpPr>
          <p:spPr bwMode="auto">
            <a:xfrm>
              <a:off x="6223845" y="5840051"/>
              <a:ext cx="2215962" cy="72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95563" indent="-3095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52763" indent="-3095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09963" indent="-3095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967163" indent="-3095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16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INTERREG EUROPE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16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EUR 359 m</a:t>
              </a:r>
            </a:p>
          </p:txBody>
        </p:sp>
        <p:cxnSp>
          <p:nvCxnSpPr>
            <p:cNvPr id="47" name="Elbow Connector 159"/>
            <p:cNvCxnSpPr>
              <a:cxnSpLocks noChangeShapeType="1"/>
            </p:cNvCxnSpPr>
            <p:nvPr/>
          </p:nvCxnSpPr>
          <p:spPr bwMode="auto">
            <a:xfrm>
              <a:off x="7365523" y="5589240"/>
              <a:ext cx="914400" cy="914400"/>
            </a:xfrm>
            <a:prstGeom prst="bentConnector3">
              <a:avLst>
                <a:gd name="adj1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</p:grpSp>
      <p:sp>
        <p:nvSpPr>
          <p:cNvPr id="48" name="Rounded Rectangle 76"/>
          <p:cNvSpPr>
            <a:spLocks noChangeArrowheads="1"/>
          </p:cNvSpPr>
          <p:nvPr/>
        </p:nvSpPr>
        <p:spPr bwMode="auto">
          <a:xfrm>
            <a:off x="4888360" y="5353355"/>
            <a:ext cx="45719" cy="74083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00316E"/>
              </a:solidFill>
              <a:effectLst/>
              <a:uLnTx/>
              <a:uFillTx/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63"/>
          <p:cNvCxnSpPr>
            <a:cxnSpLocks noChangeShapeType="1"/>
          </p:cNvCxnSpPr>
          <p:nvPr/>
        </p:nvCxnSpPr>
        <p:spPr bwMode="auto">
          <a:xfrm flipH="1" flipV="1">
            <a:off x="4853448" y="5396480"/>
            <a:ext cx="1302559" cy="600076"/>
          </a:xfrm>
          <a:prstGeom prst="line">
            <a:avLst/>
          </a:prstGeom>
          <a:noFill/>
          <a:ln w="19050" algn="ctr">
            <a:solidFill>
              <a:srgbClr val="FFD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47"/>
          <p:cNvSpPr/>
          <p:nvPr/>
        </p:nvSpPr>
        <p:spPr>
          <a:xfrm>
            <a:off x="5593606" y="3133134"/>
            <a:ext cx="34766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Cíl</a:t>
            </a:r>
            <a:r>
              <a:rPr lang="en-GB" sz="1600" b="1" dirty="0" smtClean="0">
                <a:solidFill>
                  <a:schemeClr val="tx2"/>
                </a:solidFill>
                <a:latin typeface="+mj-lt"/>
              </a:rPr>
              <a:t> 1: </a:t>
            </a:r>
            <a:r>
              <a:rPr lang="en-GB" sz="1600" b="1" dirty="0" smtClean="0">
                <a:solidFill>
                  <a:schemeClr val="tx2"/>
                </a:solidFill>
              </a:rPr>
              <a:t/>
            </a:r>
            <a:br>
              <a:rPr lang="en-GB" sz="1600" b="1" dirty="0" smtClean="0">
                <a:solidFill>
                  <a:schemeClr val="tx2"/>
                </a:solidFill>
              </a:rPr>
            </a:b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Investice pro růst a zaměstnanost</a:t>
            </a:r>
            <a:endParaRPr lang="en-GB" sz="1600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defRPr/>
            </a:pPr>
            <a:r>
              <a:rPr lang="en-GB" sz="2000" b="1" dirty="0" smtClean="0">
                <a:solidFill>
                  <a:schemeClr val="tx2"/>
                </a:solidFill>
                <a:latin typeface="+mj-lt"/>
              </a:rPr>
              <a:t>EUR 340 </a:t>
            </a:r>
            <a:r>
              <a:rPr lang="cs-CZ" sz="2000" b="1" dirty="0" smtClean="0">
                <a:solidFill>
                  <a:schemeClr val="tx2"/>
                </a:solidFill>
                <a:latin typeface="+mj-lt"/>
              </a:rPr>
              <a:t>mld.</a:t>
            </a:r>
            <a:r>
              <a:rPr lang="en-GB" sz="2000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1" name="Rectangle 48"/>
          <p:cNvSpPr/>
          <p:nvPr/>
        </p:nvSpPr>
        <p:spPr>
          <a:xfrm>
            <a:off x="5593606" y="4340002"/>
            <a:ext cx="36037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600" b="1" dirty="0">
                <a:solidFill>
                  <a:srgbClr val="00B050"/>
                </a:solidFill>
                <a:latin typeface="+mj-lt"/>
              </a:rPr>
              <a:t>Cíl</a:t>
            </a:r>
            <a:r>
              <a:rPr lang="en-GB" sz="1600" b="1" dirty="0">
                <a:solidFill>
                  <a:srgbClr val="00B050"/>
                </a:solidFill>
                <a:latin typeface="+mj-lt"/>
              </a:rPr>
              <a:t>2: 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 smtClean="0">
                <a:solidFill>
                  <a:srgbClr val="00B050"/>
                </a:solidFill>
                <a:latin typeface="+mj-lt"/>
              </a:rPr>
              <a:t>Evropská územní spolupráce </a:t>
            </a:r>
            <a:r>
              <a:rPr lang="en-GB" sz="1600" b="1" dirty="0" smtClean="0">
                <a:solidFill>
                  <a:srgbClr val="00B050"/>
                </a:solidFill>
                <a:latin typeface="+mj-lt"/>
              </a:rPr>
              <a:t>(E</a:t>
            </a:r>
            <a:r>
              <a:rPr lang="cs-CZ" sz="1600" b="1" dirty="0" smtClean="0">
                <a:solidFill>
                  <a:srgbClr val="00B050"/>
                </a:solidFill>
                <a:latin typeface="+mj-lt"/>
              </a:rPr>
              <a:t>ÚS</a:t>
            </a:r>
            <a:r>
              <a:rPr lang="en-GB" sz="1600" b="1" dirty="0" smtClean="0">
                <a:solidFill>
                  <a:srgbClr val="00B050"/>
                </a:solidFill>
                <a:latin typeface="+mj-lt"/>
              </a:rPr>
              <a:t>)</a:t>
            </a:r>
            <a:endParaRPr lang="en-GB" sz="1600" b="1" dirty="0">
              <a:solidFill>
                <a:srgbClr val="00B050"/>
              </a:solidFill>
              <a:latin typeface="+mj-lt"/>
            </a:endParaRPr>
          </a:p>
          <a:p>
            <a:pPr algn="ctr">
              <a:defRPr/>
            </a:pPr>
            <a:r>
              <a:rPr lang="en-GB" sz="2000" b="1" dirty="0">
                <a:solidFill>
                  <a:srgbClr val="00B050"/>
                </a:solidFill>
                <a:latin typeface="+mj-lt"/>
              </a:rPr>
              <a:t>EUR </a:t>
            </a:r>
            <a:r>
              <a:rPr lang="en-GB" sz="2000" b="1" dirty="0" smtClean="0">
                <a:solidFill>
                  <a:srgbClr val="00B050"/>
                </a:solidFill>
                <a:latin typeface="+mj-lt"/>
              </a:rPr>
              <a:t>10.2 </a:t>
            </a:r>
            <a:r>
              <a:rPr lang="cs-CZ" sz="2000" b="1" dirty="0" smtClean="0">
                <a:solidFill>
                  <a:srgbClr val="00B050"/>
                </a:solidFill>
                <a:latin typeface="+mj-lt"/>
              </a:rPr>
              <a:t>mld.</a:t>
            </a:r>
            <a:endParaRPr lang="en-GB" sz="20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1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Jak zlepšit efektivitu politik?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3 možnosti</a:t>
            </a:r>
            <a:endParaRPr lang="en-GB" b="1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endParaRPr lang="cs-CZ" b="1" dirty="0" smtClean="0">
              <a:solidFill>
                <a:schemeClr val="tx2"/>
              </a:solidFill>
            </a:endParaRPr>
          </a:p>
          <a:p>
            <a:pPr marL="0" lvl="1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lvl="1">
              <a:lnSpc>
                <a:spcPts val="3100"/>
              </a:lnSpc>
              <a:spcAft>
                <a:spcPts val="600"/>
              </a:spcAf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nového projektu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100"/>
              </a:lnSpc>
              <a:spcAft>
                <a:spcPts val="600"/>
              </a:spcAf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Změnou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řízení programu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100"/>
              </a:lnSpc>
              <a:spcAft>
                <a:spcPts val="600"/>
              </a:spcAf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Změnou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obsahu programu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1800" dirty="0" smtClean="0"/>
              <a:t>Výsledky projektů </a:t>
            </a:r>
            <a:r>
              <a:rPr lang="cs-CZ" sz="1800" dirty="0" err="1" smtClean="0"/>
              <a:t>Interreg</a:t>
            </a:r>
            <a:r>
              <a:rPr lang="cs-CZ" sz="1800" dirty="0" smtClean="0"/>
              <a:t> </a:t>
            </a:r>
            <a:r>
              <a:rPr lang="cs-CZ" sz="1800" dirty="0" err="1" smtClean="0"/>
              <a:t>Europe</a:t>
            </a:r>
            <a:r>
              <a:rPr lang="cs-CZ" sz="1800" dirty="0" smtClean="0"/>
              <a:t> by měly vést k jedné z výše uvedených možností</a:t>
            </a:r>
            <a:endParaRPr lang="en-GB" sz="1800" dirty="0"/>
          </a:p>
        </p:txBody>
      </p:sp>
      <p:sp>
        <p:nvSpPr>
          <p:cNvPr id="4" name="Right Brace 3"/>
          <p:cNvSpPr>
            <a:spLocks/>
          </p:cNvSpPr>
          <p:nvPr/>
        </p:nvSpPr>
        <p:spPr bwMode="auto">
          <a:xfrm>
            <a:off x="5923758" y="3325633"/>
            <a:ext cx="242779" cy="900000"/>
          </a:xfrm>
          <a:prstGeom prst="rightBrace">
            <a:avLst>
              <a:gd name="adj1" fmla="val 38167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7257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22" kern="0">
              <a:solidFill>
                <a:srgbClr val="00316E"/>
              </a:solidFill>
              <a:latin typeface="Times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2119" y="345246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Nemusí vyžadovat dodatečné finance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900" dirty="0" smtClean="0"/>
              <a:t>Příklady přenosu dobré praxe</a:t>
            </a:r>
            <a:endParaRPr lang="en-GB" sz="39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32487" y="2060848"/>
            <a:ext cx="3384376" cy="3456384"/>
            <a:chOff x="611560" y="1988840"/>
            <a:chExt cx="3384376" cy="34563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1781" t="7272" r="9117" b="5455"/>
            <a:stretch/>
          </p:blipFill>
          <p:spPr>
            <a:xfrm>
              <a:off x="611560" y="1988840"/>
              <a:ext cx="3384376" cy="345638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162871">
              <a:off x="1025418" y="2592758"/>
              <a:ext cx="27274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Od</a:t>
              </a: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IFSTTAR (FR) </a:t>
              </a:r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Českým drahám</a:t>
              </a: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(CZ)</a:t>
              </a:r>
              <a:endParaRPr lang="en-GB" sz="1400" dirty="0" smtClean="0"/>
            </a:p>
            <a:p>
              <a:r>
                <a:rPr lang="cs-CZ" sz="1400" dirty="0" smtClean="0"/>
                <a:t>Sběr dat o dopravě a toku zboží ve městě a modelové situace</a:t>
              </a:r>
              <a:r>
                <a:rPr lang="en-GB" sz="1400" dirty="0" smtClean="0"/>
                <a:t>: </a:t>
              </a:r>
              <a:r>
                <a:rPr lang="cs-CZ" sz="1400" dirty="0" smtClean="0"/>
                <a:t>nástroj, který umožní upravit dopravní model města, vliv infrastrukturních změn na základě prognóz objemu dopravy a toku zboží</a:t>
              </a:r>
              <a:endParaRPr lang="en-GB" sz="1400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32040" y="2165734"/>
            <a:ext cx="3384376" cy="3456384"/>
            <a:chOff x="5004048" y="2165734"/>
            <a:chExt cx="3384376" cy="34563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11781" t="7272" r="9117" b="5455"/>
            <a:stretch/>
          </p:blipFill>
          <p:spPr>
            <a:xfrm>
              <a:off x="5004048" y="2165734"/>
              <a:ext cx="3384376" cy="345638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rot="163938">
              <a:off x="5358539" y="2988095"/>
              <a:ext cx="272742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Od</a:t>
              </a: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města</a:t>
              </a: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Tampere (FI) </a:t>
              </a:r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Kraji Vysočina </a:t>
              </a: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(CZ)</a:t>
              </a:r>
            </a:p>
            <a:p>
              <a:endParaRPr lang="en-GB" sz="1400" dirty="0" smtClean="0"/>
            </a:p>
            <a:p>
              <a:r>
                <a:rPr lang="en-GB" sz="1400" dirty="0" smtClean="0"/>
                <a:t>Vas </a:t>
              </a:r>
              <a:r>
                <a:rPr lang="en-GB" sz="1400" dirty="0" err="1" smtClean="0"/>
                <a:t>Nazor</a:t>
              </a:r>
              <a:r>
                <a:rPr lang="en-GB" sz="1400" dirty="0" smtClean="0"/>
                <a:t> </a:t>
              </a:r>
              <a:r>
                <a:rPr lang="cs-CZ" sz="1400" dirty="0" smtClean="0"/>
                <a:t>je nástroj používán 10 samosprávami v Kraji Vysočina, umožňuje zapojit občany do debaty o rozvoji obce</a:t>
              </a:r>
              <a:endParaRPr lang="en-GB" sz="1400" dirty="0"/>
            </a:p>
            <a:p>
              <a:endParaRPr lang="en-GB" sz="1400" dirty="0" smtClean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569674"/>
            <a:ext cx="2016224" cy="712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52914"/>
            <a:ext cx="2235746" cy="17474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5764" r="15125"/>
          <a:stretch/>
        </p:blipFill>
        <p:spPr>
          <a:xfrm>
            <a:off x="4572000" y="1318808"/>
            <a:ext cx="1800200" cy="10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900" dirty="0" smtClean="0"/>
              <a:t>Příklady zefektivnění politik</a:t>
            </a:r>
            <a:endParaRPr lang="en-GB" sz="39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5576" y="1556792"/>
            <a:ext cx="3861287" cy="3888432"/>
            <a:chOff x="134649" y="1556792"/>
            <a:chExt cx="3861287" cy="38884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1781" t="7272" r="9117" b="5455"/>
            <a:stretch/>
          </p:blipFill>
          <p:spPr>
            <a:xfrm>
              <a:off x="611560" y="1988840"/>
              <a:ext cx="3384376" cy="345638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171124">
              <a:off x="940033" y="2562870"/>
              <a:ext cx="272742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Úst</a:t>
              </a:r>
              <a:r>
                <a:rPr lang="cs-CZ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ecký</a:t>
              </a:r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kraj </a:t>
              </a:r>
              <a:endParaRPr lang="en-GB" sz="1400" dirty="0" smtClean="0"/>
            </a:p>
            <a:p>
              <a:r>
                <a:rPr lang="cs-CZ" sz="1400" dirty="0" smtClean="0"/>
                <a:t>Na základě zkušeností ostatních partnerů vytvořena </a:t>
              </a:r>
              <a:r>
                <a:rPr lang="cs-CZ" sz="1400" dirty="0" err="1" smtClean="0"/>
                <a:t>Road</a:t>
              </a:r>
              <a:r>
                <a:rPr lang="cs-CZ" sz="1400" dirty="0" smtClean="0"/>
                <a:t> Map pro rozvoj klastrů v oblasti chemického průmyslu zaměřená na vzdělávání, spolupráce v oblasti výzkumu a rozvoje, logistiky a infrastruktury</a:t>
              </a:r>
              <a:endParaRPr lang="en-GB" sz="1400" dirty="0" smtClean="0"/>
            </a:p>
            <a:p>
              <a:pPr algn="r"/>
              <a:r>
                <a:rPr lang="en-GB" sz="1400" b="1" dirty="0" smtClean="0"/>
                <a:t>Priority 1</a:t>
              </a:r>
              <a:r>
                <a:rPr lang="en-GB" dirty="0"/>
                <a:t/>
              </a:r>
              <a:br>
                <a:rPr lang="en-GB" dirty="0"/>
              </a:br>
              <a:endParaRPr lang="en-GB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649" y="1556792"/>
              <a:ext cx="2853175" cy="43895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716016" y="1153192"/>
            <a:ext cx="3600400" cy="4468926"/>
            <a:chOff x="4788024" y="1153192"/>
            <a:chExt cx="3600400" cy="446892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11781" t="7272" r="9117" b="5455"/>
            <a:stretch/>
          </p:blipFill>
          <p:spPr>
            <a:xfrm>
              <a:off x="5004048" y="2165734"/>
              <a:ext cx="3384376" cy="345638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rot="171124">
              <a:off x="5358539" y="2783871"/>
              <a:ext cx="2727429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Zlin</a:t>
              </a:r>
              <a:r>
                <a:rPr lang="cs-CZ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ský</a:t>
              </a:r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kraj </a:t>
              </a:r>
              <a:endParaRPr lang="en-GB" sz="1400" dirty="0" smtClean="0"/>
            </a:p>
            <a:p>
              <a:r>
                <a:rPr lang="cs-CZ" sz="1400" dirty="0" smtClean="0"/>
                <a:t>Při tvorbě udržitelného energetického plánu využity zkušenosti ostatních partnerů –do procesu přípravy byli pozváni relevantní místní subjekty/ investory z různých oblastí, kterých se problematika energetiky týká</a:t>
              </a:r>
              <a:endParaRPr lang="en-GB" sz="1400" dirty="0"/>
            </a:p>
            <a:p>
              <a:endParaRPr lang="en-GB" sz="1400" dirty="0" smtClean="0"/>
            </a:p>
            <a:p>
              <a:pPr algn="r"/>
              <a:r>
                <a:rPr lang="en-GB" sz="1400" b="1" dirty="0" smtClean="0"/>
                <a:t>Priority 2</a:t>
              </a:r>
              <a:r>
                <a:rPr lang="en-GB" dirty="0"/>
                <a:t/>
              </a:r>
              <a:br>
                <a:rPr lang="en-GB" dirty="0"/>
              </a:br>
              <a:endParaRPr lang="en-GB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8024" y="1153192"/>
              <a:ext cx="1656184" cy="126769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5569674"/>
            <a:ext cx="2016224" cy="7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57253"/>
            <a:ext cx="5760640" cy="540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Geografické vymezení programu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2132856"/>
            <a:ext cx="244827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1F497D"/>
                </a:solidFill>
              </a:rPr>
              <a:t>ŘO programu:</a:t>
            </a:r>
          </a:p>
          <a:p>
            <a:r>
              <a:rPr lang="cs-CZ" sz="1600" dirty="0" smtClean="0">
                <a:solidFill>
                  <a:srgbClr val="1F497D"/>
                </a:solidFill>
              </a:rPr>
              <a:t>Regionální rada regionu </a:t>
            </a:r>
            <a:r>
              <a:rPr lang="cs-CZ" sz="1600" dirty="0" err="1" smtClean="0">
                <a:solidFill>
                  <a:srgbClr val="1F497D"/>
                </a:solidFill>
              </a:rPr>
              <a:t>Hauts</a:t>
            </a:r>
            <a:r>
              <a:rPr lang="cs-CZ" sz="1600" dirty="0" smtClean="0">
                <a:solidFill>
                  <a:srgbClr val="1F497D"/>
                </a:solidFill>
              </a:rPr>
              <a:t> de France se </a:t>
            </a:r>
            <a:r>
              <a:rPr lang="cs-CZ" sz="1600" dirty="0" smtClean="0">
                <a:solidFill>
                  <a:srgbClr val="1F497D"/>
                </a:solidFill>
              </a:rPr>
              <a:t>sídlem v Lille</a:t>
            </a:r>
          </a:p>
          <a:p>
            <a:endParaRPr lang="cs-CZ" sz="1600" dirty="0">
              <a:solidFill>
                <a:srgbClr val="1F497D"/>
              </a:solidFill>
            </a:endParaRPr>
          </a:p>
          <a:p>
            <a:r>
              <a:rPr lang="cs-CZ" b="1" dirty="0" smtClean="0">
                <a:solidFill>
                  <a:srgbClr val="1F497D"/>
                </a:solidFill>
              </a:rPr>
              <a:t>Garantem v ČR:</a:t>
            </a:r>
          </a:p>
          <a:p>
            <a:r>
              <a:rPr lang="cs-CZ" sz="1600" dirty="0" smtClean="0">
                <a:solidFill>
                  <a:srgbClr val="1F497D"/>
                </a:solidFill>
              </a:rPr>
              <a:t>Ministerstvo pro místní rozvoj</a:t>
            </a:r>
          </a:p>
          <a:p>
            <a:endParaRPr lang="cs-CZ" sz="1600" dirty="0">
              <a:solidFill>
                <a:srgbClr val="1F497D"/>
              </a:solidFill>
            </a:endParaRPr>
          </a:p>
          <a:p>
            <a:endParaRPr lang="cs-CZ" sz="1600" dirty="0" smtClean="0">
              <a:solidFill>
                <a:srgbClr val="1F497D"/>
              </a:solidFill>
            </a:endParaRPr>
          </a:p>
          <a:p>
            <a:r>
              <a:rPr lang="cs-CZ" b="1" dirty="0" smtClean="0">
                <a:solidFill>
                  <a:srgbClr val="1F497D"/>
                </a:solidFill>
              </a:rPr>
              <a:t>Rozpočet programu:</a:t>
            </a:r>
          </a:p>
          <a:p>
            <a:r>
              <a:rPr lang="cs-CZ" sz="1600" dirty="0" smtClean="0">
                <a:solidFill>
                  <a:srgbClr val="1F497D"/>
                </a:solidFill>
              </a:rPr>
              <a:t>359 mil. EUR (ERDF)</a:t>
            </a:r>
          </a:p>
          <a:p>
            <a:endParaRPr lang="cs-CZ" sz="1600" dirty="0">
              <a:solidFill>
                <a:srgbClr val="1F497D"/>
              </a:solidFill>
            </a:endParaRPr>
          </a:p>
          <a:p>
            <a:r>
              <a:rPr lang="cs-CZ" sz="1600" dirty="0" smtClean="0">
                <a:solidFill>
                  <a:srgbClr val="1F497D"/>
                </a:solidFill>
              </a:rPr>
              <a:t>Projekty i komunikace s ŘO/JS v angličtině!!</a:t>
            </a:r>
          </a:p>
          <a:p>
            <a:endParaRPr lang="cs-CZ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6408" cy="562074"/>
          </a:xfrm>
        </p:spPr>
        <p:txBody>
          <a:bodyPr/>
          <a:lstStyle/>
          <a:p>
            <a:r>
              <a:rPr lang="cs-CZ" sz="3600" dirty="0" smtClean="0"/>
              <a:t>Přehled</a:t>
            </a:r>
            <a:r>
              <a:rPr lang="cs-CZ" dirty="0" smtClean="0"/>
              <a:t> </a:t>
            </a:r>
            <a:r>
              <a:rPr lang="cs-CZ" dirty="0" err="1" smtClean="0"/>
              <a:t>Interreg</a:t>
            </a:r>
            <a:r>
              <a:rPr lang="cs-CZ" dirty="0" smtClean="0"/>
              <a:t> Europe</a:t>
            </a:r>
            <a:endParaRPr lang="cs-CZ" dirty="0"/>
          </a:p>
        </p:txBody>
      </p:sp>
      <p:sp>
        <p:nvSpPr>
          <p:cNvPr id="4" name="Rectangle 8"/>
          <p:cNvSpPr/>
          <p:nvPr/>
        </p:nvSpPr>
        <p:spPr>
          <a:xfrm>
            <a:off x="251520" y="1768252"/>
            <a:ext cx="4176464" cy="225050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Výzkum, technologický rozvoj a inovace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tx1"/>
                </a:solidFill>
              </a:rPr>
              <a:t>1.1. Posílení </a:t>
            </a:r>
            <a:r>
              <a:rPr lang="cs-CZ" sz="1200" dirty="0">
                <a:solidFill>
                  <a:schemeClr val="tx1"/>
                </a:solidFill>
              </a:rPr>
              <a:t>výzkumné a inovační infrastruktury a </a:t>
            </a:r>
            <a:r>
              <a:rPr lang="cs-CZ" sz="1200" dirty="0" smtClean="0">
                <a:solidFill>
                  <a:schemeClr val="tx1"/>
                </a:solidFill>
              </a:rPr>
              <a:t>kapacity</a:t>
            </a:r>
          </a:p>
          <a:p>
            <a:pPr>
              <a:lnSpc>
                <a:spcPct val="150000"/>
              </a:lnSpc>
              <a:defRPr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tx1"/>
                </a:solidFill>
              </a:rPr>
              <a:t>1.2. Podpora </a:t>
            </a:r>
            <a:r>
              <a:rPr lang="cs-CZ" sz="1200" dirty="0">
                <a:solidFill>
                  <a:schemeClr val="tx1"/>
                </a:solidFill>
              </a:rPr>
              <a:t>inovativních řetězců „inteligentní specializace“ a inovačních příležitostí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4644008" y="1772816"/>
            <a:ext cx="4248472" cy="22413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Konkurenceschopnost MSP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solidFill>
                  <a:schemeClr val="tx1"/>
                </a:solidFill>
              </a:rPr>
              <a:t>2.1. Podpora </a:t>
            </a:r>
            <a:r>
              <a:rPr lang="cs-CZ" sz="1200" dirty="0">
                <a:solidFill>
                  <a:schemeClr val="tx1"/>
                </a:solidFill>
              </a:rPr>
              <a:t>MSP v růstu, rozvoji a aktivitě na poli inovací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51520" y="4221088"/>
            <a:ext cx="4176464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Nízkouhlíkové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5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solidFill>
                  <a:schemeClr val="tx1"/>
                </a:solidFill>
              </a:rPr>
              <a:t>3.1. Posun </a:t>
            </a:r>
            <a:r>
              <a:rPr lang="cs-CZ" sz="1200" dirty="0">
                <a:solidFill>
                  <a:schemeClr val="tx1"/>
                </a:solidFill>
              </a:rPr>
              <a:t>k nízkouhlíkovému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4644008" y="4221088"/>
            <a:ext cx="4248472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5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prostředí a efektivní využívání zdrojů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cs-CZ" sz="15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tx1"/>
                </a:solidFill>
              </a:rPr>
              <a:t>4.1. Zachování</a:t>
            </a:r>
            <a:r>
              <a:rPr lang="cs-CZ" sz="1200" dirty="0">
                <a:solidFill>
                  <a:schemeClr val="tx1"/>
                </a:solidFill>
              </a:rPr>
              <a:t>, ochrana a rozvoj přírodního a kulturního dědictví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tx1"/>
                </a:solidFill>
              </a:rPr>
              <a:t>4.2. Efektivní </a:t>
            </a:r>
            <a:r>
              <a:rPr lang="cs-CZ" sz="1200" dirty="0">
                <a:solidFill>
                  <a:schemeClr val="tx1"/>
                </a:solidFill>
              </a:rPr>
              <a:t>využívání zdrojů, ekologický růst a inovace, řízení dopadů na životní prostředí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95936" y="105273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1F497D"/>
                </a:solidFill>
              </a:rPr>
              <a:t>Priority</a:t>
            </a:r>
            <a:endParaRPr lang="cs-CZ" sz="2400" dirty="0">
              <a:solidFill>
                <a:srgbClr val="1F497D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35696" y="6326119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Na každou prioritu alokováno 84,4 mil EUR ERDF</a:t>
            </a:r>
            <a:endParaRPr lang="cs-CZ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1356</TotalTime>
  <Words>2043</Words>
  <Application>Microsoft Office PowerPoint</Application>
  <PresentationFormat>Předvádění na obrazovce (4:3)</PresentationFormat>
  <Paragraphs>464</Paragraphs>
  <Slides>39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BASIC</vt:lpstr>
      <vt:lpstr>CONTENT page</vt:lpstr>
      <vt:lpstr>IMAGE</vt:lpstr>
      <vt:lpstr>BLOCK page </vt:lpstr>
      <vt:lpstr>BLANCK</vt:lpstr>
      <vt:lpstr>Představení programu Interreg Europe</vt:lpstr>
      <vt:lpstr>Základní Charakteristika programu</vt:lpstr>
      <vt:lpstr>Cíl Interreg Europe</vt:lpstr>
      <vt:lpstr>Cíl Interreg Europe</vt:lpstr>
      <vt:lpstr>Jak zlepšit efektivitu politik?</vt:lpstr>
      <vt:lpstr>Příklady přenosu dobré praxe</vt:lpstr>
      <vt:lpstr>Příklady zefektivnění politik</vt:lpstr>
      <vt:lpstr>Geografické vymezení programu</vt:lpstr>
      <vt:lpstr>Přehled Interreg Europe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Současný stav alokace podle priorit</vt:lpstr>
      <vt:lpstr>Nejčastější témata –schválené projekty</vt:lpstr>
      <vt:lpstr>Nejčastější témata –schválené projekty</vt:lpstr>
      <vt:lpstr>Podporované aktivity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Projektové partnerství - požadavky</vt:lpstr>
      <vt:lpstr>Letter of Support</vt:lpstr>
      <vt:lpstr>Letter of Support</vt:lpstr>
      <vt:lpstr>Letter of Support</vt:lpstr>
      <vt:lpstr>Stakeholder Group a proces učení</vt:lpstr>
      <vt:lpstr>Prezentace aplikace PowerPoint</vt:lpstr>
      <vt:lpstr>Prezentace aplikace PowerPoint</vt:lpstr>
      <vt:lpstr>Prezentace aplikace PowerPoint</vt:lpstr>
      <vt:lpstr>Prezentace aplikace PowerPoint</vt:lpstr>
      <vt:lpstr>První informace platforem jsou online!  články, novinky, akce</vt:lpstr>
      <vt:lpstr>Prezentace aplikace PowerPoint</vt:lpstr>
      <vt:lpstr>Jak se zapojit?</vt:lpstr>
      <vt:lpstr>Kde najdete další informace</vt:lpstr>
      <vt:lpstr>Balíček pro žadatele</vt:lpstr>
      <vt:lpstr>Děkuji!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Pavel Lukeš</cp:lastModifiedBy>
  <cp:revision>149</cp:revision>
  <cp:lastPrinted>2016-03-16T14:21:54Z</cp:lastPrinted>
  <dcterms:created xsi:type="dcterms:W3CDTF">2015-05-28T10:02:20Z</dcterms:created>
  <dcterms:modified xsi:type="dcterms:W3CDTF">2017-02-21T09:31:18Z</dcterms:modified>
</cp:coreProperties>
</file>