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12" r:id="rId1"/>
    <p:sldMasterId id="2147483863" r:id="rId2"/>
    <p:sldMasterId id="2147483881" r:id="rId3"/>
  </p:sldMasterIdLst>
  <p:notesMasterIdLst>
    <p:notesMasterId r:id="rId24"/>
  </p:notesMasterIdLst>
  <p:handoutMasterIdLst>
    <p:handoutMasterId r:id="rId25"/>
  </p:handoutMasterIdLst>
  <p:sldIdLst>
    <p:sldId id="658" r:id="rId4"/>
    <p:sldId id="731" r:id="rId5"/>
    <p:sldId id="744" r:id="rId6"/>
    <p:sldId id="750" r:id="rId7"/>
    <p:sldId id="758" r:id="rId8"/>
    <p:sldId id="742" r:id="rId9"/>
    <p:sldId id="747" r:id="rId10"/>
    <p:sldId id="743" r:id="rId11"/>
    <p:sldId id="752" r:id="rId12"/>
    <p:sldId id="757" r:id="rId13"/>
    <p:sldId id="749" r:id="rId14"/>
    <p:sldId id="755" r:id="rId15"/>
    <p:sldId id="748" r:id="rId16"/>
    <p:sldId id="751" r:id="rId17"/>
    <p:sldId id="736" r:id="rId18"/>
    <p:sldId id="740" r:id="rId19"/>
    <p:sldId id="760" r:id="rId20"/>
    <p:sldId id="759" r:id="rId21"/>
    <p:sldId id="730" r:id="rId22"/>
    <p:sldId id="720" r:id="rId23"/>
  </p:sldIdLst>
  <p:sldSz cx="9144000" cy="6858000" type="screen4x3"/>
  <p:notesSz cx="6797675" cy="9926638"/>
  <p:defaultTextStyle>
    <a:defPPr>
      <a:defRPr lang="en-US"/>
    </a:defPPr>
    <a:lvl1pPr marL="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3971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7942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1913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5885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19856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76794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06">
          <p15:clr>
            <a:srgbClr val="A4A3A4"/>
          </p15:clr>
        </p15:guide>
        <p15:guide id="2" orient="horz">
          <p15:clr>
            <a:srgbClr val="A4A3A4"/>
          </p15:clr>
        </p15:guide>
        <p15:guide id="3" pos="5480">
          <p15:clr>
            <a:srgbClr val="A4A3A4"/>
          </p15:clr>
        </p15:guide>
        <p15:guide id="4" pos="2792">
          <p15:clr>
            <a:srgbClr val="A4A3A4"/>
          </p15:clr>
        </p15:guide>
        <p15:guide id="5" pos="1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3D8"/>
    <a:srgbClr val="7494A4"/>
    <a:srgbClr val="000000"/>
    <a:srgbClr val="67635D"/>
    <a:srgbClr val="77726B"/>
    <a:srgbClr val="B78B02"/>
    <a:srgbClr val="F10F21"/>
    <a:srgbClr val="DEA902"/>
    <a:srgbClr val="D09E02"/>
    <a:srgbClr val="1E2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3" autoAdjust="0"/>
    <p:restoredTop sz="86410" autoAdjust="0"/>
  </p:normalViewPr>
  <p:slideViewPr>
    <p:cSldViewPr snapToGrid="0" snapToObjects="1">
      <p:cViewPr varScale="1">
        <p:scale>
          <a:sx n="90" d="100"/>
          <a:sy n="90" d="100"/>
        </p:scale>
        <p:origin x="72" y="600"/>
      </p:cViewPr>
      <p:guideLst>
        <p:guide orient="horz" pos="4306"/>
        <p:guide orient="horz"/>
        <p:guide pos="5480"/>
        <p:guide pos="2792"/>
        <p:guide pos="1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786" y="7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4CB2D-72F5-5C4E-93D3-E8E8F059BBA5}" type="datetimeFigureOut">
              <a:rPr lang="en-US" smtClean="0">
                <a:latin typeface="Trebuchet MS" pitchFamily="34" charset="0"/>
              </a:rPr>
              <a:t>3/14/2018</a:t>
            </a:fld>
            <a:endParaRPr lang="en-US" dirty="0">
              <a:latin typeface="Trebuchet MS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49E0F-067E-034A-A3D7-0C57F78FBA91}" type="slidenum">
              <a:rPr lang="en-US" smtClean="0">
                <a:latin typeface="Trebuchet MS" pitchFamily="34" charset="0"/>
              </a:rPr>
              <a:t>‹#›</a:t>
            </a:fld>
            <a:endParaRPr lang="en-US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99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3/14/2018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383971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767942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151913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535885" algn="l" defTabSz="383971" rtl="0" eaLnBrk="1" latinLnBrk="0" hangingPunct="1">
      <a:defRPr sz="10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1919856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03827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87798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71770" algn="l" defTabSz="383971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403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Realistic – the words sound financial management and</a:t>
            </a:r>
            <a:r>
              <a:rPr lang="de-AT" baseline="0" dirty="0" smtClean="0"/>
              <a:t> adequacy of costs should be kept in mind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724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Realistic – the words sound financial management and</a:t>
            </a:r>
            <a:r>
              <a:rPr lang="de-AT" baseline="0" dirty="0" smtClean="0"/>
              <a:t> adequacy of costs should be kept in mind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238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noProof="0" dirty="0" smtClean="0"/>
              <a:t>160m EUR ERDF, 2 calls (2015 and 2016) with a high demand of TN cooperation on the ground and 900+ partners involved</a:t>
            </a:r>
          </a:p>
          <a:p>
            <a:pPr marL="0" marR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noProof="0" dirty="0" smtClean="0"/>
              <a:t>P1 from advanced manufacturing to entrepreneurship; P2 from energy efficiency of public buildings to integrated urban mobility; P3 from air quality to </a:t>
            </a:r>
            <a:r>
              <a:rPr lang="en-US" altLang="de-DE" sz="1000" dirty="0" smtClean="0">
                <a:latin typeface="Trebuchet MS" pitchFamily="34" charset="0"/>
                <a:ea typeface="ＭＳ Ｐゴシック" pitchFamily="34" charset="-128"/>
              </a:rPr>
              <a:t>industrial and archaeological heritage t</a:t>
            </a:r>
            <a:r>
              <a:rPr lang="en-GB" baseline="0" noProof="0" dirty="0" smtClean="0"/>
              <a:t>o food waste; P4 from sustainable mobility to integrated logistics</a:t>
            </a:r>
          </a:p>
          <a:p>
            <a:pPr marL="0" marR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noProof="0" dirty="0" smtClean="0"/>
              <a:t>Allocated funds: P1 43,4 M€;</a:t>
            </a:r>
            <a:r>
              <a:rPr lang="en-GB" baseline="0" noProof="0" dirty="0" smtClean="0"/>
              <a:t> </a:t>
            </a:r>
            <a:r>
              <a:rPr lang="en-GB" noProof="0" dirty="0" smtClean="0"/>
              <a:t>P2 34 M€;</a:t>
            </a:r>
            <a:r>
              <a:rPr lang="en-GB" baseline="0" noProof="0" dirty="0" smtClean="0"/>
              <a:t> </a:t>
            </a:r>
            <a:r>
              <a:rPr lang="en-GB" noProof="0" dirty="0" smtClean="0"/>
              <a:t>P3 63,7 M€;</a:t>
            </a:r>
            <a:r>
              <a:rPr lang="en-GB" baseline="0" noProof="0" dirty="0" smtClean="0"/>
              <a:t> </a:t>
            </a:r>
            <a:r>
              <a:rPr lang="en-GB" noProof="0" dirty="0" smtClean="0"/>
              <a:t>P4 17 M€</a:t>
            </a:r>
          </a:p>
          <a:p>
            <a:endParaRPr lang="de-DE" b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503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 smtClean="0"/>
              <a:t>Change the co-financing</a:t>
            </a:r>
            <a:r>
              <a:rPr lang="de-DE" b="1" baseline="0" dirty="0" smtClean="0"/>
              <a:t> rate according to country!!</a:t>
            </a:r>
            <a:endParaRPr lang="de-AT" sz="1000" b="1" dirty="0" smtClean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4810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3839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7557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905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ISTORAGE\-Print\MA27\Powerpoint\rep\Cov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4513081"/>
            <a:ext cx="9144000" cy="2344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Freeform 2"/>
          <p:cNvSpPr>
            <a:spLocks noChangeArrowheads="1"/>
          </p:cNvSpPr>
          <p:nvPr userDrawn="1"/>
        </p:nvSpPr>
        <p:spPr bwMode="auto">
          <a:xfrm>
            <a:off x="715716" y="4857905"/>
            <a:ext cx="164475" cy="267271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5" name="AutoShape 71"/>
          <p:cNvSpPr>
            <a:spLocks/>
          </p:cNvSpPr>
          <p:nvPr userDrawn="1"/>
        </p:nvSpPr>
        <p:spPr bwMode="auto">
          <a:xfrm>
            <a:off x="634536" y="5560295"/>
            <a:ext cx="326835" cy="335440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" name="AutoShape 128"/>
          <p:cNvSpPr>
            <a:spLocks/>
          </p:cNvSpPr>
          <p:nvPr userDrawn="1"/>
        </p:nvSpPr>
        <p:spPr bwMode="auto">
          <a:xfrm>
            <a:off x="692929" y="6321461"/>
            <a:ext cx="210048" cy="2301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04926" y="4732402"/>
            <a:ext cx="7754912" cy="573246"/>
          </a:xfrm>
        </p:spPr>
        <p:txBody>
          <a:bodyPr wrap="square" lIns="0" tIns="0" rIns="0" bIns="0" anchor="ctr" anchorCtr="0">
            <a:noAutofit/>
          </a:bodyPr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Meeting </a:t>
            </a:r>
            <a:r>
              <a:rPr lang="de-DE" dirty="0" err="1" smtClean="0"/>
              <a:t>xy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Place | DD </a:t>
            </a:r>
            <a:r>
              <a:rPr lang="de-DE" dirty="0" err="1" smtClean="0"/>
              <a:t>Month</a:t>
            </a:r>
            <a:r>
              <a:rPr lang="de-DE" dirty="0" smtClean="0"/>
              <a:t> YYYY</a:t>
            </a:r>
            <a:endParaRPr lang="de-AT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104926" y="5464598"/>
            <a:ext cx="7754912" cy="712920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lnSpc>
                <a:spcPts val="2500"/>
              </a:lnSpc>
              <a:buFontTx/>
              <a:buNone/>
              <a:defRPr sz="2600" b="1"/>
            </a:lvl1pPr>
          </a:lstStyle>
          <a:p>
            <a:pPr lvl="0"/>
            <a:r>
              <a:rPr lang="de-DE" dirty="0" smtClean="0"/>
              <a:t>Headline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104926" y="6307559"/>
            <a:ext cx="7754912" cy="275990"/>
          </a:xfrm>
        </p:spPr>
        <p:txBody>
          <a:bodyPr wrap="square" lIns="0" tIns="0" rIns="0" bIns="0" anchor="ctr" anchorCtr="0">
            <a:noAutofit/>
          </a:bodyPr>
          <a:lstStyle>
            <a:lvl1pPr marL="0" indent="0" eaLnBrk="1" hangingPunct="1">
              <a:spcBef>
                <a:spcPct val="5000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eaLnBrk="1" hangingPunct="1">
              <a:spcBef>
                <a:spcPct val="50000"/>
              </a:spcBef>
            </a:pPr>
            <a:r>
              <a:rPr lang="en-US" altLang="de-DE" sz="1400" dirty="0" err="1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Interreg</a:t>
            </a:r>
            <a:r>
              <a:rPr lang="en-US" altLang="de-DE" sz="14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 CENTRAL EUROPE | Joint Secretariat | Frank Schneider</a:t>
            </a:r>
            <a:endParaRPr lang="en-US" altLang="de-DE" sz="1400" dirty="0">
              <a:solidFill>
                <a:schemeClr val="accent6">
                  <a:lumMod val="75000"/>
                </a:schemeClr>
              </a:solidFill>
              <a:latin typeface="Trebuchet MS" pitchFamily="34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_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300039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63947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55851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5320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3315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6384780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4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74475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/>
          <p:cNvCxnSpPr/>
          <p:nvPr userDrawn="1"/>
        </p:nvCxnSpPr>
        <p:spPr>
          <a:xfrm flipH="1">
            <a:off x="4419600" y="1733097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75585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de-DE" dirty="0" smtClean="0"/>
              <a:t>Timeline </a:t>
            </a:r>
            <a:r>
              <a:rPr lang="de-DE" dirty="0" err="1" smtClean="0"/>
              <a:t>overview</a:t>
            </a:r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43851" y="18363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cxnSp>
        <p:nvCxnSpPr>
          <p:cNvPr id="14" name="Straight Connector 17"/>
          <p:cNvCxnSpPr/>
          <p:nvPr userDrawn="1"/>
        </p:nvCxnSpPr>
        <p:spPr>
          <a:xfrm flipH="1">
            <a:off x="4417812" y="2727278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 userDrawn="1"/>
        </p:nvCxnSpPr>
        <p:spPr>
          <a:xfrm flipH="1">
            <a:off x="4417812" y="3721459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 userDrawn="1"/>
        </p:nvCxnSpPr>
        <p:spPr>
          <a:xfrm flipH="1">
            <a:off x="4417812" y="570982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 userDrawn="1"/>
        </p:nvCxnSpPr>
        <p:spPr>
          <a:xfrm flipH="1">
            <a:off x="4417812" y="471564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s-ES" sz="2400" dirty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43851" y="28337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43851" y="38311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343851" y="48285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343851" y="58259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4602428" y="233065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4602428" y="3337197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4602428" y="4343735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4602428" y="5350272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8619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4416983" y="5078355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 userDrawn="1"/>
        </p:nvCxnSpPr>
        <p:spPr>
          <a:xfrm flipH="1">
            <a:off x="4416983" y="197765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43686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de-DE" dirty="0" smtClean="0"/>
              <a:t>Timeline</a:t>
            </a:r>
            <a:endParaRPr lang="de-AT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7620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8"/>
          <p:cNvCxnSpPr/>
          <p:nvPr userDrawn="1"/>
        </p:nvCxnSpPr>
        <p:spPr>
          <a:xfrm>
            <a:off x="4416983" y="2741186"/>
            <a:ext cx="2617" cy="19816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7"/>
          <p:cNvCxnSpPr/>
          <p:nvPr userDrawn="1"/>
        </p:nvCxnSpPr>
        <p:spPr>
          <a:xfrm flipH="1">
            <a:off x="4416983" y="-20380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cxnSp>
        <p:nvCxnSpPr>
          <p:cNvPr id="36" name="Straight Connector 8"/>
          <p:cNvCxnSpPr/>
          <p:nvPr userDrawn="1"/>
        </p:nvCxnSpPr>
        <p:spPr>
          <a:xfrm>
            <a:off x="4416983" y="5950857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223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s-ES" sz="2400" dirty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cxnSp>
        <p:nvCxnSpPr>
          <p:cNvPr id="29" name="Straight Connector 8"/>
          <p:cNvCxnSpPr/>
          <p:nvPr userDrawn="1"/>
        </p:nvCxnSpPr>
        <p:spPr>
          <a:xfrm flipH="1">
            <a:off x="4409888" y="4121385"/>
            <a:ext cx="7096" cy="21182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 flipH="1">
            <a:off x="4416983" y="-105444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434935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50939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142022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58025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323998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240001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cxnSp>
        <p:nvCxnSpPr>
          <p:cNvPr id="37" name="Straight Connector 8"/>
          <p:cNvCxnSpPr/>
          <p:nvPr userDrawn="1"/>
        </p:nvCxnSpPr>
        <p:spPr>
          <a:xfrm>
            <a:off x="4409888" y="1849461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1644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y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/>
          </p:nvPr>
        </p:nvSpPr>
        <p:spPr>
          <a:xfrm>
            <a:off x="192522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358927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/>
          </p:nvPr>
        </p:nvSpPr>
        <p:spPr>
          <a:xfrm>
            <a:off x="524623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8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0454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2491113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468743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8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/>
          </p:nvPr>
        </p:nvSpPr>
        <p:spPr>
          <a:xfrm>
            <a:off x="29479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24"/>
          <p:cNvSpPr>
            <a:spLocks noGrp="1" noChangeAspect="1"/>
          </p:cNvSpPr>
          <p:nvPr>
            <p:ph type="pic" sz="quarter" idx="19"/>
          </p:nvPr>
        </p:nvSpPr>
        <p:spPr>
          <a:xfrm>
            <a:off x="2491113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1" name="Picture Placeholder 24"/>
          <p:cNvSpPr>
            <a:spLocks noGrp="1" noChangeAspect="1"/>
          </p:cNvSpPr>
          <p:nvPr>
            <p:ph type="pic" sz="quarter" idx="20"/>
          </p:nvPr>
        </p:nvSpPr>
        <p:spPr>
          <a:xfrm>
            <a:off x="4687432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2" name="Picture Placeholder 24"/>
          <p:cNvSpPr>
            <a:spLocks noGrp="1" noChangeAspect="1"/>
          </p:cNvSpPr>
          <p:nvPr>
            <p:ph type="pic" sz="quarter" idx="2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3" name="Picture Placeholder 24"/>
          <p:cNvSpPr>
            <a:spLocks noGrp="1" noChangeAspect="1"/>
          </p:cNvSpPr>
          <p:nvPr>
            <p:ph type="pic" sz="quarter" idx="22"/>
          </p:nvPr>
        </p:nvSpPr>
        <p:spPr>
          <a:xfrm>
            <a:off x="688375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7243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ISTORAGE\-Print\MA27\Powerpoint\rep\Cove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 userDrawn="1"/>
        </p:nvSpPr>
        <p:spPr>
          <a:xfrm>
            <a:off x="0" y="4513081"/>
            <a:ext cx="9144000" cy="23449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Freeform 2"/>
          <p:cNvSpPr>
            <a:spLocks noChangeArrowheads="1"/>
          </p:cNvSpPr>
          <p:nvPr userDrawn="1"/>
        </p:nvSpPr>
        <p:spPr bwMode="auto">
          <a:xfrm>
            <a:off x="715716" y="4857905"/>
            <a:ext cx="164475" cy="267271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sp>
        <p:nvSpPr>
          <p:cNvPr id="5" name="AutoShape 71"/>
          <p:cNvSpPr>
            <a:spLocks/>
          </p:cNvSpPr>
          <p:nvPr userDrawn="1"/>
        </p:nvSpPr>
        <p:spPr bwMode="auto">
          <a:xfrm>
            <a:off x="634536" y="5560295"/>
            <a:ext cx="326835" cy="335440"/>
          </a:xfrm>
          <a:custGeom>
            <a:avLst/>
            <a:gdLst>
              <a:gd name="T0" fmla="*/ 10800 w 21600"/>
              <a:gd name="T1" fmla="*/ 10794 h 21588"/>
              <a:gd name="T2" fmla="*/ 10800 w 21600"/>
              <a:gd name="T3" fmla="*/ 10794 h 21588"/>
              <a:gd name="T4" fmla="*/ 10800 w 21600"/>
              <a:gd name="T5" fmla="*/ 10794 h 21588"/>
              <a:gd name="T6" fmla="*/ 10800 w 21600"/>
              <a:gd name="T7" fmla="*/ 10794 h 21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88">
                <a:moveTo>
                  <a:pt x="10794" y="0"/>
                </a:moveTo>
                <a:cubicBezTo>
                  <a:pt x="12288" y="0"/>
                  <a:pt x="13689" y="251"/>
                  <a:pt x="14997" y="750"/>
                </a:cubicBezTo>
                <a:cubicBezTo>
                  <a:pt x="16304" y="1249"/>
                  <a:pt x="17445" y="1929"/>
                  <a:pt x="18422" y="2781"/>
                </a:cubicBezTo>
                <a:cubicBezTo>
                  <a:pt x="19399" y="3639"/>
                  <a:pt x="20173" y="4640"/>
                  <a:pt x="20743" y="5783"/>
                </a:cubicBezTo>
                <a:cubicBezTo>
                  <a:pt x="21315" y="6926"/>
                  <a:pt x="21599" y="8156"/>
                  <a:pt x="21599" y="9468"/>
                </a:cubicBezTo>
                <a:cubicBezTo>
                  <a:pt x="21599" y="10774"/>
                  <a:pt x="21315" y="12002"/>
                  <a:pt x="20743" y="13141"/>
                </a:cubicBezTo>
                <a:cubicBezTo>
                  <a:pt x="20173" y="14287"/>
                  <a:pt x="19399" y="15288"/>
                  <a:pt x="18422" y="16149"/>
                </a:cubicBezTo>
                <a:cubicBezTo>
                  <a:pt x="17445" y="17007"/>
                  <a:pt x="16304" y="17686"/>
                  <a:pt x="14997" y="18180"/>
                </a:cubicBezTo>
                <a:cubicBezTo>
                  <a:pt x="13689" y="18677"/>
                  <a:pt x="12288" y="18922"/>
                  <a:pt x="10794" y="18922"/>
                </a:cubicBezTo>
                <a:cubicBezTo>
                  <a:pt x="10104" y="18922"/>
                  <a:pt x="9426" y="18869"/>
                  <a:pt x="8767" y="18761"/>
                </a:cubicBezTo>
                <a:cubicBezTo>
                  <a:pt x="7444" y="20014"/>
                  <a:pt x="5900" y="20877"/>
                  <a:pt x="4135" y="21354"/>
                </a:cubicBezTo>
                <a:cubicBezTo>
                  <a:pt x="3947" y="21391"/>
                  <a:pt x="3758" y="21430"/>
                  <a:pt x="3565" y="21467"/>
                </a:cubicBezTo>
                <a:cubicBezTo>
                  <a:pt x="3375" y="21509"/>
                  <a:pt x="3170" y="21549"/>
                  <a:pt x="2951" y="21583"/>
                </a:cubicBezTo>
                <a:cubicBezTo>
                  <a:pt x="2831" y="21600"/>
                  <a:pt x="2727" y="21571"/>
                  <a:pt x="2643" y="21495"/>
                </a:cubicBezTo>
                <a:cubicBezTo>
                  <a:pt x="2556" y="21419"/>
                  <a:pt x="2497" y="21309"/>
                  <a:pt x="2466" y="21165"/>
                </a:cubicBezTo>
                <a:cubicBezTo>
                  <a:pt x="2438" y="21021"/>
                  <a:pt x="2457" y="20900"/>
                  <a:pt x="2523" y="20807"/>
                </a:cubicBezTo>
                <a:cubicBezTo>
                  <a:pt x="2591" y="20714"/>
                  <a:pt x="2666" y="20621"/>
                  <a:pt x="2749" y="20530"/>
                </a:cubicBezTo>
                <a:cubicBezTo>
                  <a:pt x="2920" y="20324"/>
                  <a:pt x="3083" y="20124"/>
                  <a:pt x="3233" y="19929"/>
                </a:cubicBezTo>
                <a:cubicBezTo>
                  <a:pt x="3384" y="19737"/>
                  <a:pt x="3521" y="19506"/>
                  <a:pt x="3645" y="19241"/>
                </a:cubicBezTo>
                <a:cubicBezTo>
                  <a:pt x="3768" y="18976"/>
                  <a:pt x="3881" y="18662"/>
                  <a:pt x="3982" y="18301"/>
                </a:cubicBezTo>
                <a:cubicBezTo>
                  <a:pt x="4083" y="17940"/>
                  <a:pt x="4173" y="17506"/>
                  <a:pt x="4248" y="16992"/>
                </a:cubicBezTo>
                <a:cubicBezTo>
                  <a:pt x="2942" y="16109"/>
                  <a:pt x="1906" y="15020"/>
                  <a:pt x="1143" y="13731"/>
                </a:cubicBezTo>
                <a:cubicBezTo>
                  <a:pt x="381" y="12436"/>
                  <a:pt x="0" y="11017"/>
                  <a:pt x="0" y="9468"/>
                </a:cubicBezTo>
                <a:cubicBezTo>
                  <a:pt x="0" y="8164"/>
                  <a:pt x="284" y="6937"/>
                  <a:pt x="856" y="5789"/>
                </a:cubicBezTo>
                <a:cubicBezTo>
                  <a:pt x="1428" y="4640"/>
                  <a:pt x="2200" y="3639"/>
                  <a:pt x="3177" y="2781"/>
                </a:cubicBezTo>
                <a:cubicBezTo>
                  <a:pt x="4154" y="1929"/>
                  <a:pt x="5293" y="1249"/>
                  <a:pt x="6597" y="750"/>
                </a:cubicBezTo>
                <a:cubicBezTo>
                  <a:pt x="7901" y="251"/>
                  <a:pt x="9299" y="0"/>
                  <a:pt x="10794" y="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7" name="AutoShape 128"/>
          <p:cNvSpPr>
            <a:spLocks/>
          </p:cNvSpPr>
          <p:nvPr userDrawn="1"/>
        </p:nvSpPr>
        <p:spPr bwMode="auto">
          <a:xfrm>
            <a:off x="692929" y="6321461"/>
            <a:ext cx="210048" cy="23018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104926" y="4732402"/>
            <a:ext cx="7754912" cy="573246"/>
          </a:xfrm>
        </p:spPr>
        <p:txBody>
          <a:bodyPr wrap="square" lIns="0" tIns="0" rIns="0" bIns="0" anchor="ctr" anchorCtr="0">
            <a:noAutofit/>
          </a:bodyPr>
          <a:lstStyle>
            <a:lvl1pPr marL="0" indent="0">
              <a:buFontTx/>
              <a:buNone/>
              <a:defRPr sz="1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Meeting </a:t>
            </a:r>
            <a:r>
              <a:rPr lang="de-DE" dirty="0" err="1" smtClean="0"/>
              <a:t>xy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Place | DD </a:t>
            </a:r>
            <a:r>
              <a:rPr lang="de-DE" dirty="0" err="1" smtClean="0"/>
              <a:t>Month</a:t>
            </a:r>
            <a:r>
              <a:rPr lang="de-DE" dirty="0" smtClean="0"/>
              <a:t> YYYY</a:t>
            </a:r>
            <a:endParaRPr lang="de-AT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1104926" y="5464598"/>
            <a:ext cx="7754912" cy="712920"/>
          </a:xfrm>
        </p:spPr>
        <p:txBody>
          <a:bodyPr wrap="square" lIns="0" tIns="0" rIns="0" bIns="0" anchor="ctr" anchorCtr="0">
            <a:normAutofit/>
          </a:bodyPr>
          <a:lstStyle>
            <a:lvl1pPr marL="0" indent="0">
              <a:lnSpc>
                <a:spcPts val="2500"/>
              </a:lnSpc>
              <a:buFontTx/>
              <a:buNone/>
              <a:defRPr sz="2600" b="1"/>
            </a:lvl1pPr>
          </a:lstStyle>
          <a:p>
            <a:pPr lvl="0"/>
            <a:r>
              <a:rPr lang="de-DE" dirty="0" smtClean="0"/>
              <a:t>Headline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1104926" y="6307559"/>
            <a:ext cx="7754912" cy="275990"/>
          </a:xfrm>
        </p:spPr>
        <p:txBody>
          <a:bodyPr wrap="square" lIns="0" tIns="0" rIns="0" bIns="0" anchor="ctr" anchorCtr="0">
            <a:noAutofit/>
          </a:bodyPr>
          <a:lstStyle>
            <a:lvl1pPr marL="0" indent="0" eaLnBrk="1" hangingPunct="1">
              <a:spcBef>
                <a:spcPct val="5000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eaLnBrk="1" hangingPunct="1">
              <a:spcBef>
                <a:spcPct val="50000"/>
              </a:spcBef>
            </a:pPr>
            <a:r>
              <a:rPr lang="en-US" altLang="de-DE" sz="1400" dirty="0" err="1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Interreg</a:t>
            </a:r>
            <a:r>
              <a:rPr lang="en-US" altLang="de-DE" sz="14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Arial" charset="0"/>
              </a:rPr>
              <a:t> CENTRAL EUROPE | Joint Secretariat | Frank Schneider</a:t>
            </a:r>
            <a:endParaRPr lang="en-US" altLang="de-DE" sz="1400" dirty="0">
              <a:solidFill>
                <a:schemeClr val="accent6">
                  <a:lumMod val="75000"/>
                </a:schemeClr>
              </a:solidFill>
              <a:latin typeface="Trebuchet MS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64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allery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65050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37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5601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1 Title…</a:t>
            </a:r>
          </a:p>
        </p:txBody>
      </p:sp>
      <p:sp>
        <p:nvSpPr>
          <p:cNvPr id="38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79622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2 Title…</a:t>
            </a:r>
          </a:p>
        </p:txBody>
      </p:sp>
      <p:sp>
        <p:nvSpPr>
          <p:cNvPr id="39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43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3 Title…</a:t>
            </a:r>
          </a:p>
        </p:txBody>
      </p:sp>
      <p:sp>
        <p:nvSpPr>
          <p:cNvPr id="40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867664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4 Title…</a:t>
            </a:r>
          </a:p>
        </p:txBody>
      </p:sp>
      <p:sp>
        <p:nvSpPr>
          <p:cNvPr id="4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479622" y="346206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5 Title…</a:t>
            </a:r>
          </a:p>
        </p:txBody>
      </p:sp>
      <p:sp>
        <p:nvSpPr>
          <p:cNvPr id="4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73643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6 Title…</a:t>
            </a:r>
          </a:p>
        </p:txBody>
      </p:sp>
      <p:sp>
        <p:nvSpPr>
          <p:cNvPr id="44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867664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7 Title…</a:t>
            </a:r>
          </a:p>
        </p:txBody>
      </p:sp>
    </p:spTree>
    <p:extLst>
      <p:ext uri="{BB962C8B-B14F-4D97-AF65-F5344CB8AC3E}">
        <p14:creationId xmlns:p14="http://schemas.microsoft.com/office/powerpoint/2010/main" val="204621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allery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65050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37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5601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1 Title…</a:t>
            </a:r>
          </a:p>
        </p:txBody>
      </p:sp>
      <p:sp>
        <p:nvSpPr>
          <p:cNvPr id="38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79622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2 Title…</a:t>
            </a:r>
          </a:p>
        </p:txBody>
      </p:sp>
      <p:sp>
        <p:nvSpPr>
          <p:cNvPr id="39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43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3 Title…</a:t>
            </a:r>
          </a:p>
        </p:txBody>
      </p:sp>
      <p:sp>
        <p:nvSpPr>
          <p:cNvPr id="40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867664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4 Title…</a:t>
            </a:r>
          </a:p>
        </p:txBody>
      </p:sp>
      <p:sp>
        <p:nvSpPr>
          <p:cNvPr id="4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479622" y="346206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5 Title…</a:t>
            </a:r>
          </a:p>
        </p:txBody>
      </p:sp>
      <p:sp>
        <p:nvSpPr>
          <p:cNvPr id="4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73643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6 Title…</a:t>
            </a:r>
          </a:p>
        </p:txBody>
      </p:sp>
      <p:sp>
        <p:nvSpPr>
          <p:cNvPr id="44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867664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Part 7 Title…</a:t>
            </a:r>
          </a:p>
        </p:txBody>
      </p:sp>
    </p:spTree>
    <p:extLst>
      <p:ext uri="{BB962C8B-B14F-4D97-AF65-F5344CB8AC3E}">
        <p14:creationId xmlns:p14="http://schemas.microsoft.com/office/powerpoint/2010/main" val="174941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2264735"/>
            <a:ext cx="8562974" cy="321103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335217"/>
            <a:ext cx="8562975" cy="750724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86508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allery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607581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1307806"/>
            <a:ext cx="8562974" cy="416796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9471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allery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6013"/>
            <a:ext cx="9143999" cy="4413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AT" smtClean="0"/>
              <a:t>FULL Image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722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allery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4"/>
          </p:nvPr>
        </p:nvSpPr>
        <p:spPr>
          <a:xfrm>
            <a:off x="296234" y="1285875"/>
            <a:ext cx="4102100" cy="4381500"/>
          </a:xfrm>
        </p:spPr>
        <p:txBody>
          <a:bodyPr/>
          <a:lstStyle/>
          <a:p>
            <a:endParaRPr lang="de-AT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61821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712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allery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6" name="Diagrammplatzhalter 2"/>
          <p:cNvSpPr>
            <a:spLocks noGrp="1"/>
          </p:cNvSpPr>
          <p:nvPr>
            <p:ph type="chart" sz="quarter" idx="14"/>
          </p:nvPr>
        </p:nvSpPr>
        <p:spPr>
          <a:xfrm>
            <a:off x="4518837" y="1285875"/>
            <a:ext cx="4330368" cy="4009139"/>
          </a:xfr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5478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allery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300039" y="1286539"/>
            <a:ext cx="4098296" cy="43806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050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allery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4540102" y="1286539"/>
            <a:ext cx="4319736" cy="40403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86315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162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allery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_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300039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63947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55851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31016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allery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3315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6384780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4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5800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allery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/>
          <p:cNvCxnSpPr/>
          <p:nvPr userDrawn="1"/>
        </p:nvCxnSpPr>
        <p:spPr>
          <a:xfrm flipH="1">
            <a:off x="4419600" y="1733097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75585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de-DE" dirty="0" smtClean="0"/>
              <a:t>Timeline </a:t>
            </a:r>
            <a:r>
              <a:rPr lang="de-DE" dirty="0" err="1" smtClean="0"/>
              <a:t>overview</a:t>
            </a:r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43851" y="18363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cxnSp>
        <p:nvCxnSpPr>
          <p:cNvPr id="14" name="Straight Connector 17"/>
          <p:cNvCxnSpPr/>
          <p:nvPr userDrawn="1"/>
        </p:nvCxnSpPr>
        <p:spPr>
          <a:xfrm flipH="1">
            <a:off x="4417812" y="2727278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 userDrawn="1"/>
        </p:nvCxnSpPr>
        <p:spPr>
          <a:xfrm flipH="1">
            <a:off x="4417812" y="3721459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 userDrawn="1"/>
        </p:nvCxnSpPr>
        <p:spPr>
          <a:xfrm flipH="1">
            <a:off x="4417812" y="570982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 userDrawn="1"/>
        </p:nvCxnSpPr>
        <p:spPr>
          <a:xfrm flipH="1">
            <a:off x="4417812" y="471564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s-ES" sz="2400" dirty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43851" y="28337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43851" y="38311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343851" y="48285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343851" y="58259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4602428" y="233065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4602428" y="3337197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4602428" y="4343735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4602428" y="5350272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1444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allery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2264735"/>
            <a:ext cx="8562974" cy="321103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335217"/>
            <a:ext cx="8562975" cy="750724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036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4416983" y="5078355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 userDrawn="1"/>
        </p:nvCxnSpPr>
        <p:spPr>
          <a:xfrm flipH="1">
            <a:off x="4416983" y="197765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43686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de-DE" dirty="0" smtClean="0"/>
              <a:t>Timeline</a:t>
            </a:r>
            <a:endParaRPr lang="de-AT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3865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allery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8"/>
          <p:cNvCxnSpPr/>
          <p:nvPr userDrawn="1"/>
        </p:nvCxnSpPr>
        <p:spPr>
          <a:xfrm>
            <a:off x="4416983" y="2741186"/>
            <a:ext cx="2617" cy="19816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7"/>
          <p:cNvCxnSpPr/>
          <p:nvPr userDrawn="1"/>
        </p:nvCxnSpPr>
        <p:spPr>
          <a:xfrm flipH="1">
            <a:off x="4416983" y="-20380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cxnSp>
        <p:nvCxnSpPr>
          <p:cNvPr id="36" name="Straight Connector 8"/>
          <p:cNvCxnSpPr/>
          <p:nvPr userDrawn="1"/>
        </p:nvCxnSpPr>
        <p:spPr>
          <a:xfrm>
            <a:off x="4416983" y="5950857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795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allery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s-ES" sz="2400" dirty="0">
              <a:solidFill>
                <a:schemeClr val="accent5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cxnSp>
        <p:nvCxnSpPr>
          <p:cNvPr id="29" name="Straight Connector 8"/>
          <p:cNvCxnSpPr/>
          <p:nvPr userDrawn="1"/>
        </p:nvCxnSpPr>
        <p:spPr>
          <a:xfrm flipH="1">
            <a:off x="4409888" y="4121385"/>
            <a:ext cx="7096" cy="21182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 flipH="1">
            <a:off x="4416983" y="-105444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434935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50939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142022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58025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323998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240001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 smtClean="0"/>
              <a:t>Headline</a:t>
            </a:r>
            <a:endParaRPr lang="de-AT" dirty="0"/>
          </a:p>
        </p:txBody>
      </p:sp>
      <p:cxnSp>
        <p:nvCxnSpPr>
          <p:cNvPr id="37" name="Straight Connector 8"/>
          <p:cNvCxnSpPr/>
          <p:nvPr userDrawn="1"/>
        </p:nvCxnSpPr>
        <p:spPr>
          <a:xfrm>
            <a:off x="4409888" y="1849461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28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allery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y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/>
          </p:nvPr>
        </p:nvSpPr>
        <p:spPr>
          <a:xfrm>
            <a:off x="192522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358927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/>
          </p:nvPr>
        </p:nvSpPr>
        <p:spPr>
          <a:xfrm>
            <a:off x="524623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8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006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allery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2491113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468743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8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/>
          </p:nvPr>
        </p:nvSpPr>
        <p:spPr>
          <a:xfrm>
            <a:off x="29479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24"/>
          <p:cNvSpPr>
            <a:spLocks noGrp="1" noChangeAspect="1"/>
          </p:cNvSpPr>
          <p:nvPr>
            <p:ph type="pic" sz="quarter" idx="19"/>
          </p:nvPr>
        </p:nvSpPr>
        <p:spPr>
          <a:xfrm>
            <a:off x="2491113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1" name="Picture Placeholder 24"/>
          <p:cNvSpPr>
            <a:spLocks noGrp="1" noChangeAspect="1"/>
          </p:cNvSpPr>
          <p:nvPr>
            <p:ph type="pic" sz="quarter" idx="20"/>
          </p:nvPr>
        </p:nvSpPr>
        <p:spPr>
          <a:xfrm>
            <a:off x="4687432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2" name="Picture Placeholder 24"/>
          <p:cNvSpPr>
            <a:spLocks noGrp="1" noChangeAspect="1"/>
          </p:cNvSpPr>
          <p:nvPr>
            <p:ph type="pic" sz="quarter" idx="2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3" name="Picture Placeholder 24"/>
          <p:cNvSpPr>
            <a:spLocks noGrp="1" noChangeAspect="1"/>
          </p:cNvSpPr>
          <p:nvPr>
            <p:ph type="pic" sz="quarter" idx="22"/>
          </p:nvPr>
        </p:nvSpPr>
        <p:spPr>
          <a:xfrm>
            <a:off x="688375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5090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gallery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65050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37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85601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Part 1 Title…</a:t>
            </a:r>
          </a:p>
        </p:txBody>
      </p:sp>
      <p:sp>
        <p:nvSpPr>
          <p:cNvPr id="38" name="Textplatzhalt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479622" y="132927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Part 2 Title…</a:t>
            </a:r>
          </a:p>
        </p:txBody>
      </p:sp>
      <p:sp>
        <p:nvSpPr>
          <p:cNvPr id="39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73643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Part 3 Title…</a:t>
            </a:r>
          </a:p>
        </p:txBody>
      </p:sp>
      <p:sp>
        <p:nvSpPr>
          <p:cNvPr id="40" name="Textplatzhalt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867664" y="132325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Part 4 Title…</a:t>
            </a:r>
          </a:p>
        </p:txBody>
      </p:sp>
      <p:sp>
        <p:nvSpPr>
          <p:cNvPr id="42" name="Textplatzhalt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479622" y="3462068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Part 5 Title…</a:t>
            </a:r>
          </a:p>
        </p:txBody>
      </p:sp>
      <p:sp>
        <p:nvSpPr>
          <p:cNvPr id="43" name="Textplatzhalter 2"/>
          <p:cNvSpPr>
            <a:spLocks noGrp="1"/>
          </p:cNvSpPr>
          <p:nvPr>
            <p:ph type="body" sz="quarter" idx="17" hasCustomPrompt="1"/>
          </p:nvPr>
        </p:nvSpPr>
        <p:spPr>
          <a:xfrm>
            <a:off x="4673643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Part 6 Title…</a:t>
            </a:r>
          </a:p>
        </p:txBody>
      </p:sp>
      <p:sp>
        <p:nvSpPr>
          <p:cNvPr id="44" name="Textplatzhalter 2"/>
          <p:cNvSpPr>
            <a:spLocks noGrp="1"/>
          </p:cNvSpPr>
          <p:nvPr>
            <p:ph type="body" sz="quarter" idx="18" hasCustomPrompt="1"/>
          </p:nvPr>
        </p:nvSpPr>
        <p:spPr>
          <a:xfrm>
            <a:off x="6867664" y="3456043"/>
            <a:ext cx="1976216" cy="1974365"/>
          </a:xfrm>
          <a:solidFill>
            <a:schemeClr val="accent4"/>
          </a:solidFill>
        </p:spPr>
        <p:txBody>
          <a:bodyPr wrap="square" lIns="108000" tIns="72000" rIns="108000" bIns="108000">
            <a:noAutofit/>
          </a:bodyPr>
          <a:lstStyle>
            <a:lvl1pPr marL="0" indent="0">
              <a:buFontTx/>
              <a:buNone/>
              <a:defRPr sz="2000" b="0" spc="-1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Part 7 Title…</a:t>
            </a:r>
          </a:p>
        </p:txBody>
      </p:sp>
    </p:spTree>
    <p:extLst>
      <p:ext uri="{BB962C8B-B14F-4D97-AF65-F5344CB8AC3E}">
        <p14:creationId xmlns:p14="http://schemas.microsoft.com/office/powerpoint/2010/main" val="83341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2264735"/>
            <a:ext cx="8562974" cy="321103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335217"/>
            <a:ext cx="8562975" cy="750724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4019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607581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1307806"/>
            <a:ext cx="8562974" cy="416796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08279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6013"/>
            <a:ext cx="9143999" cy="4413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AT"/>
              <a:t>FULL Image</a:t>
            </a:r>
          </a:p>
        </p:txBody>
      </p:sp>
    </p:spTree>
    <p:extLst>
      <p:ext uri="{BB962C8B-B14F-4D97-AF65-F5344CB8AC3E}">
        <p14:creationId xmlns:p14="http://schemas.microsoft.com/office/powerpoint/2010/main" val="303531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4"/>
          </p:nvPr>
        </p:nvSpPr>
        <p:spPr>
          <a:xfrm>
            <a:off x="296234" y="1285875"/>
            <a:ext cx="4102100" cy="4381500"/>
          </a:xfrm>
        </p:spPr>
        <p:txBody>
          <a:bodyPr/>
          <a:lstStyle/>
          <a:p>
            <a:endParaRPr lang="de-AT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61821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6533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607581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 dirty="0" err="1" smtClean="0"/>
              <a:t>Titelmasterformat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864" y="1307806"/>
            <a:ext cx="8562974" cy="416796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6545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6" name="Diagrammplatzhalter 2"/>
          <p:cNvSpPr>
            <a:spLocks noGrp="1"/>
          </p:cNvSpPr>
          <p:nvPr>
            <p:ph type="chart" sz="quarter" idx="14"/>
          </p:nvPr>
        </p:nvSpPr>
        <p:spPr>
          <a:xfrm>
            <a:off x="4518837" y="1285875"/>
            <a:ext cx="4330368" cy="4009139"/>
          </a:xfr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5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300039" y="1286539"/>
            <a:ext cx="4098296" cy="43806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0024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4540102" y="1286539"/>
            <a:ext cx="4319736" cy="40403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86315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033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_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300039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63947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55851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0646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3315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6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6384780" y="1286539"/>
            <a:ext cx="2475058" cy="18181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4" y="1286540"/>
            <a:ext cx="5903987" cy="1818168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96234" y="3296093"/>
            <a:ext cx="8542338" cy="220094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1814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7"/>
          <p:cNvCxnSpPr/>
          <p:nvPr userDrawn="1"/>
        </p:nvCxnSpPr>
        <p:spPr>
          <a:xfrm flipH="1">
            <a:off x="4419600" y="1733097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75585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de-DE" dirty="0"/>
              <a:t>Timeline </a:t>
            </a:r>
            <a:r>
              <a:rPr lang="de-DE" dirty="0" err="1"/>
              <a:t>overview</a:t>
            </a:r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43851" y="18363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cxnSp>
        <p:nvCxnSpPr>
          <p:cNvPr id="14" name="Straight Connector 17"/>
          <p:cNvCxnSpPr/>
          <p:nvPr userDrawn="1"/>
        </p:nvCxnSpPr>
        <p:spPr>
          <a:xfrm flipH="1">
            <a:off x="4417812" y="2727278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7"/>
          <p:cNvCxnSpPr/>
          <p:nvPr userDrawn="1"/>
        </p:nvCxnSpPr>
        <p:spPr>
          <a:xfrm flipH="1">
            <a:off x="4417812" y="3721459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7"/>
          <p:cNvCxnSpPr/>
          <p:nvPr userDrawn="1"/>
        </p:nvCxnSpPr>
        <p:spPr>
          <a:xfrm flipH="1">
            <a:off x="4417812" y="570982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17"/>
          <p:cNvCxnSpPr/>
          <p:nvPr userDrawn="1"/>
        </p:nvCxnSpPr>
        <p:spPr>
          <a:xfrm flipH="1">
            <a:off x="4417812" y="4715640"/>
            <a:ext cx="1" cy="47846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s-ES" sz="2400" dirty="0">
              <a:solidFill>
                <a:srgbClr val="C8D3D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2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343851" y="28337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43851" y="38311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5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343851" y="48285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6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343851" y="5825941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r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7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4602428" y="2330659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8" name="Textplatzhalter 2"/>
          <p:cNvSpPr>
            <a:spLocks noGrp="1"/>
          </p:cNvSpPr>
          <p:nvPr>
            <p:ph type="body" sz="quarter" idx="18"/>
          </p:nvPr>
        </p:nvSpPr>
        <p:spPr>
          <a:xfrm>
            <a:off x="4602428" y="3337197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9" name="Textplatzhalter 2"/>
          <p:cNvSpPr>
            <a:spLocks noGrp="1"/>
          </p:cNvSpPr>
          <p:nvPr>
            <p:ph type="body" sz="quarter" idx="19"/>
          </p:nvPr>
        </p:nvSpPr>
        <p:spPr>
          <a:xfrm>
            <a:off x="4602428" y="4343735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30" name="Textplatzhalter 2"/>
          <p:cNvSpPr>
            <a:spLocks noGrp="1"/>
          </p:cNvSpPr>
          <p:nvPr>
            <p:ph type="body" sz="quarter" idx="20"/>
          </p:nvPr>
        </p:nvSpPr>
        <p:spPr>
          <a:xfrm>
            <a:off x="4602428" y="5350272"/>
            <a:ext cx="3924268" cy="246221"/>
          </a:xfrm>
        </p:spPr>
        <p:txBody>
          <a:bodyPr wrap="square" lIns="0" tIns="0" rIns="0" bIns="0" anchor="ctr">
            <a:spAutoFit/>
          </a:bodyPr>
          <a:lstStyle>
            <a:lvl1pPr marL="0" indent="0" algn="l">
              <a:buFontTx/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9701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2" grpId="0" animBg="1"/>
      <p:bldP spid="2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4416983" y="5078355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7"/>
          <p:cNvCxnSpPr/>
          <p:nvPr userDrawn="1"/>
        </p:nvCxnSpPr>
        <p:spPr>
          <a:xfrm flipH="1">
            <a:off x="4416983" y="197765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14"/>
          <p:cNvSpPr>
            <a:spLocks/>
          </p:cNvSpPr>
          <p:nvPr userDrawn="1"/>
        </p:nvSpPr>
        <p:spPr bwMode="auto">
          <a:xfrm>
            <a:off x="4230925" y="943686"/>
            <a:ext cx="372112" cy="59705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561" y="5503"/>
                </a:moveTo>
                <a:cubicBezTo>
                  <a:pt x="20836" y="5503"/>
                  <a:pt x="21078" y="5553"/>
                  <a:pt x="21285" y="5656"/>
                </a:cubicBezTo>
                <a:cubicBezTo>
                  <a:pt x="21498" y="5760"/>
                  <a:pt x="21599" y="5889"/>
                  <a:pt x="21599" y="6045"/>
                </a:cubicBezTo>
                <a:cubicBezTo>
                  <a:pt x="21599" y="6136"/>
                  <a:pt x="21585" y="6208"/>
                  <a:pt x="21556" y="6261"/>
                </a:cubicBezTo>
                <a:lnTo>
                  <a:pt x="8488" y="21266"/>
                </a:lnTo>
                <a:cubicBezTo>
                  <a:pt x="8333" y="21489"/>
                  <a:pt x="8000" y="21599"/>
                  <a:pt x="7493" y="21599"/>
                </a:cubicBezTo>
                <a:cubicBezTo>
                  <a:pt x="7217" y="21599"/>
                  <a:pt x="6961" y="21549"/>
                  <a:pt x="6729" y="21446"/>
                </a:cubicBezTo>
                <a:cubicBezTo>
                  <a:pt x="6497" y="21343"/>
                  <a:pt x="6381" y="21213"/>
                  <a:pt x="6381" y="21057"/>
                </a:cubicBezTo>
                <a:cubicBezTo>
                  <a:pt x="6381" y="21014"/>
                  <a:pt x="6406" y="20973"/>
                  <a:pt x="6454" y="20947"/>
                </a:cubicBezTo>
                <a:lnTo>
                  <a:pt x="11169" y="10444"/>
                </a:lnTo>
                <a:cubicBezTo>
                  <a:pt x="10985" y="10473"/>
                  <a:pt x="10613" y="10531"/>
                  <a:pt x="10058" y="10610"/>
                </a:cubicBezTo>
                <a:cubicBezTo>
                  <a:pt x="9502" y="10689"/>
                  <a:pt x="8874" y="10776"/>
                  <a:pt x="8164" y="10867"/>
                </a:cubicBezTo>
                <a:cubicBezTo>
                  <a:pt x="7454" y="10960"/>
                  <a:pt x="6705" y="11061"/>
                  <a:pt x="5922" y="11171"/>
                </a:cubicBezTo>
                <a:cubicBezTo>
                  <a:pt x="5135" y="11284"/>
                  <a:pt x="4401" y="11387"/>
                  <a:pt x="3724" y="11483"/>
                </a:cubicBezTo>
                <a:cubicBezTo>
                  <a:pt x="3043" y="11579"/>
                  <a:pt x="2459" y="11654"/>
                  <a:pt x="1966" y="11707"/>
                </a:cubicBezTo>
                <a:cubicBezTo>
                  <a:pt x="1473" y="11760"/>
                  <a:pt x="1178" y="11786"/>
                  <a:pt x="1087" y="11786"/>
                </a:cubicBezTo>
                <a:cubicBezTo>
                  <a:pt x="777" y="11786"/>
                  <a:pt x="521" y="11733"/>
                  <a:pt x="314" y="11623"/>
                </a:cubicBezTo>
                <a:cubicBezTo>
                  <a:pt x="106" y="11510"/>
                  <a:pt x="0" y="11385"/>
                  <a:pt x="0" y="11248"/>
                </a:cubicBezTo>
                <a:cubicBezTo>
                  <a:pt x="0" y="11186"/>
                  <a:pt x="14" y="11150"/>
                  <a:pt x="43" y="11133"/>
                </a:cubicBezTo>
                <a:lnTo>
                  <a:pt x="4879" y="424"/>
                </a:lnTo>
                <a:cubicBezTo>
                  <a:pt x="4942" y="302"/>
                  <a:pt x="5067" y="201"/>
                  <a:pt x="5261" y="120"/>
                </a:cubicBezTo>
                <a:cubicBezTo>
                  <a:pt x="5454" y="40"/>
                  <a:pt x="5671" y="0"/>
                  <a:pt x="5922" y="0"/>
                </a:cubicBezTo>
                <a:lnTo>
                  <a:pt x="13874" y="0"/>
                </a:lnTo>
                <a:cubicBezTo>
                  <a:pt x="14155" y="0"/>
                  <a:pt x="14396" y="52"/>
                  <a:pt x="14604" y="153"/>
                </a:cubicBezTo>
                <a:cubicBezTo>
                  <a:pt x="14812" y="256"/>
                  <a:pt x="14918" y="386"/>
                  <a:pt x="14918" y="539"/>
                </a:cubicBezTo>
                <a:cubicBezTo>
                  <a:pt x="14918" y="585"/>
                  <a:pt x="14908" y="623"/>
                  <a:pt x="14894" y="652"/>
                </a:cubicBezTo>
                <a:cubicBezTo>
                  <a:pt x="14879" y="686"/>
                  <a:pt x="14855" y="729"/>
                  <a:pt x="14821" y="779"/>
                </a:cubicBezTo>
                <a:lnTo>
                  <a:pt x="10662" y="6801"/>
                </a:lnTo>
                <a:cubicBezTo>
                  <a:pt x="10845" y="6770"/>
                  <a:pt x="11208" y="6719"/>
                  <a:pt x="11749" y="6647"/>
                </a:cubicBezTo>
                <a:cubicBezTo>
                  <a:pt x="12290" y="6573"/>
                  <a:pt x="12913" y="6491"/>
                  <a:pt x="13618" y="6398"/>
                </a:cubicBezTo>
                <a:cubicBezTo>
                  <a:pt x="14329" y="6307"/>
                  <a:pt x="15063" y="6206"/>
                  <a:pt x="15821" y="6095"/>
                </a:cubicBezTo>
                <a:cubicBezTo>
                  <a:pt x="16575" y="5983"/>
                  <a:pt x="17290" y="5884"/>
                  <a:pt x="17971" y="5800"/>
                </a:cubicBezTo>
                <a:cubicBezTo>
                  <a:pt x="18648" y="5719"/>
                  <a:pt x="19227" y="5647"/>
                  <a:pt x="19706" y="5589"/>
                </a:cubicBezTo>
                <a:cubicBezTo>
                  <a:pt x="20179" y="5534"/>
                  <a:pt x="20464" y="5503"/>
                  <a:pt x="20561" y="550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defTabSz="914195">
              <a:defRPr/>
            </a:pPr>
            <a:endParaRPr lang="es-ES" sz="5800" dirty="0"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sp>
        <p:nvSpPr>
          <p:cNvPr id="10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917861" y="149227"/>
            <a:ext cx="6998239" cy="68600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de-DE" dirty="0"/>
              <a:t>Timeline</a:t>
            </a:r>
            <a:endParaRPr lang="de-AT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13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17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94704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Connector 8"/>
          <p:cNvCxnSpPr/>
          <p:nvPr userDrawn="1"/>
        </p:nvCxnSpPr>
        <p:spPr>
          <a:xfrm>
            <a:off x="4416983" y="2741186"/>
            <a:ext cx="2617" cy="198166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7"/>
          <p:cNvCxnSpPr/>
          <p:nvPr userDrawn="1"/>
        </p:nvCxnSpPr>
        <p:spPr>
          <a:xfrm flipH="1">
            <a:off x="4416983" y="-20380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519999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436003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227086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143089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409062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325065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  <p:cxnSp>
        <p:nvCxnSpPr>
          <p:cNvPr id="36" name="Straight Connector 8"/>
          <p:cNvCxnSpPr/>
          <p:nvPr userDrawn="1"/>
        </p:nvCxnSpPr>
        <p:spPr>
          <a:xfrm>
            <a:off x="4416983" y="5950857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7323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melin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39"/>
          <p:cNvSpPr>
            <a:spLocks/>
          </p:cNvSpPr>
          <p:nvPr userDrawn="1"/>
        </p:nvSpPr>
        <p:spPr bwMode="auto">
          <a:xfrm>
            <a:off x="4221307" y="6239631"/>
            <a:ext cx="415390" cy="457730"/>
          </a:xfrm>
          <a:custGeom>
            <a:avLst/>
            <a:gdLst>
              <a:gd name="T0" fmla="*/ 10797 w 21595"/>
              <a:gd name="T1" fmla="*/ 10800 h 21600"/>
              <a:gd name="T2" fmla="*/ 10797 w 21595"/>
              <a:gd name="T3" fmla="*/ 10800 h 21600"/>
              <a:gd name="T4" fmla="*/ 10797 w 21595"/>
              <a:gd name="T5" fmla="*/ 10800 h 21600"/>
              <a:gd name="T6" fmla="*/ 10797 w 21595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595" h="21600">
                <a:moveTo>
                  <a:pt x="8043" y="21599"/>
                </a:moveTo>
                <a:cubicBezTo>
                  <a:pt x="7769" y="21599"/>
                  <a:pt x="7477" y="21507"/>
                  <a:pt x="7164" y="21320"/>
                </a:cubicBezTo>
                <a:cubicBezTo>
                  <a:pt x="6850" y="21132"/>
                  <a:pt x="6608" y="20916"/>
                  <a:pt x="6436" y="20665"/>
                </a:cubicBezTo>
                <a:lnTo>
                  <a:pt x="266" y="11697"/>
                </a:lnTo>
                <a:cubicBezTo>
                  <a:pt x="88" y="11439"/>
                  <a:pt x="0" y="11120"/>
                  <a:pt x="0" y="10741"/>
                </a:cubicBezTo>
                <a:cubicBezTo>
                  <a:pt x="0" y="10362"/>
                  <a:pt x="88" y="10047"/>
                  <a:pt x="266" y="9799"/>
                </a:cubicBezTo>
                <a:lnTo>
                  <a:pt x="2307" y="6831"/>
                </a:lnTo>
                <a:cubicBezTo>
                  <a:pt x="2488" y="6573"/>
                  <a:pt x="2708" y="6445"/>
                  <a:pt x="2970" y="6452"/>
                </a:cubicBezTo>
                <a:cubicBezTo>
                  <a:pt x="3233" y="6459"/>
                  <a:pt x="3448" y="6583"/>
                  <a:pt x="3622" y="6831"/>
                </a:cubicBezTo>
                <a:lnTo>
                  <a:pt x="7903" y="13022"/>
                </a:lnTo>
                <a:cubicBezTo>
                  <a:pt x="8082" y="13280"/>
                  <a:pt x="8302" y="13408"/>
                  <a:pt x="8567" y="13408"/>
                </a:cubicBezTo>
                <a:cubicBezTo>
                  <a:pt x="8827" y="13408"/>
                  <a:pt x="9045" y="13280"/>
                  <a:pt x="9221" y="13022"/>
                </a:cubicBezTo>
                <a:lnTo>
                  <a:pt x="17965" y="393"/>
                </a:lnTo>
                <a:cubicBezTo>
                  <a:pt x="18144" y="127"/>
                  <a:pt x="18364" y="0"/>
                  <a:pt x="18629" y="0"/>
                </a:cubicBezTo>
                <a:cubicBezTo>
                  <a:pt x="18888" y="0"/>
                  <a:pt x="19109" y="127"/>
                  <a:pt x="19292" y="393"/>
                </a:cubicBezTo>
                <a:lnTo>
                  <a:pt x="21333" y="3339"/>
                </a:lnTo>
                <a:cubicBezTo>
                  <a:pt x="21511" y="3601"/>
                  <a:pt x="21600" y="3920"/>
                  <a:pt x="21595" y="4299"/>
                </a:cubicBezTo>
                <a:cubicBezTo>
                  <a:pt x="21590" y="4678"/>
                  <a:pt x="21502" y="4993"/>
                  <a:pt x="21333" y="5241"/>
                </a:cubicBezTo>
                <a:lnTo>
                  <a:pt x="10664" y="20665"/>
                </a:lnTo>
                <a:cubicBezTo>
                  <a:pt x="10482" y="20930"/>
                  <a:pt x="10237" y="21146"/>
                  <a:pt x="9929" y="21330"/>
                </a:cubicBezTo>
                <a:cubicBezTo>
                  <a:pt x="9620" y="21511"/>
                  <a:pt x="9339" y="21599"/>
                  <a:pt x="9079" y="21599"/>
                </a:cubicBezTo>
                <a:lnTo>
                  <a:pt x="8043" y="215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lIns="42663" tIns="42663" rIns="42663" bIns="42663" anchor="ctr"/>
          <a:lstStyle/>
          <a:p>
            <a:pPr defTabSz="383962">
              <a:defRPr/>
            </a:pPr>
            <a:endParaRPr lang="es-ES" sz="2400" dirty="0">
              <a:solidFill>
                <a:srgbClr val="C8D3D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cs typeface="Gill Sans" charset="0"/>
              <a:sym typeface="Gill Sans" charset="0"/>
            </a:endParaRPr>
          </a:p>
        </p:txBody>
      </p:sp>
      <p:cxnSp>
        <p:nvCxnSpPr>
          <p:cNvPr id="29" name="Straight Connector 8"/>
          <p:cNvCxnSpPr/>
          <p:nvPr userDrawn="1"/>
        </p:nvCxnSpPr>
        <p:spPr>
          <a:xfrm flipH="1">
            <a:off x="4409888" y="4121385"/>
            <a:ext cx="7096" cy="2118246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17"/>
          <p:cNvCxnSpPr/>
          <p:nvPr userDrawn="1"/>
        </p:nvCxnSpPr>
        <p:spPr>
          <a:xfrm flipH="1">
            <a:off x="4416983" y="-1054446"/>
            <a:ext cx="2617" cy="218146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603038" y="4349359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32" name="Textplatzhalt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603038" y="3509391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  <p:sp>
        <p:nvSpPr>
          <p:cNvPr id="3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603038" y="1420222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4603038" y="580254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  <p:sp>
        <p:nvSpPr>
          <p:cNvPr id="35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306657" y="3239985"/>
            <a:ext cx="3924268" cy="1461156"/>
          </a:xfrm>
        </p:spPr>
        <p:txBody>
          <a:bodyPr wrap="square" lIns="0" tIns="0" rIns="0" bIns="0">
            <a:noAutofit/>
          </a:bodyPr>
          <a:lstStyle>
            <a:lvl1pPr marL="0" indent="0" algn="r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36" name="Textplatzhalter 2"/>
          <p:cNvSpPr>
            <a:spLocks noGrp="1"/>
          </p:cNvSpPr>
          <p:nvPr>
            <p:ph type="body" sz="quarter" idx="15" hasCustomPrompt="1"/>
          </p:nvPr>
        </p:nvSpPr>
        <p:spPr>
          <a:xfrm>
            <a:off x="306657" y="2400017"/>
            <a:ext cx="3924267" cy="750724"/>
          </a:xfrm>
        </p:spPr>
        <p:txBody>
          <a:bodyPr wrap="square" lIns="0" tIns="0" rIns="0" bIns="0" anchor="b">
            <a:noAutofit/>
          </a:bodyPr>
          <a:lstStyle>
            <a:lvl1pPr marL="0" indent="0" algn="r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de-DE" dirty="0"/>
              <a:t>Headline</a:t>
            </a:r>
            <a:endParaRPr lang="de-AT" dirty="0"/>
          </a:p>
        </p:txBody>
      </p:sp>
      <p:cxnSp>
        <p:nvCxnSpPr>
          <p:cNvPr id="37" name="Straight Connector 8"/>
          <p:cNvCxnSpPr/>
          <p:nvPr userDrawn="1"/>
        </p:nvCxnSpPr>
        <p:spPr>
          <a:xfrm>
            <a:off x="4409888" y="1849461"/>
            <a:ext cx="0" cy="18142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9388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1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lay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26" name="Picture Placeholder 24"/>
          <p:cNvSpPr>
            <a:spLocks noGrp="1" noChangeAspect="1"/>
          </p:cNvSpPr>
          <p:nvPr>
            <p:ph type="pic" sz="quarter" idx="14"/>
          </p:nvPr>
        </p:nvSpPr>
        <p:spPr>
          <a:xfrm>
            <a:off x="192522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358927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38" name="Picture Placeholder 24"/>
          <p:cNvSpPr>
            <a:spLocks noGrp="1" noChangeAspect="1"/>
          </p:cNvSpPr>
          <p:nvPr>
            <p:ph type="pic" sz="quarter" idx="16"/>
          </p:nvPr>
        </p:nvSpPr>
        <p:spPr>
          <a:xfrm>
            <a:off x="524623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8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66077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6013"/>
            <a:ext cx="9143999" cy="44132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de-AT" smtClean="0"/>
              <a:t>FULL Image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266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y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 noChangeAspect="1"/>
          </p:cNvSpPr>
          <p:nvPr>
            <p:ph type="pic" sz="quarter" idx="13"/>
          </p:nvPr>
        </p:nvSpPr>
        <p:spPr>
          <a:xfrm>
            <a:off x="294794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37" name="Picture Placeholder 24"/>
          <p:cNvSpPr>
            <a:spLocks noGrp="1" noChangeAspect="1"/>
          </p:cNvSpPr>
          <p:nvPr>
            <p:ph type="pic" sz="quarter" idx="15"/>
          </p:nvPr>
        </p:nvSpPr>
        <p:spPr>
          <a:xfrm>
            <a:off x="2491113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41" name="Picture Placeholder 24"/>
          <p:cNvSpPr>
            <a:spLocks noGrp="1" noChangeAspect="1"/>
          </p:cNvSpPr>
          <p:nvPr>
            <p:ph type="pic" sz="quarter" idx="17"/>
          </p:nvPr>
        </p:nvSpPr>
        <p:spPr>
          <a:xfrm>
            <a:off x="4687432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8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7568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  <p:sp>
        <p:nvSpPr>
          <p:cNvPr id="9" name="Picture Placeholder 24"/>
          <p:cNvSpPr>
            <a:spLocks noGrp="1" noChangeAspect="1"/>
          </p:cNvSpPr>
          <p:nvPr>
            <p:ph type="pic" sz="quarter" idx="18"/>
          </p:nvPr>
        </p:nvSpPr>
        <p:spPr>
          <a:xfrm>
            <a:off x="294794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10" name="Picture Placeholder 24"/>
          <p:cNvSpPr>
            <a:spLocks noGrp="1" noChangeAspect="1"/>
          </p:cNvSpPr>
          <p:nvPr>
            <p:ph type="pic" sz="quarter" idx="19"/>
          </p:nvPr>
        </p:nvSpPr>
        <p:spPr>
          <a:xfrm>
            <a:off x="2491113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1" name="Picture Placeholder 24"/>
          <p:cNvSpPr>
            <a:spLocks noGrp="1" noChangeAspect="1"/>
          </p:cNvSpPr>
          <p:nvPr>
            <p:ph type="pic" sz="quarter" idx="20"/>
          </p:nvPr>
        </p:nvSpPr>
        <p:spPr>
          <a:xfrm>
            <a:off x="4687432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2" name="Picture Placeholder 24"/>
          <p:cNvSpPr>
            <a:spLocks noGrp="1" noChangeAspect="1"/>
          </p:cNvSpPr>
          <p:nvPr>
            <p:ph type="pic" sz="quarter" idx="21"/>
          </p:nvPr>
        </p:nvSpPr>
        <p:spPr>
          <a:xfrm>
            <a:off x="6883750" y="1658672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  <p:sp>
        <p:nvSpPr>
          <p:cNvPr id="13" name="Picture Placeholder 24"/>
          <p:cNvSpPr>
            <a:spLocks noGrp="1" noChangeAspect="1"/>
          </p:cNvSpPr>
          <p:nvPr>
            <p:ph type="pic" sz="quarter" idx="22"/>
          </p:nvPr>
        </p:nvSpPr>
        <p:spPr>
          <a:xfrm>
            <a:off x="6883750" y="3509423"/>
            <a:ext cx="1815750" cy="18507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Raleway Light"/>
                <a:cs typeface="Raleway Light"/>
              </a:defRPr>
            </a:lvl1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361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grammplatzhalter 2"/>
          <p:cNvSpPr>
            <a:spLocks noGrp="1"/>
          </p:cNvSpPr>
          <p:nvPr>
            <p:ph type="chart" sz="quarter" idx="14"/>
          </p:nvPr>
        </p:nvSpPr>
        <p:spPr>
          <a:xfrm>
            <a:off x="296234" y="1285875"/>
            <a:ext cx="4102100" cy="4381500"/>
          </a:xfrm>
        </p:spPr>
        <p:txBody>
          <a:bodyPr/>
          <a:lstStyle/>
          <a:p>
            <a:endParaRPr lang="de-AT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618213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1655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  <p:sp>
        <p:nvSpPr>
          <p:cNvPr id="6" name="Diagrammplatzhalter 2"/>
          <p:cNvSpPr>
            <a:spLocks noGrp="1"/>
          </p:cNvSpPr>
          <p:nvPr>
            <p:ph type="chart" sz="quarter" idx="14"/>
          </p:nvPr>
        </p:nvSpPr>
        <p:spPr>
          <a:xfrm>
            <a:off x="4518837" y="1285875"/>
            <a:ext cx="4330368" cy="4009139"/>
          </a:xfr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1932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gt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300039" y="1286539"/>
            <a:ext cx="4098296" cy="43806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1" y="149225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4508205" y="1286539"/>
            <a:ext cx="4351633" cy="4040373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7457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gt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3"/>
          </p:nvPr>
        </p:nvSpPr>
        <p:spPr>
          <a:xfrm>
            <a:off x="4540102" y="1286539"/>
            <a:ext cx="4319736" cy="40403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00"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  <p:sp>
        <p:nvSpPr>
          <p:cNvPr id="5" name="Titelplatzhalter 3"/>
          <p:cNvSpPr>
            <a:spLocks noGrp="1"/>
          </p:cNvSpPr>
          <p:nvPr>
            <p:ph type="title"/>
          </p:nvPr>
        </p:nvSpPr>
        <p:spPr>
          <a:xfrm>
            <a:off x="-4762" y="149225"/>
            <a:ext cx="6586315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96235" y="1286539"/>
            <a:ext cx="4102100" cy="4401880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7474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emf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3.emf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image" Target="../media/image6.emf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image" Target="../media/image5.emf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7.xml"/><Relationship Id="rId21" Type="http://schemas.openxmlformats.org/officeDocument/2006/relationships/image" Target="../media/image4.emf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image" Target="../media/image3.emf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image" Target="../media/image6.emf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-6889" y="6382282"/>
            <a:ext cx="457852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-1" y="1"/>
            <a:ext cx="9143275" cy="100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99805" y="1296613"/>
            <a:ext cx="8064216" cy="4051148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12" name="TextBox 35"/>
          <p:cNvSpPr txBox="1"/>
          <p:nvPr/>
        </p:nvSpPr>
        <p:spPr>
          <a:xfrm>
            <a:off x="3551950" y="6199434"/>
            <a:ext cx="42878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500" b="0" kern="1200" spc="50" baseline="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TAKING </a:t>
            </a:r>
            <a:r>
              <a:rPr lang="de-AT" sz="1500" b="1" kern="1200" spc="50" baseline="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COOPERATION</a:t>
            </a:r>
            <a:r>
              <a:rPr lang="de-AT" sz="1500" b="0" kern="1200" spc="50" baseline="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FORWARD</a:t>
            </a:r>
            <a:endParaRPr lang="id-ID" sz="1500" b="0" kern="1200" spc="50" baseline="0" dirty="0">
              <a:solidFill>
                <a:schemeClr val="accent1"/>
              </a:solidFill>
              <a:latin typeface="Trebuchet MS" pitchFamily="34" charset="0"/>
              <a:cs typeface="Lato Light"/>
            </a:endParaRPr>
          </a:p>
        </p:txBody>
      </p:sp>
      <p:pic>
        <p:nvPicPr>
          <p:cNvPr id="13" name="Picture 2" descr="\\ISTORAGE\-Print\MA27\Report_DOC\LogoOffice.emf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490" y="220455"/>
            <a:ext cx="2177348" cy="54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\\ISTORAGE\-Print\MA27\Report_DOC\gfx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49" y="5353818"/>
            <a:ext cx="1457325" cy="15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27"/>
          <p:cNvSpPr txBox="1"/>
          <p:nvPr/>
        </p:nvSpPr>
        <p:spPr>
          <a:xfrm>
            <a:off x="8220448" y="6154602"/>
            <a:ext cx="674149" cy="36929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1200" b="0" smtClean="0">
                <a:solidFill>
                  <a:schemeClr val="accent1"/>
                </a:solidFill>
                <a:latin typeface="Trebuchet MS" pitchFamily="34" charset="0"/>
                <a:cs typeface="Raleway Light"/>
              </a:rPr>
              <a:pPr algn="ctr"/>
              <a:t>‹#›</a:t>
            </a:fld>
            <a:endParaRPr lang="id-ID" sz="1200" b="0" dirty="0">
              <a:solidFill>
                <a:schemeClr val="accent1"/>
              </a:solidFill>
              <a:latin typeface="Trebuchet MS" pitchFamily="34" charset="0"/>
              <a:cs typeface="Raleway Light"/>
            </a:endParaRPr>
          </a:p>
        </p:txBody>
      </p:sp>
      <p:pic>
        <p:nvPicPr>
          <p:cNvPr id="49" name="Picture 10" descr="\\ISTORAGE\-Print\MA27\Powerpoint\rep\icons (7).emf"/>
          <p:cNvPicPr>
            <a:picLocks noChangeAspect="1" noChangeArrowheads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880" y="6154025"/>
            <a:ext cx="480567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\\ISTORAGE\-Print\MA27\Powerpoint\rep\icons (1).emf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47" y="6154025"/>
            <a:ext cx="485294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1" descr="\\ISTORAGE\-Print\MA27\Powerpoint\rep\icons (8).emf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1" y="6154025"/>
            <a:ext cx="486082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" descr="\\ISTORAGE\-Print\MA27\Powerpoint\rep\icons (2).emf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51" y="6153426"/>
            <a:ext cx="486082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itelplatzhalter 3"/>
          <p:cNvSpPr>
            <a:spLocks noGrp="1"/>
          </p:cNvSpPr>
          <p:nvPr>
            <p:ph type="title"/>
          </p:nvPr>
        </p:nvSpPr>
        <p:spPr>
          <a:xfrm>
            <a:off x="-6888" y="149227"/>
            <a:ext cx="6588442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8145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49" r:id="rId2"/>
    <p:sldLayoutId id="2147483859" r:id="rId3"/>
    <p:sldLayoutId id="2147483850" r:id="rId4"/>
    <p:sldLayoutId id="2147483861" r:id="rId5"/>
    <p:sldLayoutId id="2147483847" r:id="rId6"/>
    <p:sldLayoutId id="2147483855" r:id="rId7"/>
    <p:sldLayoutId id="2147483854" r:id="rId8"/>
    <p:sldLayoutId id="2147483851" r:id="rId9"/>
    <p:sldLayoutId id="2147483852" r:id="rId10"/>
    <p:sldLayoutId id="2147483853" r:id="rId11"/>
    <p:sldLayoutId id="2147483856" r:id="rId12"/>
    <p:sldLayoutId id="2147483860" r:id="rId13"/>
    <p:sldLayoutId id="2147483857" r:id="rId14"/>
    <p:sldLayoutId id="2147483858" r:id="rId15"/>
    <p:sldLayoutId id="2147483800" r:id="rId16"/>
    <p:sldLayoutId id="2147483862" r:id="rId17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216000" algn="l" defTabSz="913878" rtl="0" eaLnBrk="1" latinLnBrk="0" hangingPunct="1">
        <a:spcBef>
          <a:spcPct val="0"/>
        </a:spcBef>
        <a:buNone/>
        <a:defRPr sz="2800" b="1" kern="1200" cap="all" normalizeH="0" baseline="0">
          <a:solidFill>
            <a:schemeClr val="accent3">
              <a:lumMod val="7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705" indent="-342705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 2" pitchFamily="18" charset="2"/>
        <a:buChar char=""/>
        <a:defRPr sz="2400" kern="1200">
          <a:solidFill>
            <a:schemeClr val="accent1"/>
          </a:solidFill>
          <a:latin typeface="Trebuchet MS" pitchFamily="34" charset="0"/>
          <a:ea typeface="+mn-ea"/>
          <a:cs typeface="+mn-cs"/>
        </a:defRPr>
      </a:lvl1pPr>
      <a:lvl2pPr marL="742527" indent="-285588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"/>
        <a:defRPr sz="20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2pPr>
      <a:lvl3pPr marL="1142349" indent="-228470" algn="l" defTabSz="913878" rtl="0" eaLnBrk="1" latinLnBrk="0" hangingPunct="1">
        <a:spcBef>
          <a:spcPct val="20000"/>
        </a:spcBef>
        <a:buClr>
          <a:schemeClr val="accent1"/>
        </a:buClr>
        <a:buSzPct val="100000"/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3pPr>
      <a:lvl4pPr marL="1599288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4pPr>
      <a:lvl5pPr marL="2056227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5pPr>
      <a:lvl6pPr marL="251316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6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5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-6889" y="6382282"/>
            <a:ext cx="457852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-1" y="1"/>
            <a:ext cx="9143275" cy="100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99805" y="1296613"/>
            <a:ext cx="8064216" cy="4051148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12" name="TextBox 35"/>
          <p:cNvSpPr txBox="1"/>
          <p:nvPr/>
        </p:nvSpPr>
        <p:spPr>
          <a:xfrm>
            <a:off x="3551950" y="6199434"/>
            <a:ext cx="42878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500" b="0" kern="1200" spc="50" baseline="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TAKING </a:t>
            </a:r>
            <a:r>
              <a:rPr lang="de-AT" sz="1500" b="1" kern="1200" spc="50" baseline="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COOPERATION</a:t>
            </a:r>
            <a:r>
              <a:rPr lang="de-AT" sz="1500" b="0" kern="1200" spc="50" baseline="0" dirty="0" smtClean="0">
                <a:solidFill>
                  <a:schemeClr val="accent1"/>
                </a:solidFill>
                <a:latin typeface="Trebuchet MS" pitchFamily="34" charset="0"/>
                <a:cs typeface="Raleway"/>
              </a:rPr>
              <a:t> FORWARD</a:t>
            </a:r>
            <a:endParaRPr lang="id-ID" sz="1500" b="0" kern="1200" spc="50" baseline="0" dirty="0">
              <a:solidFill>
                <a:schemeClr val="accent1"/>
              </a:solidFill>
              <a:latin typeface="Trebuchet MS" pitchFamily="34" charset="0"/>
              <a:cs typeface="Lato Light"/>
            </a:endParaRPr>
          </a:p>
        </p:txBody>
      </p:sp>
      <p:pic>
        <p:nvPicPr>
          <p:cNvPr id="13" name="Picture 2" descr="\\ISTORAGE\-Print\MA27\Report_DOC\LogoOffice.emf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490" y="220455"/>
            <a:ext cx="2177348" cy="54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\\ISTORAGE\-Print\MA27\Report_DOC\gfx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49" y="5353818"/>
            <a:ext cx="1457325" cy="15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27"/>
          <p:cNvSpPr txBox="1"/>
          <p:nvPr/>
        </p:nvSpPr>
        <p:spPr>
          <a:xfrm>
            <a:off x="8220448" y="6154602"/>
            <a:ext cx="674149" cy="36929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1200" b="0" smtClean="0">
                <a:solidFill>
                  <a:schemeClr val="accent1"/>
                </a:solidFill>
                <a:latin typeface="Trebuchet MS" pitchFamily="34" charset="0"/>
                <a:cs typeface="Raleway Light"/>
              </a:rPr>
              <a:pPr algn="ctr"/>
              <a:t>‹#›</a:t>
            </a:fld>
            <a:endParaRPr lang="id-ID" sz="1200" b="0" dirty="0">
              <a:solidFill>
                <a:schemeClr val="accent1"/>
              </a:solidFill>
              <a:latin typeface="Trebuchet MS" pitchFamily="34" charset="0"/>
              <a:cs typeface="Raleway Light"/>
            </a:endParaRPr>
          </a:p>
        </p:txBody>
      </p:sp>
      <p:pic>
        <p:nvPicPr>
          <p:cNvPr id="49" name="Picture 10" descr="\\ISTORAGE\-Print\MA27\Powerpoint\rep\icons (7).emf"/>
          <p:cNvPicPr>
            <a:picLocks noChangeAspect="1" noChangeArrowheads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880" y="6154025"/>
            <a:ext cx="480567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\\ISTORAGE\-Print\MA27\Powerpoint\rep\icons (1).emf"/>
          <p:cNvPicPr>
            <a:picLocks noChangeAspect="1" noChangeArrowheads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47" y="6154025"/>
            <a:ext cx="485294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1" descr="\\ISTORAGE\-Print\MA27\Powerpoint\rep\icons (8).emf"/>
          <p:cNvPicPr>
            <a:picLocks noChangeAspect="1" noChangeArrowheads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1" y="6154025"/>
            <a:ext cx="486082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" descr="\\ISTORAGE\-Print\MA27\Powerpoint\rep\icons (2).emf"/>
          <p:cNvPicPr>
            <a:picLocks noChangeAspect="1" noChangeArrowheads="1"/>
          </p:cNvPicPr>
          <p:nvPr userDrawn="1"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51" y="6153426"/>
            <a:ext cx="486082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itelplatzhalter 3"/>
          <p:cNvSpPr>
            <a:spLocks noGrp="1"/>
          </p:cNvSpPr>
          <p:nvPr>
            <p:ph type="title"/>
          </p:nvPr>
        </p:nvSpPr>
        <p:spPr>
          <a:xfrm>
            <a:off x="-6888" y="149227"/>
            <a:ext cx="6588442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2884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</p:sldLayoutIdLst>
  <mc:AlternateContent xmlns:mc="http://schemas.openxmlformats.org/markup-compatibility/2006" xmlns:p14="http://schemas.microsoft.com/office/powerpoint/2010/main">
    <mc:Choice Requires="p14">
      <p:transition>
        <p14:gallery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marL="216000" algn="l" defTabSz="913878" rtl="0" eaLnBrk="1" latinLnBrk="0" hangingPunct="1">
        <a:spcBef>
          <a:spcPct val="0"/>
        </a:spcBef>
        <a:buNone/>
        <a:defRPr sz="2800" b="1" kern="1200" cap="all" normalizeH="0" baseline="0">
          <a:solidFill>
            <a:schemeClr val="accent3">
              <a:lumMod val="7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705" indent="-342705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 2" pitchFamily="18" charset="2"/>
        <a:buChar char=""/>
        <a:defRPr sz="2400" kern="1200">
          <a:solidFill>
            <a:schemeClr val="accent1"/>
          </a:solidFill>
          <a:latin typeface="Trebuchet MS" pitchFamily="34" charset="0"/>
          <a:ea typeface="+mn-ea"/>
          <a:cs typeface="+mn-cs"/>
        </a:defRPr>
      </a:lvl1pPr>
      <a:lvl2pPr marL="742527" indent="-285588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"/>
        <a:defRPr sz="20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2pPr>
      <a:lvl3pPr marL="1142349" indent="-228470" algn="l" defTabSz="913878" rtl="0" eaLnBrk="1" latinLnBrk="0" hangingPunct="1">
        <a:spcBef>
          <a:spcPct val="20000"/>
        </a:spcBef>
        <a:buClr>
          <a:schemeClr val="accent1"/>
        </a:buClr>
        <a:buSzPct val="100000"/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3pPr>
      <a:lvl4pPr marL="1599288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4pPr>
      <a:lvl5pPr marL="2056227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5pPr>
      <a:lvl6pPr marL="251316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6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5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-6889" y="6382282"/>
            <a:ext cx="457852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-1" y="1"/>
            <a:ext cx="9143275" cy="100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solidFill>
                <a:prstClr val="white"/>
              </a:solidFill>
            </a:endParaRPr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99805" y="1296613"/>
            <a:ext cx="8064216" cy="4051148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12" name="TextBox 35"/>
          <p:cNvSpPr txBox="1"/>
          <p:nvPr/>
        </p:nvSpPr>
        <p:spPr>
          <a:xfrm>
            <a:off x="3551950" y="6199434"/>
            <a:ext cx="428783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pc="50" dirty="0">
                <a:solidFill>
                  <a:srgbClr val="7E93A5"/>
                </a:solidFill>
                <a:cs typeface="Raleway"/>
              </a:rPr>
              <a:t>TAKING </a:t>
            </a:r>
            <a:r>
              <a:rPr lang="de-AT" b="1" spc="50" dirty="0">
                <a:solidFill>
                  <a:srgbClr val="7E93A5"/>
                </a:solidFill>
                <a:cs typeface="Raleway"/>
              </a:rPr>
              <a:t>COOPERATION</a:t>
            </a:r>
            <a:r>
              <a:rPr lang="de-AT" spc="50" dirty="0">
                <a:solidFill>
                  <a:srgbClr val="7E93A5"/>
                </a:solidFill>
                <a:cs typeface="Raleway"/>
              </a:rPr>
              <a:t> FORWARD</a:t>
            </a:r>
            <a:endParaRPr lang="id-ID" spc="50" dirty="0">
              <a:solidFill>
                <a:srgbClr val="7E93A5"/>
              </a:solidFill>
              <a:cs typeface="Lato Light"/>
            </a:endParaRPr>
          </a:p>
        </p:txBody>
      </p:sp>
      <p:pic>
        <p:nvPicPr>
          <p:cNvPr id="13" name="Picture 2" descr="\\ISTORAGE\-Print\MA27\Report_DOC\LogoOffice.emf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490" y="220455"/>
            <a:ext cx="2177348" cy="548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\\ISTORAGE\-Print\MA27\Report_DOC\gfx.png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49" y="5353818"/>
            <a:ext cx="1457325" cy="15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27"/>
          <p:cNvSpPr txBox="1"/>
          <p:nvPr/>
        </p:nvSpPr>
        <p:spPr>
          <a:xfrm>
            <a:off x="8220448" y="6154602"/>
            <a:ext cx="674149" cy="36929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id-ID" sz="1200" smtClean="0">
                <a:solidFill>
                  <a:srgbClr val="7E93A5"/>
                </a:solidFill>
                <a:cs typeface="Raleway Light"/>
              </a:rPr>
              <a:pPr algn="ctr"/>
              <a:t>‹#›</a:t>
            </a:fld>
            <a:endParaRPr lang="id-ID" sz="1200" dirty="0">
              <a:solidFill>
                <a:srgbClr val="7E93A5"/>
              </a:solidFill>
              <a:cs typeface="Raleway Light"/>
            </a:endParaRPr>
          </a:p>
        </p:txBody>
      </p:sp>
      <p:pic>
        <p:nvPicPr>
          <p:cNvPr id="49" name="Picture 10" descr="\\ISTORAGE\-Print\MA27\Powerpoint\rep\icons (7).emf"/>
          <p:cNvPicPr>
            <a:picLocks noChangeAspect="1" noChangeArrowheads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880" y="6154025"/>
            <a:ext cx="480567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 descr="\\ISTORAGE\-Print\MA27\Powerpoint\rep\icons (1).emf"/>
          <p:cNvPicPr>
            <a:picLocks noChangeAspect="1" noChangeArrowheads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47" y="6154025"/>
            <a:ext cx="485294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11" descr="\\ISTORAGE\-Print\MA27\Powerpoint\rep\icons (8).emf"/>
          <p:cNvPicPr>
            <a:picLocks noChangeAspect="1" noChangeArrowheads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1" y="6154025"/>
            <a:ext cx="486082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5" descr="\\ISTORAGE\-Print\MA27\Powerpoint\rep\icons (2).emf"/>
          <p:cNvPicPr>
            <a:picLocks noChangeAspect="1" noChangeArrowheads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51" y="6153426"/>
            <a:ext cx="486082" cy="48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itelplatzhalter 3"/>
          <p:cNvSpPr>
            <a:spLocks noGrp="1"/>
          </p:cNvSpPr>
          <p:nvPr>
            <p:ph type="title"/>
          </p:nvPr>
        </p:nvSpPr>
        <p:spPr>
          <a:xfrm>
            <a:off x="-6888" y="149227"/>
            <a:ext cx="6588442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13635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marL="216000" algn="l" defTabSz="913878" rtl="0" eaLnBrk="1" latinLnBrk="0" hangingPunct="1">
        <a:spcBef>
          <a:spcPct val="0"/>
        </a:spcBef>
        <a:buNone/>
        <a:defRPr sz="2800" b="1" kern="1200" cap="all" normalizeH="0" baseline="0">
          <a:solidFill>
            <a:schemeClr val="accent3">
              <a:lumMod val="75000"/>
            </a:schemeClr>
          </a:solidFill>
          <a:latin typeface="Trebuchet MS" pitchFamily="34" charset="0"/>
          <a:ea typeface="+mj-ea"/>
          <a:cs typeface="+mj-cs"/>
        </a:defRPr>
      </a:lvl1pPr>
    </p:titleStyle>
    <p:bodyStyle>
      <a:lvl1pPr marL="342705" indent="-342705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 2" pitchFamily="18" charset="2"/>
        <a:buChar char=""/>
        <a:defRPr sz="2400" kern="1200">
          <a:solidFill>
            <a:schemeClr val="accent1"/>
          </a:solidFill>
          <a:latin typeface="Trebuchet MS" pitchFamily="34" charset="0"/>
          <a:ea typeface="+mn-ea"/>
          <a:cs typeface="+mn-cs"/>
        </a:defRPr>
      </a:lvl1pPr>
      <a:lvl2pPr marL="742527" indent="-285588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"/>
        <a:defRPr sz="20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2pPr>
      <a:lvl3pPr marL="1142349" indent="-228470" algn="l" defTabSz="913878" rtl="0" eaLnBrk="1" latinLnBrk="0" hangingPunct="1">
        <a:spcBef>
          <a:spcPct val="20000"/>
        </a:spcBef>
        <a:buClr>
          <a:schemeClr val="accent1"/>
        </a:buClr>
        <a:buSzPct val="100000"/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3pPr>
      <a:lvl4pPr marL="1599288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4pPr>
      <a:lvl5pPr marL="2056227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Trebuchet MS" pitchFamily="34" charset="0"/>
          <a:ea typeface="+mn-ea"/>
          <a:cs typeface="+mn-cs"/>
        </a:defRPr>
      </a:lvl5pPr>
      <a:lvl6pPr marL="251316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6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5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interreg-central.eu/" TargetMode="Externa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Interreg_CZ" TargetMode="External"/><Relationship Id="rId2" Type="http://schemas.openxmlformats.org/officeDocument/2006/relationships/hyperlink" Target="http://www.dotaceeu.cz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youtube.com/c/InterregCentralEurope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5</a:t>
            </a:r>
            <a:r>
              <a:rPr lang="cs-CZ" dirty="0" smtClean="0"/>
              <a:t>. </a:t>
            </a:r>
            <a:r>
              <a:rPr lang="cs-CZ" dirty="0"/>
              <a:t>z</a:t>
            </a:r>
            <a:r>
              <a:rPr lang="cs-CZ" dirty="0" smtClean="0"/>
              <a:t>asedání Výboru ČR</a:t>
            </a:r>
            <a:endParaRPr lang="de-AT" dirty="0" smtClean="0"/>
          </a:p>
          <a:p>
            <a:r>
              <a:rPr lang="cs-CZ" dirty="0" smtClean="0"/>
              <a:t>Praha, MMR, 12. březen </a:t>
            </a:r>
            <a:r>
              <a:rPr lang="de-AT" dirty="0" smtClean="0"/>
              <a:t>201</a:t>
            </a:r>
            <a:r>
              <a:rPr lang="cs-CZ" dirty="0"/>
              <a:t>8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sz="3200" dirty="0" err="1" smtClean="0"/>
              <a:t>Interreg</a:t>
            </a:r>
            <a:r>
              <a:rPr lang="cs-CZ" sz="3200" dirty="0" smtClean="0"/>
              <a:t> CENTRAL EUROPE</a:t>
            </a:r>
            <a:endParaRPr lang="de-AT" sz="320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1104926" y="6336468"/>
            <a:ext cx="7754912" cy="275990"/>
          </a:xfrm>
        </p:spPr>
        <p:txBody>
          <a:bodyPr/>
          <a:lstStyle/>
          <a:p>
            <a:r>
              <a:rPr lang="cs-CZ" dirty="0" smtClean="0"/>
              <a:t>Odbor </a:t>
            </a:r>
            <a:r>
              <a:rPr lang="cs-CZ" dirty="0" err="1" smtClean="0"/>
              <a:t>evr</a:t>
            </a:r>
            <a:r>
              <a:rPr lang="cs-CZ" dirty="0" smtClean="0"/>
              <a:t>. </a:t>
            </a:r>
            <a:r>
              <a:rPr lang="cs-CZ" dirty="0"/>
              <a:t>ú</a:t>
            </a:r>
            <a:r>
              <a:rPr lang="cs-CZ" dirty="0" smtClean="0"/>
              <a:t>zemní spolupráce MMR I Stella Horváthová </a:t>
            </a:r>
          </a:p>
        </p:txBody>
      </p:sp>
    </p:spTree>
    <p:extLst>
      <p:ext uri="{BB962C8B-B14F-4D97-AF65-F5344CB8AC3E}">
        <p14:creationId xmlns:p14="http://schemas.microsoft.com/office/powerpoint/2010/main" val="84368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4171" y="149225"/>
            <a:ext cx="6418015" cy="68600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Alokace, čerpání 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5" y="1022978"/>
            <a:ext cx="8811143" cy="3211993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365196" y="4907751"/>
            <a:ext cx="14659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In</a:t>
            </a:r>
            <a:r>
              <a:rPr kumimoji="0" 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ovací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615774" y="4928185"/>
            <a:ext cx="1855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Nízkouhlíkové hospodářství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064527" y="4952257"/>
            <a:ext cx="1784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Živ.prostředí</a:t>
            </a:r>
            <a:r>
              <a:rPr kumimoji="0" lang="de-AT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de-AT" sz="1400" b="1" i="0" u="none" strike="noStrike" kern="1200" cap="none" spc="0" normalizeH="0" baseline="0" noProof="0" dirty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&amp; </a:t>
            </a:r>
            <a:r>
              <a:rPr kumimoji="0" 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kultura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7501114" y="4926479"/>
            <a:ext cx="1431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E93A5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Doprava</a:t>
            </a:r>
            <a:endParaRPr kumimoji="0" lang="de-AT" sz="1400" b="1" i="0" u="none" strike="noStrike" kern="1200" cap="none" spc="0" normalizeH="0" baseline="0" noProof="0" dirty="0">
              <a:ln>
                <a:noFill/>
              </a:ln>
              <a:solidFill>
                <a:srgbClr val="7E93A5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986525"/>
              </p:ext>
            </p:extLst>
          </p:nvPr>
        </p:nvGraphicFramePr>
        <p:xfrm>
          <a:off x="146609" y="4297191"/>
          <a:ext cx="8786459" cy="1836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4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75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51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12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2801"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/>
                        <a:t>Výzva</a:t>
                      </a:r>
                      <a:endParaRPr lang="cs-CZ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/>
                        <a:t>projektů celkem/ z toho projektů s účastí za ČR</a:t>
                      </a:r>
                      <a:endParaRPr lang="cs-CZ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/>
                        <a:t>Partnerů z ČR</a:t>
                      </a:r>
                      <a:endParaRPr lang="cs-CZ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dirty="0" smtClean="0">
                          <a:solidFill>
                            <a:schemeClr val="lt1"/>
                          </a:solidFill>
                        </a:rPr>
                        <a:t>rozděleno</a:t>
                      </a:r>
                      <a:r>
                        <a:rPr lang="cs-CZ" sz="1400" b="0" baseline="0" dirty="0" smtClean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všem partnerům</a:t>
                      </a:r>
                      <a:r>
                        <a:rPr lang="cs-CZ" sz="1400" b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cs-CZ" sz="1400" b="0" dirty="0" smtClean="0"/>
                        <a:t>(mil. EUR ERDF)</a:t>
                      </a:r>
                      <a:endParaRPr lang="cs-CZ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0" dirty="0" smtClean="0">
                          <a:solidFill>
                            <a:schemeClr val="lt1"/>
                          </a:solidFill>
                        </a:rPr>
                        <a:t>pro</a:t>
                      </a:r>
                      <a:r>
                        <a:rPr lang="cs-CZ" sz="1400" b="0" baseline="0" dirty="0" smtClean="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partnery</a:t>
                      </a:r>
                      <a:r>
                        <a:rPr lang="cs-CZ" sz="1400" b="0" baseline="0" dirty="0" smtClean="0">
                          <a:solidFill>
                            <a:schemeClr val="bg1"/>
                          </a:solidFill>
                        </a:rPr>
                        <a:t> z ČR</a:t>
                      </a:r>
                      <a:r>
                        <a:rPr lang="cs-CZ" sz="14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cs-CZ" sz="1400" b="0" dirty="0" smtClean="0"/>
                        <a:t>(mil. EUR ERDF)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73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1) jaro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dirty="0" smtClean="0"/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35</a:t>
                      </a:r>
                      <a:r>
                        <a:rPr lang="cs-CZ" sz="1600" dirty="0" smtClean="0"/>
                        <a:t>/23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35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70,5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5,1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473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2) jaro</a:t>
                      </a:r>
                      <a:r>
                        <a:rPr lang="cs-CZ" sz="1600" baseline="0" dirty="0" smtClean="0"/>
                        <a:t> 2016</a:t>
                      </a:r>
                      <a:endParaRPr lang="cs-CZ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50</a:t>
                      </a:r>
                      <a:r>
                        <a:rPr lang="cs-CZ" sz="1600" dirty="0" smtClean="0"/>
                        <a:t>/33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49</a:t>
                      </a:r>
                      <a:r>
                        <a:rPr lang="cs-CZ" sz="1600" baseline="0" dirty="0" smtClean="0"/>
                        <a:t> 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96,4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8,0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3313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Celkem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smtClean="0"/>
                        <a:t>85</a:t>
                      </a:r>
                      <a:r>
                        <a:rPr lang="cs-CZ" sz="1600" dirty="0" smtClean="0"/>
                        <a:t>/56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84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166,9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13,1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60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 2018</a:t>
            </a:r>
            <a:endParaRPr lang="de-AT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AT" dirty="0" smtClean="0"/>
              <a:t>2</a:t>
            </a:r>
            <a:r>
              <a:rPr lang="cs-CZ" dirty="0" smtClean="0"/>
              <a:t>5. ledna</a:t>
            </a:r>
            <a:r>
              <a:rPr lang="de-AT" dirty="0" smtClean="0"/>
              <a:t>: </a:t>
            </a:r>
            <a:r>
              <a:rPr lang="cs-CZ" dirty="0" smtClean="0"/>
              <a:t>Konec 3. výzvy</a:t>
            </a:r>
            <a:r>
              <a:rPr lang="de-AT" dirty="0" smtClean="0"/>
              <a:t>  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89097" y="2833741"/>
            <a:ext cx="3779021" cy="246221"/>
          </a:xfrm>
        </p:spPr>
        <p:txBody>
          <a:bodyPr/>
          <a:lstStyle/>
          <a:p>
            <a:r>
              <a:rPr lang="cs-CZ" dirty="0" smtClean="0"/>
              <a:t>23.</a:t>
            </a:r>
            <a:r>
              <a:rPr lang="cs-CZ" dirty="0"/>
              <a:t> </a:t>
            </a:r>
            <a:r>
              <a:rPr lang="cs-CZ" dirty="0" smtClean="0"/>
              <a:t>duben: 6. jednání NCP 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343851" y="3681173"/>
            <a:ext cx="3924268" cy="541687"/>
          </a:xfrm>
        </p:spPr>
        <p:txBody>
          <a:bodyPr/>
          <a:lstStyle/>
          <a:p>
            <a:r>
              <a:rPr lang="cs-CZ" dirty="0" smtClean="0"/>
              <a:t>25. duben: jednání kontrolorů </a:t>
            </a:r>
            <a:endParaRPr lang="de-AT" dirty="0"/>
          </a:p>
          <a:p>
            <a:endParaRPr lang="de-AT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343851" y="4705430"/>
            <a:ext cx="3924268" cy="492443"/>
          </a:xfrm>
        </p:spPr>
        <p:txBody>
          <a:bodyPr/>
          <a:lstStyle/>
          <a:p>
            <a:r>
              <a:rPr lang="cs-CZ" dirty="0" smtClean="0"/>
              <a:t>Září: </a:t>
            </a:r>
            <a:r>
              <a:rPr lang="cs-CZ" dirty="0"/>
              <a:t>8. </a:t>
            </a:r>
            <a:r>
              <a:rPr lang="cs-CZ" dirty="0" smtClean="0"/>
              <a:t>Monitorovací výbor – dizajn 4. výzvy </a:t>
            </a:r>
            <a:r>
              <a:rPr lang="de-AT" dirty="0" smtClean="0"/>
              <a:t> 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343851" y="5473383"/>
            <a:ext cx="3924268" cy="787908"/>
          </a:xfrm>
        </p:spPr>
        <p:txBody>
          <a:bodyPr/>
          <a:lstStyle/>
          <a:p>
            <a:r>
              <a:rPr lang="cs-CZ" dirty="0"/>
              <a:t>Uzavírání </a:t>
            </a:r>
            <a:r>
              <a:rPr lang="cs-CZ" dirty="0" smtClean="0"/>
              <a:t>smluv: MA</a:t>
            </a:r>
            <a:r>
              <a:rPr lang="cs-CZ" dirty="0"/>
              <a:t>+ příjemci 3. </a:t>
            </a:r>
            <a:r>
              <a:rPr lang="cs-CZ" dirty="0" smtClean="0"/>
              <a:t>výzvy</a:t>
            </a:r>
          </a:p>
          <a:p>
            <a:r>
              <a:rPr lang="cs-CZ" dirty="0" smtClean="0"/>
              <a:t>Seminář k implementaci projektů pro příjemce 3. výzvy</a:t>
            </a:r>
            <a:endParaRPr lang="de-AT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7"/>
          </p:nvPr>
        </p:nvSpPr>
        <p:spPr>
          <a:xfrm>
            <a:off x="4602428" y="2207548"/>
            <a:ext cx="3924268" cy="492443"/>
          </a:xfrm>
        </p:spPr>
        <p:txBody>
          <a:bodyPr/>
          <a:lstStyle/>
          <a:p>
            <a:r>
              <a:rPr lang="cs-CZ" dirty="0" smtClean="0"/>
              <a:t>Únor</a:t>
            </a:r>
            <a:r>
              <a:rPr lang="de-AT" dirty="0" smtClean="0"/>
              <a:t>: </a:t>
            </a:r>
            <a:r>
              <a:rPr lang="cs-CZ" dirty="0" smtClean="0"/>
              <a:t>Komunikační seminář (organizoval program) pro příjemce</a:t>
            </a:r>
            <a:endParaRPr lang="de-AT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8"/>
          </p:nvPr>
        </p:nvSpPr>
        <p:spPr>
          <a:xfrm>
            <a:off x="4602428" y="2943245"/>
            <a:ext cx="3924268" cy="1034129"/>
          </a:xfrm>
        </p:spPr>
        <p:txBody>
          <a:bodyPr/>
          <a:lstStyle/>
          <a:p>
            <a:r>
              <a:rPr lang="cs-CZ" dirty="0" smtClean="0"/>
              <a:t>24. duben: </a:t>
            </a:r>
            <a:r>
              <a:rPr lang="cs-CZ" dirty="0"/>
              <a:t>jednání skupin pro evaluaci </a:t>
            </a:r>
            <a:r>
              <a:rPr lang="cs-CZ" dirty="0" smtClean="0"/>
              <a:t>programu</a:t>
            </a:r>
            <a:r>
              <a:rPr lang="cs-CZ" dirty="0"/>
              <a:t> </a:t>
            </a:r>
            <a:r>
              <a:rPr lang="cs-CZ" dirty="0" smtClean="0"/>
              <a:t>(zástupci MC, NCP, kontrolorů);</a:t>
            </a:r>
          </a:p>
          <a:p>
            <a:r>
              <a:rPr lang="cs-CZ" dirty="0" smtClean="0"/>
              <a:t>7. Monitorovací </a:t>
            </a:r>
            <a:r>
              <a:rPr lang="cs-CZ" dirty="0"/>
              <a:t>výbor – jednání k filtru relevance projektů 3. </a:t>
            </a:r>
            <a:r>
              <a:rPr lang="cs-CZ" dirty="0" smtClean="0"/>
              <a:t>výzvy, 2020+</a:t>
            </a:r>
            <a:endParaRPr lang="de-AT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cs-CZ" dirty="0" smtClean="0"/>
              <a:t>Hodnocení projektů 3. výzvy</a:t>
            </a:r>
            <a:endParaRPr lang="de-AT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20"/>
          </p:nvPr>
        </p:nvSpPr>
        <p:spPr>
          <a:xfrm>
            <a:off x="4602428" y="5079429"/>
            <a:ext cx="3924268" cy="787908"/>
          </a:xfrm>
        </p:spPr>
        <p:txBody>
          <a:bodyPr/>
          <a:lstStyle/>
          <a:p>
            <a:r>
              <a:rPr lang="cs-CZ" dirty="0"/>
              <a:t>Říjen: Evropský týden regionů a měst, Výroční fórum </a:t>
            </a:r>
            <a:r>
              <a:rPr lang="cs-CZ" dirty="0" smtClean="0"/>
              <a:t>EUSDR (Sofie)</a:t>
            </a:r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77859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3. výzva</a:t>
            </a:r>
            <a:endParaRPr lang="de-AT" dirty="0"/>
          </a:p>
        </p:txBody>
      </p:sp>
      <p:sp>
        <p:nvSpPr>
          <p:cNvPr id="45" name="Oval 44"/>
          <p:cNvSpPr/>
          <p:nvPr/>
        </p:nvSpPr>
        <p:spPr>
          <a:xfrm>
            <a:off x="970547" y="1370653"/>
            <a:ext cx="914912" cy="9443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4" tIns="38397" rIns="76794" bIns="38397" rtlCol="0" anchor="ctr"/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ＭＳ Ｐゴシック" panose="020B0600070205080204" pitchFamily="34" charset="-128"/>
                <a:cs typeface="+mn-cs"/>
              </a:rPr>
              <a:t>€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Light"/>
              <a:ea typeface="+mn-ea"/>
              <a:cs typeface="+mn-cs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7004445" y="3729287"/>
            <a:ext cx="914912" cy="94436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4" tIns="38397" rIns="76794" bIns="38397" rtlCol="0" anchor="ctr"/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5116989" y="3718440"/>
            <a:ext cx="914912" cy="9443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4" tIns="38397" rIns="76794" bIns="38397" rtlCol="0" anchor="ctr"/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Raleway Light"/>
              <a:ea typeface="+mn-ea"/>
              <a:cs typeface="+mn-cs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2985703" y="3736259"/>
            <a:ext cx="914912" cy="94436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4" tIns="38397" rIns="76794" bIns="38397" rtlCol="0" anchor="ctr"/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5074552" y="1361456"/>
            <a:ext cx="914912" cy="9443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4" tIns="38397" rIns="76794" bIns="38397" rtlCol="0" anchor="ctr"/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Raleway Light"/>
              <a:ea typeface="+mn-ea"/>
              <a:cs typeface="+mn-cs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914470" y="3723360"/>
            <a:ext cx="914912" cy="9443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4" tIns="38397" rIns="76794" bIns="38397" rtlCol="0" anchor="ctr"/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973841" y="1404251"/>
            <a:ext cx="914912" cy="94436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4" tIns="38397" rIns="76794" bIns="38397" rtlCol="0" anchor="ctr"/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Raleway Light"/>
              <a:ea typeface="+mn-ea"/>
              <a:cs typeface="+mn-cs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7002304" y="1370653"/>
            <a:ext cx="914912" cy="9443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4" tIns="38397" rIns="76794" bIns="38397" rtlCol="0" anchor="ctr"/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37416" y="2374420"/>
            <a:ext cx="1381173" cy="262210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"/>
              </a:rPr>
              <a:t>ERDF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Raleway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28035" y="2691467"/>
            <a:ext cx="1579418" cy="520742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0" marR="0" lvl="0" indent="0" algn="ctr" defTabSz="271979" rtl="0" eaLnBrk="1" fontAlgn="auto" latinLnBrk="0" hangingPunct="1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Indi</a:t>
            </a:r>
            <a:r>
              <a:rPr kumimoji="0" lang="cs-CZ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kativní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 rozpočet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60 mil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ionů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 EUR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Raleway Ligh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116989" y="4700822"/>
            <a:ext cx="875786" cy="262210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"/>
              </a:rPr>
              <a:t>eMS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Raleway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801203" y="4982132"/>
            <a:ext cx="1579418" cy="742341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0" marR="0" lvl="0" indent="0" algn="ctr" defTabSz="271979" rtl="0" eaLnBrk="1" fontAlgn="auto" latinLnBrk="0" hangingPunct="1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Předkládání žádostí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 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pouze přes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 online </a:t>
            </a:r>
            <a:r>
              <a:rPr kumimoji="0" lang="en-GB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syst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é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m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Raleway Light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878851" y="2396321"/>
            <a:ext cx="1108626" cy="262210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"/>
              </a:rPr>
              <a:t>Priorit</a:t>
            </a: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"/>
              </a:rPr>
              <a:t>y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Raleway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2628542" y="2684564"/>
            <a:ext cx="1680063" cy="500673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0" marR="0" lvl="0" indent="0" algn="ctr" defTabSz="271979" rtl="0" eaLnBrk="1" fontAlgn="auto" latinLnBrk="0" hangingPunct="1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Otevřeny 4 priority (část z nich omezeně)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Raleway Light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830099" y="2396321"/>
            <a:ext cx="1495526" cy="262210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"/>
              </a:rPr>
              <a:t>Specific</a:t>
            </a:r>
            <a:r>
              <a:rPr kumimoji="0" lang="cs-CZ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"/>
              </a:rPr>
              <a:t>ké</a:t>
            </a: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"/>
              </a:rPr>
              <a:t> cíle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Raleway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4681425" y="2642452"/>
            <a:ext cx="1787234" cy="742341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0" marR="0" lvl="0" indent="0" algn="ctr" defTabSz="271979" rtl="0" eaLnBrk="1" fontAlgn="auto" latinLnBrk="0" hangingPunct="1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Projekty mohou být podány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 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v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 9 specific</a:t>
            </a:r>
            <a:r>
              <a:rPr kumimoji="0" lang="cs-CZ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kých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 cílech („SO“)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Raleway Ligh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188408" y="4732875"/>
            <a:ext cx="600980" cy="262210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"/>
              </a:rPr>
              <a:t>Trvání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Raleway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468659" y="4991189"/>
            <a:ext cx="2115669" cy="520742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0" marR="0" lvl="0" indent="0" algn="ctr" defTabSz="271979" rtl="0" eaLnBrk="1" fontAlgn="auto" latinLnBrk="0" hangingPunct="1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Od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21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. září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 2017 </a:t>
            </a:r>
            <a:b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</a:b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do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 25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.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 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ledna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 2018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Raleway Ligh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173434" y="4718009"/>
            <a:ext cx="631950" cy="446876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"/>
              </a:rPr>
              <a:t>P</a:t>
            </a:r>
            <a:r>
              <a:rPr kumimoji="0" lang="cs-CZ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"/>
              </a:rPr>
              <a:t>ostup</a:t>
            </a:r>
            <a:endParaRPr kumimoji="0" lang="cs-CZ" sz="1200" b="1" i="0" u="none" strike="noStrike" kern="1200" cap="none" spc="0" normalizeH="0" baseline="0" noProof="0" dirty="0" smtClean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Raleway"/>
            </a:endParaRPr>
          </a:p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Raleway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547350" y="5008537"/>
            <a:ext cx="1887885" cy="610510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0" marR="0" lvl="0" indent="0" algn="ctr" defTabSz="271979" rtl="0" eaLnBrk="1" fontAlgn="auto" latinLnBrk="0" hangingPunct="1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Jednokolová výzva</a:t>
            </a:r>
          </a:p>
          <a:p>
            <a:pPr marL="0" marR="0" lvl="0" indent="0" algn="ctr" defTabSz="271979" rtl="0" eaLnBrk="1" fontAlgn="auto" latinLnBrk="0" hangingPunct="1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„Full </a:t>
            </a:r>
            <a:r>
              <a:rPr kumimoji="0" lang="cs-CZ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application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“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Raleway Ligh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071634" y="2396321"/>
            <a:ext cx="836365" cy="262210"/>
          </a:xfrm>
          <a:prstGeom prst="rect">
            <a:avLst/>
          </a:prstGeom>
          <a:noFill/>
        </p:spPr>
        <p:txBody>
          <a:bodyPr wrap="none" lIns="76794" tIns="38397" rIns="76794" bIns="38397" rtlCol="0">
            <a:sp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"/>
              </a:rPr>
              <a:t>Zaměření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Raleway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357997" y="2632913"/>
            <a:ext cx="2226331" cy="520742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0" marR="0" lvl="0" indent="0" algn="ctr" defTabSz="271979" rtl="0" eaLnBrk="1" fontAlgn="auto" latinLnBrk="0" hangingPunct="1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Z</a:t>
            </a:r>
            <a:r>
              <a:rPr kumimoji="0" lang="cs-CZ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aměření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 na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p</a:t>
            </a:r>
            <a:r>
              <a:rPr kumimoji="0" lang="cs-CZ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ředdefinovaná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 </a:t>
            </a:r>
            <a:b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</a:b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t</a:t>
            </a:r>
            <a:r>
              <a:rPr kumimoji="0" lang="cs-CZ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émata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 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u některých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 S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O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Raleway Light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731632" y="4734328"/>
            <a:ext cx="1390554" cy="446876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"/>
              </a:rPr>
              <a:t>Míra spolufinancování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Raleway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85814" y="5181204"/>
            <a:ext cx="1579418" cy="520742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0" marR="0" lvl="0" indent="0" algn="ctr" defTabSz="271979" rtl="0" eaLnBrk="1" fontAlgn="auto" latinLnBrk="0" hangingPunct="1">
              <a:lnSpc>
                <a:spcPct val="120000"/>
              </a:lnSpc>
              <a:spcBef>
                <a:spcPts val="7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Do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85 p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ro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cent 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D4D4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 Light"/>
              </a:rPr>
              <a:t>výdajů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Raleway Light"/>
            </a:endParaRPr>
          </a:p>
        </p:txBody>
      </p:sp>
      <p:sp>
        <p:nvSpPr>
          <p:cNvPr id="98" name="Freeform 4"/>
          <p:cNvSpPr>
            <a:spLocks noChangeArrowheads="1"/>
          </p:cNvSpPr>
          <p:nvPr/>
        </p:nvSpPr>
        <p:spPr bwMode="auto">
          <a:xfrm>
            <a:off x="5421419" y="4016690"/>
            <a:ext cx="334481" cy="341423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8" h="391">
                <a:moveTo>
                  <a:pt x="372" y="337"/>
                </a:moveTo>
                <a:lnTo>
                  <a:pt x="372" y="337"/>
                </a:lnTo>
                <a:cubicBezTo>
                  <a:pt x="53" y="337"/>
                  <a:pt x="53" y="337"/>
                  <a:pt x="53" y="337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33" y="98"/>
                  <a:pt x="169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9" y="71"/>
                  <a:pt x="0" y="80"/>
                  <a:pt x="0" y="89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82"/>
                  <a:pt x="9" y="390"/>
                  <a:pt x="27" y="390"/>
                </a:cubicBezTo>
                <a:cubicBezTo>
                  <a:pt x="399" y="390"/>
                  <a:pt x="399" y="390"/>
                  <a:pt x="399" y="390"/>
                </a:cubicBezTo>
                <a:cubicBezTo>
                  <a:pt x="408" y="390"/>
                  <a:pt x="426" y="382"/>
                  <a:pt x="426" y="363"/>
                </a:cubicBezTo>
                <a:cubicBezTo>
                  <a:pt x="426" y="275"/>
                  <a:pt x="426" y="275"/>
                  <a:pt x="426" y="275"/>
                </a:cubicBezTo>
                <a:cubicBezTo>
                  <a:pt x="372" y="310"/>
                  <a:pt x="372" y="310"/>
                  <a:pt x="372" y="310"/>
                </a:cubicBezTo>
                <a:lnTo>
                  <a:pt x="372" y="337"/>
                </a:lnTo>
                <a:close/>
                <a:moveTo>
                  <a:pt x="328" y="169"/>
                </a:moveTo>
                <a:lnTo>
                  <a:pt x="328" y="169"/>
                </a:lnTo>
                <a:cubicBezTo>
                  <a:pt x="328" y="257"/>
                  <a:pt x="328" y="257"/>
                  <a:pt x="328" y="257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328" y="0"/>
                  <a:pt x="328" y="0"/>
                  <a:pt x="328" y="0"/>
                </a:cubicBezTo>
                <a:cubicBezTo>
                  <a:pt x="328" y="80"/>
                  <a:pt x="328" y="80"/>
                  <a:pt x="328" y="80"/>
                </a:cubicBezTo>
                <a:cubicBezTo>
                  <a:pt x="133" y="80"/>
                  <a:pt x="133" y="275"/>
                  <a:pt x="133" y="275"/>
                </a:cubicBezTo>
                <a:cubicBezTo>
                  <a:pt x="186" y="187"/>
                  <a:pt x="222" y="169"/>
                  <a:pt x="328" y="1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241753" y="1561186"/>
            <a:ext cx="604706" cy="508431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itchFamily="34" charset="0"/>
                <a:ea typeface="+mn-ea"/>
                <a:cs typeface="Raleway"/>
              </a:rPr>
              <a:t> 9</a:t>
            </a:r>
          </a:p>
        </p:txBody>
      </p:sp>
      <p:sp>
        <p:nvSpPr>
          <p:cNvPr id="101" name="Freeform 116"/>
          <p:cNvSpPr>
            <a:spLocks noChangeArrowheads="1"/>
          </p:cNvSpPr>
          <p:nvPr/>
        </p:nvSpPr>
        <p:spPr bwMode="auto">
          <a:xfrm>
            <a:off x="7278663" y="3989318"/>
            <a:ext cx="356109" cy="419439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102" name="Freeform 146"/>
          <p:cNvSpPr>
            <a:spLocks noChangeArrowheads="1"/>
          </p:cNvSpPr>
          <p:nvPr/>
        </p:nvSpPr>
        <p:spPr bwMode="auto">
          <a:xfrm>
            <a:off x="3254677" y="3939139"/>
            <a:ext cx="369562" cy="452124"/>
          </a:xfrm>
          <a:custGeom>
            <a:avLst/>
            <a:gdLst>
              <a:gd name="T0" fmla="*/ 318 w 356"/>
              <a:gd name="T1" fmla="*/ 54 h 497"/>
              <a:gd name="T2" fmla="*/ 318 w 356"/>
              <a:gd name="T3" fmla="*/ 54 h 497"/>
              <a:gd name="T4" fmla="*/ 283 w 356"/>
              <a:gd name="T5" fmla="*/ 124 h 497"/>
              <a:gd name="T6" fmla="*/ 71 w 356"/>
              <a:gd name="T7" fmla="*/ 124 h 497"/>
              <a:gd name="T8" fmla="*/ 36 w 356"/>
              <a:gd name="T9" fmla="*/ 54 h 497"/>
              <a:gd name="T10" fmla="*/ 0 w 356"/>
              <a:gd name="T11" fmla="*/ 89 h 497"/>
              <a:gd name="T12" fmla="*/ 0 w 356"/>
              <a:gd name="T13" fmla="*/ 461 h 497"/>
              <a:gd name="T14" fmla="*/ 36 w 356"/>
              <a:gd name="T15" fmla="*/ 496 h 497"/>
              <a:gd name="T16" fmla="*/ 318 w 356"/>
              <a:gd name="T17" fmla="*/ 496 h 497"/>
              <a:gd name="T18" fmla="*/ 355 w 356"/>
              <a:gd name="T19" fmla="*/ 461 h 497"/>
              <a:gd name="T20" fmla="*/ 355 w 356"/>
              <a:gd name="T21" fmla="*/ 89 h 497"/>
              <a:gd name="T22" fmla="*/ 318 w 356"/>
              <a:gd name="T23" fmla="*/ 54 h 497"/>
              <a:gd name="T24" fmla="*/ 265 w 356"/>
              <a:gd name="T25" fmla="*/ 98 h 497"/>
              <a:gd name="T26" fmla="*/ 265 w 356"/>
              <a:gd name="T27" fmla="*/ 98 h 497"/>
              <a:gd name="T28" fmla="*/ 292 w 356"/>
              <a:gd name="T29" fmla="*/ 54 h 497"/>
              <a:gd name="T30" fmla="*/ 230 w 356"/>
              <a:gd name="T31" fmla="*/ 54 h 497"/>
              <a:gd name="T32" fmla="*/ 212 w 356"/>
              <a:gd name="T33" fmla="*/ 0 h 497"/>
              <a:gd name="T34" fmla="*/ 133 w 356"/>
              <a:gd name="T35" fmla="*/ 0 h 497"/>
              <a:gd name="T36" fmla="*/ 115 w 356"/>
              <a:gd name="T37" fmla="*/ 54 h 497"/>
              <a:gd name="T38" fmla="*/ 61 w 356"/>
              <a:gd name="T39" fmla="*/ 54 h 497"/>
              <a:gd name="T40" fmla="*/ 89 w 356"/>
              <a:gd name="T41" fmla="*/ 98 h 497"/>
              <a:gd name="T42" fmla="*/ 265 w 356"/>
              <a:gd name="T43" fmla="*/ 9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6" h="497">
                <a:moveTo>
                  <a:pt x="318" y="54"/>
                </a:moveTo>
                <a:lnTo>
                  <a:pt x="318" y="54"/>
                </a:lnTo>
                <a:cubicBezTo>
                  <a:pt x="283" y="124"/>
                  <a:pt x="283" y="124"/>
                  <a:pt x="283" y="124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36" y="54"/>
                  <a:pt x="36" y="54"/>
                  <a:pt x="36" y="54"/>
                </a:cubicBezTo>
                <a:cubicBezTo>
                  <a:pt x="17" y="54"/>
                  <a:pt x="0" y="71"/>
                  <a:pt x="0" y="89"/>
                </a:cubicBezTo>
                <a:cubicBezTo>
                  <a:pt x="0" y="461"/>
                  <a:pt x="0" y="461"/>
                  <a:pt x="0" y="461"/>
                </a:cubicBezTo>
                <a:cubicBezTo>
                  <a:pt x="0" y="487"/>
                  <a:pt x="17" y="496"/>
                  <a:pt x="36" y="496"/>
                </a:cubicBezTo>
                <a:cubicBezTo>
                  <a:pt x="318" y="496"/>
                  <a:pt x="318" y="496"/>
                  <a:pt x="318" y="496"/>
                </a:cubicBezTo>
                <a:cubicBezTo>
                  <a:pt x="336" y="496"/>
                  <a:pt x="355" y="487"/>
                  <a:pt x="355" y="461"/>
                </a:cubicBezTo>
                <a:cubicBezTo>
                  <a:pt x="355" y="89"/>
                  <a:pt x="355" y="89"/>
                  <a:pt x="355" y="89"/>
                </a:cubicBezTo>
                <a:cubicBezTo>
                  <a:pt x="355" y="71"/>
                  <a:pt x="336" y="54"/>
                  <a:pt x="318" y="54"/>
                </a:cubicBezTo>
                <a:close/>
                <a:moveTo>
                  <a:pt x="265" y="98"/>
                </a:moveTo>
                <a:lnTo>
                  <a:pt x="265" y="98"/>
                </a:lnTo>
                <a:cubicBezTo>
                  <a:pt x="292" y="54"/>
                  <a:pt x="292" y="54"/>
                  <a:pt x="292" y="54"/>
                </a:cubicBezTo>
                <a:cubicBezTo>
                  <a:pt x="230" y="54"/>
                  <a:pt x="230" y="54"/>
                  <a:pt x="230" y="54"/>
                </a:cubicBezTo>
                <a:cubicBezTo>
                  <a:pt x="212" y="0"/>
                  <a:pt x="212" y="0"/>
                  <a:pt x="21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5" y="54"/>
                  <a:pt x="115" y="54"/>
                  <a:pt x="115" y="54"/>
                </a:cubicBezTo>
                <a:cubicBezTo>
                  <a:pt x="61" y="54"/>
                  <a:pt x="61" y="54"/>
                  <a:pt x="61" y="54"/>
                </a:cubicBezTo>
                <a:cubicBezTo>
                  <a:pt x="89" y="98"/>
                  <a:pt x="89" y="98"/>
                  <a:pt x="89" y="98"/>
                </a:cubicBezTo>
                <a:lnTo>
                  <a:pt x="265" y="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0" cap="none" spc="0" normalizeH="0" baseline="0" noProof="0" dirty="0" smtClean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3" name="AutoShape 48"/>
          <p:cNvSpPr>
            <a:spLocks/>
          </p:cNvSpPr>
          <p:nvPr/>
        </p:nvSpPr>
        <p:spPr bwMode="auto">
          <a:xfrm>
            <a:off x="7262459" y="1648500"/>
            <a:ext cx="380120" cy="358664"/>
          </a:xfrm>
          <a:custGeom>
            <a:avLst/>
            <a:gdLst>
              <a:gd name="T0" fmla="+- 0 10794 37"/>
              <a:gd name="T1" fmla="*/ T0 w 21514"/>
              <a:gd name="T2" fmla="+- 0 10805 11"/>
              <a:gd name="T3" fmla="*/ 10805 h 21589"/>
              <a:gd name="T4" fmla="+- 0 10794 37"/>
              <a:gd name="T5" fmla="*/ T4 w 21514"/>
              <a:gd name="T6" fmla="+- 0 10805 11"/>
              <a:gd name="T7" fmla="*/ 10805 h 21589"/>
              <a:gd name="T8" fmla="+- 0 10794 37"/>
              <a:gd name="T9" fmla="*/ T8 w 21514"/>
              <a:gd name="T10" fmla="+- 0 10805 11"/>
              <a:gd name="T11" fmla="*/ 10805 h 21589"/>
              <a:gd name="T12" fmla="+- 0 10794 37"/>
              <a:gd name="T13" fmla="*/ T12 w 21514"/>
              <a:gd name="T14" fmla="+- 0 10805 11"/>
              <a:gd name="T15" fmla="*/ 10805 h 2158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1514" h="21589">
                <a:moveTo>
                  <a:pt x="21361" y="20641"/>
                </a:moveTo>
                <a:cubicBezTo>
                  <a:pt x="21548" y="20866"/>
                  <a:pt x="21562" y="21109"/>
                  <a:pt x="21408" y="21357"/>
                </a:cubicBezTo>
                <a:cubicBezTo>
                  <a:pt x="21319" y="21501"/>
                  <a:pt x="21195" y="21577"/>
                  <a:pt x="21038" y="21589"/>
                </a:cubicBezTo>
                <a:cubicBezTo>
                  <a:pt x="20963" y="21589"/>
                  <a:pt x="20895" y="21560"/>
                  <a:pt x="20836" y="21507"/>
                </a:cubicBezTo>
                <a:lnTo>
                  <a:pt x="15037" y="17552"/>
                </a:lnTo>
                <a:cubicBezTo>
                  <a:pt x="14487" y="18272"/>
                  <a:pt x="13903" y="18878"/>
                  <a:pt x="13294" y="19374"/>
                </a:cubicBezTo>
                <a:cubicBezTo>
                  <a:pt x="12685" y="19871"/>
                  <a:pt x="12081" y="20235"/>
                  <a:pt x="11482" y="20460"/>
                </a:cubicBezTo>
                <a:cubicBezTo>
                  <a:pt x="10887" y="20692"/>
                  <a:pt x="10320" y="20779"/>
                  <a:pt x="9786" y="20725"/>
                </a:cubicBezTo>
                <a:cubicBezTo>
                  <a:pt x="9249" y="20669"/>
                  <a:pt x="8774" y="20460"/>
                  <a:pt x="8355" y="20091"/>
                </a:cubicBezTo>
                <a:cubicBezTo>
                  <a:pt x="7788" y="19594"/>
                  <a:pt x="7432" y="18884"/>
                  <a:pt x="7291" y="17947"/>
                </a:cubicBezTo>
                <a:cubicBezTo>
                  <a:pt x="7148" y="17016"/>
                  <a:pt x="7181" y="15992"/>
                  <a:pt x="7392" y="14861"/>
                </a:cubicBezTo>
                <a:lnTo>
                  <a:pt x="3996" y="11855"/>
                </a:lnTo>
                <a:cubicBezTo>
                  <a:pt x="3427" y="12151"/>
                  <a:pt x="2883" y="12295"/>
                  <a:pt x="2366" y="12283"/>
                </a:cubicBezTo>
                <a:cubicBezTo>
                  <a:pt x="1843" y="12278"/>
                  <a:pt x="1387" y="12097"/>
                  <a:pt x="991" y="11745"/>
                </a:cubicBezTo>
                <a:cubicBezTo>
                  <a:pt x="609" y="11392"/>
                  <a:pt x="340" y="10924"/>
                  <a:pt x="178" y="10334"/>
                </a:cubicBezTo>
                <a:cubicBezTo>
                  <a:pt x="16" y="9745"/>
                  <a:pt x="-37" y="9085"/>
                  <a:pt x="26" y="8346"/>
                </a:cubicBezTo>
                <a:cubicBezTo>
                  <a:pt x="87" y="7607"/>
                  <a:pt x="253" y="6831"/>
                  <a:pt x="532" y="6022"/>
                </a:cubicBezTo>
                <a:cubicBezTo>
                  <a:pt x="808" y="5212"/>
                  <a:pt x="1180" y="4417"/>
                  <a:pt x="1654" y="3647"/>
                </a:cubicBezTo>
                <a:cubicBezTo>
                  <a:pt x="2124" y="2868"/>
                  <a:pt x="2644" y="2208"/>
                  <a:pt x="3214" y="1653"/>
                </a:cubicBezTo>
                <a:cubicBezTo>
                  <a:pt x="3780" y="1100"/>
                  <a:pt x="4347" y="682"/>
                  <a:pt x="4919" y="400"/>
                </a:cubicBezTo>
                <a:cubicBezTo>
                  <a:pt x="5485" y="127"/>
                  <a:pt x="6031" y="-11"/>
                  <a:pt x="6549" y="0"/>
                </a:cubicBezTo>
                <a:cubicBezTo>
                  <a:pt x="7069" y="5"/>
                  <a:pt x="7523" y="186"/>
                  <a:pt x="7912" y="539"/>
                </a:cubicBezTo>
                <a:cubicBezTo>
                  <a:pt x="8308" y="908"/>
                  <a:pt x="8582" y="1393"/>
                  <a:pt x="8736" y="1988"/>
                </a:cubicBezTo>
                <a:cubicBezTo>
                  <a:pt x="8889" y="2589"/>
                  <a:pt x="8936" y="3255"/>
                  <a:pt x="8877" y="3994"/>
                </a:cubicBezTo>
                <a:lnTo>
                  <a:pt x="12252" y="7034"/>
                </a:lnTo>
                <a:cubicBezTo>
                  <a:pt x="13081" y="6467"/>
                  <a:pt x="13885" y="6137"/>
                  <a:pt x="14662" y="6047"/>
                </a:cubicBezTo>
                <a:cubicBezTo>
                  <a:pt x="15440" y="5960"/>
                  <a:pt x="16112" y="6168"/>
                  <a:pt x="16679" y="6682"/>
                </a:cubicBezTo>
                <a:cubicBezTo>
                  <a:pt x="17091" y="7051"/>
                  <a:pt x="17391" y="7542"/>
                  <a:pt x="17583" y="8148"/>
                </a:cubicBezTo>
                <a:cubicBezTo>
                  <a:pt x="17773" y="8752"/>
                  <a:pt x="17859" y="9432"/>
                  <a:pt x="17845" y="10179"/>
                </a:cubicBezTo>
                <a:cubicBezTo>
                  <a:pt x="17829" y="10929"/>
                  <a:pt x="17717" y="11722"/>
                  <a:pt x="17503" y="12571"/>
                </a:cubicBezTo>
                <a:cubicBezTo>
                  <a:pt x="17290" y="13414"/>
                  <a:pt x="16979" y="14263"/>
                  <a:pt x="16569" y="15110"/>
                </a:cubicBezTo>
                <a:lnTo>
                  <a:pt x="21361" y="20641"/>
                </a:lnTo>
                <a:close/>
                <a:moveTo>
                  <a:pt x="2087" y="9948"/>
                </a:moveTo>
                <a:cubicBezTo>
                  <a:pt x="2244" y="10075"/>
                  <a:pt x="2431" y="10143"/>
                  <a:pt x="2649" y="10143"/>
                </a:cubicBezTo>
                <a:cubicBezTo>
                  <a:pt x="2881" y="10143"/>
                  <a:pt x="3125" y="10058"/>
                  <a:pt x="3382" y="9906"/>
                </a:cubicBezTo>
                <a:cubicBezTo>
                  <a:pt x="3637" y="9745"/>
                  <a:pt x="3907" y="9536"/>
                  <a:pt x="4183" y="9282"/>
                </a:cubicBezTo>
                <a:cubicBezTo>
                  <a:pt x="4460" y="9023"/>
                  <a:pt x="4731" y="8727"/>
                  <a:pt x="4998" y="8385"/>
                </a:cubicBezTo>
                <a:cubicBezTo>
                  <a:pt x="5263" y="8041"/>
                  <a:pt x="5511" y="7683"/>
                  <a:pt x="5743" y="7316"/>
                </a:cubicBezTo>
                <a:cubicBezTo>
                  <a:pt x="5813" y="7189"/>
                  <a:pt x="5844" y="7051"/>
                  <a:pt x="5820" y="6902"/>
                </a:cubicBezTo>
                <a:cubicBezTo>
                  <a:pt x="5797" y="6758"/>
                  <a:pt x="5743" y="6637"/>
                  <a:pt x="5652" y="6549"/>
                </a:cubicBezTo>
                <a:cubicBezTo>
                  <a:pt x="5549" y="6456"/>
                  <a:pt x="5434" y="6417"/>
                  <a:pt x="5310" y="6434"/>
                </a:cubicBezTo>
                <a:cubicBezTo>
                  <a:pt x="5186" y="6445"/>
                  <a:pt x="5083" y="6521"/>
                  <a:pt x="5001" y="6654"/>
                </a:cubicBezTo>
                <a:cubicBezTo>
                  <a:pt x="4417" y="7590"/>
                  <a:pt x="3902" y="8236"/>
                  <a:pt x="3455" y="8588"/>
                </a:cubicBezTo>
                <a:cubicBezTo>
                  <a:pt x="3005" y="8935"/>
                  <a:pt x="2736" y="9093"/>
                  <a:pt x="2647" y="9057"/>
                </a:cubicBezTo>
                <a:cubicBezTo>
                  <a:pt x="2541" y="8969"/>
                  <a:pt x="2424" y="8935"/>
                  <a:pt x="2298" y="8964"/>
                </a:cubicBezTo>
                <a:cubicBezTo>
                  <a:pt x="2171" y="8989"/>
                  <a:pt x="2070" y="9057"/>
                  <a:pt x="1996" y="9167"/>
                </a:cubicBezTo>
                <a:cubicBezTo>
                  <a:pt x="1923" y="9294"/>
                  <a:pt x="1895" y="9432"/>
                  <a:pt x="1918" y="9578"/>
                </a:cubicBezTo>
                <a:cubicBezTo>
                  <a:pt x="1942" y="9728"/>
                  <a:pt x="1998" y="9849"/>
                  <a:pt x="2087" y="9948"/>
                </a:cubicBezTo>
                <a:moveTo>
                  <a:pt x="9299" y="14647"/>
                </a:moveTo>
                <a:cubicBezTo>
                  <a:pt x="9357" y="14720"/>
                  <a:pt x="9444" y="14757"/>
                  <a:pt x="9554" y="14757"/>
                </a:cubicBezTo>
                <a:cubicBezTo>
                  <a:pt x="9704" y="14757"/>
                  <a:pt x="9828" y="14681"/>
                  <a:pt x="9924" y="14526"/>
                </a:cubicBezTo>
                <a:cubicBezTo>
                  <a:pt x="9999" y="14399"/>
                  <a:pt x="10029" y="14266"/>
                  <a:pt x="10011" y="14131"/>
                </a:cubicBezTo>
                <a:cubicBezTo>
                  <a:pt x="9999" y="13993"/>
                  <a:pt x="9940" y="13877"/>
                  <a:pt x="9835" y="13784"/>
                </a:cubicBezTo>
                <a:lnTo>
                  <a:pt x="5945" y="10301"/>
                </a:lnTo>
                <a:cubicBezTo>
                  <a:pt x="5825" y="10428"/>
                  <a:pt x="5701" y="10549"/>
                  <a:pt x="5579" y="10670"/>
                </a:cubicBezTo>
                <a:cubicBezTo>
                  <a:pt x="5457" y="10791"/>
                  <a:pt x="5333" y="10901"/>
                  <a:pt x="5216" y="10989"/>
                </a:cubicBezTo>
                <a:lnTo>
                  <a:pt x="9299" y="14647"/>
                </a:lnTo>
                <a:close/>
                <a:moveTo>
                  <a:pt x="14353" y="15028"/>
                </a:moveTo>
                <a:cubicBezTo>
                  <a:pt x="14428" y="14918"/>
                  <a:pt x="14459" y="14791"/>
                  <a:pt x="14444" y="14641"/>
                </a:cubicBezTo>
                <a:cubicBezTo>
                  <a:pt x="14428" y="14495"/>
                  <a:pt x="14370" y="14373"/>
                  <a:pt x="14264" y="14283"/>
                </a:cubicBezTo>
                <a:cubicBezTo>
                  <a:pt x="14175" y="14196"/>
                  <a:pt x="14067" y="14156"/>
                  <a:pt x="13943" y="14173"/>
                </a:cubicBezTo>
                <a:cubicBezTo>
                  <a:pt x="13821" y="14196"/>
                  <a:pt x="13718" y="14266"/>
                  <a:pt x="13648" y="14393"/>
                </a:cubicBezTo>
                <a:cubicBezTo>
                  <a:pt x="13266" y="15005"/>
                  <a:pt x="12882" y="15530"/>
                  <a:pt x="12498" y="15959"/>
                </a:cubicBezTo>
                <a:cubicBezTo>
                  <a:pt x="12114" y="16387"/>
                  <a:pt x="11758" y="16731"/>
                  <a:pt x="11428" y="16977"/>
                </a:cubicBezTo>
                <a:cubicBezTo>
                  <a:pt x="11097" y="17225"/>
                  <a:pt x="10807" y="17386"/>
                  <a:pt x="10554" y="17462"/>
                </a:cubicBezTo>
                <a:cubicBezTo>
                  <a:pt x="10299" y="17541"/>
                  <a:pt x="10118" y="17518"/>
                  <a:pt x="10013" y="17403"/>
                </a:cubicBezTo>
                <a:cubicBezTo>
                  <a:pt x="9910" y="17315"/>
                  <a:pt x="9800" y="17281"/>
                  <a:pt x="9685" y="17310"/>
                </a:cubicBezTo>
                <a:cubicBezTo>
                  <a:pt x="9568" y="17335"/>
                  <a:pt x="9472" y="17420"/>
                  <a:pt x="9399" y="17552"/>
                </a:cubicBezTo>
                <a:cubicBezTo>
                  <a:pt x="9324" y="17662"/>
                  <a:pt x="9292" y="17789"/>
                  <a:pt x="9303" y="17936"/>
                </a:cubicBezTo>
                <a:cubicBezTo>
                  <a:pt x="9315" y="18085"/>
                  <a:pt x="9376" y="18207"/>
                  <a:pt x="9488" y="18294"/>
                </a:cubicBezTo>
                <a:cubicBezTo>
                  <a:pt x="9706" y="18503"/>
                  <a:pt x="9961" y="18604"/>
                  <a:pt x="10261" y="18604"/>
                </a:cubicBezTo>
                <a:cubicBezTo>
                  <a:pt x="10568" y="18604"/>
                  <a:pt x="10898" y="18508"/>
                  <a:pt x="11254" y="18317"/>
                </a:cubicBezTo>
                <a:cubicBezTo>
                  <a:pt x="11610" y="18125"/>
                  <a:pt x="11964" y="17865"/>
                  <a:pt x="12325" y="17541"/>
                </a:cubicBezTo>
                <a:cubicBezTo>
                  <a:pt x="12683" y="17214"/>
                  <a:pt x="13034" y="16836"/>
                  <a:pt x="13379" y="16399"/>
                </a:cubicBezTo>
                <a:cubicBezTo>
                  <a:pt x="13721" y="15959"/>
                  <a:pt x="14046" y="15502"/>
                  <a:pt x="14353" y="1502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lIns="101578" tIns="101578" rIns="101578" bIns="101578" anchor="ctr"/>
          <a:lstStyle/>
          <a:p>
            <a:pPr marL="0" marR="0" lvl="0" indent="0" algn="l" defTabSz="91419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8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Gill Sans" charset="0"/>
              <a:ea typeface="+mn-ea"/>
              <a:cs typeface="Gill Sans" charset="0"/>
              <a:sym typeface="Gill Sans" charset="0"/>
            </a:endParaRPr>
          </a:p>
        </p:txBody>
      </p:sp>
      <p:pic>
        <p:nvPicPr>
          <p:cNvPr id="104" name="Picture 6" descr="\\ISTORAGE\-Print\MA27\Powerpoint\rep\icons (3).e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113" y="1889590"/>
            <a:ext cx="468003" cy="46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7" descr="\\ISTORAGE\-Print\MA27\Powerpoint\rep\icons (4).e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841" y="1588542"/>
            <a:ext cx="450215" cy="45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8" descr="\\ISTORAGE\-Print\MA27\Powerpoint\rep\icons (5).e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174" y="1746820"/>
            <a:ext cx="438579" cy="43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9" descr="\\ISTORAGE\-Print\MA27\Powerpoint\rep\icons (6).em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279" y="1428396"/>
            <a:ext cx="386308" cy="38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Freeform 91"/>
          <p:cNvSpPr>
            <a:spLocks noChangeArrowheads="1"/>
          </p:cNvSpPr>
          <p:nvPr/>
        </p:nvSpPr>
        <p:spPr bwMode="auto">
          <a:xfrm>
            <a:off x="1073110" y="4059376"/>
            <a:ext cx="596027" cy="295378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  <a:gd name="T44" fmla="*/ 301 w 497"/>
              <a:gd name="T45" fmla="*/ 79 h 248"/>
              <a:gd name="T46" fmla="*/ 301 w 497"/>
              <a:gd name="T47" fmla="*/ 79 h 248"/>
              <a:gd name="T48" fmla="*/ 195 w 497"/>
              <a:gd name="T49" fmla="*/ 79 h 248"/>
              <a:gd name="T50" fmla="*/ 195 w 497"/>
              <a:gd name="T51" fmla="*/ 177 h 248"/>
              <a:gd name="T52" fmla="*/ 301 w 497"/>
              <a:gd name="T53" fmla="*/ 177 h 248"/>
              <a:gd name="T54" fmla="*/ 301 w 497"/>
              <a:gd name="T55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69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69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effectLst/>
          <a:extLst/>
        </p:spPr>
        <p:txBody>
          <a:bodyPr wrap="none" anchor="ctr"/>
          <a:lstStyle/>
          <a:p>
            <a:pPr marL="0" marR="0" lvl="0" indent="0" algn="l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srgbClr val="4D4D4E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37" name="Obrázek 3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08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9561" y="3611952"/>
            <a:ext cx="6596948" cy="686006"/>
          </a:xfrm>
        </p:spPr>
        <p:txBody>
          <a:bodyPr>
            <a:normAutofit/>
          </a:bodyPr>
          <a:lstStyle/>
          <a:p>
            <a:r>
              <a:rPr lang="de-AT" dirty="0" err="1"/>
              <a:t>Thematic</a:t>
            </a:r>
            <a:r>
              <a:rPr lang="de-AT" dirty="0"/>
              <a:t> </a:t>
            </a:r>
            <a:r>
              <a:rPr lang="de-AT" dirty="0" smtClean="0"/>
              <a:t>FOCUS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third</a:t>
            </a:r>
            <a:r>
              <a:rPr lang="de-AT" dirty="0"/>
              <a:t> </a:t>
            </a:r>
            <a:r>
              <a:rPr lang="de-AT" dirty="0" err="1"/>
              <a:t>call</a:t>
            </a:r>
            <a:endParaRPr lang="en-GB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947737"/>
            <a:ext cx="9067800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7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94129" y="149225"/>
            <a:ext cx="6498058" cy="686006"/>
          </a:xfrm>
        </p:spPr>
        <p:txBody>
          <a:bodyPr>
            <a:normAutofit/>
          </a:bodyPr>
          <a:lstStyle/>
          <a:p>
            <a:r>
              <a:rPr lang="cs-CZ" dirty="0" smtClean="0"/>
              <a:t>3. výzva</a:t>
            </a:r>
            <a:endParaRPr lang="de-AT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9644" y="1339940"/>
            <a:ext cx="8538889" cy="433996"/>
          </a:xfrm>
        </p:spPr>
        <p:txBody>
          <a:bodyPr/>
          <a:lstStyle/>
          <a:p>
            <a:r>
              <a:rPr lang="en-GB" b="1" dirty="0" smtClean="0"/>
              <a:t>Indi</a:t>
            </a:r>
            <a:r>
              <a:rPr lang="cs-CZ" b="1" dirty="0" err="1" smtClean="0"/>
              <a:t>kativní</a:t>
            </a:r>
            <a:r>
              <a:rPr lang="cs-CZ" b="1" dirty="0" smtClean="0"/>
              <a:t> rozpočet</a:t>
            </a:r>
            <a:endParaRPr lang="en-GB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431571"/>
              </p:ext>
            </p:extLst>
          </p:nvPr>
        </p:nvGraphicFramePr>
        <p:xfrm>
          <a:off x="1273509" y="1878785"/>
          <a:ext cx="6622259" cy="3041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6087">
                  <a:extLst>
                    <a:ext uri="{9D8B030D-6E8A-4147-A177-3AD203B41FA5}">
                      <a16:colId xmlns:a16="http://schemas.microsoft.com/office/drawing/2014/main" val="3904462914"/>
                    </a:ext>
                  </a:extLst>
                </a:gridCol>
                <a:gridCol w="2206172">
                  <a:extLst>
                    <a:ext uri="{9D8B030D-6E8A-4147-A177-3AD203B41FA5}">
                      <a16:colId xmlns:a16="http://schemas.microsoft.com/office/drawing/2014/main" val="2894400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err="1" smtClean="0"/>
                        <a:t>Priorit</a:t>
                      </a:r>
                      <a:r>
                        <a:rPr lang="cs-CZ" sz="1600" noProof="0" dirty="0" smtClean="0"/>
                        <a:t>a</a:t>
                      </a:r>
                      <a:endParaRPr lang="en-GB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Indi</a:t>
                      </a:r>
                      <a:r>
                        <a:rPr lang="cs-CZ" sz="1600" noProof="0" dirty="0" err="1" smtClean="0"/>
                        <a:t>kativní</a:t>
                      </a:r>
                      <a:r>
                        <a:rPr lang="en-GB" sz="1600" baseline="0" noProof="0" dirty="0" smtClean="0"/>
                        <a:t> ERDF al</a:t>
                      </a:r>
                      <a:r>
                        <a:rPr lang="cs-CZ" sz="1600" baseline="0" noProof="0" dirty="0" err="1" smtClean="0"/>
                        <a:t>okace</a:t>
                      </a:r>
                      <a:r>
                        <a:rPr lang="en-GB" sz="1600" baseline="0" noProof="0" dirty="0" smtClean="0"/>
                        <a:t> (</a:t>
                      </a:r>
                      <a:r>
                        <a:rPr lang="cs-CZ" sz="1600" baseline="0" noProof="0" dirty="0" smtClean="0"/>
                        <a:t>v </a:t>
                      </a:r>
                      <a:r>
                        <a:rPr lang="en-GB" sz="1600" baseline="0" noProof="0" dirty="0" smtClean="0"/>
                        <a:t>m</a:t>
                      </a:r>
                      <a:r>
                        <a:rPr lang="cs-CZ" sz="1600" baseline="0" noProof="0" dirty="0" err="1" smtClean="0"/>
                        <a:t>il</a:t>
                      </a:r>
                      <a:r>
                        <a:rPr lang="cs-CZ" sz="1600" baseline="0" noProof="0" dirty="0" smtClean="0"/>
                        <a:t>.</a:t>
                      </a:r>
                      <a:r>
                        <a:rPr lang="en-GB" sz="1600" baseline="0" noProof="0" dirty="0" smtClean="0"/>
                        <a:t> EUR)</a:t>
                      </a:r>
                      <a:endParaRPr lang="en-GB" sz="16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1603220"/>
                  </a:ext>
                </a:extLst>
              </a:tr>
              <a:tr h="517524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600" noProof="0" dirty="0" smtClean="0"/>
                        <a:t>IN</a:t>
                      </a:r>
                      <a:r>
                        <a:rPr lang="cs-CZ" sz="1600" noProof="0" dirty="0" smtClean="0"/>
                        <a:t>OVACE</a:t>
                      </a:r>
                      <a:endParaRPr lang="en-US" sz="160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20</a:t>
                      </a:r>
                      <a:r>
                        <a:rPr lang="cs-CZ" sz="1600" noProof="0" dirty="0" smtClean="0"/>
                        <a:t> </a:t>
                      </a:r>
                      <a:endParaRPr lang="en-GB" sz="16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7148005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pPr marL="342900" indent="-342900" algn="l" defTabSz="913878" rtl="0" eaLnBrk="1" latinLnBrk="0" hangingPunct="1">
                        <a:buFont typeface="+mj-lt"/>
                        <a:buAutoNum type="arabicPeriod" startAt="2"/>
                      </a:pPr>
                      <a:r>
                        <a:rPr lang="cs-CZ" sz="16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NÍZKOUHLÍKOVÉ</a:t>
                      </a:r>
                      <a:r>
                        <a:rPr lang="cs-CZ" sz="16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HOSPODÁŘSTVÍ</a:t>
                      </a:r>
                      <a:endParaRPr lang="en-GB" sz="16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10</a:t>
                      </a:r>
                      <a:endParaRPr lang="en-GB" sz="16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9891247"/>
                  </a:ext>
                </a:extLst>
              </a:tr>
              <a:tr h="537029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3"/>
                      </a:pPr>
                      <a:r>
                        <a:rPr lang="cs-CZ" sz="1600" noProof="0" dirty="0" smtClean="0"/>
                        <a:t>PŘÍRODNÍ</a:t>
                      </a:r>
                      <a:r>
                        <a:rPr lang="cs-CZ" sz="1600" baseline="0" noProof="0" dirty="0" smtClean="0"/>
                        <a:t> A KULTURNÍ ZDROJE</a:t>
                      </a:r>
                      <a:endParaRPr lang="en-GB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20</a:t>
                      </a:r>
                      <a:endParaRPr lang="en-GB" sz="16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65974141"/>
                  </a:ext>
                </a:extLst>
              </a:tr>
              <a:tr h="464457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4"/>
                      </a:pPr>
                      <a:r>
                        <a:rPr lang="cs-CZ" sz="1600" noProof="0" dirty="0" smtClean="0"/>
                        <a:t>DOPRAVA</a:t>
                      </a:r>
                      <a:endParaRPr lang="en-GB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smtClean="0"/>
                        <a:t>10</a:t>
                      </a:r>
                      <a:endParaRPr lang="en-GB" sz="1600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0731796"/>
                  </a:ext>
                </a:extLst>
              </a:tr>
              <a:tr h="464457">
                <a:tc>
                  <a:txBody>
                    <a:bodyPr/>
                    <a:lstStyle/>
                    <a:p>
                      <a:r>
                        <a:rPr lang="cs-CZ" sz="1600" b="1" noProof="0" dirty="0" smtClean="0"/>
                        <a:t>Celkem</a:t>
                      </a:r>
                      <a:endParaRPr lang="en-GB" sz="1600" b="1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 smtClean="0"/>
                        <a:t>60</a:t>
                      </a:r>
                      <a:endParaRPr lang="en-GB" sz="1600" b="1" noProof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6689619"/>
                  </a:ext>
                </a:extLst>
              </a:tr>
            </a:tbl>
          </a:graphicData>
        </a:graphic>
      </p:graphicFrame>
      <p:sp>
        <p:nvSpPr>
          <p:cNvPr id="11" name="Rechteck 25"/>
          <p:cNvSpPr/>
          <p:nvPr/>
        </p:nvSpPr>
        <p:spPr>
          <a:xfrm>
            <a:off x="1273509" y="5101450"/>
            <a:ext cx="6622259" cy="357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white">
                  <a:lumMod val="50000"/>
                </a:prstClr>
              </a:buClr>
              <a:buSzTx/>
              <a:buFontTx/>
              <a:buNone/>
              <a:tabLst/>
              <a:defRPr/>
            </a:pP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Celková</a:t>
            </a: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alokace </a:t>
            </a:r>
            <a:r>
              <a:rPr kumimoji="0" lang="en-GB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ERDF </a:t>
            </a:r>
            <a:r>
              <a:rPr kumimoji="0" lang="cs-CZ" sz="15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pro výzvu a podle priorit může být pozměněna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90ABAB">
                  <a:lumMod val="50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pic>
        <p:nvPicPr>
          <p:cNvPr id="6" name="Picture 4" descr="\\ISTORAGE\-Print\MA27\Powerpoint\rep\icons (1).e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72" y="3510866"/>
            <a:ext cx="404703" cy="40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\\ISTORAGE\-Print\MA27\Powerpoint\rep\icons (7).em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72" y="4027975"/>
            <a:ext cx="400761" cy="40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\\ISTORAGE\-Print\MA27\Powerpoint\rep\icons (8).em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72" y="3026076"/>
            <a:ext cx="405360" cy="40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\\ISTORAGE\-Print\MA27\Powerpoint\rep\icons (2).em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472" y="2537867"/>
            <a:ext cx="405360" cy="40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891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11" y="149225"/>
            <a:ext cx="6523176" cy="686006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3</a:t>
            </a:r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. VÝZVA</a:t>
            </a:r>
            <a:endParaRPr lang="de-AT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36666" y="1128916"/>
            <a:ext cx="4168608" cy="3791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271979" fontAlgn="base">
              <a:lnSpc>
                <a:spcPct val="120000"/>
              </a:lnSpc>
              <a:spcBef>
                <a:spcPts val="714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600" u="sng" dirty="0" smtClean="0">
                <a:latin typeface="Trebuchet MS" pitchFamily="34" charset="0"/>
                <a:cs typeface="Raleway Light"/>
              </a:rPr>
              <a:t>191 odevzdaných žádostí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, z toho:</a:t>
            </a:r>
          </a:p>
          <a:p>
            <a:pPr defTabSz="271979" fontAlgn="base">
              <a:lnSpc>
                <a:spcPct val="120000"/>
              </a:lnSpc>
              <a:spcBef>
                <a:spcPts val="714"/>
              </a:spcBef>
              <a:spcAft>
                <a:spcPct val="0"/>
              </a:spcAft>
              <a:defRPr/>
            </a:pPr>
            <a:r>
              <a:rPr lang="cs-CZ" sz="1600" dirty="0" smtClean="0">
                <a:latin typeface="Trebuchet MS" pitchFamily="34" charset="0"/>
                <a:cs typeface="Raleway Light"/>
              </a:rPr>
              <a:t>→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 180 žádostí úspěšně prošlo formální kontrolou (včetně těch, </a:t>
            </a:r>
            <a:r>
              <a:rPr lang="cs-CZ" sz="1600" dirty="0" err="1" smtClean="0">
                <a:latin typeface="Trebuchet MS" pitchFamily="34" charset="0"/>
                <a:cs typeface="Raleway Light"/>
              </a:rPr>
              <a:t>kt</a:t>
            </a:r>
            <a:r>
              <a:rPr lang="cs-CZ" sz="1600" dirty="0">
                <a:latin typeface="Trebuchet MS" pitchFamily="34" charset="0"/>
                <a:cs typeface="Raleway Light"/>
              </a:rPr>
              <a:t>.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 úspěšně využily lhůtu 5 dnů na doplnění dokumentů)</a:t>
            </a:r>
          </a:p>
          <a:p>
            <a:pPr defTabSz="271979" fontAlgn="base">
              <a:lnSpc>
                <a:spcPct val="120000"/>
              </a:lnSpc>
              <a:spcBef>
                <a:spcPts val="714"/>
              </a:spcBef>
              <a:spcAft>
                <a:spcPct val="0"/>
              </a:spcAft>
              <a:defRPr/>
            </a:pPr>
            <a:r>
              <a:rPr lang="cs-CZ" sz="1600" dirty="0">
                <a:latin typeface="Trebuchet MS" pitchFamily="34" charset="0"/>
                <a:cs typeface="Raleway Light"/>
              </a:rPr>
              <a:t>→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sz="1600" dirty="0">
                <a:latin typeface="Trebuchet MS" pitchFamily="34" charset="0"/>
                <a:cs typeface="Raleway Light"/>
              </a:rPr>
              <a:t> 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10 nezpůsobilých (kvůli deklaraci, </a:t>
            </a:r>
            <a:r>
              <a:rPr lang="cs-CZ" sz="1600" dirty="0" err="1" smtClean="0">
                <a:latin typeface="Trebuchet MS" pitchFamily="34" charset="0"/>
                <a:cs typeface="Raleway Light"/>
              </a:rPr>
              <a:t>audit.reportu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..)</a:t>
            </a:r>
          </a:p>
          <a:p>
            <a:pPr defTabSz="271979" fontAlgn="base">
              <a:lnSpc>
                <a:spcPct val="120000"/>
              </a:lnSpc>
              <a:spcBef>
                <a:spcPts val="714"/>
              </a:spcBef>
              <a:spcAft>
                <a:spcPct val="0"/>
              </a:spcAft>
              <a:defRPr/>
            </a:pPr>
            <a:r>
              <a:rPr lang="cs-CZ" sz="1600" dirty="0">
                <a:latin typeface="Trebuchet MS" pitchFamily="34" charset="0"/>
                <a:cs typeface="Raleway Light"/>
              </a:rPr>
              <a:t>→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sz="1600" dirty="0">
                <a:latin typeface="Trebuchet MS" pitchFamily="34" charset="0"/>
                <a:cs typeface="Raleway Light"/>
              </a:rPr>
              <a:t> 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1 v řešení, v souvislosti s ověřováním dokumentů k finanční kapacitě</a:t>
            </a:r>
          </a:p>
          <a:p>
            <a:pPr marL="285750" indent="-285750" defTabSz="271979" fontAlgn="base">
              <a:lnSpc>
                <a:spcPct val="120000"/>
              </a:lnSpc>
              <a:spcBef>
                <a:spcPts val="714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600" u="sng" dirty="0">
                <a:latin typeface="Trebuchet MS" pitchFamily="34" charset="0"/>
                <a:cs typeface="Raleway Light"/>
              </a:rPr>
              <a:t>p</a:t>
            </a:r>
            <a:r>
              <a:rPr lang="cs-CZ" sz="1600" u="sng" dirty="0" smtClean="0">
                <a:latin typeface="Trebuchet MS" pitchFamily="34" charset="0"/>
                <a:cs typeface="Raleway Light"/>
              </a:rPr>
              <a:t>ožadované dotace ERDF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1600" u="sng" dirty="0" smtClean="0">
                <a:latin typeface="Trebuchet MS" pitchFamily="34" charset="0"/>
                <a:cs typeface="Raleway Light"/>
              </a:rPr>
              <a:t>5,5x 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převyšují indikativní rozpočet výzvy</a:t>
            </a:r>
          </a:p>
          <a:p>
            <a:pPr marL="285750" indent="-285750" defTabSz="271979" fontAlgn="base">
              <a:lnSpc>
                <a:spcPct val="120000"/>
              </a:lnSpc>
              <a:spcBef>
                <a:spcPts val="714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latin typeface="Trebuchet MS" pitchFamily="34" charset="0"/>
                <a:cs typeface="Raleway Light"/>
              </a:rPr>
              <a:t>Průměrný </a:t>
            </a:r>
            <a:r>
              <a:rPr lang="cs-CZ" sz="1600" u="sng" dirty="0" smtClean="0">
                <a:latin typeface="Trebuchet MS" pitchFamily="34" charset="0"/>
                <a:cs typeface="Raleway Light"/>
              </a:rPr>
              <a:t>rozpočet a počet partnerů</a:t>
            </a:r>
            <a:endParaRPr lang="cs-CZ" sz="1600" dirty="0" smtClean="0">
              <a:latin typeface="Trebuchet MS" pitchFamily="34" charset="0"/>
              <a:cs typeface="Raleway Light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849" y="835231"/>
            <a:ext cx="4533884" cy="263227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073" y="3708806"/>
            <a:ext cx="4531659" cy="287433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8" y="5060725"/>
            <a:ext cx="4243036" cy="86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82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11" y="149225"/>
            <a:ext cx="6523176" cy="68600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3. VÝZVA</a:t>
            </a:r>
            <a:endParaRPr lang="de-AT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36" y="683988"/>
            <a:ext cx="4821154" cy="338780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785" y="2699067"/>
            <a:ext cx="5026208" cy="400488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5078" y="832351"/>
            <a:ext cx="2496876" cy="1734542"/>
          </a:xfrm>
          <a:prstGeom prst="rect">
            <a:avLst/>
          </a:prstGeom>
        </p:spPr>
      </p:pic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471033"/>
              </p:ext>
            </p:extLst>
          </p:nvPr>
        </p:nvGraphicFramePr>
        <p:xfrm>
          <a:off x="511136" y="4071790"/>
          <a:ext cx="3720198" cy="2095500"/>
        </p:xfrm>
        <a:graphic>
          <a:graphicData uri="http://schemas.openxmlformats.org/drawingml/2006/table">
            <a:tbl>
              <a:tblPr/>
              <a:tblGrid>
                <a:gridCol w="3720198">
                  <a:extLst>
                    <a:ext uri="{9D8B030D-6E8A-4147-A177-3AD203B41FA5}">
                      <a16:colId xmlns:a16="http://schemas.microsoft.com/office/drawing/2014/main" val="4189044946"/>
                    </a:ext>
                  </a:extLst>
                </a:gridCol>
              </a:tblGrid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Česká</a:t>
                      </a:r>
                      <a:r>
                        <a:rPr lang="cs-CZ" sz="1200" b="1" i="0" u="none" strike="noStrike" baseline="0" dirty="0" smtClean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 zemědělská univerzita v Praze</a:t>
                      </a:r>
                      <a:endParaRPr lang="pt-BR" sz="1200" b="1" i="0" u="none" strike="noStrike" dirty="0">
                        <a:solidFill>
                          <a:srgbClr val="0C0C0C"/>
                        </a:solidFill>
                        <a:effectLst/>
                        <a:latin typeface="Trebuchet MS" panose="020B0603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722288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Univerzita J. E. </a:t>
                      </a:r>
                      <a:r>
                        <a:rPr lang="es-E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Purkyn</a:t>
                      </a:r>
                      <a:r>
                        <a:rPr lang="cs-CZ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ě</a:t>
                      </a:r>
                      <a:r>
                        <a:rPr lang="es-ES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s-ES" sz="1200" b="1" i="0" u="none" strike="noStrike" dirty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v Ústí nad Labem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610048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Univerzita Pardubice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514486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Ústecký kraj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015220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Český </a:t>
                      </a:r>
                      <a:r>
                        <a:rPr lang="cs-CZ" sz="1200" b="1" i="0" u="none" strike="noStrike" dirty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horolezecký svaz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37314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 err="1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NDCon</a:t>
                      </a:r>
                      <a:r>
                        <a:rPr lang="cs-CZ" sz="1200" b="1" i="0" u="none" strike="noStrike" dirty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 s.r.o.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447133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Západočeská </a:t>
                      </a:r>
                      <a:r>
                        <a:rPr lang="cs-CZ" sz="1200" b="1" i="0" u="none" strike="noStrike" dirty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univerzita v Plzni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905875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Univerzita Karlova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703813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DEX </a:t>
                      </a:r>
                      <a:r>
                        <a:rPr lang="cs-CZ" sz="1200" b="1" i="0" u="none" strike="noStrike" dirty="0" err="1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Innovation</a:t>
                      </a:r>
                      <a:r>
                        <a:rPr lang="cs-CZ" sz="1200" b="1" i="0" u="none" strike="noStrike" dirty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 Centre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1477012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b="1" i="0" u="none" strike="noStrike" dirty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Vysoká škola </a:t>
                      </a:r>
                      <a:r>
                        <a:rPr lang="cs-CZ" sz="1200" b="1" i="0" u="none" strike="noStrike" dirty="0" smtClean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báňská </a:t>
                      </a:r>
                      <a:r>
                        <a:rPr lang="cs-CZ" sz="1200" b="1" i="0" u="none" strike="noStrike" dirty="0">
                          <a:solidFill>
                            <a:srgbClr val="0C0C0C"/>
                          </a:solidFill>
                          <a:effectLst/>
                          <a:latin typeface="Trebuchet MS" panose="020B0603020202020204" pitchFamily="34" charset="0"/>
                        </a:rPr>
                        <a:t>- Technická univerzita Ostrava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045083"/>
                  </a:ext>
                </a:extLst>
              </a:tr>
            </a:tbl>
          </a:graphicData>
        </a:graphic>
      </p:graphicFrame>
      <p:sp>
        <p:nvSpPr>
          <p:cNvPr id="8" name="Zahnutá šipka doleva 7"/>
          <p:cNvSpPr/>
          <p:nvPr/>
        </p:nvSpPr>
        <p:spPr>
          <a:xfrm rot="626799">
            <a:off x="3899522" y="1891206"/>
            <a:ext cx="924100" cy="3287854"/>
          </a:xfrm>
          <a:prstGeom prst="curvedLef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0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7455" y="149225"/>
            <a:ext cx="6464731" cy="83024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Web programu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27455" y="907940"/>
            <a:ext cx="8870673" cy="536678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800" dirty="0">
                <a:hlinkClick r:id="rId2"/>
              </a:rPr>
              <a:t>www.interreg-central.eu</a:t>
            </a:r>
            <a:r>
              <a:rPr lang="cs-CZ" sz="1600" dirty="0"/>
              <a:t/>
            </a:r>
            <a:br>
              <a:rPr lang="cs-CZ" sz="1600" dirty="0"/>
            </a:br>
            <a:endParaRPr lang="cs-CZ" sz="1600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u="sng" dirty="0" smtClean="0"/>
              <a:t>Vyhledávání partnerů</a:t>
            </a:r>
            <a:r>
              <a:rPr lang="cs-CZ" sz="16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 smtClean="0"/>
              <a:t>Webové stránky programu: </a:t>
            </a:r>
            <a:r>
              <a:rPr lang="cs-CZ" sz="1600" dirty="0" err="1" smtClean="0"/>
              <a:t>Interreg</a:t>
            </a:r>
            <a:r>
              <a:rPr lang="cs-CZ" sz="1600" dirty="0" smtClean="0"/>
              <a:t> </a:t>
            </a:r>
            <a:r>
              <a:rPr lang="cs-CZ" sz="1600" dirty="0"/>
              <a:t>CENTRAL </a:t>
            </a:r>
            <a:r>
              <a:rPr lang="cs-CZ" sz="1600" dirty="0" err="1" smtClean="0"/>
              <a:t>Community</a:t>
            </a:r>
            <a:r>
              <a:rPr lang="cs-CZ" sz="1600" dirty="0" smtClean="0"/>
              <a:t>, </a:t>
            </a:r>
            <a:r>
              <a:rPr lang="cs-CZ" sz="1600" b="1" dirty="0" smtClean="0"/>
              <a:t>Project </a:t>
            </a:r>
            <a:r>
              <a:rPr lang="cs-CZ" sz="1600" b="1" dirty="0" err="1" smtClean="0"/>
              <a:t>ideas</a:t>
            </a:r>
            <a:r>
              <a:rPr lang="cs-CZ" sz="1600" b="1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 err="1" smtClean="0"/>
              <a:t>LinkedIn</a:t>
            </a:r>
            <a:r>
              <a:rPr lang="cs-CZ" sz="1600" dirty="0" smtClean="0"/>
              <a:t>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/>
              <a:t> </a:t>
            </a:r>
            <a:r>
              <a:rPr lang="cs-CZ" sz="1600" dirty="0" smtClean="0"/>
              <a:t>Vlastní síť partnerů anebo doporučení od stávajících kontaktů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 smtClean="0"/>
              <a:t>Hledání relevantních partnerů na internetu dle klíčových slov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 smtClean="0"/>
              <a:t>Databáze schválených projektů</a:t>
            </a:r>
          </a:p>
          <a:p>
            <a:endParaRPr lang="cs-CZ" sz="1800" i="1" dirty="0" smtClean="0"/>
          </a:p>
          <a:p>
            <a:endParaRPr lang="cs-CZ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800" b="1" u="sng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600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668" y="3352793"/>
            <a:ext cx="6700175" cy="310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3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Web programu</a:t>
            </a:r>
            <a:endParaRPr lang="cs-CZ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64" y="1861272"/>
            <a:ext cx="8205451" cy="4315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296864" y="1113525"/>
            <a:ext cx="7571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/>
              <a:t>Tzv. </a:t>
            </a:r>
            <a:r>
              <a:rPr lang="cs-CZ" sz="1800" dirty="0" err="1"/>
              <a:t>videotutorials</a:t>
            </a:r>
            <a:r>
              <a:rPr lang="cs-CZ" sz="1800" dirty="0"/>
              <a:t>: </a:t>
            </a:r>
            <a:r>
              <a:rPr lang="cs-CZ" sz="1800" dirty="0" err="1"/>
              <a:t>YouTube</a:t>
            </a:r>
            <a:r>
              <a:rPr lang="cs-CZ" sz="1800" dirty="0"/>
              <a:t> ikonka na horní </a:t>
            </a:r>
            <a:r>
              <a:rPr lang="cs-CZ" sz="1800" dirty="0" smtClean="0"/>
              <a:t>liště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 err="1" smtClean="0"/>
              <a:t>Interreg</a:t>
            </a:r>
            <a:r>
              <a:rPr lang="cs-CZ" sz="1800" dirty="0" smtClean="0"/>
              <a:t> CE </a:t>
            </a:r>
            <a:r>
              <a:rPr lang="cs-CZ" sz="1800" dirty="0" err="1" smtClean="0"/>
              <a:t>Community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63817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114300" y="149225"/>
            <a:ext cx="6488519" cy="686006"/>
          </a:xfrm>
        </p:spPr>
        <p:txBody>
          <a:bodyPr>
            <a:normAutofit/>
          </a:bodyPr>
          <a:lstStyle/>
          <a:p>
            <a:r>
              <a:rPr lang="cs-CZ" dirty="0" smtClean="0"/>
              <a:t>2020+</a:t>
            </a:r>
            <a:endParaRPr lang="de-AT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6202" y="1701232"/>
            <a:ext cx="2569504" cy="362568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8925" y="835231"/>
            <a:ext cx="3232741" cy="86600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14300" y="707640"/>
            <a:ext cx="5859037" cy="5456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271979" fontAlgn="base">
              <a:lnSpc>
                <a:spcPct val="120000"/>
              </a:lnSpc>
              <a:spcBef>
                <a:spcPts val="714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cs typeface="Raleway Light"/>
              </a:rPr>
              <a:t>7. MC 24. dubna </a:t>
            </a:r>
            <a:r>
              <a:rPr lang="cs-CZ" sz="1600" dirty="0" smtClean="0">
                <a:cs typeface="Arial" panose="020B0604020202020204" pitchFamily="34" charset="0"/>
              </a:rPr>
              <a:t>→→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271979" fontAlgn="base">
              <a:lnSpc>
                <a:spcPct val="120000"/>
              </a:lnSpc>
              <a:spcBef>
                <a:spcPts val="714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271979" fontAlgn="base">
              <a:lnSpc>
                <a:spcPct val="120000"/>
              </a:lnSpc>
              <a:spcBef>
                <a:spcPts val="714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271979" fontAlgn="base">
              <a:lnSpc>
                <a:spcPct val="120000"/>
              </a:lnSpc>
              <a:spcBef>
                <a:spcPts val="714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271979" fontAlgn="base">
              <a:lnSpc>
                <a:spcPct val="120000"/>
              </a:lnSpc>
              <a:spcBef>
                <a:spcPts val="714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271979" fontAlgn="base">
              <a:lnSpc>
                <a:spcPct val="120000"/>
              </a:lnSpc>
              <a:spcBef>
                <a:spcPts val="714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71979" fontAlgn="base">
              <a:lnSpc>
                <a:spcPct val="120000"/>
              </a:lnSpc>
              <a:spcBef>
                <a:spcPts val="714"/>
              </a:spcBef>
              <a:spcAft>
                <a:spcPct val="0"/>
              </a:spcAft>
              <a:defRPr/>
            </a:pP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71979" fontAlgn="base">
              <a:lnSpc>
                <a:spcPct val="120000"/>
              </a:lnSpc>
              <a:spcBef>
                <a:spcPts val="714"/>
              </a:spcBef>
              <a:spcAft>
                <a:spcPct val="0"/>
              </a:spcAft>
              <a:defRPr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271979" fontAlgn="base">
              <a:lnSpc>
                <a:spcPct val="120000"/>
              </a:lnSpc>
              <a:spcBef>
                <a:spcPts val="714"/>
              </a:spcBef>
              <a:spcAft>
                <a:spcPct val="0"/>
              </a:spcAft>
              <a:defRPr/>
            </a:pPr>
            <a:endParaRPr lang="cs-CZ" b="1" dirty="0" smtClean="0"/>
          </a:p>
          <a:p>
            <a:pPr marL="285750" indent="-285750" defTabSz="271979" fontAlgn="base">
              <a:lnSpc>
                <a:spcPct val="120000"/>
              </a:lnSpc>
              <a:spcBef>
                <a:spcPts val="714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Paper </a:t>
            </a:r>
            <a:r>
              <a:rPr lang="en-US" b="1" dirty="0"/>
              <a:t>on simplification post-2020: “Reducing red tape for a better delivery of </a:t>
            </a:r>
            <a:r>
              <a:rPr lang="en-US" b="1" dirty="0" err="1"/>
              <a:t>Interreg</a:t>
            </a:r>
            <a:r>
              <a:rPr lang="en-US" b="1" dirty="0" smtClean="0"/>
              <a:t>”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defTabSz="271979" fontAlgn="base">
              <a:lnSpc>
                <a:spcPct val="120000"/>
              </a:lnSpc>
              <a:spcBef>
                <a:spcPts val="714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#</a:t>
            </a:r>
            <a:r>
              <a:rPr lang="en-US" sz="1800" dirty="0" err="1"/>
              <a:t>cooperationiscentral</a:t>
            </a:r>
            <a:r>
              <a:rPr lang="en-US" sz="1800" dirty="0"/>
              <a:t> </a:t>
            </a:r>
            <a:r>
              <a:rPr lang="cs-CZ" sz="1800" dirty="0" smtClean="0"/>
              <a:t>kampaň na </a:t>
            </a:r>
            <a:r>
              <a:rPr lang="cs-CZ" sz="1800" dirty="0" err="1" smtClean="0"/>
              <a:t>webstránce</a:t>
            </a:r>
            <a:r>
              <a:rPr lang="en-US" sz="1800" dirty="0" smtClean="0"/>
              <a:t> </a:t>
            </a:r>
            <a:endParaRPr lang="cs-CZ" sz="1800" dirty="0" smtClean="0">
              <a:cs typeface="Arial" panose="020B0604020202020204" pitchFamily="34" charset="0"/>
            </a:endParaRPr>
          </a:p>
          <a:p>
            <a:pPr marL="285750" indent="-285750" defTabSz="271979" fontAlgn="base">
              <a:lnSpc>
                <a:spcPct val="120000"/>
              </a:lnSpc>
              <a:spcBef>
                <a:spcPts val="714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/>
              <a:t>“Study on the territorial challenges, potentials and impacts of transnational cooperation in central Europe</a:t>
            </a:r>
            <a:r>
              <a:rPr lang="en-US" b="1" dirty="0" smtClean="0"/>
              <a:t>”</a:t>
            </a:r>
            <a:r>
              <a:rPr lang="cs-CZ" b="1" dirty="0" smtClean="0"/>
              <a:t>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1600" dirty="0" smtClean="0">
                <a:cs typeface="Arial" panose="020B0604020202020204" pitchFamily="34" charset="0"/>
              </a:rPr>
              <a:t>společnost </a:t>
            </a:r>
            <a:r>
              <a:rPr lang="cs-CZ" sz="1600" dirty="0" err="1" smtClean="0">
                <a:cs typeface="Arial" panose="020B0604020202020204" pitchFamily="34" charset="0"/>
              </a:rPr>
              <a:t>wiiw</a:t>
            </a:r>
            <a:r>
              <a:rPr lang="cs-CZ" sz="1600" dirty="0" smtClean="0">
                <a:cs typeface="Arial" panose="020B0604020202020204" pitchFamily="34" charset="0"/>
              </a:rPr>
              <a:t> </a:t>
            </a:r>
            <a:r>
              <a:rPr lang="en-US" sz="1600" b="1" dirty="0"/>
              <a:t>”</a:t>
            </a:r>
            <a:r>
              <a:rPr lang="cs-CZ" sz="1600" b="1" dirty="0"/>
              <a:t>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→→ květen 2018 (draft, </a:t>
            </a:r>
            <a:r>
              <a:rPr lang="cs-CZ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41" y="1023556"/>
            <a:ext cx="5579743" cy="3174863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5099306" y="5442969"/>
            <a:ext cx="39123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solidFill>
                  <a:srgbClr val="000000"/>
                </a:solidFill>
                <a:latin typeface="Trebuchet MS" panose="020B0603020202020204" pitchFamily="34" charset="0"/>
              </a:rPr>
              <a:t>It should present the main benefits for the various stakeholders and the development of territories, affecting economic and social cohesion, for central Europe as a functional area. In this context, the contractor should also consider the data and conclusions of relevant documents on EU cohesion policy (e.g. 7th Cohesion report). </a:t>
            </a:r>
            <a:endParaRPr lang="cs-CZ" sz="900" i="1" dirty="0"/>
          </a:p>
        </p:txBody>
      </p:sp>
    </p:spTree>
    <p:extLst>
      <p:ext uri="{BB962C8B-B14F-4D97-AF65-F5344CB8AC3E}">
        <p14:creationId xmlns:p14="http://schemas.microsoft.com/office/powerpoint/2010/main" val="310777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26"/>
          <p:cNvSpPr>
            <a:spLocks noGrp="1"/>
          </p:cNvSpPr>
          <p:nvPr>
            <p:ph type="title"/>
          </p:nvPr>
        </p:nvSpPr>
        <p:spPr>
          <a:xfrm>
            <a:off x="69011" y="149225"/>
            <a:ext cx="6491278" cy="686006"/>
          </a:xfrm>
        </p:spPr>
        <p:txBody>
          <a:bodyPr/>
          <a:lstStyle/>
          <a:p>
            <a:r>
              <a:rPr lang="cs-CZ" dirty="0" smtClean="0"/>
              <a:t>PREZENTACE v kostce</a:t>
            </a:r>
            <a:endParaRPr lang="de-AT" dirty="0"/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1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cs-CZ" dirty="0" smtClean="0"/>
              <a:t>Výbor ČR</a:t>
            </a:r>
          </a:p>
          <a:p>
            <a:r>
              <a:rPr lang="cs-CZ" dirty="0"/>
              <a:t>5</a:t>
            </a:r>
            <a:r>
              <a:rPr lang="cs-CZ" dirty="0" smtClean="0"/>
              <a:t>. zasedání</a:t>
            </a:r>
          </a:p>
          <a:p>
            <a:r>
              <a:rPr lang="cs-CZ" dirty="0" smtClean="0"/>
              <a:t>březen 2018</a:t>
            </a:r>
          </a:p>
          <a:p>
            <a:endParaRPr lang="de-AT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</a:p>
          <a:p>
            <a:r>
              <a:rPr lang="cs-CZ" dirty="0" smtClean="0"/>
              <a:t>2017</a:t>
            </a:r>
          </a:p>
        </p:txBody>
      </p:sp>
      <p:sp>
        <p:nvSpPr>
          <p:cNvPr id="30" name="Textplatzhalter 29"/>
          <p:cNvSpPr>
            <a:spLocks noGrp="1"/>
          </p:cNvSpPr>
          <p:nvPr>
            <p:ph type="body" sz="quarter" idx="13"/>
          </p:nvPr>
        </p:nvSpPr>
        <p:spPr>
          <a:xfrm>
            <a:off x="4673643" y="1323253"/>
            <a:ext cx="1976216" cy="1980390"/>
          </a:xfrm>
        </p:spPr>
        <p:txBody>
          <a:bodyPr/>
          <a:lstStyle/>
          <a:p>
            <a:r>
              <a:rPr lang="cs-CZ" dirty="0"/>
              <a:t>1. výzva</a:t>
            </a:r>
            <a:endParaRPr lang="de-AT" dirty="0"/>
          </a:p>
          <a:p>
            <a:r>
              <a:rPr lang="cs-CZ" dirty="0"/>
              <a:t>2. výzva</a:t>
            </a:r>
          </a:p>
          <a:p>
            <a:r>
              <a:rPr lang="cs-CZ" dirty="0"/>
              <a:t>Stav realizace </a:t>
            </a:r>
            <a:r>
              <a:rPr lang="cs-CZ" dirty="0" smtClean="0"/>
              <a:t>projektů</a:t>
            </a:r>
          </a:p>
          <a:p>
            <a:r>
              <a:rPr lang="cs-CZ" dirty="0" smtClean="0"/>
              <a:t>Čerpání, Alokace</a:t>
            </a:r>
            <a:endParaRPr lang="de-AT" dirty="0"/>
          </a:p>
          <a:p>
            <a:endParaRPr lang="de-AT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4"/>
          </p:nvPr>
        </p:nvSpPr>
        <p:spPr>
          <a:xfrm>
            <a:off x="6867664" y="1323253"/>
            <a:ext cx="1976216" cy="1980390"/>
          </a:xfrm>
        </p:spPr>
        <p:txBody>
          <a:bodyPr/>
          <a:lstStyle/>
          <a:p>
            <a:r>
              <a:rPr lang="cs-CZ" dirty="0" smtClean="0"/>
              <a:t>Plán</a:t>
            </a:r>
          </a:p>
          <a:p>
            <a:r>
              <a:rPr lang="cs-CZ" dirty="0" smtClean="0"/>
              <a:t>2018</a:t>
            </a:r>
            <a:endParaRPr lang="de-AT" dirty="0"/>
          </a:p>
        </p:txBody>
      </p:sp>
      <p:sp>
        <p:nvSpPr>
          <p:cNvPr id="32" name="Textplatzhalter 3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cs-CZ" dirty="0" smtClean="0"/>
              <a:t>3. výzva</a:t>
            </a:r>
          </a:p>
          <a:p>
            <a:r>
              <a:rPr lang="cs-CZ" dirty="0" smtClean="0"/>
              <a:t>Statistika podaných projektů</a:t>
            </a:r>
          </a:p>
          <a:p>
            <a:endParaRPr lang="de-AT" dirty="0"/>
          </a:p>
          <a:p>
            <a:endParaRPr lang="de-AT" dirty="0"/>
          </a:p>
        </p:txBody>
      </p:sp>
      <p:sp>
        <p:nvSpPr>
          <p:cNvPr id="33" name="Textplatzhalter 3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cs-CZ" dirty="0" smtClean="0"/>
              <a:t>Web programu - podpora pro žadatele či příjemce</a:t>
            </a:r>
            <a:endParaRPr lang="de-AT" dirty="0"/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cs-CZ" dirty="0" smtClean="0"/>
              <a:t>2020+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32188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14"/>
          <p:cNvSpPr txBox="1">
            <a:spLocks noChangeArrowheads="1"/>
          </p:cNvSpPr>
          <p:nvPr/>
        </p:nvSpPr>
        <p:spPr bwMode="auto">
          <a:xfrm>
            <a:off x="2154238" y="1320266"/>
            <a:ext cx="6629400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Národní kontaktní místo – </a:t>
            </a:r>
            <a:r>
              <a:rPr lang="cs-CZ" altLang="de-DE" sz="16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Ministerstvo pro 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místní </a:t>
            </a:r>
            <a:r>
              <a:rPr lang="cs-CZ" altLang="de-DE" sz="16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rozvoj </a:t>
            </a:r>
          </a:p>
          <a:p>
            <a:pPr eaLnBrk="1" hangingPunct="1"/>
            <a:r>
              <a:rPr lang="cs-CZ" altLang="de-DE" sz="16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Odbor 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evropské územní spolupráce, </a:t>
            </a:r>
            <a:endParaRPr lang="cs-CZ" altLang="de-DE" sz="1600" dirty="0" smtClean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cs-CZ" altLang="de-DE" sz="1600" dirty="0" smtClean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kancelář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: Letenská 3, Praha</a:t>
            </a:r>
            <a:endParaRPr lang="de-DE" altLang="de-DE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Phone	</a:t>
            </a:r>
            <a:r>
              <a:rPr lang="sk-SK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de-AT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+4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2</a:t>
            </a:r>
            <a:r>
              <a:rPr lang="de-AT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(0)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cs-CZ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224 862 213, </a:t>
            </a:r>
            <a:r>
              <a:rPr lang="de-AT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+4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2</a:t>
            </a:r>
            <a:r>
              <a:rPr lang="de-AT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(0)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cs-CZ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224 862 260</a:t>
            </a:r>
            <a:endParaRPr lang="de-DE" altLang="de-DE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Mail	</a:t>
            </a:r>
            <a:r>
              <a:rPr lang="sk-SK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 </a:t>
            </a:r>
            <a:r>
              <a:rPr lang="cs-CZ" altLang="de-DE" sz="16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nadnarodni</a:t>
            </a:r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@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mmr.cz</a:t>
            </a:r>
            <a:endParaRPr lang="de-DE" altLang="de-DE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Web	</a:t>
            </a:r>
            <a:r>
              <a:rPr lang="sk-SK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 </a:t>
            </a:r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www.</a:t>
            </a:r>
            <a:r>
              <a:rPr lang="cs-CZ" altLang="de-DE" sz="16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dotaceEU</a:t>
            </a:r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.</a:t>
            </a:r>
            <a:r>
              <a:rPr lang="cs-CZ" altLang="de-DE" sz="16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cz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2"/>
              </a:rPr>
              <a:t>/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Programové období 2014-2020</a:t>
            </a:r>
            <a:r>
              <a:rPr lang="de-DE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 </a:t>
            </a:r>
            <a:r>
              <a:rPr lang="cs-CZ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/ Programy</a:t>
            </a:r>
            <a:endParaRPr lang="de-DE" altLang="de-DE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  <a:p>
            <a:pPr eaLnBrk="1" hangingPunct="1"/>
            <a:r>
              <a:rPr lang="en-US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Twitter </a:t>
            </a:r>
            <a:r>
              <a:rPr lang="sk-SK" altLang="de-DE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	  </a:t>
            </a:r>
            <a:r>
              <a:rPr lang="cs-CZ" altLang="cs-CZ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3"/>
              </a:rPr>
              <a:t>@</a:t>
            </a:r>
            <a:r>
              <a:rPr lang="cs-CZ" altLang="cs-CZ" sz="16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  <a:hlinkClick r:id="rId3"/>
              </a:rPr>
              <a:t>Interreg_CZ</a:t>
            </a:r>
            <a:endParaRPr lang="cs-CZ" altLang="cs-CZ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</p:txBody>
      </p:sp>
      <p:sp>
        <p:nvSpPr>
          <p:cNvPr id="43011" name="TextBox 16"/>
          <p:cNvSpPr txBox="1">
            <a:spLocks noChangeArrowheads="1"/>
          </p:cNvSpPr>
          <p:nvPr/>
        </p:nvSpPr>
        <p:spPr bwMode="auto">
          <a:xfrm>
            <a:off x="2154238" y="4041775"/>
            <a:ext cx="3278188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z="1600" dirty="0"/>
              <a:t>+43 (0) 1 8908 088 - 2403</a:t>
            </a:r>
            <a:endParaRPr lang="en-JM" altLang="cs-CZ" sz="1600" dirty="0">
              <a:solidFill>
                <a:srgbClr val="4D4D4E"/>
              </a:solidFill>
              <a:latin typeface="Trebuchet MS" pitchFamily="34" charset="0"/>
              <a:ea typeface="Raleway"/>
              <a:cs typeface="Raleway"/>
            </a:endParaRPr>
          </a:p>
        </p:txBody>
      </p:sp>
      <p:sp>
        <p:nvSpPr>
          <p:cNvPr id="43012" name="TextBox 17"/>
          <p:cNvSpPr txBox="1">
            <a:spLocks noChangeArrowheads="1"/>
          </p:cNvSpPr>
          <p:nvPr/>
        </p:nvSpPr>
        <p:spPr bwMode="auto">
          <a:xfrm>
            <a:off x="2154238" y="3645694"/>
            <a:ext cx="33782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z="1600" dirty="0" err="1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info</a:t>
            </a:r>
            <a:r>
              <a:rPr lang="de-AT" altLang="cs-CZ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@interreg-central.eu</a:t>
            </a:r>
            <a:endParaRPr lang="en-JM" altLang="cs-CZ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</p:txBody>
      </p:sp>
      <p:sp>
        <p:nvSpPr>
          <p:cNvPr id="43015" name="TextBox 20"/>
          <p:cNvSpPr txBox="1">
            <a:spLocks noChangeArrowheads="1"/>
          </p:cNvSpPr>
          <p:nvPr/>
        </p:nvSpPr>
        <p:spPr bwMode="auto">
          <a:xfrm>
            <a:off x="2190748" y="3265488"/>
            <a:ext cx="32781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cs-CZ" sz="1600" dirty="0">
                <a:solidFill>
                  <a:srgbClr val="4D4D4E"/>
                </a:solidFill>
                <a:latin typeface="Trebuchet MS" pitchFamily="34" charset="0"/>
                <a:ea typeface="Tahoma" pitchFamily="34" charset="0"/>
                <a:cs typeface="Raleway"/>
              </a:rPr>
              <a:t>www.interreg-central.eu</a:t>
            </a:r>
            <a:endParaRPr lang="en-JM" altLang="cs-CZ" sz="1600" dirty="0">
              <a:solidFill>
                <a:srgbClr val="4D4D4E"/>
              </a:solidFill>
              <a:latin typeface="Trebuchet MS" pitchFamily="34" charset="0"/>
              <a:ea typeface="Tahoma" pitchFamily="34" charset="0"/>
              <a:cs typeface="Raleway"/>
            </a:endParaRPr>
          </a:p>
        </p:txBody>
      </p:sp>
      <p:sp>
        <p:nvSpPr>
          <p:cNvPr id="43016" name="Freeform 21"/>
          <p:cNvSpPr>
            <a:spLocks noEditPoints="1"/>
          </p:cNvSpPr>
          <p:nvPr/>
        </p:nvSpPr>
        <p:spPr bwMode="auto">
          <a:xfrm>
            <a:off x="1533896" y="1428305"/>
            <a:ext cx="357188" cy="361950"/>
          </a:xfrm>
          <a:custGeom>
            <a:avLst/>
            <a:gdLst>
              <a:gd name="T0" fmla="*/ 2147483647 w 1500"/>
              <a:gd name="T1" fmla="*/ 2147483647 h 1500"/>
              <a:gd name="T2" fmla="*/ 2147483647 w 1500"/>
              <a:gd name="T3" fmla="*/ 2147483647 h 1500"/>
              <a:gd name="T4" fmla="*/ 2147483647 w 1500"/>
              <a:gd name="T5" fmla="*/ 0 h 1500"/>
              <a:gd name="T6" fmla="*/ 2147483647 w 1500"/>
              <a:gd name="T7" fmla="*/ 2147483647 h 1500"/>
              <a:gd name="T8" fmla="*/ 2147483647 w 1500"/>
              <a:gd name="T9" fmla="*/ 2147483647 h 1500"/>
              <a:gd name="T10" fmla="*/ 0 w 1500"/>
              <a:gd name="T11" fmla="*/ 2147483647 h 1500"/>
              <a:gd name="T12" fmla="*/ 2147483647 w 1500"/>
              <a:gd name="T13" fmla="*/ 2147483647 h 1500"/>
              <a:gd name="T14" fmla="*/ 2147483647 w 1500"/>
              <a:gd name="T15" fmla="*/ 2147483647 h 1500"/>
              <a:gd name="T16" fmla="*/ 2147483647 w 1500"/>
              <a:gd name="T17" fmla="*/ 2147483647 h 1500"/>
              <a:gd name="T18" fmla="*/ 2147483647 w 1500"/>
              <a:gd name="T19" fmla="*/ 2147483647 h 1500"/>
              <a:gd name="T20" fmla="*/ 2147483647 w 1500"/>
              <a:gd name="T21" fmla="*/ 2147483647 h 1500"/>
              <a:gd name="T22" fmla="*/ 2147483647 w 1500"/>
              <a:gd name="T23" fmla="*/ 2147483647 h 1500"/>
              <a:gd name="T24" fmla="*/ 2147483647 w 1500"/>
              <a:gd name="T25" fmla="*/ 2147483647 h 1500"/>
              <a:gd name="T26" fmla="*/ 2147483647 w 1500"/>
              <a:gd name="T27" fmla="*/ 2147483647 h 1500"/>
              <a:gd name="T28" fmla="*/ 2147483647 w 1500"/>
              <a:gd name="T29" fmla="*/ 2147483647 h 1500"/>
              <a:gd name="T30" fmla="*/ 2147483647 w 1500"/>
              <a:gd name="T31" fmla="*/ 2147483647 h 1500"/>
              <a:gd name="T32" fmla="*/ 2147483647 w 1500"/>
              <a:gd name="T33" fmla="*/ 2147483647 h 1500"/>
              <a:gd name="T34" fmla="*/ 2147483647 w 1500"/>
              <a:gd name="T35" fmla="*/ 2147483647 h 1500"/>
              <a:gd name="T36" fmla="*/ 2147483647 w 1500"/>
              <a:gd name="T37" fmla="*/ 2147483647 h 1500"/>
              <a:gd name="T38" fmla="*/ 2147483647 w 1500"/>
              <a:gd name="T39" fmla="*/ 2147483647 h 1500"/>
              <a:gd name="T40" fmla="*/ 2147483647 w 1500"/>
              <a:gd name="T41" fmla="*/ 2147483647 h 1500"/>
              <a:gd name="T42" fmla="*/ 2147483647 w 1500"/>
              <a:gd name="T43" fmla="*/ 2147483647 h 1500"/>
              <a:gd name="T44" fmla="*/ 2147483647 w 1500"/>
              <a:gd name="T45" fmla="*/ 2147483647 h 1500"/>
              <a:gd name="T46" fmla="*/ 2147483647 w 1500"/>
              <a:gd name="T47" fmla="*/ 2147483647 h 1500"/>
              <a:gd name="T48" fmla="*/ 2147483647 w 1500"/>
              <a:gd name="T49" fmla="*/ 2147483647 h 1500"/>
              <a:gd name="T50" fmla="*/ 2147483647 w 1500"/>
              <a:gd name="T51" fmla="*/ 2147483647 h 1500"/>
              <a:gd name="T52" fmla="*/ 2147483647 w 1500"/>
              <a:gd name="T53" fmla="*/ 2147483647 h 1500"/>
              <a:gd name="T54" fmla="*/ 2147483647 w 1500"/>
              <a:gd name="T55" fmla="*/ 2147483647 h 1500"/>
              <a:gd name="T56" fmla="*/ 2147483647 w 1500"/>
              <a:gd name="T57" fmla="*/ 2147483647 h 1500"/>
              <a:gd name="T58" fmla="*/ 2147483647 w 1500"/>
              <a:gd name="T59" fmla="*/ 2147483647 h 1500"/>
              <a:gd name="T60" fmla="*/ 2147483647 w 1500"/>
              <a:gd name="T61" fmla="*/ 2147483647 h 1500"/>
              <a:gd name="T62" fmla="*/ 2147483647 w 1500"/>
              <a:gd name="T63" fmla="*/ 2147483647 h 1500"/>
              <a:gd name="T64" fmla="*/ 2147483647 w 1500"/>
              <a:gd name="T65" fmla="*/ 2147483647 h 1500"/>
              <a:gd name="T66" fmla="*/ 2147483647 w 1500"/>
              <a:gd name="T67" fmla="*/ 2147483647 h 1500"/>
              <a:gd name="T68" fmla="*/ 2147483647 w 1500"/>
              <a:gd name="T69" fmla="*/ 2147483647 h 1500"/>
              <a:gd name="T70" fmla="*/ 2147483647 w 1500"/>
              <a:gd name="T71" fmla="*/ 2147483647 h 1500"/>
              <a:gd name="T72" fmla="*/ 2147483647 w 1500"/>
              <a:gd name="T73" fmla="*/ 2147483647 h 1500"/>
              <a:gd name="T74" fmla="*/ 2147483647 w 1500"/>
              <a:gd name="T75" fmla="*/ 2147483647 h 1500"/>
              <a:gd name="T76" fmla="*/ 2147483647 w 1500"/>
              <a:gd name="T77" fmla="*/ 2147483647 h 1500"/>
              <a:gd name="T78" fmla="*/ 2147483647 w 1500"/>
              <a:gd name="T79" fmla="*/ 2147483647 h 1500"/>
              <a:gd name="T80" fmla="*/ 2147483647 w 1500"/>
              <a:gd name="T81" fmla="*/ 2147483647 h 1500"/>
              <a:gd name="T82" fmla="*/ 2147483647 w 1500"/>
              <a:gd name="T83" fmla="*/ 2147483647 h 15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500" h="1500">
                <a:moveTo>
                  <a:pt x="1472" y="525"/>
                </a:moveTo>
                <a:cubicBezTo>
                  <a:pt x="1331" y="338"/>
                  <a:pt x="1331" y="338"/>
                  <a:pt x="1331" y="338"/>
                </a:cubicBezTo>
                <a:cubicBezTo>
                  <a:pt x="1326" y="330"/>
                  <a:pt x="1319" y="324"/>
                  <a:pt x="1312" y="318"/>
                </a:cubicBezTo>
                <a:cubicBezTo>
                  <a:pt x="1312" y="94"/>
                  <a:pt x="1312" y="94"/>
                  <a:pt x="1312" y="94"/>
                </a:cubicBezTo>
                <a:cubicBezTo>
                  <a:pt x="1312" y="42"/>
                  <a:pt x="1271" y="0"/>
                  <a:pt x="1219" y="0"/>
                </a:cubicBezTo>
                <a:cubicBezTo>
                  <a:pt x="281" y="0"/>
                  <a:pt x="281" y="0"/>
                  <a:pt x="281" y="0"/>
                </a:cubicBezTo>
                <a:cubicBezTo>
                  <a:pt x="229" y="0"/>
                  <a:pt x="187" y="42"/>
                  <a:pt x="187" y="94"/>
                </a:cubicBezTo>
                <a:cubicBezTo>
                  <a:pt x="187" y="318"/>
                  <a:pt x="187" y="318"/>
                  <a:pt x="187" y="318"/>
                </a:cubicBezTo>
                <a:cubicBezTo>
                  <a:pt x="181" y="324"/>
                  <a:pt x="174" y="330"/>
                  <a:pt x="169" y="338"/>
                </a:cubicBezTo>
                <a:cubicBezTo>
                  <a:pt x="28" y="525"/>
                  <a:pt x="28" y="525"/>
                  <a:pt x="28" y="525"/>
                </a:cubicBezTo>
                <a:cubicBezTo>
                  <a:pt x="10" y="549"/>
                  <a:pt x="0" y="579"/>
                  <a:pt x="0" y="609"/>
                </a:cubicBezTo>
                <a:cubicBezTo>
                  <a:pt x="0" y="656"/>
                  <a:pt x="0" y="656"/>
                  <a:pt x="0" y="656"/>
                </a:cubicBezTo>
                <a:cubicBezTo>
                  <a:pt x="0" y="734"/>
                  <a:pt x="63" y="797"/>
                  <a:pt x="141" y="797"/>
                </a:cubicBezTo>
                <a:cubicBezTo>
                  <a:pt x="141" y="797"/>
                  <a:pt x="141" y="797"/>
                  <a:pt x="141" y="797"/>
                </a:cubicBezTo>
                <a:cubicBezTo>
                  <a:pt x="141" y="1406"/>
                  <a:pt x="141" y="1406"/>
                  <a:pt x="141" y="1406"/>
                </a:cubicBezTo>
                <a:cubicBezTo>
                  <a:pt x="141" y="1458"/>
                  <a:pt x="183" y="1500"/>
                  <a:pt x="234" y="1500"/>
                </a:cubicBezTo>
                <a:cubicBezTo>
                  <a:pt x="1266" y="1500"/>
                  <a:pt x="1266" y="1500"/>
                  <a:pt x="1266" y="1500"/>
                </a:cubicBezTo>
                <a:cubicBezTo>
                  <a:pt x="1317" y="1500"/>
                  <a:pt x="1359" y="1458"/>
                  <a:pt x="1359" y="1406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359" y="797"/>
                  <a:pt x="1359" y="797"/>
                  <a:pt x="1359" y="797"/>
                </a:cubicBezTo>
                <a:cubicBezTo>
                  <a:pt x="1437" y="797"/>
                  <a:pt x="1500" y="734"/>
                  <a:pt x="1500" y="656"/>
                </a:cubicBezTo>
                <a:cubicBezTo>
                  <a:pt x="1500" y="609"/>
                  <a:pt x="1500" y="609"/>
                  <a:pt x="1500" y="609"/>
                </a:cubicBezTo>
                <a:cubicBezTo>
                  <a:pt x="1500" y="579"/>
                  <a:pt x="1490" y="549"/>
                  <a:pt x="1472" y="525"/>
                </a:cubicBezTo>
                <a:close/>
                <a:moveTo>
                  <a:pt x="1219" y="94"/>
                </a:moveTo>
                <a:cubicBezTo>
                  <a:pt x="1219" y="281"/>
                  <a:pt x="1219" y="281"/>
                  <a:pt x="1219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281"/>
                  <a:pt x="281" y="281"/>
                  <a:pt x="281" y="281"/>
                </a:cubicBezTo>
                <a:cubicBezTo>
                  <a:pt x="281" y="94"/>
                  <a:pt x="281" y="94"/>
                  <a:pt x="281" y="94"/>
                </a:cubicBezTo>
                <a:lnTo>
                  <a:pt x="1219" y="94"/>
                </a:lnTo>
                <a:close/>
                <a:moveTo>
                  <a:pt x="478" y="703"/>
                </a:moveTo>
                <a:cubicBezTo>
                  <a:pt x="281" y="703"/>
                  <a:pt x="281" y="703"/>
                  <a:pt x="281" y="703"/>
                </a:cubicBezTo>
                <a:cubicBezTo>
                  <a:pt x="469" y="375"/>
                  <a:pt x="469" y="375"/>
                  <a:pt x="469" y="375"/>
                </a:cubicBezTo>
                <a:cubicBezTo>
                  <a:pt x="572" y="375"/>
                  <a:pt x="572" y="375"/>
                  <a:pt x="572" y="375"/>
                </a:cubicBezTo>
                <a:lnTo>
                  <a:pt x="478" y="703"/>
                </a:lnTo>
                <a:close/>
                <a:moveTo>
                  <a:pt x="620" y="375"/>
                </a:moveTo>
                <a:cubicBezTo>
                  <a:pt x="727" y="375"/>
                  <a:pt x="727" y="375"/>
                  <a:pt x="727" y="375"/>
                </a:cubicBezTo>
                <a:cubicBezTo>
                  <a:pt x="727" y="703"/>
                  <a:pt x="727" y="703"/>
                  <a:pt x="727" y="703"/>
                </a:cubicBezTo>
                <a:cubicBezTo>
                  <a:pt x="527" y="703"/>
                  <a:pt x="527" y="703"/>
                  <a:pt x="527" y="703"/>
                </a:cubicBezTo>
                <a:lnTo>
                  <a:pt x="620" y="375"/>
                </a:lnTo>
                <a:close/>
                <a:moveTo>
                  <a:pt x="773" y="375"/>
                </a:moveTo>
                <a:cubicBezTo>
                  <a:pt x="880" y="375"/>
                  <a:pt x="880" y="375"/>
                  <a:pt x="880" y="375"/>
                </a:cubicBezTo>
                <a:cubicBezTo>
                  <a:pt x="973" y="703"/>
                  <a:pt x="973" y="703"/>
                  <a:pt x="973" y="703"/>
                </a:cubicBezTo>
                <a:cubicBezTo>
                  <a:pt x="773" y="703"/>
                  <a:pt x="773" y="703"/>
                  <a:pt x="773" y="703"/>
                </a:cubicBezTo>
                <a:lnTo>
                  <a:pt x="773" y="375"/>
                </a:lnTo>
                <a:close/>
                <a:moveTo>
                  <a:pt x="928" y="375"/>
                </a:moveTo>
                <a:cubicBezTo>
                  <a:pt x="1031" y="375"/>
                  <a:pt x="1031" y="375"/>
                  <a:pt x="1031" y="375"/>
                </a:cubicBezTo>
                <a:cubicBezTo>
                  <a:pt x="1219" y="703"/>
                  <a:pt x="1219" y="703"/>
                  <a:pt x="1219" y="703"/>
                </a:cubicBezTo>
                <a:cubicBezTo>
                  <a:pt x="1022" y="703"/>
                  <a:pt x="1022" y="703"/>
                  <a:pt x="1022" y="703"/>
                </a:cubicBezTo>
                <a:lnTo>
                  <a:pt x="928" y="375"/>
                </a:lnTo>
                <a:close/>
                <a:moveTo>
                  <a:pt x="94" y="656"/>
                </a:moveTo>
                <a:cubicBezTo>
                  <a:pt x="94" y="609"/>
                  <a:pt x="94" y="609"/>
                  <a:pt x="94" y="609"/>
                </a:cubicBezTo>
                <a:cubicBezTo>
                  <a:pt x="94" y="599"/>
                  <a:pt x="97" y="589"/>
                  <a:pt x="103" y="581"/>
                </a:cubicBezTo>
                <a:cubicBezTo>
                  <a:pt x="244" y="394"/>
                  <a:pt x="244" y="394"/>
                  <a:pt x="244" y="394"/>
                </a:cubicBezTo>
                <a:cubicBezTo>
                  <a:pt x="253" y="382"/>
                  <a:pt x="266" y="375"/>
                  <a:pt x="281" y="375"/>
                </a:cubicBezTo>
                <a:cubicBezTo>
                  <a:pt x="415" y="375"/>
                  <a:pt x="415" y="375"/>
                  <a:pt x="415" y="375"/>
                </a:cubicBezTo>
                <a:cubicBezTo>
                  <a:pt x="227" y="703"/>
                  <a:pt x="227" y="703"/>
                  <a:pt x="227" y="703"/>
                </a:cubicBezTo>
                <a:cubicBezTo>
                  <a:pt x="141" y="703"/>
                  <a:pt x="141" y="703"/>
                  <a:pt x="141" y="703"/>
                </a:cubicBezTo>
                <a:cubicBezTo>
                  <a:pt x="115" y="703"/>
                  <a:pt x="94" y="682"/>
                  <a:pt x="94" y="656"/>
                </a:cubicBezTo>
                <a:close/>
                <a:moveTo>
                  <a:pt x="937" y="1406"/>
                </a:moveTo>
                <a:cubicBezTo>
                  <a:pt x="586" y="1406"/>
                  <a:pt x="586" y="1406"/>
                  <a:pt x="586" y="1406"/>
                </a:cubicBezTo>
                <a:cubicBezTo>
                  <a:pt x="586" y="938"/>
                  <a:pt x="586" y="938"/>
                  <a:pt x="586" y="938"/>
                </a:cubicBezTo>
                <a:cubicBezTo>
                  <a:pt x="937" y="938"/>
                  <a:pt x="937" y="938"/>
                  <a:pt x="937" y="938"/>
                </a:cubicBezTo>
                <a:lnTo>
                  <a:pt x="937" y="1406"/>
                </a:lnTo>
                <a:close/>
                <a:moveTo>
                  <a:pt x="1266" y="1406"/>
                </a:moveTo>
                <a:cubicBezTo>
                  <a:pt x="984" y="1406"/>
                  <a:pt x="984" y="1406"/>
                  <a:pt x="984" y="1406"/>
                </a:cubicBezTo>
                <a:cubicBezTo>
                  <a:pt x="984" y="938"/>
                  <a:pt x="984" y="938"/>
                  <a:pt x="984" y="938"/>
                </a:cubicBezTo>
                <a:cubicBezTo>
                  <a:pt x="984" y="912"/>
                  <a:pt x="963" y="891"/>
                  <a:pt x="937" y="891"/>
                </a:cubicBezTo>
                <a:cubicBezTo>
                  <a:pt x="586" y="891"/>
                  <a:pt x="586" y="891"/>
                  <a:pt x="586" y="891"/>
                </a:cubicBezTo>
                <a:cubicBezTo>
                  <a:pt x="560" y="891"/>
                  <a:pt x="539" y="912"/>
                  <a:pt x="539" y="938"/>
                </a:cubicBezTo>
                <a:cubicBezTo>
                  <a:pt x="539" y="1406"/>
                  <a:pt x="539" y="1406"/>
                  <a:pt x="539" y="1406"/>
                </a:cubicBezTo>
                <a:cubicBezTo>
                  <a:pt x="234" y="1406"/>
                  <a:pt x="234" y="1406"/>
                  <a:pt x="234" y="1406"/>
                </a:cubicBezTo>
                <a:cubicBezTo>
                  <a:pt x="234" y="797"/>
                  <a:pt x="234" y="797"/>
                  <a:pt x="234" y="797"/>
                </a:cubicBezTo>
                <a:cubicBezTo>
                  <a:pt x="1266" y="797"/>
                  <a:pt x="1266" y="797"/>
                  <a:pt x="1266" y="797"/>
                </a:cubicBezTo>
                <a:lnTo>
                  <a:pt x="1266" y="1406"/>
                </a:lnTo>
                <a:close/>
                <a:moveTo>
                  <a:pt x="1406" y="656"/>
                </a:moveTo>
                <a:cubicBezTo>
                  <a:pt x="1406" y="682"/>
                  <a:pt x="1385" y="703"/>
                  <a:pt x="1359" y="703"/>
                </a:cubicBezTo>
                <a:cubicBezTo>
                  <a:pt x="1273" y="703"/>
                  <a:pt x="1273" y="703"/>
                  <a:pt x="1273" y="703"/>
                </a:cubicBezTo>
                <a:cubicBezTo>
                  <a:pt x="1085" y="375"/>
                  <a:pt x="1085" y="375"/>
                  <a:pt x="1085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19" y="375"/>
                  <a:pt x="1219" y="375"/>
                  <a:pt x="1219" y="375"/>
                </a:cubicBezTo>
                <a:cubicBezTo>
                  <a:pt x="1234" y="375"/>
                  <a:pt x="1247" y="382"/>
                  <a:pt x="1256" y="394"/>
                </a:cubicBezTo>
                <a:cubicBezTo>
                  <a:pt x="1397" y="581"/>
                  <a:pt x="1397" y="581"/>
                  <a:pt x="1397" y="581"/>
                </a:cubicBezTo>
                <a:cubicBezTo>
                  <a:pt x="1403" y="589"/>
                  <a:pt x="1406" y="599"/>
                  <a:pt x="1406" y="609"/>
                </a:cubicBezTo>
                <a:lnTo>
                  <a:pt x="1406" y="65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405" tIns="19202" rIns="38405" bIns="19202"/>
          <a:lstStyle/>
          <a:p>
            <a:endParaRPr lang="cs-CZ"/>
          </a:p>
        </p:txBody>
      </p:sp>
      <p:grpSp>
        <p:nvGrpSpPr>
          <p:cNvPr id="3" name="Skupina 2"/>
          <p:cNvGrpSpPr/>
          <p:nvPr/>
        </p:nvGrpSpPr>
        <p:grpSpPr>
          <a:xfrm>
            <a:off x="1608138" y="3265488"/>
            <a:ext cx="255587" cy="1041400"/>
            <a:chOff x="1608138" y="2776538"/>
            <a:chExt cx="255587" cy="1041400"/>
          </a:xfrm>
        </p:grpSpPr>
        <p:sp>
          <p:nvSpPr>
            <p:cNvPr id="43013" name="Freeform 27"/>
            <p:cNvSpPr>
              <a:spLocks noEditPoints="1"/>
            </p:cNvSpPr>
            <p:nvPr/>
          </p:nvSpPr>
          <p:spPr bwMode="auto">
            <a:xfrm>
              <a:off x="1627188" y="3211513"/>
              <a:ext cx="223837" cy="136525"/>
            </a:xfrm>
            <a:custGeom>
              <a:avLst/>
              <a:gdLst>
                <a:gd name="T0" fmla="*/ 0 w 229"/>
                <a:gd name="T1" fmla="*/ 0 h 137"/>
                <a:gd name="T2" fmla="*/ 0 w 229"/>
                <a:gd name="T3" fmla="*/ 2147483647 h 137"/>
                <a:gd name="T4" fmla="*/ 0 w 229"/>
                <a:gd name="T5" fmla="*/ 2147483647 h 137"/>
                <a:gd name="T6" fmla="*/ 0 w 229"/>
                <a:gd name="T7" fmla="*/ 2147483647 h 137"/>
                <a:gd name="T8" fmla="*/ 2147483647 w 229"/>
                <a:gd name="T9" fmla="*/ 2147483647 h 137"/>
                <a:gd name="T10" fmla="*/ 2147483647 w 229"/>
                <a:gd name="T11" fmla="*/ 2147483647 h 137"/>
                <a:gd name="T12" fmla="*/ 2147483647 w 229"/>
                <a:gd name="T13" fmla="*/ 2147483647 h 137"/>
                <a:gd name="T14" fmla="*/ 2147483647 w 229"/>
                <a:gd name="T15" fmla="*/ 0 h 137"/>
                <a:gd name="T16" fmla="*/ 0 w 229"/>
                <a:gd name="T17" fmla="*/ 0 h 137"/>
                <a:gd name="T18" fmla="*/ 2147483647 w 229"/>
                <a:gd name="T19" fmla="*/ 2147483647 h 137"/>
                <a:gd name="T20" fmla="*/ 2147483647 w 229"/>
                <a:gd name="T21" fmla="*/ 2147483647 h 137"/>
                <a:gd name="T22" fmla="*/ 2147483647 w 229"/>
                <a:gd name="T23" fmla="*/ 2147483647 h 137"/>
                <a:gd name="T24" fmla="*/ 2147483647 w 229"/>
                <a:gd name="T25" fmla="*/ 2147483647 h 137"/>
                <a:gd name="T26" fmla="*/ 2147483647 w 229"/>
                <a:gd name="T27" fmla="*/ 2147483647 h 137"/>
                <a:gd name="T28" fmla="*/ 2147483647 w 229"/>
                <a:gd name="T29" fmla="*/ 2147483647 h 137"/>
                <a:gd name="T30" fmla="*/ 2147483647 w 229"/>
                <a:gd name="T31" fmla="*/ 2147483647 h 137"/>
                <a:gd name="T32" fmla="*/ 2147483647 w 229"/>
                <a:gd name="T33" fmla="*/ 2147483647 h 137"/>
                <a:gd name="T34" fmla="*/ 2147483647 w 229"/>
                <a:gd name="T35" fmla="*/ 2147483647 h 137"/>
                <a:gd name="T36" fmla="*/ 2147483647 w 229"/>
                <a:gd name="T37" fmla="*/ 2147483647 h 137"/>
                <a:gd name="T38" fmla="*/ 2147483647 w 229"/>
                <a:gd name="T39" fmla="*/ 2147483647 h 137"/>
                <a:gd name="T40" fmla="*/ 2147483647 w 229"/>
                <a:gd name="T41" fmla="*/ 2147483647 h 137"/>
                <a:gd name="T42" fmla="*/ 2147483647 w 229"/>
                <a:gd name="T43" fmla="*/ 2147483647 h 137"/>
                <a:gd name="T44" fmla="*/ 2147483647 w 229"/>
                <a:gd name="T45" fmla="*/ 2147483647 h 137"/>
                <a:gd name="T46" fmla="*/ 2147483647 w 229"/>
                <a:gd name="T47" fmla="*/ 2147483647 h 137"/>
                <a:gd name="T48" fmla="*/ 2147483647 w 229"/>
                <a:gd name="T49" fmla="*/ 2147483647 h 137"/>
                <a:gd name="T50" fmla="*/ 2147483647 w 229"/>
                <a:gd name="T51" fmla="*/ 2147483647 h 137"/>
                <a:gd name="T52" fmla="*/ 2147483647 w 229"/>
                <a:gd name="T53" fmla="*/ 2147483647 h 137"/>
                <a:gd name="T54" fmla="*/ 2147483647 w 229"/>
                <a:gd name="T55" fmla="*/ 2147483647 h 137"/>
                <a:gd name="T56" fmla="*/ 2147483647 w 229"/>
                <a:gd name="T57" fmla="*/ 2147483647 h 137"/>
                <a:gd name="T58" fmla="*/ 2147483647 w 229"/>
                <a:gd name="T59" fmla="*/ 2147483647 h 137"/>
                <a:gd name="T60" fmla="*/ 2147483647 w 229"/>
                <a:gd name="T61" fmla="*/ 2147483647 h 13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29" h="137">
                  <a:moveTo>
                    <a:pt x="0" y="0"/>
                  </a:moveTo>
                  <a:lnTo>
                    <a:pt x="0" y="3"/>
                  </a:lnTo>
                  <a:lnTo>
                    <a:pt x="0" y="134"/>
                  </a:lnTo>
                  <a:lnTo>
                    <a:pt x="0" y="137"/>
                  </a:lnTo>
                  <a:lnTo>
                    <a:pt x="229" y="137"/>
                  </a:lnTo>
                  <a:lnTo>
                    <a:pt x="229" y="134"/>
                  </a:lnTo>
                  <a:lnTo>
                    <a:pt x="229" y="3"/>
                  </a:lnTo>
                  <a:lnTo>
                    <a:pt x="229" y="0"/>
                  </a:lnTo>
                  <a:lnTo>
                    <a:pt x="0" y="0"/>
                  </a:lnTo>
                  <a:close/>
                  <a:moveTo>
                    <a:pt x="209" y="121"/>
                  </a:moveTo>
                  <a:lnTo>
                    <a:pt x="153" y="69"/>
                  </a:lnTo>
                  <a:lnTo>
                    <a:pt x="209" y="16"/>
                  </a:lnTo>
                  <a:lnTo>
                    <a:pt x="209" y="121"/>
                  </a:lnTo>
                  <a:close/>
                  <a:moveTo>
                    <a:pt x="16" y="16"/>
                  </a:moveTo>
                  <a:lnTo>
                    <a:pt x="72" y="69"/>
                  </a:lnTo>
                  <a:lnTo>
                    <a:pt x="16" y="121"/>
                  </a:lnTo>
                  <a:lnTo>
                    <a:pt x="16" y="16"/>
                  </a:lnTo>
                  <a:close/>
                  <a:moveTo>
                    <a:pt x="42" y="121"/>
                  </a:moveTo>
                  <a:lnTo>
                    <a:pt x="88" y="78"/>
                  </a:lnTo>
                  <a:lnTo>
                    <a:pt x="117" y="108"/>
                  </a:lnTo>
                  <a:lnTo>
                    <a:pt x="144" y="78"/>
                  </a:lnTo>
                  <a:lnTo>
                    <a:pt x="190" y="121"/>
                  </a:lnTo>
                  <a:lnTo>
                    <a:pt x="42" y="121"/>
                  </a:lnTo>
                  <a:close/>
                  <a:moveTo>
                    <a:pt x="134" y="69"/>
                  </a:moveTo>
                  <a:lnTo>
                    <a:pt x="117" y="85"/>
                  </a:lnTo>
                  <a:lnTo>
                    <a:pt x="101" y="69"/>
                  </a:lnTo>
                  <a:lnTo>
                    <a:pt x="88" y="59"/>
                  </a:lnTo>
                  <a:lnTo>
                    <a:pt x="42" y="16"/>
                  </a:lnTo>
                  <a:lnTo>
                    <a:pt x="190" y="16"/>
                  </a:lnTo>
                  <a:lnTo>
                    <a:pt x="144" y="59"/>
                  </a:lnTo>
                  <a:lnTo>
                    <a:pt x="134" y="6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6794" tIns="38397" rIns="76794" bIns="38397"/>
            <a:lstStyle/>
            <a:p>
              <a:endParaRPr lang="cs-CZ"/>
            </a:p>
          </p:txBody>
        </p:sp>
        <p:sp>
          <p:nvSpPr>
            <p:cNvPr id="43014" name="Freeform 130"/>
            <p:cNvSpPr>
              <a:spLocks noEditPoints="1"/>
            </p:cNvSpPr>
            <p:nvPr/>
          </p:nvSpPr>
          <p:spPr bwMode="auto">
            <a:xfrm>
              <a:off x="1608138" y="2776538"/>
              <a:ext cx="255587" cy="260350"/>
            </a:xfrm>
            <a:custGeom>
              <a:avLst/>
              <a:gdLst>
                <a:gd name="T0" fmla="*/ 0 w 67"/>
                <a:gd name="T1" fmla="*/ 2147483647 h 67"/>
                <a:gd name="T2" fmla="*/ 2147483647 w 67"/>
                <a:gd name="T3" fmla="*/ 2147483647 h 67"/>
                <a:gd name="T4" fmla="*/ 2147483647 w 67"/>
                <a:gd name="T5" fmla="*/ 2147483647 h 67"/>
                <a:gd name="T6" fmla="*/ 2147483647 w 67"/>
                <a:gd name="T7" fmla="*/ 2147483647 h 67"/>
                <a:gd name="T8" fmla="*/ 2147483647 w 67"/>
                <a:gd name="T9" fmla="*/ 2147483647 h 67"/>
                <a:gd name="T10" fmla="*/ 2147483647 w 67"/>
                <a:gd name="T11" fmla="*/ 2147483647 h 67"/>
                <a:gd name="T12" fmla="*/ 2147483647 w 67"/>
                <a:gd name="T13" fmla="*/ 2147483647 h 67"/>
                <a:gd name="T14" fmla="*/ 2147483647 w 67"/>
                <a:gd name="T15" fmla="*/ 2147483647 h 67"/>
                <a:gd name="T16" fmla="*/ 2147483647 w 67"/>
                <a:gd name="T17" fmla="*/ 2147483647 h 67"/>
                <a:gd name="T18" fmla="*/ 2147483647 w 67"/>
                <a:gd name="T19" fmla="*/ 2147483647 h 67"/>
                <a:gd name="T20" fmla="*/ 2147483647 w 67"/>
                <a:gd name="T21" fmla="*/ 2147483647 h 67"/>
                <a:gd name="T22" fmla="*/ 2147483647 w 67"/>
                <a:gd name="T23" fmla="*/ 2147483647 h 67"/>
                <a:gd name="T24" fmla="*/ 2147483647 w 67"/>
                <a:gd name="T25" fmla="*/ 2147483647 h 67"/>
                <a:gd name="T26" fmla="*/ 2147483647 w 67"/>
                <a:gd name="T27" fmla="*/ 2147483647 h 67"/>
                <a:gd name="T28" fmla="*/ 2147483647 w 67"/>
                <a:gd name="T29" fmla="*/ 2147483647 h 67"/>
                <a:gd name="T30" fmla="*/ 2147483647 w 67"/>
                <a:gd name="T31" fmla="*/ 2147483647 h 67"/>
                <a:gd name="T32" fmla="*/ 2147483647 w 67"/>
                <a:gd name="T33" fmla="*/ 2147483647 h 67"/>
                <a:gd name="T34" fmla="*/ 2147483647 w 67"/>
                <a:gd name="T35" fmla="*/ 2147483647 h 67"/>
                <a:gd name="T36" fmla="*/ 2147483647 w 67"/>
                <a:gd name="T37" fmla="*/ 2147483647 h 67"/>
                <a:gd name="T38" fmla="*/ 2147483647 w 67"/>
                <a:gd name="T39" fmla="*/ 2147483647 h 67"/>
                <a:gd name="T40" fmla="*/ 2147483647 w 67"/>
                <a:gd name="T41" fmla="*/ 2147483647 h 67"/>
                <a:gd name="T42" fmla="*/ 2147483647 w 67"/>
                <a:gd name="T43" fmla="*/ 2147483647 h 67"/>
                <a:gd name="T44" fmla="*/ 2147483647 w 67"/>
                <a:gd name="T45" fmla="*/ 2147483647 h 67"/>
                <a:gd name="T46" fmla="*/ 2147483647 w 67"/>
                <a:gd name="T47" fmla="*/ 2147483647 h 67"/>
                <a:gd name="T48" fmla="*/ 2147483647 w 67"/>
                <a:gd name="T49" fmla="*/ 2147483647 h 67"/>
                <a:gd name="T50" fmla="*/ 2147483647 w 67"/>
                <a:gd name="T51" fmla="*/ 2147483647 h 67"/>
                <a:gd name="T52" fmla="*/ 2147483647 w 67"/>
                <a:gd name="T53" fmla="*/ 2147483647 h 67"/>
                <a:gd name="T54" fmla="*/ 2147483647 w 67"/>
                <a:gd name="T55" fmla="*/ 2147483647 h 67"/>
                <a:gd name="T56" fmla="*/ 2147483647 w 67"/>
                <a:gd name="T57" fmla="*/ 2147483647 h 67"/>
                <a:gd name="T58" fmla="*/ 2147483647 w 67"/>
                <a:gd name="T59" fmla="*/ 2147483647 h 67"/>
                <a:gd name="T60" fmla="*/ 2147483647 w 67"/>
                <a:gd name="T61" fmla="*/ 2147483647 h 67"/>
                <a:gd name="T62" fmla="*/ 2147483647 w 67"/>
                <a:gd name="T63" fmla="*/ 2147483647 h 6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7" h="67">
                  <a:moveTo>
                    <a:pt x="34" y="0"/>
                  </a:moveTo>
                  <a:cubicBezTo>
                    <a:pt x="15" y="0"/>
                    <a:pt x="0" y="15"/>
                    <a:pt x="0" y="34"/>
                  </a:cubicBezTo>
                  <a:cubicBezTo>
                    <a:pt x="0" y="52"/>
                    <a:pt x="15" y="67"/>
                    <a:pt x="34" y="67"/>
                  </a:cubicBezTo>
                  <a:cubicBezTo>
                    <a:pt x="52" y="67"/>
                    <a:pt x="67" y="52"/>
                    <a:pt x="67" y="34"/>
                  </a:cubicBezTo>
                  <a:cubicBezTo>
                    <a:pt x="67" y="15"/>
                    <a:pt x="52" y="0"/>
                    <a:pt x="34" y="0"/>
                  </a:cubicBezTo>
                  <a:close/>
                  <a:moveTo>
                    <a:pt x="34" y="63"/>
                  </a:moveTo>
                  <a:cubicBezTo>
                    <a:pt x="29" y="60"/>
                    <a:pt x="25" y="56"/>
                    <a:pt x="22" y="51"/>
                  </a:cubicBezTo>
                  <a:cubicBezTo>
                    <a:pt x="26" y="50"/>
                    <a:pt x="30" y="49"/>
                    <a:pt x="34" y="49"/>
                  </a:cubicBezTo>
                  <a:cubicBezTo>
                    <a:pt x="38" y="49"/>
                    <a:pt x="42" y="50"/>
                    <a:pt x="46" y="51"/>
                  </a:cubicBezTo>
                  <a:cubicBezTo>
                    <a:pt x="43" y="56"/>
                    <a:pt x="40" y="60"/>
                    <a:pt x="35" y="63"/>
                  </a:cubicBezTo>
                  <a:cubicBezTo>
                    <a:pt x="35" y="63"/>
                    <a:pt x="34" y="63"/>
                    <a:pt x="34" y="63"/>
                  </a:cubicBezTo>
                  <a:close/>
                  <a:moveTo>
                    <a:pt x="26" y="62"/>
                  </a:moveTo>
                  <a:cubicBezTo>
                    <a:pt x="21" y="61"/>
                    <a:pt x="17" y="59"/>
                    <a:pt x="13" y="55"/>
                  </a:cubicBezTo>
                  <a:cubicBezTo>
                    <a:pt x="15" y="54"/>
                    <a:pt x="17" y="53"/>
                    <a:pt x="19" y="53"/>
                  </a:cubicBezTo>
                  <a:cubicBezTo>
                    <a:pt x="21" y="56"/>
                    <a:pt x="23" y="60"/>
                    <a:pt x="26" y="62"/>
                  </a:cubicBezTo>
                  <a:close/>
                  <a:moveTo>
                    <a:pt x="4" y="32"/>
                  </a:moveTo>
                  <a:cubicBezTo>
                    <a:pt x="4" y="25"/>
                    <a:pt x="7" y="19"/>
                    <a:pt x="10" y="15"/>
                  </a:cubicBezTo>
                  <a:cubicBezTo>
                    <a:pt x="12" y="16"/>
                    <a:pt x="14" y="18"/>
                    <a:pt x="17" y="19"/>
                  </a:cubicBezTo>
                  <a:cubicBezTo>
                    <a:pt x="15" y="23"/>
                    <a:pt x="14" y="27"/>
                    <a:pt x="14" y="32"/>
                  </a:cubicBezTo>
                  <a:lnTo>
                    <a:pt x="4" y="32"/>
                  </a:lnTo>
                  <a:close/>
                  <a:moveTo>
                    <a:pt x="35" y="4"/>
                  </a:moveTo>
                  <a:cubicBezTo>
                    <a:pt x="40" y="7"/>
                    <a:pt x="44" y="12"/>
                    <a:pt x="46" y="17"/>
                  </a:cubicBezTo>
                  <a:cubicBezTo>
                    <a:pt x="42" y="18"/>
                    <a:pt x="38" y="19"/>
                    <a:pt x="34" y="19"/>
                  </a:cubicBezTo>
                  <a:cubicBezTo>
                    <a:pt x="30" y="19"/>
                    <a:pt x="26" y="18"/>
                    <a:pt x="22" y="17"/>
                  </a:cubicBezTo>
                  <a:cubicBezTo>
                    <a:pt x="25" y="11"/>
                    <a:pt x="29" y="7"/>
                    <a:pt x="34" y="4"/>
                  </a:cubicBezTo>
                  <a:cubicBezTo>
                    <a:pt x="34" y="4"/>
                    <a:pt x="35" y="4"/>
                    <a:pt x="35" y="4"/>
                  </a:cubicBezTo>
                  <a:close/>
                  <a:moveTo>
                    <a:pt x="43" y="5"/>
                  </a:moveTo>
                  <a:cubicBezTo>
                    <a:pt x="47" y="7"/>
                    <a:pt x="51" y="9"/>
                    <a:pt x="54" y="12"/>
                  </a:cubicBezTo>
                  <a:cubicBezTo>
                    <a:pt x="53" y="13"/>
                    <a:pt x="52" y="14"/>
                    <a:pt x="50" y="15"/>
                  </a:cubicBezTo>
                  <a:cubicBezTo>
                    <a:pt x="48" y="11"/>
                    <a:pt x="46" y="8"/>
                    <a:pt x="43" y="5"/>
                  </a:cubicBezTo>
                  <a:close/>
                  <a:moveTo>
                    <a:pt x="18" y="15"/>
                  </a:moveTo>
                  <a:cubicBezTo>
                    <a:pt x="16" y="14"/>
                    <a:pt x="15" y="13"/>
                    <a:pt x="13" y="12"/>
                  </a:cubicBezTo>
                  <a:cubicBezTo>
                    <a:pt x="17" y="8"/>
                    <a:pt x="21" y="6"/>
                    <a:pt x="26" y="5"/>
                  </a:cubicBezTo>
                  <a:cubicBezTo>
                    <a:pt x="23" y="8"/>
                    <a:pt x="20" y="11"/>
                    <a:pt x="18" y="15"/>
                  </a:cubicBezTo>
                  <a:close/>
                  <a:moveTo>
                    <a:pt x="20" y="20"/>
                  </a:moveTo>
                  <a:cubicBezTo>
                    <a:pt x="25" y="22"/>
                    <a:pt x="29" y="23"/>
                    <a:pt x="34" y="23"/>
                  </a:cubicBezTo>
                  <a:cubicBezTo>
                    <a:pt x="39" y="23"/>
                    <a:pt x="44" y="22"/>
                    <a:pt x="48" y="20"/>
                  </a:cubicBezTo>
                  <a:cubicBezTo>
                    <a:pt x="49" y="24"/>
                    <a:pt x="50" y="28"/>
                    <a:pt x="50" y="32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18" y="28"/>
                    <a:pt x="19" y="24"/>
                    <a:pt x="20" y="20"/>
                  </a:cubicBezTo>
                  <a:close/>
                  <a:moveTo>
                    <a:pt x="50" y="36"/>
                  </a:moveTo>
                  <a:cubicBezTo>
                    <a:pt x="50" y="40"/>
                    <a:pt x="49" y="44"/>
                    <a:pt x="48" y="47"/>
                  </a:cubicBezTo>
                  <a:cubicBezTo>
                    <a:pt x="43" y="46"/>
                    <a:pt x="39" y="45"/>
                    <a:pt x="34" y="45"/>
                  </a:cubicBezTo>
                  <a:cubicBezTo>
                    <a:pt x="29" y="45"/>
                    <a:pt x="25" y="46"/>
                    <a:pt x="21" y="47"/>
                  </a:cubicBezTo>
                  <a:cubicBezTo>
                    <a:pt x="19" y="44"/>
                    <a:pt x="18" y="40"/>
                    <a:pt x="18" y="36"/>
                  </a:cubicBezTo>
                  <a:lnTo>
                    <a:pt x="50" y="36"/>
                  </a:lnTo>
                  <a:close/>
                  <a:moveTo>
                    <a:pt x="50" y="53"/>
                  </a:moveTo>
                  <a:cubicBezTo>
                    <a:pt x="51" y="53"/>
                    <a:pt x="53" y="54"/>
                    <a:pt x="54" y="55"/>
                  </a:cubicBezTo>
                  <a:cubicBezTo>
                    <a:pt x="51" y="58"/>
                    <a:pt x="47" y="60"/>
                    <a:pt x="43" y="62"/>
                  </a:cubicBezTo>
                  <a:cubicBezTo>
                    <a:pt x="46" y="59"/>
                    <a:pt x="48" y="56"/>
                    <a:pt x="50" y="53"/>
                  </a:cubicBezTo>
                  <a:close/>
                  <a:moveTo>
                    <a:pt x="51" y="49"/>
                  </a:moveTo>
                  <a:cubicBezTo>
                    <a:pt x="53" y="45"/>
                    <a:pt x="54" y="40"/>
                    <a:pt x="54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3" y="42"/>
                    <a:pt x="61" y="48"/>
                    <a:pt x="57" y="52"/>
                  </a:cubicBezTo>
                  <a:cubicBezTo>
                    <a:pt x="55" y="51"/>
                    <a:pt x="53" y="50"/>
                    <a:pt x="51" y="49"/>
                  </a:cubicBezTo>
                  <a:close/>
                  <a:moveTo>
                    <a:pt x="54" y="32"/>
                  </a:moveTo>
                  <a:cubicBezTo>
                    <a:pt x="54" y="27"/>
                    <a:pt x="53" y="23"/>
                    <a:pt x="52" y="19"/>
                  </a:cubicBezTo>
                  <a:cubicBezTo>
                    <a:pt x="54" y="18"/>
                    <a:pt x="55" y="17"/>
                    <a:pt x="57" y="15"/>
                  </a:cubicBezTo>
                  <a:cubicBezTo>
                    <a:pt x="61" y="20"/>
                    <a:pt x="63" y="25"/>
                    <a:pt x="63" y="32"/>
                  </a:cubicBezTo>
                  <a:lnTo>
                    <a:pt x="54" y="32"/>
                  </a:lnTo>
                  <a:close/>
                  <a:moveTo>
                    <a:pt x="4" y="36"/>
                  </a:moveTo>
                  <a:cubicBezTo>
                    <a:pt x="14" y="36"/>
                    <a:pt x="14" y="36"/>
                    <a:pt x="14" y="36"/>
                  </a:cubicBezTo>
                  <a:cubicBezTo>
                    <a:pt x="14" y="40"/>
                    <a:pt x="15" y="45"/>
                    <a:pt x="17" y="49"/>
                  </a:cubicBezTo>
                  <a:cubicBezTo>
                    <a:pt x="15" y="50"/>
                    <a:pt x="13" y="51"/>
                    <a:pt x="11" y="53"/>
                  </a:cubicBezTo>
                  <a:cubicBezTo>
                    <a:pt x="7" y="48"/>
                    <a:pt x="4" y="42"/>
                    <a:pt x="4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6794" tIns="38397" rIns="76794" bIns="38397"/>
            <a:lstStyle/>
            <a:p>
              <a:endParaRPr lang="cs-CZ"/>
            </a:p>
          </p:txBody>
        </p:sp>
        <p:sp>
          <p:nvSpPr>
            <p:cNvPr id="43017" name="Freeform 76"/>
            <p:cNvSpPr>
              <a:spLocks noChangeArrowheads="1"/>
            </p:cNvSpPr>
            <p:nvPr/>
          </p:nvSpPr>
          <p:spPr bwMode="auto">
            <a:xfrm>
              <a:off x="1674813" y="3552825"/>
              <a:ext cx="150812" cy="265113"/>
            </a:xfrm>
            <a:custGeom>
              <a:avLst/>
              <a:gdLst>
                <a:gd name="T0" fmla="*/ 2147483647 w 283"/>
                <a:gd name="T1" fmla="*/ 0 h 489"/>
                <a:gd name="T2" fmla="*/ 2147483647 w 283"/>
                <a:gd name="T3" fmla="*/ 0 h 489"/>
                <a:gd name="T4" fmla="*/ 2147483647 w 283"/>
                <a:gd name="T5" fmla="*/ 0 h 489"/>
                <a:gd name="T6" fmla="*/ 0 w 283"/>
                <a:gd name="T7" fmla="*/ 2147483647 h 489"/>
                <a:gd name="T8" fmla="*/ 0 w 283"/>
                <a:gd name="T9" fmla="*/ 2147483647 h 489"/>
                <a:gd name="T10" fmla="*/ 2147483647 w 283"/>
                <a:gd name="T11" fmla="*/ 2147483647 h 489"/>
                <a:gd name="T12" fmla="*/ 2147483647 w 283"/>
                <a:gd name="T13" fmla="*/ 2147483647 h 489"/>
                <a:gd name="T14" fmla="*/ 2147483647 w 283"/>
                <a:gd name="T15" fmla="*/ 2147483647 h 489"/>
                <a:gd name="T16" fmla="*/ 2147483647 w 283"/>
                <a:gd name="T17" fmla="*/ 2147483647 h 489"/>
                <a:gd name="T18" fmla="*/ 2147483647 w 283"/>
                <a:gd name="T19" fmla="*/ 0 h 489"/>
                <a:gd name="T20" fmla="*/ 2147483647 w 283"/>
                <a:gd name="T21" fmla="*/ 2147483647 h 489"/>
                <a:gd name="T22" fmla="*/ 2147483647 w 283"/>
                <a:gd name="T23" fmla="*/ 2147483647 h 489"/>
                <a:gd name="T24" fmla="*/ 2147483647 w 283"/>
                <a:gd name="T25" fmla="*/ 2147483647 h 489"/>
                <a:gd name="T26" fmla="*/ 2147483647 w 283"/>
                <a:gd name="T27" fmla="*/ 2147483647 h 489"/>
                <a:gd name="T28" fmla="*/ 2147483647 w 283"/>
                <a:gd name="T29" fmla="*/ 2147483647 h 489"/>
                <a:gd name="T30" fmla="*/ 2147483647 w 283"/>
                <a:gd name="T31" fmla="*/ 2147483647 h 489"/>
                <a:gd name="T32" fmla="*/ 2147483647 w 283"/>
                <a:gd name="T33" fmla="*/ 2147483647 h 489"/>
                <a:gd name="T34" fmla="*/ 2147483647 w 283"/>
                <a:gd name="T35" fmla="*/ 2147483647 h 489"/>
                <a:gd name="T36" fmla="*/ 2147483647 w 283"/>
                <a:gd name="T37" fmla="*/ 2147483647 h 489"/>
                <a:gd name="T38" fmla="*/ 2147483647 w 283"/>
                <a:gd name="T39" fmla="*/ 2147483647 h 489"/>
                <a:gd name="T40" fmla="*/ 2147483647 w 283"/>
                <a:gd name="T41" fmla="*/ 2147483647 h 489"/>
                <a:gd name="T42" fmla="*/ 2147483647 w 283"/>
                <a:gd name="T43" fmla="*/ 2147483647 h 48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83" h="489">
                  <a:moveTo>
                    <a:pt x="238" y="0"/>
                  </a:moveTo>
                  <a:lnTo>
                    <a:pt x="238" y="0"/>
                  </a:lnTo>
                  <a:cubicBezTo>
                    <a:pt x="44" y="0"/>
                    <a:pt x="44" y="0"/>
                    <a:pt x="44" y="0"/>
                  </a:cubicBezTo>
                  <a:cubicBezTo>
                    <a:pt x="17" y="0"/>
                    <a:pt x="0" y="18"/>
                    <a:pt x="0" y="44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0" y="460"/>
                    <a:pt x="17" y="488"/>
                    <a:pt x="44" y="488"/>
                  </a:cubicBezTo>
                  <a:cubicBezTo>
                    <a:pt x="238" y="488"/>
                    <a:pt x="238" y="488"/>
                    <a:pt x="238" y="488"/>
                  </a:cubicBezTo>
                  <a:cubicBezTo>
                    <a:pt x="265" y="488"/>
                    <a:pt x="282" y="460"/>
                    <a:pt x="282" y="434"/>
                  </a:cubicBezTo>
                  <a:cubicBezTo>
                    <a:pt x="282" y="44"/>
                    <a:pt x="282" y="44"/>
                    <a:pt x="282" y="44"/>
                  </a:cubicBezTo>
                  <a:cubicBezTo>
                    <a:pt x="282" y="18"/>
                    <a:pt x="265" y="0"/>
                    <a:pt x="238" y="0"/>
                  </a:cubicBezTo>
                  <a:close/>
                  <a:moveTo>
                    <a:pt x="141" y="460"/>
                  </a:moveTo>
                  <a:lnTo>
                    <a:pt x="141" y="460"/>
                  </a:lnTo>
                  <a:cubicBezTo>
                    <a:pt x="123" y="460"/>
                    <a:pt x="106" y="451"/>
                    <a:pt x="106" y="443"/>
                  </a:cubicBezTo>
                  <a:cubicBezTo>
                    <a:pt x="106" y="425"/>
                    <a:pt x="123" y="416"/>
                    <a:pt x="141" y="416"/>
                  </a:cubicBezTo>
                  <a:cubicBezTo>
                    <a:pt x="159" y="416"/>
                    <a:pt x="176" y="425"/>
                    <a:pt x="176" y="443"/>
                  </a:cubicBezTo>
                  <a:cubicBezTo>
                    <a:pt x="176" y="451"/>
                    <a:pt x="159" y="460"/>
                    <a:pt x="141" y="460"/>
                  </a:cubicBezTo>
                  <a:close/>
                  <a:moveTo>
                    <a:pt x="247" y="390"/>
                  </a:moveTo>
                  <a:lnTo>
                    <a:pt x="247" y="390"/>
                  </a:lnTo>
                  <a:cubicBezTo>
                    <a:pt x="35" y="390"/>
                    <a:pt x="35" y="390"/>
                    <a:pt x="35" y="390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247" y="62"/>
                    <a:pt x="247" y="62"/>
                    <a:pt x="247" y="62"/>
                  </a:cubicBezTo>
                  <a:lnTo>
                    <a:pt x="247" y="39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38405" tIns="19202" rIns="38405" bIns="19202" anchor="ctr"/>
            <a:lstStyle/>
            <a:p>
              <a:endParaRPr lang="cs-CZ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16000" indent="0" defTabSz="913878"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2">
                    <a:lumMod val="75000"/>
                  </a:schemeClr>
                </a:solidFill>
              </a:rPr>
              <a:t>Kontakty </a:t>
            </a:r>
            <a:endParaRPr lang="de-AT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3019" name="TextBox 16"/>
          <p:cNvSpPr txBox="1">
            <a:spLocks noChangeArrowheads="1"/>
          </p:cNvSpPr>
          <p:nvPr/>
        </p:nvSpPr>
        <p:spPr bwMode="auto">
          <a:xfrm>
            <a:off x="2190748" y="4727574"/>
            <a:ext cx="53387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cs-CZ" sz="1600" dirty="0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facebook.com/</a:t>
            </a:r>
            <a:r>
              <a:rPr lang="de-AT" altLang="cs-CZ" sz="1600" dirty="0" err="1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CentralEuropeProgramme</a:t>
            </a:r>
            <a:endParaRPr lang="de-AT" altLang="cs-CZ" sz="1600" dirty="0">
              <a:solidFill>
                <a:srgbClr val="4D4D4E"/>
              </a:solidFill>
              <a:latin typeface="Trebuchet MS" pitchFamily="34" charset="0"/>
              <a:ea typeface="Raleway"/>
              <a:cs typeface="Raleway"/>
            </a:endParaRPr>
          </a:p>
        </p:txBody>
      </p:sp>
      <p:sp>
        <p:nvSpPr>
          <p:cNvPr id="43020" name="TextBox 16"/>
          <p:cNvSpPr txBox="1">
            <a:spLocks noChangeArrowheads="1"/>
          </p:cNvSpPr>
          <p:nvPr/>
        </p:nvSpPr>
        <p:spPr bwMode="auto">
          <a:xfrm>
            <a:off x="2190750" y="5087937"/>
            <a:ext cx="5338763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cs-CZ" sz="1600" dirty="0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linkedin.com/in/</a:t>
            </a:r>
            <a:r>
              <a:rPr lang="de-AT" altLang="cs-CZ" sz="1600" dirty="0" err="1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centraleuropeprogramme</a:t>
            </a:r>
            <a:endParaRPr lang="de-AT" altLang="cs-CZ" sz="1600" dirty="0">
              <a:solidFill>
                <a:srgbClr val="4D4D4E"/>
              </a:solidFill>
              <a:latin typeface="Trebuchet MS" pitchFamily="34" charset="0"/>
              <a:ea typeface="Raleway"/>
              <a:cs typeface="Raleway"/>
            </a:endParaRPr>
          </a:p>
        </p:txBody>
      </p:sp>
      <p:sp>
        <p:nvSpPr>
          <p:cNvPr id="43021" name="TextBox 16"/>
          <p:cNvSpPr txBox="1">
            <a:spLocks noChangeArrowheads="1"/>
          </p:cNvSpPr>
          <p:nvPr/>
        </p:nvSpPr>
        <p:spPr bwMode="auto">
          <a:xfrm>
            <a:off x="2190749" y="5472320"/>
            <a:ext cx="53387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766763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676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6763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66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AT" altLang="cs-CZ" sz="1600" dirty="0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twitter.com/</a:t>
            </a:r>
            <a:r>
              <a:rPr lang="de-AT" altLang="cs-CZ" sz="1600" dirty="0" err="1">
                <a:solidFill>
                  <a:srgbClr val="4D4D4E"/>
                </a:solidFill>
                <a:latin typeface="Trebuchet MS" pitchFamily="34" charset="0"/>
                <a:ea typeface="Raleway"/>
                <a:cs typeface="Raleway"/>
              </a:rPr>
              <a:t>interregce</a:t>
            </a:r>
            <a:endParaRPr lang="de-AT" altLang="cs-CZ" sz="1600" dirty="0">
              <a:solidFill>
                <a:srgbClr val="4D4D4E"/>
              </a:solidFill>
              <a:latin typeface="Trebuchet MS" pitchFamily="34" charset="0"/>
              <a:ea typeface="Raleway"/>
              <a:cs typeface="Raleway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1632321" y="4714875"/>
            <a:ext cx="269875" cy="1008062"/>
            <a:chOff x="1616075" y="4341813"/>
            <a:chExt cx="269875" cy="1008062"/>
          </a:xfrm>
        </p:grpSpPr>
        <p:pic>
          <p:nvPicPr>
            <p:cNvPr id="43022" name="Picture 12" descr="\\ISTORAGE\-Print\MA27\Powerpoint\rep\linkedin.em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188" y="5113338"/>
              <a:ext cx="258762" cy="236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3" name="Picture 13" descr="\\ISTORAGE\-Print\MA27\Powerpoint\rep\twitter.em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6075" y="4760913"/>
              <a:ext cx="258763" cy="20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4" name="Picture 14" descr="\\ISTORAGE\-Print\MA27\Powerpoint\rep\facebook.em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100" y="4341813"/>
              <a:ext cx="123825" cy="25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162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97971" y="149225"/>
            <a:ext cx="6431618" cy="686006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accent3">
                    <a:lumMod val="75000"/>
                  </a:schemeClr>
                </a:solidFill>
              </a:rPr>
              <a:t>shrnutí 2017</a:t>
            </a:r>
            <a:endParaRPr lang="en-GB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0"/>
          </p:nvPr>
        </p:nvSpPr>
        <p:spPr>
          <a:xfrm>
            <a:off x="185768" y="1081548"/>
            <a:ext cx="8769554" cy="5109528"/>
          </a:xfrm>
        </p:spPr>
        <p:txBody>
          <a:bodyPr/>
          <a:lstStyle/>
          <a:p>
            <a:pPr lvl="2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1"/>
                </a:solidFill>
              </a:rPr>
              <a:t>15.-</a:t>
            </a:r>
            <a:r>
              <a:rPr lang="cs-CZ" b="1" dirty="0" smtClean="0">
                <a:solidFill>
                  <a:schemeClr val="accent1"/>
                </a:solidFill>
              </a:rPr>
              <a:t>16.3.2017: Monitorovací výbor v Praze </a:t>
            </a:r>
          </a:p>
          <a:p>
            <a:pPr marL="913879" lvl="2" indent="0">
              <a:buNone/>
            </a:pPr>
            <a:r>
              <a:rPr lang="cs-CZ" sz="1600" dirty="0" smtClean="0"/>
              <a:t>Schválení </a:t>
            </a:r>
            <a:r>
              <a:rPr lang="cs-CZ" sz="1600" dirty="0"/>
              <a:t>projektů </a:t>
            </a:r>
            <a:r>
              <a:rPr lang="cs-CZ" sz="1600" dirty="0" smtClean="0"/>
              <a:t>z 2</a:t>
            </a:r>
            <a:r>
              <a:rPr lang="cs-CZ" sz="1600" dirty="0"/>
              <a:t>. </a:t>
            </a:r>
            <a:r>
              <a:rPr lang="cs-CZ" sz="1600" dirty="0" smtClean="0"/>
              <a:t>výzvy </a:t>
            </a:r>
            <a:r>
              <a:rPr lang="cs-CZ" sz="1600" dirty="0"/>
              <a:t>&gt;&gt; všechny nad 70 bodů </a:t>
            </a:r>
            <a:r>
              <a:rPr lang="cs-CZ" sz="1600" dirty="0" smtClean="0"/>
              <a:t>a také projekty s nižší hodnotou bodů, </a:t>
            </a:r>
            <a:r>
              <a:rPr lang="cs-CZ" sz="1600" dirty="0" err="1" smtClean="0"/>
              <a:t>kt</a:t>
            </a:r>
            <a:r>
              <a:rPr lang="cs-CZ" sz="1600" dirty="0" smtClean="0"/>
              <a:t>. se lišila u jednotlivých priorit (P1&gt;68,5; P3&gt;68,25; P4&gt;66,75)</a:t>
            </a:r>
            <a:endParaRPr lang="cs-CZ" sz="1600" dirty="0"/>
          </a:p>
          <a:p>
            <a:pPr marL="913879" lvl="2" indent="0">
              <a:buNone/>
            </a:pPr>
            <a:endParaRPr lang="cs-CZ" b="1" dirty="0">
              <a:solidFill>
                <a:schemeClr val="accent1"/>
              </a:solidFill>
            </a:endParaRPr>
          </a:p>
          <a:p>
            <a:pPr marL="913879" lvl="2" indent="0">
              <a:buNone/>
            </a:pPr>
            <a:endParaRPr lang="cs-CZ" b="1" dirty="0" smtClean="0">
              <a:solidFill>
                <a:schemeClr val="accent1"/>
              </a:solidFill>
            </a:endParaRPr>
          </a:p>
          <a:p>
            <a:pPr marL="913879" lvl="2" indent="0">
              <a:buNone/>
            </a:pPr>
            <a:endParaRPr lang="cs-CZ" b="1" dirty="0" smtClean="0">
              <a:solidFill>
                <a:schemeClr val="accent1"/>
              </a:solidFill>
            </a:endParaRPr>
          </a:p>
          <a:p>
            <a:pPr marL="913879" lvl="2" indent="0">
              <a:buNone/>
            </a:pPr>
            <a:endParaRPr lang="cs-CZ" b="1" dirty="0">
              <a:solidFill>
                <a:schemeClr val="accent1"/>
              </a:solidFill>
            </a:endParaRPr>
          </a:p>
          <a:p>
            <a:endParaRPr lang="cs-CZ" sz="2000" dirty="0" smtClean="0"/>
          </a:p>
          <a:p>
            <a:endParaRPr lang="cs-CZ" sz="2000" dirty="0"/>
          </a:p>
          <a:p>
            <a:endParaRPr lang="cs-CZ" sz="2000" dirty="0" smtClean="0"/>
          </a:p>
          <a:p>
            <a:r>
              <a:rPr lang="cs-CZ" sz="2000" dirty="0"/>
              <a:t> </a:t>
            </a:r>
            <a:r>
              <a:rPr lang="cs-CZ" sz="2000" dirty="0" smtClean="0"/>
              <a:t>    </a:t>
            </a:r>
            <a:r>
              <a:rPr lang="cs-CZ" sz="1800" dirty="0" smtClean="0">
                <a:solidFill>
                  <a:schemeClr val="accent6">
                    <a:lumMod val="50000"/>
                  </a:schemeClr>
                </a:solidFill>
              </a:rPr>
              <a:t>PP/LP z ČR</a:t>
            </a:r>
            <a:endParaRPr lang="de-AT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262627"/>
              </p:ext>
            </p:extLst>
          </p:nvPr>
        </p:nvGraphicFramePr>
        <p:xfrm>
          <a:off x="395874" y="1969397"/>
          <a:ext cx="8349342" cy="2122716"/>
        </p:xfrm>
        <a:graphic>
          <a:graphicData uri="http://schemas.openxmlformats.org/drawingml/2006/table">
            <a:tbl>
              <a:tblPr firstRow="1" bandRow="1"/>
              <a:tblGrid>
                <a:gridCol w="44631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7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5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17838">
                <a:tc>
                  <a:txBody>
                    <a:bodyPr/>
                    <a:lstStyle/>
                    <a:p>
                      <a:pPr algn="l"/>
                      <a:endParaRPr lang="cs-CZ" sz="1200" b="0" i="0" u="none" strike="noStrike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endParaRPr lang="cs-CZ" sz="1000" dirty="0">
                        <a:effectLst/>
                        <a:latin typeface="Times New Roman"/>
                      </a:endParaRPr>
                    </a:p>
                  </a:txBody>
                  <a:tcPr marL="67222" marR="67222" marT="0" marB="0">
                    <a:lnL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94A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120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Total</a:t>
                      </a:r>
                      <a:endParaRPr lang="cs-CZ" sz="800" b="1" dirty="0">
                        <a:solidFill>
                          <a:srgbClr val="4D4D4E"/>
                        </a:solidFill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ABB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1200" dirty="0" err="1" smtClean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Priorit</a:t>
                      </a:r>
                      <a:r>
                        <a:rPr lang="cs-CZ" sz="1000" b="1" kern="1200" dirty="0" smtClean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GB" sz="1000" b="1" kern="1200" dirty="0" smtClean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000" b="1" kern="120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1</a:t>
                      </a:r>
                      <a:endParaRPr lang="cs-CZ" sz="800" b="1" dirty="0">
                        <a:solidFill>
                          <a:srgbClr val="4D4D4E"/>
                        </a:solidFill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60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1200" dirty="0" err="1" smtClean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Priorit</a:t>
                      </a:r>
                      <a:r>
                        <a:rPr lang="cs-CZ" sz="1000" b="1" kern="1200" dirty="0" smtClean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GB" sz="1000" b="1" kern="1200" dirty="0" smtClean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000" b="1" kern="120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2</a:t>
                      </a:r>
                      <a:endParaRPr lang="cs-CZ" sz="800" b="1" dirty="0">
                        <a:solidFill>
                          <a:srgbClr val="4D4D4E"/>
                        </a:solidFill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1200" dirty="0" err="1" smtClean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Priorit</a:t>
                      </a:r>
                      <a:r>
                        <a:rPr lang="cs-CZ" sz="1000" b="1" kern="1200" dirty="0" smtClean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GB" sz="1000" b="1" kern="1200" dirty="0" smtClean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000" b="1" kern="120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3</a:t>
                      </a:r>
                      <a:endParaRPr lang="cs-CZ" sz="800" b="1" dirty="0">
                        <a:solidFill>
                          <a:srgbClr val="4D4D4E"/>
                        </a:solidFill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22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000" b="1" kern="1200" dirty="0" err="1" smtClean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Priorit</a:t>
                      </a:r>
                      <a:r>
                        <a:rPr lang="cs-CZ" sz="1000" b="1" kern="1200" dirty="0" smtClean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n-GB" sz="1000" b="1" kern="1200" dirty="0" smtClean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000" b="1" kern="1200" dirty="0">
                          <a:solidFill>
                            <a:srgbClr val="FFFFFF"/>
                          </a:solidFill>
                          <a:effectLst/>
                          <a:latin typeface="Trebuchet MS"/>
                          <a:ea typeface="Times New Roman"/>
                          <a:cs typeface="Times New Roman"/>
                        </a:rPr>
                        <a:t>4</a:t>
                      </a:r>
                      <a:endParaRPr lang="cs-CZ" sz="800" b="1" dirty="0">
                        <a:solidFill>
                          <a:srgbClr val="4D4D4E"/>
                        </a:solidFill>
                        <a:effectLst/>
                        <a:latin typeface="Trebuchet MS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89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71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Počet</a:t>
                      </a:r>
                      <a:r>
                        <a:rPr lang="cs-CZ" sz="1400" baseline="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předložených žádostí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209</a:t>
                      </a:r>
                      <a:endParaRPr lang="cs-CZ" sz="1400" b="1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75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265" algn="ctr" defTabSz="913878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38</a:t>
                      </a:r>
                      <a:endParaRPr lang="cs-CZ" sz="1400" kern="12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265" algn="ctr" defTabSz="913878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85</a:t>
                      </a:r>
                      <a:endParaRPr lang="cs-CZ" sz="1400" kern="12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265" algn="ctr" defTabSz="913878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400" kern="12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 anchor="ctr">
                    <a:lnL>
                      <a:noFill/>
                    </a:lnL>
                    <a:lnR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97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Počet</a:t>
                      </a:r>
                      <a:r>
                        <a:rPr lang="cs-CZ" sz="1400" baseline="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*způsobilých* žádostí – prošly filtrem relevance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176</a:t>
                      </a:r>
                      <a:endParaRPr lang="cs-CZ" sz="1400" b="1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61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5265" algn="ctr" defTabSz="913878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34</a:t>
                      </a:r>
                      <a:endParaRPr lang="cs-CZ" sz="1400" kern="12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5265" algn="ctr" defTabSz="913878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70</a:t>
                      </a:r>
                      <a:endParaRPr lang="cs-CZ" sz="1400" kern="12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215265" algn="ctr" defTabSz="913878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400" kern="12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 anchor="ctr">
                    <a:lnL>
                      <a:noFill/>
                    </a:lnL>
                    <a:lnR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68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u="none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Počet</a:t>
                      </a:r>
                      <a:r>
                        <a:rPr lang="cs-CZ" sz="1400" u="none" baseline="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schválených žádostí</a:t>
                      </a:r>
                      <a:endParaRPr lang="cs-CZ" sz="1400" u="none" dirty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Arial"/>
                        </a:rPr>
                        <a:t>50</a:t>
                      </a:r>
                      <a:endParaRPr lang="cs-CZ" sz="1400" b="1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15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265" algn="ctr" defTabSz="913878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9</a:t>
                      </a:r>
                      <a:endParaRPr lang="cs-CZ" sz="1400" kern="12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265" algn="ctr" defTabSz="913878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cs-CZ" sz="1400" kern="1200" dirty="0" smtClean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9</a:t>
                      </a:r>
                      <a:endParaRPr lang="cs-CZ" sz="1400" kern="12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15265" algn="ctr" defTabSz="913878" rtl="0" eaLnBrk="1" latinLnBrk="0" hangingPunct="1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</a:t>
                      </a:r>
                      <a:endParaRPr lang="cs-CZ" sz="1400" kern="12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 anchor="ctr">
                    <a:lnL>
                      <a:noFill/>
                    </a:lnL>
                    <a:lnR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68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Úspěšnost (ze</a:t>
                      </a:r>
                      <a:r>
                        <a:rPr lang="cs-CZ" sz="1400" baseline="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*způsobilých*)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29%</a:t>
                      </a:r>
                      <a:endParaRPr lang="cs-CZ" sz="1400" b="1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25%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27%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26%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64%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026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Počet</a:t>
                      </a:r>
                      <a:r>
                        <a:rPr lang="cs-CZ" sz="1400" baseline="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subjektů v žádostech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smtClean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515</a:t>
                      </a:r>
                      <a:endParaRPr lang="cs-CZ" sz="1400" b="1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152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94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195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74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2713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400" b="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Alokace</a:t>
                      </a:r>
                      <a:r>
                        <a:rPr lang="cs-CZ" sz="1400" b="0" baseline="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400" b="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(v</a:t>
                      </a:r>
                      <a:r>
                        <a:rPr lang="cs-CZ" sz="1400" b="0" baseline="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mil.</a:t>
                      </a:r>
                      <a:r>
                        <a:rPr lang="en-US" sz="1400" b="0" dirty="0" smtClean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0" dirty="0">
                          <a:solidFill>
                            <a:srgbClr val="4D4D4E"/>
                          </a:solidFill>
                          <a:effectLst/>
                          <a:latin typeface="Trebuchet MS" panose="020B0603020202020204" pitchFamily="34" charset="0"/>
                          <a:ea typeface="Times New Roman"/>
                          <a:cs typeface="Times New Roman"/>
                        </a:rPr>
                        <a:t>EUR)</a:t>
                      </a:r>
                      <a:endParaRPr lang="cs-CZ" sz="1400" b="0" dirty="0">
                        <a:solidFill>
                          <a:srgbClr val="4D4D4E"/>
                        </a:solidFill>
                        <a:effectLst/>
                        <a:latin typeface="Trebuchet MS" panose="020B0603020202020204" pitchFamily="34" charset="0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90 </a:t>
                      </a:r>
                      <a:endParaRPr lang="cs-CZ" sz="1400" b="1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27 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16 </a:t>
                      </a:r>
                      <a:endParaRPr lang="cs-CZ" sz="140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34 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4D4D4E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13 </a:t>
                      </a:r>
                      <a:endParaRPr lang="cs-CZ" sz="1400" dirty="0">
                        <a:solidFill>
                          <a:srgbClr val="4D4D4E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7222" marR="67222" marT="0" marB="0">
                    <a:lnL>
                      <a:noFill/>
                    </a:lnL>
                    <a:lnR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BC0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8" name="Obráze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634" y="4315266"/>
            <a:ext cx="6555805" cy="1937387"/>
          </a:xfrm>
          <a:prstGeom prst="rect">
            <a:avLst/>
          </a:prstGeom>
        </p:spPr>
      </p:pic>
      <p:sp>
        <p:nvSpPr>
          <p:cNvPr id="10" name="Oval 44"/>
          <p:cNvSpPr/>
          <p:nvPr/>
        </p:nvSpPr>
        <p:spPr>
          <a:xfrm>
            <a:off x="165331" y="958103"/>
            <a:ext cx="850845" cy="8300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4" tIns="38397" rIns="76794" bIns="38397" rtlCol="0" anchor="ctr"/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solidFill>
                  <a:prstClr val="white"/>
                </a:solidFill>
                <a:latin typeface="Trebuchet MS"/>
                <a:ea typeface="ＭＳ Ｐゴシック" panose="020B0600070205080204" pitchFamily="34" charset="-128"/>
              </a:rPr>
              <a:t>MC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Light"/>
            </a:endParaRPr>
          </a:p>
        </p:txBody>
      </p:sp>
      <p:sp>
        <p:nvSpPr>
          <p:cNvPr id="4" name="Šrafovaná šipka doprava 3"/>
          <p:cNvSpPr/>
          <p:nvPr/>
        </p:nvSpPr>
        <p:spPr>
          <a:xfrm>
            <a:off x="4476901" y="3824686"/>
            <a:ext cx="606743" cy="27157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301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97971" y="149225"/>
            <a:ext cx="6431618" cy="686006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accent3">
                    <a:lumMod val="75000"/>
                  </a:schemeClr>
                </a:solidFill>
              </a:rPr>
              <a:t>shrnutí 2017</a:t>
            </a:r>
            <a:endParaRPr lang="en-GB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Textplatzhalter 10"/>
          <p:cNvSpPr>
            <a:spLocks noGrp="1"/>
          </p:cNvSpPr>
          <p:nvPr>
            <p:ph type="body" sz="quarter" idx="10"/>
          </p:nvPr>
        </p:nvSpPr>
        <p:spPr>
          <a:xfrm>
            <a:off x="110192" y="968829"/>
            <a:ext cx="8767194" cy="5388427"/>
          </a:xfrm>
        </p:spPr>
        <p:txBody>
          <a:bodyPr/>
          <a:lstStyle/>
          <a:p>
            <a:pPr lvl="2"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accent1"/>
                </a:solidFill>
              </a:rPr>
              <a:t> Semináře pro příjemce z 2. výzvy</a:t>
            </a:r>
          </a:p>
          <a:p>
            <a:pPr marL="913879" lvl="2" indent="0">
              <a:buNone/>
            </a:pPr>
            <a:r>
              <a:rPr lang="cs-CZ" b="1" dirty="0" smtClean="0">
                <a:solidFill>
                  <a:schemeClr val="accent1"/>
                </a:solidFill>
              </a:rPr>
              <a:t> </a:t>
            </a:r>
            <a:r>
              <a:rPr lang="cs-CZ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b="1" dirty="0" smtClean="0">
                <a:solidFill>
                  <a:schemeClr val="accent1"/>
                </a:solidFill>
              </a:rPr>
              <a:t>´</a:t>
            </a:r>
            <a:r>
              <a:rPr lang="cs-CZ" dirty="0" smtClean="0"/>
              <a:t>Project </a:t>
            </a:r>
            <a:r>
              <a:rPr lang="cs-CZ" dirty="0" err="1"/>
              <a:t>Implementation</a:t>
            </a:r>
            <a:r>
              <a:rPr lang="cs-CZ" dirty="0"/>
              <a:t> </a:t>
            </a:r>
            <a:r>
              <a:rPr lang="cs-CZ" dirty="0" err="1" smtClean="0"/>
              <a:t>Training</a:t>
            </a:r>
            <a:r>
              <a:rPr lang="cs-CZ" dirty="0" smtClean="0"/>
              <a:t>´ v červnu 2017 (Vídeň) </a:t>
            </a:r>
          </a:p>
          <a:p>
            <a:pPr marL="913879" lvl="2" indent="0">
              <a:buNone/>
            </a:pPr>
            <a:r>
              <a:rPr lang="cs-CZ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dirty="0" smtClean="0"/>
              <a:t>Finanční </a:t>
            </a:r>
            <a:r>
              <a:rPr lang="cs-CZ" dirty="0"/>
              <a:t>seminář v </a:t>
            </a:r>
            <a:r>
              <a:rPr lang="cs-CZ" dirty="0" smtClean="0"/>
              <a:t>každém členském státě: 12. září 2017 v ČR (Praha)</a:t>
            </a:r>
            <a:endParaRPr lang="cs-CZ" b="1" dirty="0" smtClean="0">
              <a:solidFill>
                <a:schemeClr val="accent1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accent1"/>
                </a:solidFill>
              </a:rPr>
              <a:t>21.-22.6.2017</a:t>
            </a:r>
            <a:r>
              <a:rPr lang="cs-CZ" b="1" dirty="0">
                <a:solidFill>
                  <a:schemeClr val="accent1"/>
                </a:solidFill>
              </a:rPr>
              <a:t>: Monitorovací výbor </a:t>
            </a:r>
            <a:r>
              <a:rPr lang="cs-CZ" b="1" dirty="0" smtClean="0">
                <a:solidFill>
                  <a:schemeClr val="accent1"/>
                </a:solidFill>
              </a:rPr>
              <a:t>ve Vídni</a:t>
            </a:r>
            <a:endParaRPr lang="cs-CZ" b="1" dirty="0">
              <a:solidFill>
                <a:schemeClr val="accent1"/>
              </a:solidFill>
            </a:endParaRPr>
          </a:p>
          <a:p>
            <a:pPr marL="913879" lvl="2" indent="0">
              <a:buNone/>
            </a:pPr>
            <a:r>
              <a:rPr lang="cs-CZ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cs-CZ" b="1" dirty="0">
                <a:solidFill>
                  <a:schemeClr val="accent1"/>
                </a:solidFill>
              </a:rPr>
              <a:t> </a:t>
            </a:r>
            <a:r>
              <a:rPr lang="cs-CZ" dirty="0"/>
              <a:t>první pozice členských států </a:t>
            </a:r>
            <a:r>
              <a:rPr lang="cs-CZ" dirty="0" smtClean="0"/>
              <a:t>ke </a:t>
            </a:r>
            <a:r>
              <a:rPr lang="cs-CZ" dirty="0" err="1" smtClean="0"/>
              <a:t>kohez.politice</a:t>
            </a:r>
            <a:r>
              <a:rPr lang="cs-CZ" dirty="0" smtClean="0"/>
              <a:t> </a:t>
            </a:r>
            <a:r>
              <a:rPr lang="cs-CZ" dirty="0"/>
              <a:t>po r. 2020, dizajn 3. </a:t>
            </a:r>
            <a:r>
              <a:rPr lang="cs-CZ" dirty="0" smtClean="0"/>
              <a:t>výzvy</a:t>
            </a:r>
            <a:endParaRPr lang="cs-CZ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cs-CZ" b="1" dirty="0" smtClean="0">
                <a:solidFill>
                  <a:schemeClr val="accent1"/>
                </a:solidFill>
              </a:rPr>
              <a:t>Vyhlášení 3. výzvy</a:t>
            </a:r>
            <a:r>
              <a:rPr lang="de-AT" b="1" dirty="0" smtClean="0">
                <a:solidFill>
                  <a:schemeClr val="accent1"/>
                </a:solidFill>
              </a:rPr>
              <a:t> </a:t>
            </a:r>
            <a:endParaRPr lang="cs-CZ" b="1" dirty="0">
              <a:solidFill>
                <a:schemeClr val="accent1"/>
              </a:solidFill>
            </a:endParaRPr>
          </a:p>
          <a:p>
            <a:pPr marL="913879" lvl="2" indent="0">
              <a:buNone/>
            </a:pPr>
            <a:r>
              <a:rPr lang="cs-CZ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de-AT" dirty="0" smtClean="0"/>
              <a:t>21</a:t>
            </a:r>
            <a:r>
              <a:rPr lang="cs-CZ" dirty="0" smtClean="0"/>
              <a:t>. září</a:t>
            </a:r>
            <a:r>
              <a:rPr lang="de-AT" dirty="0" smtClean="0"/>
              <a:t> 2017 </a:t>
            </a:r>
            <a:r>
              <a:rPr lang="cs-CZ" dirty="0" smtClean="0"/>
              <a:t>(Berlín): v návaznosti na</a:t>
            </a:r>
            <a:r>
              <a:rPr lang="de-AT" dirty="0" smtClean="0"/>
              <a:t> </a:t>
            </a:r>
            <a:r>
              <a:rPr lang="cs-CZ" dirty="0" smtClean="0"/>
              <a:t>Výroční konferenci programu </a:t>
            </a:r>
          </a:p>
          <a:p>
            <a:pPr marL="913879" lvl="2" indent="0">
              <a:buNone/>
            </a:pPr>
            <a:r>
              <a:rPr lang="cs-CZ" dirty="0"/>
              <a:t>p</a:t>
            </a:r>
            <a:r>
              <a:rPr lang="cs-CZ" dirty="0" smtClean="0"/>
              <a:t>ři příležitosti 20 let nadnárodní spolupráce ve střední Evropě</a:t>
            </a:r>
          </a:p>
          <a:p>
            <a:pPr marL="913879" lvl="2" indent="0">
              <a:buNone/>
            </a:pPr>
            <a:r>
              <a:rPr lang="cs-CZ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de-AT" dirty="0" smtClean="0"/>
              <a:t>N</a:t>
            </a:r>
            <a:r>
              <a:rPr lang="cs-CZ" dirty="0" err="1"/>
              <a:t>árodní</a:t>
            </a:r>
            <a:r>
              <a:rPr lang="cs-CZ" dirty="0"/>
              <a:t> </a:t>
            </a:r>
            <a:r>
              <a:rPr lang="cs-CZ" dirty="0" err="1" smtClean="0"/>
              <a:t>infodny</a:t>
            </a:r>
            <a:r>
              <a:rPr lang="cs-CZ" dirty="0"/>
              <a:t> </a:t>
            </a:r>
            <a:r>
              <a:rPr lang="cs-CZ" dirty="0" smtClean="0"/>
              <a:t>ve všech </a:t>
            </a:r>
            <a:r>
              <a:rPr lang="cs-CZ" dirty="0"/>
              <a:t>členských </a:t>
            </a:r>
            <a:r>
              <a:rPr lang="cs-CZ" dirty="0" smtClean="0"/>
              <a:t>státech: 12. října 2017 v ČR (Praha)</a:t>
            </a:r>
            <a:endParaRPr lang="de-AT" dirty="0"/>
          </a:p>
          <a:p>
            <a:pPr marL="913879" lvl="2" indent="0">
              <a:buNone/>
            </a:pPr>
            <a:r>
              <a:rPr lang="cs-CZ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de-AT" dirty="0" smtClean="0"/>
              <a:t>T</a:t>
            </a:r>
            <a:r>
              <a:rPr lang="cs-CZ" dirty="0" err="1"/>
              <a:t>ematické</a:t>
            </a:r>
            <a:r>
              <a:rPr lang="de-AT" dirty="0"/>
              <a:t> </a:t>
            </a:r>
            <a:r>
              <a:rPr lang="de-AT" dirty="0" err="1"/>
              <a:t>workshop</a:t>
            </a:r>
            <a:r>
              <a:rPr lang="cs-CZ" dirty="0"/>
              <a:t>y</a:t>
            </a:r>
            <a:r>
              <a:rPr lang="de-AT" dirty="0"/>
              <a:t> &amp; </a:t>
            </a:r>
            <a:r>
              <a:rPr lang="cs-CZ" dirty="0"/>
              <a:t>seminář pro </a:t>
            </a:r>
            <a:r>
              <a:rPr lang="cs-CZ" dirty="0" smtClean="0"/>
              <a:t>zájemce o </a:t>
            </a:r>
            <a:r>
              <a:rPr lang="cs-CZ" dirty="0"/>
              <a:t>3. </a:t>
            </a:r>
            <a:r>
              <a:rPr lang="cs-CZ" dirty="0" smtClean="0"/>
              <a:t>výzvu: </a:t>
            </a:r>
            <a:r>
              <a:rPr lang="de-AT" sz="1700" dirty="0" smtClean="0"/>
              <a:t>7</a:t>
            </a:r>
            <a:r>
              <a:rPr lang="cs-CZ" sz="1700" dirty="0" smtClean="0"/>
              <a:t>.-8. listopad 2017 (Praha)</a:t>
            </a:r>
            <a:r>
              <a:rPr lang="de-AT" sz="1700" dirty="0" smtClean="0"/>
              <a:t> </a:t>
            </a:r>
          </a:p>
          <a:p>
            <a:pPr marL="913879" lvl="2" indent="0">
              <a:buNone/>
            </a:pPr>
            <a:r>
              <a:rPr lang="cs-CZ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16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AT" dirty="0" err="1"/>
              <a:t>Webin</a:t>
            </a:r>
            <a:r>
              <a:rPr lang="cs-CZ" dirty="0" err="1"/>
              <a:t>áře</a:t>
            </a:r>
            <a:r>
              <a:rPr lang="de-AT" dirty="0"/>
              <a:t> – </a:t>
            </a:r>
            <a:r>
              <a:rPr lang="cs-CZ" dirty="0"/>
              <a:t>k přípravě projektových </a:t>
            </a:r>
            <a:r>
              <a:rPr lang="cs-CZ" dirty="0" smtClean="0"/>
              <a:t>žádostí, </a:t>
            </a:r>
            <a:r>
              <a:rPr lang="cs-CZ" dirty="0" err="1" smtClean="0"/>
              <a:t>eMS</a:t>
            </a:r>
            <a:r>
              <a:rPr lang="cs-CZ" dirty="0" smtClean="0"/>
              <a:t> </a:t>
            </a:r>
            <a:r>
              <a:rPr lang="cs-CZ" dirty="0"/>
              <a:t>- zveřejňované postupně říjen/listopad</a:t>
            </a:r>
            <a:r>
              <a:rPr lang="de-AT" dirty="0"/>
              <a:t> </a:t>
            </a:r>
            <a:r>
              <a:rPr lang="cs-CZ" dirty="0" smtClean="0"/>
              <a:t>2017 </a:t>
            </a:r>
            <a:r>
              <a:rPr lang="de-AT" dirty="0" smtClean="0">
                <a:solidFill>
                  <a:schemeClr val="tx1"/>
                </a:solidFill>
                <a:hlinkClick r:id="rId2"/>
              </a:rPr>
              <a:t>www.youtube.com/c/InterregCentralEurope</a:t>
            </a:r>
            <a:endParaRPr lang="cs-CZ" dirty="0" smtClean="0">
              <a:solidFill>
                <a:schemeClr val="tx1"/>
              </a:solidFill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cs-CZ" b="1" dirty="0">
                <a:solidFill>
                  <a:schemeClr val="accent1"/>
                </a:solidFill>
              </a:rPr>
              <a:t>Kontrola </a:t>
            </a:r>
            <a:r>
              <a:rPr lang="cs-CZ" b="1" dirty="0" smtClean="0">
                <a:solidFill>
                  <a:schemeClr val="accent1"/>
                </a:solidFill>
              </a:rPr>
              <a:t>oddělení NUTS </a:t>
            </a:r>
            <a:r>
              <a:rPr lang="cs-CZ" b="1" dirty="0">
                <a:solidFill>
                  <a:schemeClr val="accent1"/>
                </a:solidFill>
              </a:rPr>
              <a:t>II </a:t>
            </a:r>
            <a:r>
              <a:rPr lang="cs-CZ" b="1" dirty="0" smtClean="0">
                <a:solidFill>
                  <a:schemeClr val="accent1"/>
                </a:solidFill>
              </a:rPr>
              <a:t>Jihovýchod Centra</a:t>
            </a:r>
            <a:r>
              <a:rPr lang="de-AT" b="1" dirty="0" smtClean="0">
                <a:solidFill>
                  <a:schemeClr val="accent1"/>
                </a:solidFill>
              </a:rPr>
              <a:t> </a:t>
            </a:r>
            <a:r>
              <a:rPr lang="cs-CZ" b="1" dirty="0" smtClean="0">
                <a:solidFill>
                  <a:schemeClr val="accent1"/>
                </a:solidFill>
              </a:rPr>
              <a:t>pro regionální rozvoj</a:t>
            </a:r>
            <a:endParaRPr lang="cs-CZ" b="1" dirty="0">
              <a:solidFill>
                <a:schemeClr val="accent1"/>
              </a:solidFill>
            </a:endParaRPr>
          </a:p>
          <a:p>
            <a:pPr marL="913879" lvl="2" indent="0">
              <a:buNone/>
            </a:pPr>
            <a:r>
              <a:rPr lang="cs-CZ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dirty="0"/>
              <a:t>6</a:t>
            </a:r>
            <a:r>
              <a:rPr lang="cs-CZ" dirty="0" smtClean="0"/>
              <a:t>. prosince</a:t>
            </a:r>
            <a:r>
              <a:rPr lang="de-AT" dirty="0" smtClean="0"/>
              <a:t> </a:t>
            </a:r>
            <a:r>
              <a:rPr lang="de-AT" dirty="0"/>
              <a:t>2017 </a:t>
            </a:r>
            <a:r>
              <a:rPr lang="cs-CZ" dirty="0" smtClean="0"/>
              <a:t>(Brno): podle ustanovení </a:t>
            </a:r>
            <a:r>
              <a:rPr lang="cs-CZ" dirty="0"/>
              <a:t>§ 5 zákona č. 255/2012 Sb., </a:t>
            </a:r>
            <a:endParaRPr lang="cs-CZ" dirty="0" smtClean="0"/>
          </a:p>
          <a:p>
            <a:pPr marL="913879" lvl="2" indent="0">
              <a:buNone/>
            </a:pPr>
            <a:r>
              <a:rPr lang="cs-CZ" dirty="0"/>
              <a:t> </a:t>
            </a:r>
            <a:r>
              <a:rPr lang="cs-CZ" dirty="0" smtClean="0"/>
              <a:t>o </a:t>
            </a:r>
            <a:r>
              <a:rPr lang="cs-CZ" dirty="0"/>
              <a:t>kontrole (kontrolní řád</a:t>
            </a:r>
            <a:r>
              <a:rPr lang="cs-CZ" dirty="0" smtClean="0"/>
              <a:t>) – projekt </a:t>
            </a:r>
            <a:r>
              <a:rPr lang="cs-CZ" i="1" dirty="0" smtClean="0"/>
              <a:t>AMIIGA</a:t>
            </a:r>
            <a:endParaRPr lang="de-AT" sz="20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68" y="2907768"/>
            <a:ext cx="729080" cy="754811"/>
          </a:xfrm>
          <a:prstGeom prst="rect">
            <a:avLst/>
          </a:prstGeom>
        </p:spPr>
      </p:pic>
      <p:grpSp>
        <p:nvGrpSpPr>
          <p:cNvPr id="14" name="Group 2"/>
          <p:cNvGrpSpPr/>
          <p:nvPr/>
        </p:nvGrpSpPr>
        <p:grpSpPr>
          <a:xfrm>
            <a:off x="110192" y="1048491"/>
            <a:ext cx="828550" cy="802681"/>
            <a:chOff x="86861" y="3805263"/>
            <a:chExt cx="859489" cy="860725"/>
          </a:xfrm>
        </p:grpSpPr>
        <p:sp>
          <p:nvSpPr>
            <p:cNvPr id="15" name="Oval 54"/>
            <p:cNvSpPr/>
            <p:nvPr/>
          </p:nvSpPr>
          <p:spPr>
            <a:xfrm>
              <a:off x="86861" y="3805263"/>
              <a:ext cx="859489" cy="86072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794" tIns="38397" rIns="76794" bIns="38397" rtlCol="0" anchor="ctr"/>
            <a:lstStyle/>
            <a:p>
              <a:pPr algn="ctr"/>
              <a:endParaRPr lang="en-GB" sz="1200" dirty="0">
                <a:latin typeface="Trebuchet MS" pitchFamily="34" charset="0"/>
              </a:endParaRPr>
            </a:p>
          </p:txBody>
        </p:sp>
        <p:sp>
          <p:nvSpPr>
            <p:cNvPr id="16" name="AutoShape 128"/>
            <p:cNvSpPr>
              <a:spLocks/>
            </p:cNvSpPr>
            <p:nvPr/>
          </p:nvSpPr>
          <p:spPr bwMode="auto">
            <a:xfrm>
              <a:off x="313460" y="3953468"/>
              <a:ext cx="163289" cy="19498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980" y="10851"/>
                  </a:moveTo>
                  <a:cubicBezTo>
                    <a:pt x="14231" y="10892"/>
                    <a:pt x="14582" y="10935"/>
                    <a:pt x="15043" y="10992"/>
                  </a:cubicBezTo>
                  <a:cubicBezTo>
                    <a:pt x="15500" y="11044"/>
                    <a:pt x="15978" y="11105"/>
                    <a:pt x="16477" y="11168"/>
                  </a:cubicBezTo>
                  <a:cubicBezTo>
                    <a:pt x="16972" y="11234"/>
                    <a:pt x="17436" y="11300"/>
                    <a:pt x="17868" y="11369"/>
                  </a:cubicBezTo>
                  <a:cubicBezTo>
                    <a:pt x="18297" y="11439"/>
                    <a:pt x="18610" y="11502"/>
                    <a:pt x="18803" y="11554"/>
                  </a:cubicBezTo>
                  <a:cubicBezTo>
                    <a:pt x="19123" y="11646"/>
                    <a:pt x="19451" y="11842"/>
                    <a:pt x="19777" y="12133"/>
                  </a:cubicBezTo>
                  <a:cubicBezTo>
                    <a:pt x="20102" y="12429"/>
                    <a:pt x="20404" y="12769"/>
                    <a:pt x="20678" y="13152"/>
                  </a:cubicBezTo>
                  <a:cubicBezTo>
                    <a:pt x="20954" y="13538"/>
                    <a:pt x="21176" y="13935"/>
                    <a:pt x="21343" y="14352"/>
                  </a:cubicBezTo>
                  <a:cubicBezTo>
                    <a:pt x="21516" y="14761"/>
                    <a:pt x="21599" y="15138"/>
                    <a:pt x="21599" y="15481"/>
                  </a:cubicBezTo>
                  <a:lnTo>
                    <a:pt x="21599" y="20813"/>
                  </a:lnTo>
                  <a:cubicBezTo>
                    <a:pt x="21507" y="20854"/>
                    <a:pt x="21407" y="20914"/>
                    <a:pt x="21291" y="21006"/>
                  </a:cubicBezTo>
                  <a:cubicBezTo>
                    <a:pt x="21176" y="21101"/>
                    <a:pt x="21052" y="21188"/>
                    <a:pt x="20920" y="21277"/>
                  </a:cubicBezTo>
                  <a:cubicBezTo>
                    <a:pt x="20785" y="21363"/>
                    <a:pt x="20658" y="21441"/>
                    <a:pt x="20540" y="21504"/>
                  </a:cubicBezTo>
                  <a:cubicBezTo>
                    <a:pt x="20419" y="21571"/>
                    <a:pt x="20318" y="21599"/>
                    <a:pt x="20237" y="21599"/>
                  </a:cubicBezTo>
                  <a:lnTo>
                    <a:pt x="1350" y="21599"/>
                  </a:lnTo>
                  <a:cubicBezTo>
                    <a:pt x="1028" y="21599"/>
                    <a:pt x="786" y="21502"/>
                    <a:pt x="619" y="21303"/>
                  </a:cubicBezTo>
                  <a:cubicBezTo>
                    <a:pt x="452" y="21107"/>
                    <a:pt x="247" y="20943"/>
                    <a:pt x="0" y="20813"/>
                  </a:cubicBezTo>
                  <a:lnTo>
                    <a:pt x="0" y="15481"/>
                  </a:lnTo>
                  <a:cubicBezTo>
                    <a:pt x="0" y="15138"/>
                    <a:pt x="83" y="14761"/>
                    <a:pt x="253" y="14352"/>
                  </a:cubicBezTo>
                  <a:cubicBezTo>
                    <a:pt x="426" y="13935"/>
                    <a:pt x="645" y="13543"/>
                    <a:pt x="915" y="13166"/>
                  </a:cubicBezTo>
                  <a:cubicBezTo>
                    <a:pt x="1186" y="12789"/>
                    <a:pt x="1485" y="12449"/>
                    <a:pt x="1817" y="12144"/>
                  </a:cubicBezTo>
                  <a:cubicBezTo>
                    <a:pt x="2145" y="11845"/>
                    <a:pt x="2473" y="11643"/>
                    <a:pt x="2796" y="11551"/>
                  </a:cubicBezTo>
                  <a:cubicBezTo>
                    <a:pt x="2960" y="11499"/>
                    <a:pt x="3262" y="11436"/>
                    <a:pt x="3703" y="11367"/>
                  </a:cubicBezTo>
                  <a:cubicBezTo>
                    <a:pt x="4143" y="11297"/>
                    <a:pt x="4616" y="11231"/>
                    <a:pt x="5117" y="11165"/>
                  </a:cubicBezTo>
                  <a:cubicBezTo>
                    <a:pt x="5618" y="11102"/>
                    <a:pt x="6096" y="11041"/>
                    <a:pt x="6556" y="10990"/>
                  </a:cubicBezTo>
                  <a:cubicBezTo>
                    <a:pt x="7014" y="10932"/>
                    <a:pt x="7368" y="10889"/>
                    <a:pt x="7616" y="10848"/>
                  </a:cubicBezTo>
                  <a:cubicBezTo>
                    <a:pt x="6772" y="10307"/>
                    <a:pt x="6113" y="9602"/>
                    <a:pt x="5626" y="8735"/>
                  </a:cubicBezTo>
                  <a:cubicBezTo>
                    <a:pt x="5142" y="7866"/>
                    <a:pt x="4903" y="6921"/>
                    <a:pt x="4903" y="5899"/>
                  </a:cubicBezTo>
                  <a:cubicBezTo>
                    <a:pt x="4903" y="5093"/>
                    <a:pt x="5059" y="4330"/>
                    <a:pt x="5370" y="3619"/>
                  </a:cubicBezTo>
                  <a:cubicBezTo>
                    <a:pt x="5681" y="2908"/>
                    <a:pt x="6104" y="2283"/>
                    <a:pt x="6631" y="1744"/>
                  </a:cubicBezTo>
                  <a:cubicBezTo>
                    <a:pt x="7161" y="1209"/>
                    <a:pt x="7777" y="783"/>
                    <a:pt x="8492" y="472"/>
                  </a:cubicBezTo>
                  <a:cubicBezTo>
                    <a:pt x="9203" y="158"/>
                    <a:pt x="9963" y="0"/>
                    <a:pt x="10772" y="0"/>
                  </a:cubicBezTo>
                  <a:cubicBezTo>
                    <a:pt x="11581" y="0"/>
                    <a:pt x="12347" y="158"/>
                    <a:pt x="13061" y="472"/>
                  </a:cubicBezTo>
                  <a:cubicBezTo>
                    <a:pt x="13778" y="783"/>
                    <a:pt x="14406" y="1209"/>
                    <a:pt x="14942" y="1744"/>
                  </a:cubicBezTo>
                  <a:cubicBezTo>
                    <a:pt x="15480" y="2283"/>
                    <a:pt x="15901" y="2908"/>
                    <a:pt x="16209" y="3619"/>
                  </a:cubicBezTo>
                  <a:cubicBezTo>
                    <a:pt x="16514" y="4330"/>
                    <a:pt x="16670" y="5093"/>
                    <a:pt x="16670" y="5899"/>
                  </a:cubicBezTo>
                  <a:cubicBezTo>
                    <a:pt x="16670" y="6904"/>
                    <a:pt x="16431" y="7843"/>
                    <a:pt x="15953" y="8721"/>
                  </a:cubicBezTo>
                  <a:cubicBezTo>
                    <a:pt x="15489" y="9599"/>
                    <a:pt x="14827" y="10310"/>
                    <a:pt x="13980" y="1085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01578" tIns="101578" rIns="101578" bIns="101578" anchor="ctr"/>
            <a:lstStyle/>
            <a:p>
              <a:pPr defTabSz="914195">
                <a:defRPr/>
              </a:pPr>
              <a:endParaRPr lang="es-ES" sz="5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17" name="AutoShape 128"/>
            <p:cNvSpPr>
              <a:spLocks/>
            </p:cNvSpPr>
            <p:nvPr/>
          </p:nvSpPr>
          <p:spPr bwMode="auto">
            <a:xfrm>
              <a:off x="434962" y="4144342"/>
              <a:ext cx="163289" cy="19498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980" y="10851"/>
                  </a:moveTo>
                  <a:cubicBezTo>
                    <a:pt x="14231" y="10892"/>
                    <a:pt x="14582" y="10935"/>
                    <a:pt x="15043" y="10992"/>
                  </a:cubicBezTo>
                  <a:cubicBezTo>
                    <a:pt x="15500" y="11044"/>
                    <a:pt x="15978" y="11105"/>
                    <a:pt x="16477" y="11168"/>
                  </a:cubicBezTo>
                  <a:cubicBezTo>
                    <a:pt x="16972" y="11234"/>
                    <a:pt x="17436" y="11300"/>
                    <a:pt x="17868" y="11369"/>
                  </a:cubicBezTo>
                  <a:cubicBezTo>
                    <a:pt x="18297" y="11439"/>
                    <a:pt x="18610" y="11502"/>
                    <a:pt x="18803" y="11554"/>
                  </a:cubicBezTo>
                  <a:cubicBezTo>
                    <a:pt x="19123" y="11646"/>
                    <a:pt x="19451" y="11842"/>
                    <a:pt x="19777" y="12133"/>
                  </a:cubicBezTo>
                  <a:cubicBezTo>
                    <a:pt x="20102" y="12429"/>
                    <a:pt x="20404" y="12769"/>
                    <a:pt x="20678" y="13152"/>
                  </a:cubicBezTo>
                  <a:cubicBezTo>
                    <a:pt x="20954" y="13538"/>
                    <a:pt x="21176" y="13935"/>
                    <a:pt x="21343" y="14352"/>
                  </a:cubicBezTo>
                  <a:cubicBezTo>
                    <a:pt x="21516" y="14761"/>
                    <a:pt x="21599" y="15138"/>
                    <a:pt x="21599" y="15481"/>
                  </a:cubicBezTo>
                  <a:lnTo>
                    <a:pt x="21599" y="20813"/>
                  </a:lnTo>
                  <a:cubicBezTo>
                    <a:pt x="21507" y="20854"/>
                    <a:pt x="21407" y="20914"/>
                    <a:pt x="21291" y="21006"/>
                  </a:cubicBezTo>
                  <a:cubicBezTo>
                    <a:pt x="21176" y="21101"/>
                    <a:pt x="21052" y="21188"/>
                    <a:pt x="20920" y="21277"/>
                  </a:cubicBezTo>
                  <a:cubicBezTo>
                    <a:pt x="20785" y="21363"/>
                    <a:pt x="20658" y="21441"/>
                    <a:pt x="20540" y="21504"/>
                  </a:cubicBezTo>
                  <a:cubicBezTo>
                    <a:pt x="20419" y="21571"/>
                    <a:pt x="20318" y="21599"/>
                    <a:pt x="20237" y="21599"/>
                  </a:cubicBezTo>
                  <a:lnTo>
                    <a:pt x="1350" y="21599"/>
                  </a:lnTo>
                  <a:cubicBezTo>
                    <a:pt x="1028" y="21599"/>
                    <a:pt x="786" y="21502"/>
                    <a:pt x="619" y="21303"/>
                  </a:cubicBezTo>
                  <a:cubicBezTo>
                    <a:pt x="452" y="21107"/>
                    <a:pt x="247" y="20943"/>
                    <a:pt x="0" y="20813"/>
                  </a:cubicBezTo>
                  <a:lnTo>
                    <a:pt x="0" y="15481"/>
                  </a:lnTo>
                  <a:cubicBezTo>
                    <a:pt x="0" y="15138"/>
                    <a:pt x="83" y="14761"/>
                    <a:pt x="253" y="14352"/>
                  </a:cubicBezTo>
                  <a:cubicBezTo>
                    <a:pt x="426" y="13935"/>
                    <a:pt x="645" y="13543"/>
                    <a:pt x="915" y="13166"/>
                  </a:cubicBezTo>
                  <a:cubicBezTo>
                    <a:pt x="1186" y="12789"/>
                    <a:pt x="1485" y="12449"/>
                    <a:pt x="1817" y="12144"/>
                  </a:cubicBezTo>
                  <a:cubicBezTo>
                    <a:pt x="2145" y="11845"/>
                    <a:pt x="2473" y="11643"/>
                    <a:pt x="2796" y="11551"/>
                  </a:cubicBezTo>
                  <a:cubicBezTo>
                    <a:pt x="2960" y="11499"/>
                    <a:pt x="3262" y="11436"/>
                    <a:pt x="3703" y="11367"/>
                  </a:cubicBezTo>
                  <a:cubicBezTo>
                    <a:pt x="4143" y="11297"/>
                    <a:pt x="4616" y="11231"/>
                    <a:pt x="5117" y="11165"/>
                  </a:cubicBezTo>
                  <a:cubicBezTo>
                    <a:pt x="5618" y="11102"/>
                    <a:pt x="6096" y="11041"/>
                    <a:pt x="6556" y="10990"/>
                  </a:cubicBezTo>
                  <a:cubicBezTo>
                    <a:pt x="7014" y="10932"/>
                    <a:pt x="7368" y="10889"/>
                    <a:pt x="7616" y="10848"/>
                  </a:cubicBezTo>
                  <a:cubicBezTo>
                    <a:pt x="6772" y="10307"/>
                    <a:pt x="6113" y="9602"/>
                    <a:pt x="5626" y="8735"/>
                  </a:cubicBezTo>
                  <a:cubicBezTo>
                    <a:pt x="5142" y="7866"/>
                    <a:pt x="4903" y="6921"/>
                    <a:pt x="4903" y="5899"/>
                  </a:cubicBezTo>
                  <a:cubicBezTo>
                    <a:pt x="4903" y="5093"/>
                    <a:pt x="5059" y="4330"/>
                    <a:pt x="5370" y="3619"/>
                  </a:cubicBezTo>
                  <a:cubicBezTo>
                    <a:pt x="5681" y="2908"/>
                    <a:pt x="6104" y="2283"/>
                    <a:pt x="6631" y="1744"/>
                  </a:cubicBezTo>
                  <a:cubicBezTo>
                    <a:pt x="7161" y="1209"/>
                    <a:pt x="7777" y="783"/>
                    <a:pt x="8492" y="472"/>
                  </a:cubicBezTo>
                  <a:cubicBezTo>
                    <a:pt x="9203" y="158"/>
                    <a:pt x="9963" y="0"/>
                    <a:pt x="10772" y="0"/>
                  </a:cubicBezTo>
                  <a:cubicBezTo>
                    <a:pt x="11581" y="0"/>
                    <a:pt x="12347" y="158"/>
                    <a:pt x="13061" y="472"/>
                  </a:cubicBezTo>
                  <a:cubicBezTo>
                    <a:pt x="13778" y="783"/>
                    <a:pt x="14406" y="1209"/>
                    <a:pt x="14942" y="1744"/>
                  </a:cubicBezTo>
                  <a:cubicBezTo>
                    <a:pt x="15480" y="2283"/>
                    <a:pt x="15901" y="2908"/>
                    <a:pt x="16209" y="3619"/>
                  </a:cubicBezTo>
                  <a:cubicBezTo>
                    <a:pt x="16514" y="4330"/>
                    <a:pt x="16670" y="5093"/>
                    <a:pt x="16670" y="5899"/>
                  </a:cubicBezTo>
                  <a:cubicBezTo>
                    <a:pt x="16670" y="6904"/>
                    <a:pt x="16431" y="7843"/>
                    <a:pt x="15953" y="8721"/>
                  </a:cubicBezTo>
                  <a:cubicBezTo>
                    <a:pt x="15489" y="9599"/>
                    <a:pt x="14827" y="10310"/>
                    <a:pt x="13980" y="1085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01578" tIns="101578" rIns="101578" bIns="101578" anchor="ctr"/>
            <a:lstStyle/>
            <a:p>
              <a:pPr defTabSz="914195">
                <a:defRPr/>
              </a:pPr>
              <a:endParaRPr lang="es-ES" sz="5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18" name="AutoShape 128"/>
            <p:cNvSpPr>
              <a:spLocks/>
            </p:cNvSpPr>
            <p:nvPr/>
          </p:nvSpPr>
          <p:spPr bwMode="auto">
            <a:xfrm>
              <a:off x="620800" y="4250510"/>
              <a:ext cx="163289" cy="19498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980" y="10851"/>
                  </a:moveTo>
                  <a:cubicBezTo>
                    <a:pt x="14231" y="10892"/>
                    <a:pt x="14582" y="10935"/>
                    <a:pt x="15043" y="10992"/>
                  </a:cubicBezTo>
                  <a:cubicBezTo>
                    <a:pt x="15500" y="11044"/>
                    <a:pt x="15978" y="11105"/>
                    <a:pt x="16477" y="11168"/>
                  </a:cubicBezTo>
                  <a:cubicBezTo>
                    <a:pt x="16972" y="11234"/>
                    <a:pt x="17436" y="11300"/>
                    <a:pt x="17868" y="11369"/>
                  </a:cubicBezTo>
                  <a:cubicBezTo>
                    <a:pt x="18297" y="11439"/>
                    <a:pt x="18610" y="11502"/>
                    <a:pt x="18803" y="11554"/>
                  </a:cubicBezTo>
                  <a:cubicBezTo>
                    <a:pt x="19123" y="11646"/>
                    <a:pt x="19451" y="11842"/>
                    <a:pt x="19777" y="12133"/>
                  </a:cubicBezTo>
                  <a:cubicBezTo>
                    <a:pt x="20102" y="12429"/>
                    <a:pt x="20404" y="12769"/>
                    <a:pt x="20678" y="13152"/>
                  </a:cubicBezTo>
                  <a:cubicBezTo>
                    <a:pt x="20954" y="13538"/>
                    <a:pt x="21176" y="13935"/>
                    <a:pt x="21343" y="14352"/>
                  </a:cubicBezTo>
                  <a:cubicBezTo>
                    <a:pt x="21516" y="14761"/>
                    <a:pt x="21599" y="15138"/>
                    <a:pt x="21599" y="15481"/>
                  </a:cubicBezTo>
                  <a:lnTo>
                    <a:pt x="21599" y="20813"/>
                  </a:lnTo>
                  <a:cubicBezTo>
                    <a:pt x="21507" y="20854"/>
                    <a:pt x="21407" y="20914"/>
                    <a:pt x="21291" y="21006"/>
                  </a:cubicBezTo>
                  <a:cubicBezTo>
                    <a:pt x="21176" y="21101"/>
                    <a:pt x="21052" y="21188"/>
                    <a:pt x="20920" y="21277"/>
                  </a:cubicBezTo>
                  <a:cubicBezTo>
                    <a:pt x="20785" y="21363"/>
                    <a:pt x="20658" y="21441"/>
                    <a:pt x="20540" y="21504"/>
                  </a:cubicBezTo>
                  <a:cubicBezTo>
                    <a:pt x="20419" y="21571"/>
                    <a:pt x="20318" y="21599"/>
                    <a:pt x="20237" y="21599"/>
                  </a:cubicBezTo>
                  <a:lnTo>
                    <a:pt x="1350" y="21599"/>
                  </a:lnTo>
                  <a:cubicBezTo>
                    <a:pt x="1028" y="21599"/>
                    <a:pt x="786" y="21502"/>
                    <a:pt x="619" y="21303"/>
                  </a:cubicBezTo>
                  <a:cubicBezTo>
                    <a:pt x="452" y="21107"/>
                    <a:pt x="247" y="20943"/>
                    <a:pt x="0" y="20813"/>
                  </a:cubicBezTo>
                  <a:lnTo>
                    <a:pt x="0" y="15481"/>
                  </a:lnTo>
                  <a:cubicBezTo>
                    <a:pt x="0" y="15138"/>
                    <a:pt x="83" y="14761"/>
                    <a:pt x="253" y="14352"/>
                  </a:cubicBezTo>
                  <a:cubicBezTo>
                    <a:pt x="426" y="13935"/>
                    <a:pt x="645" y="13543"/>
                    <a:pt x="915" y="13166"/>
                  </a:cubicBezTo>
                  <a:cubicBezTo>
                    <a:pt x="1186" y="12789"/>
                    <a:pt x="1485" y="12449"/>
                    <a:pt x="1817" y="12144"/>
                  </a:cubicBezTo>
                  <a:cubicBezTo>
                    <a:pt x="2145" y="11845"/>
                    <a:pt x="2473" y="11643"/>
                    <a:pt x="2796" y="11551"/>
                  </a:cubicBezTo>
                  <a:cubicBezTo>
                    <a:pt x="2960" y="11499"/>
                    <a:pt x="3262" y="11436"/>
                    <a:pt x="3703" y="11367"/>
                  </a:cubicBezTo>
                  <a:cubicBezTo>
                    <a:pt x="4143" y="11297"/>
                    <a:pt x="4616" y="11231"/>
                    <a:pt x="5117" y="11165"/>
                  </a:cubicBezTo>
                  <a:cubicBezTo>
                    <a:pt x="5618" y="11102"/>
                    <a:pt x="6096" y="11041"/>
                    <a:pt x="6556" y="10990"/>
                  </a:cubicBezTo>
                  <a:cubicBezTo>
                    <a:pt x="7014" y="10932"/>
                    <a:pt x="7368" y="10889"/>
                    <a:pt x="7616" y="10848"/>
                  </a:cubicBezTo>
                  <a:cubicBezTo>
                    <a:pt x="6772" y="10307"/>
                    <a:pt x="6113" y="9602"/>
                    <a:pt x="5626" y="8735"/>
                  </a:cubicBezTo>
                  <a:cubicBezTo>
                    <a:pt x="5142" y="7866"/>
                    <a:pt x="4903" y="6921"/>
                    <a:pt x="4903" y="5899"/>
                  </a:cubicBezTo>
                  <a:cubicBezTo>
                    <a:pt x="4903" y="5093"/>
                    <a:pt x="5059" y="4330"/>
                    <a:pt x="5370" y="3619"/>
                  </a:cubicBezTo>
                  <a:cubicBezTo>
                    <a:pt x="5681" y="2908"/>
                    <a:pt x="6104" y="2283"/>
                    <a:pt x="6631" y="1744"/>
                  </a:cubicBezTo>
                  <a:cubicBezTo>
                    <a:pt x="7161" y="1209"/>
                    <a:pt x="7777" y="783"/>
                    <a:pt x="8492" y="472"/>
                  </a:cubicBezTo>
                  <a:cubicBezTo>
                    <a:pt x="9203" y="158"/>
                    <a:pt x="9963" y="0"/>
                    <a:pt x="10772" y="0"/>
                  </a:cubicBezTo>
                  <a:cubicBezTo>
                    <a:pt x="11581" y="0"/>
                    <a:pt x="12347" y="158"/>
                    <a:pt x="13061" y="472"/>
                  </a:cubicBezTo>
                  <a:cubicBezTo>
                    <a:pt x="13778" y="783"/>
                    <a:pt x="14406" y="1209"/>
                    <a:pt x="14942" y="1744"/>
                  </a:cubicBezTo>
                  <a:cubicBezTo>
                    <a:pt x="15480" y="2283"/>
                    <a:pt x="15901" y="2908"/>
                    <a:pt x="16209" y="3619"/>
                  </a:cubicBezTo>
                  <a:cubicBezTo>
                    <a:pt x="16514" y="4330"/>
                    <a:pt x="16670" y="5093"/>
                    <a:pt x="16670" y="5899"/>
                  </a:cubicBezTo>
                  <a:cubicBezTo>
                    <a:pt x="16670" y="6904"/>
                    <a:pt x="16431" y="7843"/>
                    <a:pt x="15953" y="8721"/>
                  </a:cubicBezTo>
                  <a:cubicBezTo>
                    <a:pt x="15489" y="9599"/>
                    <a:pt x="14827" y="10310"/>
                    <a:pt x="13980" y="1085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01578" tIns="101578" rIns="101578" bIns="101578" anchor="ctr"/>
            <a:lstStyle/>
            <a:p>
              <a:pPr defTabSz="914195">
                <a:defRPr/>
              </a:pPr>
              <a:endParaRPr lang="es-ES" sz="5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19" name="AutoShape 128"/>
            <p:cNvSpPr>
              <a:spLocks/>
            </p:cNvSpPr>
            <p:nvPr/>
          </p:nvSpPr>
          <p:spPr bwMode="auto">
            <a:xfrm>
              <a:off x="270302" y="4235626"/>
              <a:ext cx="163289" cy="19498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980" y="10851"/>
                  </a:moveTo>
                  <a:cubicBezTo>
                    <a:pt x="14231" y="10892"/>
                    <a:pt x="14582" y="10935"/>
                    <a:pt x="15043" y="10992"/>
                  </a:cubicBezTo>
                  <a:cubicBezTo>
                    <a:pt x="15500" y="11044"/>
                    <a:pt x="15978" y="11105"/>
                    <a:pt x="16477" y="11168"/>
                  </a:cubicBezTo>
                  <a:cubicBezTo>
                    <a:pt x="16972" y="11234"/>
                    <a:pt x="17436" y="11300"/>
                    <a:pt x="17868" y="11369"/>
                  </a:cubicBezTo>
                  <a:cubicBezTo>
                    <a:pt x="18297" y="11439"/>
                    <a:pt x="18610" y="11502"/>
                    <a:pt x="18803" y="11554"/>
                  </a:cubicBezTo>
                  <a:cubicBezTo>
                    <a:pt x="19123" y="11646"/>
                    <a:pt x="19451" y="11842"/>
                    <a:pt x="19777" y="12133"/>
                  </a:cubicBezTo>
                  <a:cubicBezTo>
                    <a:pt x="20102" y="12429"/>
                    <a:pt x="20404" y="12769"/>
                    <a:pt x="20678" y="13152"/>
                  </a:cubicBezTo>
                  <a:cubicBezTo>
                    <a:pt x="20954" y="13538"/>
                    <a:pt x="21176" y="13935"/>
                    <a:pt x="21343" y="14352"/>
                  </a:cubicBezTo>
                  <a:cubicBezTo>
                    <a:pt x="21516" y="14761"/>
                    <a:pt x="21599" y="15138"/>
                    <a:pt x="21599" y="15481"/>
                  </a:cubicBezTo>
                  <a:lnTo>
                    <a:pt x="21599" y="20813"/>
                  </a:lnTo>
                  <a:cubicBezTo>
                    <a:pt x="21507" y="20854"/>
                    <a:pt x="21407" y="20914"/>
                    <a:pt x="21291" y="21006"/>
                  </a:cubicBezTo>
                  <a:cubicBezTo>
                    <a:pt x="21176" y="21101"/>
                    <a:pt x="21052" y="21188"/>
                    <a:pt x="20920" y="21277"/>
                  </a:cubicBezTo>
                  <a:cubicBezTo>
                    <a:pt x="20785" y="21363"/>
                    <a:pt x="20658" y="21441"/>
                    <a:pt x="20540" y="21504"/>
                  </a:cubicBezTo>
                  <a:cubicBezTo>
                    <a:pt x="20419" y="21571"/>
                    <a:pt x="20318" y="21599"/>
                    <a:pt x="20237" y="21599"/>
                  </a:cubicBezTo>
                  <a:lnTo>
                    <a:pt x="1350" y="21599"/>
                  </a:lnTo>
                  <a:cubicBezTo>
                    <a:pt x="1028" y="21599"/>
                    <a:pt x="786" y="21502"/>
                    <a:pt x="619" y="21303"/>
                  </a:cubicBezTo>
                  <a:cubicBezTo>
                    <a:pt x="452" y="21107"/>
                    <a:pt x="247" y="20943"/>
                    <a:pt x="0" y="20813"/>
                  </a:cubicBezTo>
                  <a:lnTo>
                    <a:pt x="0" y="15481"/>
                  </a:lnTo>
                  <a:cubicBezTo>
                    <a:pt x="0" y="15138"/>
                    <a:pt x="83" y="14761"/>
                    <a:pt x="253" y="14352"/>
                  </a:cubicBezTo>
                  <a:cubicBezTo>
                    <a:pt x="426" y="13935"/>
                    <a:pt x="645" y="13543"/>
                    <a:pt x="915" y="13166"/>
                  </a:cubicBezTo>
                  <a:cubicBezTo>
                    <a:pt x="1186" y="12789"/>
                    <a:pt x="1485" y="12449"/>
                    <a:pt x="1817" y="12144"/>
                  </a:cubicBezTo>
                  <a:cubicBezTo>
                    <a:pt x="2145" y="11845"/>
                    <a:pt x="2473" y="11643"/>
                    <a:pt x="2796" y="11551"/>
                  </a:cubicBezTo>
                  <a:cubicBezTo>
                    <a:pt x="2960" y="11499"/>
                    <a:pt x="3262" y="11436"/>
                    <a:pt x="3703" y="11367"/>
                  </a:cubicBezTo>
                  <a:cubicBezTo>
                    <a:pt x="4143" y="11297"/>
                    <a:pt x="4616" y="11231"/>
                    <a:pt x="5117" y="11165"/>
                  </a:cubicBezTo>
                  <a:cubicBezTo>
                    <a:pt x="5618" y="11102"/>
                    <a:pt x="6096" y="11041"/>
                    <a:pt x="6556" y="10990"/>
                  </a:cubicBezTo>
                  <a:cubicBezTo>
                    <a:pt x="7014" y="10932"/>
                    <a:pt x="7368" y="10889"/>
                    <a:pt x="7616" y="10848"/>
                  </a:cubicBezTo>
                  <a:cubicBezTo>
                    <a:pt x="6772" y="10307"/>
                    <a:pt x="6113" y="9602"/>
                    <a:pt x="5626" y="8735"/>
                  </a:cubicBezTo>
                  <a:cubicBezTo>
                    <a:pt x="5142" y="7866"/>
                    <a:pt x="4903" y="6921"/>
                    <a:pt x="4903" y="5899"/>
                  </a:cubicBezTo>
                  <a:cubicBezTo>
                    <a:pt x="4903" y="5093"/>
                    <a:pt x="5059" y="4330"/>
                    <a:pt x="5370" y="3619"/>
                  </a:cubicBezTo>
                  <a:cubicBezTo>
                    <a:pt x="5681" y="2908"/>
                    <a:pt x="6104" y="2283"/>
                    <a:pt x="6631" y="1744"/>
                  </a:cubicBezTo>
                  <a:cubicBezTo>
                    <a:pt x="7161" y="1209"/>
                    <a:pt x="7777" y="783"/>
                    <a:pt x="8492" y="472"/>
                  </a:cubicBezTo>
                  <a:cubicBezTo>
                    <a:pt x="9203" y="158"/>
                    <a:pt x="9963" y="0"/>
                    <a:pt x="10772" y="0"/>
                  </a:cubicBezTo>
                  <a:cubicBezTo>
                    <a:pt x="11581" y="0"/>
                    <a:pt x="12347" y="158"/>
                    <a:pt x="13061" y="472"/>
                  </a:cubicBezTo>
                  <a:cubicBezTo>
                    <a:pt x="13778" y="783"/>
                    <a:pt x="14406" y="1209"/>
                    <a:pt x="14942" y="1744"/>
                  </a:cubicBezTo>
                  <a:cubicBezTo>
                    <a:pt x="15480" y="2283"/>
                    <a:pt x="15901" y="2908"/>
                    <a:pt x="16209" y="3619"/>
                  </a:cubicBezTo>
                  <a:cubicBezTo>
                    <a:pt x="16514" y="4330"/>
                    <a:pt x="16670" y="5093"/>
                    <a:pt x="16670" y="5899"/>
                  </a:cubicBezTo>
                  <a:cubicBezTo>
                    <a:pt x="16670" y="6904"/>
                    <a:pt x="16431" y="7843"/>
                    <a:pt x="15953" y="8721"/>
                  </a:cubicBezTo>
                  <a:cubicBezTo>
                    <a:pt x="15489" y="9599"/>
                    <a:pt x="14827" y="10310"/>
                    <a:pt x="13980" y="1085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01578" tIns="101578" rIns="101578" bIns="101578" anchor="ctr"/>
            <a:lstStyle/>
            <a:p>
              <a:pPr defTabSz="914195">
                <a:defRPr/>
              </a:pPr>
              <a:endParaRPr lang="es-ES" sz="5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20" name="AutoShape 128"/>
            <p:cNvSpPr>
              <a:spLocks/>
            </p:cNvSpPr>
            <p:nvPr/>
          </p:nvSpPr>
          <p:spPr bwMode="auto">
            <a:xfrm>
              <a:off x="601087" y="3968767"/>
              <a:ext cx="163289" cy="19498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980" y="10851"/>
                  </a:moveTo>
                  <a:cubicBezTo>
                    <a:pt x="14231" y="10892"/>
                    <a:pt x="14582" y="10935"/>
                    <a:pt x="15043" y="10992"/>
                  </a:cubicBezTo>
                  <a:cubicBezTo>
                    <a:pt x="15500" y="11044"/>
                    <a:pt x="15978" y="11105"/>
                    <a:pt x="16477" y="11168"/>
                  </a:cubicBezTo>
                  <a:cubicBezTo>
                    <a:pt x="16972" y="11234"/>
                    <a:pt x="17436" y="11300"/>
                    <a:pt x="17868" y="11369"/>
                  </a:cubicBezTo>
                  <a:cubicBezTo>
                    <a:pt x="18297" y="11439"/>
                    <a:pt x="18610" y="11502"/>
                    <a:pt x="18803" y="11554"/>
                  </a:cubicBezTo>
                  <a:cubicBezTo>
                    <a:pt x="19123" y="11646"/>
                    <a:pt x="19451" y="11842"/>
                    <a:pt x="19777" y="12133"/>
                  </a:cubicBezTo>
                  <a:cubicBezTo>
                    <a:pt x="20102" y="12429"/>
                    <a:pt x="20404" y="12769"/>
                    <a:pt x="20678" y="13152"/>
                  </a:cubicBezTo>
                  <a:cubicBezTo>
                    <a:pt x="20954" y="13538"/>
                    <a:pt x="21176" y="13935"/>
                    <a:pt x="21343" y="14352"/>
                  </a:cubicBezTo>
                  <a:cubicBezTo>
                    <a:pt x="21516" y="14761"/>
                    <a:pt x="21599" y="15138"/>
                    <a:pt x="21599" y="15481"/>
                  </a:cubicBezTo>
                  <a:lnTo>
                    <a:pt x="21599" y="20813"/>
                  </a:lnTo>
                  <a:cubicBezTo>
                    <a:pt x="21507" y="20854"/>
                    <a:pt x="21407" y="20914"/>
                    <a:pt x="21291" y="21006"/>
                  </a:cubicBezTo>
                  <a:cubicBezTo>
                    <a:pt x="21176" y="21101"/>
                    <a:pt x="21052" y="21188"/>
                    <a:pt x="20920" y="21277"/>
                  </a:cubicBezTo>
                  <a:cubicBezTo>
                    <a:pt x="20785" y="21363"/>
                    <a:pt x="20658" y="21441"/>
                    <a:pt x="20540" y="21504"/>
                  </a:cubicBezTo>
                  <a:cubicBezTo>
                    <a:pt x="20419" y="21571"/>
                    <a:pt x="20318" y="21599"/>
                    <a:pt x="20237" y="21599"/>
                  </a:cubicBezTo>
                  <a:lnTo>
                    <a:pt x="1350" y="21599"/>
                  </a:lnTo>
                  <a:cubicBezTo>
                    <a:pt x="1028" y="21599"/>
                    <a:pt x="786" y="21502"/>
                    <a:pt x="619" y="21303"/>
                  </a:cubicBezTo>
                  <a:cubicBezTo>
                    <a:pt x="452" y="21107"/>
                    <a:pt x="247" y="20943"/>
                    <a:pt x="0" y="20813"/>
                  </a:cubicBezTo>
                  <a:lnTo>
                    <a:pt x="0" y="15481"/>
                  </a:lnTo>
                  <a:cubicBezTo>
                    <a:pt x="0" y="15138"/>
                    <a:pt x="83" y="14761"/>
                    <a:pt x="253" y="14352"/>
                  </a:cubicBezTo>
                  <a:cubicBezTo>
                    <a:pt x="426" y="13935"/>
                    <a:pt x="645" y="13543"/>
                    <a:pt x="915" y="13166"/>
                  </a:cubicBezTo>
                  <a:cubicBezTo>
                    <a:pt x="1186" y="12789"/>
                    <a:pt x="1485" y="12449"/>
                    <a:pt x="1817" y="12144"/>
                  </a:cubicBezTo>
                  <a:cubicBezTo>
                    <a:pt x="2145" y="11845"/>
                    <a:pt x="2473" y="11643"/>
                    <a:pt x="2796" y="11551"/>
                  </a:cubicBezTo>
                  <a:cubicBezTo>
                    <a:pt x="2960" y="11499"/>
                    <a:pt x="3262" y="11436"/>
                    <a:pt x="3703" y="11367"/>
                  </a:cubicBezTo>
                  <a:cubicBezTo>
                    <a:pt x="4143" y="11297"/>
                    <a:pt x="4616" y="11231"/>
                    <a:pt x="5117" y="11165"/>
                  </a:cubicBezTo>
                  <a:cubicBezTo>
                    <a:pt x="5618" y="11102"/>
                    <a:pt x="6096" y="11041"/>
                    <a:pt x="6556" y="10990"/>
                  </a:cubicBezTo>
                  <a:cubicBezTo>
                    <a:pt x="7014" y="10932"/>
                    <a:pt x="7368" y="10889"/>
                    <a:pt x="7616" y="10848"/>
                  </a:cubicBezTo>
                  <a:cubicBezTo>
                    <a:pt x="6772" y="10307"/>
                    <a:pt x="6113" y="9602"/>
                    <a:pt x="5626" y="8735"/>
                  </a:cubicBezTo>
                  <a:cubicBezTo>
                    <a:pt x="5142" y="7866"/>
                    <a:pt x="4903" y="6921"/>
                    <a:pt x="4903" y="5899"/>
                  </a:cubicBezTo>
                  <a:cubicBezTo>
                    <a:pt x="4903" y="5093"/>
                    <a:pt x="5059" y="4330"/>
                    <a:pt x="5370" y="3619"/>
                  </a:cubicBezTo>
                  <a:cubicBezTo>
                    <a:pt x="5681" y="2908"/>
                    <a:pt x="6104" y="2283"/>
                    <a:pt x="6631" y="1744"/>
                  </a:cubicBezTo>
                  <a:cubicBezTo>
                    <a:pt x="7161" y="1209"/>
                    <a:pt x="7777" y="783"/>
                    <a:pt x="8492" y="472"/>
                  </a:cubicBezTo>
                  <a:cubicBezTo>
                    <a:pt x="9203" y="158"/>
                    <a:pt x="9963" y="0"/>
                    <a:pt x="10772" y="0"/>
                  </a:cubicBezTo>
                  <a:cubicBezTo>
                    <a:pt x="11581" y="0"/>
                    <a:pt x="12347" y="158"/>
                    <a:pt x="13061" y="472"/>
                  </a:cubicBezTo>
                  <a:cubicBezTo>
                    <a:pt x="13778" y="783"/>
                    <a:pt x="14406" y="1209"/>
                    <a:pt x="14942" y="1744"/>
                  </a:cubicBezTo>
                  <a:cubicBezTo>
                    <a:pt x="15480" y="2283"/>
                    <a:pt x="15901" y="2908"/>
                    <a:pt x="16209" y="3619"/>
                  </a:cubicBezTo>
                  <a:cubicBezTo>
                    <a:pt x="16514" y="4330"/>
                    <a:pt x="16670" y="5093"/>
                    <a:pt x="16670" y="5899"/>
                  </a:cubicBezTo>
                  <a:cubicBezTo>
                    <a:pt x="16670" y="6904"/>
                    <a:pt x="16431" y="7843"/>
                    <a:pt x="15953" y="8721"/>
                  </a:cubicBezTo>
                  <a:cubicBezTo>
                    <a:pt x="15489" y="9599"/>
                    <a:pt x="14827" y="10310"/>
                    <a:pt x="13980" y="1085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01578" tIns="101578" rIns="101578" bIns="101578" anchor="ctr"/>
            <a:lstStyle/>
            <a:p>
              <a:pPr defTabSz="914195">
                <a:defRPr/>
              </a:pPr>
              <a:endParaRPr lang="es-ES" sz="5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23" name="Oval 44"/>
          <p:cNvSpPr/>
          <p:nvPr/>
        </p:nvSpPr>
        <p:spPr>
          <a:xfrm>
            <a:off x="87897" y="1964452"/>
            <a:ext cx="850845" cy="83003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4" tIns="38397" rIns="76794" bIns="38397" rtlCol="0" anchor="ctr"/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400" dirty="0" smtClean="0">
                <a:solidFill>
                  <a:prstClr val="white"/>
                </a:solidFill>
                <a:latin typeface="Trebuchet MS"/>
                <a:ea typeface="ＭＳ Ｐゴシック" panose="020B0600070205080204" pitchFamily="34" charset="-128"/>
              </a:rPr>
              <a:t>MC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aleway Light"/>
            </a:endParaRPr>
          </a:p>
        </p:txBody>
      </p:sp>
      <p:sp>
        <p:nvSpPr>
          <p:cNvPr id="21" name="Oval 44"/>
          <p:cNvSpPr/>
          <p:nvPr/>
        </p:nvSpPr>
        <p:spPr>
          <a:xfrm>
            <a:off x="110192" y="5309186"/>
            <a:ext cx="850845" cy="83003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4" tIns="38397" rIns="76794" bIns="38397" rtlCol="0" anchor="ctr"/>
          <a:lstStyle/>
          <a:p>
            <a:pPr marL="0" marR="0" lvl="0" indent="0" algn="ct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MMR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57" y="5518531"/>
            <a:ext cx="648891" cy="38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9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18334" y="149225"/>
            <a:ext cx="6495117" cy="686006"/>
          </a:xfrm>
        </p:spPr>
        <p:txBody>
          <a:bodyPr>
            <a:normAutofit/>
          </a:bodyPr>
          <a:lstStyle/>
          <a:p>
            <a:r>
              <a:rPr lang="sk-SK" dirty="0" smtClean="0"/>
              <a:t>Projekt </a:t>
            </a:r>
            <a:r>
              <a:rPr lang="sk-SK" dirty="0" err="1" smtClean="0"/>
              <a:t>amiiga</a:t>
            </a:r>
            <a:endParaRPr lang="en-GB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7887" y="1094523"/>
            <a:ext cx="2880360" cy="220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75301" y="892131"/>
            <a:ext cx="6347013" cy="2815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271979" fontAlgn="base">
              <a:lnSpc>
                <a:spcPct val="120000"/>
              </a:lnSpc>
              <a:spcBef>
                <a:spcPts val="714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latin typeface="Trebuchet MS" pitchFamily="34" charset="0"/>
                <a:cs typeface="Raleway Light"/>
              </a:rPr>
              <a:t>Zlepšení </a:t>
            </a:r>
            <a:r>
              <a:rPr lang="cs-CZ" sz="1600" dirty="0">
                <a:latin typeface="Trebuchet MS" pitchFamily="34" charset="0"/>
                <a:cs typeface="Raleway Light"/>
              </a:rPr>
              <a:t>kvality povrchové vody 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– Priorita 3</a:t>
            </a:r>
            <a:endParaRPr lang="cs-CZ" sz="1600" dirty="0">
              <a:latin typeface="Trebuchet MS" pitchFamily="34" charset="0"/>
              <a:cs typeface="Raleway Light"/>
            </a:endParaRPr>
          </a:p>
          <a:p>
            <a:pPr marL="285750" lvl="0" indent="-285750" defTabSz="271979" fontAlgn="base">
              <a:lnSpc>
                <a:spcPct val="120000"/>
              </a:lnSpc>
              <a:spcBef>
                <a:spcPts val="714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latin typeface="Trebuchet MS" pitchFamily="34" charset="0"/>
                <a:cs typeface="Raleway Light"/>
              </a:rPr>
              <a:t>Zvýšení kapacity veřejných orgánů pro rozhodování v oblasti povrchových vod s důrazem na oblast </a:t>
            </a:r>
            <a:r>
              <a:rPr lang="cs-CZ" sz="1600" dirty="0" err="1">
                <a:latin typeface="Trebuchet MS" pitchFamily="34" charset="0"/>
                <a:cs typeface="Raleway Light"/>
              </a:rPr>
              <a:t>brownfieldů</a:t>
            </a:r>
            <a:r>
              <a:rPr lang="cs-CZ" sz="1600" dirty="0">
                <a:latin typeface="Trebuchet MS" pitchFamily="34" charset="0"/>
                <a:cs typeface="Raleway Light"/>
              </a:rPr>
              <a:t> </a:t>
            </a:r>
            <a:endParaRPr lang="cs-CZ" sz="1600" dirty="0" smtClean="0">
              <a:latin typeface="Trebuchet MS" pitchFamily="34" charset="0"/>
              <a:cs typeface="Raleway Light"/>
            </a:endParaRPr>
          </a:p>
          <a:p>
            <a:pPr marL="285750" lvl="0" indent="-285750" defTabSz="271979" fontAlgn="base">
              <a:lnSpc>
                <a:spcPct val="120000"/>
              </a:lnSpc>
              <a:spcBef>
                <a:spcPts val="714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600" dirty="0" smtClean="0">
                <a:latin typeface="Trebuchet MS" pitchFamily="34" charset="0"/>
                <a:cs typeface="Raleway Light"/>
              </a:rPr>
              <a:t>Příprava </a:t>
            </a:r>
            <a:r>
              <a:rPr lang="cs-CZ" sz="1600" dirty="0">
                <a:latin typeface="Trebuchet MS" pitchFamily="34" charset="0"/>
                <a:cs typeface="Raleway Light"/>
              </a:rPr>
              <a:t>dostupných a ekonomických řešení pro oblast znečištěných povrchových vod</a:t>
            </a:r>
          </a:p>
          <a:p>
            <a:pPr marL="285750" lvl="0" indent="-285750" defTabSz="271979" fontAlgn="base">
              <a:lnSpc>
                <a:spcPct val="120000"/>
              </a:lnSpc>
              <a:spcBef>
                <a:spcPts val="714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latin typeface="Trebuchet MS" pitchFamily="34" charset="0"/>
                <a:cs typeface="Raleway Light"/>
              </a:rPr>
              <a:t>Lepší monitoring zdrojů znečištění +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 </a:t>
            </a:r>
            <a:r>
              <a:rPr lang="cs-CZ" sz="1600" dirty="0">
                <a:latin typeface="Trebuchet MS" pitchFamily="34" charset="0"/>
                <a:cs typeface="Raleway Light"/>
              </a:rPr>
              <a:t>opatření</a:t>
            </a:r>
          </a:p>
          <a:p>
            <a:pPr marL="285750" lvl="0" indent="-285750" defTabSz="271979" fontAlgn="base">
              <a:lnSpc>
                <a:spcPct val="120000"/>
              </a:lnSpc>
              <a:spcBef>
                <a:spcPts val="714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latin typeface="Trebuchet MS" pitchFamily="34" charset="0"/>
                <a:cs typeface="Raleway Light"/>
              </a:rPr>
              <a:t>Využití inovativních </a:t>
            </a:r>
            <a:r>
              <a:rPr lang="cs-CZ" sz="1600" dirty="0" err="1" smtClean="0">
                <a:latin typeface="Trebuchet MS" pitchFamily="34" charset="0"/>
                <a:cs typeface="Raleway Light"/>
              </a:rPr>
              <a:t>biomateriálů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 </a:t>
            </a:r>
            <a:r>
              <a:rPr lang="cs-CZ" sz="1600" dirty="0">
                <a:latin typeface="Trebuchet MS" pitchFamily="34" charset="0"/>
                <a:cs typeface="Raleway Light"/>
              </a:rPr>
              <a:t>pro rozklad/odbourávání nebezpečných látek </a:t>
            </a:r>
          </a:p>
        </p:txBody>
      </p:sp>
      <p:sp>
        <p:nvSpPr>
          <p:cNvPr id="5" name="Obdélník 4"/>
          <p:cNvSpPr/>
          <p:nvPr/>
        </p:nvSpPr>
        <p:spPr>
          <a:xfrm>
            <a:off x="75302" y="4002726"/>
            <a:ext cx="8821272" cy="2250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271979" fontAlgn="base">
              <a:lnSpc>
                <a:spcPct val="120000"/>
              </a:lnSpc>
              <a:spcBef>
                <a:spcPts val="714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latin typeface="Trebuchet MS" pitchFamily="34" charset="0"/>
                <a:cs typeface="Raleway Light"/>
              </a:rPr>
              <a:t>Partneři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1600" dirty="0" smtClean="0">
                <a:cs typeface="Arial" panose="020B0604020202020204" pitchFamily="34" charset="0"/>
              </a:rPr>
              <a:t>HR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Univerzita </a:t>
            </a:r>
            <a:r>
              <a:rPr lang="cs-CZ" sz="1600" dirty="0" err="1" smtClean="0">
                <a:latin typeface="Trebuchet MS" pitchFamily="34" charset="0"/>
                <a:cs typeface="Raleway Light"/>
              </a:rPr>
              <a:t>Zahřeb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/Fakulta </a:t>
            </a:r>
            <a:r>
              <a:rPr lang="cs-CZ" sz="1600" dirty="0" err="1" smtClean="0">
                <a:latin typeface="Trebuchet MS" pitchFamily="34" charset="0"/>
                <a:cs typeface="Raleway Light"/>
              </a:rPr>
              <a:t>stav.inženýrství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, Zásobování vodou; CZ: Město Nový </a:t>
            </a:r>
            <a:r>
              <a:rPr lang="cs-CZ" sz="1600" dirty="0">
                <a:latin typeface="Trebuchet MS" pitchFamily="34" charset="0"/>
                <a:cs typeface="Raleway Light"/>
              </a:rPr>
              <a:t>B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ydžov, TU Liberec; PL: Město </a:t>
            </a:r>
            <a:r>
              <a:rPr lang="cs-CZ" sz="1600" dirty="0" err="1" smtClean="0">
                <a:latin typeface="Trebuchet MS" pitchFamily="34" charset="0"/>
                <a:cs typeface="Raleway Light"/>
              </a:rPr>
              <a:t>Jaworzno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, Ústav pro těžbu; SI: Ústav pro </a:t>
            </a:r>
            <a:r>
              <a:rPr lang="cs-CZ" sz="1600" dirty="0" err="1" smtClean="0">
                <a:latin typeface="Trebuchet MS" pitchFamily="34" charset="0"/>
                <a:cs typeface="Raleway Light"/>
              </a:rPr>
              <a:t>geol.výzkum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, Vodárny a kanalizace </a:t>
            </a:r>
            <a:r>
              <a:rPr lang="cs-CZ" sz="1600" dirty="0" err="1" smtClean="0">
                <a:latin typeface="Trebuchet MS" pitchFamily="34" charset="0"/>
                <a:cs typeface="Raleway Light"/>
              </a:rPr>
              <a:t>Ljubljana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; DE: Město Stuttgart; IT: Město </a:t>
            </a:r>
            <a:r>
              <a:rPr lang="cs-CZ" sz="1600" dirty="0">
                <a:latin typeface="Trebuchet MS" pitchFamily="34" charset="0"/>
                <a:cs typeface="Raleway Light"/>
              </a:rPr>
              <a:t>P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arma, Region Lombardie, </a:t>
            </a:r>
            <a:r>
              <a:rPr lang="cs-CZ" sz="1600" dirty="0" err="1" smtClean="0">
                <a:latin typeface="Trebuchet MS" pitchFamily="34" charset="0"/>
                <a:cs typeface="Raleway Light"/>
              </a:rPr>
              <a:t>Polytech.univerzita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 </a:t>
            </a:r>
            <a:r>
              <a:rPr lang="cs-CZ" sz="1600" dirty="0" err="1" smtClean="0">
                <a:latin typeface="Trebuchet MS" pitchFamily="34" charset="0"/>
                <a:cs typeface="Raleway Light"/>
              </a:rPr>
              <a:t>Miláno</a:t>
            </a:r>
            <a:endParaRPr lang="cs-CZ" sz="1600" dirty="0">
              <a:latin typeface="Trebuchet MS" pitchFamily="34" charset="0"/>
              <a:cs typeface="Raleway Light"/>
            </a:endParaRPr>
          </a:p>
          <a:p>
            <a:pPr marL="285750" lvl="0" indent="-285750" defTabSz="271979" fontAlgn="base">
              <a:lnSpc>
                <a:spcPct val="120000"/>
              </a:lnSpc>
              <a:spcBef>
                <a:spcPts val="714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cs-CZ" sz="1600" dirty="0" smtClean="0">
                <a:latin typeface="Trebuchet MS" pitchFamily="34" charset="0"/>
                <a:cs typeface="Raleway Light"/>
              </a:rPr>
              <a:t>7 pilotních aktivit: v ČR v N</a:t>
            </a:r>
            <a:r>
              <a:rPr lang="cs-CZ" sz="1600" dirty="0">
                <a:latin typeface="Trebuchet MS" pitchFamily="34" charset="0"/>
                <a:cs typeface="Raleway Light"/>
              </a:rPr>
              <a:t>. 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Bydžově (zóna </a:t>
            </a:r>
            <a:r>
              <a:rPr lang="cs-CZ" sz="1600" dirty="0" err="1" smtClean="0">
                <a:latin typeface="Trebuchet MS" pitchFamily="34" charset="0"/>
                <a:cs typeface="Raleway Light"/>
              </a:rPr>
              <a:t>býv.Kovoplast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-u)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odběr vzorků, laboratorní testování znečištění chlorovaným uhlovodíkem, monitorování tras </a:t>
            </a:r>
            <a:r>
              <a:rPr lang="cs-CZ" sz="1600" dirty="0" err="1" smtClean="0">
                <a:latin typeface="Trebuchet MS" pitchFamily="34" charset="0"/>
                <a:cs typeface="Raleway Light"/>
              </a:rPr>
              <a:t>podz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. vod, odzkoušení </a:t>
            </a:r>
            <a:r>
              <a:rPr lang="cs-CZ" sz="1600" dirty="0" err="1" smtClean="0">
                <a:latin typeface="Trebuchet MS" pitchFamily="34" charset="0"/>
                <a:cs typeface="Raleway Light"/>
              </a:rPr>
              <a:t>technol.postupu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 - úprav </a:t>
            </a:r>
            <a:r>
              <a:rPr lang="cs-CZ" sz="1600" dirty="0" err="1" smtClean="0">
                <a:latin typeface="Trebuchet MS" pitchFamily="34" charset="0"/>
                <a:cs typeface="Raleway Light"/>
              </a:rPr>
              <a:t>podz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. vod biologicky šetrnou metodou</a:t>
            </a:r>
            <a:endParaRPr lang="cs-CZ" sz="1600" dirty="0">
              <a:latin typeface="Trebuchet MS" pitchFamily="34" charset="0"/>
              <a:cs typeface="Raleway Light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11972" y="3590583"/>
            <a:ext cx="85060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https://hradec.rozhlas.cz/kovoplast-a-ekozatez-novy-bydzov-usiluje-o-vycisteni-podzemnich-vod-stat-bude-6124214</a:t>
            </a:r>
          </a:p>
        </p:txBody>
      </p:sp>
    </p:spTree>
    <p:extLst>
      <p:ext uri="{BB962C8B-B14F-4D97-AF65-F5344CB8AC3E}">
        <p14:creationId xmlns:p14="http://schemas.microsoft.com/office/powerpoint/2010/main" val="70910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Projekty 1.</a:t>
            </a:r>
            <a:r>
              <a:rPr lang="de-AT" dirty="0" smtClean="0"/>
              <a:t> </a:t>
            </a:r>
            <a:r>
              <a:rPr lang="cs-CZ" dirty="0" smtClean="0"/>
              <a:t>výzvy</a:t>
            </a:r>
            <a:endParaRPr lang="en-GB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48683" y="870683"/>
            <a:ext cx="8790922" cy="5360153"/>
          </a:xfrm>
        </p:spPr>
        <p:txBody>
          <a:bodyPr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78"/>
          <p:cNvSpPr txBox="1"/>
          <p:nvPr/>
        </p:nvSpPr>
        <p:spPr>
          <a:xfrm>
            <a:off x="148682" y="1983859"/>
            <a:ext cx="1979136" cy="354543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algn="ctr"/>
            <a:r>
              <a:rPr lang="en-GB" sz="1800" b="1" dirty="0" err="1" smtClean="0">
                <a:solidFill>
                  <a:schemeClr val="tx2"/>
                </a:solidFill>
                <a:latin typeface="Trebuchet MS" pitchFamily="34" charset="0"/>
                <a:cs typeface="Raleway"/>
              </a:rPr>
              <a:t>Repor</a:t>
            </a:r>
            <a:r>
              <a:rPr lang="cs-CZ" sz="1800" b="1" dirty="0" err="1" smtClean="0">
                <a:solidFill>
                  <a:schemeClr val="tx2"/>
                </a:solidFill>
                <a:latin typeface="Trebuchet MS" pitchFamily="34" charset="0"/>
                <a:cs typeface="Raleway"/>
              </a:rPr>
              <a:t>tování</a:t>
            </a:r>
            <a:endParaRPr lang="en-GB" sz="1400" b="1" dirty="0">
              <a:solidFill>
                <a:schemeClr val="tx2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11" name="TextBox 79"/>
          <p:cNvSpPr txBox="1"/>
          <p:nvPr/>
        </p:nvSpPr>
        <p:spPr>
          <a:xfrm>
            <a:off x="146627" y="2338402"/>
            <a:ext cx="2756061" cy="3892434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285750" indent="-285750" defTabSz="271979">
              <a:lnSpc>
                <a:spcPct val="120000"/>
              </a:lnSpc>
              <a:spcBef>
                <a:spcPts val="714"/>
              </a:spcBef>
              <a:buFont typeface="Wingdings" panose="05000000000000000000" pitchFamily="2" charset="2"/>
              <a:buChar char="§"/>
              <a:defRPr/>
            </a:pPr>
            <a:r>
              <a:rPr lang="cs-CZ" sz="1600" dirty="0" smtClean="0">
                <a:latin typeface="Trebuchet MS" pitchFamily="34" charset="0"/>
                <a:cs typeface="Raleway Light"/>
              </a:rPr>
              <a:t>Projekty začínaly s realizací: 05/2016 až 09/2016 (nejvíc 06/2016)</a:t>
            </a:r>
          </a:p>
          <a:p>
            <a:pPr marL="285750" indent="-285750" defTabSz="271979">
              <a:lnSpc>
                <a:spcPct val="120000"/>
              </a:lnSpc>
              <a:spcBef>
                <a:spcPts val="714"/>
              </a:spcBef>
              <a:buFont typeface="Wingdings" panose="05000000000000000000" pitchFamily="2" charset="2"/>
              <a:buChar char="§"/>
              <a:defRPr/>
            </a:pPr>
            <a:r>
              <a:rPr lang="cs-CZ" sz="1600" dirty="0" smtClean="0">
                <a:latin typeface="Trebuchet MS" pitchFamily="34" charset="0"/>
                <a:cs typeface="Raleway Light"/>
              </a:rPr>
              <a:t>PR1: vše odevzdáno</a:t>
            </a:r>
          </a:p>
          <a:p>
            <a:pPr marL="285750" indent="-285750" defTabSz="271979">
              <a:lnSpc>
                <a:spcPct val="120000"/>
              </a:lnSpc>
              <a:spcBef>
                <a:spcPts val="714"/>
              </a:spcBef>
              <a:buFont typeface="Wingdings" panose="05000000000000000000" pitchFamily="2" charset="2"/>
              <a:buChar char="§"/>
              <a:defRPr/>
            </a:pPr>
            <a:r>
              <a:rPr lang="cs-CZ" sz="1600" dirty="0" smtClean="0">
                <a:latin typeface="Trebuchet MS" pitchFamily="34" charset="0"/>
                <a:cs typeface="Raleway Light"/>
              </a:rPr>
              <a:t>PR2: vše odevzdáno </a:t>
            </a:r>
          </a:p>
          <a:p>
            <a:pPr marL="285750" indent="-285750" defTabSz="271979">
              <a:lnSpc>
                <a:spcPct val="120000"/>
              </a:lnSpc>
              <a:spcBef>
                <a:spcPts val="714"/>
              </a:spcBef>
              <a:buFont typeface="Wingdings" panose="05000000000000000000" pitchFamily="2" charset="2"/>
              <a:buChar char="§"/>
              <a:defRPr/>
            </a:pPr>
            <a:r>
              <a:rPr lang="cs-CZ" sz="1600" dirty="0" smtClean="0">
                <a:latin typeface="Trebuchet MS" pitchFamily="34" charset="0"/>
                <a:cs typeface="Raleway Light"/>
              </a:rPr>
              <a:t>PR3: končí k 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02/2018, 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nyní </a:t>
            </a:r>
            <a:r>
              <a:rPr lang="cs-CZ" sz="1600" dirty="0">
                <a:latin typeface="Trebuchet MS" pitchFamily="34" charset="0"/>
                <a:cs typeface="Raleway Light"/>
              </a:rPr>
              <a:t>probíhá 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monitoring u všech projektů - vyjma několika (</a:t>
            </a:r>
            <a:r>
              <a:rPr lang="cs-CZ" sz="1600" dirty="0" err="1" smtClean="0">
                <a:latin typeface="Trebuchet MS" pitchFamily="34" charset="0"/>
                <a:cs typeface="Raleway Light"/>
              </a:rPr>
              <a:t>kt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. zažádaly o odklad kvůli chybějícím certifikátům)</a:t>
            </a:r>
            <a:endParaRPr lang="en-US" u="sng" dirty="0"/>
          </a:p>
        </p:txBody>
      </p:sp>
      <p:sp>
        <p:nvSpPr>
          <p:cNvPr id="12" name="TextBox 90"/>
          <p:cNvSpPr txBox="1"/>
          <p:nvPr/>
        </p:nvSpPr>
        <p:spPr>
          <a:xfrm>
            <a:off x="6592186" y="1980353"/>
            <a:ext cx="2489371" cy="1185540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algn="ctr"/>
            <a:r>
              <a:rPr lang="cs-CZ" sz="1800" b="1" dirty="0" smtClean="0">
                <a:solidFill>
                  <a:schemeClr val="tx2"/>
                </a:solidFill>
                <a:latin typeface="Trebuchet MS" pitchFamily="34" charset="0"/>
                <a:cs typeface="Raleway"/>
              </a:rPr>
              <a:t>Střednědobé </a:t>
            </a:r>
          </a:p>
          <a:p>
            <a:pPr algn="ctr"/>
            <a:r>
              <a:rPr lang="cs-CZ" sz="1800" b="1" dirty="0">
                <a:solidFill>
                  <a:schemeClr val="tx2"/>
                </a:solidFill>
                <a:latin typeface="Trebuchet MS" pitchFamily="34" charset="0"/>
                <a:cs typeface="Raleway"/>
              </a:rPr>
              <a:t>h</a:t>
            </a:r>
            <a:r>
              <a:rPr lang="cs-CZ" sz="1800" b="1" dirty="0" smtClean="0">
                <a:solidFill>
                  <a:schemeClr val="tx2"/>
                </a:solidFill>
                <a:latin typeface="Trebuchet MS" pitchFamily="34" charset="0"/>
                <a:cs typeface="Raleway"/>
              </a:rPr>
              <a:t>odnocení</a:t>
            </a:r>
          </a:p>
          <a:p>
            <a:pPr algn="ctr"/>
            <a:r>
              <a:rPr lang="cs-CZ" sz="1800" b="1" dirty="0">
                <a:solidFill>
                  <a:schemeClr val="tx2"/>
                </a:solidFill>
                <a:latin typeface="Trebuchet MS" pitchFamily="34" charset="0"/>
                <a:cs typeface="Raleway"/>
              </a:rPr>
              <a:t>t</a:t>
            </a:r>
            <a:r>
              <a:rPr lang="cs-CZ" sz="1800" b="1" dirty="0" smtClean="0">
                <a:solidFill>
                  <a:schemeClr val="tx2"/>
                </a:solidFill>
                <a:latin typeface="Trebuchet MS" pitchFamily="34" charset="0"/>
                <a:cs typeface="Raleway"/>
              </a:rPr>
              <a:t>zv. „</a:t>
            </a:r>
            <a:r>
              <a:rPr lang="cs-CZ" sz="1800" b="1" dirty="0" err="1" smtClean="0">
                <a:solidFill>
                  <a:schemeClr val="tx2"/>
                </a:solidFill>
                <a:latin typeface="Trebuchet MS" pitchFamily="34" charset="0"/>
                <a:cs typeface="Raleway"/>
              </a:rPr>
              <a:t>mid</a:t>
            </a:r>
            <a:r>
              <a:rPr lang="cs-CZ" sz="1800" b="1" dirty="0" smtClean="0">
                <a:solidFill>
                  <a:schemeClr val="tx2"/>
                </a:solidFill>
                <a:latin typeface="Trebuchet MS" pitchFamily="34" charset="0"/>
                <a:cs typeface="Raleway"/>
              </a:rPr>
              <a:t>-term </a:t>
            </a:r>
            <a:r>
              <a:rPr lang="cs-CZ" sz="1800" b="1" dirty="0" err="1" smtClean="0">
                <a:solidFill>
                  <a:schemeClr val="tx2"/>
                </a:solidFill>
                <a:latin typeface="Trebuchet MS" pitchFamily="34" charset="0"/>
                <a:cs typeface="Raleway"/>
              </a:rPr>
              <a:t>review</a:t>
            </a:r>
            <a:r>
              <a:rPr lang="cs-CZ" sz="1800" b="1" dirty="0" smtClean="0">
                <a:solidFill>
                  <a:schemeClr val="tx2"/>
                </a:solidFill>
                <a:latin typeface="Trebuchet MS" pitchFamily="34" charset="0"/>
                <a:cs typeface="Raleway"/>
              </a:rPr>
              <a:t>“</a:t>
            </a:r>
            <a:endParaRPr lang="en-GB" sz="1200" b="1" dirty="0">
              <a:solidFill>
                <a:schemeClr val="tx2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13" name="TextBox 91"/>
          <p:cNvSpPr txBox="1"/>
          <p:nvPr/>
        </p:nvSpPr>
        <p:spPr>
          <a:xfrm>
            <a:off x="6710624" y="3425279"/>
            <a:ext cx="2299957" cy="2567969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285750" indent="-285750" defTabSz="271979">
              <a:lnSpc>
                <a:spcPct val="120000"/>
              </a:lnSpc>
              <a:spcBef>
                <a:spcPts val="714"/>
              </a:spcBef>
              <a:buFont typeface="Wingdings" panose="05000000000000000000" pitchFamily="2" charset="2"/>
              <a:buChar char="§"/>
              <a:defRPr/>
            </a:pPr>
            <a:r>
              <a:rPr lang="cs-CZ" sz="1600" dirty="0" smtClean="0">
                <a:latin typeface="Trebuchet MS" pitchFamily="34" charset="0"/>
                <a:cs typeface="Raleway Light"/>
              </a:rPr>
              <a:t>Uskuteční se  v průběhu 1. pololetí 2018 (termíny a místa jsou stanoveny) u všech 35 projektů z 1. výzvy</a:t>
            </a:r>
            <a:endParaRPr lang="en-GB" sz="1600" dirty="0" smtClean="0">
              <a:latin typeface="Trebuchet MS" pitchFamily="34" charset="0"/>
              <a:cs typeface="Raleway Light"/>
            </a:endParaRPr>
          </a:p>
          <a:p>
            <a:pPr marL="285750" indent="-285750" defTabSz="271979">
              <a:lnSpc>
                <a:spcPct val="120000"/>
              </a:lnSpc>
              <a:spcBef>
                <a:spcPts val="714"/>
              </a:spcBef>
              <a:buFont typeface="Wingdings" panose="05000000000000000000" pitchFamily="2" charset="2"/>
              <a:buChar char="§"/>
              <a:defRPr/>
            </a:pPr>
            <a:endParaRPr lang="en-GB" sz="1800" dirty="0" smtClean="0">
              <a:latin typeface="Trebuchet MS" pitchFamily="34" charset="0"/>
              <a:cs typeface="Raleway Light"/>
            </a:endParaRPr>
          </a:p>
        </p:txBody>
      </p:sp>
      <p:sp>
        <p:nvSpPr>
          <p:cNvPr id="15" name="TextBox 84"/>
          <p:cNvSpPr txBox="1"/>
          <p:nvPr/>
        </p:nvSpPr>
        <p:spPr>
          <a:xfrm>
            <a:off x="4888693" y="2013783"/>
            <a:ext cx="1750955" cy="354543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algn="ctr"/>
            <a:r>
              <a:rPr lang="cs-CZ" sz="1800" b="1" dirty="0" smtClean="0">
                <a:solidFill>
                  <a:schemeClr val="tx2"/>
                </a:solidFill>
                <a:latin typeface="Trebuchet MS" pitchFamily="34" charset="0"/>
                <a:cs typeface="Raleway"/>
              </a:rPr>
              <a:t>Úpravy</a:t>
            </a:r>
            <a:endParaRPr lang="en-GB" sz="1800" b="1" dirty="0">
              <a:solidFill>
                <a:schemeClr val="tx2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16" name="TextBox 85"/>
          <p:cNvSpPr txBox="1"/>
          <p:nvPr/>
        </p:nvSpPr>
        <p:spPr>
          <a:xfrm>
            <a:off x="4963643" y="2869015"/>
            <a:ext cx="1782351" cy="2235571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285750" indent="-285750" defTabSz="271979">
              <a:lnSpc>
                <a:spcPct val="120000"/>
              </a:lnSpc>
              <a:spcBef>
                <a:spcPts val="714"/>
              </a:spcBef>
              <a:buFont typeface="Wingdings" panose="05000000000000000000" pitchFamily="2" charset="2"/>
              <a:buChar char="§"/>
              <a:defRPr/>
            </a:pPr>
            <a:r>
              <a:rPr lang="cs-CZ" sz="1600" dirty="0" smtClean="0">
                <a:latin typeface="Trebuchet MS" pitchFamily="34" charset="0"/>
                <a:cs typeface="Raleway Light"/>
              </a:rPr>
              <a:t>Změny partnerství včetně 3 změn LP,  rozpočtů, aktivit</a:t>
            </a:r>
          </a:p>
          <a:p>
            <a:pPr marL="285750" indent="-285750" defTabSz="271979">
              <a:lnSpc>
                <a:spcPct val="120000"/>
              </a:lnSpc>
              <a:spcBef>
                <a:spcPts val="714"/>
              </a:spcBef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latin typeface="Trebuchet MS" pitchFamily="34" charset="0"/>
                <a:cs typeface="Raleway Light"/>
              </a:rPr>
              <a:t>1 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změna akronymu</a:t>
            </a:r>
            <a:endParaRPr lang="en-US" sz="1600" dirty="0">
              <a:latin typeface="Trebuchet MS" pitchFamily="34" charset="0"/>
              <a:cs typeface="Raleway Light"/>
            </a:endParaRPr>
          </a:p>
        </p:txBody>
      </p:sp>
      <p:sp>
        <p:nvSpPr>
          <p:cNvPr id="35" name="TextBox 78"/>
          <p:cNvSpPr txBox="1"/>
          <p:nvPr/>
        </p:nvSpPr>
        <p:spPr>
          <a:xfrm>
            <a:off x="2562646" y="1985591"/>
            <a:ext cx="1970820" cy="354543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algn="ctr"/>
            <a:r>
              <a:rPr lang="en-GB" sz="1800" b="1" dirty="0" smtClean="0">
                <a:solidFill>
                  <a:schemeClr val="tx2"/>
                </a:solidFill>
                <a:latin typeface="Trebuchet MS" pitchFamily="34" charset="0"/>
                <a:cs typeface="Raleway"/>
              </a:rPr>
              <a:t>P</a:t>
            </a:r>
            <a:r>
              <a:rPr lang="cs-CZ" sz="1800" b="1" dirty="0" err="1" smtClean="0">
                <a:solidFill>
                  <a:schemeClr val="tx2"/>
                </a:solidFill>
                <a:latin typeface="Trebuchet MS" pitchFamily="34" charset="0"/>
                <a:cs typeface="Raleway"/>
              </a:rPr>
              <a:t>latby</a:t>
            </a:r>
            <a:endParaRPr lang="en-GB" sz="1400" b="1" dirty="0">
              <a:solidFill>
                <a:schemeClr val="tx2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38" name="TextBox 85"/>
          <p:cNvSpPr txBox="1"/>
          <p:nvPr/>
        </p:nvSpPr>
        <p:spPr>
          <a:xfrm>
            <a:off x="2864593" y="2387412"/>
            <a:ext cx="2115879" cy="3892434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285750" indent="-285750" defTabSz="271979">
              <a:lnSpc>
                <a:spcPct val="120000"/>
              </a:lnSpc>
              <a:spcBef>
                <a:spcPts val="714"/>
              </a:spcBef>
              <a:buFont typeface="Wingdings" panose="05000000000000000000" pitchFamily="2" charset="2"/>
              <a:buChar char="§"/>
              <a:defRPr/>
            </a:pPr>
            <a:r>
              <a:rPr lang="cs-CZ" sz="1600" dirty="0" smtClean="0">
                <a:latin typeface="Trebuchet MS" pitchFamily="34" charset="0"/>
                <a:cs typeface="Raleway Light"/>
              </a:rPr>
              <a:t>Paušál 15.000 EUR na schválené projekty</a:t>
            </a:r>
            <a:r>
              <a:rPr lang="en-US" sz="1600" dirty="0" smtClean="0">
                <a:latin typeface="Trebuchet MS" pitchFamily="34" charset="0"/>
                <a:cs typeface="Raleway Light"/>
              </a:rPr>
              <a:t> 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uhrazen → CA uhradil částky</a:t>
            </a:r>
            <a:r>
              <a:rPr lang="en-US" sz="1600" dirty="0" smtClean="0">
                <a:latin typeface="Trebuchet MS" pitchFamily="34" charset="0"/>
                <a:cs typeface="Raleway Light"/>
              </a:rPr>
              <a:t> 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všem </a:t>
            </a:r>
            <a:r>
              <a:rPr lang="en-US" sz="1600" dirty="0" err="1" smtClean="0">
                <a:latin typeface="Trebuchet MS" pitchFamily="34" charset="0"/>
                <a:cs typeface="Raleway Light"/>
              </a:rPr>
              <a:t>proje</a:t>
            </a:r>
            <a:r>
              <a:rPr lang="cs-CZ" sz="1600" dirty="0" err="1" smtClean="0">
                <a:latin typeface="Trebuchet MS" pitchFamily="34" charset="0"/>
                <a:cs typeface="Raleway Light"/>
              </a:rPr>
              <a:t>ktům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, </a:t>
            </a:r>
            <a:r>
              <a:rPr lang="cs-CZ" sz="1600" dirty="0" err="1" smtClean="0">
                <a:latin typeface="Trebuchet MS" pitchFamily="34" charset="0"/>
                <a:cs typeface="Raleway Light"/>
              </a:rPr>
              <a:t>kt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.  paušál zažádaly</a:t>
            </a:r>
            <a:r>
              <a:rPr lang="en-US" sz="1600" dirty="0" smtClean="0">
                <a:latin typeface="Trebuchet MS" pitchFamily="34" charset="0"/>
                <a:cs typeface="Raleway Light"/>
              </a:rPr>
              <a:t>              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(</a:t>
            </a:r>
            <a:r>
              <a:rPr lang="en-US" sz="1600" dirty="0" smtClean="0">
                <a:latin typeface="Trebuchet MS" pitchFamily="34" charset="0"/>
                <a:cs typeface="Raleway Light"/>
              </a:rPr>
              <a:t>€ 386.0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00 </a:t>
            </a:r>
            <a:r>
              <a:rPr lang="en-US" sz="1600" dirty="0" smtClean="0">
                <a:latin typeface="Trebuchet MS" pitchFamily="34" charset="0"/>
                <a:cs typeface="Raleway Light"/>
              </a:rPr>
              <a:t>ERDF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)</a:t>
            </a:r>
          </a:p>
          <a:p>
            <a:pPr marL="285750" indent="-285750" defTabSz="271979">
              <a:lnSpc>
                <a:spcPct val="120000"/>
              </a:lnSpc>
              <a:spcBef>
                <a:spcPts val="714"/>
              </a:spcBef>
              <a:buFont typeface="Wingdings" panose="05000000000000000000" pitchFamily="2" charset="2"/>
              <a:buChar char="§"/>
              <a:defRPr/>
            </a:pPr>
            <a:r>
              <a:rPr lang="cs-CZ" sz="1600" dirty="0" smtClean="0">
                <a:latin typeface="Trebuchet MS" pitchFamily="34" charset="0"/>
                <a:cs typeface="Raleway Light"/>
              </a:rPr>
              <a:t>PR1: uhrazeno</a:t>
            </a:r>
          </a:p>
          <a:p>
            <a:pPr marL="285750" indent="-285750" defTabSz="271979">
              <a:lnSpc>
                <a:spcPct val="120000"/>
              </a:lnSpc>
              <a:spcBef>
                <a:spcPts val="714"/>
              </a:spcBef>
              <a:buFont typeface="Wingdings" panose="05000000000000000000" pitchFamily="2" charset="2"/>
              <a:buChar char="§"/>
              <a:defRPr/>
            </a:pPr>
            <a:r>
              <a:rPr lang="cs-CZ" sz="1600" dirty="0" smtClean="0">
                <a:latin typeface="Trebuchet MS" pitchFamily="34" charset="0"/>
                <a:cs typeface="Raleway Light"/>
              </a:rPr>
              <a:t>PR2: 33 </a:t>
            </a:r>
            <a:r>
              <a:rPr lang="cs-CZ" sz="1600" dirty="0">
                <a:latin typeface="Trebuchet MS" pitchFamily="34" charset="0"/>
                <a:cs typeface="Raleway Light"/>
              </a:rPr>
              <a:t>z 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35 uhrazeno</a:t>
            </a:r>
          </a:p>
          <a:p>
            <a:pPr marL="285750" indent="-285750" defTabSz="271979">
              <a:lnSpc>
                <a:spcPct val="120000"/>
              </a:lnSpc>
              <a:spcBef>
                <a:spcPts val="714"/>
              </a:spcBef>
              <a:buFont typeface="Wingdings" panose="05000000000000000000" pitchFamily="2" charset="2"/>
              <a:buChar char="§"/>
              <a:defRPr/>
            </a:pPr>
            <a:r>
              <a:rPr lang="cs-CZ" sz="1600" dirty="0" smtClean="0">
                <a:latin typeface="Trebuchet MS" pitchFamily="34" charset="0"/>
                <a:cs typeface="Raleway Light"/>
              </a:rPr>
              <a:t>PR3: monitoring</a:t>
            </a:r>
            <a:endParaRPr lang="cs-CZ" sz="1600" dirty="0">
              <a:latin typeface="Trebuchet MS" pitchFamily="34" charset="0"/>
              <a:cs typeface="Raleway Light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7185375" y="1035992"/>
            <a:ext cx="989897" cy="944361"/>
            <a:chOff x="7458651" y="1144279"/>
            <a:chExt cx="989897" cy="944361"/>
          </a:xfrm>
        </p:grpSpPr>
        <p:sp>
          <p:nvSpPr>
            <p:cNvPr id="9" name="Oval 54"/>
            <p:cNvSpPr/>
            <p:nvPr/>
          </p:nvSpPr>
          <p:spPr>
            <a:xfrm>
              <a:off x="7458651" y="1144279"/>
              <a:ext cx="989897" cy="944361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794" tIns="38397" rIns="76794" bIns="38397" rtlCol="0" anchor="ctr"/>
            <a:lstStyle/>
            <a:p>
              <a:pPr algn="ctr"/>
              <a:endParaRPr lang="en-GB" sz="1200" dirty="0">
                <a:latin typeface="Trebuchet MS" pitchFamily="34" charset="0"/>
              </a:endParaRPr>
            </a:p>
          </p:txBody>
        </p:sp>
        <p:sp>
          <p:nvSpPr>
            <p:cNvPr id="26" name="AutoShape 20"/>
            <p:cNvSpPr>
              <a:spLocks/>
            </p:cNvSpPr>
            <p:nvPr/>
          </p:nvSpPr>
          <p:spPr bwMode="auto">
            <a:xfrm>
              <a:off x="7705958" y="1357416"/>
              <a:ext cx="495281" cy="4934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87" y="2580"/>
                  </a:moveTo>
                  <a:cubicBezTo>
                    <a:pt x="20419" y="2580"/>
                    <a:pt x="20793" y="2735"/>
                    <a:pt x="21116" y="3052"/>
                  </a:cubicBezTo>
                  <a:cubicBezTo>
                    <a:pt x="21438" y="3372"/>
                    <a:pt x="21599" y="3743"/>
                    <a:pt x="21599" y="4175"/>
                  </a:cubicBezTo>
                  <a:lnTo>
                    <a:pt x="21599" y="19987"/>
                  </a:lnTo>
                  <a:cubicBezTo>
                    <a:pt x="21599" y="20419"/>
                    <a:pt x="21438" y="20796"/>
                    <a:pt x="21116" y="21116"/>
                  </a:cubicBezTo>
                  <a:cubicBezTo>
                    <a:pt x="20793" y="21438"/>
                    <a:pt x="20419" y="21599"/>
                    <a:pt x="19987" y="21599"/>
                  </a:cubicBezTo>
                  <a:lnTo>
                    <a:pt x="1612" y="21599"/>
                  </a:lnTo>
                  <a:cubicBezTo>
                    <a:pt x="1180" y="21599"/>
                    <a:pt x="806" y="21438"/>
                    <a:pt x="483" y="21116"/>
                  </a:cubicBezTo>
                  <a:cubicBezTo>
                    <a:pt x="161" y="20796"/>
                    <a:pt x="0" y="20419"/>
                    <a:pt x="0" y="19987"/>
                  </a:cubicBezTo>
                  <a:lnTo>
                    <a:pt x="0" y="4175"/>
                  </a:lnTo>
                  <a:cubicBezTo>
                    <a:pt x="0" y="3743"/>
                    <a:pt x="161" y="3372"/>
                    <a:pt x="483" y="3052"/>
                  </a:cubicBezTo>
                  <a:cubicBezTo>
                    <a:pt x="806" y="2735"/>
                    <a:pt x="1180" y="2580"/>
                    <a:pt x="1612" y="2580"/>
                  </a:cubicBezTo>
                  <a:lnTo>
                    <a:pt x="2150" y="2580"/>
                  </a:lnTo>
                  <a:lnTo>
                    <a:pt x="2150" y="2401"/>
                  </a:lnTo>
                  <a:cubicBezTo>
                    <a:pt x="2150" y="2116"/>
                    <a:pt x="2196" y="1828"/>
                    <a:pt x="2288" y="1540"/>
                  </a:cubicBezTo>
                  <a:cubicBezTo>
                    <a:pt x="2381" y="1249"/>
                    <a:pt x="2530" y="990"/>
                    <a:pt x="2738" y="766"/>
                  </a:cubicBezTo>
                  <a:cubicBezTo>
                    <a:pt x="2942" y="541"/>
                    <a:pt x="3216" y="360"/>
                    <a:pt x="3555" y="213"/>
                  </a:cubicBezTo>
                  <a:cubicBezTo>
                    <a:pt x="3895" y="75"/>
                    <a:pt x="4310" y="0"/>
                    <a:pt x="4796" y="0"/>
                  </a:cubicBezTo>
                  <a:cubicBezTo>
                    <a:pt x="5283" y="0"/>
                    <a:pt x="5698" y="75"/>
                    <a:pt x="6037" y="213"/>
                  </a:cubicBezTo>
                  <a:cubicBezTo>
                    <a:pt x="6377" y="360"/>
                    <a:pt x="6651" y="541"/>
                    <a:pt x="6858" y="766"/>
                  </a:cubicBezTo>
                  <a:cubicBezTo>
                    <a:pt x="7062" y="990"/>
                    <a:pt x="7215" y="1255"/>
                    <a:pt x="7313" y="1546"/>
                  </a:cubicBezTo>
                  <a:cubicBezTo>
                    <a:pt x="7411" y="1840"/>
                    <a:pt x="7457" y="2125"/>
                    <a:pt x="7457" y="2401"/>
                  </a:cubicBezTo>
                  <a:lnTo>
                    <a:pt x="7457" y="2580"/>
                  </a:lnTo>
                  <a:lnTo>
                    <a:pt x="8133" y="2580"/>
                  </a:lnTo>
                  <a:lnTo>
                    <a:pt x="8133" y="2401"/>
                  </a:lnTo>
                  <a:cubicBezTo>
                    <a:pt x="8133" y="2116"/>
                    <a:pt x="8179" y="1828"/>
                    <a:pt x="8269" y="1540"/>
                  </a:cubicBezTo>
                  <a:cubicBezTo>
                    <a:pt x="8364" y="1249"/>
                    <a:pt x="8511" y="990"/>
                    <a:pt x="8718" y="766"/>
                  </a:cubicBezTo>
                  <a:cubicBezTo>
                    <a:pt x="8925" y="541"/>
                    <a:pt x="9199" y="360"/>
                    <a:pt x="9538" y="213"/>
                  </a:cubicBezTo>
                  <a:cubicBezTo>
                    <a:pt x="9878" y="74"/>
                    <a:pt x="10293" y="0"/>
                    <a:pt x="10779" y="0"/>
                  </a:cubicBezTo>
                  <a:cubicBezTo>
                    <a:pt x="11266" y="0"/>
                    <a:pt x="11678" y="74"/>
                    <a:pt x="12020" y="213"/>
                  </a:cubicBezTo>
                  <a:cubicBezTo>
                    <a:pt x="12360" y="360"/>
                    <a:pt x="12636" y="541"/>
                    <a:pt x="12852" y="766"/>
                  </a:cubicBezTo>
                  <a:cubicBezTo>
                    <a:pt x="13068" y="990"/>
                    <a:pt x="13227" y="1255"/>
                    <a:pt x="13322" y="1546"/>
                  </a:cubicBezTo>
                  <a:cubicBezTo>
                    <a:pt x="13417" y="1840"/>
                    <a:pt x="13469" y="2125"/>
                    <a:pt x="13469" y="2401"/>
                  </a:cubicBezTo>
                  <a:lnTo>
                    <a:pt x="13469" y="2580"/>
                  </a:lnTo>
                  <a:lnTo>
                    <a:pt x="14142" y="2580"/>
                  </a:lnTo>
                  <a:lnTo>
                    <a:pt x="14142" y="2401"/>
                  </a:lnTo>
                  <a:cubicBezTo>
                    <a:pt x="14142" y="2116"/>
                    <a:pt x="14191" y="1828"/>
                    <a:pt x="14286" y="1540"/>
                  </a:cubicBezTo>
                  <a:cubicBezTo>
                    <a:pt x="14384" y="1249"/>
                    <a:pt x="14534" y="990"/>
                    <a:pt x="14741" y="765"/>
                  </a:cubicBezTo>
                  <a:cubicBezTo>
                    <a:pt x="14948" y="541"/>
                    <a:pt x="15219" y="359"/>
                    <a:pt x="15556" y="213"/>
                  </a:cubicBezTo>
                  <a:cubicBezTo>
                    <a:pt x="15890" y="74"/>
                    <a:pt x="16305" y="0"/>
                    <a:pt x="16803" y="0"/>
                  </a:cubicBezTo>
                  <a:cubicBezTo>
                    <a:pt x="17289" y="0"/>
                    <a:pt x="17704" y="74"/>
                    <a:pt x="18044" y="213"/>
                  </a:cubicBezTo>
                  <a:cubicBezTo>
                    <a:pt x="18383" y="359"/>
                    <a:pt x="18657" y="541"/>
                    <a:pt x="18864" y="765"/>
                  </a:cubicBezTo>
                  <a:cubicBezTo>
                    <a:pt x="19069" y="990"/>
                    <a:pt x="19218" y="1255"/>
                    <a:pt x="19311" y="1546"/>
                  </a:cubicBezTo>
                  <a:cubicBezTo>
                    <a:pt x="19403" y="1839"/>
                    <a:pt x="19449" y="2125"/>
                    <a:pt x="19449" y="2401"/>
                  </a:cubicBezTo>
                  <a:lnTo>
                    <a:pt x="19449" y="2580"/>
                  </a:lnTo>
                  <a:lnTo>
                    <a:pt x="19987" y="2580"/>
                  </a:lnTo>
                  <a:close/>
                  <a:moveTo>
                    <a:pt x="6066" y="7968"/>
                  </a:moveTo>
                  <a:lnTo>
                    <a:pt x="2179" y="7968"/>
                  </a:lnTo>
                  <a:lnTo>
                    <a:pt x="2179" y="11443"/>
                  </a:lnTo>
                  <a:lnTo>
                    <a:pt x="6066" y="11443"/>
                  </a:lnTo>
                  <a:lnTo>
                    <a:pt x="6066" y="7968"/>
                  </a:lnTo>
                  <a:close/>
                  <a:moveTo>
                    <a:pt x="6066" y="11976"/>
                  </a:moveTo>
                  <a:lnTo>
                    <a:pt x="2179" y="11976"/>
                  </a:lnTo>
                  <a:lnTo>
                    <a:pt x="2179" y="15452"/>
                  </a:lnTo>
                  <a:lnTo>
                    <a:pt x="6066" y="15452"/>
                  </a:lnTo>
                  <a:lnTo>
                    <a:pt x="6066" y="11976"/>
                  </a:lnTo>
                  <a:close/>
                  <a:moveTo>
                    <a:pt x="6066" y="15976"/>
                  </a:moveTo>
                  <a:lnTo>
                    <a:pt x="2179" y="15976"/>
                  </a:lnTo>
                  <a:lnTo>
                    <a:pt x="2179" y="19422"/>
                  </a:lnTo>
                  <a:lnTo>
                    <a:pt x="6066" y="19422"/>
                  </a:lnTo>
                  <a:lnTo>
                    <a:pt x="6066" y="15976"/>
                  </a:lnTo>
                  <a:close/>
                  <a:moveTo>
                    <a:pt x="3754" y="5543"/>
                  </a:moveTo>
                  <a:cubicBezTo>
                    <a:pt x="3754" y="6067"/>
                    <a:pt x="4102" y="6323"/>
                    <a:pt x="4799" y="6323"/>
                  </a:cubicBezTo>
                  <a:cubicBezTo>
                    <a:pt x="5499" y="6323"/>
                    <a:pt x="5847" y="6067"/>
                    <a:pt x="5847" y="5543"/>
                  </a:cubicBezTo>
                  <a:lnTo>
                    <a:pt x="5847" y="2398"/>
                  </a:lnTo>
                  <a:cubicBezTo>
                    <a:pt x="5847" y="1877"/>
                    <a:pt x="5499" y="1612"/>
                    <a:pt x="4799" y="1612"/>
                  </a:cubicBezTo>
                  <a:cubicBezTo>
                    <a:pt x="4102" y="1612"/>
                    <a:pt x="3754" y="1877"/>
                    <a:pt x="3754" y="2398"/>
                  </a:cubicBezTo>
                  <a:lnTo>
                    <a:pt x="3754" y="5543"/>
                  </a:lnTo>
                  <a:close/>
                  <a:moveTo>
                    <a:pt x="10535" y="7968"/>
                  </a:moveTo>
                  <a:lnTo>
                    <a:pt x="6607" y="7968"/>
                  </a:lnTo>
                  <a:lnTo>
                    <a:pt x="6607" y="11443"/>
                  </a:lnTo>
                  <a:lnTo>
                    <a:pt x="10535" y="11443"/>
                  </a:lnTo>
                  <a:lnTo>
                    <a:pt x="10535" y="7968"/>
                  </a:lnTo>
                  <a:close/>
                  <a:moveTo>
                    <a:pt x="10535" y="11976"/>
                  </a:moveTo>
                  <a:lnTo>
                    <a:pt x="6607" y="11976"/>
                  </a:lnTo>
                  <a:lnTo>
                    <a:pt x="6607" y="15452"/>
                  </a:lnTo>
                  <a:lnTo>
                    <a:pt x="10535" y="15452"/>
                  </a:lnTo>
                  <a:lnTo>
                    <a:pt x="10535" y="11976"/>
                  </a:lnTo>
                  <a:close/>
                  <a:moveTo>
                    <a:pt x="10535" y="15976"/>
                  </a:moveTo>
                  <a:lnTo>
                    <a:pt x="6607" y="15976"/>
                  </a:lnTo>
                  <a:lnTo>
                    <a:pt x="6607" y="19422"/>
                  </a:lnTo>
                  <a:lnTo>
                    <a:pt x="10535" y="19422"/>
                  </a:lnTo>
                  <a:lnTo>
                    <a:pt x="10535" y="15976"/>
                  </a:lnTo>
                  <a:close/>
                  <a:moveTo>
                    <a:pt x="9774" y="5543"/>
                  </a:moveTo>
                  <a:cubicBezTo>
                    <a:pt x="9774" y="5825"/>
                    <a:pt x="9849" y="6027"/>
                    <a:pt x="9996" y="6145"/>
                  </a:cubicBezTo>
                  <a:cubicBezTo>
                    <a:pt x="10143" y="6269"/>
                    <a:pt x="10405" y="6323"/>
                    <a:pt x="10782" y="6323"/>
                  </a:cubicBezTo>
                  <a:cubicBezTo>
                    <a:pt x="11159" y="6323"/>
                    <a:pt x="11427" y="6263"/>
                    <a:pt x="11588" y="6139"/>
                  </a:cubicBezTo>
                  <a:cubicBezTo>
                    <a:pt x="11750" y="6015"/>
                    <a:pt x="11830" y="5819"/>
                    <a:pt x="11830" y="5543"/>
                  </a:cubicBezTo>
                  <a:lnTo>
                    <a:pt x="11830" y="2398"/>
                  </a:lnTo>
                  <a:cubicBezTo>
                    <a:pt x="11830" y="2128"/>
                    <a:pt x="11750" y="1932"/>
                    <a:pt x="11588" y="1802"/>
                  </a:cubicBezTo>
                  <a:cubicBezTo>
                    <a:pt x="11427" y="1673"/>
                    <a:pt x="11159" y="1612"/>
                    <a:pt x="10782" y="1612"/>
                  </a:cubicBezTo>
                  <a:cubicBezTo>
                    <a:pt x="10405" y="1612"/>
                    <a:pt x="10143" y="1679"/>
                    <a:pt x="9996" y="1814"/>
                  </a:cubicBezTo>
                  <a:cubicBezTo>
                    <a:pt x="9849" y="1944"/>
                    <a:pt x="9774" y="2139"/>
                    <a:pt x="9774" y="2398"/>
                  </a:cubicBezTo>
                  <a:lnTo>
                    <a:pt x="9774" y="5543"/>
                  </a:lnTo>
                  <a:close/>
                  <a:moveTo>
                    <a:pt x="14986" y="7968"/>
                  </a:moveTo>
                  <a:lnTo>
                    <a:pt x="11073" y="7968"/>
                  </a:lnTo>
                  <a:lnTo>
                    <a:pt x="11073" y="11443"/>
                  </a:lnTo>
                  <a:lnTo>
                    <a:pt x="14986" y="11443"/>
                  </a:lnTo>
                  <a:lnTo>
                    <a:pt x="14986" y="7968"/>
                  </a:lnTo>
                  <a:close/>
                  <a:moveTo>
                    <a:pt x="14986" y="11976"/>
                  </a:moveTo>
                  <a:lnTo>
                    <a:pt x="11073" y="11976"/>
                  </a:lnTo>
                  <a:lnTo>
                    <a:pt x="11073" y="15452"/>
                  </a:lnTo>
                  <a:lnTo>
                    <a:pt x="14986" y="15452"/>
                  </a:lnTo>
                  <a:lnTo>
                    <a:pt x="14986" y="11976"/>
                  </a:lnTo>
                  <a:close/>
                  <a:moveTo>
                    <a:pt x="14986" y="15976"/>
                  </a:moveTo>
                  <a:lnTo>
                    <a:pt x="11073" y="15976"/>
                  </a:lnTo>
                  <a:lnTo>
                    <a:pt x="11073" y="19422"/>
                  </a:lnTo>
                  <a:lnTo>
                    <a:pt x="14986" y="19422"/>
                  </a:lnTo>
                  <a:lnTo>
                    <a:pt x="14986" y="15976"/>
                  </a:lnTo>
                  <a:close/>
                  <a:moveTo>
                    <a:pt x="19423" y="7968"/>
                  </a:moveTo>
                  <a:lnTo>
                    <a:pt x="15521" y="7968"/>
                  </a:lnTo>
                  <a:lnTo>
                    <a:pt x="15521" y="11443"/>
                  </a:lnTo>
                  <a:lnTo>
                    <a:pt x="19423" y="11443"/>
                  </a:lnTo>
                  <a:lnTo>
                    <a:pt x="19423" y="7968"/>
                  </a:lnTo>
                  <a:close/>
                  <a:moveTo>
                    <a:pt x="19423" y="11976"/>
                  </a:moveTo>
                  <a:lnTo>
                    <a:pt x="15521" y="11976"/>
                  </a:lnTo>
                  <a:lnTo>
                    <a:pt x="15521" y="15452"/>
                  </a:lnTo>
                  <a:lnTo>
                    <a:pt x="19423" y="15452"/>
                  </a:lnTo>
                  <a:lnTo>
                    <a:pt x="19423" y="11976"/>
                  </a:lnTo>
                  <a:close/>
                  <a:moveTo>
                    <a:pt x="19423" y="15976"/>
                  </a:moveTo>
                  <a:lnTo>
                    <a:pt x="15521" y="15976"/>
                  </a:lnTo>
                  <a:lnTo>
                    <a:pt x="15521" y="19422"/>
                  </a:lnTo>
                  <a:lnTo>
                    <a:pt x="19423" y="19422"/>
                  </a:lnTo>
                  <a:lnTo>
                    <a:pt x="19423" y="15976"/>
                  </a:lnTo>
                  <a:close/>
                  <a:moveTo>
                    <a:pt x="15758" y="5543"/>
                  </a:moveTo>
                  <a:cubicBezTo>
                    <a:pt x="15758" y="6067"/>
                    <a:pt x="16106" y="6323"/>
                    <a:pt x="16806" y="6323"/>
                  </a:cubicBezTo>
                  <a:cubicBezTo>
                    <a:pt x="17502" y="6323"/>
                    <a:pt x="17848" y="6067"/>
                    <a:pt x="17839" y="5543"/>
                  </a:cubicBezTo>
                  <a:lnTo>
                    <a:pt x="17839" y="2398"/>
                  </a:lnTo>
                  <a:cubicBezTo>
                    <a:pt x="17839" y="1877"/>
                    <a:pt x="17494" y="1612"/>
                    <a:pt x="16806" y="1612"/>
                  </a:cubicBezTo>
                  <a:cubicBezTo>
                    <a:pt x="16106" y="1612"/>
                    <a:pt x="15758" y="1877"/>
                    <a:pt x="15758" y="2398"/>
                  </a:cubicBezTo>
                  <a:lnTo>
                    <a:pt x="15758" y="55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01578" tIns="101578" rIns="101578" bIns="101578" anchor="ctr"/>
            <a:lstStyle/>
            <a:p>
              <a:pPr defTabSz="914195">
                <a:defRPr/>
              </a:pPr>
              <a:endParaRPr lang="es-ES" sz="5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93834" y="1001798"/>
            <a:ext cx="979080" cy="944361"/>
            <a:chOff x="587534" y="1089771"/>
            <a:chExt cx="979080" cy="944361"/>
          </a:xfrm>
        </p:grpSpPr>
        <p:sp>
          <p:nvSpPr>
            <p:cNvPr id="8" name="Oval 44"/>
            <p:cNvSpPr/>
            <p:nvPr/>
          </p:nvSpPr>
          <p:spPr>
            <a:xfrm>
              <a:off x="587534" y="1089771"/>
              <a:ext cx="979080" cy="9443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794" tIns="38397" rIns="76794" bIns="38397" rtlCol="0" anchor="ctr"/>
            <a:lstStyle/>
            <a:p>
              <a:pPr algn="ctr"/>
              <a:endParaRPr lang="en-GB" sz="3600" dirty="0">
                <a:solidFill>
                  <a:schemeClr val="bg1"/>
                </a:solidFill>
                <a:latin typeface="Raleway Light"/>
              </a:endParaRPr>
            </a:p>
          </p:txBody>
        </p:sp>
        <p:sp>
          <p:nvSpPr>
            <p:cNvPr id="34" name="Freeform 112"/>
            <p:cNvSpPr>
              <a:spLocks noChangeArrowheads="1"/>
            </p:cNvSpPr>
            <p:nvPr/>
          </p:nvSpPr>
          <p:spPr bwMode="auto">
            <a:xfrm>
              <a:off x="844992" y="1315809"/>
              <a:ext cx="464164" cy="510463"/>
            </a:xfrm>
            <a:custGeom>
              <a:avLst/>
              <a:gdLst>
                <a:gd name="T0" fmla="*/ 345 w 390"/>
                <a:gd name="T1" fmla="*/ 0 h 444"/>
                <a:gd name="T2" fmla="*/ 0 w 390"/>
                <a:gd name="T3" fmla="*/ 53 h 444"/>
                <a:gd name="T4" fmla="*/ 44 w 390"/>
                <a:gd name="T5" fmla="*/ 443 h 444"/>
                <a:gd name="T6" fmla="*/ 389 w 390"/>
                <a:gd name="T7" fmla="*/ 399 h 444"/>
                <a:gd name="T8" fmla="*/ 345 w 390"/>
                <a:gd name="T9" fmla="*/ 0 h 444"/>
                <a:gd name="T10" fmla="*/ 345 w 390"/>
                <a:gd name="T11" fmla="*/ 399 h 444"/>
                <a:gd name="T12" fmla="*/ 44 w 390"/>
                <a:gd name="T13" fmla="*/ 53 h 444"/>
                <a:gd name="T14" fmla="*/ 345 w 390"/>
                <a:gd name="T15" fmla="*/ 399 h 444"/>
                <a:gd name="T16" fmla="*/ 221 w 390"/>
                <a:gd name="T17" fmla="*/ 275 h 444"/>
                <a:gd name="T18" fmla="*/ 97 w 390"/>
                <a:gd name="T19" fmla="*/ 302 h 444"/>
                <a:gd name="T20" fmla="*/ 221 w 390"/>
                <a:gd name="T21" fmla="*/ 275 h 444"/>
                <a:gd name="T22" fmla="*/ 292 w 390"/>
                <a:gd name="T23" fmla="*/ 177 h 444"/>
                <a:gd name="T24" fmla="*/ 195 w 390"/>
                <a:gd name="T25" fmla="*/ 196 h 444"/>
                <a:gd name="T26" fmla="*/ 292 w 390"/>
                <a:gd name="T27" fmla="*/ 177 h 444"/>
                <a:gd name="T28" fmla="*/ 195 w 390"/>
                <a:gd name="T29" fmla="*/ 151 h 444"/>
                <a:gd name="T30" fmla="*/ 292 w 390"/>
                <a:gd name="T31" fmla="*/ 98 h 444"/>
                <a:gd name="T32" fmla="*/ 195 w 390"/>
                <a:gd name="T33" fmla="*/ 151 h 444"/>
                <a:gd name="T34" fmla="*/ 168 w 390"/>
                <a:gd name="T35" fmla="*/ 98 h 444"/>
                <a:gd name="T36" fmla="*/ 97 w 390"/>
                <a:gd name="T37" fmla="*/ 196 h 444"/>
                <a:gd name="T38" fmla="*/ 168 w 390"/>
                <a:gd name="T39" fmla="*/ 98 h 444"/>
                <a:gd name="T40" fmla="*/ 141 w 390"/>
                <a:gd name="T41" fmla="*/ 222 h 444"/>
                <a:gd name="T42" fmla="*/ 97 w 390"/>
                <a:gd name="T43" fmla="*/ 249 h 444"/>
                <a:gd name="T44" fmla="*/ 141 w 390"/>
                <a:gd name="T45" fmla="*/ 222 h 444"/>
                <a:gd name="T46" fmla="*/ 168 w 390"/>
                <a:gd name="T47" fmla="*/ 249 h 444"/>
                <a:gd name="T48" fmla="*/ 292 w 390"/>
                <a:gd name="T49" fmla="*/ 222 h 444"/>
                <a:gd name="T50" fmla="*/ 168 w 390"/>
                <a:gd name="T51" fmla="*/ 249 h 444"/>
                <a:gd name="T52" fmla="*/ 292 w 390"/>
                <a:gd name="T53" fmla="*/ 319 h 444"/>
                <a:gd name="T54" fmla="*/ 97 w 390"/>
                <a:gd name="T55" fmla="*/ 346 h 444"/>
                <a:gd name="T56" fmla="*/ 292 w 390"/>
                <a:gd name="T57" fmla="*/ 319 h 444"/>
                <a:gd name="T58" fmla="*/ 248 w 390"/>
                <a:gd name="T59" fmla="*/ 302 h 444"/>
                <a:gd name="T60" fmla="*/ 292 w 390"/>
                <a:gd name="T61" fmla="*/ 275 h 444"/>
                <a:gd name="T62" fmla="*/ 248 w 390"/>
                <a:gd name="T63" fmla="*/ 302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0" h="444">
                  <a:moveTo>
                    <a:pt x="345" y="0"/>
                  </a:moveTo>
                  <a:lnTo>
                    <a:pt x="345" y="0"/>
                  </a:lnTo>
                  <a:cubicBezTo>
                    <a:pt x="44" y="0"/>
                    <a:pt x="44" y="0"/>
                    <a:pt x="44" y="0"/>
                  </a:cubicBezTo>
                  <a:cubicBezTo>
                    <a:pt x="17" y="0"/>
                    <a:pt x="0" y="27"/>
                    <a:pt x="0" y="53"/>
                  </a:cubicBezTo>
                  <a:cubicBezTo>
                    <a:pt x="0" y="399"/>
                    <a:pt x="0" y="399"/>
                    <a:pt x="0" y="399"/>
                  </a:cubicBezTo>
                  <a:cubicBezTo>
                    <a:pt x="0" y="425"/>
                    <a:pt x="17" y="443"/>
                    <a:pt x="44" y="443"/>
                  </a:cubicBezTo>
                  <a:cubicBezTo>
                    <a:pt x="345" y="443"/>
                    <a:pt x="345" y="443"/>
                    <a:pt x="345" y="443"/>
                  </a:cubicBezTo>
                  <a:cubicBezTo>
                    <a:pt x="372" y="443"/>
                    <a:pt x="389" y="425"/>
                    <a:pt x="389" y="399"/>
                  </a:cubicBezTo>
                  <a:cubicBezTo>
                    <a:pt x="389" y="53"/>
                    <a:pt x="389" y="53"/>
                    <a:pt x="389" y="53"/>
                  </a:cubicBezTo>
                  <a:cubicBezTo>
                    <a:pt x="389" y="27"/>
                    <a:pt x="372" y="0"/>
                    <a:pt x="345" y="0"/>
                  </a:cubicBezTo>
                  <a:close/>
                  <a:moveTo>
                    <a:pt x="345" y="399"/>
                  </a:moveTo>
                  <a:lnTo>
                    <a:pt x="345" y="399"/>
                  </a:lnTo>
                  <a:cubicBezTo>
                    <a:pt x="44" y="399"/>
                    <a:pt x="44" y="399"/>
                    <a:pt x="44" y="399"/>
                  </a:cubicBezTo>
                  <a:cubicBezTo>
                    <a:pt x="44" y="53"/>
                    <a:pt x="44" y="53"/>
                    <a:pt x="44" y="53"/>
                  </a:cubicBezTo>
                  <a:cubicBezTo>
                    <a:pt x="345" y="53"/>
                    <a:pt x="345" y="53"/>
                    <a:pt x="345" y="53"/>
                  </a:cubicBezTo>
                  <a:lnTo>
                    <a:pt x="345" y="399"/>
                  </a:lnTo>
                  <a:close/>
                  <a:moveTo>
                    <a:pt x="221" y="275"/>
                  </a:moveTo>
                  <a:lnTo>
                    <a:pt x="221" y="275"/>
                  </a:lnTo>
                  <a:cubicBezTo>
                    <a:pt x="97" y="275"/>
                    <a:pt x="97" y="275"/>
                    <a:pt x="97" y="275"/>
                  </a:cubicBezTo>
                  <a:cubicBezTo>
                    <a:pt x="97" y="302"/>
                    <a:pt x="97" y="302"/>
                    <a:pt x="97" y="302"/>
                  </a:cubicBezTo>
                  <a:cubicBezTo>
                    <a:pt x="221" y="302"/>
                    <a:pt x="221" y="302"/>
                    <a:pt x="221" y="302"/>
                  </a:cubicBezTo>
                  <a:lnTo>
                    <a:pt x="221" y="275"/>
                  </a:lnTo>
                  <a:close/>
                  <a:moveTo>
                    <a:pt x="292" y="177"/>
                  </a:moveTo>
                  <a:lnTo>
                    <a:pt x="292" y="177"/>
                  </a:lnTo>
                  <a:cubicBezTo>
                    <a:pt x="195" y="177"/>
                    <a:pt x="195" y="177"/>
                    <a:pt x="195" y="177"/>
                  </a:cubicBezTo>
                  <a:cubicBezTo>
                    <a:pt x="195" y="196"/>
                    <a:pt x="195" y="196"/>
                    <a:pt x="195" y="196"/>
                  </a:cubicBezTo>
                  <a:cubicBezTo>
                    <a:pt x="292" y="196"/>
                    <a:pt x="292" y="196"/>
                    <a:pt x="292" y="196"/>
                  </a:cubicBezTo>
                  <a:lnTo>
                    <a:pt x="292" y="177"/>
                  </a:lnTo>
                  <a:close/>
                  <a:moveTo>
                    <a:pt x="195" y="151"/>
                  </a:moveTo>
                  <a:lnTo>
                    <a:pt x="195" y="151"/>
                  </a:lnTo>
                  <a:cubicBezTo>
                    <a:pt x="292" y="151"/>
                    <a:pt x="292" y="151"/>
                    <a:pt x="292" y="151"/>
                  </a:cubicBezTo>
                  <a:cubicBezTo>
                    <a:pt x="292" y="98"/>
                    <a:pt x="292" y="98"/>
                    <a:pt x="292" y="98"/>
                  </a:cubicBezTo>
                  <a:cubicBezTo>
                    <a:pt x="195" y="98"/>
                    <a:pt x="195" y="98"/>
                    <a:pt x="195" y="98"/>
                  </a:cubicBezTo>
                  <a:lnTo>
                    <a:pt x="195" y="151"/>
                  </a:lnTo>
                  <a:close/>
                  <a:moveTo>
                    <a:pt x="168" y="98"/>
                  </a:moveTo>
                  <a:lnTo>
                    <a:pt x="168" y="98"/>
                  </a:lnTo>
                  <a:cubicBezTo>
                    <a:pt x="97" y="98"/>
                    <a:pt x="97" y="98"/>
                    <a:pt x="97" y="98"/>
                  </a:cubicBezTo>
                  <a:cubicBezTo>
                    <a:pt x="97" y="196"/>
                    <a:pt x="97" y="196"/>
                    <a:pt x="97" y="196"/>
                  </a:cubicBezTo>
                  <a:cubicBezTo>
                    <a:pt x="168" y="196"/>
                    <a:pt x="168" y="196"/>
                    <a:pt x="168" y="196"/>
                  </a:cubicBezTo>
                  <a:lnTo>
                    <a:pt x="168" y="98"/>
                  </a:lnTo>
                  <a:close/>
                  <a:moveTo>
                    <a:pt x="141" y="222"/>
                  </a:moveTo>
                  <a:lnTo>
                    <a:pt x="141" y="222"/>
                  </a:lnTo>
                  <a:cubicBezTo>
                    <a:pt x="97" y="222"/>
                    <a:pt x="97" y="222"/>
                    <a:pt x="97" y="222"/>
                  </a:cubicBezTo>
                  <a:cubicBezTo>
                    <a:pt x="97" y="249"/>
                    <a:pt x="97" y="249"/>
                    <a:pt x="97" y="249"/>
                  </a:cubicBezTo>
                  <a:cubicBezTo>
                    <a:pt x="141" y="249"/>
                    <a:pt x="141" y="249"/>
                    <a:pt x="141" y="249"/>
                  </a:cubicBezTo>
                  <a:lnTo>
                    <a:pt x="141" y="222"/>
                  </a:lnTo>
                  <a:close/>
                  <a:moveTo>
                    <a:pt x="168" y="249"/>
                  </a:moveTo>
                  <a:lnTo>
                    <a:pt x="168" y="249"/>
                  </a:lnTo>
                  <a:cubicBezTo>
                    <a:pt x="292" y="249"/>
                    <a:pt x="292" y="249"/>
                    <a:pt x="292" y="249"/>
                  </a:cubicBezTo>
                  <a:cubicBezTo>
                    <a:pt x="292" y="222"/>
                    <a:pt x="292" y="222"/>
                    <a:pt x="292" y="222"/>
                  </a:cubicBezTo>
                  <a:cubicBezTo>
                    <a:pt x="168" y="222"/>
                    <a:pt x="168" y="222"/>
                    <a:pt x="168" y="222"/>
                  </a:cubicBezTo>
                  <a:lnTo>
                    <a:pt x="168" y="249"/>
                  </a:lnTo>
                  <a:close/>
                  <a:moveTo>
                    <a:pt x="292" y="319"/>
                  </a:moveTo>
                  <a:lnTo>
                    <a:pt x="292" y="319"/>
                  </a:lnTo>
                  <a:cubicBezTo>
                    <a:pt x="97" y="319"/>
                    <a:pt x="97" y="319"/>
                    <a:pt x="97" y="319"/>
                  </a:cubicBezTo>
                  <a:cubicBezTo>
                    <a:pt x="97" y="346"/>
                    <a:pt x="97" y="346"/>
                    <a:pt x="97" y="346"/>
                  </a:cubicBezTo>
                  <a:cubicBezTo>
                    <a:pt x="292" y="346"/>
                    <a:pt x="292" y="346"/>
                    <a:pt x="292" y="346"/>
                  </a:cubicBezTo>
                  <a:lnTo>
                    <a:pt x="292" y="319"/>
                  </a:lnTo>
                  <a:close/>
                  <a:moveTo>
                    <a:pt x="248" y="302"/>
                  </a:moveTo>
                  <a:lnTo>
                    <a:pt x="248" y="302"/>
                  </a:lnTo>
                  <a:cubicBezTo>
                    <a:pt x="292" y="302"/>
                    <a:pt x="292" y="302"/>
                    <a:pt x="292" y="302"/>
                  </a:cubicBezTo>
                  <a:cubicBezTo>
                    <a:pt x="292" y="275"/>
                    <a:pt x="292" y="275"/>
                    <a:pt x="292" y="275"/>
                  </a:cubicBezTo>
                  <a:cubicBezTo>
                    <a:pt x="248" y="275"/>
                    <a:pt x="248" y="275"/>
                    <a:pt x="248" y="275"/>
                  </a:cubicBezTo>
                  <a:lnTo>
                    <a:pt x="248" y="30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dirty="0">
                <a:latin typeface="Trebuchet MS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058517" y="993952"/>
            <a:ext cx="3196160" cy="957705"/>
            <a:chOff x="2990797" y="1144279"/>
            <a:chExt cx="3196160" cy="957705"/>
          </a:xfrm>
        </p:grpSpPr>
        <p:grpSp>
          <p:nvGrpSpPr>
            <p:cNvPr id="18" name="Group 17"/>
            <p:cNvGrpSpPr/>
            <p:nvPr/>
          </p:nvGrpSpPr>
          <p:grpSpPr>
            <a:xfrm>
              <a:off x="2990797" y="1144279"/>
              <a:ext cx="3196160" cy="957705"/>
              <a:chOff x="2990797" y="1144279"/>
              <a:chExt cx="3196160" cy="957705"/>
            </a:xfrm>
          </p:grpSpPr>
          <p:sp>
            <p:nvSpPr>
              <p:cNvPr id="14" name="Oval 48"/>
              <p:cNvSpPr/>
              <p:nvPr/>
            </p:nvSpPr>
            <p:spPr>
              <a:xfrm>
                <a:off x="5272045" y="1157623"/>
                <a:ext cx="914912" cy="944361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6794" tIns="38397" rIns="76794" bIns="38397" rtlCol="0" anchor="ctr"/>
              <a:lstStyle/>
              <a:p>
                <a:pPr algn="ctr"/>
                <a:endParaRPr lang="en-GB" sz="1200" dirty="0">
                  <a:latin typeface="Raleway Light"/>
                </a:endParaRPr>
              </a:p>
            </p:txBody>
          </p:sp>
          <p:grpSp>
            <p:nvGrpSpPr>
              <p:cNvPr id="5" name="Group 4"/>
              <p:cNvGrpSpPr/>
              <p:nvPr/>
            </p:nvGrpSpPr>
            <p:grpSpPr>
              <a:xfrm>
                <a:off x="2990797" y="1144279"/>
                <a:ext cx="3094671" cy="944361"/>
                <a:chOff x="2990797" y="1144279"/>
                <a:chExt cx="3094671" cy="944361"/>
              </a:xfrm>
            </p:grpSpPr>
            <p:sp>
              <p:nvSpPr>
                <p:cNvPr id="36" name="Oval 44"/>
                <p:cNvSpPr/>
                <p:nvPr/>
              </p:nvSpPr>
              <p:spPr>
                <a:xfrm>
                  <a:off x="2990797" y="1144279"/>
                  <a:ext cx="979080" cy="944361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794" tIns="38397" rIns="76794" bIns="38397" rtlCol="0" anchor="ctr"/>
                <a:lstStyle/>
                <a:p>
                  <a:pPr algn="ctr"/>
                  <a:endParaRPr lang="en-GB" sz="3600" dirty="0">
                    <a:solidFill>
                      <a:schemeClr val="bg1"/>
                    </a:solidFill>
                    <a:latin typeface="Raleway Light"/>
                  </a:endParaRPr>
                </a:p>
              </p:txBody>
            </p:sp>
            <p:sp>
              <p:nvSpPr>
                <p:cNvPr id="41" name="Freeform 54"/>
                <p:cNvSpPr>
                  <a:spLocks noChangeArrowheads="1"/>
                </p:cNvSpPr>
                <p:nvPr/>
              </p:nvSpPr>
              <p:spPr bwMode="auto">
                <a:xfrm>
                  <a:off x="5489441" y="1389662"/>
                  <a:ext cx="596027" cy="516029"/>
                </a:xfrm>
                <a:custGeom>
                  <a:avLst/>
                  <a:gdLst>
                    <a:gd name="T0" fmla="*/ 212 w 497"/>
                    <a:gd name="T1" fmla="*/ 0 h 443"/>
                    <a:gd name="T2" fmla="*/ 212 w 497"/>
                    <a:gd name="T3" fmla="*/ 0 h 443"/>
                    <a:gd name="T4" fmla="*/ 186 w 497"/>
                    <a:gd name="T5" fmla="*/ 0 h 443"/>
                    <a:gd name="T6" fmla="*/ 177 w 497"/>
                    <a:gd name="T7" fmla="*/ 8 h 443"/>
                    <a:gd name="T8" fmla="*/ 177 w 497"/>
                    <a:gd name="T9" fmla="*/ 106 h 443"/>
                    <a:gd name="T10" fmla="*/ 88 w 497"/>
                    <a:gd name="T11" fmla="*/ 106 h 443"/>
                    <a:gd name="T12" fmla="*/ 80 w 497"/>
                    <a:gd name="T13" fmla="*/ 106 h 443"/>
                    <a:gd name="T14" fmla="*/ 62 w 497"/>
                    <a:gd name="T15" fmla="*/ 114 h 443"/>
                    <a:gd name="T16" fmla="*/ 0 w 497"/>
                    <a:gd name="T17" fmla="*/ 151 h 443"/>
                    <a:gd name="T18" fmla="*/ 0 w 497"/>
                    <a:gd name="T19" fmla="*/ 159 h 443"/>
                    <a:gd name="T20" fmla="*/ 0 w 497"/>
                    <a:gd name="T21" fmla="*/ 167 h 443"/>
                    <a:gd name="T22" fmla="*/ 62 w 497"/>
                    <a:gd name="T23" fmla="*/ 212 h 443"/>
                    <a:gd name="T24" fmla="*/ 80 w 497"/>
                    <a:gd name="T25" fmla="*/ 212 h 443"/>
                    <a:gd name="T26" fmla="*/ 88 w 497"/>
                    <a:gd name="T27" fmla="*/ 221 h 443"/>
                    <a:gd name="T28" fmla="*/ 177 w 497"/>
                    <a:gd name="T29" fmla="*/ 221 h 443"/>
                    <a:gd name="T30" fmla="*/ 177 w 497"/>
                    <a:gd name="T31" fmla="*/ 433 h 443"/>
                    <a:gd name="T32" fmla="*/ 186 w 497"/>
                    <a:gd name="T33" fmla="*/ 442 h 443"/>
                    <a:gd name="T34" fmla="*/ 212 w 497"/>
                    <a:gd name="T35" fmla="*/ 442 h 443"/>
                    <a:gd name="T36" fmla="*/ 221 w 497"/>
                    <a:gd name="T37" fmla="*/ 433 h 443"/>
                    <a:gd name="T38" fmla="*/ 221 w 497"/>
                    <a:gd name="T39" fmla="*/ 8 h 443"/>
                    <a:gd name="T40" fmla="*/ 212 w 497"/>
                    <a:gd name="T41" fmla="*/ 0 h 443"/>
                    <a:gd name="T42" fmla="*/ 487 w 497"/>
                    <a:gd name="T43" fmla="*/ 106 h 443"/>
                    <a:gd name="T44" fmla="*/ 487 w 497"/>
                    <a:gd name="T45" fmla="*/ 106 h 443"/>
                    <a:gd name="T46" fmla="*/ 434 w 497"/>
                    <a:gd name="T47" fmla="*/ 61 h 443"/>
                    <a:gd name="T48" fmla="*/ 416 w 497"/>
                    <a:gd name="T49" fmla="*/ 53 h 443"/>
                    <a:gd name="T50" fmla="*/ 407 w 497"/>
                    <a:gd name="T51" fmla="*/ 53 h 443"/>
                    <a:gd name="T52" fmla="*/ 239 w 497"/>
                    <a:gd name="T53" fmla="*/ 53 h 443"/>
                    <a:gd name="T54" fmla="*/ 256 w 497"/>
                    <a:gd name="T55" fmla="*/ 167 h 443"/>
                    <a:gd name="T56" fmla="*/ 407 w 497"/>
                    <a:gd name="T57" fmla="*/ 167 h 443"/>
                    <a:gd name="T58" fmla="*/ 416 w 497"/>
                    <a:gd name="T59" fmla="*/ 167 h 443"/>
                    <a:gd name="T60" fmla="*/ 434 w 497"/>
                    <a:gd name="T61" fmla="*/ 159 h 443"/>
                    <a:gd name="T62" fmla="*/ 487 w 497"/>
                    <a:gd name="T63" fmla="*/ 123 h 443"/>
                    <a:gd name="T64" fmla="*/ 496 w 497"/>
                    <a:gd name="T65" fmla="*/ 114 h 443"/>
                    <a:gd name="T66" fmla="*/ 487 w 497"/>
                    <a:gd name="T67" fmla="*/ 106 h 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497" h="443">
                      <a:moveTo>
                        <a:pt x="212" y="0"/>
                      </a:moveTo>
                      <a:lnTo>
                        <a:pt x="212" y="0"/>
                      </a:lnTo>
                      <a:cubicBezTo>
                        <a:pt x="186" y="0"/>
                        <a:pt x="186" y="0"/>
                        <a:pt x="186" y="0"/>
                      </a:cubicBezTo>
                      <a:lnTo>
                        <a:pt x="177" y="8"/>
                      </a:lnTo>
                      <a:cubicBezTo>
                        <a:pt x="177" y="106"/>
                        <a:pt x="177" y="106"/>
                        <a:pt x="177" y="106"/>
                      </a:cubicBezTo>
                      <a:cubicBezTo>
                        <a:pt x="88" y="106"/>
                        <a:pt x="88" y="106"/>
                        <a:pt x="88" y="106"/>
                      </a:cubicBezTo>
                      <a:lnTo>
                        <a:pt x="80" y="106"/>
                      </a:lnTo>
                      <a:cubicBezTo>
                        <a:pt x="71" y="106"/>
                        <a:pt x="71" y="106"/>
                        <a:pt x="62" y="114"/>
                      </a:cubicBezTo>
                      <a:cubicBezTo>
                        <a:pt x="0" y="151"/>
                        <a:pt x="0" y="151"/>
                        <a:pt x="0" y="151"/>
                      </a:cubicBezTo>
                      <a:cubicBezTo>
                        <a:pt x="0" y="159"/>
                        <a:pt x="0" y="159"/>
                        <a:pt x="0" y="159"/>
                      </a:cubicBezTo>
                      <a:cubicBezTo>
                        <a:pt x="0" y="167"/>
                        <a:pt x="0" y="167"/>
                        <a:pt x="0" y="167"/>
                      </a:cubicBezTo>
                      <a:cubicBezTo>
                        <a:pt x="62" y="212"/>
                        <a:pt x="62" y="212"/>
                        <a:pt x="62" y="212"/>
                      </a:cubicBezTo>
                      <a:cubicBezTo>
                        <a:pt x="71" y="212"/>
                        <a:pt x="71" y="212"/>
                        <a:pt x="80" y="212"/>
                      </a:cubicBezTo>
                      <a:cubicBezTo>
                        <a:pt x="80" y="221"/>
                        <a:pt x="88" y="221"/>
                        <a:pt x="88" y="221"/>
                      </a:cubicBezTo>
                      <a:cubicBezTo>
                        <a:pt x="177" y="221"/>
                        <a:pt x="177" y="221"/>
                        <a:pt x="177" y="221"/>
                      </a:cubicBezTo>
                      <a:cubicBezTo>
                        <a:pt x="177" y="433"/>
                        <a:pt x="177" y="433"/>
                        <a:pt x="177" y="433"/>
                      </a:cubicBezTo>
                      <a:cubicBezTo>
                        <a:pt x="177" y="442"/>
                        <a:pt x="186" y="442"/>
                        <a:pt x="186" y="442"/>
                      </a:cubicBezTo>
                      <a:cubicBezTo>
                        <a:pt x="212" y="442"/>
                        <a:pt x="212" y="442"/>
                        <a:pt x="212" y="442"/>
                      </a:cubicBezTo>
                      <a:cubicBezTo>
                        <a:pt x="212" y="442"/>
                        <a:pt x="221" y="442"/>
                        <a:pt x="221" y="433"/>
                      </a:cubicBezTo>
                      <a:cubicBezTo>
                        <a:pt x="221" y="8"/>
                        <a:pt x="221" y="8"/>
                        <a:pt x="221" y="8"/>
                      </a:cubicBezTo>
                      <a:lnTo>
                        <a:pt x="212" y="0"/>
                      </a:lnTo>
                      <a:close/>
                      <a:moveTo>
                        <a:pt x="487" y="106"/>
                      </a:moveTo>
                      <a:lnTo>
                        <a:pt x="487" y="106"/>
                      </a:lnTo>
                      <a:cubicBezTo>
                        <a:pt x="434" y="61"/>
                        <a:pt x="434" y="61"/>
                        <a:pt x="434" y="61"/>
                      </a:cubicBezTo>
                      <a:cubicBezTo>
                        <a:pt x="425" y="61"/>
                        <a:pt x="425" y="61"/>
                        <a:pt x="416" y="53"/>
                      </a:cubicBezTo>
                      <a:lnTo>
                        <a:pt x="407" y="53"/>
                      </a:lnTo>
                      <a:cubicBezTo>
                        <a:pt x="239" y="53"/>
                        <a:pt x="239" y="53"/>
                        <a:pt x="239" y="53"/>
                      </a:cubicBezTo>
                      <a:cubicBezTo>
                        <a:pt x="256" y="167"/>
                        <a:pt x="256" y="167"/>
                        <a:pt x="256" y="167"/>
                      </a:cubicBezTo>
                      <a:cubicBezTo>
                        <a:pt x="407" y="167"/>
                        <a:pt x="407" y="167"/>
                        <a:pt x="407" y="167"/>
                      </a:cubicBezTo>
                      <a:lnTo>
                        <a:pt x="416" y="167"/>
                      </a:lnTo>
                      <a:cubicBezTo>
                        <a:pt x="425" y="167"/>
                        <a:pt x="425" y="159"/>
                        <a:pt x="434" y="159"/>
                      </a:cubicBezTo>
                      <a:cubicBezTo>
                        <a:pt x="487" y="123"/>
                        <a:pt x="487" y="123"/>
                        <a:pt x="487" y="123"/>
                      </a:cubicBezTo>
                      <a:cubicBezTo>
                        <a:pt x="496" y="114"/>
                        <a:pt x="496" y="114"/>
                        <a:pt x="496" y="114"/>
                      </a:cubicBezTo>
                      <a:cubicBezTo>
                        <a:pt x="496" y="106"/>
                        <a:pt x="496" y="106"/>
                        <a:pt x="487" y="10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 marL="0" marR="0" lvl="0" indent="0" defTabSz="1828434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6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C0C0C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23" name="Freeform 111"/>
            <p:cNvSpPr>
              <a:spLocks noChangeArrowheads="1"/>
            </p:cNvSpPr>
            <p:nvPr/>
          </p:nvSpPr>
          <p:spPr bwMode="auto">
            <a:xfrm>
              <a:off x="3266715" y="1367083"/>
              <a:ext cx="427243" cy="522186"/>
            </a:xfrm>
            <a:custGeom>
              <a:avLst/>
              <a:gdLst>
                <a:gd name="T0" fmla="*/ 346 w 355"/>
                <a:gd name="T1" fmla="*/ 283 h 435"/>
                <a:gd name="T2" fmla="*/ 346 w 355"/>
                <a:gd name="T3" fmla="*/ 283 h 435"/>
                <a:gd name="T4" fmla="*/ 178 w 355"/>
                <a:gd name="T5" fmla="*/ 345 h 435"/>
                <a:gd name="T6" fmla="*/ 9 w 355"/>
                <a:gd name="T7" fmla="*/ 283 h 435"/>
                <a:gd name="T8" fmla="*/ 0 w 355"/>
                <a:gd name="T9" fmla="*/ 283 h 435"/>
                <a:gd name="T10" fmla="*/ 0 w 355"/>
                <a:gd name="T11" fmla="*/ 336 h 435"/>
                <a:gd name="T12" fmla="*/ 178 w 355"/>
                <a:gd name="T13" fmla="*/ 434 h 435"/>
                <a:gd name="T14" fmla="*/ 354 w 355"/>
                <a:gd name="T15" fmla="*/ 336 h 435"/>
                <a:gd name="T16" fmla="*/ 354 w 355"/>
                <a:gd name="T17" fmla="*/ 283 h 435"/>
                <a:gd name="T18" fmla="*/ 346 w 355"/>
                <a:gd name="T19" fmla="*/ 283 h 435"/>
                <a:gd name="T20" fmla="*/ 346 w 355"/>
                <a:gd name="T21" fmla="*/ 160 h 435"/>
                <a:gd name="T22" fmla="*/ 346 w 355"/>
                <a:gd name="T23" fmla="*/ 160 h 435"/>
                <a:gd name="T24" fmla="*/ 178 w 355"/>
                <a:gd name="T25" fmla="*/ 213 h 435"/>
                <a:gd name="T26" fmla="*/ 9 w 355"/>
                <a:gd name="T27" fmla="*/ 160 h 435"/>
                <a:gd name="T28" fmla="*/ 0 w 355"/>
                <a:gd name="T29" fmla="*/ 160 h 435"/>
                <a:gd name="T30" fmla="*/ 0 w 355"/>
                <a:gd name="T31" fmla="*/ 222 h 435"/>
                <a:gd name="T32" fmla="*/ 178 w 355"/>
                <a:gd name="T33" fmla="*/ 292 h 435"/>
                <a:gd name="T34" fmla="*/ 354 w 355"/>
                <a:gd name="T35" fmla="*/ 222 h 435"/>
                <a:gd name="T36" fmla="*/ 354 w 355"/>
                <a:gd name="T37" fmla="*/ 160 h 435"/>
                <a:gd name="T38" fmla="*/ 346 w 355"/>
                <a:gd name="T39" fmla="*/ 160 h 435"/>
                <a:gd name="T40" fmla="*/ 178 w 355"/>
                <a:gd name="T41" fmla="*/ 0 h 435"/>
                <a:gd name="T42" fmla="*/ 178 w 355"/>
                <a:gd name="T43" fmla="*/ 0 h 435"/>
                <a:gd name="T44" fmla="*/ 0 w 355"/>
                <a:gd name="T45" fmla="*/ 62 h 435"/>
                <a:gd name="T46" fmla="*/ 0 w 355"/>
                <a:gd name="T47" fmla="*/ 97 h 435"/>
                <a:gd name="T48" fmla="*/ 178 w 355"/>
                <a:gd name="T49" fmla="*/ 160 h 435"/>
                <a:gd name="T50" fmla="*/ 354 w 355"/>
                <a:gd name="T51" fmla="*/ 97 h 435"/>
                <a:gd name="T52" fmla="*/ 354 w 355"/>
                <a:gd name="T53" fmla="*/ 62 h 435"/>
                <a:gd name="T54" fmla="*/ 178 w 355"/>
                <a:gd name="T55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5" h="435">
                  <a:moveTo>
                    <a:pt x="346" y="283"/>
                  </a:moveTo>
                  <a:lnTo>
                    <a:pt x="346" y="283"/>
                  </a:lnTo>
                  <a:cubicBezTo>
                    <a:pt x="328" y="319"/>
                    <a:pt x="257" y="345"/>
                    <a:pt x="178" y="345"/>
                  </a:cubicBezTo>
                  <a:cubicBezTo>
                    <a:pt x="97" y="345"/>
                    <a:pt x="36" y="319"/>
                    <a:pt x="9" y="283"/>
                  </a:cubicBezTo>
                  <a:cubicBezTo>
                    <a:pt x="9" y="275"/>
                    <a:pt x="0" y="283"/>
                    <a:pt x="0" y="283"/>
                  </a:cubicBezTo>
                  <a:cubicBezTo>
                    <a:pt x="0" y="292"/>
                    <a:pt x="0" y="336"/>
                    <a:pt x="0" y="336"/>
                  </a:cubicBezTo>
                  <a:cubicBezTo>
                    <a:pt x="0" y="381"/>
                    <a:pt x="80" y="434"/>
                    <a:pt x="178" y="434"/>
                  </a:cubicBezTo>
                  <a:cubicBezTo>
                    <a:pt x="275" y="434"/>
                    <a:pt x="354" y="381"/>
                    <a:pt x="354" y="336"/>
                  </a:cubicBezTo>
                  <a:cubicBezTo>
                    <a:pt x="354" y="336"/>
                    <a:pt x="354" y="292"/>
                    <a:pt x="354" y="283"/>
                  </a:cubicBezTo>
                  <a:cubicBezTo>
                    <a:pt x="354" y="283"/>
                    <a:pt x="346" y="275"/>
                    <a:pt x="346" y="283"/>
                  </a:cubicBezTo>
                  <a:close/>
                  <a:moveTo>
                    <a:pt x="346" y="160"/>
                  </a:moveTo>
                  <a:lnTo>
                    <a:pt x="346" y="160"/>
                  </a:lnTo>
                  <a:cubicBezTo>
                    <a:pt x="328" y="186"/>
                    <a:pt x="257" y="213"/>
                    <a:pt x="178" y="213"/>
                  </a:cubicBezTo>
                  <a:cubicBezTo>
                    <a:pt x="97" y="213"/>
                    <a:pt x="36" y="186"/>
                    <a:pt x="9" y="160"/>
                  </a:cubicBezTo>
                  <a:cubicBezTo>
                    <a:pt x="9" y="151"/>
                    <a:pt x="0" y="160"/>
                    <a:pt x="0" y="160"/>
                  </a:cubicBezTo>
                  <a:lnTo>
                    <a:pt x="0" y="222"/>
                  </a:lnTo>
                  <a:cubicBezTo>
                    <a:pt x="0" y="257"/>
                    <a:pt x="80" y="292"/>
                    <a:pt x="178" y="292"/>
                  </a:cubicBezTo>
                  <a:cubicBezTo>
                    <a:pt x="275" y="292"/>
                    <a:pt x="354" y="257"/>
                    <a:pt x="354" y="222"/>
                  </a:cubicBezTo>
                  <a:lnTo>
                    <a:pt x="354" y="160"/>
                  </a:lnTo>
                  <a:cubicBezTo>
                    <a:pt x="354" y="160"/>
                    <a:pt x="346" y="151"/>
                    <a:pt x="346" y="160"/>
                  </a:cubicBezTo>
                  <a:close/>
                  <a:moveTo>
                    <a:pt x="178" y="0"/>
                  </a:moveTo>
                  <a:lnTo>
                    <a:pt x="178" y="0"/>
                  </a:lnTo>
                  <a:cubicBezTo>
                    <a:pt x="80" y="0"/>
                    <a:pt x="0" y="26"/>
                    <a:pt x="0" y="62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33"/>
                    <a:pt x="80" y="160"/>
                    <a:pt x="178" y="160"/>
                  </a:cubicBezTo>
                  <a:cubicBezTo>
                    <a:pt x="275" y="160"/>
                    <a:pt x="354" y="133"/>
                    <a:pt x="354" y="97"/>
                  </a:cubicBezTo>
                  <a:cubicBezTo>
                    <a:pt x="354" y="62"/>
                    <a:pt x="354" y="62"/>
                    <a:pt x="354" y="62"/>
                  </a:cubicBezTo>
                  <a:cubicBezTo>
                    <a:pt x="354" y="26"/>
                    <a:pt x="275" y="0"/>
                    <a:pt x="1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en-US" dirty="0">
                <a:latin typeface="Trebuchet MS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528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16" grpId="0"/>
      <p:bldP spid="35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351" y="115532"/>
            <a:ext cx="2794307" cy="6626935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0" y="149225"/>
            <a:ext cx="6420065" cy="686006"/>
          </a:xfrm>
        </p:spPr>
        <p:txBody>
          <a:bodyPr>
            <a:normAutofit/>
          </a:bodyPr>
          <a:lstStyle/>
          <a:p>
            <a:r>
              <a:rPr lang="cs-CZ" dirty="0" smtClean="0"/>
              <a:t>Projekty 1.</a:t>
            </a:r>
            <a:r>
              <a:rPr lang="de-AT" dirty="0" smtClean="0"/>
              <a:t> </a:t>
            </a:r>
            <a:r>
              <a:rPr lang="cs-CZ" dirty="0" smtClean="0"/>
              <a:t>výzvy</a:t>
            </a:r>
            <a:endParaRPr lang="en-GB" dirty="0"/>
          </a:p>
        </p:txBody>
      </p:sp>
      <p:sp>
        <p:nvSpPr>
          <p:cNvPr id="2" name="Obdélník 1"/>
          <p:cNvSpPr/>
          <p:nvPr/>
        </p:nvSpPr>
        <p:spPr>
          <a:xfrm>
            <a:off x="236666" y="990693"/>
            <a:ext cx="4994553" cy="4883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71979" fontAlgn="base">
              <a:lnSpc>
                <a:spcPct val="120000"/>
              </a:lnSpc>
              <a:spcBef>
                <a:spcPts val="714"/>
              </a:spcBef>
              <a:spcAft>
                <a:spcPct val="0"/>
              </a:spcAft>
              <a:defRPr/>
            </a:pPr>
            <a:r>
              <a:rPr lang="cs-CZ" sz="1600" dirty="0" smtClean="0">
                <a:latin typeface="Trebuchet MS" pitchFamily="34" charset="0"/>
                <a:cs typeface="Raleway Light"/>
              </a:rPr>
              <a:t>    „</a:t>
            </a:r>
            <a:r>
              <a:rPr lang="cs-CZ" sz="1600" dirty="0" err="1" smtClean="0">
                <a:latin typeface="Trebuchet MS" pitchFamily="34" charset="0"/>
                <a:cs typeface="Raleway Light"/>
              </a:rPr>
              <a:t>mid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-term </a:t>
            </a:r>
            <a:r>
              <a:rPr lang="cs-CZ" sz="1600" dirty="0" err="1" smtClean="0">
                <a:latin typeface="Trebuchet MS" pitchFamily="34" charset="0"/>
                <a:cs typeface="Raleway Light"/>
              </a:rPr>
              <a:t>review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“ </a:t>
            </a:r>
          </a:p>
          <a:p>
            <a:pPr defTabSz="271979" fontAlgn="base">
              <a:lnSpc>
                <a:spcPct val="120000"/>
              </a:lnSpc>
              <a:spcBef>
                <a:spcPts val="714"/>
              </a:spcBef>
              <a:spcAft>
                <a:spcPct val="0"/>
              </a:spcAft>
              <a:defRPr/>
            </a:pPr>
            <a:endParaRPr lang="cs-CZ" sz="1600" dirty="0" smtClean="0">
              <a:latin typeface="Trebuchet MS" pitchFamily="34" charset="0"/>
              <a:cs typeface="Raleway Light"/>
            </a:endParaRPr>
          </a:p>
          <a:p>
            <a:pPr marL="285750" indent="-285750" defTabSz="271979" fontAlgn="base">
              <a:lnSpc>
                <a:spcPct val="120000"/>
              </a:lnSpc>
              <a:spcBef>
                <a:spcPts val="714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latin typeface="Trebuchet MS" pitchFamily="34" charset="0"/>
                <a:cs typeface="Raleway Light"/>
              </a:rPr>
              <a:t>do </a:t>
            </a:r>
            <a:r>
              <a:rPr lang="cs-CZ" sz="1600" dirty="0">
                <a:latin typeface="Trebuchet MS" pitchFamily="34" charset="0"/>
                <a:cs typeface="Raleway Light"/>
              </a:rPr>
              <a:t>konce období pro střednědobé předkládání zpráv (tj. období pro předkládání zprávy, která se vztahuje ke střednědobé realizaci projektu) 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se toleruje </a:t>
            </a:r>
            <a:r>
              <a:rPr lang="cs-CZ" sz="1600" dirty="0">
                <a:latin typeface="Trebuchet MS" pitchFamily="34" charset="0"/>
                <a:cs typeface="Raleway Light"/>
              </a:rPr>
              <a:t>nedostatečná míra čerpání až do výše 20 % oproti cílům čerpání stanoveným v projektové 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žádosti</a:t>
            </a:r>
            <a:endParaRPr lang="cs-CZ" sz="1600" dirty="0">
              <a:latin typeface="Trebuchet MS" pitchFamily="34" charset="0"/>
              <a:cs typeface="Raleway Light"/>
            </a:endParaRPr>
          </a:p>
          <a:p>
            <a:pPr defTabSz="271979" fontAlgn="base">
              <a:lnSpc>
                <a:spcPct val="120000"/>
              </a:lnSpc>
              <a:spcBef>
                <a:spcPts val="714"/>
              </a:spcBef>
              <a:spcAft>
                <a:spcPct val="0"/>
              </a:spcAft>
              <a:defRPr/>
            </a:pPr>
            <a:endParaRPr lang="cs-CZ" sz="1600" dirty="0" smtClean="0">
              <a:latin typeface="Trebuchet MS" pitchFamily="34" charset="0"/>
              <a:cs typeface="Raleway Light"/>
            </a:endParaRPr>
          </a:p>
          <a:p>
            <a:pPr marL="285750" indent="-285750" defTabSz="271979" fontAlgn="base">
              <a:lnSpc>
                <a:spcPct val="120000"/>
              </a:lnSpc>
              <a:spcBef>
                <a:spcPts val="714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cs-CZ" sz="1600" dirty="0" smtClean="0">
                <a:latin typeface="Trebuchet MS" pitchFamily="34" charset="0"/>
                <a:cs typeface="Raleway Light"/>
              </a:rPr>
              <a:t>Na </a:t>
            </a:r>
            <a:r>
              <a:rPr lang="cs-CZ" sz="1600" dirty="0">
                <a:latin typeface="Trebuchet MS" pitchFamily="34" charset="0"/>
                <a:cs typeface="Raleway Light"/>
              </a:rPr>
              <a:t>jakoukoliv nedostatečnou míru čerpání dotací překračující tento limit se může vztahovat </a:t>
            </a:r>
            <a:r>
              <a:rPr lang="cs-CZ" sz="1600" i="1" dirty="0">
                <a:latin typeface="Trebuchet MS" pitchFamily="34" charset="0"/>
                <a:cs typeface="Raleway Light"/>
              </a:rPr>
              <a:t>zrušení závazku </a:t>
            </a:r>
            <a:r>
              <a:rPr lang="cs-CZ" sz="1600" dirty="0">
                <a:latin typeface="Trebuchet MS" pitchFamily="34" charset="0"/>
                <a:cs typeface="Raleway Light"/>
              </a:rPr>
              <a:t>uplatněné po posouzení jednotlivých případů MC programu, přičemž se uváží také doporučení, která dá MA / JS na konci střednědobého přezkoumání projektu. </a:t>
            </a:r>
          </a:p>
        </p:txBody>
      </p:sp>
    </p:spTree>
    <p:extLst>
      <p:ext uri="{BB962C8B-B14F-4D97-AF65-F5344CB8AC3E}">
        <p14:creationId xmlns:p14="http://schemas.microsoft.com/office/powerpoint/2010/main" val="219108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projekty 2. výzvy</a:t>
            </a:r>
            <a:endParaRPr lang="en-GB" dirty="0"/>
          </a:p>
        </p:txBody>
      </p:sp>
      <p:sp>
        <p:nvSpPr>
          <p:cNvPr id="10" name="TextBox 78"/>
          <p:cNvSpPr txBox="1"/>
          <p:nvPr/>
        </p:nvSpPr>
        <p:spPr>
          <a:xfrm>
            <a:off x="142180" y="2052236"/>
            <a:ext cx="2317898" cy="631542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algn="ctr"/>
            <a:r>
              <a:rPr lang="cs-CZ" sz="1800" b="1" dirty="0" smtClean="0">
                <a:solidFill>
                  <a:schemeClr val="tx2"/>
                </a:solidFill>
                <a:latin typeface="Trebuchet MS" pitchFamily="34" charset="0"/>
                <a:cs typeface="Raleway"/>
              </a:rPr>
              <a:t>Smlouvy, začátek projektů</a:t>
            </a:r>
            <a:endParaRPr lang="en-GB" sz="1400" b="1" dirty="0">
              <a:solidFill>
                <a:schemeClr val="tx2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12" name="TextBox 90"/>
          <p:cNvSpPr txBox="1"/>
          <p:nvPr/>
        </p:nvSpPr>
        <p:spPr>
          <a:xfrm>
            <a:off x="6592188" y="2032711"/>
            <a:ext cx="2326750" cy="354543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algn="ctr"/>
            <a:r>
              <a:rPr lang="en-GB" sz="1800" b="1" dirty="0" smtClean="0">
                <a:solidFill>
                  <a:schemeClr val="tx2"/>
                </a:solidFill>
                <a:latin typeface="Trebuchet MS" pitchFamily="34" charset="0"/>
                <a:cs typeface="Raleway"/>
              </a:rPr>
              <a:t>Report</a:t>
            </a:r>
            <a:r>
              <a:rPr lang="cs-CZ" sz="1800" b="1" dirty="0" smtClean="0">
                <a:solidFill>
                  <a:schemeClr val="tx2"/>
                </a:solidFill>
                <a:latin typeface="Trebuchet MS" pitchFamily="34" charset="0"/>
                <a:cs typeface="Raleway"/>
              </a:rPr>
              <a:t>ování, platby</a:t>
            </a:r>
            <a:endParaRPr lang="en-GB" sz="1200" b="1" dirty="0">
              <a:solidFill>
                <a:schemeClr val="tx2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13" name="TextBox 91"/>
          <p:cNvSpPr txBox="1"/>
          <p:nvPr/>
        </p:nvSpPr>
        <p:spPr>
          <a:xfrm>
            <a:off x="6359255" y="2471983"/>
            <a:ext cx="2646522" cy="3892434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285750" indent="-285750" defTabSz="271979">
              <a:lnSpc>
                <a:spcPct val="120000"/>
              </a:lnSpc>
              <a:spcBef>
                <a:spcPts val="714"/>
              </a:spcBef>
              <a:buFont typeface="Wingdings" panose="05000000000000000000" pitchFamily="2" charset="2"/>
              <a:buChar char="§"/>
              <a:defRPr/>
            </a:pPr>
            <a:r>
              <a:rPr lang="en-GB" sz="1600" dirty="0" smtClean="0">
                <a:latin typeface="Trebuchet MS" pitchFamily="34" charset="0"/>
                <a:cs typeface="Raleway Light"/>
              </a:rPr>
              <a:t>PR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1: průběh max. do 02/2018, odevzdávání reportů probíhá, stejně tak monitoring JS</a:t>
            </a:r>
          </a:p>
          <a:p>
            <a:pPr marL="285750" indent="-285750" defTabSz="271979">
              <a:lnSpc>
                <a:spcPct val="120000"/>
              </a:lnSpc>
              <a:spcBef>
                <a:spcPts val="714"/>
              </a:spcBef>
              <a:buFont typeface="Wingdings" panose="05000000000000000000" pitchFamily="2" charset="2"/>
              <a:buChar char="§"/>
              <a:defRPr/>
            </a:pPr>
            <a:r>
              <a:rPr lang="cs-CZ" sz="1600" dirty="0" smtClean="0">
                <a:latin typeface="Trebuchet MS" pitchFamily="34" charset="0"/>
                <a:cs typeface="Raleway Light"/>
              </a:rPr>
              <a:t>PR2: 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nyní 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u všech projektů 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probíhá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,        u 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nejdříve spuštěných projektů 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trvá od           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11/2017 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do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 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04/2018,       u projektů s nejpozději podepsanou smlouvou</a:t>
            </a:r>
          </a:p>
          <a:p>
            <a:pPr defTabSz="271979">
              <a:lnSpc>
                <a:spcPct val="120000"/>
              </a:lnSpc>
              <a:spcBef>
                <a:spcPts val="714"/>
              </a:spcBef>
              <a:defRPr/>
            </a:pPr>
            <a:r>
              <a:rPr lang="cs-CZ" sz="1600" dirty="0" smtClean="0">
                <a:latin typeface="Trebuchet MS" pitchFamily="34" charset="0"/>
                <a:cs typeface="Raleway Light"/>
              </a:rPr>
              <a:t>     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od 03/2018 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do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 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08/2018       </a:t>
            </a:r>
          </a:p>
        </p:txBody>
      </p:sp>
      <p:sp>
        <p:nvSpPr>
          <p:cNvPr id="15" name="TextBox 84"/>
          <p:cNvSpPr txBox="1"/>
          <p:nvPr/>
        </p:nvSpPr>
        <p:spPr>
          <a:xfrm>
            <a:off x="4547118" y="2084798"/>
            <a:ext cx="1649341" cy="631542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algn="ctr"/>
            <a:r>
              <a:rPr lang="en-GB" sz="1800" b="1" dirty="0" smtClean="0">
                <a:solidFill>
                  <a:schemeClr val="tx2"/>
                </a:solidFill>
                <a:latin typeface="Trebuchet MS" pitchFamily="34" charset="0"/>
                <a:cs typeface="Raleway"/>
              </a:rPr>
              <a:t>Kick off</a:t>
            </a:r>
            <a:r>
              <a:rPr lang="cs-CZ" sz="1800" b="1" dirty="0" smtClean="0">
                <a:solidFill>
                  <a:schemeClr val="tx2"/>
                </a:solidFill>
                <a:latin typeface="Trebuchet MS" pitchFamily="34" charset="0"/>
                <a:cs typeface="Raleway"/>
              </a:rPr>
              <a:t> setkání</a:t>
            </a:r>
            <a:endParaRPr lang="en-GB" sz="1800" b="1" dirty="0">
              <a:solidFill>
                <a:schemeClr val="tx2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16" name="TextBox 85"/>
          <p:cNvSpPr txBox="1"/>
          <p:nvPr/>
        </p:nvSpPr>
        <p:spPr>
          <a:xfrm>
            <a:off x="4403647" y="2896403"/>
            <a:ext cx="1801099" cy="2916270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285750" indent="-285750" defTabSz="271979">
              <a:lnSpc>
                <a:spcPct val="120000"/>
              </a:lnSpc>
              <a:spcBef>
                <a:spcPts val="714"/>
              </a:spcBef>
              <a:buFont typeface="Wingdings" panose="05000000000000000000" pitchFamily="2" charset="2"/>
              <a:buChar char="§"/>
              <a:defRPr/>
            </a:pPr>
            <a:r>
              <a:rPr lang="cs-CZ" sz="1600" dirty="0" smtClean="0">
                <a:latin typeface="Trebuchet MS" pitchFamily="34" charset="0"/>
                <a:cs typeface="Raleway Light"/>
              </a:rPr>
              <a:t>Úvodní setkání uskutečněny</a:t>
            </a:r>
            <a:r>
              <a:rPr lang="en-GB" sz="1600" dirty="0" smtClean="0">
                <a:latin typeface="Trebuchet MS" pitchFamily="34" charset="0"/>
                <a:cs typeface="Raleway Light"/>
              </a:rPr>
              <a:t> (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červen</a:t>
            </a:r>
            <a:r>
              <a:rPr lang="en-GB" sz="1600" dirty="0" smtClean="0">
                <a:latin typeface="Trebuchet MS" pitchFamily="34" charset="0"/>
                <a:cs typeface="Raleway Light"/>
              </a:rPr>
              <a:t>-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listopad 2017</a:t>
            </a:r>
            <a:r>
              <a:rPr lang="en-GB" sz="1600" dirty="0" smtClean="0">
                <a:latin typeface="Trebuchet MS" pitchFamily="34" charset="0"/>
                <a:cs typeface="Raleway Light"/>
              </a:rPr>
              <a:t>)</a:t>
            </a:r>
            <a:endParaRPr lang="en-GB" sz="1600" dirty="0">
              <a:latin typeface="Trebuchet MS" pitchFamily="34" charset="0"/>
              <a:cs typeface="Raleway Light"/>
            </a:endParaRPr>
          </a:p>
          <a:p>
            <a:pPr marL="285750" indent="-285750" defTabSz="271979">
              <a:lnSpc>
                <a:spcPct val="120000"/>
              </a:lnSpc>
              <a:spcBef>
                <a:spcPts val="714"/>
              </a:spcBef>
              <a:buFont typeface="Wingdings" panose="05000000000000000000" pitchFamily="2" charset="2"/>
              <a:buChar char="§"/>
              <a:defRPr/>
            </a:pPr>
            <a:r>
              <a:rPr lang="cs-CZ" sz="1600" dirty="0" smtClean="0">
                <a:latin typeface="Trebuchet MS" pitchFamily="34" charset="0"/>
                <a:cs typeface="Raleway Light"/>
              </a:rPr>
              <a:t>Zástupci </a:t>
            </a:r>
            <a:r>
              <a:rPr lang="en-US" sz="1600" dirty="0" smtClean="0">
                <a:latin typeface="Trebuchet MS" pitchFamily="34" charset="0"/>
                <a:cs typeface="Raleway Light"/>
              </a:rPr>
              <a:t>JS 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se účastnili</a:t>
            </a:r>
            <a:r>
              <a:rPr lang="en-US" sz="1600" dirty="0" smtClean="0">
                <a:latin typeface="Trebuchet MS" pitchFamily="34" charset="0"/>
                <a:cs typeface="Raleway Light"/>
              </a:rPr>
              <a:t> 37 </a:t>
            </a:r>
            <a:r>
              <a:rPr lang="en-US" sz="1600" dirty="0">
                <a:latin typeface="Trebuchet MS" pitchFamily="34" charset="0"/>
                <a:cs typeface="Raleway Light"/>
              </a:rPr>
              <a:t>kick </a:t>
            </a:r>
            <a:r>
              <a:rPr lang="en-US" sz="1600" dirty="0" smtClean="0">
                <a:latin typeface="Trebuchet MS" pitchFamily="34" charset="0"/>
                <a:cs typeface="Raleway Light"/>
              </a:rPr>
              <a:t>off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 jednání</a:t>
            </a:r>
            <a:endParaRPr lang="en-US" sz="1600" dirty="0">
              <a:latin typeface="Trebuchet MS" pitchFamily="34" charset="0"/>
              <a:cs typeface="Raleway Light"/>
            </a:endParaRPr>
          </a:p>
          <a:p>
            <a:pPr marL="285750" indent="-285750" algn="ctr" defTabSz="271979">
              <a:lnSpc>
                <a:spcPct val="120000"/>
              </a:lnSpc>
              <a:spcBef>
                <a:spcPts val="714"/>
              </a:spcBef>
              <a:buFont typeface="Wingdings" panose="05000000000000000000" pitchFamily="2" charset="2"/>
              <a:buChar char="§"/>
              <a:defRPr/>
            </a:pPr>
            <a:endParaRPr lang="en-GB" sz="1600" dirty="0">
              <a:latin typeface="Trebuchet MS" pitchFamily="34" charset="0"/>
              <a:cs typeface="Raleway Light"/>
            </a:endParaRPr>
          </a:p>
        </p:txBody>
      </p:sp>
      <p:sp>
        <p:nvSpPr>
          <p:cNvPr id="9" name="Oval 54"/>
          <p:cNvSpPr/>
          <p:nvPr/>
        </p:nvSpPr>
        <p:spPr>
          <a:xfrm>
            <a:off x="7265040" y="1064446"/>
            <a:ext cx="989897" cy="94436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794" tIns="38397" rIns="76794" bIns="38397" rtlCol="0" anchor="ctr"/>
          <a:lstStyle/>
          <a:p>
            <a:pPr algn="ctr"/>
            <a:endParaRPr lang="en-GB" sz="1200" dirty="0">
              <a:latin typeface="Trebuchet MS" pitchFamily="34" charset="0"/>
            </a:endParaRPr>
          </a:p>
        </p:txBody>
      </p:sp>
      <p:sp>
        <p:nvSpPr>
          <p:cNvPr id="35" name="TextBox 78"/>
          <p:cNvSpPr txBox="1"/>
          <p:nvPr/>
        </p:nvSpPr>
        <p:spPr>
          <a:xfrm>
            <a:off x="2504931" y="2117440"/>
            <a:ext cx="1970820" cy="354543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algn="ctr"/>
            <a:r>
              <a:rPr lang="cs-CZ" sz="1800" b="1" dirty="0" smtClean="0">
                <a:solidFill>
                  <a:schemeClr val="tx2"/>
                </a:solidFill>
                <a:latin typeface="Trebuchet MS" pitchFamily="34" charset="0"/>
                <a:cs typeface="Raleway"/>
              </a:rPr>
              <a:t>Úpravy</a:t>
            </a:r>
            <a:endParaRPr lang="en-GB" sz="1400" b="1" dirty="0">
              <a:solidFill>
                <a:schemeClr val="tx2"/>
              </a:solidFill>
              <a:latin typeface="Trebuchet MS" pitchFamily="34" charset="0"/>
              <a:cs typeface="Raleway"/>
            </a:endParaRPr>
          </a:p>
        </p:txBody>
      </p:sp>
      <p:sp>
        <p:nvSpPr>
          <p:cNvPr id="38" name="TextBox 85"/>
          <p:cNvSpPr txBox="1"/>
          <p:nvPr/>
        </p:nvSpPr>
        <p:spPr>
          <a:xfrm>
            <a:off x="2688664" y="2904044"/>
            <a:ext cx="1479299" cy="1349174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285750" indent="-285750" defTabSz="271979">
              <a:lnSpc>
                <a:spcPct val="120000"/>
              </a:lnSpc>
              <a:spcBef>
                <a:spcPts val="714"/>
              </a:spcBef>
              <a:buFont typeface="Wingdings" panose="05000000000000000000" pitchFamily="2" charset="2"/>
              <a:buChar char="§"/>
              <a:defRPr/>
            </a:pPr>
            <a:r>
              <a:rPr lang="de-AT" sz="1600" dirty="0">
                <a:latin typeface="Trebuchet MS" pitchFamily="34" charset="0"/>
                <a:cs typeface="Raleway Light"/>
              </a:rPr>
              <a:t>19 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změn PP/LP</a:t>
            </a:r>
            <a:r>
              <a:rPr lang="de-AT" sz="1600" dirty="0" smtClean="0">
                <a:latin typeface="Trebuchet MS" pitchFamily="34" charset="0"/>
                <a:cs typeface="Raleway Light"/>
              </a:rPr>
              <a:t> </a:t>
            </a:r>
          </a:p>
          <a:p>
            <a:pPr marL="285750" indent="-285750" defTabSz="271979">
              <a:lnSpc>
                <a:spcPct val="120000"/>
              </a:lnSpc>
              <a:spcBef>
                <a:spcPts val="714"/>
              </a:spcBef>
              <a:buFont typeface="Wingdings" panose="05000000000000000000" pitchFamily="2" charset="2"/>
              <a:buChar char="§"/>
              <a:defRPr/>
            </a:pPr>
            <a:r>
              <a:rPr lang="de-AT" sz="1600" dirty="0" smtClean="0">
                <a:latin typeface="Trebuchet MS" pitchFamily="34" charset="0"/>
                <a:cs typeface="Raleway Light"/>
              </a:rPr>
              <a:t>8 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změn akronymů</a:t>
            </a:r>
            <a:endParaRPr lang="de-AT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584791" y="1064446"/>
            <a:ext cx="1059040" cy="987792"/>
            <a:chOff x="533772" y="1388830"/>
            <a:chExt cx="979080" cy="944361"/>
          </a:xfrm>
        </p:grpSpPr>
        <p:sp>
          <p:nvSpPr>
            <p:cNvPr id="8" name="Oval 44"/>
            <p:cNvSpPr/>
            <p:nvPr/>
          </p:nvSpPr>
          <p:spPr>
            <a:xfrm>
              <a:off x="533772" y="1388830"/>
              <a:ext cx="979080" cy="94436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794" tIns="38397" rIns="76794" bIns="38397" rtlCol="0" anchor="ctr"/>
            <a:lstStyle/>
            <a:p>
              <a:pPr algn="ctr"/>
              <a:endParaRPr lang="en-GB" sz="3600" dirty="0">
                <a:solidFill>
                  <a:schemeClr val="bg1"/>
                </a:solidFill>
                <a:latin typeface="Raleway Light"/>
              </a:endParaRPr>
            </a:p>
          </p:txBody>
        </p:sp>
        <p:sp>
          <p:nvSpPr>
            <p:cNvPr id="25" name="AutoShape 31"/>
            <p:cNvSpPr>
              <a:spLocks/>
            </p:cNvSpPr>
            <p:nvPr/>
          </p:nvSpPr>
          <p:spPr bwMode="auto">
            <a:xfrm>
              <a:off x="775671" y="1618435"/>
              <a:ext cx="495281" cy="4934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4276" y="7975"/>
                  </a:moveTo>
                  <a:cubicBezTo>
                    <a:pt x="3988" y="7975"/>
                    <a:pt x="3706" y="8031"/>
                    <a:pt x="3434" y="8148"/>
                  </a:cubicBezTo>
                  <a:cubicBezTo>
                    <a:pt x="3160" y="8266"/>
                    <a:pt x="2903" y="8427"/>
                    <a:pt x="2666" y="8627"/>
                  </a:cubicBezTo>
                  <a:cubicBezTo>
                    <a:pt x="2428" y="8830"/>
                    <a:pt x="2220" y="9071"/>
                    <a:pt x="2044" y="9344"/>
                  </a:cubicBezTo>
                  <a:cubicBezTo>
                    <a:pt x="1867" y="9620"/>
                    <a:pt x="1730" y="9926"/>
                    <a:pt x="1628" y="10252"/>
                  </a:cubicBezTo>
                  <a:lnTo>
                    <a:pt x="0" y="16271"/>
                  </a:lnTo>
                  <a:lnTo>
                    <a:pt x="0" y="1618"/>
                  </a:lnTo>
                  <a:cubicBezTo>
                    <a:pt x="0" y="1177"/>
                    <a:pt x="132" y="796"/>
                    <a:pt x="399" y="478"/>
                  </a:cubicBezTo>
                  <a:cubicBezTo>
                    <a:pt x="663" y="161"/>
                    <a:pt x="981" y="0"/>
                    <a:pt x="1348" y="0"/>
                  </a:cubicBezTo>
                  <a:lnTo>
                    <a:pt x="9459" y="0"/>
                  </a:lnTo>
                  <a:cubicBezTo>
                    <a:pt x="9824" y="0"/>
                    <a:pt x="10140" y="161"/>
                    <a:pt x="10407" y="478"/>
                  </a:cubicBezTo>
                  <a:cubicBezTo>
                    <a:pt x="10673" y="796"/>
                    <a:pt x="10806" y="1177"/>
                    <a:pt x="10806" y="1618"/>
                  </a:cubicBezTo>
                  <a:cubicBezTo>
                    <a:pt x="10806" y="2059"/>
                    <a:pt x="10938" y="2438"/>
                    <a:pt x="11197" y="2749"/>
                  </a:cubicBezTo>
                  <a:cubicBezTo>
                    <a:pt x="11459" y="3063"/>
                    <a:pt x="11773" y="3222"/>
                    <a:pt x="12142" y="3222"/>
                  </a:cubicBezTo>
                  <a:lnTo>
                    <a:pt x="17332" y="3222"/>
                  </a:lnTo>
                  <a:cubicBezTo>
                    <a:pt x="17700" y="3222"/>
                    <a:pt x="18015" y="3384"/>
                    <a:pt x="18277" y="3713"/>
                  </a:cubicBezTo>
                  <a:cubicBezTo>
                    <a:pt x="18539" y="4042"/>
                    <a:pt x="18669" y="4426"/>
                    <a:pt x="18669" y="4867"/>
                  </a:cubicBezTo>
                  <a:lnTo>
                    <a:pt x="18669" y="7975"/>
                  </a:lnTo>
                  <a:lnTo>
                    <a:pt x="4276" y="7975"/>
                  </a:lnTo>
                  <a:close/>
                  <a:moveTo>
                    <a:pt x="21599" y="10140"/>
                  </a:moveTo>
                  <a:lnTo>
                    <a:pt x="18552" y="20800"/>
                  </a:lnTo>
                  <a:cubicBezTo>
                    <a:pt x="18505" y="21015"/>
                    <a:pt x="18385" y="21203"/>
                    <a:pt x="18194" y="21362"/>
                  </a:cubicBezTo>
                  <a:cubicBezTo>
                    <a:pt x="18003" y="21520"/>
                    <a:pt x="17817" y="21599"/>
                    <a:pt x="17638" y="21599"/>
                  </a:cubicBezTo>
                  <a:lnTo>
                    <a:pt x="504" y="21599"/>
                  </a:lnTo>
                  <a:lnTo>
                    <a:pt x="3388" y="10913"/>
                  </a:lnTo>
                  <a:cubicBezTo>
                    <a:pt x="3434" y="10698"/>
                    <a:pt x="3552" y="10516"/>
                    <a:pt x="3745" y="10363"/>
                  </a:cubicBezTo>
                  <a:cubicBezTo>
                    <a:pt x="3936" y="10213"/>
                    <a:pt x="4120" y="10140"/>
                    <a:pt x="4301" y="10140"/>
                  </a:cubicBezTo>
                  <a:lnTo>
                    <a:pt x="21599" y="10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01578" tIns="101578" rIns="101578" bIns="101578" anchor="ctr"/>
            <a:lstStyle/>
            <a:p>
              <a:pPr defTabSz="914195">
                <a:defRPr/>
              </a:pPr>
              <a:endParaRPr lang="es-ES" sz="5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22619" y="1103202"/>
            <a:ext cx="914912" cy="944361"/>
            <a:chOff x="5268864" y="1142271"/>
            <a:chExt cx="914912" cy="944361"/>
          </a:xfrm>
        </p:grpSpPr>
        <p:sp>
          <p:nvSpPr>
            <p:cNvPr id="14" name="Oval 48"/>
            <p:cNvSpPr/>
            <p:nvPr/>
          </p:nvSpPr>
          <p:spPr>
            <a:xfrm>
              <a:off x="5268864" y="1142271"/>
              <a:ext cx="914912" cy="94436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794" tIns="38397" rIns="76794" bIns="38397" rtlCol="0" anchor="ctr"/>
            <a:lstStyle/>
            <a:p>
              <a:pPr algn="ctr"/>
              <a:endParaRPr lang="en-GB" sz="1200" dirty="0">
                <a:latin typeface="Raleway Light"/>
              </a:endParaRPr>
            </a:p>
          </p:txBody>
        </p:sp>
        <p:sp>
          <p:nvSpPr>
            <p:cNvPr id="26" name="AutoShape 20"/>
            <p:cNvSpPr>
              <a:spLocks/>
            </p:cNvSpPr>
            <p:nvPr/>
          </p:nvSpPr>
          <p:spPr bwMode="auto">
            <a:xfrm>
              <a:off x="5478679" y="1386354"/>
              <a:ext cx="495281" cy="49343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87" y="2580"/>
                  </a:moveTo>
                  <a:cubicBezTo>
                    <a:pt x="20419" y="2580"/>
                    <a:pt x="20793" y="2735"/>
                    <a:pt x="21116" y="3052"/>
                  </a:cubicBezTo>
                  <a:cubicBezTo>
                    <a:pt x="21438" y="3372"/>
                    <a:pt x="21599" y="3743"/>
                    <a:pt x="21599" y="4175"/>
                  </a:cubicBezTo>
                  <a:lnTo>
                    <a:pt x="21599" y="19987"/>
                  </a:lnTo>
                  <a:cubicBezTo>
                    <a:pt x="21599" y="20419"/>
                    <a:pt x="21438" y="20796"/>
                    <a:pt x="21116" y="21116"/>
                  </a:cubicBezTo>
                  <a:cubicBezTo>
                    <a:pt x="20793" y="21438"/>
                    <a:pt x="20419" y="21599"/>
                    <a:pt x="19987" y="21599"/>
                  </a:cubicBezTo>
                  <a:lnTo>
                    <a:pt x="1612" y="21599"/>
                  </a:lnTo>
                  <a:cubicBezTo>
                    <a:pt x="1180" y="21599"/>
                    <a:pt x="806" y="21438"/>
                    <a:pt x="483" y="21116"/>
                  </a:cubicBezTo>
                  <a:cubicBezTo>
                    <a:pt x="161" y="20796"/>
                    <a:pt x="0" y="20419"/>
                    <a:pt x="0" y="19987"/>
                  </a:cubicBezTo>
                  <a:lnTo>
                    <a:pt x="0" y="4175"/>
                  </a:lnTo>
                  <a:cubicBezTo>
                    <a:pt x="0" y="3743"/>
                    <a:pt x="161" y="3372"/>
                    <a:pt x="483" y="3052"/>
                  </a:cubicBezTo>
                  <a:cubicBezTo>
                    <a:pt x="806" y="2735"/>
                    <a:pt x="1180" y="2580"/>
                    <a:pt x="1612" y="2580"/>
                  </a:cubicBezTo>
                  <a:lnTo>
                    <a:pt x="2150" y="2580"/>
                  </a:lnTo>
                  <a:lnTo>
                    <a:pt x="2150" y="2401"/>
                  </a:lnTo>
                  <a:cubicBezTo>
                    <a:pt x="2150" y="2116"/>
                    <a:pt x="2196" y="1828"/>
                    <a:pt x="2288" y="1540"/>
                  </a:cubicBezTo>
                  <a:cubicBezTo>
                    <a:pt x="2381" y="1249"/>
                    <a:pt x="2530" y="990"/>
                    <a:pt x="2738" y="766"/>
                  </a:cubicBezTo>
                  <a:cubicBezTo>
                    <a:pt x="2942" y="541"/>
                    <a:pt x="3216" y="360"/>
                    <a:pt x="3555" y="213"/>
                  </a:cubicBezTo>
                  <a:cubicBezTo>
                    <a:pt x="3895" y="75"/>
                    <a:pt x="4310" y="0"/>
                    <a:pt x="4796" y="0"/>
                  </a:cubicBezTo>
                  <a:cubicBezTo>
                    <a:pt x="5283" y="0"/>
                    <a:pt x="5698" y="75"/>
                    <a:pt x="6037" y="213"/>
                  </a:cubicBezTo>
                  <a:cubicBezTo>
                    <a:pt x="6377" y="360"/>
                    <a:pt x="6651" y="541"/>
                    <a:pt x="6858" y="766"/>
                  </a:cubicBezTo>
                  <a:cubicBezTo>
                    <a:pt x="7062" y="990"/>
                    <a:pt x="7215" y="1255"/>
                    <a:pt x="7313" y="1546"/>
                  </a:cubicBezTo>
                  <a:cubicBezTo>
                    <a:pt x="7411" y="1840"/>
                    <a:pt x="7457" y="2125"/>
                    <a:pt x="7457" y="2401"/>
                  </a:cubicBezTo>
                  <a:lnTo>
                    <a:pt x="7457" y="2580"/>
                  </a:lnTo>
                  <a:lnTo>
                    <a:pt x="8133" y="2580"/>
                  </a:lnTo>
                  <a:lnTo>
                    <a:pt x="8133" y="2401"/>
                  </a:lnTo>
                  <a:cubicBezTo>
                    <a:pt x="8133" y="2116"/>
                    <a:pt x="8179" y="1828"/>
                    <a:pt x="8269" y="1540"/>
                  </a:cubicBezTo>
                  <a:cubicBezTo>
                    <a:pt x="8364" y="1249"/>
                    <a:pt x="8511" y="990"/>
                    <a:pt x="8718" y="766"/>
                  </a:cubicBezTo>
                  <a:cubicBezTo>
                    <a:pt x="8925" y="541"/>
                    <a:pt x="9199" y="360"/>
                    <a:pt x="9538" y="213"/>
                  </a:cubicBezTo>
                  <a:cubicBezTo>
                    <a:pt x="9878" y="74"/>
                    <a:pt x="10293" y="0"/>
                    <a:pt x="10779" y="0"/>
                  </a:cubicBezTo>
                  <a:cubicBezTo>
                    <a:pt x="11266" y="0"/>
                    <a:pt x="11678" y="74"/>
                    <a:pt x="12020" y="213"/>
                  </a:cubicBezTo>
                  <a:cubicBezTo>
                    <a:pt x="12360" y="360"/>
                    <a:pt x="12636" y="541"/>
                    <a:pt x="12852" y="766"/>
                  </a:cubicBezTo>
                  <a:cubicBezTo>
                    <a:pt x="13068" y="990"/>
                    <a:pt x="13227" y="1255"/>
                    <a:pt x="13322" y="1546"/>
                  </a:cubicBezTo>
                  <a:cubicBezTo>
                    <a:pt x="13417" y="1840"/>
                    <a:pt x="13469" y="2125"/>
                    <a:pt x="13469" y="2401"/>
                  </a:cubicBezTo>
                  <a:lnTo>
                    <a:pt x="13469" y="2580"/>
                  </a:lnTo>
                  <a:lnTo>
                    <a:pt x="14142" y="2580"/>
                  </a:lnTo>
                  <a:lnTo>
                    <a:pt x="14142" y="2401"/>
                  </a:lnTo>
                  <a:cubicBezTo>
                    <a:pt x="14142" y="2116"/>
                    <a:pt x="14191" y="1828"/>
                    <a:pt x="14286" y="1540"/>
                  </a:cubicBezTo>
                  <a:cubicBezTo>
                    <a:pt x="14384" y="1249"/>
                    <a:pt x="14534" y="990"/>
                    <a:pt x="14741" y="765"/>
                  </a:cubicBezTo>
                  <a:cubicBezTo>
                    <a:pt x="14948" y="541"/>
                    <a:pt x="15219" y="359"/>
                    <a:pt x="15556" y="213"/>
                  </a:cubicBezTo>
                  <a:cubicBezTo>
                    <a:pt x="15890" y="74"/>
                    <a:pt x="16305" y="0"/>
                    <a:pt x="16803" y="0"/>
                  </a:cubicBezTo>
                  <a:cubicBezTo>
                    <a:pt x="17289" y="0"/>
                    <a:pt x="17704" y="74"/>
                    <a:pt x="18044" y="213"/>
                  </a:cubicBezTo>
                  <a:cubicBezTo>
                    <a:pt x="18383" y="359"/>
                    <a:pt x="18657" y="541"/>
                    <a:pt x="18864" y="765"/>
                  </a:cubicBezTo>
                  <a:cubicBezTo>
                    <a:pt x="19069" y="990"/>
                    <a:pt x="19218" y="1255"/>
                    <a:pt x="19311" y="1546"/>
                  </a:cubicBezTo>
                  <a:cubicBezTo>
                    <a:pt x="19403" y="1839"/>
                    <a:pt x="19449" y="2125"/>
                    <a:pt x="19449" y="2401"/>
                  </a:cubicBezTo>
                  <a:lnTo>
                    <a:pt x="19449" y="2580"/>
                  </a:lnTo>
                  <a:lnTo>
                    <a:pt x="19987" y="2580"/>
                  </a:lnTo>
                  <a:close/>
                  <a:moveTo>
                    <a:pt x="6066" y="7968"/>
                  </a:moveTo>
                  <a:lnTo>
                    <a:pt x="2179" y="7968"/>
                  </a:lnTo>
                  <a:lnTo>
                    <a:pt x="2179" y="11443"/>
                  </a:lnTo>
                  <a:lnTo>
                    <a:pt x="6066" y="11443"/>
                  </a:lnTo>
                  <a:lnTo>
                    <a:pt x="6066" y="7968"/>
                  </a:lnTo>
                  <a:close/>
                  <a:moveTo>
                    <a:pt x="6066" y="11976"/>
                  </a:moveTo>
                  <a:lnTo>
                    <a:pt x="2179" y="11976"/>
                  </a:lnTo>
                  <a:lnTo>
                    <a:pt x="2179" y="15452"/>
                  </a:lnTo>
                  <a:lnTo>
                    <a:pt x="6066" y="15452"/>
                  </a:lnTo>
                  <a:lnTo>
                    <a:pt x="6066" y="11976"/>
                  </a:lnTo>
                  <a:close/>
                  <a:moveTo>
                    <a:pt x="6066" y="15976"/>
                  </a:moveTo>
                  <a:lnTo>
                    <a:pt x="2179" y="15976"/>
                  </a:lnTo>
                  <a:lnTo>
                    <a:pt x="2179" y="19422"/>
                  </a:lnTo>
                  <a:lnTo>
                    <a:pt x="6066" y="19422"/>
                  </a:lnTo>
                  <a:lnTo>
                    <a:pt x="6066" y="15976"/>
                  </a:lnTo>
                  <a:close/>
                  <a:moveTo>
                    <a:pt x="3754" y="5543"/>
                  </a:moveTo>
                  <a:cubicBezTo>
                    <a:pt x="3754" y="6067"/>
                    <a:pt x="4102" y="6323"/>
                    <a:pt x="4799" y="6323"/>
                  </a:cubicBezTo>
                  <a:cubicBezTo>
                    <a:pt x="5499" y="6323"/>
                    <a:pt x="5847" y="6067"/>
                    <a:pt x="5847" y="5543"/>
                  </a:cubicBezTo>
                  <a:lnTo>
                    <a:pt x="5847" y="2398"/>
                  </a:lnTo>
                  <a:cubicBezTo>
                    <a:pt x="5847" y="1877"/>
                    <a:pt x="5499" y="1612"/>
                    <a:pt x="4799" y="1612"/>
                  </a:cubicBezTo>
                  <a:cubicBezTo>
                    <a:pt x="4102" y="1612"/>
                    <a:pt x="3754" y="1877"/>
                    <a:pt x="3754" y="2398"/>
                  </a:cubicBezTo>
                  <a:lnTo>
                    <a:pt x="3754" y="5543"/>
                  </a:lnTo>
                  <a:close/>
                  <a:moveTo>
                    <a:pt x="10535" y="7968"/>
                  </a:moveTo>
                  <a:lnTo>
                    <a:pt x="6607" y="7968"/>
                  </a:lnTo>
                  <a:lnTo>
                    <a:pt x="6607" y="11443"/>
                  </a:lnTo>
                  <a:lnTo>
                    <a:pt x="10535" y="11443"/>
                  </a:lnTo>
                  <a:lnTo>
                    <a:pt x="10535" y="7968"/>
                  </a:lnTo>
                  <a:close/>
                  <a:moveTo>
                    <a:pt x="10535" y="11976"/>
                  </a:moveTo>
                  <a:lnTo>
                    <a:pt x="6607" y="11976"/>
                  </a:lnTo>
                  <a:lnTo>
                    <a:pt x="6607" y="15452"/>
                  </a:lnTo>
                  <a:lnTo>
                    <a:pt x="10535" y="15452"/>
                  </a:lnTo>
                  <a:lnTo>
                    <a:pt x="10535" y="11976"/>
                  </a:lnTo>
                  <a:close/>
                  <a:moveTo>
                    <a:pt x="10535" y="15976"/>
                  </a:moveTo>
                  <a:lnTo>
                    <a:pt x="6607" y="15976"/>
                  </a:lnTo>
                  <a:lnTo>
                    <a:pt x="6607" y="19422"/>
                  </a:lnTo>
                  <a:lnTo>
                    <a:pt x="10535" y="19422"/>
                  </a:lnTo>
                  <a:lnTo>
                    <a:pt x="10535" y="15976"/>
                  </a:lnTo>
                  <a:close/>
                  <a:moveTo>
                    <a:pt x="9774" y="5543"/>
                  </a:moveTo>
                  <a:cubicBezTo>
                    <a:pt x="9774" y="5825"/>
                    <a:pt x="9849" y="6027"/>
                    <a:pt x="9996" y="6145"/>
                  </a:cubicBezTo>
                  <a:cubicBezTo>
                    <a:pt x="10143" y="6269"/>
                    <a:pt x="10405" y="6323"/>
                    <a:pt x="10782" y="6323"/>
                  </a:cubicBezTo>
                  <a:cubicBezTo>
                    <a:pt x="11159" y="6323"/>
                    <a:pt x="11427" y="6263"/>
                    <a:pt x="11588" y="6139"/>
                  </a:cubicBezTo>
                  <a:cubicBezTo>
                    <a:pt x="11750" y="6015"/>
                    <a:pt x="11830" y="5819"/>
                    <a:pt x="11830" y="5543"/>
                  </a:cubicBezTo>
                  <a:lnTo>
                    <a:pt x="11830" y="2398"/>
                  </a:lnTo>
                  <a:cubicBezTo>
                    <a:pt x="11830" y="2128"/>
                    <a:pt x="11750" y="1932"/>
                    <a:pt x="11588" y="1802"/>
                  </a:cubicBezTo>
                  <a:cubicBezTo>
                    <a:pt x="11427" y="1673"/>
                    <a:pt x="11159" y="1612"/>
                    <a:pt x="10782" y="1612"/>
                  </a:cubicBezTo>
                  <a:cubicBezTo>
                    <a:pt x="10405" y="1612"/>
                    <a:pt x="10143" y="1679"/>
                    <a:pt x="9996" y="1814"/>
                  </a:cubicBezTo>
                  <a:cubicBezTo>
                    <a:pt x="9849" y="1944"/>
                    <a:pt x="9774" y="2139"/>
                    <a:pt x="9774" y="2398"/>
                  </a:cubicBezTo>
                  <a:lnTo>
                    <a:pt x="9774" y="5543"/>
                  </a:lnTo>
                  <a:close/>
                  <a:moveTo>
                    <a:pt x="14986" y="7968"/>
                  </a:moveTo>
                  <a:lnTo>
                    <a:pt x="11073" y="7968"/>
                  </a:lnTo>
                  <a:lnTo>
                    <a:pt x="11073" y="11443"/>
                  </a:lnTo>
                  <a:lnTo>
                    <a:pt x="14986" y="11443"/>
                  </a:lnTo>
                  <a:lnTo>
                    <a:pt x="14986" y="7968"/>
                  </a:lnTo>
                  <a:close/>
                  <a:moveTo>
                    <a:pt x="14986" y="11976"/>
                  </a:moveTo>
                  <a:lnTo>
                    <a:pt x="11073" y="11976"/>
                  </a:lnTo>
                  <a:lnTo>
                    <a:pt x="11073" y="15452"/>
                  </a:lnTo>
                  <a:lnTo>
                    <a:pt x="14986" y="15452"/>
                  </a:lnTo>
                  <a:lnTo>
                    <a:pt x="14986" y="11976"/>
                  </a:lnTo>
                  <a:close/>
                  <a:moveTo>
                    <a:pt x="14986" y="15976"/>
                  </a:moveTo>
                  <a:lnTo>
                    <a:pt x="11073" y="15976"/>
                  </a:lnTo>
                  <a:lnTo>
                    <a:pt x="11073" y="19422"/>
                  </a:lnTo>
                  <a:lnTo>
                    <a:pt x="14986" y="19422"/>
                  </a:lnTo>
                  <a:lnTo>
                    <a:pt x="14986" y="15976"/>
                  </a:lnTo>
                  <a:close/>
                  <a:moveTo>
                    <a:pt x="19423" y="7968"/>
                  </a:moveTo>
                  <a:lnTo>
                    <a:pt x="15521" y="7968"/>
                  </a:lnTo>
                  <a:lnTo>
                    <a:pt x="15521" y="11443"/>
                  </a:lnTo>
                  <a:lnTo>
                    <a:pt x="19423" y="11443"/>
                  </a:lnTo>
                  <a:lnTo>
                    <a:pt x="19423" y="7968"/>
                  </a:lnTo>
                  <a:close/>
                  <a:moveTo>
                    <a:pt x="19423" y="11976"/>
                  </a:moveTo>
                  <a:lnTo>
                    <a:pt x="15521" y="11976"/>
                  </a:lnTo>
                  <a:lnTo>
                    <a:pt x="15521" y="15452"/>
                  </a:lnTo>
                  <a:lnTo>
                    <a:pt x="19423" y="15452"/>
                  </a:lnTo>
                  <a:lnTo>
                    <a:pt x="19423" y="11976"/>
                  </a:lnTo>
                  <a:close/>
                  <a:moveTo>
                    <a:pt x="19423" y="15976"/>
                  </a:moveTo>
                  <a:lnTo>
                    <a:pt x="15521" y="15976"/>
                  </a:lnTo>
                  <a:lnTo>
                    <a:pt x="15521" y="19422"/>
                  </a:lnTo>
                  <a:lnTo>
                    <a:pt x="19423" y="19422"/>
                  </a:lnTo>
                  <a:lnTo>
                    <a:pt x="19423" y="15976"/>
                  </a:lnTo>
                  <a:close/>
                  <a:moveTo>
                    <a:pt x="15758" y="5543"/>
                  </a:moveTo>
                  <a:cubicBezTo>
                    <a:pt x="15758" y="6067"/>
                    <a:pt x="16106" y="6323"/>
                    <a:pt x="16806" y="6323"/>
                  </a:cubicBezTo>
                  <a:cubicBezTo>
                    <a:pt x="17502" y="6323"/>
                    <a:pt x="17848" y="6067"/>
                    <a:pt x="17839" y="5543"/>
                  </a:cubicBezTo>
                  <a:lnTo>
                    <a:pt x="17839" y="2398"/>
                  </a:lnTo>
                  <a:cubicBezTo>
                    <a:pt x="17839" y="1877"/>
                    <a:pt x="17494" y="1612"/>
                    <a:pt x="16806" y="1612"/>
                  </a:cubicBezTo>
                  <a:cubicBezTo>
                    <a:pt x="16106" y="1612"/>
                    <a:pt x="15758" y="1877"/>
                    <a:pt x="15758" y="2398"/>
                  </a:cubicBezTo>
                  <a:lnTo>
                    <a:pt x="15758" y="55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101578" tIns="101578" rIns="101578" bIns="101578" anchor="ctr"/>
            <a:lstStyle/>
            <a:p>
              <a:pPr defTabSz="914195">
                <a:defRPr/>
              </a:pPr>
              <a:endParaRPr lang="es-ES" sz="5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sp>
        <p:nvSpPr>
          <p:cNvPr id="34" name="Freeform 112"/>
          <p:cNvSpPr>
            <a:spLocks noChangeArrowheads="1"/>
          </p:cNvSpPr>
          <p:nvPr/>
        </p:nvSpPr>
        <p:spPr bwMode="auto">
          <a:xfrm>
            <a:off x="7523480" y="1265622"/>
            <a:ext cx="464164" cy="498898"/>
          </a:xfrm>
          <a:custGeom>
            <a:avLst/>
            <a:gdLst>
              <a:gd name="T0" fmla="*/ 345 w 390"/>
              <a:gd name="T1" fmla="*/ 0 h 444"/>
              <a:gd name="T2" fmla="*/ 0 w 390"/>
              <a:gd name="T3" fmla="*/ 53 h 444"/>
              <a:gd name="T4" fmla="*/ 44 w 390"/>
              <a:gd name="T5" fmla="*/ 443 h 444"/>
              <a:gd name="T6" fmla="*/ 389 w 390"/>
              <a:gd name="T7" fmla="*/ 399 h 444"/>
              <a:gd name="T8" fmla="*/ 345 w 390"/>
              <a:gd name="T9" fmla="*/ 0 h 444"/>
              <a:gd name="T10" fmla="*/ 345 w 390"/>
              <a:gd name="T11" fmla="*/ 399 h 444"/>
              <a:gd name="T12" fmla="*/ 44 w 390"/>
              <a:gd name="T13" fmla="*/ 53 h 444"/>
              <a:gd name="T14" fmla="*/ 345 w 390"/>
              <a:gd name="T15" fmla="*/ 399 h 444"/>
              <a:gd name="T16" fmla="*/ 221 w 390"/>
              <a:gd name="T17" fmla="*/ 275 h 444"/>
              <a:gd name="T18" fmla="*/ 97 w 390"/>
              <a:gd name="T19" fmla="*/ 302 h 444"/>
              <a:gd name="T20" fmla="*/ 221 w 390"/>
              <a:gd name="T21" fmla="*/ 275 h 444"/>
              <a:gd name="T22" fmla="*/ 292 w 390"/>
              <a:gd name="T23" fmla="*/ 177 h 444"/>
              <a:gd name="T24" fmla="*/ 195 w 390"/>
              <a:gd name="T25" fmla="*/ 196 h 444"/>
              <a:gd name="T26" fmla="*/ 292 w 390"/>
              <a:gd name="T27" fmla="*/ 177 h 444"/>
              <a:gd name="T28" fmla="*/ 195 w 390"/>
              <a:gd name="T29" fmla="*/ 151 h 444"/>
              <a:gd name="T30" fmla="*/ 292 w 390"/>
              <a:gd name="T31" fmla="*/ 98 h 444"/>
              <a:gd name="T32" fmla="*/ 195 w 390"/>
              <a:gd name="T33" fmla="*/ 151 h 444"/>
              <a:gd name="T34" fmla="*/ 168 w 390"/>
              <a:gd name="T35" fmla="*/ 98 h 444"/>
              <a:gd name="T36" fmla="*/ 97 w 390"/>
              <a:gd name="T37" fmla="*/ 196 h 444"/>
              <a:gd name="T38" fmla="*/ 168 w 390"/>
              <a:gd name="T39" fmla="*/ 98 h 444"/>
              <a:gd name="T40" fmla="*/ 141 w 390"/>
              <a:gd name="T41" fmla="*/ 222 h 444"/>
              <a:gd name="T42" fmla="*/ 97 w 390"/>
              <a:gd name="T43" fmla="*/ 249 h 444"/>
              <a:gd name="T44" fmla="*/ 141 w 390"/>
              <a:gd name="T45" fmla="*/ 222 h 444"/>
              <a:gd name="T46" fmla="*/ 168 w 390"/>
              <a:gd name="T47" fmla="*/ 249 h 444"/>
              <a:gd name="T48" fmla="*/ 292 w 390"/>
              <a:gd name="T49" fmla="*/ 222 h 444"/>
              <a:gd name="T50" fmla="*/ 168 w 390"/>
              <a:gd name="T51" fmla="*/ 249 h 444"/>
              <a:gd name="T52" fmla="*/ 292 w 390"/>
              <a:gd name="T53" fmla="*/ 319 h 444"/>
              <a:gd name="T54" fmla="*/ 97 w 390"/>
              <a:gd name="T55" fmla="*/ 346 h 444"/>
              <a:gd name="T56" fmla="*/ 292 w 390"/>
              <a:gd name="T57" fmla="*/ 319 h 444"/>
              <a:gd name="T58" fmla="*/ 248 w 390"/>
              <a:gd name="T59" fmla="*/ 302 h 444"/>
              <a:gd name="T60" fmla="*/ 292 w 390"/>
              <a:gd name="T61" fmla="*/ 275 h 444"/>
              <a:gd name="T62" fmla="*/ 248 w 390"/>
              <a:gd name="T63" fmla="*/ 30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0" h="444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7" y="443"/>
                  <a:pt x="44" y="443"/>
                </a:cubicBezTo>
                <a:cubicBezTo>
                  <a:pt x="345" y="443"/>
                  <a:pt x="345" y="443"/>
                  <a:pt x="345" y="443"/>
                </a:cubicBezTo>
                <a:cubicBezTo>
                  <a:pt x="372" y="443"/>
                  <a:pt x="389" y="425"/>
                  <a:pt x="389" y="399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27"/>
                  <a:pt x="372" y="0"/>
                  <a:pt x="345" y="0"/>
                </a:cubicBezTo>
                <a:close/>
                <a:moveTo>
                  <a:pt x="345" y="399"/>
                </a:moveTo>
                <a:lnTo>
                  <a:pt x="345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399"/>
                </a:lnTo>
                <a:close/>
                <a:moveTo>
                  <a:pt x="221" y="275"/>
                </a:moveTo>
                <a:lnTo>
                  <a:pt x="221" y="275"/>
                </a:lnTo>
                <a:cubicBezTo>
                  <a:pt x="97" y="275"/>
                  <a:pt x="97" y="275"/>
                  <a:pt x="97" y="275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221" y="302"/>
                  <a:pt x="221" y="302"/>
                  <a:pt x="221" y="302"/>
                </a:cubicBezTo>
                <a:lnTo>
                  <a:pt x="221" y="275"/>
                </a:lnTo>
                <a:close/>
                <a:moveTo>
                  <a:pt x="292" y="177"/>
                </a:moveTo>
                <a:lnTo>
                  <a:pt x="292" y="177"/>
                </a:lnTo>
                <a:cubicBezTo>
                  <a:pt x="195" y="177"/>
                  <a:pt x="195" y="177"/>
                  <a:pt x="195" y="177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292" y="196"/>
                  <a:pt x="292" y="196"/>
                  <a:pt x="292" y="196"/>
                </a:cubicBezTo>
                <a:lnTo>
                  <a:pt x="292" y="177"/>
                </a:lnTo>
                <a:close/>
                <a:moveTo>
                  <a:pt x="195" y="151"/>
                </a:moveTo>
                <a:lnTo>
                  <a:pt x="195" y="151"/>
                </a:lnTo>
                <a:cubicBezTo>
                  <a:pt x="292" y="151"/>
                  <a:pt x="292" y="151"/>
                  <a:pt x="292" y="151"/>
                </a:cubicBezTo>
                <a:cubicBezTo>
                  <a:pt x="292" y="98"/>
                  <a:pt x="292" y="98"/>
                  <a:pt x="292" y="98"/>
                </a:cubicBezTo>
                <a:cubicBezTo>
                  <a:pt x="195" y="98"/>
                  <a:pt x="195" y="98"/>
                  <a:pt x="195" y="98"/>
                </a:cubicBezTo>
                <a:lnTo>
                  <a:pt x="195" y="151"/>
                </a:lnTo>
                <a:close/>
                <a:moveTo>
                  <a:pt x="168" y="98"/>
                </a:moveTo>
                <a:lnTo>
                  <a:pt x="168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98"/>
                </a:lnTo>
                <a:close/>
                <a:moveTo>
                  <a:pt x="141" y="222"/>
                </a:moveTo>
                <a:lnTo>
                  <a:pt x="141" y="222"/>
                </a:lnTo>
                <a:cubicBezTo>
                  <a:pt x="97" y="222"/>
                  <a:pt x="97" y="222"/>
                  <a:pt x="97" y="222"/>
                </a:cubicBezTo>
                <a:cubicBezTo>
                  <a:pt x="97" y="249"/>
                  <a:pt x="97" y="249"/>
                  <a:pt x="97" y="249"/>
                </a:cubicBezTo>
                <a:cubicBezTo>
                  <a:pt x="141" y="249"/>
                  <a:pt x="141" y="249"/>
                  <a:pt x="141" y="249"/>
                </a:cubicBezTo>
                <a:lnTo>
                  <a:pt x="141" y="222"/>
                </a:lnTo>
                <a:close/>
                <a:moveTo>
                  <a:pt x="168" y="249"/>
                </a:moveTo>
                <a:lnTo>
                  <a:pt x="168" y="249"/>
                </a:lnTo>
                <a:cubicBezTo>
                  <a:pt x="292" y="249"/>
                  <a:pt x="292" y="249"/>
                  <a:pt x="292" y="249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168" y="222"/>
                  <a:pt x="168" y="222"/>
                  <a:pt x="168" y="222"/>
                </a:cubicBezTo>
                <a:lnTo>
                  <a:pt x="168" y="249"/>
                </a:lnTo>
                <a:close/>
                <a:moveTo>
                  <a:pt x="292" y="319"/>
                </a:moveTo>
                <a:lnTo>
                  <a:pt x="292" y="319"/>
                </a:lnTo>
                <a:cubicBezTo>
                  <a:pt x="97" y="319"/>
                  <a:pt x="97" y="319"/>
                  <a:pt x="97" y="319"/>
                </a:cubicBezTo>
                <a:cubicBezTo>
                  <a:pt x="97" y="346"/>
                  <a:pt x="97" y="346"/>
                  <a:pt x="97" y="346"/>
                </a:cubicBezTo>
                <a:cubicBezTo>
                  <a:pt x="292" y="346"/>
                  <a:pt x="292" y="346"/>
                  <a:pt x="292" y="346"/>
                </a:cubicBezTo>
                <a:lnTo>
                  <a:pt x="292" y="319"/>
                </a:lnTo>
                <a:close/>
                <a:moveTo>
                  <a:pt x="248" y="302"/>
                </a:moveTo>
                <a:lnTo>
                  <a:pt x="248" y="302"/>
                </a:lnTo>
                <a:cubicBezTo>
                  <a:pt x="292" y="302"/>
                  <a:pt x="292" y="302"/>
                  <a:pt x="292" y="302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48" y="275"/>
                  <a:pt x="248" y="275"/>
                  <a:pt x="248" y="275"/>
                </a:cubicBezTo>
                <a:lnTo>
                  <a:pt x="248" y="3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en-US" dirty="0">
              <a:latin typeface="Trebuchet MS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990797" y="1107875"/>
            <a:ext cx="979080" cy="944361"/>
            <a:chOff x="2990797" y="1144279"/>
            <a:chExt cx="979080" cy="944361"/>
          </a:xfrm>
        </p:grpSpPr>
        <p:sp>
          <p:nvSpPr>
            <p:cNvPr id="36" name="Oval 44"/>
            <p:cNvSpPr/>
            <p:nvPr/>
          </p:nvSpPr>
          <p:spPr>
            <a:xfrm>
              <a:off x="2990797" y="1144279"/>
              <a:ext cx="979080" cy="94436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794" tIns="38397" rIns="76794" bIns="38397" rtlCol="0" anchor="ctr"/>
            <a:lstStyle/>
            <a:p>
              <a:pPr algn="ctr"/>
              <a:endParaRPr lang="en-GB" sz="3600" dirty="0">
                <a:solidFill>
                  <a:schemeClr val="bg1"/>
                </a:solidFill>
                <a:latin typeface="Raleway Light"/>
              </a:endParaRPr>
            </a:p>
          </p:txBody>
        </p:sp>
        <p:sp>
          <p:nvSpPr>
            <p:cNvPr id="41" name="Freeform 54"/>
            <p:cNvSpPr>
              <a:spLocks noChangeArrowheads="1"/>
            </p:cNvSpPr>
            <p:nvPr/>
          </p:nvSpPr>
          <p:spPr bwMode="auto">
            <a:xfrm>
              <a:off x="3244862" y="1375054"/>
              <a:ext cx="596027" cy="516029"/>
            </a:xfrm>
            <a:custGeom>
              <a:avLst/>
              <a:gdLst>
                <a:gd name="T0" fmla="*/ 212 w 497"/>
                <a:gd name="T1" fmla="*/ 0 h 443"/>
                <a:gd name="T2" fmla="*/ 212 w 497"/>
                <a:gd name="T3" fmla="*/ 0 h 443"/>
                <a:gd name="T4" fmla="*/ 186 w 497"/>
                <a:gd name="T5" fmla="*/ 0 h 443"/>
                <a:gd name="T6" fmla="*/ 177 w 497"/>
                <a:gd name="T7" fmla="*/ 8 h 443"/>
                <a:gd name="T8" fmla="*/ 177 w 497"/>
                <a:gd name="T9" fmla="*/ 106 h 443"/>
                <a:gd name="T10" fmla="*/ 88 w 497"/>
                <a:gd name="T11" fmla="*/ 106 h 443"/>
                <a:gd name="T12" fmla="*/ 80 w 497"/>
                <a:gd name="T13" fmla="*/ 106 h 443"/>
                <a:gd name="T14" fmla="*/ 62 w 497"/>
                <a:gd name="T15" fmla="*/ 114 h 443"/>
                <a:gd name="T16" fmla="*/ 0 w 497"/>
                <a:gd name="T17" fmla="*/ 151 h 443"/>
                <a:gd name="T18" fmla="*/ 0 w 497"/>
                <a:gd name="T19" fmla="*/ 159 h 443"/>
                <a:gd name="T20" fmla="*/ 0 w 497"/>
                <a:gd name="T21" fmla="*/ 167 h 443"/>
                <a:gd name="T22" fmla="*/ 62 w 497"/>
                <a:gd name="T23" fmla="*/ 212 h 443"/>
                <a:gd name="T24" fmla="*/ 80 w 497"/>
                <a:gd name="T25" fmla="*/ 212 h 443"/>
                <a:gd name="T26" fmla="*/ 88 w 497"/>
                <a:gd name="T27" fmla="*/ 221 h 443"/>
                <a:gd name="T28" fmla="*/ 177 w 497"/>
                <a:gd name="T29" fmla="*/ 221 h 443"/>
                <a:gd name="T30" fmla="*/ 177 w 497"/>
                <a:gd name="T31" fmla="*/ 433 h 443"/>
                <a:gd name="T32" fmla="*/ 186 w 497"/>
                <a:gd name="T33" fmla="*/ 442 h 443"/>
                <a:gd name="T34" fmla="*/ 212 w 497"/>
                <a:gd name="T35" fmla="*/ 442 h 443"/>
                <a:gd name="T36" fmla="*/ 221 w 497"/>
                <a:gd name="T37" fmla="*/ 433 h 443"/>
                <a:gd name="T38" fmla="*/ 221 w 497"/>
                <a:gd name="T39" fmla="*/ 8 h 443"/>
                <a:gd name="T40" fmla="*/ 212 w 497"/>
                <a:gd name="T41" fmla="*/ 0 h 443"/>
                <a:gd name="T42" fmla="*/ 487 w 497"/>
                <a:gd name="T43" fmla="*/ 106 h 443"/>
                <a:gd name="T44" fmla="*/ 487 w 497"/>
                <a:gd name="T45" fmla="*/ 106 h 443"/>
                <a:gd name="T46" fmla="*/ 434 w 497"/>
                <a:gd name="T47" fmla="*/ 61 h 443"/>
                <a:gd name="T48" fmla="*/ 416 w 497"/>
                <a:gd name="T49" fmla="*/ 53 h 443"/>
                <a:gd name="T50" fmla="*/ 407 w 497"/>
                <a:gd name="T51" fmla="*/ 53 h 443"/>
                <a:gd name="T52" fmla="*/ 239 w 497"/>
                <a:gd name="T53" fmla="*/ 53 h 443"/>
                <a:gd name="T54" fmla="*/ 256 w 497"/>
                <a:gd name="T55" fmla="*/ 167 h 443"/>
                <a:gd name="T56" fmla="*/ 407 w 497"/>
                <a:gd name="T57" fmla="*/ 167 h 443"/>
                <a:gd name="T58" fmla="*/ 416 w 497"/>
                <a:gd name="T59" fmla="*/ 167 h 443"/>
                <a:gd name="T60" fmla="*/ 434 w 497"/>
                <a:gd name="T61" fmla="*/ 159 h 443"/>
                <a:gd name="T62" fmla="*/ 487 w 497"/>
                <a:gd name="T63" fmla="*/ 123 h 443"/>
                <a:gd name="T64" fmla="*/ 496 w 497"/>
                <a:gd name="T65" fmla="*/ 114 h 443"/>
                <a:gd name="T66" fmla="*/ 487 w 497"/>
                <a:gd name="T67" fmla="*/ 106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97" h="443">
                  <a:moveTo>
                    <a:pt x="212" y="0"/>
                  </a:moveTo>
                  <a:lnTo>
                    <a:pt x="212" y="0"/>
                  </a:lnTo>
                  <a:cubicBezTo>
                    <a:pt x="186" y="0"/>
                    <a:pt x="186" y="0"/>
                    <a:pt x="186" y="0"/>
                  </a:cubicBezTo>
                  <a:lnTo>
                    <a:pt x="177" y="8"/>
                  </a:lnTo>
                  <a:cubicBezTo>
                    <a:pt x="177" y="106"/>
                    <a:pt x="177" y="106"/>
                    <a:pt x="177" y="106"/>
                  </a:cubicBezTo>
                  <a:cubicBezTo>
                    <a:pt x="88" y="106"/>
                    <a:pt x="88" y="106"/>
                    <a:pt x="88" y="106"/>
                  </a:cubicBezTo>
                  <a:lnTo>
                    <a:pt x="80" y="106"/>
                  </a:lnTo>
                  <a:cubicBezTo>
                    <a:pt x="71" y="106"/>
                    <a:pt x="71" y="106"/>
                    <a:pt x="62" y="114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62" y="212"/>
                    <a:pt x="62" y="212"/>
                    <a:pt x="62" y="212"/>
                  </a:cubicBezTo>
                  <a:cubicBezTo>
                    <a:pt x="71" y="212"/>
                    <a:pt x="71" y="212"/>
                    <a:pt x="80" y="212"/>
                  </a:cubicBezTo>
                  <a:cubicBezTo>
                    <a:pt x="80" y="221"/>
                    <a:pt x="88" y="221"/>
                    <a:pt x="88" y="221"/>
                  </a:cubicBezTo>
                  <a:cubicBezTo>
                    <a:pt x="177" y="221"/>
                    <a:pt x="177" y="221"/>
                    <a:pt x="177" y="221"/>
                  </a:cubicBezTo>
                  <a:cubicBezTo>
                    <a:pt x="177" y="433"/>
                    <a:pt x="177" y="433"/>
                    <a:pt x="177" y="433"/>
                  </a:cubicBezTo>
                  <a:cubicBezTo>
                    <a:pt x="177" y="442"/>
                    <a:pt x="186" y="442"/>
                    <a:pt x="186" y="442"/>
                  </a:cubicBezTo>
                  <a:cubicBezTo>
                    <a:pt x="212" y="442"/>
                    <a:pt x="212" y="442"/>
                    <a:pt x="212" y="442"/>
                  </a:cubicBezTo>
                  <a:cubicBezTo>
                    <a:pt x="212" y="442"/>
                    <a:pt x="221" y="442"/>
                    <a:pt x="221" y="433"/>
                  </a:cubicBezTo>
                  <a:cubicBezTo>
                    <a:pt x="221" y="8"/>
                    <a:pt x="221" y="8"/>
                    <a:pt x="221" y="8"/>
                  </a:cubicBezTo>
                  <a:lnTo>
                    <a:pt x="212" y="0"/>
                  </a:lnTo>
                  <a:close/>
                  <a:moveTo>
                    <a:pt x="487" y="106"/>
                  </a:moveTo>
                  <a:lnTo>
                    <a:pt x="487" y="106"/>
                  </a:lnTo>
                  <a:cubicBezTo>
                    <a:pt x="434" y="61"/>
                    <a:pt x="434" y="61"/>
                    <a:pt x="434" y="61"/>
                  </a:cubicBezTo>
                  <a:cubicBezTo>
                    <a:pt x="425" y="61"/>
                    <a:pt x="425" y="61"/>
                    <a:pt x="416" y="53"/>
                  </a:cubicBezTo>
                  <a:lnTo>
                    <a:pt x="407" y="53"/>
                  </a:lnTo>
                  <a:cubicBezTo>
                    <a:pt x="239" y="53"/>
                    <a:pt x="239" y="53"/>
                    <a:pt x="239" y="53"/>
                  </a:cubicBezTo>
                  <a:cubicBezTo>
                    <a:pt x="256" y="167"/>
                    <a:pt x="256" y="167"/>
                    <a:pt x="256" y="167"/>
                  </a:cubicBezTo>
                  <a:cubicBezTo>
                    <a:pt x="407" y="167"/>
                    <a:pt x="407" y="167"/>
                    <a:pt x="407" y="167"/>
                  </a:cubicBezTo>
                  <a:lnTo>
                    <a:pt x="416" y="167"/>
                  </a:lnTo>
                  <a:cubicBezTo>
                    <a:pt x="425" y="167"/>
                    <a:pt x="425" y="159"/>
                    <a:pt x="434" y="159"/>
                  </a:cubicBezTo>
                  <a:cubicBezTo>
                    <a:pt x="487" y="123"/>
                    <a:pt x="487" y="123"/>
                    <a:pt x="487" y="123"/>
                  </a:cubicBezTo>
                  <a:cubicBezTo>
                    <a:pt x="496" y="114"/>
                    <a:pt x="496" y="114"/>
                    <a:pt x="496" y="114"/>
                  </a:cubicBezTo>
                  <a:cubicBezTo>
                    <a:pt x="496" y="106"/>
                    <a:pt x="496" y="106"/>
                    <a:pt x="487" y="1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marL="0" marR="0" lvl="0" indent="0" defTabSz="1828434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C0C0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TextBox 91"/>
          <p:cNvSpPr txBox="1"/>
          <p:nvPr/>
        </p:nvSpPr>
        <p:spPr>
          <a:xfrm>
            <a:off x="142180" y="2912992"/>
            <a:ext cx="2546484" cy="2916270"/>
          </a:xfrm>
          <a:prstGeom prst="rect">
            <a:avLst/>
          </a:prstGeom>
          <a:noFill/>
        </p:spPr>
        <p:txBody>
          <a:bodyPr wrap="square" lIns="76794" tIns="38397" rIns="76794" bIns="38397" rtlCol="0">
            <a:spAutoFit/>
          </a:bodyPr>
          <a:lstStyle/>
          <a:p>
            <a:pPr marL="285750" indent="-285750" defTabSz="271979">
              <a:lnSpc>
                <a:spcPct val="120000"/>
              </a:lnSpc>
              <a:spcBef>
                <a:spcPts val="714"/>
              </a:spcBef>
              <a:buFont typeface="Wingdings" panose="05000000000000000000" pitchFamily="2" charset="2"/>
              <a:buChar char="§"/>
              <a:defRPr/>
            </a:pPr>
            <a:r>
              <a:rPr lang="cs-CZ" sz="1600" dirty="0" smtClean="0">
                <a:latin typeface="Trebuchet MS" pitchFamily="34" charset="0"/>
                <a:cs typeface="Raleway Light"/>
              </a:rPr>
              <a:t>Smlouvy podepsané</a:t>
            </a:r>
          </a:p>
          <a:p>
            <a:pPr marL="285750" indent="-285750" defTabSz="271979">
              <a:lnSpc>
                <a:spcPct val="120000"/>
              </a:lnSpc>
              <a:spcBef>
                <a:spcPts val="714"/>
              </a:spcBef>
              <a:buFont typeface="Wingdings" panose="05000000000000000000" pitchFamily="2" charset="2"/>
              <a:buChar char="§"/>
              <a:defRPr/>
            </a:pPr>
            <a:r>
              <a:rPr lang="cs-CZ" sz="1600" dirty="0">
                <a:latin typeface="Trebuchet MS" pitchFamily="34" charset="0"/>
                <a:cs typeface="Raleway Light"/>
              </a:rPr>
              <a:t>Projekty začínaly s realizací: 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05/2017 </a:t>
            </a:r>
            <a:r>
              <a:rPr lang="cs-CZ" sz="1600" dirty="0">
                <a:latin typeface="Trebuchet MS" pitchFamily="34" charset="0"/>
                <a:cs typeface="Raleway Light"/>
              </a:rPr>
              <a:t>až 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09/2017 (nejvíce v </a:t>
            </a:r>
            <a:r>
              <a:rPr lang="cs-CZ" sz="1600" dirty="0">
                <a:latin typeface="Trebuchet MS" pitchFamily="34" charset="0"/>
                <a:cs typeface="Raleway Light"/>
              </a:rPr>
              <a:t>06/2017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)</a:t>
            </a:r>
          </a:p>
          <a:p>
            <a:pPr marL="285750" indent="-285750" defTabSz="271979">
              <a:lnSpc>
                <a:spcPct val="120000"/>
              </a:lnSpc>
              <a:spcBef>
                <a:spcPts val="714"/>
              </a:spcBef>
              <a:buFont typeface="Wingdings" panose="05000000000000000000" pitchFamily="2" charset="2"/>
              <a:buChar char="§"/>
              <a:defRPr/>
            </a:pPr>
            <a:r>
              <a:rPr lang="cs-CZ" sz="1600" dirty="0" smtClean="0">
                <a:latin typeface="Trebuchet MS" pitchFamily="34" charset="0"/>
                <a:cs typeface="Raleway Light"/>
              </a:rPr>
              <a:t>Téměř </a:t>
            </a:r>
            <a:r>
              <a:rPr lang="cs-CZ" sz="1600" dirty="0">
                <a:latin typeface="Trebuchet MS" pitchFamily="34" charset="0"/>
                <a:cs typeface="Raleway Light"/>
              </a:rPr>
              <a:t>všechny </a:t>
            </a:r>
            <a:r>
              <a:rPr lang="cs-CZ" sz="1600" dirty="0" smtClean="0">
                <a:latin typeface="Trebuchet MS" pitchFamily="34" charset="0"/>
                <a:cs typeface="Raleway Light"/>
              </a:rPr>
              <a:t>paušály (15.000 EUR) vyjma 1 vyplaceny, 1 LP nežádal </a:t>
            </a:r>
            <a:endParaRPr lang="en-GB" sz="1600" dirty="0" smtClean="0">
              <a:latin typeface="Trebuchet MS" pitchFamily="34" charset="0"/>
              <a:cs typeface="Raleway Light"/>
            </a:endParaRPr>
          </a:p>
        </p:txBody>
      </p:sp>
    </p:spTree>
    <p:extLst>
      <p:ext uri="{BB962C8B-B14F-4D97-AF65-F5344CB8AC3E}">
        <p14:creationId xmlns:p14="http://schemas.microsoft.com/office/powerpoint/2010/main" val="28357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5" grpId="0"/>
      <p:bldP spid="16" grpId="0"/>
      <p:bldP spid="35" grpId="0"/>
      <p:bldP spid="38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011" y="149225"/>
            <a:ext cx="6523176" cy="686006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3">
                    <a:lumMod val="75000"/>
                  </a:schemeClr>
                </a:solidFill>
              </a:rPr>
              <a:t>Alokace, čerpání </a:t>
            </a:r>
            <a:endParaRPr lang="de-AT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243" y="6455837"/>
            <a:ext cx="1597457" cy="34406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248834" y="3275112"/>
            <a:ext cx="6463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Výzva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479" y="1260965"/>
            <a:ext cx="4060030" cy="204679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6881" y="3575666"/>
            <a:ext cx="5991225" cy="127635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460218" y="328205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2349" lvl="2" indent="-228470" defTabSz="913878">
              <a:spcBef>
                <a:spcPct val="20000"/>
              </a:spcBef>
              <a:buClr>
                <a:srgbClr val="7E93A5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800" b="1" dirty="0" smtClean="0">
                <a:solidFill>
                  <a:srgbClr val="7E93A5"/>
                </a:solidFill>
                <a:latin typeface="Trebuchet MS" pitchFamily="34" charset="0"/>
              </a:rPr>
              <a:t>Finanční cíle, n+3 </a:t>
            </a:r>
            <a:endParaRPr lang="cs-CZ" sz="1800" b="1" dirty="0">
              <a:solidFill>
                <a:srgbClr val="7E93A5"/>
              </a:solidFill>
              <a:latin typeface="Trebuchet MS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280619" y="9583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2349" lvl="2" indent="-228470" defTabSz="913878">
              <a:spcBef>
                <a:spcPct val="20000"/>
              </a:spcBef>
              <a:buClr>
                <a:srgbClr val="7E93A5"/>
              </a:buClr>
              <a:buSzPct val="100000"/>
              <a:buFont typeface="Wingdings" panose="05000000000000000000" pitchFamily="2" charset="2"/>
              <a:buChar char="§"/>
            </a:pPr>
            <a:r>
              <a:rPr lang="cs-CZ" sz="1800" b="1" dirty="0" smtClean="0">
                <a:solidFill>
                  <a:srgbClr val="7E93A5"/>
                </a:solidFill>
                <a:latin typeface="Trebuchet MS" pitchFamily="34" charset="0"/>
              </a:rPr>
              <a:t>Platby příjemcům </a:t>
            </a:r>
            <a:endParaRPr lang="cs-CZ" sz="1800" b="1" dirty="0">
              <a:solidFill>
                <a:srgbClr val="7E93A5"/>
              </a:solidFill>
              <a:latin typeface="Trebuchet MS" pitchFamily="34" charset="0"/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304799" y="4923860"/>
            <a:ext cx="8756723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defTabSz="913878">
              <a:spcBef>
                <a:spcPct val="20000"/>
              </a:spcBef>
              <a:buClr>
                <a:srgbClr val="7E93A5"/>
              </a:buClr>
              <a:buSzPct val="100000"/>
            </a:pPr>
            <a:r>
              <a:rPr lang="cs-CZ" sz="1800" dirty="0">
                <a:solidFill>
                  <a:srgbClr val="4D4933">
                    <a:lumMod val="50000"/>
                  </a:srgbClr>
                </a:solidFill>
                <a:latin typeface="Trebuchet MS" pitchFamily="34" charset="0"/>
              </a:rPr>
              <a:t>→ </a:t>
            </a:r>
            <a:r>
              <a:rPr lang="cs-CZ" sz="1800" dirty="0" smtClean="0">
                <a:solidFill>
                  <a:srgbClr val="4D4933">
                    <a:lumMod val="50000"/>
                  </a:srgbClr>
                </a:solidFill>
                <a:latin typeface="Trebuchet MS" pitchFamily="34" charset="0"/>
              </a:rPr>
              <a:t>1. žádost o průběžnou platbu CA na EC v 12/2017 (2,3 mil. €): navazovala na ukončení procesu designace </a:t>
            </a:r>
            <a:r>
              <a:rPr lang="cs-CZ" sz="1800" dirty="0">
                <a:solidFill>
                  <a:srgbClr val="4D4933">
                    <a:lumMod val="50000"/>
                  </a:srgbClr>
                </a:solidFill>
                <a:latin typeface="Trebuchet MS" pitchFamily="34" charset="0"/>
              </a:rPr>
              <a:t>(</a:t>
            </a:r>
            <a:r>
              <a:rPr lang="cs-CZ" sz="1800" dirty="0" smtClean="0">
                <a:solidFill>
                  <a:srgbClr val="4D4933">
                    <a:lumMod val="50000"/>
                  </a:srgbClr>
                </a:solidFill>
                <a:latin typeface="Trebuchet MS" pitchFamily="34" charset="0"/>
              </a:rPr>
              <a:t>11/2017); další </a:t>
            </a:r>
            <a:r>
              <a:rPr lang="cs-CZ" sz="1800" dirty="0">
                <a:solidFill>
                  <a:srgbClr val="4D4933">
                    <a:lumMod val="50000"/>
                  </a:srgbClr>
                </a:solidFill>
                <a:latin typeface="Trebuchet MS" pitchFamily="34" charset="0"/>
              </a:rPr>
              <a:t>žádost o průběžnou </a:t>
            </a:r>
            <a:r>
              <a:rPr lang="cs-CZ" sz="1800" dirty="0" smtClean="0">
                <a:solidFill>
                  <a:srgbClr val="4D4933">
                    <a:lumMod val="50000"/>
                  </a:srgbClr>
                </a:solidFill>
                <a:latin typeface="Trebuchet MS" pitchFamily="34" charset="0"/>
              </a:rPr>
              <a:t>platbu: 04/2018</a:t>
            </a:r>
          </a:p>
          <a:p>
            <a:pPr marL="0" lvl="2" defTabSz="913878">
              <a:spcBef>
                <a:spcPct val="20000"/>
              </a:spcBef>
              <a:buClr>
                <a:srgbClr val="7E93A5"/>
              </a:buClr>
              <a:buSzPct val="100000"/>
            </a:pPr>
            <a:r>
              <a:rPr lang="cs-CZ" sz="1800" dirty="0">
                <a:solidFill>
                  <a:srgbClr val="4D4933">
                    <a:lumMod val="50000"/>
                  </a:srgbClr>
                </a:solidFill>
                <a:latin typeface="Trebuchet MS" pitchFamily="34" charset="0"/>
              </a:rPr>
              <a:t>→ </a:t>
            </a:r>
            <a:r>
              <a:rPr lang="cs-CZ" sz="1800" dirty="0" smtClean="0">
                <a:solidFill>
                  <a:srgbClr val="4D4933">
                    <a:lumMod val="50000"/>
                  </a:srgbClr>
                </a:solidFill>
                <a:latin typeface="Trebuchet MS" pitchFamily="34" charset="0"/>
              </a:rPr>
              <a:t>posouzení risk zrušení závazku na konci r</a:t>
            </a:r>
            <a:r>
              <a:rPr lang="cs-CZ" sz="1800" dirty="0">
                <a:solidFill>
                  <a:srgbClr val="4D4933">
                    <a:lumMod val="50000"/>
                  </a:srgbClr>
                </a:solidFill>
                <a:latin typeface="Trebuchet MS" pitchFamily="34" charset="0"/>
              </a:rPr>
              <a:t>. </a:t>
            </a:r>
            <a:r>
              <a:rPr lang="cs-CZ" sz="1800" dirty="0" smtClean="0">
                <a:solidFill>
                  <a:srgbClr val="4D4933">
                    <a:lumMod val="50000"/>
                  </a:srgbClr>
                </a:solidFill>
                <a:latin typeface="Trebuchet MS" pitchFamily="34" charset="0"/>
              </a:rPr>
              <a:t>2017: referenční </a:t>
            </a:r>
            <a:r>
              <a:rPr lang="cs-CZ" sz="1800" dirty="0">
                <a:solidFill>
                  <a:srgbClr val="4D4933">
                    <a:lumMod val="50000"/>
                  </a:srgbClr>
                </a:solidFill>
                <a:latin typeface="Trebuchet MS" pitchFamily="34" charset="0"/>
              </a:rPr>
              <a:t>hodnotou </a:t>
            </a:r>
            <a:r>
              <a:rPr lang="cs-CZ" sz="1800" dirty="0" smtClean="0">
                <a:solidFill>
                  <a:srgbClr val="4D4933">
                    <a:lumMod val="50000"/>
                  </a:srgbClr>
                </a:solidFill>
                <a:latin typeface="Trebuchet MS" pitchFamily="34" charset="0"/>
              </a:rPr>
              <a:t>byl </a:t>
            </a:r>
            <a:r>
              <a:rPr lang="cs-CZ" sz="1800" dirty="0">
                <a:solidFill>
                  <a:srgbClr val="4D4933">
                    <a:lumMod val="50000"/>
                  </a:srgbClr>
                </a:solidFill>
                <a:latin typeface="Trebuchet MS" pitchFamily="34" charset="0"/>
              </a:rPr>
              <a:t>závazek </a:t>
            </a:r>
            <a:r>
              <a:rPr lang="cs-CZ" sz="1800" dirty="0" smtClean="0">
                <a:solidFill>
                  <a:srgbClr val="4D4933">
                    <a:lumMod val="50000"/>
                  </a:srgbClr>
                </a:solidFill>
                <a:latin typeface="Trebuchet MS" pitchFamily="34" charset="0"/>
              </a:rPr>
              <a:t>na r</a:t>
            </a:r>
            <a:r>
              <a:rPr lang="cs-CZ" sz="1800" dirty="0">
                <a:solidFill>
                  <a:srgbClr val="4D4933">
                    <a:lumMod val="50000"/>
                  </a:srgbClr>
                </a:solidFill>
                <a:latin typeface="Trebuchet MS" pitchFamily="34" charset="0"/>
              </a:rPr>
              <a:t>. 2014; </a:t>
            </a:r>
            <a:r>
              <a:rPr lang="cs-CZ" sz="1800" dirty="0" smtClean="0">
                <a:solidFill>
                  <a:srgbClr val="4D4933">
                    <a:lumMod val="50000"/>
                  </a:srgbClr>
                </a:solidFill>
                <a:latin typeface="Trebuchet MS" pitchFamily="34" charset="0"/>
              </a:rPr>
              <a:t>ten byl dodržen (&lt; součet předfinancování a žádosti o platbu)</a:t>
            </a:r>
            <a:endParaRPr lang="cs-CZ" sz="1800" dirty="0">
              <a:solidFill>
                <a:srgbClr val="4D4933">
                  <a:lumMod val="50000"/>
                </a:srgbClr>
              </a:solidFill>
              <a:latin typeface="Trebuchet MS" pitchFamily="34" charset="0"/>
            </a:endParaRPr>
          </a:p>
        </p:txBody>
      </p:sp>
      <p:sp>
        <p:nvSpPr>
          <p:cNvPr id="9" name="Volný tvar 8"/>
          <p:cNvSpPr/>
          <p:nvPr/>
        </p:nvSpPr>
        <p:spPr>
          <a:xfrm>
            <a:off x="6093562" y="3898986"/>
            <a:ext cx="2209190" cy="848579"/>
          </a:xfrm>
          <a:custGeom>
            <a:avLst/>
            <a:gdLst>
              <a:gd name="connsiteX0" fmla="*/ 885139 w 2209190"/>
              <a:gd name="connsiteY0" fmla="*/ 7331 h 848579"/>
              <a:gd name="connsiteX1" fmla="*/ 826617 w 2209190"/>
              <a:gd name="connsiteY1" fmla="*/ 16 h 848579"/>
              <a:gd name="connsiteX2" fmla="*/ 387705 w 2209190"/>
              <a:gd name="connsiteY2" fmla="*/ 21961 h 848579"/>
              <a:gd name="connsiteX3" fmla="*/ 321868 w 2209190"/>
              <a:gd name="connsiteY3" fmla="*/ 43907 h 848579"/>
              <a:gd name="connsiteX4" fmla="*/ 241401 w 2209190"/>
              <a:gd name="connsiteY4" fmla="*/ 73168 h 848579"/>
              <a:gd name="connsiteX5" fmla="*/ 190195 w 2209190"/>
              <a:gd name="connsiteY5" fmla="*/ 95113 h 848579"/>
              <a:gd name="connsiteX6" fmla="*/ 175564 w 2209190"/>
              <a:gd name="connsiteY6" fmla="*/ 109744 h 848579"/>
              <a:gd name="connsiteX7" fmla="*/ 109728 w 2209190"/>
              <a:gd name="connsiteY7" fmla="*/ 139004 h 848579"/>
              <a:gd name="connsiteX8" fmla="*/ 95097 w 2209190"/>
              <a:gd name="connsiteY8" fmla="*/ 153635 h 848579"/>
              <a:gd name="connsiteX9" fmla="*/ 58521 w 2209190"/>
              <a:gd name="connsiteY9" fmla="*/ 182896 h 848579"/>
              <a:gd name="connsiteX10" fmla="*/ 43891 w 2209190"/>
              <a:gd name="connsiteY10" fmla="*/ 212156 h 848579"/>
              <a:gd name="connsiteX11" fmla="*/ 29260 w 2209190"/>
              <a:gd name="connsiteY11" fmla="*/ 234102 h 848579"/>
              <a:gd name="connsiteX12" fmla="*/ 21945 w 2209190"/>
              <a:gd name="connsiteY12" fmla="*/ 270678 h 848579"/>
              <a:gd name="connsiteX13" fmla="*/ 7315 w 2209190"/>
              <a:gd name="connsiteY13" fmla="*/ 299939 h 848579"/>
              <a:gd name="connsiteX14" fmla="*/ 0 w 2209190"/>
              <a:gd name="connsiteY14" fmla="*/ 321884 h 848579"/>
              <a:gd name="connsiteX15" fmla="*/ 29260 w 2209190"/>
              <a:gd name="connsiteY15" fmla="*/ 512080 h 848579"/>
              <a:gd name="connsiteX16" fmla="*/ 43891 w 2209190"/>
              <a:gd name="connsiteY16" fmla="*/ 526710 h 848579"/>
              <a:gd name="connsiteX17" fmla="*/ 51206 w 2209190"/>
              <a:gd name="connsiteY17" fmla="*/ 548656 h 848579"/>
              <a:gd name="connsiteX18" fmla="*/ 80467 w 2209190"/>
              <a:gd name="connsiteY18" fmla="*/ 570601 h 848579"/>
              <a:gd name="connsiteX19" fmla="*/ 124358 w 2209190"/>
              <a:gd name="connsiteY19" fmla="*/ 599862 h 848579"/>
              <a:gd name="connsiteX20" fmla="*/ 153619 w 2209190"/>
              <a:gd name="connsiteY20" fmla="*/ 614492 h 848579"/>
              <a:gd name="connsiteX21" fmla="*/ 212140 w 2209190"/>
              <a:gd name="connsiteY21" fmla="*/ 643753 h 848579"/>
              <a:gd name="connsiteX22" fmla="*/ 226771 w 2209190"/>
              <a:gd name="connsiteY22" fmla="*/ 665699 h 848579"/>
              <a:gd name="connsiteX23" fmla="*/ 299923 w 2209190"/>
              <a:gd name="connsiteY23" fmla="*/ 687644 h 848579"/>
              <a:gd name="connsiteX24" fmla="*/ 336499 w 2209190"/>
              <a:gd name="connsiteY24" fmla="*/ 702275 h 848579"/>
              <a:gd name="connsiteX25" fmla="*/ 358444 w 2209190"/>
              <a:gd name="connsiteY25" fmla="*/ 709590 h 848579"/>
              <a:gd name="connsiteX26" fmla="*/ 460857 w 2209190"/>
              <a:gd name="connsiteY26" fmla="*/ 738851 h 848579"/>
              <a:gd name="connsiteX27" fmla="*/ 497433 w 2209190"/>
              <a:gd name="connsiteY27" fmla="*/ 746166 h 848579"/>
              <a:gd name="connsiteX28" fmla="*/ 548640 w 2209190"/>
              <a:gd name="connsiteY28" fmla="*/ 760796 h 848579"/>
              <a:gd name="connsiteX29" fmla="*/ 599846 w 2209190"/>
              <a:gd name="connsiteY29" fmla="*/ 768112 h 848579"/>
              <a:gd name="connsiteX30" fmla="*/ 753465 w 2209190"/>
              <a:gd name="connsiteY30" fmla="*/ 782742 h 848579"/>
              <a:gd name="connsiteX31" fmla="*/ 811987 w 2209190"/>
              <a:gd name="connsiteY31" fmla="*/ 797372 h 848579"/>
              <a:gd name="connsiteX32" fmla="*/ 921715 w 2209190"/>
              <a:gd name="connsiteY32" fmla="*/ 812003 h 848579"/>
              <a:gd name="connsiteX33" fmla="*/ 1133856 w 2209190"/>
              <a:gd name="connsiteY33" fmla="*/ 841264 h 848579"/>
              <a:gd name="connsiteX34" fmla="*/ 1338681 w 2209190"/>
              <a:gd name="connsiteY34" fmla="*/ 848579 h 848579"/>
              <a:gd name="connsiteX35" fmla="*/ 1960473 w 2209190"/>
              <a:gd name="connsiteY35" fmla="*/ 841264 h 848579"/>
              <a:gd name="connsiteX36" fmla="*/ 2018995 w 2209190"/>
              <a:gd name="connsiteY36" fmla="*/ 826633 h 848579"/>
              <a:gd name="connsiteX37" fmla="*/ 2055571 w 2209190"/>
              <a:gd name="connsiteY37" fmla="*/ 819318 h 848579"/>
              <a:gd name="connsiteX38" fmla="*/ 2121408 w 2209190"/>
              <a:gd name="connsiteY38" fmla="*/ 775427 h 848579"/>
              <a:gd name="connsiteX39" fmla="*/ 2157984 w 2209190"/>
              <a:gd name="connsiteY39" fmla="*/ 746166 h 848579"/>
              <a:gd name="connsiteX40" fmla="*/ 2172614 w 2209190"/>
              <a:gd name="connsiteY40" fmla="*/ 716905 h 848579"/>
              <a:gd name="connsiteX41" fmla="*/ 2194560 w 2209190"/>
              <a:gd name="connsiteY41" fmla="*/ 694960 h 848579"/>
              <a:gd name="connsiteX42" fmla="*/ 2209190 w 2209190"/>
              <a:gd name="connsiteY42" fmla="*/ 643753 h 848579"/>
              <a:gd name="connsiteX43" fmla="*/ 2201875 w 2209190"/>
              <a:gd name="connsiteY43" fmla="*/ 519395 h 848579"/>
              <a:gd name="connsiteX44" fmla="*/ 2187244 w 2209190"/>
              <a:gd name="connsiteY44" fmla="*/ 490134 h 848579"/>
              <a:gd name="connsiteX45" fmla="*/ 2150668 w 2209190"/>
              <a:gd name="connsiteY45" fmla="*/ 431612 h 848579"/>
              <a:gd name="connsiteX46" fmla="*/ 2106777 w 2209190"/>
              <a:gd name="connsiteY46" fmla="*/ 387721 h 848579"/>
              <a:gd name="connsiteX47" fmla="*/ 2070201 w 2209190"/>
              <a:gd name="connsiteY47" fmla="*/ 351145 h 848579"/>
              <a:gd name="connsiteX48" fmla="*/ 2040940 w 2209190"/>
              <a:gd name="connsiteY48" fmla="*/ 321884 h 848579"/>
              <a:gd name="connsiteX49" fmla="*/ 2011680 w 2209190"/>
              <a:gd name="connsiteY49" fmla="*/ 307254 h 848579"/>
              <a:gd name="connsiteX50" fmla="*/ 1975104 w 2209190"/>
              <a:gd name="connsiteY50" fmla="*/ 277993 h 848579"/>
              <a:gd name="connsiteX51" fmla="*/ 1938528 w 2209190"/>
              <a:gd name="connsiteY51" fmla="*/ 263363 h 848579"/>
              <a:gd name="connsiteX52" fmla="*/ 1916582 w 2209190"/>
              <a:gd name="connsiteY52" fmla="*/ 248732 h 848579"/>
              <a:gd name="connsiteX53" fmla="*/ 1894636 w 2209190"/>
              <a:gd name="connsiteY53" fmla="*/ 241417 h 848579"/>
              <a:gd name="connsiteX54" fmla="*/ 1858060 w 2209190"/>
              <a:gd name="connsiteY54" fmla="*/ 219472 h 848579"/>
              <a:gd name="connsiteX55" fmla="*/ 1777593 w 2209190"/>
              <a:gd name="connsiteY55" fmla="*/ 197526 h 848579"/>
              <a:gd name="connsiteX56" fmla="*/ 1755648 w 2209190"/>
              <a:gd name="connsiteY56" fmla="*/ 190211 h 848579"/>
              <a:gd name="connsiteX57" fmla="*/ 1719072 w 2209190"/>
              <a:gd name="connsiteY57" fmla="*/ 175580 h 848579"/>
              <a:gd name="connsiteX58" fmla="*/ 1638604 w 2209190"/>
              <a:gd name="connsiteY58" fmla="*/ 160950 h 848579"/>
              <a:gd name="connsiteX59" fmla="*/ 1602028 w 2209190"/>
              <a:gd name="connsiteY59" fmla="*/ 146320 h 848579"/>
              <a:gd name="connsiteX60" fmla="*/ 1565452 w 2209190"/>
              <a:gd name="connsiteY60" fmla="*/ 139004 h 848579"/>
              <a:gd name="connsiteX61" fmla="*/ 1506931 w 2209190"/>
              <a:gd name="connsiteY61" fmla="*/ 124374 h 848579"/>
              <a:gd name="connsiteX62" fmla="*/ 1455724 w 2209190"/>
              <a:gd name="connsiteY62" fmla="*/ 109744 h 848579"/>
              <a:gd name="connsiteX63" fmla="*/ 1375257 w 2209190"/>
              <a:gd name="connsiteY63" fmla="*/ 95113 h 848579"/>
              <a:gd name="connsiteX64" fmla="*/ 1272844 w 2209190"/>
              <a:gd name="connsiteY64" fmla="*/ 80483 h 848579"/>
              <a:gd name="connsiteX65" fmla="*/ 1185062 w 2209190"/>
              <a:gd name="connsiteY65" fmla="*/ 65852 h 848579"/>
              <a:gd name="connsiteX66" fmla="*/ 1060704 w 2209190"/>
              <a:gd name="connsiteY66" fmla="*/ 43907 h 848579"/>
              <a:gd name="connsiteX67" fmla="*/ 958291 w 2209190"/>
              <a:gd name="connsiteY67" fmla="*/ 14646 h 848579"/>
              <a:gd name="connsiteX68" fmla="*/ 936345 w 2209190"/>
              <a:gd name="connsiteY68" fmla="*/ 7331 h 848579"/>
              <a:gd name="connsiteX69" fmla="*/ 885139 w 2209190"/>
              <a:gd name="connsiteY69" fmla="*/ 7331 h 848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2209190" h="848579">
                <a:moveTo>
                  <a:pt x="885139" y="7331"/>
                </a:moveTo>
                <a:cubicBezTo>
                  <a:pt x="865632" y="4893"/>
                  <a:pt x="846273" y="-335"/>
                  <a:pt x="826617" y="16"/>
                </a:cubicBezTo>
                <a:cubicBezTo>
                  <a:pt x="584504" y="4339"/>
                  <a:pt x="557550" y="7808"/>
                  <a:pt x="387705" y="21961"/>
                </a:cubicBezTo>
                <a:cubicBezTo>
                  <a:pt x="334454" y="35273"/>
                  <a:pt x="382474" y="21868"/>
                  <a:pt x="321868" y="43907"/>
                </a:cubicBezTo>
                <a:cubicBezTo>
                  <a:pt x="296821" y="53015"/>
                  <a:pt x="265643" y="61047"/>
                  <a:pt x="241401" y="73168"/>
                </a:cubicBezTo>
                <a:cubicBezTo>
                  <a:pt x="190886" y="98426"/>
                  <a:pt x="251090" y="79890"/>
                  <a:pt x="190195" y="95113"/>
                </a:cubicBezTo>
                <a:cubicBezTo>
                  <a:pt x="185318" y="99990"/>
                  <a:pt x="181552" y="106322"/>
                  <a:pt x="175564" y="109744"/>
                </a:cubicBezTo>
                <a:cubicBezTo>
                  <a:pt x="131213" y="135088"/>
                  <a:pt x="148782" y="112968"/>
                  <a:pt x="109728" y="139004"/>
                </a:cubicBezTo>
                <a:cubicBezTo>
                  <a:pt x="103989" y="142830"/>
                  <a:pt x="100334" y="149146"/>
                  <a:pt x="95097" y="153635"/>
                </a:cubicBezTo>
                <a:cubicBezTo>
                  <a:pt x="83242" y="163796"/>
                  <a:pt x="70713" y="173142"/>
                  <a:pt x="58521" y="182896"/>
                </a:cubicBezTo>
                <a:cubicBezTo>
                  <a:pt x="53644" y="192649"/>
                  <a:pt x="49301" y="202688"/>
                  <a:pt x="43891" y="212156"/>
                </a:cubicBezTo>
                <a:cubicBezTo>
                  <a:pt x="39529" y="219790"/>
                  <a:pt x="32347" y="225870"/>
                  <a:pt x="29260" y="234102"/>
                </a:cubicBezTo>
                <a:cubicBezTo>
                  <a:pt x="24894" y="245744"/>
                  <a:pt x="25877" y="258883"/>
                  <a:pt x="21945" y="270678"/>
                </a:cubicBezTo>
                <a:cubicBezTo>
                  <a:pt x="18497" y="281023"/>
                  <a:pt x="11611" y="289916"/>
                  <a:pt x="7315" y="299939"/>
                </a:cubicBezTo>
                <a:cubicBezTo>
                  <a:pt x="4278" y="307026"/>
                  <a:pt x="2438" y="314569"/>
                  <a:pt x="0" y="321884"/>
                </a:cubicBezTo>
                <a:cubicBezTo>
                  <a:pt x="8228" y="416511"/>
                  <a:pt x="-15477" y="456159"/>
                  <a:pt x="29260" y="512080"/>
                </a:cubicBezTo>
                <a:cubicBezTo>
                  <a:pt x="33568" y="517466"/>
                  <a:pt x="39014" y="521833"/>
                  <a:pt x="43891" y="526710"/>
                </a:cubicBezTo>
                <a:cubicBezTo>
                  <a:pt x="46329" y="534025"/>
                  <a:pt x="46270" y="542732"/>
                  <a:pt x="51206" y="548656"/>
                </a:cubicBezTo>
                <a:cubicBezTo>
                  <a:pt x="59011" y="558022"/>
                  <a:pt x="70479" y="563609"/>
                  <a:pt x="80467" y="570601"/>
                </a:cubicBezTo>
                <a:cubicBezTo>
                  <a:pt x="94872" y="580684"/>
                  <a:pt x="109280" y="590815"/>
                  <a:pt x="124358" y="599862"/>
                </a:cubicBezTo>
                <a:cubicBezTo>
                  <a:pt x="133709" y="605472"/>
                  <a:pt x="144372" y="608712"/>
                  <a:pt x="153619" y="614492"/>
                </a:cubicBezTo>
                <a:cubicBezTo>
                  <a:pt x="203359" y="645579"/>
                  <a:pt x="160797" y="630917"/>
                  <a:pt x="212140" y="643753"/>
                </a:cubicBezTo>
                <a:cubicBezTo>
                  <a:pt x="217017" y="651068"/>
                  <a:pt x="218907" y="661767"/>
                  <a:pt x="226771" y="665699"/>
                </a:cubicBezTo>
                <a:cubicBezTo>
                  <a:pt x="249541" y="677084"/>
                  <a:pt x="275772" y="679594"/>
                  <a:pt x="299923" y="687644"/>
                </a:cubicBezTo>
                <a:cubicBezTo>
                  <a:pt x="312380" y="691796"/>
                  <a:pt x="324204" y="697664"/>
                  <a:pt x="336499" y="702275"/>
                </a:cubicBezTo>
                <a:cubicBezTo>
                  <a:pt x="343719" y="704982"/>
                  <a:pt x="351047" y="707414"/>
                  <a:pt x="358444" y="709590"/>
                </a:cubicBezTo>
                <a:cubicBezTo>
                  <a:pt x="392505" y="719608"/>
                  <a:pt x="426043" y="731888"/>
                  <a:pt x="460857" y="738851"/>
                </a:cubicBezTo>
                <a:cubicBezTo>
                  <a:pt x="473049" y="741289"/>
                  <a:pt x="485371" y="743151"/>
                  <a:pt x="497433" y="746166"/>
                </a:cubicBezTo>
                <a:cubicBezTo>
                  <a:pt x="514655" y="750471"/>
                  <a:pt x="531282" y="757076"/>
                  <a:pt x="548640" y="760796"/>
                </a:cubicBezTo>
                <a:cubicBezTo>
                  <a:pt x="565499" y="764409"/>
                  <a:pt x="582805" y="765490"/>
                  <a:pt x="599846" y="768112"/>
                </a:cubicBezTo>
                <a:cubicBezTo>
                  <a:pt x="691656" y="782237"/>
                  <a:pt x="599872" y="772503"/>
                  <a:pt x="753465" y="782742"/>
                </a:cubicBezTo>
                <a:cubicBezTo>
                  <a:pt x="772972" y="787619"/>
                  <a:pt x="792270" y="793428"/>
                  <a:pt x="811987" y="797372"/>
                </a:cubicBezTo>
                <a:cubicBezTo>
                  <a:pt x="832739" y="801522"/>
                  <a:pt x="902997" y="809329"/>
                  <a:pt x="921715" y="812003"/>
                </a:cubicBezTo>
                <a:cubicBezTo>
                  <a:pt x="1001128" y="823347"/>
                  <a:pt x="1028182" y="837490"/>
                  <a:pt x="1133856" y="841264"/>
                </a:cubicBezTo>
                <a:lnTo>
                  <a:pt x="1338681" y="848579"/>
                </a:lnTo>
                <a:lnTo>
                  <a:pt x="1960473" y="841264"/>
                </a:lnTo>
                <a:cubicBezTo>
                  <a:pt x="1990060" y="840606"/>
                  <a:pt x="1994277" y="832812"/>
                  <a:pt x="2018995" y="826633"/>
                </a:cubicBezTo>
                <a:cubicBezTo>
                  <a:pt x="2031057" y="823618"/>
                  <a:pt x="2043379" y="821756"/>
                  <a:pt x="2055571" y="819318"/>
                </a:cubicBezTo>
                <a:cubicBezTo>
                  <a:pt x="2077517" y="804688"/>
                  <a:pt x="2102758" y="794078"/>
                  <a:pt x="2121408" y="775427"/>
                </a:cubicBezTo>
                <a:cubicBezTo>
                  <a:pt x="2142255" y="754579"/>
                  <a:pt x="2130299" y="764622"/>
                  <a:pt x="2157984" y="746166"/>
                </a:cubicBezTo>
                <a:cubicBezTo>
                  <a:pt x="2162861" y="736412"/>
                  <a:pt x="2166276" y="725779"/>
                  <a:pt x="2172614" y="716905"/>
                </a:cubicBezTo>
                <a:cubicBezTo>
                  <a:pt x="2178627" y="708487"/>
                  <a:pt x="2188821" y="703568"/>
                  <a:pt x="2194560" y="694960"/>
                </a:cubicBezTo>
                <a:cubicBezTo>
                  <a:pt x="2198757" y="688664"/>
                  <a:pt x="2208215" y="647654"/>
                  <a:pt x="2209190" y="643753"/>
                </a:cubicBezTo>
                <a:cubicBezTo>
                  <a:pt x="2206752" y="602300"/>
                  <a:pt x="2207748" y="560502"/>
                  <a:pt x="2201875" y="519395"/>
                </a:cubicBezTo>
                <a:cubicBezTo>
                  <a:pt x="2200333" y="508600"/>
                  <a:pt x="2192540" y="499667"/>
                  <a:pt x="2187244" y="490134"/>
                </a:cubicBezTo>
                <a:cubicBezTo>
                  <a:pt x="2186231" y="488311"/>
                  <a:pt x="2157445" y="439236"/>
                  <a:pt x="2150668" y="431612"/>
                </a:cubicBezTo>
                <a:cubicBezTo>
                  <a:pt x="2136922" y="416148"/>
                  <a:pt x="2121407" y="402351"/>
                  <a:pt x="2106777" y="387721"/>
                </a:cubicBezTo>
                <a:lnTo>
                  <a:pt x="2070201" y="351145"/>
                </a:lnTo>
                <a:cubicBezTo>
                  <a:pt x="2060447" y="341391"/>
                  <a:pt x="2053278" y="328053"/>
                  <a:pt x="2040940" y="321884"/>
                </a:cubicBezTo>
                <a:cubicBezTo>
                  <a:pt x="2031187" y="317007"/>
                  <a:pt x="2020753" y="313303"/>
                  <a:pt x="2011680" y="307254"/>
                </a:cubicBezTo>
                <a:cubicBezTo>
                  <a:pt x="1970862" y="280043"/>
                  <a:pt x="2028244" y="304564"/>
                  <a:pt x="1975104" y="277993"/>
                </a:cubicBezTo>
                <a:cubicBezTo>
                  <a:pt x="1963359" y="272120"/>
                  <a:pt x="1950273" y="269235"/>
                  <a:pt x="1938528" y="263363"/>
                </a:cubicBezTo>
                <a:cubicBezTo>
                  <a:pt x="1930664" y="259431"/>
                  <a:pt x="1924446" y="252664"/>
                  <a:pt x="1916582" y="248732"/>
                </a:cubicBezTo>
                <a:cubicBezTo>
                  <a:pt x="1909685" y="245284"/>
                  <a:pt x="1901533" y="244865"/>
                  <a:pt x="1894636" y="241417"/>
                </a:cubicBezTo>
                <a:cubicBezTo>
                  <a:pt x="1881919" y="235059"/>
                  <a:pt x="1870777" y="225831"/>
                  <a:pt x="1858060" y="219472"/>
                </a:cubicBezTo>
                <a:cubicBezTo>
                  <a:pt x="1822814" y="201849"/>
                  <a:pt x="1817379" y="204157"/>
                  <a:pt x="1777593" y="197526"/>
                </a:cubicBezTo>
                <a:cubicBezTo>
                  <a:pt x="1770278" y="195088"/>
                  <a:pt x="1762868" y="192918"/>
                  <a:pt x="1755648" y="190211"/>
                </a:cubicBezTo>
                <a:cubicBezTo>
                  <a:pt x="1743353" y="185600"/>
                  <a:pt x="1731649" y="179353"/>
                  <a:pt x="1719072" y="175580"/>
                </a:cubicBezTo>
                <a:cubicBezTo>
                  <a:pt x="1706292" y="171746"/>
                  <a:pt x="1649022" y="162686"/>
                  <a:pt x="1638604" y="160950"/>
                </a:cubicBezTo>
                <a:cubicBezTo>
                  <a:pt x="1626412" y="156073"/>
                  <a:pt x="1614605" y="150093"/>
                  <a:pt x="1602028" y="146320"/>
                </a:cubicBezTo>
                <a:cubicBezTo>
                  <a:pt x="1590119" y="142747"/>
                  <a:pt x="1577567" y="141800"/>
                  <a:pt x="1565452" y="139004"/>
                </a:cubicBezTo>
                <a:cubicBezTo>
                  <a:pt x="1545860" y="134483"/>
                  <a:pt x="1526265" y="129898"/>
                  <a:pt x="1506931" y="124374"/>
                </a:cubicBezTo>
                <a:cubicBezTo>
                  <a:pt x="1489862" y="119497"/>
                  <a:pt x="1472946" y="114050"/>
                  <a:pt x="1455724" y="109744"/>
                </a:cubicBezTo>
                <a:cubicBezTo>
                  <a:pt x="1431614" y="103717"/>
                  <a:pt x="1399191" y="99465"/>
                  <a:pt x="1375257" y="95113"/>
                </a:cubicBezTo>
                <a:cubicBezTo>
                  <a:pt x="1302057" y="81804"/>
                  <a:pt x="1377628" y="92125"/>
                  <a:pt x="1272844" y="80483"/>
                </a:cubicBezTo>
                <a:cubicBezTo>
                  <a:pt x="1215758" y="66211"/>
                  <a:pt x="1270678" y="78695"/>
                  <a:pt x="1185062" y="65852"/>
                </a:cubicBezTo>
                <a:cubicBezTo>
                  <a:pt x="1165350" y="62895"/>
                  <a:pt x="1092697" y="51290"/>
                  <a:pt x="1060704" y="43907"/>
                </a:cubicBezTo>
                <a:cubicBezTo>
                  <a:pt x="1001002" y="30130"/>
                  <a:pt x="1010688" y="32111"/>
                  <a:pt x="958291" y="14646"/>
                </a:cubicBezTo>
                <a:cubicBezTo>
                  <a:pt x="950976" y="12208"/>
                  <a:pt x="944056" y="7331"/>
                  <a:pt x="936345" y="7331"/>
                </a:cubicBezTo>
                <a:lnTo>
                  <a:pt x="885139" y="7331"/>
                </a:ln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224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ntralEurope_iService">
  <a:themeElements>
    <a:clrScheme name="Central Europe">
      <a:dk1>
        <a:srgbClr val="4D4D4E"/>
      </a:dk1>
      <a:lt1>
        <a:sysClr val="window" lastClr="FFFFFF"/>
      </a:lt1>
      <a:dk2>
        <a:srgbClr val="7B7B7B"/>
      </a:dk2>
      <a:lt2>
        <a:srgbClr val="A6A6A6"/>
      </a:lt2>
      <a:accent1>
        <a:srgbClr val="7E93A5"/>
      </a:accent1>
      <a:accent2>
        <a:srgbClr val="7D8B8A"/>
      </a:accent2>
      <a:accent3>
        <a:srgbClr val="8A8A8A"/>
      </a:accent3>
      <a:accent4>
        <a:srgbClr val="90ABAB"/>
      </a:accent4>
      <a:accent5>
        <a:srgbClr val="C8D3D8"/>
      </a:accent5>
      <a:accent6>
        <a:srgbClr val="4D4933"/>
      </a:accent6>
      <a:hlink>
        <a:srgbClr val="7E93A5"/>
      </a:hlink>
      <a:folHlink>
        <a:srgbClr val="7E93A5"/>
      </a:folHlink>
    </a:clrScheme>
    <a:fontScheme name="Central Europ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6794" tIns="38397" rIns="76794" bIns="38397" rtlCol="0">
        <a:spAutoFit/>
      </a:bodyPr>
      <a:lstStyle>
        <a:defPPr>
          <a:defRPr sz="2200" b="1" dirty="0" smtClean="0">
            <a:solidFill>
              <a:schemeClr val="accent1"/>
            </a:solidFill>
            <a:latin typeface="Trebuchet MS" pitchFamily="34" charset="0"/>
            <a:cs typeface="Raleway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CentralEurope_iService">
  <a:themeElements>
    <a:clrScheme name="Central Europe">
      <a:dk1>
        <a:srgbClr val="4D4D4E"/>
      </a:dk1>
      <a:lt1>
        <a:sysClr val="window" lastClr="FFFFFF"/>
      </a:lt1>
      <a:dk2>
        <a:srgbClr val="7B7B7B"/>
      </a:dk2>
      <a:lt2>
        <a:srgbClr val="A6A6A6"/>
      </a:lt2>
      <a:accent1>
        <a:srgbClr val="7E93A5"/>
      </a:accent1>
      <a:accent2>
        <a:srgbClr val="7D8B8A"/>
      </a:accent2>
      <a:accent3>
        <a:srgbClr val="8A8A8A"/>
      </a:accent3>
      <a:accent4>
        <a:srgbClr val="90ABAB"/>
      </a:accent4>
      <a:accent5>
        <a:srgbClr val="C8D3D8"/>
      </a:accent5>
      <a:accent6>
        <a:srgbClr val="4D4933"/>
      </a:accent6>
      <a:hlink>
        <a:srgbClr val="7E93A5"/>
      </a:hlink>
      <a:folHlink>
        <a:srgbClr val="7E93A5"/>
      </a:folHlink>
    </a:clrScheme>
    <a:fontScheme name="Central Europ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6794" tIns="38397" rIns="76794" bIns="38397" rtlCol="0">
        <a:spAutoFit/>
      </a:bodyPr>
      <a:lstStyle>
        <a:defPPr>
          <a:defRPr sz="2200" b="1" dirty="0" smtClean="0">
            <a:solidFill>
              <a:schemeClr val="accent1"/>
            </a:solidFill>
            <a:latin typeface="Trebuchet MS" pitchFamily="34" charset="0"/>
            <a:cs typeface="Raleway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CentralEurope_iService">
  <a:themeElements>
    <a:clrScheme name="Central Europe">
      <a:dk1>
        <a:srgbClr val="4D4D4E"/>
      </a:dk1>
      <a:lt1>
        <a:sysClr val="window" lastClr="FFFFFF"/>
      </a:lt1>
      <a:dk2>
        <a:srgbClr val="7B7B7B"/>
      </a:dk2>
      <a:lt2>
        <a:srgbClr val="A6A6A6"/>
      </a:lt2>
      <a:accent1>
        <a:srgbClr val="7E93A5"/>
      </a:accent1>
      <a:accent2>
        <a:srgbClr val="7D8B8A"/>
      </a:accent2>
      <a:accent3>
        <a:srgbClr val="8A8A8A"/>
      </a:accent3>
      <a:accent4>
        <a:srgbClr val="90ABAB"/>
      </a:accent4>
      <a:accent5>
        <a:srgbClr val="C8D3D8"/>
      </a:accent5>
      <a:accent6>
        <a:srgbClr val="4D4933"/>
      </a:accent6>
      <a:hlink>
        <a:srgbClr val="7E93A5"/>
      </a:hlink>
      <a:folHlink>
        <a:srgbClr val="7E93A5"/>
      </a:folHlink>
    </a:clrScheme>
    <a:fontScheme name="Central Europ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6794" tIns="38397" rIns="76794" bIns="38397" rtlCol="0">
        <a:spAutoFit/>
      </a:bodyPr>
      <a:lstStyle>
        <a:defPPr>
          <a:defRPr sz="2200" b="1" dirty="0" smtClean="0">
            <a:solidFill>
              <a:schemeClr val="accent1"/>
            </a:solidFill>
            <a:latin typeface="Trebuchet MS" pitchFamily="34" charset="0"/>
            <a:cs typeface="Raleway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2354</TotalTime>
  <Words>1665</Words>
  <Application>Microsoft Office PowerPoint</Application>
  <PresentationFormat>Předvádění na obrazovce (4:3)</PresentationFormat>
  <Paragraphs>291</Paragraphs>
  <Slides>20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20</vt:i4>
      </vt:variant>
    </vt:vector>
  </HeadingPairs>
  <TitlesOfParts>
    <vt:vector size="34" baseType="lpstr">
      <vt:lpstr>ＭＳ Ｐゴシック</vt:lpstr>
      <vt:lpstr>Arial</vt:lpstr>
      <vt:lpstr>Gill Sans</vt:lpstr>
      <vt:lpstr>Lato Light</vt:lpstr>
      <vt:lpstr>Raleway</vt:lpstr>
      <vt:lpstr>Raleway Light</vt:lpstr>
      <vt:lpstr>Tahoma</vt:lpstr>
      <vt:lpstr>Times New Roman</vt:lpstr>
      <vt:lpstr>Trebuchet MS</vt:lpstr>
      <vt:lpstr>Wingdings</vt:lpstr>
      <vt:lpstr>Wingdings 2</vt:lpstr>
      <vt:lpstr>CentralEurope_iService</vt:lpstr>
      <vt:lpstr>1_CentralEurope_iService</vt:lpstr>
      <vt:lpstr>2_CentralEurope_iService</vt:lpstr>
      <vt:lpstr>Prezentace aplikace PowerPoint</vt:lpstr>
      <vt:lpstr>PREZENTACE v kostce</vt:lpstr>
      <vt:lpstr>shrnutí 2017</vt:lpstr>
      <vt:lpstr>shrnutí 2017</vt:lpstr>
      <vt:lpstr>Projekt amiiga</vt:lpstr>
      <vt:lpstr>Projekty 1. výzvy</vt:lpstr>
      <vt:lpstr>Projekty 1. výzvy</vt:lpstr>
      <vt:lpstr>projekty 2. výzvy</vt:lpstr>
      <vt:lpstr>Alokace, čerpání </vt:lpstr>
      <vt:lpstr>Alokace, čerpání </vt:lpstr>
      <vt:lpstr>Plán 2018</vt:lpstr>
      <vt:lpstr>3. výzva</vt:lpstr>
      <vt:lpstr>Thematic FOCUS of third call</vt:lpstr>
      <vt:lpstr>3. výzva</vt:lpstr>
      <vt:lpstr>3. VÝZVA</vt:lpstr>
      <vt:lpstr>3. VÝZVA</vt:lpstr>
      <vt:lpstr> Web programu </vt:lpstr>
      <vt:lpstr>Web programu</vt:lpstr>
      <vt:lpstr>2020+</vt:lpstr>
      <vt:lpstr>Kontakty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Phunk</dc:creator>
  <cp:lastModifiedBy>Horváthová Stella</cp:lastModifiedBy>
  <cp:revision>2451</cp:revision>
  <cp:lastPrinted>2018-03-05T10:05:05Z</cp:lastPrinted>
  <dcterms:created xsi:type="dcterms:W3CDTF">2014-11-12T21:47:38Z</dcterms:created>
  <dcterms:modified xsi:type="dcterms:W3CDTF">2018-03-14T13:20:55Z</dcterms:modified>
</cp:coreProperties>
</file>