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0" r:id="rId5"/>
  </p:sldMasterIdLst>
  <p:notesMasterIdLst>
    <p:notesMasterId r:id="rId34"/>
  </p:notesMasterIdLst>
  <p:handoutMasterIdLst>
    <p:handoutMasterId r:id="rId35"/>
  </p:handoutMasterIdLst>
  <p:sldIdLst>
    <p:sldId id="332" r:id="rId6"/>
    <p:sldId id="369" r:id="rId7"/>
    <p:sldId id="329" r:id="rId8"/>
    <p:sldId id="355" r:id="rId9"/>
    <p:sldId id="330" r:id="rId10"/>
    <p:sldId id="350" r:id="rId11"/>
    <p:sldId id="371" r:id="rId12"/>
    <p:sldId id="353" r:id="rId13"/>
    <p:sldId id="354" r:id="rId14"/>
    <p:sldId id="356" r:id="rId15"/>
    <p:sldId id="357" r:id="rId16"/>
    <p:sldId id="358" r:id="rId17"/>
    <p:sldId id="370" r:id="rId18"/>
    <p:sldId id="374" r:id="rId19"/>
    <p:sldId id="351" r:id="rId20"/>
    <p:sldId id="352" r:id="rId21"/>
    <p:sldId id="373" r:id="rId22"/>
    <p:sldId id="359" r:id="rId23"/>
    <p:sldId id="360" r:id="rId24"/>
    <p:sldId id="361" r:id="rId25"/>
    <p:sldId id="362" r:id="rId26"/>
    <p:sldId id="363" r:id="rId27"/>
    <p:sldId id="372" r:id="rId28"/>
    <p:sldId id="364" r:id="rId29"/>
    <p:sldId id="365" r:id="rId30"/>
    <p:sldId id="366" r:id="rId31"/>
    <p:sldId id="367" r:id="rId32"/>
    <p:sldId id="368" r:id="rId3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Polaskova" initials="PP" lastIdx="6" clrIdx="0">
    <p:extLst/>
  </p:cmAuthor>
  <p:cmAuthor id="2" name="Elena FERRARIO" initials="EF" lastIdx="4" clrIdx="1">
    <p:extLst/>
  </p:cmAuthor>
  <p:cmAuthor id="3" name="Marie Guitton" initials="M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666C98"/>
    <a:srgbClr val="556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46" autoAdjust="0"/>
    <p:restoredTop sz="86410" autoAdjust="0"/>
  </p:normalViewPr>
  <p:slideViewPr>
    <p:cSldViewPr>
      <p:cViewPr varScale="1">
        <p:scale>
          <a:sx n="115" d="100"/>
          <a:sy n="115" d="100"/>
        </p:scale>
        <p:origin x="-7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42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iles\IR-E\03%20Projects\05%20Statistics\1st%20call%20of%20proposals_eligibility%20chec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iles\IR-E\03%20Projects\05%20Statistics\1st%20call%20of%20proposals_eligibility%20chec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aha.mmr.cz\dfs\N\odbor51\!%20odd&#283;len&#237;%20513\2014-2020\1.%20INTERREG%20C\1.%20v&#253;zva\v&#253;sledky\Fin&#225;ln&#237;%20hodnocen&#237;\dodate&#269;n&#283;%20zasl&#225;no%2029_1_2016\MC03%20-%2008%20-%20Overview%201st%20call%20results%20-%20Ax%2001%20-%20Q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aha.mmr.cz\dfs\N\odbor51\!%20odd&#283;len&#237;%20513\2014-2020\1.%20INTERREG%20C\1.%20v&#253;zva\v&#253;sledky\Fin&#225;ln&#237;%20hodnocen&#237;\CZ%20doporu&#269;en&#233;%20ke%20schv&#225;len&#237;\Overview%201st%20call%20results_CZ_projec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600" b="1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Celkový</a:t>
            </a:r>
            <a:r>
              <a:rPr lang="cs-CZ" baseline="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počet žádostí nesplňující jednotlivá kritéria způsobilosti</a:t>
            </a:r>
            <a:endParaRPr lang="en-GB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c:rich>
      </c:tx>
      <c:layout>
        <c:manualLayout>
          <c:xMode val="edge"/>
          <c:yMode val="edge"/>
          <c:x val="0.18031546639206525"/>
          <c:y val="7.117760724998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8514979817057369E-2"/>
          <c:y val="0.19734637619629564"/>
          <c:w val="0.90148502018294263"/>
          <c:h val="0.47441876497849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'Not fullfilled criteria'!$B$3</c:f>
              <c:strCache>
                <c:ptCount val="1"/>
                <c:pt idx="0">
                  <c:v>Criterion 1: Correct submission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9,3%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'Not fullfilled criteria'!$C$2</c:f>
              <c:strCache>
                <c:ptCount val="1"/>
                <c:pt idx="0">
                  <c:v>Total number of not fulfilled criteria per all projects</c:v>
                </c:pt>
              </c:strCache>
            </c:strRef>
          </c:cat>
          <c:val>
            <c:numRef>
              <c:f>'Not fullfilled criteria'!$C$3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'Not fullfilled criteria'!$B$4</c:f>
              <c:strCache>
                <c:ptCount val="1"/>
                <c:pt idx="0">
                  <c:v>Criterion 2: Application complete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 45,4%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'Not fullfilled criteria'!$C$2</c:f>
              <c:strCache>
                <c:ptCount val="1"/>
                <c:pt idx="0">
                  <c:v>Total number of not fulfilled criteria per all projects</c:v>
                </c:pt>
              </c:strCache>
            </c:strRef>
          </c:cat>
          <c:val>
            <c:numRef>
              <c:f>'Not fullfilled criteria'!$C$4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'Not fullfilled criteria'!$B$5</c:f>
              <c:strCache>
                <c:ptCount val="1"/>
                <c:pt idx="0">
                  <c:v>Criterion 3:  Application fully filled in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  8,1%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'Not fullfilled criteria'!$C$2</c:f>
              <c:strCache>
                <c:ptCount val="1"/>
                <c:pt idx="0">
                  <c:v>Total number of not fulfilled criteria per all projects</c:v>
                </c:pt>
              </c:strCache>
            </c:strRef>
          </c:cat>
          <c:val>
            <c:numRef>
              <c:f>'Not fullfilled criteria'!$C$5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'Not fullfilled criteria'!$B$6</c:f>
              <c:strCache>
                <c:ptCount val="1"/>
                <c:pt idx="0">
                  <c:v>Criterion 4: Partner declaration correct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27,9%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'Not fullfilled criteria'!$C$2</c:f>
              <c:strCache>
                <c:ptCount val="1"/>
                <c:pt idx="0">
                  <c:v>Total number of not fulfilled criteria per all projects</c:v>
                </c:pt>
              </c:strCache>
            </c:strRef>
          </c:cat>
          <c:val>
            <c:numRef>
              <c:f>'Not fullfilled criteria'!$C$6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4"/>
          <c:order val="4"/>
          <c:tx>
            <c:strRef>
              <c:f>'Not fullfilled criteria'!$B$7</c:f>
              <c:strCache>
                <c:ptCount val="1"/>
                <c:pt idx="0">
                  <c:v>Criterion 5: Support letter correct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 31,4%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'Not fullfilled criteria'!$C$2</c:f>
              <c:strCache>
                <c:ptCount val="1"/>
                <c:pt idx="0">
                  <c:v>Total number of not fulfilled criteria per all projects</c:v>
                </c:pt>
              </c:strCache>
            </c:strRef>
          </c:cat>
          <c:val>
            <c:numRef>
              <c:f>'Not fullfilled criteria'!$C$7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5"/>
          <c:order val="5"/>
          <c:tx>
            <c:strRef>
              <c:f>'Not fullfilled criteria'!$B$8</c:f>
              <c:strCache>
                <c:ptCount val="1"/>
                <c:pt idx="0">
                  <c:v>Criterion 6: Minimum number of countries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'Not fullfilled criteria'!$C$2</c:f>
              <c:strCache>
                <c:ptCount val="1"/>
                <c:pt idx="0">
                  <c:v>Total number of not fulfilled criteria per all projects</c:v>
                </c:pt>
              </c:strCache>
            </c:strRef>
          </c:cat>
          <c:val>
            <c:numRef>
              <c:f>'Not fullfilled criteria'!$C$8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'Not fullfilled criteria'!$B$9</c:f>
              <c:strCache>
                <c:ptCount val="1"/>
                <c:pt idx="0">
                  <c:v>Criterion 7 50% SF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16,3%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'Not fullfilled criteria'!$C$2</c:f>
              <c:strCache>
                <c:ptCount val="1"/>
                <c:pt idx="0">
                  <c:v>Total number of not fulfilled criteria per all projects</c:v>
                </c:pt>
              </c:strCache>
            </c:strRef>
          </c:cat>
          <c:val>
            <c:numRef>
              <c:f>'Not fullfilled criteria'!$C$9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292928"/>
        <c:axId val="41294848"/>
      </c:barChart>
      <c:catAx>
        <c:axId val="4129292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 b="1"/>
                  <a:t>Criteria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1294848"/>
        <c:crosses val="autoZero"/>
        <c:auto val="1"/>
        <c:lblAlgn val="ctr"/>
        <c:lblOffset val="100"/>
        <c:noMultiLvlLbl val="0"/>
      </c:catAx>
      <c:valAx>
        <c:axId val="412948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 b="1" dirty="0" smtClean="0"/>
                  <a:t>Počet žádostí</a:t>
                </a:r>
                <a:endParaRPr lang="fr-FR" sz="16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29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88185467336862"/>
          <c:y val="0.7296366871934864"/>
          <c:w val="0.62497403003211127"/>
          <c:h val="0.27036325769799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Počet předložených žádostí </a:t>
            </a:r>
            <a:r>
              <a:rPr lang="cs-CZ" sz="18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X počet nezpůsobilých žádostí podle států vedoucích partnerů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427262092381661"/>
          <c:y val="0.15290079776082227"/>
          <c:w val="0.82350515928421264"/>
          <c:h val="0.6780176306575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'Ineligible projects per country'!$C$2</c:f>
              <c:strCache>
                <c:ptCount val="1"/>
                <c:pt idx="0">
                  <c:v>Ineligible projects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'Ineligible projects per country'!$B$3:$B$32</c:f>
              <c:strCache>
                <c:ptCount val="30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CH</c:v>
                </c:pt>
                <c:pt idx="4">
                  <c:v>CY</c:v>
                </c:pt>
                <c:pt idx="5">
                  <c:v>CZ</c:v>
                </c:pt>
                <c:pt idx="6">
                  <c:v>DE</c:v>
                </c:pt>
                <c:pt idx="7">
                  <c:v>DK</c:v>
                </c:pt>
                <c:pt idx="8">
                  <c:v>EE</c:v>
                </c:pt>
                <c:pt idx="9">
                  <c:v>EL</c:v>
                </c:pt>
                <c:pt idx="10">
                  <c:v>ES</c:v>
                </c:pt>
                <c:pt idx="11">
                  <c:v>FI</c:v>
                </c:pt>
                <c:pt idx="12">
                  <c:v>FR</c:v>
                </c:pt>
                <c:pt idx="13">
                  <c:v>HR</c:v>
                </c:pt>
                <c:pt idx="14">
                  <c:v>HU</c:v>
                </c:pt>
                <c:pt idx="15">
                  <c:v>IE</c:v>
                </c:pt>
                <c:pt idx="16">
                  <c:v>IT</c:v>
                </c:pt>
                <c:pt idx="17">
                  <c:v>LT</c:v>
                </c:pt>
                <c:pt idx="18">
                  <c:v>LU</c:v>
                </c:pt>
                <c:pt idx="19">
                  <c:v>LV</c:v>
                </c:pt>
                <c:pt idx="20">
                  <c:v>MT</c:v>
                </c:pt>
                <c:pt idx="21">
                  <c:v>NL</c:v>
                </c:pt>
                <c:pt idx="22">
                  <c:v>NO</c:v>
                </c:pt>
                <c:pt idx="23">
                  <c:v>PL</c:v>
                </c:pt>
                <c:pt idx="24">
                  <c:v>PT</c:v>
                </c:pt>
                <c:pt idx="25">
                  <c:v>RO</c:v>
                </c:pt>
                <c:pt idx="26">
                  <c:v>SE</c:v>
                </c:pt>
                <c:pt idx="27">
                  <c:v>SI</c:v>
                </c:pt>
                <c:pt idx="28">
                  <c:v>SK</c:v>
                </c:pt>
                <c:pt idx="29">
                  <c:v>UK</c:v>
                </c:pt>
              </c:strCache>
            </c:strRef>
          </c:cat>
          <c:val>
            <c:numRef>
              <c:f>'Ineligible projects per country'!$C$3:$C$32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14</c:v>
                </c:pt>
                <c:pt idx="11">
                  <c:v>4</c:v>
                </c:pt>
                <c:pt idx="12">
                  <c:v>3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22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5</c:v>
                </c:pt>
                <c:pt idx="22">
                  <c:v>0</c:v>
                </c:pt>
                <c:pt idx="23">
                  <c:v>1</c:v>
                </c:pt>
                <c:pt idx="24">
                  <c:v>4</c:v>
                </c:pt>
                <c:pt idx="25">
                  <c:v>1</c:v>
                </c:pt>
                <c:pt idx="26">
                  <c:v>1</c:v>
                </c:pt>
                <c:pt idx="27">
                  <c:v>3</c:v>
                </c:pt>
                <c:pt idx="28">
                  <c:v>1</c:v>
                </c:pt>
                <c:pt idx="29">
                  <c:v>7</c:v>
                </c:pt>
              </c:numCache>
            </c:numRef>
          </c:val>
        </c:ser>
        <c:ser>
          <c:idx val="1"/>
          <c:order val="1"/>
          <c:tx>
            <c:strRef>
              <c:f>'Ineligible projects per country'!$D$2</c:f>
              <c:strCache>
                <c:ptCount val="1"/>
                <c:pt idx="0">
                  <c:v>Projects received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'Ineligible projects per country'!$B$3:$B$32</c:f>
              <c:strCache>
                <c:ptCount val="30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CH</c:v>
                </c:pt>
                <c:pt idx="4">
                  <c:v>CY</c:v>
                </c:pt>
                <c:pt idx="5">
                  <c:v>CZ</c:v>
                </c:pt>
                <c:pt idx="6">
                  <c:v>DE</c:v>
                </c:pt>
                <c:pt idx="7">
                  <c:v>DK</c:v>
                </c:pt>
                <c:pt idx="8">
                  <c:v>EE</c:v>
                </c:pt>
                <c:pt idx="9">
                  <c:v>EL</c:v>
                </c:pt>
                <c:pt idx="10">
                  <c:v>ES</c:v>
                </c:pt>
                <c:pt idx="11">
                  <c:v>FI</c:v>
                </c:pt>
                <c:pt idx="12">
                  <c:v>FR</c:v>
                </c:pt>
                <c:pt idx="13">
                  <c:v>HR</c:v>
                </c:pt>
                <c:pt idx="14">
                  <c:v>HU</c:v>
                </c:pt>
                <c:pt idx="15">
                  <c:v>IE</c:v>
                </c:pt>
                <c:pt idx="16">
                  <c:v>IT</c:v>
                </c:pt>
                <c:pt idx="17">
                  <c:v>LT</c:v>
                </c:pt>
                <c:pt idx="18">
                  <c:v>LU</c:v>
                </c:pt>
                <c:pt idx="19">
                  <c:v>LV</c:v>
                </c:pt>
                <c:pt idx="20">
                  <c:v>MT</c:v>
                </c:pt>
                <c:pt idx="21">
                  <c:v>NL</c:v>
                </c:pt>
                <c:pt idx="22">
                  <c:v>NO</c:v>
                </c:pt>
                <c:pt idx="23">
                  <c:v>PL</c:v>
                </c:pt>
                <c:pt idx="24">
                  <c:v>PT</c:v>
                </c:pt>
                <c:pt idx="25">
                  <c:v>RO</c:v>
                </c:pt>
                <c:pt idx="26">
                  <c:v>SE</c:v>
                </c:pt>
                <c:pt idx="27">
                  <c:v>SI</c:v>
                </c:pt>
                <c:pt idx="28">
                  <c:v>SK</c:v>
                </c:pt>
                <c:pt idx="29">
                  <c:v>UK</c:v>
                </c:pt>
              </c:strCache>
            </c:strRef>
          </c:cat>
          <c:val>
            <c:numRef>
              <c:f>'Ineligible projects per country'!$D$3:$D$32</c:f>
              <c:numCache>
                <c:formatCode>General</c:formatCode>
                <c:ptCount val="30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0</c:v>
                </c:pt>
                <c:pt idx="4">
                  <c:v>5</c:v>
                </c:pt>
                <c:pt idx="5">
                  <c:v>7</c:v>
                </c:pt>
                <c:pt idx="6">
                  <c:v>15</c:v>
                </c:pt>
                <c:pt idx="7">
                  <c:v>1</c:v>
                </c:pt>
                <c:pt idx="8">
                  <c:v>0</c:v>
                </c:pt>
                <c:pt idx="9">
                  <c:v>9</c:v>
                </c:pt>
                <c:pt idx="10">
                  <c:v>43</c:v>
                </c:pt>
                <c:pt idx="11">
                  <c:v>11</c:v>
                </c:pt>
                <c:pt idx="12">
                  <c:v>11</c:v>
                </c:pt>
                <c:pt idx="13">
                  <c:v>4</c:v>
                </c:pt>
                <c:pt idx="14">
                  <c:v>13</c:v>
                </c:pt>
                <c:pt idx="15">
                  <c:v>1</c:v>
                </c:pt>
                <c:pt idx="16">
                  <c:v>60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10</c:v>
                </c:pt>
                <c:pt idx="22">
                  <c:v>3</c:v>
                </c:pt>
                <c:pt idx="23">
                  <c:v>5</c:v>
                </c:pt>
                <c:pt idx="24">
                  <c:v>7</c:v>
                </c:pt>
                <c:pt idx="25">
                  <c:v>6</c:v>
                </c:pt>
                <c:pt idx="26">
                  <c:v>4</c:v>
                </c:pt>
                <c:pt idx="27">
                  <c:v>11</c:v>
                </c:pt>
                <c:pt idx="28">
                  <c:v>1</c:v>
                </c:pt>
                <c:pt idx="29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30944"/>
        <c:axId val="41336832"/>
      </c:barChart>
      <c:catAx>
        <c:axId val="4133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336832"/>
        <c:crosses val="autoZero"/>
        <c:auto val="1"/>
        <c:lblAlgn val="ctr"/>
        <c:lblOffset val="100"/>
        <c:noMultiLvlLbl val="0"/>
      </c:catAx>
      <c:valAx>
        <c:axId val="4133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1" dirty="0" smtClean="0"/>
                  <a:t>Počet žádostí</a:t>
                </a:r>
                <a:endParaRPr lang="fr-FR" sz="1400" b="1" dirty="0"/>
              </a:p>
            </c:rich>
          </c:tx>
          <c:layout>
            <c:manualLayout>
              <c:xMode val="edge"/>
              <c:yMode val="edge"/>
              <c:x val="7.9166658008895663E-2"/>
              <c:y val="0.2846905899344516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330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Projekty doporučené ke schválení podle priorit</a:t>
            </a:r>
          </a:p>
        </c:rich>
      </c:tx>
      <c:layout/>
      <c:overlay val="1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87480538934159"/>
          <c:y val="0"/>
          <c:w val="0.88074351361817482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34 302 085,95</a:t>
                    </a:r>
                    <a:endParaRPr lang="cs-CZ"/>
                  </a:p>
                  <a:p>
                    <a:r>
                      <a:rPr lang="cs-CZ"/>
                      <a:t>(21)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28 430 514,95</a:t>
                    </a:r>
                    <a:endParaRPr lang="cs-CZ"/>
                  </a:p>
                  <a:p>
                    <a:r>
                      <a:rPr lang="cs-CZ"/>
                      <a:t>(18)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22 164 055,30</a:t>
                    </a:r>
                    <a:endParaRPr lang="cs-CZ"/>
                  </a:p>
                  <a:p>
                    <a:r>
                      <a:rPr lang="cs-CZ"/>
                      <a:t>(15)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14 256 996,80</a:t>
                    </a:r>
                    <a:endParaRPr lang="cs-CZ"/>
                  </a:p>
                  <a:p>
                    <a:r>
                      <a:rPr lang="cs-CZ"/>
                      <a:t>(10)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Sheet1!$B$4:$B$7</c:f>
              <c:strCache>
                <c:ptCount val="4"/>
                <c:pt idx="0">
                  <c:v>1. Výzkum technologický rozvoj a inovace</c:v>
                </c:pt>
                <c:pt idx="1">
                  <c:v>2. Konkurenceschopnost MSP</c:v>
                </c:pt>
                <c:pt idx="2">
                  <c:v>3. Nízkouhlíkové hospodářství</c:v>
                </c:pt>
                <c:pt idx="3">
                  <c:v>4. Životní prostředí a efektivní využívání zdrojů</c:v>
                </c:pt>
              </c:strCache>
            </c:strRef>
          </c:cat>
          <c:val>
            <c:numRef>
              <c:f>Sheet1!$C$4:$C$7</c:f>
              <c:numCache>
                <c:formatCode>#,##0.00</c:formatCode>
                <c:ptCount val="4"/>
                <c:pt idx="0">
                  <c:v>34302085.950000003</c:v>
                </c:pt>
                <c:pt idx="1">
                  <c:v>28430514.949999999</c:v>
                </c:pt>
                <c:pt idx="2">
                  <c:v>22164055.300000001</c:v>
                </c:pt>
                <c:pt idx="3">
                  <c:v>14256996.800000001</c:v>
                </c:pt>
              </c:numCache>
            </c:numRef>
          </c:val>
        </c:ser>
        <c:ser>
          <c:idx val="1"/>
          <c:order val="1"/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Sheet1!$B$4:$B$7</c:f>
              <c:strCache>
                <c:ptCount val="4"/>
                <c:pt idx="0">
                  <c:v>1. Výzkum technologický rozvoj a inovace</c:v>
                </c:pt>
                <c:pt idx="1">
                  <c:v>2. Konkurenceschopnost MSP</c:v>
                </c:pt>
                <c:pt idx="2">
                  <c:v>3. Nízkouhlíkové hospodářství</c:v>
                </c:pt>
                <c:pt idx="3">
                  <c:v>4. Životní prostředí a efektivní využívání zdrojů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Sheet1!$B$4:$B$7</c:f>
              <c:strCache>
                <c:ptCount val="4"/>
                <c:pt idx="0">
                  <c:v>1. Výzkum technologický rozvoj a inovace</c:v>
                </c:pt>
                <c:pt idx="1">
                  <c:v>2. Konkurenceschopnost MSP</c:v>
                </c:pt>
                <c:pt idx="2">
                  <c:v>3. Nízkouhlíkové hospodářství</c:v>
                </c:pt>
                <c:pt idx="3">
                  <c:v>4. Životní prostředí a efektivní využívání zdrojů</c:v>
                </c:pt>
              </c:strCache>
            </c:strRef>
          </c:cat>
          <c:val>
            <c:numRef>
              <c:f>Sheet1!$E$4:$E$7</c:f>
              <c:numCache>
                <c:formatCode>General</c:formatCode>
                <c:ptCount val="4"/>
                <c:pt idx="0">
                  <c:v>21</c:v>
                </c:pt>
                <c:pt idx="1">
                  <c:v>18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6.7901963863848711E-2"/>
          <c:y val="0.73544248421773473"/>
          <c:w val="0.35500226623256875"/>
          <c:h val="0.230085467091792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Projekty doporučené ke schválení s CZ účastí</a:t>
            </a:r>
            <a:r>
              <a:rPr lang="cs-CZ" baseline="0"/>
              <a:t> podle priorit </a:t>
            </a:r>
            <a:endParaRPr lang="cs-CZ"/>
          </a:p>
        </c:rich>
      </c:tx>
      <c:layout/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Sheet1!$B$4:$B$7</c:f>
              <c:strCache>
                <c:ptCount val="4"/>
                <c:pt idx="0">
                  <c:v>1. Výzkum, technologický rozvoj a inovace</c:v>
                </c:pt>
                <c:pt idx="1">
                  <c:v>2. Konkurenceschopnost MSP</c:v>
                </c:pt>
                <c:pt idx="2">
                  <c:v>3. Nízkouhlíkové hospodářství</c:v>
                </c:pt>
                <c:pt idx="3">
                  <c:v>4. Životní prostředí a efektivní využívání zdrojů</c:v>
                </c:pt>
              </c:strCache>
            </c:strRef>
          </c:cat>
          <c:val>
            <c:numRef>
              <c:f>Sheet1!$C$4:$C$7</c:f>
              <c:numCache>
                <c:formatCode>#,##0.00</c:formatCode>
                <c:ptCount val="4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Sheet1!$B$4:$B$7</c:f>
              <c:strCache>
                <c:ptCount val="4"/>
                <c:pt idx="0">
                  <c:v>1. Výzkum, technologický rozvoj a inovace</c:v>
                </c:pt>
                <c:pt idx="1">
                  <c:v>2. Konkurenceschopnost MSP</c:v>
                </c:pt>
                <c:pt idx="2">
                  <c:v>3. Nízkouhlíkové hospodářství</c:v>
                </c:pt>
                <c:pt idx="3">
                  <c:v>4. Životní prostředí a efektivní využívání zdrojů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A63E1-EA35-4D5D-9957-0FDA75205B32}" type="doc">
      <dgm:prSet loTypeId="urn:microsoft.com/office/officeart/2005/8/layout/StepDown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EA44B1C-DD47-4C6F-9CF2-70100352CB34}">
      <dgm:prSet phldrT="[Text]"/>
      <dgm:spPr/>
      <dgm:t>
        <a:bodyPr/>
        <a:lstStyle/>
        <a:p>
          <a:r>
            <a:rPr lang="en-GB" dirty="0"/>
            <a:t>261</a:t>
          </a:r>
        </a:p>
      </dgm:t>
    </dgm:pt>
    <dgm:pt modelId="{593CC990-734A-498E-9B42-08DCC3E402B6}" type="parTrans" cxnId="{67A4F497-59EC-4E74-9230-172361A9114A}">
      <dgm:prSet/>
      <dgm:spPr/>
      <dgm:t>
        <a:bodyPr/>
        <a:lstStyle/>
        <a:p>
          <a:endParaRPr lang="en-GB"/>
        </a:p>
      </dgm:t>
    </dgm:pt>
    <dgm:pt modelId="{F366148D-CFB6-45D1-8A25-DED5C5BAB721}" type="sibTrans" cxnId="{67A4F497-59EC-4E74-9230-172361A9114A}">
      <dgm:prSet/>
      <dgm:spPr/>
      <dgm:t>
        <a:bodyPr/>
        <a:lstStyle/>
        <a:p>
          <a:endParaRPr lang="en-GB"/>
        </a:p>
      </dgm:t>
    </dgm:pt>
    <dgm:pt modelId="{4A341265-8093-463A-9D6C-8195BB5321A6}">
      <dgm:prSet phldrT="[Text]" custT="1"/>
      <dgm:spPr/>
      <dgm:t>
        <a:bodyPr/>
        <a:lstStyle/>
        <a:p>
          <a:r>
            <a:rPr lang="cs-CZ" sz="1200" dirty="0" smtClean="0"/>
            <a:t>Předloženo</a:t>
          </a:r>
          <a:endParaRPr lang="en-GB" sz="1200" dirty="0"/>
        </a:p>
      </dgm:t>
    </dgm:pt>
    <dgm:pt modelId="{D55D2B36-A9A0-4FAB-9789-8873D32FC4A0}" type="parTrans" cxnId="{C6398CEC-22E0-4E90-B34A-EBC9A37195A6}">
      <dgm:prSet/>
      <dgm:spPr/>
      <dgm:t>
        <a:bodyPr/>
        <a:lstStyle/>
        <a:p>
          <a:endParaRPr lang="en-GB"/>
        </a:p>
      </dgm:t>
    </dgm:pt>
    <dgm:pt modelId="{43CD2D41-71AD-44EE-A312-164F5453B2F0}" type="sibTrans" cxnId="{C6398CEC-22E0-4E90-B34A-EBC9A37195A6}">
      <dgm:prSet/>
      <dgm:spPr/>
      <dgm:t>
        <a:bodyPr/>
        <a:lstStyle/>
        <a:p>
          <a:endParaRPr lang="en-GB"/>
        </a:p>
      </dgm:t>
    </dgm:pt>
    <dgm:pt modelId="{4A6C19FE-9F7C-4771-AF06-CEB3263A5DA3}">
      <dgm:prSet phldrT="[Text]"/>
      <dgm:spPr/>
      <dgm:t>
        <a:bodyPr/>
        <a:lstStyle/>
        <a:p>
          <a:r>
            <a:rPr lang="en-GB"/>
            <a:t>67</a:t>
          </a:r>
        </a:p>
      </dgm:t>
    </dgm:pt>
    <dgm:pt modelId="{515FCB03-6373-4536-A3AF-482E4B5CDCCD}" type="parTrans" cxnId="{B1FC3BDF-5CB9-4DA3-8383-DD48FA34283F}">
      <dgm:prSet/>
      <dgm:spPr/>
      <dgm:t>
        <a:bodyPr/>
        <a:lstStyle/>
        <a:p>
          <a:endParaRPr lang="en-GB"/>
        </a:p>
      </dgm:t>
    </dgm:pt>
    <dgm:pt modelId="{4D2F69D8-1759-4483-ADA1-67698F1E704D}" type="sibTrans" cxnId="{B1FC3BDF-5CB9-4DA3-8383-DD48FA34283F}">
      <dgm:prSet/>
      <dgm:spPr/>
      <dgm:t>
        <a:bodyPr/>
        <a:lstStyle/>
        <a:p>
          <a:endParaRPr lang="en-GB"/>
        </a:p>
      </dgm:t>
    </dgm:pt>
    <dgm:pt modelId="{E00135B4-6F6F-4742-9F5E-762C20A7EB62}">
      <dgm:prSet phldrT="[Text]" custT="1"/>
      <dgm:spPr/>
      <dgm:t>
        <a:bodyPr/>
        <a:lstStyle/>
        <a:p>
          <a:r>
            <a:rPr lang="cs-CZ" sz="1200" dirty="0" smtClean="0"/>
            <a:t>Doporučeno pro operativní hodnocení</a:t>
          </a:r>
          <a:endParaRPr lang="en-GB" sz="1200" dirty="0"/>
        </a:p>
      </dgm:t>
    </dgm:pt>
    <dgm:pt modelId="{0E38D997-B5C3-4EA7-AF57-5A086D27C1CD}" type="parTrans" cxnId="{C8A7616D-65D7-4085-934D-AFD32EA18260}">
      <dgm:prSet/>
      <dgm:spPr/>
      <dgm:t>
        <a:bodyPr/>
        <a:lstStyle/>
        <a:p>
          <a:endParaRPr lang="en-GB"/>
        </a:p>
      </dgm:t>
    </dgm:pt>
    <dgm:pt modelId="{583920AC-2408-42DD-87FC-16CAD941AB8B}" type="sibTrans" cxnId="{C8A7616D-65D7-4085-934D-AFD32EA18260}">
      <dgm:prSet/>
      <dgm:spPr/>
      <dgm:t>
        <a:bodyPr/>
        <a:lstStyle/>
        <a:p>
          <a:endParaRPr lang="en-GB"/>
        </a:p>
      </dgm:t>
    </dgm:pt>
    <dgm:pt modelId="{AF2811D9-4A3A-44C7-B478-34CF5C3C7249}">
      <dgm:prSet phldrT="[Text]"/>
      <dgm:spPr/>
      <dgm:t>
        <a:bodyPr/>
        <a:lstStyle/>
        <a:p>
          <a:r>
            <a:rPr lang="en-GB"/>
            <a:t>64</a:t>
          </a:r>
        </a:p>
      </dgm:t>
    </dgm:pt>
    <dgm:pt modelId="{CA597496-06CE-4730-B95F-2BAB0C7CC0EB}" type="parTrans" cxnId="{08ED59FB-A208-4AD1-9C45-D5E0B2360F44}">
      <dgm:prSet/>
      <dgm:spPr/>
      <dgm:t>
        <a:bodyPr/>
        <a:lstStyle/>
        <a:p>
          <a:endParaRPr lang="en-GB"/>
        </a:p>
      </dgm:t>
    </dgm:pt>
    <dgm:pt modelId="{8082E8A6-5BE3-4D0D-B74B-79A8EC71FA90}" type="sibTrans" cxnId="{08ED59FB-A208-4AD1-9C45-D5E0B2360F44}">
      <dgm:prSet/>
      <dgm:spPr/>
      <dgm:t>
        <a:bodyPr/>
        <a:lstStyle/>
        <a:p>
          <a:endParaRPr lang="en-GB"/>
        </a:p>
      </dgm:t>
    </dgm:pt>
    <dgm:pt modelId="{EE313EA6-FB7B-4AB1-862C-C43B71682571}">
      <dgm:prSet phldrT="[Text]" custT="1"/>
      <dgm:spPr/>
      <dgm:t>
        <a:bodyPr/>
        <a:lstStyle/>
        <a:p>
          <a:r>
            <a:rPr lang="cs-CZ" sz="1200" dirty="0" smtClean="0"/>
            <a:t>Doporučeno ke schválení</a:t>
          </a:r>
          <a:endParaRPr lang="en-GB" sz="1200" dirty="0"/>
        </a:p>
      </dgm:t>
    </dgm:pt>
    <dgm:pt modelId="{5C6D3115-0335-4148-A5F1-AE8070CFB052}" type="parTrans" cxnId="{1D1B0718-48BD-459D-A73D-2137952D1F5D}">
      <dgm:prSet/>
      <dgm:spPr/>
      <dgm:t>
        <a:bodyPr/>
        <a:lstStyle/>
        <a:p>
          <a:endParaRPr lang="en-GB"/>
        </a:p>
      </dgm:t>
    </dgm:pt>
    <dgm:pt modelId="{CAAC08E5-3BAA-4522-B9F0-36C98FD3019D}" type="sibTrans" cxnId="{1D1B0718-48BD-459D-A73D-2137952D1F5D}">
      <dgm:prSet/>
      <dgm:spPr/>
      <dgm:t>
        <a:bodyPr/>
        <a:lstStyle/>
        <a:p>
          <a:endParaRPr lang="en-GB"/>
        </a:p>
      </dgm:t>
    </dgm:pt>
    <dgm:pt modelId="{6F2C53CA-C10C-4C8F-9C3E-C356E461F900}">
      <dgm:prSet/>
      <dgm:spPr/>
      <dgm:t>
        <a:bodyPr/>
        <a:lstStyle/>
        <a:p>
          <a:r>
            <a:rPr lang="en-GB"/>
            <a:t>175</a:t>
          </a:r>
        </a:p>
      </dgm:t>
    </dgm:pt>
    <dgm:pt modelId="{3EF0F582-E19B-4F5E-9E21-BCB49F6468C7}" type="parTrans" cxnId="{4464EE73-1D93-404D-80DD-BE47B8D16A7E}">
      <dgm:prSet/>
      <dgm:spPr/>
      <dgm:t>
        <a:bodyPr/>
        <a:lstStyle/>
        <a:p>
          <a:endParaRPr lang="en-GB"/>
        </a:p>
      </dgm:t>
    </dgm:pt>
    <dgm:pt modelId="{56700A8C-7AC3-42CB-9C06-467F1C630E1C}" type="sibTrans" cxnId="{4464EE73-1D93-404D-80DD-BE47B8D16A7E}">
      <dgm:prSet/>
      <dgm:spPr/>
      <dgm:t>
        <a:bodyPr/>
        <a:lstStyle/>
        <a:p>
          <a:endParaRPr lang="en-GB"/>
        </a:p>
      </dgm:t>
    </dgm:pt>
    <dgm:pt modelId="{7411D8E3-9513-4105-BEDA-DE703BE23921}">
      <dgm:prSet custT="1"/>
      <dgm:spPr/>
      <dgm:t>
        <a:bodyPr/>
        <a:lstStyle/>
        <a:p>
          <a:r>
            <a:rPr lang="cs-CZ" sz="1200" dirty="0" smtClean="0"/>
            <a:t>Způsobilé</a:t>
          </a:r>
          <a:endParaRPr lang="en-GB" sz="1200" dirty="0"/>
        </a:p>
      </dgm:t>
    </dgm:pt>
    <dgm:pt modelId="{7833C581-21A1-4C3B-9AEE-14B4B6545A82}" type="parTrans" cxnId="{280505B0-64B0-4724-A176-A07558661877}">
      <dgm:prSet/>
      <dgm:spPr/>
      <dgm:t>
        <a:bodyPr/>
        <a:lstStyle/>
        <a:p>
          <a:endParaRPr lang="en-GB"/>
        </a:p>
      </dgm:t>
    </dgm:pt>
    <dgm:pt modelId="{1912712D-6568-4D8A-9676-08D0AFFE38A5}" type="sibTrans" cxnId="{280505B0-64B0-4724-A176-A07558661877}">
      <dgm:prSet/>
      <dgm:spPr/>
      <dgm:t>
        <a:bodyPr/>
        <a:lstStyle/>
        <a:p>
          <a:endParaRPr lang="en-GB"/>
        </a:p>
      </dgm:t>
    </dgm:pt>
    <dgm:pt modelId="{09DFF623-2D78-4831-A722-1052B2112EF3}" type="pres">
      <dgm:prSet presAssocID="{12EA63E1-EA35-4D5D-9957-0FDA75205B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B8B3D68-99D2-4151-9D17-75BD486FCFC6}" type="pres">
      <dgm:prSet presAssocID="{AEA44B1C-DD47-4C6F-9CF2-70100352CB34}" presName="composite" presStyleCnt="0"/>
      <dgm:spPr/>
    </dgm:pt>
    <dgm:pt modelId="{5F75AB49-ADC6-4087-A082-03BDF96E293F}" type="pres">
      <dgm:prSet presAssocID="{AEA44B1C-DD47-4C6F-9CF2-70100352CB34}" presName="bentUpArrow1" presStyleLbl="alignImgPlace1" presStyleIdx="0" presStyleCnt="3"/>
      <dgm:spPr/>
    </dgm:pt>
    <dgm:pt modelId="{34385EE4-A1A6-404B-81EF-D3A4FC0D8C89}" type="pres">
      <dgm:prSet presAssocID="{AEA44B1C-DD47-4C6F-9CF2-70100352CB3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8E516F-A578-4CF2-9E94-C4DBAF8EFDA8}" type="pres">
      <dgm:prSet presAssocID="{AEA44B1C-DD47-4C6F-9CF2-70100352CB34}" presName="ChildText" presStyleLbl="revTx" presStyleIdx="0" presStyleCnt="4" custScaleX="446748" custLinFactX="66968" custLinFactNeighborX="100000" custLinFactNeighborY="1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3DA7D-24B9-4880-8A45-0B44485C5E69}" type="pres">
      <dgm:prSet presAssocID="{F366148D-CFB6-45D1-8A25-DED5C5BAB721}" presName="sibTrans" presStyleCnt="0"/>
      <dgm:spPr/>
    </dgm:pt>
    <dgm:pt modelId="{837C0E5E-11CC-48F4-8DF8-C0359C753D59}" type="pres">
      <dgm:prSet presAssocID="{6F2C53CA-C10C-4C8F-9C3E-C356E461F900}" presName="composite" presStyleCnt="0"/>
      <dgm:spPr/>
    </dgm:pt>
    <dgm:pt modelId="{6BE3B32E-E2D4-4E8D-9FF6-457E5916C1B6}" type="pres">
      <dgm:prSet presAssocID="{6F2C53CA-C10C-4C8F-9C3E-C356E461F900}" presName="bentUpArrow1" presStyleLbl="alignImgPlace1" presStyleIdx="1" presStyleCnt="3"/>
      <dgm:spPr/>
    </dgm:pt>
    <dgm:pt modelId="{5F2CF504-E557-476F-911D-8D8B8D3622BF}" type="pres">
      <dgm:prSet presAssocID="{6F2C53CA-C10C-4C8F-9C3E-C356E461F90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3959E-61B1-4DB6-93E0-ED4AF7385743}" type="pres">
      <dgm:prSet presAssocID="{6F2C53CA-C10C-4C8F-9C3E-C356E461F900}" presName="ChildText" presStyleLbl="revTx" presStyleIdx="1" presStyleCnt="4" custScaleX="308971" custLinFactX="4685" custLinFactNeighborX="100000" custLinFactNeighborY="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4F544B-7E9B-410B-992D-0DD44E4CED67}" type="pres">
      <dgm:prSet presAssocID="{56700A8C-7AC3-42CB-9C06-467F1C630E1C}" presName="sibTrans" presStyleCnt="0"/>
      <dgm:spPr/>
    </dgm:pt>
    <dgm:pt modelId="{9CF0687D-D8A9-4CD4-B147-3531B5275997}" type="pres">
      <dgm:prSet presAssocID="{4A6C19FE-9F7C-4771-AF06-CEB3263A5DA3}" presName="composite" presStyleCnt="0"/>
      <dgm:spPr/>
    </dgm:pt>
    <dgm:pt modelId="{4ECDC491-0C3C-441F-AF2F-5351E6EC239B}" type="pres">
      <dgm:prSet presAssocID="{4A6C19FE-9F7C-4771-AF06-CEB3263A5DA3}" presName="bentUpArrow1" presStyleLbl="alignImgPlace1" presStyleIdx="2" presStyleCnt="3"/>
      <dgm:spPr/>
    </dgm:pt>
    <dgm:pt modelId="{37FA427D-8FAB-4A25-A189-302D2B037C34}" type="pres">
      <dgm:prSet presAssocID="{4A6C19FE-9F7C-4771-AF06-CEB3263A5DA3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E03AD5-9E81-4722-9F7B-717C4D6E6E76}" type="pres">
      <dgm:prSet presAssocID="{4A6C19FE-9F7C-4771-AF06-CEB3263A5DA3}" presName="ChildText" presStyleLbl="revTx" presStyleIdx="2" presStyleCnt="4" custScaleX="345549" custLinFactX="30009" custLinFactNeighborX="100000" custLinFactNeighborY="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EDC26-4425-4DB7-9DDF-9366EC2E1F47}" type="pres">
      <dgm:prSet presAssocID="{4D2F69D8-1759-4483-ADA1-67698F1E704D}" presName="sibTrans" presStyleCnt="0"/>
      <dgm:spPr/>
    </dgm:pt>
    <dgm:pt modelId="{631DAF26-C08A-4E7E-8766-FD74BA2A437F}" type="pres">
      <dgm:prSet presAssocID="{AF2811D9-4A3A-44C7-B478-34CF5C3C7249}" presName="composite" presStyleCnt="0"/>
      <dgm:spPr/>
    </dgm:pt>
    <dgm:pt modelId="{8EC1F5FD-4C92-44B4-8643-40AF36BBE520}" type="pres">
      <dgm:prSet presAssocID="{AF2811D9-4A3A-44C7-B478-34CF5C3C724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D730D7-B82A-4D97-8CDA-2C30747A8601}" type="pres">
      <dgm:prSet presAssocID="{AF2811D9-4A3A-44C7-B478-34CF5C3C7249}" presName="FinalChildText" presStyleLbl="revTx" presStyleIdx="3" presStyleCnt="4" custScaleX="261694" custLinFactY="11807" custLinFactNeighborX="1188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E4456B-0FD7-492C-85D3-438DD8E01BBC}" type="presOf" srcId="{AF2811D9-4A3A-44C7-B478-34CF5C3C7249}" destId="{8EC1F5FD-4C92-44B4-8643-40AF36BBE520}" srcOrd="0" destOrd="0" presId="urn:microsoft.com/office/officeart/2005/8/layout/StepDownProcess"/>
    <dgm:cxn modelId="{EB3C51FE-BEA0-4EE6-A713-0A98894818C3}" type="presOf" srcId="{6F2C53CA-C10C-4C8F-9C3E-C356E461F900}" destId="{5F2CF504-E557-476F-911D-8D8B8D3622BF}" srcOrd="0" destOrd="0" presId="urn:microsoft.com/office/officeart/2005/8/layout/StepDownProcess"/>
    <dgm:cxn modelId="{1248A86D-30A5-4E5E-A1CD-C6541B7C8BD7}" type="presOf" srcId="{7411D8E3-9513-4105-BEDA-DE703BE23921}" destId="{4523959E-61B1-4DB6-93E0-ED4AF7385743}" srcOrd="0" destOrd="0" presId="urn:microsoft.com/office/officeart/2005/8/layout/StepDownProcess"/>
    <dgm:cxn modelId="{8EB8FB85-CD1E-4E08-8395-4F1F62417E6C}" type="presOf" srcId="{AEA44B1C-DD47-4C6F-9CF2-70100352CB34}" destId="{34385EE4-A1A6-404B-81EF-D3A4FC0D8C89}" srcOrd="0" destOrd="0" presId="urn:microsoft.com/office/officeart/2005/8/layout/StepDownProcess"/>
    <dgm:cxn modelId="{4464EE73-1D93-404D-80DD-BE47B8D16A7E}" srcId="{12EA63E1-EA35-4D5D-9957-0FDA75205B32}" destId="{6F2C53CA-C10C-4C8F-9C3E-C356E461F900}" srcOrd="1" destOrd="0" parTransId="{3EF0F582-E19B-4F5E-9E21-BCB49F6468C7}" sibTransId="{56700A8C-7AC3-42CB-9C06-467F1C630E1C}"/>
    <dgm:cxn modelId="{67A4F497-59EC-4E74-9230-172361A9114A}" srcId="{12EA63E1-EA35-4D5D-9957-0FDA75205B32}" destId="{AEA44B1C-DD47-4C6F-9CF2-70100352CB34}" srcOrd="0" destOrd="0" parTransId="{593CC990-734A-498E-9B42-08DCC3E402B6}" sibTransId="{F366148D-CFB6-45D1-8A25-DED5C5BAB721}"/>
    <dgm:cxn modelId="{08ED59FB-A208-4AD1-9C45-D5E0B2360F44}" srcId="{12EA63E1-EA35-4D5D-9957-0FDA75205B32}" destId="{AF2811D9-4A3A-44C7-B478-34CF5C3C7249}" srcOrd="3" destOrd="0" parTransId="{CA597496-06CE-4730-B95F-2BAB0C7CC0EB}" sibTransId="{8082E8A6-5BE3-4D0D-B74B-79A8EC71FA90}"/>
    <dgm:cxn modelId="{EF962EAB-4A86-445A-BD5A-28A73B96469D}" type="presOf" srcId="{4A341265-8093-463A-9D6C-8195BB5321A6}" destId="{288E516F-A578-4CF2-9E94-C4DBAF8EFDA8}" srcOrd="0" destOrd="0" presId="urn:microsoft.com/office/officeart/2005/8/layout/StepDownProcess"/>
    <dgm:cxn modelId="{1D1B0718-48BD-459D-A73D-2137952D1F5D}" srcId="{AF2811D9-4A3A-44C7-B478-34CF5C3C7249}" destId="{EE313EA6-FB7B-4AB1-862C-C43B71682571}" srcOrd="0" destOrd="0" parTransId="{5C6D3115-0335-4148-A5F1-AE8070CFB052}" sibTransId="{CAAC08E5-3BAA-4522-B9F0-36C98FD3019D}"/>
    <dgm:cxn modelId="{C8A7616D-65D7-4085-934D-AFD32EA18260}" srcId="{4A6C19FE-9F7C-4771-AF06-CEB3263A5DA3}" destId="{E00135B4-6F6F-4742-9F5E-762C20A7EB62}" srcOrd="0" destOrd="0" parTransId="{0E38D997-B5C3-4EA7-AF57-5A086D27C1CD}" sibTransId="{583920AC-2408-42DD-87FC-16CAD941AB8B}"/>
    <dgm:cxn modelId="{132CBE1E-89C4-48F0-9D33-8815C59DF9D5}" type="presOf" srcId="{4A6C19FE-9F7C-4771-AF06-CEB3263A5DA3}" destId="{37FA427D-8FAB-4A25-A189-302D2B037C34}" srcOrd="0" destOrd="0" presId="urn:microsoft.com/office/officeart/2005/8/layout/StepDownProcess"/>
    <dgm:cxn modelId="{C6398CEC-22E0-4E90-B34A-EBC9A37195A6}" srcId="{AEA44B1C-DD47-4C6F-9CF2-70100352CB34}" destId="{4A341265-8093-463A-9D6C-8195BB5321A6}" srcOrd="0" destOrd="0" parTransId="{D55D2B36-A9A0-4FAB-9789-8873D32FC4A0}" sibTransId="{43CD2D41-71AD-44EE-A312-164F5453B2F0}"/>
    <dgm:cxn modelId="{C6BA0C9E-B8BB-4362-A724-90BB63972373}" type="presOf" srcId="{E00135B4-6F6F-4742-9F5E-762C20A7EB62}" destId="{A7E03AD5-9E81-4722-9F7B-717C4D6E6E76}" srcOrd="0" destOrd="0" presId="urn:microsoft.com/office/officeart/2005/8/layout/StepDownProcess"/>
    <dgm:cxn modelId="{BC1222ED-9435-434F-AF19-FF4541A5C300}" type="presOf" srcId="{12EA63E1-EA35-4D5D-9957-0FDA75205B32}" destId="{09DFF623-2D78-4831-A722-1052B2112EF3}" srcOrd="0" destOrd="0" presId="urn:microsoft.com/office/officeart/2005/8/layout/StepDownProcess"/>
    <dgm:cxn modelId="{CD042F6F-C766-4479-9C7C-AAFC040837E1}" type="presOf" srcId="{EE313EA6-FB7B-4AB1-862C-C43B71682571}" destId="{57D730D7-B82A-4D97-8CDA-2C30747A8601}" srcOrd="0" destOrd="0" presId="urn:microsoft.com/office/officeart/2005/8/layout/StepDownProcess"/>
    <dgm:cxn modelId="{280505B0-64B0-4724-A176-A07558661877}" srcId="{6F2C53CA-C10C-4C8F-9C3E-C356E461F900}" destId="{7411D8E3-9513-4105-BEDA-DE703BE23921}" srcOrd="0" destOrd="0" parTransId="{7833C581-21A1-4C3B-9AEE-14B4B6545A82}" sibTransId="{1912712D-6568-4D8A-9676-08D0AFFE38A5}"/>
    <dgm:cxn modelId="{B1FC3BDF-5CB9-4DA3-8383-DD48FA34283F}" srcId="{12EA63E1-EA35-4D5D-9957-0FDA75205B32}" destId="{4A6C19FE-9F7C-4771-AF06-CEB3263A5DA3}" srcOrd="2" destOrd="0" parTransId="{515FCB03-6373-4536-A3AF-482E4B5CDCCD}" sibTransId="{4D2F69D8-1759-4483-ADA1-67698F1E704D}"/>
    <dgm:cxn modelId="{A69F2881-8C55-4CFA-B3FA-35979189C499}" type="presParOf" srcId="{09DFF623-2D78-4831-A722-1052B2112EF3}" destId="{DB8B3D68-99D2-4151-9D17-75BD486FCFC6}" srcOrd="0" destOrd="0" presId="urn:microsoft.com/office/officeart/2005/8/layout/StepDownProcess"/>
    <dgm:cxn modelId="{B846F88D-5EB4-48E9-ACE4-443B6DDA336C}" type="presParOf" srcId="{DB8B3D68-99D2-4151-9D17-75BD486FCFC6}" destId="{5F75AB49-ADC6-4087-A082-03BDF96E293F}" srcOrd="0" destOrd="0" presId="urn:microsoft.com/office/officeart/2005/8/layout/StepDownProcess"/>
    <dgm:cxn modelId="{A15610A7-1884-48A6-9677-CC3194A2B733}" type="presParOf" srcId="{DB8B3D68-99D2-4151-9D17-75BD486FCFC6}" destId="{34385EE4-A1A6-404B-81EF-D3A4FC0D8C89}" srcOrd="1" destOrd="0" presId="urn:microsoft.com/office/officeart/2005/8/layout/StepDownProcess"/>
    <dgm:cxn modelId="{5035687A-B8F4-4D71-8E97-A544E855647A}" type="presParOf" srcId="{DB8B3D68-99D2-4151-9D17-75BD486FCFC6}" destId="{288E516F-A578-4CF2-9E94-C4DBAF8EFDA8}" srcOrd="2" destOrd="0" presId="urn:microsoft.com/office/officeart/2005/8/layout/StepDownProcess"/>
    <dgm:cxn modelId="{7EE393D4-1737-447B-89FA-4401C4914813}" type="presParOf" srcId="{09DFF623-2D78-4831-A722-1052B2112EF3}" destId="{32D3DA7D-24B9-4880-8A45-0B44485C5E69}" srcOrd="1" destOrd="0" presId="urn:microsoft.com/office/officeart/2005/8/layout/StepDownProcess"/>
    <dgm:cxn modelId="{F960567B-9DF9-425E-93FC-76413F990B35}" type="presParOf" srcId="{09DFF623-2D78-4831-A722-1052B2112EF3}" destId="{837C0E5E-11CC-48F4-8DF8-C0359C753D59}" srcOrd="2" destOrd="0" presId="urn:microsoft.com/office/officeart/2005/8/layout/StepDownProcess"/>
    <dgm:cxn modelId="{C747167E-142D-4A7A-9512-3E6F348045E7}" type="presParOf" srcId="{837C0E5E-11CC-48F4-8DF8-C0359C753D59}" destId="{6BE3B32E-E2D4-4E8D-9FF6-457E5916C1B6}" srcOrd="0" destOrd="0" presId="urn:microsoft.com/office/officeart/2005/8/layout/StepDownProcess"/>
    <dgm:cxn modelId="{C0504ADE-4FB9-4849-8D30-77456D513FE2}" type="presParOf" srcId="{837C0E5E-11CC-48F4-8DF8-C0359C753D59}" destId="{5F2CF504-E557-476F-911D-8D8B8D3622BF}" srcOrd="1" destOrd="0" presId="urn:microsoft.com/office/officeart/2005/8/layout/StepDownProcess"/>
    <dgm:cxn modelId="{AC330C33-B7E6-4095-BC41-9D5820BD8CA4}" type="presParOf" srcId="{837C0E5E-11CC-48F4-8DF8-C0359C753D59}" destId="{4523959E-61B1-4DB6-93E0-ED4AF7385743}" srcOrd="2" destOrd="0" presId="urn:microsoft.com/office/officeart/2005/8/layout/StepDownProcess"/>
    <dgm:cxn modelId="{9CACF36C-05E3-462E-8D3B-76622A14F8FD}" type="presParOf" srcId="{09DFF623-2D78-4831-A722-1052B2112EF3}" destId="{254F544B-7E9B-410B-992D-0DD44E4CED67}" srcOrd="3" destOrd="0" presId="urn:microsoft.com/office/officeart/2005/8/layout/StepDownProcess"/>
    <dgm:cxn modelId="{52597F12-8020-4E0F-A7D3-3BD52B7B480D}" type="presParOf" srcId="{09DFF623-2D78-4831-A722-1052B2112EF3}" destId="{9CF0687D-D8A9-4CD4-B147-3531B5275997}" srcOrd="4" destOrd="0" presId="urn:microsoft.com/office/officeart/2005/8/layout/StepDownProcess"/>
    <dgm:cxn modelId="{73863060-C020-470B-8B74-243A04B61467}" type="presParOf" srcId="{9CF0687D-D8A9-4CD4-B147-3531B5275997}" destId="{4ECDC491-0C3C-441F-AF2F-5351E6EC239B}" srcOrd="0" destOrd="0" presId="urn:microsoft.com/office/officeart/2005/8/layout/StepDownProcess"/>
    <dgm:cxn modelId="{C933A133-38E9-4B64-9CAE-018BE7CEE265}" type="presParOf" srcId="{9CF0687D-D8A9-4CD4-B147-3531B5275997}" destId="{37FA427D-8FAB-4A25-A189-302D2B037C34}" srcOrd="1" destOrd="0" presId="urn:microsoft.com/office/officeart/2005/8/layout/StepDownProcess"/>
    <dgm:cxn modelId="{8CDA0061-2430-4A14-8CA8-204C63D8C5DD}" type="presParOf" srcId="{9CF0687D-D8A9-4CD4-B147-3531B5275997}" destId="{A7E03AD5-9E81-4722-9F7B-717C4D6E6E76}" srcOrd="2" destOrd="0" presId="urn:microsoft.com/office/officeart/2005/8/layout/StepDownProcess"/>
    <dgm:cxn modelId="{11724543-08BB-4E1B-AACF-C302B34E84BF}" type="presParOf" srcId="{09DFF623-2D78-4831-A722-1052B2112EF3}" destId="{CAAEDC26-4425-4DB7-9DDF-9366EC2E1F47}" srcOrd="5" destOrd="0" presId="urn:microsoft.com/office/officeart/2005/8/layout/StepDownProcess"/>
    <dgm:cxn modelId="{A1796FAD-D4A3-46C9-912B-7AD4C6233C76}" type="presParOf" srcId="{09DFF623-2D78-4831-A722-1052B2112EF3}" destId="{631DAF26-C08A-4E7E-8766-FD74BA2A437F}" srcOrd="6" destOrd="0" presId="urn:microsoft.com/office/officeart/2005/8/layout/StepDownProcess"/>
    <dgm:cxn modelId="{80496294-A940-45C3-AA99-856B8BB4CFA4}" type="presParOf" srcId="{631DAF26-C08A-4E7E-8766-FD74BA2A437F}" destId="{8EC1F5FD-4C92-44B4-8643-40AF36BBE520}" srcOrd="0" destOrd="0" presId="urn:microsoft.com/office/officeart/2005/8/layout/StepDownProcess"/>
    <dgm:cxn modelId="{DC640E03-FA20-4039-AF6B-E07CF45FA768}" type="presParOf" srcId="{631DAF26-C08A-4E7E-8766-FD74BA2A437F}" destId="{57D730D7-B82A-4D97-8CDA-2C30747A860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EA63E1-EA35-4D5D-9957-0FDA75205B32}" type="doc">
      <dgm:prSet loTypeId="urn:microsoft.com/office/officeart/2005/8/layout/StepDown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EA44B1C-DD47-4C6F-9CF2-70100352CB34}">
      <dgm:prSet phldrT="[Text]"/>
      <dgm:spPr/>
      <dgm:t>
        <a:bodyPr/>
        <a:lstStyle/>
        <a:p>
          <a:r>
            <a:rPr lang="cs-CZ" dirty="0" smtClean="0"/>
            <a:t>4</a:t>
          </a:r>
          <a:r>
            <a:rPr lang="en-GB" dirty="0" smtClean="0"/>
            <a:t>1</a:t>
          </a:r>
          <a:endParaRPr lang="en-GB" dirty="0"/>
        </a:p>
      </dgm:t>
    </dgm:pt>
    <dgm:pt modelId="{593CC990-734A-498E-9B42-08DCC3E402B6}" type="parTrans" cxnId="{67A4F497-59EC-4E74-9230-172361A9114A}">
      <dgm:prSet/>
      <dgm:spPr/>
      <dgm:t>
        <a:bodyPr/>
        <a:lstStyle/>
        <a:p>
          <a:endParaRPr lang="en-GB"/>
        </a:p>
      </dgm:t>
    </dgm:pt>
    <dgm:pt modelId="{F366148D-CFB6-45D1-8A25-DED5C5BAB721}" type="sibTrans" cxnId="{67A4F497-59EC-4E74-9230-172361A9114A}">
      <dgm:prSet/>
      <dgm:spPr/>
      <dgm:t>
        <a:bodyPr/>
        <a:lstStyle/>
        <a:p>
          <a:endParaRPr lang="en-GB"/>
        </a:p>
      </dgm:t>
    </dgm:pt>
    <dgm:pt modelId="{4A341265-8093-463A-9D6C-8195BB5321A6}">
      <dgm:prSet phldrT="[Text]" custT="1"/>
      <dgm:spPr/>
      <dgm:t>
        <a:bodyPr/>
        <a:lstStyle/>
        <a:p>
          <a:r>
            <a:rPr lang="cs-CZ" sz="1200" dirty="0" smtClean="0"/>
            <a:t>Předloženo (7 CZ LP)</a:t>
          </a:r>
          <a:endParaRPr lang="en-GB" sz="1200" dirty="0"/>
        </a:p>
      </dgm:t>
    </dgm:pt>
    <dgm:pt modelId="{D55D2B36-A9A0-4FAB-9789-8873D32FC4A0}" type="parTrans" cxnId="{C6398CEC-22E0-4E90-B34A-EBC9A37195A6}">
      <dgm:prSet/>
      <dgm:spPr/>
      <dgm:t>
        <a:bodyPr/>
        <a:lstStyle/>
        <a:p>
          <a:endParaRPr lang="en-GB"/>
        </a:p>
      </dgm:t>
    </dgm:pt>
    <dgm:pt modelId="{43CD2D41-71AD-44EE-A312-164F5453B2F0}" type="sibTrans" cxnId="{C6398CEC-22E0-4E90-B34A-EBC9A37195A6}">
      <dgm:prSet/>
      <dgm:spPr/>
      <dgm:t>
        <a:bodyPr/>
        <a:lstStyle/>
        <a:p>
          <a:endParaRPr lang="en-GB"/>
        </a:p>
      </dgm:t>
    </dgm:pt>
    <dgm:pt modelId="{4A6C19FE-9F7C-4771-AF06-CEB3263A5DA3}">
      <dgm:prSet phldrT="[Text]"/>
      <dgm:spPr/>
      <dgm:t>
        <a:bodyPr/>
        <a:lstStyle/>
        <a:p>
          <a:r>
            <a:rPr lang="cs-CZ" dirty="0" smtClean="0"/>
            <a:t>11</a:t>
          </a:r>
          <a:endParaRPr lang="en-GB" dirty="0"/>
        </a:p>
      </dgm:t>
    </dgm:pt>
    <dgm:pt modelId="{515FCB03-6373-4536-A3AF-482E4B5CDCCD}" type="parTrans" cxnId="{B1FC3BDF-5CB9-4DA3-8383-DD48FA34283F}">
      <dgm:prSet/>
      <dgm:spPr/>
      <dgm:t>
        <a:bodyPr/>
        <a:lstStyle/>
        <a:p>
          <a:endParaRPr lang="en-GB"/>
        </a:p>
      </dgm:t>
    </dgm:pt>
    <dgm:pt modelId="{4D2F69D8-1759-4483-ADA1-67698F1E704D}" type="sibTrans" cxnId="{B1FC3BDF-5CB9-4DA3-8383-DD48FA34283F}">
      <dgm:prSet/>
      <dgm:spPr/>
      <dgm:t>
        <a:bodyPr/>
        <a:lstStyle/>
        <a:p>
          <a:endParaRPr lang="en-GB"/>
        </a:p>
      </dgm:t>
    </dgm:pt>
    <dgm:pt modelId="{E00135B4-6F6F-4742-9F5E-762C20A7EB62}">
      <dgm:prSet phldrT="[Text]" custT="1"/>
      <dgm:spPr/>
      <dgm:t>
        <a:bodyPr/>
        <a:lstStyle/>
        <a:p>
          <a:r>
            <a:rPr lang="cs-CZ" sz="1200" dirty="0" smtClean="0"/>
            <a:t>Doporučeno pro operativní hodnocení</a:t>
          </a:r>
          <a:endParaRPr lang="en-GB" sz="1200" dirty="0"/>
        </a:p>
      </dgm:t>
    </dgm:pt>
    <dgm:pt modelId="{0E38D997-B5C3-4EA7-AF57-5A086D27C1CD}" type="parTrans" cxnId="{C8A7616D-65D7-4085-934D-AFD32EA18260}">
      <dgm:prSet/>
      <dgm:spPr/>
      <dgm:t>
        <a:bodyPr/>
        <a:lstStyle/>
        <a:p>
          <a:endParaRPr lang="en-GB"/>
        </a:p>
      </dgm:t>
    </dgm:pt>
    <dgm:pt modelId="{583920AC-2408-42DD-87FC-16CAD941AB8B}" type="sibTrans" cxnId="{C8A7616D-65D7-4085-934D-AFD32EA18260}">
      <dgm:prSet/>
      <dgm:spPr/>
      <dgm:t>
        <a:bodyPr/>
        <a:lstStyle/>
        <a:p>
          <a:endParaRPr lang="en-GB"/>
        </a:p>
      </dgm:t>
    </dgm:pt>
    <dgm:pt modelId="{AF2811D9-4A3A-44C7-B478-34CF5C3C7249}">
      <dgm:prSet phldrT="[Text]"/>
      <dgm:spPr/>
      <dgm:t>
        <a:bodyPr/>
        <a:lstStyle/>
        <a:p>
          <a:r>
            <a:rPr lang="cs-CZ" dirty="0" smtClean="0"/>
            <a:t>11</a:t>
          </a:r>
          <a:endParaRPr lang="en-GB" dirty="0"/>
        </a:p>
      </dgm:t>
    </dgm:pt>
    <dgm:pt modelId="{CA597496-06CE-4730-B95F-2BAB0C7CC0EB}" type="parTrans" cxnId="{08ED59FB-A208-4AD1-9C45-D5E0B2360F44}">
      <dgm:prSet/>
      <dgm:spPr/>
      <dgm:t>
        <a:bodyPr/>
        <a:lstStyle/>
        <a:p>
          <a:endParaRPr lang="en-GB"/>
        </a:p>
      </dgm:t>
    </dgm:pt>
    <dgm:pt modelId="{8082E8A6-5BE3-4D0D-B74B-79A8EC71FA90}" type="sibTrans" cxnId="{08ED59FB-A208-4AD1-9C45-D5E0B2360F44}">
      <dgm:prSet/>
      <dgm:spPr/>
      <dgm:t>
        <a:bodyPr/>
        <a:lstStyle/>
        <a:p>
          <a:endParaRPr lang="en-GB"/>
        </a:p>
      </dgm:t>
    </dgm:pt>
    <dgm:pt modelId="{EE313EA6-FB7B-4AB1-862C-C43B71682571}">
      <dgm:prSet phldrT="[Text]" custT="1"/>
      <dgm:spPr/>
      <dgm:t>
        <a:bodyPr/>
        <a:lstStyle/>
        <a:p>
          <a:r>
            <a:rPr lang="cs-CZ" sz="1200" dirty="0" smtClean="0"/>
            <a:t>Doporučeno ke schválení (1 CZ LP)</a:t>
          </a:r>
          <a:endParaRPr lang="en-GB" sz="1200" dirty="0"/>
        </a:p>
      </dgm:t>
    </dgm:pt>
    <dgm:pt modelId="{5C6D3115-0335-4148-A5F1-AE8070CFB052}" type="parTrans" cxnId="{1D1B0718-48BD-459D-A73D-2137952D1F5D}">
      <dgm:prSet/>
      <dgm:spPr/>
      <dgm:t>
        <a:bodyPr/>
        <a:lstStyle/>
        <a:p>
          <a:endParaRPr lang="en-GB"/>
        </a:p>
      </dgm:t>
    </dgm:pt>
    <dgm:pt modelId="{CAAC08E5-3BAA-4522-B9F0-36C98FD3019D}" type="sibTrans" cxnId="{1D1B0718-48BD-459D-A73D-2137952D1F5D}">
      <dgm:prSet/>
      <dgm:spPr/>
      <dgm:t>
        <a:bodyPr/>
        <a:lstStyle/>
        <a:p>
          <a:endParaRPr lang="en-GB"/>
        </a:p>
      </dgm:t>
    </dgm:pt>
    <dgm:pt modelId="{6F2C53CA-C10C-4C8F-9C3E-C356E461F900}">
      <dgm:prSet/>
      <dgm:spPr/>
      <dgm:t>
        <a:bodyPr/>
        <a:lstStyle/>
        <a:p>
          <a:r>
            <a:rPr lang="cs-CZ" dirty="0" smtClean="0"/>
            <a:t>27</a:t>
          </a:r>
          <a:endParaRPr lang="en-GB" dirty="0"/>
        </a:p>
      </dgm:t>
    </dgm:pt>
    <dgm:pt modelId="{3EF0F582-E19B-4F5E-9E21-BCB49F6468C7}" type="parTrans" cxnId="{4464EE73-1D93-404D-80DD-BE47B8D16A7E}">
      <dgm:prSet/>
      <dgm:spPr/>
      <dgm:t>
        <a:bodyPr/>
        <a:lstStyle/>
        <a:p>
          <a:endParaRPr lang="en-GB"/>
        </a:p>
      </dgm:t>
    </dgm:pt>
    <dgm:pt modelId="{56700A8C-7AC3-42CB-9C06-467F1C630E1C}" type="sibTrans" cxnId="{4464EE73-1D93-404D-80DD-BE47B8D16A7E}">
      <dgm:prSet/>
      <dgm:spPr/>
      <dgm:t>
        <a:bodyPr/>
        <a:lstStyle/>
        <a:p>
          <a:endParaRPr lang="en-GB"/>
        </a:p>
      </dgm:t>
    </dgm:pt>
    <dgm:pt modelId="{7411D8E3-9513-4105-BEDA-DE703BE23921}">
      <dgm:prSet custT="1"/>
      <dgm:spPr/>
      <dgm:t>
        <a:bodyPr/>
        <a:lstStyle/>
        <a:p>
          <a:r>
            <a:rPr lang="cs-CZ" sz="1200" dirty="0" smtClean="0"/>
            <a:t>Způsobilé (3 CZ LP)</a:t>
          </a:r>
          <a:endParaRPr lang="en-GB" sz="1200" dirty="0"/>
        </a:p>
      </dgm:t>
    </dgm:pt>
    <dgm:pt modelId="{7833C581-21A1-4C3B-9AEE-14B4B6545A82}" type="parTrans" cxnId="{280505B0-64B0-4724-A176-A07558661877}">
      <dgm:prSet/>
      <dgm:spPr/>
      <dgm:t>
        <a:bodyPr/>
        <a:lstStyle/>
        <a:p>
          <a:endParaRPr lang="en-GB"/>
        </a:p>
      </dgm:t>
    </dgm:pt>
    <dgm:pt modelId="{1912712D-6568-4D8A-9676-08D0AFFE38A5}" type="sibTrans" cxnId="{280505B0-64B0-4724-A176-A07558661877}">
      <dgm:prSet/>
      <dgm:spPr/>
      <dgm:t>
        <a:bodyPr/>
        <a:lstStyle/>
        <a:p>
          <a:endParaRPr lang="en-GB"/>
        </a:p>
      </dgm:t>
    </dgm:pt>
    <dgm:pt modelId="{09DFF623-2D78-4831-A722-1052B2112EF3}" type="pres">
      <dgm:prSet presAssocID="{12EA63E1-EA35-4D5D-9957-0FDA75205B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B8B3D68-99D2-4151-9D17-75BD486FCFC6}" type="pres">
      <dgm:prSet presAssocID="{AEA44B1C-DD47-4C6F-9CF2-70100352CB34}" presName="composite" presStyleCnt="0"/>
      <dgm:spPr/>
    </dgm:pt>
    <dgm:pt modelId="{5F75AB49-ADC6-4087-A082-03BDF96E293F}" type="pres">
      <dgm:prSet presAssocID="{AEA44B1C-DD47-4C6F-9CF2-70100352CB34}" presName="bentUpArrow1" presStyleLbl="alignImgPlace1" presStyleIdx="0" presStyleCnt="3"/>
      <dgm:spPr/>
    </dgm:pt>
    <dgm:pt modelId="{34385EE4-A1A6-404B-81EF-D3A4FC0D8C89}" type="pres">
      <dgm:prSet presAssocID="{AEA44B1C-DD47-4C6F-9CF2-70100352CB3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8E516F-A578-4CF2-9E94-C4DBAF8EFDA8}" type="pres">
      <dgm:prSet presAssocID="{AEA44B1C-DD47-4C6F-9CF2-70100352CB34}" presName="ChildText" presStyleLbl="revTx" presStyleIdx="0" presStyleCnt="4" custScaleX="446748" custLinFactX="66968" custLinFactNeighborX="100000" custLinFactNeighborY="1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3DA7D-24B9-4880-8A45-0B44485C5E69}" type="pres">
      <dgm:prSet presAssocID="{F366148D-CFB6-45D1-8A25-DED5C5BAB721}" presName="sibTrans" presStyleCnt="0"/>
      <dgm:spPr/>
    </dgm:pt>
    <dgm:pt modelId="{837C0E5E-11CC-48F4-8DF8-C0359C753D59}" type="pres">
      <dgm:prSet presAssocID="{6F2C53CA-C10C-4C8F-9C3E-C356E461F900}" presName="composite" presStyleCnt="0"/>
      <dgm:spPr/>
    </dgm:pt>
    <dgm:pt modelId="{6BE3B32E-E2D4-4E8D-9FF6-457E5916C1B6}" type="pres">
      <dgm:prSet presAssocID="{6F2C53CA-C10C-4C8F-9C3E-C356E461F900}" presName="bentUpArrow1" presStyleLbl="alignImgPlace1" presStyleIdx="1" presStyleCnt="3"/>
      <dgm:spPr/>
    </dgm:pt>
    <dgm:pt modelId="{5F2CF504-E557-476F-911D-8D8B8D3622BF}" type="pres">
      <dgm:prSet presAssocID="{6F2C53CA-C10C-4C8F-9C3E-C356E461F90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3959E-61B1-4DB6-93E0-ED4AF7385743}" type="pres">
      <dgm:prSet presAssocID="{6F2C53CA-C10C-4C8F-9C3E-C356E461F900}" presName="ChildText" presStyleLbl="revTx" presStyleIdx="1" presStyleCnt="4" custScaleX="409430" custLinFactX="70121" custLinFactNeighborX="100000" custLinFactNeighborY="-11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4F544B-7E9B-410B-992D-0DD44E4CED67}" type="pres">
      <dgm:prSet presAssocID="{56700A8C-7AC3-42CB-9C06-467F1C630E1C}" presName="sibTrans" presStyleCnt="0"/>
      <dgm:spPr/>
    </dgm:pt>
    <dgm:pt modelId="{9CF0687D-D8A9-4CD4-B147-3531B5275997}" type="pres">
      <dgm:prSet presAssocID="{4A6C19FE-9F7C-4771-AF06-CEB3263A5DA3}" presName="composite" presStyleCnt="0"/>
      <dgm:spPr/>
    </dgm:pt>
    <dgm:pt modelId="{4ECDC491-0C3C-441F-AF2F-5351E6EC239B}" type="pres">
      <dgm:prSet presAssocID="{4A6C19FE-9F7C-4771-AF06-CEB3263A5DA3}" presName="bentUpArrow1" presStyleLbl="alignImgPlace1" presStyleIdx="2" presStyleCnt="3"/>
      <dgm:spPr/>
    </dgm:pt>
    <dgm:pt modelId="{37FA427D-8FAB-4A25-A189-302D2B037C34}" type="pres">
      <dgm:prSet presAssocID="{4A6C19FE-9F7C-4771-AF06-CEB3263A5DA3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E03AD5-9E81-4722-9F7B-717C4D6E6E76}" type="pres">
      <dgm:prSet presAssocID="{4A6C19FE-9F7C-4771-AF06-CEB3263A5DA3}" presName="ChildText" presStyleLbl="revTx" presStyleIdx="2" presStyleCnt="4" custScaleX="345549" custLinFactX="30009" custLinFactNeighborX="100000" custLinFactNeighborY="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EDC26-4425-4DB7-9DDF-9366EC2E1F47}" type="pres">
      <dgm:prSet presAssocID="{4D2F69D8-1759-4483-ADA1-67698F1E704D}" presName="sibTrans" presStyleCnt="0"/>
      <dgm:spPr/>
    </dgm:pt>
    <dgm:pt modelId="{631DAF26-C08A-4E7E-8766-FD74BA2A437F}" type="pres">
      <dgm:prSet presAssocID="{AF2811D9-4A3A-44C7-B478-34CF5C3C7249}" presName="composite" presStyleCnt="0"/>
      <dgm:spPr/>
    </dgm:pt>
    <dgm:pt modelId="{8EC1F5FD-4C92-44B4-8643-40AF36BBE520}" type="pres">
      <dgm:prSet presAssocID="{AF2811D9-4A3A-44C7-B478-34CF5C3C724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D730D7-B82A-4D97-8CDA-2C30747A8601}" type="pres">
      <dgm:prSet presAssocID="{AF2811D9-4A3A-44C7-B478-34CF5C3C7249}" presName="FinalChildText" presStyleLbl="revTx" presStyleIdx="3" presStyleCnt="4" custScaleX="405110" custLinFactY="18457" custLinFactNeighborX="-8887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1F8DFA-2A50-44B0-92CC-6DD6DBFE60AC}" type="presOf" srcId="{AF2811D9-4A3A-44C7-B478-34CF5C3C7249}" destId="{8EC1F5FD-4C92-44B4-8643-40AF36BBE520}" srcOrd="0" destOrd="0" presId="urn:microsoft.com/office/officeart/2005/8/layout/StepDownProcess"/>
    <dgm:cxn modelId="{4464EE73-1D93-404D-80DD-BE47B8D16A7E}" srcId="{12EA63E1-EA35-4D5D-9957-0FDA75205B32}" destId="{6F2C53CA-C10C-4C8F-9C3E-C356E461F900}" srcOrd="1" destOrd="0" parTransId="{3EF0F582-E19B-4F5E-9E21-BCB49F6468C7}" sibTransId="{56700A8C-7AC3-42CB-9C06-467F1C630E1C}"/>
    <dgm:cxn modelId="{67A4F497-59EC-4E74-9230-172361A9114A}" srcId="{12EA63E1-EA35-4D5D-9957-0FDA75205B32}" destId="{AEA44B1C-DD47-4C6F-9CF2-70100352CB34}" srcOrd="0" destOrd="0" parTransId="{593CC990-734A-498E-9B42-08DCC3E402B6}" sibTransId="{F366148D-CFB6-45D1-8A25-DED5C5BAB721}"/>
    <dgm:cxn modelId="{08ED59FB-A208-4AD1-9C45-D5E0B2360F44}" srcId="{12EA63E1-EA35-4D5D-9957-0FDA75205B32}" destId="{AF2811D9-4A3A-44C7-B478-34CF5C3C7249}" srcOrd="3" destOrd="0" parTransId="{CA597496-06CE-4730-B95F-2BAB0C7CC0EB}" sibTransId="{8082E8A6-5BE3-4D0D-B74B-79A8EC71FA90}"/>
    <dgm:cxn modelId="{4D05A4CD-3AC8-4D2D-8E28-00DD28EA5839}" type="presOf" srcId="{12EA63E1-EA35-4D5D-9957-0FDA75205B32}" destId="{09DFF623-2D78-4831-A722-1052B2112EF3}" srcOrd="0" destOrd="0" presId="urn:microsoft.com/office/officeart/2005/8/layout/StepDownProcess"/>
    <dgm:cxn modelId="{1D1B0718-48BD-459D-A73D-2137952D1F5D}" srcId="{AF2811D9-4A3A-44C7-B478-34CF5C3C7249}" destId="{EE313EA6-FB7B-4AB1-862C-C43B71682571}" srcOrd="0" destOrd="0" parTransId="{5C6D3115-0335-4148-A5F1-AE8070CFB052}" sibTransId="{CAAC08E5-3BAA-4522-B9F0-36C98FD3019D}"/>
    <dgm:cxn modelId="{C8A7616D-65D7-4085-934D-AFD32EA18260}" srcId="{4A6C19FE-9F7C-4771-AF06-CEB3263A5DA3}" destId="{E00135B4-6F6F-4742-9F5E-762C20A7EB62}" srcOrd="0" destOrd="0" parTransId="{0E38D997-B5C3-4EA7-AF57-5A086D27C1CD}" sibTransId="{583920AC-2408-42DD-87FC-16CAD941AB8B}"/>
    <dgm:cxn modelId="{C6398CEC-22E0-4E90-B34A-EBC9A37195A6}" srcId="{AEA44B1C-DD47-4C6F-9CF2-70100352CB34}" destId="{4A341265-8093-463A-9D6C-8195BB5321A6}" srcOrd="0" destOrd="0" parTransId="{D55D2B36-A9A0-4FAB-9789-8873D32FC4A0}" sibTransId="{43CD2D41-71AD-44EE-A312-164F5453B2F0}"/>
    <dgm:cxn modelId="{D0361486-4FF9-4C75-8A3C-ADA669EDAEA0}" type="presOf" srcId="{6F2C53CA-C10C-4C8F-9C3E-C356E461F900}" destId="{5F2CF504-E557-476F-911D-8D8B8D3622BF}" srcOrd="0" destOrd="0" presId="urn:microsoft.com/office/officeart/2005/8/layout/StepDownProcess"/>
    <dgm:cxn modelId="{7CAEAB97-7B18-4C7F-AD89-4030B039F1ED}" type="presOf" srcId="{AEA44B1C-DD47-4C6F-9CF2-70100352CB34}" destId="{34385EE4-A1A6-404B-81EF-D3A4FC0D8C89}" srcOrd="0" destOrd="0" presId="urn:microsoft.com/office/officeart/2005/8/layout/StepDownProcess"/>
    <dgm:cxn modelId="{81D3165B-CDE5-4341-98FB-5235C2405F98}" type="presOf" srcId="{4A6C19FE-9F7C-4771-AF06-CEB3263A5DA3}" destId="{37FA427D-8FAB-4A25-A189-302D2B037C34}" srcOrd="0" destOrd="0" presId="urn:microsoft.com/office/officeart/2005/8/layout/StepDownProcess"/>
    <dgm:cxn modelId="{4940AE95-0FF9-4D93-B721-F8255821E530}" type="presOf" srcId="{7411D8E3-9513-4105-BEDA-DE703BE23921}" destId="{4523959E-61B1-4DB6-93E0-ED4AF7385743}" srcOrd="0" destOrd="0" presId="urn:microsoft.com/office/officeart/2005/8/layout/StepDownProcess"/>
    <dgm:cxn modelId="{EBD93046-39BC-460D-9942-90E006026317}" type="presOf" srcId="{EE313EA6-FB7B-4AB1-862C-C43B71682571}" destId="{57D730D7-B82A-4D97-8CDA-2C30747A8601}" srcOrd="0" destOrd="0" presId="urn:microsoft.com/office/officeart/2005/8/layout/StepDownProcess"/>
    <dgm:cxn modelId="{280505B0-64B0-4724-A176-A07558661877}" srcId="{6F2C53CA-C10C-4C8F-9C3E-C356E461F900}" destId="{7411D8E3-9513-4105-BEDA-DE703BE23921}" srcOrd="0" destOrd="0" parTransId="{7833C581-21A1-4C3B-9AEE-14B4B6545A82}" sibTransId="{1912712D-6568-4D8A-9676-08D0AFFE38A5}"/>
    <dgm:cxn modelId="{41B0CD07-C882-4C1D-80B6-66C6E946561C}" type="presOf" srcId="{E00135B4-6F6F-4742-9F5E-762C20A7EB62}" destId="{A7E03AD5-9E81-4722-9F7B-717C4D6E6E76}" srcOrd="0" destOrd="0" presId="urn:microsoft.com/office/officeart/2005/8/layout/StepDownProcess"/>
    <dgm:cxn modelId="{809F8735-A658-4EF1-ADE7-5E1FE3358EFF}" type="presOf" srcId="{4A341265-8093-463A-9D6C-8195BB5321A6}" destId="{288E516F-A578-4CF2-9E94-C4DBAF8EFDA8}" srcOrd="0" destOrd="0" presId="urn:microsoft.com/office/officeart/2005/8/layout/StepDownProcess"/>
    <dgm:cxn modelId="{B1FC3BDF-5CB9-4DA3-8383-DD48FA34283F}" srcId="{12EA63E1-EA35-4D5D-9957-0FDA75205B32}" destId="{4A6C19FE-9F7C-4771-AF06-CEB3263A5DA3}" srcOrd="2" destOrd="0" parTransId="{515FCB03-6373-4536-A3AF-482E4B5CDCCD}" sibTransId="{4D2F69D8-1759-4483-ADA1-67698F1E704D}"/>
    <dgm:cxn modelId="{B1C730BF-CB5D-4608-B1C0-CB594C839796}" type="presParOf" srcId="{09DFF623-2D78-4831-A722-1052B2112EF3}" destId="{DB8B3D68-99D2-4151-9D17-75BD486FCFC6}" srcOrd="0" destOrd="0" presId="urn:microsoft.com/office/officeart/2005/8/layout/StepDownProcess"/>
    <dgm:cxn modelId="{DFEEE8FD-3ECD-4466-B01B-07FA1A892EB7}" type="presParOf" srcId="{DB8B3D68-99D2-4151-9D17-75BD486FCFC6}" destId="{5F75AB49-ADC6-4087-A082-03BDF96E293F}" srcOrd="0" destOrd="0" presId="urn:microsoft.com/office/officeart/2005/8/layout/StepDownProcess"/>
    <dgm:cxn modelId="{E5F27EBB-E349-4B66-B497-51FE65886883}" type="presParOf" srcId="{DB8B3D68-99D2-4151-9D17-75BD486FCFC6}" destId="{34385EE4-A1A6-404B-81EF-D3A4FC0D8C89}" srcOrd="1" destOrd="0" presId="urn:microsoft.com/office/officeart/2005/8/layout/StepDownProcess"/>
    <dgm:cxn modelId="{11D3A4BE-F52E-49A4-AFE2-2330E5588D6D}" type="presParOf" srcId="{DB8B3D68-99D2-4151-9D17-75BD486FCFC6}" destId="{288E516F-A578-4CF2-9E94-C4DBAF8EFDA8}" srcOrd="2" destOrd="0" presId="urn:microsoft.com/office/officeart/2005/8/layout/StepDownProcess"/>
    <dgm:cxn modelId="{CFDE6EBD-313D-43FA-8286-6FCA1F84625B}" type="presParOf" srcId="{09DFF623-2D78-4831-A722-1052B2112EF3}" destId="{32D3DA7D-24B9-4880-8A45-0B44485C5E69}" srcOrd="1" destOrd="0" presId="urn:microsoft.com/office/officeart/2005/8/layout/StepDownProcess"/>
    <dgm:cxn modelId="{EDA9047F-747E-4AA9-8588-FDDDBF293550}" type="presParOf" srcId="{09DFF623-2D78-4831-A722-1052B2112EF3}" destId="{837C0E5E-11CC-48F4-8DF8-C0359C753D59}" srcOrd="2" destOrd="0" presId="urn:microsoft.com/office/officeart/2005/8/layout/StepDownProcess"/>
    <dgm:cxn modelId="{2859110F-32DF-4B49-BDB8-9E724E37FDCA}" type="presParOf" srcId="{837C0E5E-11CC-48F4-8DF8-C0359C753D59}" destId="{6BE3B32E-E2D4-4E8D-9FF6-457E5916C1B6}" srcOrd="0" destOrd="0" presId="urn:microsoft.com/office/officeart/2005/8/layout/StepDownProcess"/>
    <dgm:cxn modelId="{00958CB2-2995-41B6-962E-2B6159179B0A}" type="presParOf" srcId="{837C0E5E-11CC-48F4-8DF8-C0359C753D59}" destId="{5F2CF504-E557-476F-911D-8D8B8D3622BF}" srcOrd="1" destOrd="0" presId="urn:microsoft.com/office/officeart/2005/8/layout/StepDownProcess"/>
    <dgm:cxn modelId="{7C8F9F80-83C2-4889-BA68-3DFC5617A77E}" type="presParOf" srcId="{837C0E5E-11CC-48F4-8DF8-C0359C753D59}" destId="{4523959E-61B1-4DB6-93E0-ED4AF7385743}" srcOrd="2" destOrd="0" presId="urn:microsoft.com/office/officeart/2005/8/layout/StepDownProcess"/>
    <dgm:cxn modelId="{C1D55880-A7D4-4F51-9D8F-F3E960D631FC}" type="presParOf" srcId="{09DFF623-2D78-4831-A722-1052B2112EF3}" destId="{254F544B-7E9B-410B-992D-0DD44E4CED67}" srcOrd="3" destOrd="0" presId="urn:microsoft.com/office/officeart/2005/8/layout/StepDownProcess"/>
    <dgm:cxn modelId="{A52699F0-BE99-4DEE-BF89-C613545E4E60}" type="presParOf" srcId="{09DFF623-2D78-4831-A722-1052B2112EF3}" destId="{9CF0687D-D8A9-4CD4-B147-3531B5275997}" srcOrd="4" destOrd="0" presId="urn:microsoft.com/office/officeart/2005/8/layout/StepDownProcess"/>
    <dgm:cxn modelId="{1E2F2A8B-A896-4E04-9DD5-8424581708E4}" type="presParOf" srcId="{9CF0687D-D8A9-4CD4-B147-3531B5275997}" destId="{4ECDC491-0C3C-441F-AF2F-5351E6EC239B}" srcOrd="0" destOrd="0" presId="urn:microsoft.com/office/officeart/2005/8/layout/StepDownProcess"/>
    <dgm:cxn modelId="{74CBA046-7407-4504-94E6-64D0C54AC46A}" type="presParOf" srcId="{9CF0687D-D8A9-4CD4-B147-3531B5275997}" destId="{37FA427D-8FAB-4A25-A189-302D2B037C34}" srcOrd="1" destOrd="0" presId="urn:microsoft.com/office/officeart/2005/8/layout/StepDownProcess"/>
    <dgm:cxn modelId="{FB8B2E60-AAD8-4E5F-9789-145AB990BBB8}" type="presParOf" srcId="{9CF0687D-D8A9-4CD4-B147-3531B5275997}" destId="{A7E03AD5-9E81-4722-9F7B-717C4D6E6E76}" srcOrd="2" destOrd="0" presId="urn:microsoft.com/office/officeart/2005/8/layout/StepDownProcess"/>
    <dgm:cxn modelId="{3778D5A0-6F6E-432A-A274-7F0768CE8AC6}" type="presParOf" srcId="{09DFF623-2D78-4831-A722-1052B2112EF3}" destId="{CAAEDC26-4425-4DB7-9DDF-9366EC2E1F47}" srcOrd="5" destOrd="0" presId="urn:microsoft.com/office/officeart/2005/8/layout/StepDownProcess"/>
    <dgm:cxn modelId="{43726972-7414-4A55-A460-3B6ADAC83E08}" type="presParOf" srcId="{09DFF623-2D78-4831-A722-1052B2112EF3}" destId="{631DAF26-C08A-4E7E-8766-FD74BA2A437F}" srcOrd="6" destOrd="0" presId="urn:microsoft.com/office/officeart/2005/8/layout/StepDownProcess"/>
    <dgm:cxn modelId="{45411B8C-52DA-465E-B396-A7194BB1D87F}" type="presParOf" srcId="{631DAF26-C08A-4E7E-8766-FD74BA2A437F}" destId="{8EC1F5FD-4C92-44B4-8643-40AF36BBE520}" srcOrd="0" destOrd="0" presId="urn:microsoft.com/office/officeart/2005/8/layout/StepDownProcess"/>
    <dgm:cxn modelId="{52DE6EA4-5448-4BA3-9B2E-981FE4B2B1FA}" type="presParOf" srcId="{631DAF26-C08A-4E7E-8766-FD74BA2A437F}" destId="{57D730D7-B82A-4D97-8CDA-2C30747A860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5AB49-ADC6-4087-A082-03BDF96E293F}">
      <dsp:nvSpPr>
        <dsp:cNvPr id="0" name=""/>
        <dsp:cNvSpPr/>
      </dsp:nvSpPr>
      <dsp:spPr>
        <a:xfrm rot="5400000">
          <a:off x="260466" y="974752"/>
          <a:ext cx="366553" cy="4173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385EE4-A1A6-404B-81EF-D3A4FC0D8C89}">
      <dsp:nvSpPr>
        <dsp:cNvPr id="0" name=""/>
        <dsp:cNvSpPr/>
      </dsp:nvSpPr>
      <dsp:spPr>
        <a:xfrm>
          <a:off x="163351" y="568421"/>
          <a:ext cx="617059" cy="43192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261</a:t>
          </a:r>
        </a:p>
      </dsp:txBody>
      <dsp:txXfrm>
        <a:off x="184439" y="589509"/>
        <a:ext cx="574883" cy="389745"/>
      </dsp:txXfrm>
    </dsp:sp>
    <dsp:sp modelId="{288E516F-A578-4CF2-9E94-C4DBAF8EFDA8}">
      <dsp:nvSpPr>
        <dsp:cNvPr id="0" name=""/>
        <dsp:cNvSpPr/>
      </dsp:nvSpPr>
      <dsp:spPr>
        <a:xfrm>
          <a:off x="751661" y="615367"/>
          <a:ext cx="2004961" cy="34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Předloženo</a:t>
          </a:r>
          <a:endParaRPr lang="en-GB" sz="1200" kern="1200" dirty="0"/>
        </a:p>
      </dsp:txBody>
      <dsp:txXfrm>
        <a:off x="751661" y="615367"/>
        <a:ext cx="2004961" cy="349098"/>
      </dsp:txXfrm>
    </dsp:sp>
    <dsp:sp modelId="{6BE3B32E-E2D4-4E8D-9FF6-457E5916C1B6}">
      <dsp:nvSpPr>
        <dsp:cNvPr id="0" name=""/>
        <dsp:cNvSpPr/>
      </dsp:nvSpPr>
      <dsp:spPr>
        <a:xfrm rot="5400000">
          <a:off x="1061821" y="1459943"/>
          <a:ext cx="366553" cy="4173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2CF504-E557-476F-911D-8D8B8D3622BF}">
      <dsp:nvSpPr>
        <dsp:cNvPr id="0" name=""/>
        <dsp:cNvSpPr/>
      </dsp:nvSpPr>
      <dsp:spPr>
        <a:xfrm>
          <a:off x="964707" y="1053611"/>
          <a:ext cx="617059" cy="43192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175</a:t>
          </a:r>
        </a:p>
      </dsp:txBody>
      <dsp:txXfrm>
        <a:off x="985795" y="1074699"/>
        <a:ext cx="574883" cy="389745"/>
      </dsp:txXfrm>
    </dsp:sp>
    <dsp:sp modelId="{4523959E-61B1-4DB6-93E0-ED4AF7385743}">
      <dsp:nvSpPr>
        <dsp:cNvPr id="0" name=""/>
        <dsp:cNvSpPr/>
      </dsp:nvSpPr>
      <dsp:spPr>
        <a:xfrm>
          <a:off x="1582662" y="1096306"/>
          <a:ext cx="1386632" cy="34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Způsobilé</a:t>
          </a:r>
          <a:endParaRPr lang="en-GB" sz="1200" kern="1200" dirty="0"/>
        </a:p>
      </dsp:txBody>
      <dsp:txXfrm>
        <a:off x="1582662" y="1096306"/>
        <a:ext cx="1386632" cy="349098"/>
      </dsp:txXfrm>
    </dsp:sp>
    <dsp:sp modelId="{4ECDC491-0C3C-441F-AF2F-5351E6EC239B}">
      <dsp:nvSpPr>
        <dsp:cNvPr id="0" name=""/>
        <dsp:cNvSpPr/>
      </dsp:nvSpPr>
      <dsp:spPr>
        <a:xfrm rot="5400000">
          <a:off x="2024203" y="1945133"/>
          <a:ext cx="366553" cy="4173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FA427D-8FAB-4A25-A189-302D2B037C34}">
      <dsp:nvSpPr>
        <dsp:cNvPr id="0" name=""/>
        <dsp:cNvSpPr/>
      </dsp:nvSpPr>
      <dsp:spPr>
        <a:xfrm>
          <a:off x="1927089" y="1538802"/>
          <a:ext cx="617059" cy="43192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67</a:t>
          </a:r>
        </a:p>
      </dsp:txBody>
      <dsp:txXfrm>
        <a:off x="1948177" y="1559890"/>
        <a:ext cx="574883" cy="389745"/>
      </dsp:txXfrm>
    </dsp:sp>
    <dsp:sp modelId="{A7E03AD5-9E81-4722-9F7B-717C4D6E6E76}">
      <dsp:nvSpPr>
        <dsp:cNvPr id="0" name=""/>
        <dsp:cNvSpPr/>
      </dsp:nvSpPr>
      <dsp:spPr>
        <a:xfrm>
          <a:off x="2576616" y="1581497"/>
          <a:ext cx="1550790" cy="34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Doporučeno pro operativní hodnocení</a:t>
          </a:r>
          <a:endParaRPr lang="en-GB" sz="1200" kern="1200" dirty="0"/>
        </a:p>
      </dsp:txBody>
      <dsp:txXfrm>
        <a:off x="2576616" y="1581497"/>
        <a:ext cx="1550790" cy="349098"/>
      </dsp:txXfrm>
    </dsp:sp>
    <dsp:sp modelId="{8EC1F5FD-4C92-44B4-8643-40AF36BBE520}">
      <dsp:nvSpPr>
        <dsp:cNvPr id="0" name=""/>
        <dsp:cNvSpPr/>
      </dsp:nvSpPr>
      <dsp:spPr>
        <a:xfrm>
          <a:off x="2889470" y="2023993"/>
          <a:ext cx="617059" cy="43192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64</a:t>
          </a:r>
        </a:p>
      </dsp:txBody>
      <dsp:txXfrm>
        <a:off x="2910558" y="2045081"/>
        <a:ext cx="574883" cy="389745"/>
      </dsp:txXfrm>
    </dsp:sp>
    <dsp:sp modelId="{57D730D7-B82A-4D97-8CDA-2C30747A8601}">
      <dsp:nvSpPr>
        <dsp:cNvPr id="0" name=""/>
        <dsp:cNvSpPr/>
      </dsp:nvSpPr>
      <dsp:spPr>
        <a:xfrm>
          <a:off x="3146022" y="2455502"/>
          <a:ext cx="1174457" cy="34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Doporučeno ke schválení</a:t>
          </a:r>
          <a:endParaRPr lang="en-GB" sz="1200" kern="1200" dirty="0"/>
        </a:p>
      </dsp:txBody>
      <dsp:txXfrm>
        <a:off x="3146022" y="2455502"/>
        <a:ext cx="1174457" cy="349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5AB49-ADC6-4087-A082-03BDF96E293F}">
      <dsp:nvSpPr>
        <dsp:cNvPr id="0" name=""/>
        <dsp:cNvSpPr/>
      </dsp:nvSpPr>
      <dsp:spPr>
        <a:xfrm rot="5400000">
          <a:off x="239414" y="1019309"/>
          <a:ext cx="336162" cy="3827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385EE4-A1A6-404B-81EF-D3A4FC0D8C89}">
      <dsp:nvSpPr>
        <dsp:cNvPr id="0" name=""/>
        <dsp:cNvSpPr/>
      </dsp:nvSpPr>
      <dsp:spPr>
        <a:xfrm>
          <a:off x="150352" y="646667"/>
          <a:ext cx="565898" cy="39611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4</a:t>
          </a:r>
          <a:r>
            <a:rPr lang="en-GB" sz="1700" kern="1200" dirty="0" smtClean="0"/>
            <a:t>1</a:t>
          </a:r>
          <a:endParaRPr lang="en-GB" sz="1700" kern="1200" dirty="0"/>
        </a:p>
      </dsp:txBody>
      <dsp:txXfrm>
        <a:off x="169692" y="666007"/>
        <a:ext cx="527218" cy="357430"/>
      </dsp:txXfrm>
    </dsp:sp>
    <dsp:sp modelId="{288E516F-A578-4CF2-9E94-C4DBAF8EFDA8}">
      <dsp:nvSpPr>
        <dsp:cNvPr id="0" name=""/>
        <dsp:cNvSpPr/>
      </dsp:nvSpPr>
      <dsp:spPr>
        <a:xfrm>
          <a:off x="689885" y="689721"/>
          <a:ext cx="1838729" cy="320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Předloženo (7 CZ LP)</a:t>
          </a:r>
          <a:endParaRPr lang="en-GB" sz="1200" kern="1200" dirty="0"/>
        </a:p>
      </dsp:txBody>
      <dsp:txXfrm>
        <a:off x="689885" y="689721"/>
        <a:ext cx="1838729" cy="320154"/>
      </dsp:txXfrm>
    </dsp:sp>
    <dsp:sp modelId="{6BE3B32E-E2D4-4E8D-9FF6-457E5916C1B6}">
      <dsp:nvSpPr>
        <dsp:cNvPr id="0" name=""/>
        <dsp:cNvSpPr/>
      </dsp:nvSpPr>
      <dsp:spPr>
        <a:xfrm rot="5400000">
          <a:off x="1045208" y="1464273"/>
          <a:ext cx="336162" cy="3827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2CF504-E557-476F-911D-8D8B8D3622BF}">
      <dsp:nvSpPr>
        <dsp:cNvPr id="0" name=""/>
        <dsp:cNvSpPr/>
      </dsp:nvSpPr>
      <dsp:spPr>
        <a:xfrm>
          <a:off x="956145" y="1091630"/>
          <a:ext cx="565898" cy="39611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27</a:t>
          </a:r>
          <a:endParaRPr lang="en-GB" sz="1700" kern="1200" dirty="0"/>
        </a:p>
      </dsp:txBody>
      <dsp:txXfrm>
        <a:off x="975485" y="1110970"/>
        <a:ext cx="527218" cy="357430"/>
      </dsp:txXfrm>
    </dsp:sp>
    <dsp:sp modelId="{4523959E-61B1-4DB6-93E0-ED4AF7385743}">
      <dsp:nvSpPr>
        <dsp:cNvPr id="0" name=""/>
        <dsp:cNvSpPr/>
      </dsp:nvSpPr>
      <dsp:spPr>
        <a:xfrm>
          <a:off x="1585452" y="1092604"/>
          <a:ext cx="1685136" cy="320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Způsobilé (3 CZ LP)</a:t>
          </a:r>
          <a:endParaRPr lang="en-GB" sz="1200" kern="1200" dirty="0"/>
        </a:p>
      </dsp:txBody>
      <dsp:txXfrm>
        <a:off x="1585452" y="1092604"/>
        <a:ext cx="1685136" cy="320154"/>
      </dsp:txXfrm>
    </dsp:sp>
    <dsp:sp modelId="{4ECDC491-0C3C-441F-AF2F-5351E6EC239B}">
      <dsp:nvSpPr>
        <dsp:cNvPr id="0" name=""/>
        <dsp:cNvSpPr/>
      </dsp:nvSpPr>
      <dsp:spPr>
        <a:xfrm rot="5400000">
          <a:off x="1856919" y="1909236"/>
          <a:ext cx="336162" cy="3827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FA427D-8FAB-4A25-A189-302D2B037C34}">
      <dsp:nvSpPr>
        <dsp:cNvPr id="0" name=""/>
        <dsp:cNvSpPr/>
      </dsp:nvSpPr>
      <dsp:spPr>
        <a:xfrm>
          <a:off x="1767857" y="1536594"/>
          <a:ext cx="565898" cy="39611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11</a:t>
          </a:r>
          <a:endParaRPr lang="en-GB" sz="1700" kern="1200" dirty="0"/>
        </a:p>
      </dsp:txBody>
      <dsp:txXfrm>
        <a:off x="1787197" y="1555934"/>
        <a:ext cx="527218" cy="357430"/>
      </dsp:txXfrm>
    </dsp:sp>
    <dsp:sp modelId="{A7E03AD5-9E81-4722-9F7B-717C4D6E6E76}">
      <dsp:nvSpPr>
        <dsp:cNvPr id="0" name=""/>
        <dsp:cNvSpPr/>
      </dsp:nvSpPr>
      <dsp:spPr>
        <a:xfrm>
          <a:off x="2363532" y="1575749"/>
          <a:ext cx="1422214" cy="320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Doporučeno pro operativní hodnocení</a:t>
          </a:r>
          <a:endParaRPr lang="en-GB" sz="1200" kern="1200" dirty="0"/>
        </a:p>
      </dsp:txBody>
      <dsp:txXfrm>
        <a:off x="2363532" y="1575749"/>
        <a:ext cx="1422214" cy="320154"/>
      </dsp:txXfrm>
    </dsp:sp>
    <dsp:sp modelId="{8EC1F5FD-4C92-44B4-8643-40AF36BBE520}">
      <dsp:nvSpPr>
        <dsp:cNvPr id="0" name=""/>
        <dsp:cNvSpPr/>
      </dsp:nvSpPr>
      <dsp:spPr>
        <a:xfrm>
          <a:off x="2712436" y="1981557"/>
          <a:ext cx="565898" cy="39611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11</a:t>
          </a:r>
          <a:endParaRPr lang="en-GB" sz="1700" kern="1200" dirty="0"/>
        </a:p>
      </dsp:txBody>
      <dsp:txXfrm>
        <a:off x="2731776" y="2000897"/>
        <a:ext cx="527218" cy="357430"/>
      </dsp:txXfrm>
    </dsp:sp>
    <dsp:sp modelId="{57D730D7-B82A-4D97-8CDA-2C30747A8601}">
      <dsp:nvSpPr>
        <dsp:cNvPr id="0" name=""/>
        <dsp:cNvSpPr/>
      </dsp:nvSpPr>
      <dsp:spPr>
        <a:xfrm>
          <a:off x="2284671" y="2398580"/>
          <a:ext cx="1667355" cy="320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Doporučeno ke schválení (1 CZ LP)</a:t>
          </a:r>
          <a:endParaRPr lang="en-GB" sz="1200" kern="1200" dirty="0"/>
        </a:p>
      </dsp:txBody>
      <dsp:txXfrm>
        <a:off x="2284671" y="2398580"/>
        <a:ext cx="1667355" cy="32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981DB460-CE8E-48A1-80BD-D54973448805}" type="datetimeFigureOut">
              <a:rPr lang="fr-FR" smtClean="0"/>
              <a:t>03/02/2016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DC6E5CD9-6D41-43B2-89D1-32A795283C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85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03/02/2016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7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03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430588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253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  <p:sldLayoutId id="2147483709" r:id="rId8"/>
    <p:sldLayoutId id="2147483711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2144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" TargetMode="External"/><Relationship Id="rId2" Type="http://schemas.openxmlformats.org/officeDocument/2006/relationships/hyperlink" Target="mailto:pavel.lukes@mmr.cz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hyperlink" Target="http://www.interreg4c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938804"/>
            <a:ext cx="889417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rgbClr val="1F497D"/>
              </a:solidFill>
            </a:endParaRPr>
          </a:p>
          <a:p>
            <a:pPr algn="ctr"/>
            <a:r>
              <a:rPr lang="cs-CZ" sz="3200" b="1" dirty="0" smtClean="0">
                <a:solidFill>
                  <a:srgbClr val="1F497D"/>
                </a:solidFill>
              </a:rPr>
              <a:t>2. zasedání Výboru České republiky pro programy nadnárodní a meziregionální spolupráce 2014 - 2020 </a:t>
            </a:r>
            <a:endParaRPr lang="en-US" sz="3200" b="1" dirty="0" smtClean="0">
              <a:solidFill>
                <a:srgbClr val="1F497D"/>
              </a:solidFill>
            </a:endParaRPr>
          </a:p>
          <a:p>
            <a:pPr algn="ctr"/>
            <a:endParaRPr lang="en-US" sz="3200" b="1" dirty="0" smtClean="0">
              <a:solidFill>
                <a:srgbClr val="1F497D"/>
              </a:solidFill>
            </a:endParaRP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dirty="0"/>
              <a:t>4</a:t>
            </a:r>
            <a:r>
              <a:rPr lang="fr-FR" dirty="0" smtClean="0"/>
              <a:t> </a:t>
            </a:r>
            <a:r>
              <a:rPr lang="cs-CZ" dirty="0"/>
              <a:t>ú</a:t>
            </a:r>
            <a:r>
              <a:rPr lang="cs-CZ" dirty="0" smtClean="0"/>
              <a:t>nora</a:t>
            </a:r>
            <a:r>
              <a:rPr lang="fr-FR" dirty="0" smtClean="0"/>
              <a:t> 2016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cs-CZ" dirty="0" smtClean="0">
                <a:sym typeface="Webdings" panose="05030102010509060703" pitchFamily="18" charset="2"/>
              </a:rPr>
              <a:t>Praha</a:t>
            </a:r>
            <a:endParaRPr lang="fr-FR" dirty="0"/>
          </a:p>
        </p:txBody>
      </p:sp>
      <p:pic>
        <p:nvPicPr>
          <p:cNvPr id="5" name="Obrázek 7" descr="mmr_cr_rgb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9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09044"/>
              </p:ext>
            </p:extLst>
          </p:nvPr>
        </p:nvGraphicFramePr>
        <p:xfrm>
          <a:off x="365214" y="830964"/>
          <a:ext cx="8403938" cy="497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39552" y="268891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Důvody nezpůsobilosti</a:t>
            </a:r>
            <a:endParaRPr lang="en-GB" sz="3600" dirty="0"/>
          </a:p>
        </p:txBody>
      </p:sp>
      <p:sp>
        <p:nvSpPr>
          <p:cNvPr id="3" name="Obdélník 2"/>
          <p:cNvSpPr/>
          <p:nvPr/>
        </p:nvSpPr>
        <p:spPr>
          <a:xfrm>
            <a:off x="611560" y="604727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1F497D"/>
                </a:solidFill>
              </a:rPr>
              <a:t>Z 261 žádostí bylo 86 nezpůsobilých = 1/3 VŠECH ŽÁDOSTÍ  </a:t>
            </a:r>
          </a:p>
        </p:txBody>
      </p:sp>
    </p:spTree>
    <p:extLst>
      <p:ext uri="{BB962C8B-B14F-4D97-AF65-F5344CB8AC3E}">
        <p14:creationId xmlns:p14="http://schemas.microsoft.com/office/powerpoint/2010/main" val="36083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4869160"/>
            <a:ext cx="8064896" cy="11310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6408" cy="562074"/>
          </a:xfrm>
        </p:spPr>
        <p:txBody>
          <a:bodyPr/>
          <a:lstStyle/>
          <a:p>
            <a:pPr marL="457200" indent="-457200"/>
            <a:r>
              <a:rPr lang="cs-CZ" sz="3200" dirty="0" smtClean="0">
                <a:solidFill>
                  <a:srgbClr val="1F497D"/>
                </a:solidFill>
              </a:rPr>
              <a:t>Kvalitativní kontrola – </a:t>
            </a:r>
            <a:r>
              <a:rPr lang="cs-CZ" sz="2400" dirty="0" smtClean="0">
                <a:solidFill>
                  <a:srgbClr val="1F497D"/>
                </a:solidFill>
              </a:rPr>
              <a:t>I. strategické hodnocení</a:t>
            </a:r>
            <a:endParaRPr lang="cs-CZ" sz="3200" dirty="0">
              <a:solidFill>
                <a:srgbClr val="1F497D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5158" y="90556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Kritéria strategického hodnocení: </a:t>
            </a:r>
          </a:p>
          <a:p>
            <a:endParaRPr lang="cs-CZ" dirty="0">
              <a:solidFill>
                <a:srgbClr val="1F497D"/>
              </a:solidFill>
            </a:endParaRPr>
          </a:p>
          <a:p>
            <a:pPr marL="457200" indent="-457200">
              <a:buAutoNum type="arabicPeriod"/>
            </a:pPr>
            <a:endParaRPr lang="cs-CZ" sz="2400" dirty="0">
              <a:solidFill>
                <a:srgbClr val="1F497D"/>
              </a:solidFill>
            </a:endParaRPr>
          </a:p>
          <a:p>
            <a:endParaRPr lang="cs-CZ" sz="2000" dirty="0" smtClean="0">
              <a:solidFill>
                <a:srgbClr val="1F497D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746537"/>
              </p:ext>
            </p:extLst>
          </p:nvPr>
        </p:nvGraphicFramePr>
        <p:xfrm>
          <a:off x="539552" y="1879593"/>
          <a:ext cx="8064896" cy="2824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84176"/>
                <a:gridCol w="5544616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Hlavní kritéria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100" b="1" dirty="0" smtClean="0"/>
                        <a:t>Pod kritéria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Hodnocení</a:t>
                      </a:r>
                      <a:r>
                        <a:rPr lang="cs-CZ" sz="1100" b="1" baseline="0" dirty="0" smtClean="0"/>
                        <a:t> </a:t>
                      </a:r>
                      <a:endParaRPr lang="cs-CZ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b="0" dirty="0" smtClean="0"/>
                        <a:t>1. Relevance žádosti</a:t>
                      </a:r>
                      <a:endParaRPr lang="cs-CZ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relevance vybraného tématu pro program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relevance vybraného způsobu řešení dané problematiky </a:t>
                      </a:r>
                      <a:endParaRPr lang="cs-CZ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0" dirty="0" smtClean="0"/>
                        <a:t>0 - 5</a:t>
                      </a:r>
                      <a:endParaRPr lang="cs-CZ" sz="11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2. Kvalita výsledků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reálnost plánovaných výstupů a výsledků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relevance výsledků - schopnost ovlivnit vybraný politický nástroj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inovativní charakter výsledků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udržitelnost výsledků  </a:t>
                      </a:r>
                      <a:endParaRPr lang="cs-CZ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 smtClean="0"/>
                        <a:t>0 - 5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3. Kvalita partnerství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relevance partnerů pro vybrané téma a schopnost ovlivnit vybraný politický nástroj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příprava</a:t>
                      </a:r>
                      <a:r>
                        <a:rPr lang="cs-CZ" sz="1100" b="0" baseline="0" dirty="0" smtClean="0"/>
                        <a:t>, implementace a spolufinancování projektu je adekvátně rozděleno mezi všechny partnery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baseline="0" dirty="0" smtClean="0"/>
                        <a:t>„dobrý“ mix více a méně rozvinutých regionů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baseline="0" dirty="0" smtClean="0"/>
                        <a:t>partnerství v projektu přesahuje přeshraniční a nadnárodní charakter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baseline="0" dirty="0" smtClean="0"/>
                        <a:t>Vyrovnané rozdělení rozpočtu mezi státy – nepřevažuje alokace rozpočtu pro partnery z jednoho státu?  </a:t>
                      </a:r>
                      <a:r>
                        <a:rPr lang="cs-CZ" sz="1100" b="0" dirty="0" smtClean="0"/>
                        <a:t> </a:t>
                      </a:r>
                      <a:endParaRPr lang="cs-CZ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 smtClean="0"/>
                        <a:t>0 - 5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05159" y="5013176"/>
            <a:ext cx="8415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1F497D"/>
                </a:solidFill>
              </a:rPr>
              <a:t>Projekty, které získají v průměru ve strategickém hodnocení 3 a více bodů jsou </a:t>
            </a:r>
            <a:r>
              <a:rPr lang="cs-CZ" sz="1600" dirty="0" smtClean="0">
                <a:solidFill>
                  <a:srgbClr val="1F497D"/>
                </a:solidFill>
              </a:rPr>
              <a:t>doporučeny MV </a:t>
            </a:r>
            <a:r>
              <a:rPr lang="cs-CZ" sz="1600" dirty="0" smtClean="0">
                <a:solidFill>
                  <a:srgbClr val="1F497D"/>
                </a:solidFill>
              </a:rPr>
              <a:t>pro další hodnocení – z operativního hlediska. </a:t>
            </a:r>
          </a:p>
          <a:p>
            <a:endParaRPr lang="cs-CZ" sz="1600" dirty="0" smtClean="0">
              <a:solidFill>
                <a:srgbClr val="1F497D"/>
              </a:solidFill>
            </a:endParaRPr>
          </a:p>
          <a:p>
            <a:r>
              <a:rPr lang="cs-CZ" sz="1600" dirty="0" smtClean="0">
                <a:solidFill>
                  <a:srgbClr val="1F497D"/>
                </a:solidFill>
              </a:rPr>
              <a:t>MC může požadovat i další hodnocení projektů, které nedosáhly na 3 body.  </a:t>
            </a:r>
            <a:endParaRPr lang="cs-CZ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5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4869160"/>
            <a:ext cx="8064896" cy="11310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6408" cy="562074"/>
          </a:xfrm>
        </p:spPr>
        <p:txBody>
          <a:bodyPr/>
          <a:lstStyle/>
          <a:p>
            <a:pPr marL="457200" indent="-457200"/>
            <a:r>
              <a:rPr lang="cs-CZ" sz="3200" dirty="0" smtClean="0">
                <a:solidFill>
                  <a:srgbClr val="1F497D"/>
                </a:solidFill>
              </a:rPr>
              <a:t>Kvalitativní kontrola – </a:t>
            </a:r>
            <a:r>
              <a:rPr lang="cs-CZ" sz="2400" dirty="0" smtClean="0">
                <a:solidFill>
                  <a:srgbClr val="1F497D"/>
                </a:solidFill>
              </a:rPr>
              <a:t>II. operativní hodnocení</a:t>
            </a:r>
            <a:endParaRPr lang="cs-CZ" sz="3200" dirty="0">
              <a:solidFill>
                <a:srgbClr val="1F497D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5158" y="90556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Kritéria operativního hodnocení: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043255"/>
              </p:ext>
            </p:extLst>
          </p:nvPr>
        </p:nvGraphicFramePr>
        <p:xfrm>
          <a:off x="539552" y="1879593"/>
          <a:ext cx="8064896" cy="2489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84176"/>
                <a:gridCol w="5544616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Hlavní kritéria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100" b="1" dirty="0" smtClean="0"/>
                        <a:t>Pod kritéria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Hodnocení</a:t>
                      </a:r>
                      <a:r>
                        <a:rPr lang="cs-CZ" sz="1100" b="1" baseline="0" dirty="0" smtClean="0"/>
                        <a:t> </a:t>
                      </a:r>
                      <a:endParaRPr lang="cs-CZ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b="0" dirty="0" smtClean="0"/>
                        <a:t>1. Koherence návrhu a kvalita přístupu</a:t>
                      </a:r>
                      <a:endParaRPr lang="cs-CZ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logické propojení tématu, aktivit</a:t>
                      </a:r>
                      <a:r>
                        <a:rPr lang="cs-CZ" sz="1100" b="0" baseline="0" dirty="0" smtClean="0"/>
                        <a:t> a výsledků. Je možné dosáhnout plánovaných výsledků navrženým přístupem?</a:t>
                      </a:r>
                      <a:endParaRPr lang="cs-CZ" sz="1100" b="0" dirty="0" smtClean="0"/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kvalita pracovního plánu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soulad</a:t>
                      </a:r>
                      <a:r>
                        <a:rPr lang="cs-CZ" sz="1100" b="0" baseline="0" dirty="0" smtClean="0"/>
                        <a:t> projektu s horizontálními zásadami EU (nediskriminace, rovné </a:t>
                      </a:r>
                      <a:r>
                        <a:rPr lang="cs-CZ" sz="1100" b="0" baseline="0" dirty="0" err="1" smtClean="0"/>
                        <a:t>přílež</a:t>
                      </a:r>
                      <a:r>
                        <a:rPr lang="cs-CZ" sz="1100" b="0" baseline="0" dirty="0" smtClean="0"/>
                        <a:t>…..)</a:t>
                      </a:r>
                      <a:endParaRPr lang="cs-CZ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0" dirty="0" smtClean="0"/>
                        <a:t>0 - 5</a:t>
                      </a:r>
                      <a:endParaRPr lang="cs-CZ" sz="11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2. Kvalita řízení a komunikace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kvalita a koherence komunikační strategie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kvalita komunikačních aktivit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přehlednost</a:t>
                      </a:r>
                      <a:r>
                        <a:rPr lang="cs-CZ" sz="1100" b="0" baseline="0" dirty="0" smtClean="0"/>
                        <a:t> koordinace a řízení projektu</a:t>
                      </a:r>
                      <a:endParaRPr lang="cs-CZ" sz="1100" b="0" dirty="0" smtClean="0"/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kvalita projektového</a:t>
                      </a:r>
                      <a:r>
                        <a:rPr lang="cs-CZ" sz="1100" b="0" baseline="0" dirty="0" smtClean="0"/>
                        <a:t> řízení</a:t>
                      </a:r>
                      <a:endParaRPr lang="cs-CZ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 smtClean="0"/>
                        <a:t>0 - 5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3. Rozpočet a finance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„</a:t>
                      </a:r>
                      <a:r>
                        <a:rPr lang="cs-CZ" sz="1100" b="0" dirty="0" err="1" smtClean="0"/>
                        <a:t>value</a:t>
                      </a:r>
                      <a:r>
                        <a:rPr lang="cs-CZ" sz="1100" b="0" dirty="0" smtClean="0"/>
                        <a:t> </a:t>
                      </a:r>
                      <a:r>
                        <a:rPr lang="cs-CZ" sz="1100" b="0" dirty="0" err="1" smtClean="0"/>
                        <a:t>for</a:t>
                      </a:r>
                      <a:r>
                        <a:rPr lang="cs-CZ" sz="1100" b="0" dirty="0" smtClean="0"/>
                        <a:t> </a:t>
                      </a:r>
                      <a:r>
                        <a:rPr lang="cs-CZ" sz="1100" b="0" dirty="0" err="1" smtClean="0"/>
                        <a:t>money</a:t>
                      </a:r>
                      <a:r>
                        <a:rPr lang="cs-CZ" sz="1100" b="0" dirty="0" smtClean="0"/>
                        <a:t>“ - odpovídá výše rozpočtu plánovaným aktivitám,</a:t>
                      </a:r>
                      <a:r>
                        <a:rPr lang="cs-CZ" sz="1100" b="0" baseline="0" dirty="0" smtClean="0"/>
                        <a:t> </a:t>
                      </a:r>
                      <a:r>
                        <a:rPr lang="cs-CZ" sz="1100" b="0" dirty="0" smtClean="0"/>
                        <a:t>cílům a trvání projektu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cs-CZ" sz="1100" b="0" dirty="0" smtClean="0"/>
                        <a:t>konzistentnost rozpočtu</a:t>
                      </a:r>
                      <a:r>
                        <a:rPr lang="cs-CZ" sz="1100" b="0" baseline="0" dirty="0" smtClean="0"/>
                        <a:t> </a:t>
                      </a:r>
                      <a:endParaRPr lang="cs-CZ" sz="11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 smtClean="0"/>
                        <a:t>0 - 5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05159" y="4453661"/>
            <a:ext cx="8415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1F497D"/>
                </a:solidFill>
              </a:rPr>
              <a:t>Projekty, které získají v průměru ve strategickém a operativním hodnocení 3 a více bodů jsou doporučeny MV ke schválení.</a:t>
            </a:r>
          </a:p>
          <a:p>
            <a:endParaRPr lang="cs-CZ" sz="1600" dirty="0">
              <a:solidFill>
                <a:srgbClr val="1F497D"/>
              </a:solidFill>
            </a:endParaRPr>
          </a:p>
          <a:p>
            <a:r>
              <a:rPr lang="cs-CZ" sz="1600" dirty="0" smtClean="0">
                <a:solidFill>
                  <a:srgbClr val="1F497D"/>
                </a:solidFill>
              </a:rPr>
              <a:t>Jednotlivá kritéria (strategická i operativní) jsou navzájem propojená. Proto není možné, aby projekty hodnocené ve strategickém hodnocení méně než 3 body získaly po operativním hodnocením 3 a více bodů (i když matematicky to možné je).  </a:t>
            </a:r>
          </a:p>
          <a:p>
            <a:endParaRPr lang="cs-CZ" sz="160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2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562074"/>
          </a:xfrm>
        </p:spPr>
        <p:txBody>
          <a:bodyPr/>
          <a:lstStyle/>
          <a:p>
            <a:pPr algn="ctr"/>
            <a:r>
              <a:rPr lang="cs-CZ" dirty="0" smtClean="0"/>
              <a:t>Statistika a výsledky 1. výzva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36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Statistika 1. výzva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713139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678810" y="1228110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Počty žadatelů  v předložených žádostech podle států</a:t>
            </a:r>
            <a:endParaRPr lang="cs-CZ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1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708920"/>
            <a:ext cx="5715000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6408" cy="562074"/>
          </a:xfrm>
        </p:spPr>
        <p:txBody>
          <a:bodyPr/>
          <a:lstStyle/>
          <a:p>
            <a:r>
              <a:rPr lang="cs-CZ" sz="3600" dirty="0" smtClean="0"/>
              <a:t>Statistika</a:t>
            </a:r>
            <a:r>
              <a:rPr lang="cs-CZ" dirty="0" smtClean="0"/>
              <a:t> 1. výzva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980728"/>
            <a:ext cx="77768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1F497D"/>
                </a:solidFill>
              </a:rPr>
              <a:t>22. červen – 31. červenec 2015 – první výzva programu</a:t>
            </a:r>
          </a:p>
          <a:p>
            <a:endParaRPr lang="cs-CZ" sz="800" dirty="0" smtClean="0">
              <a:solidFill>
                <a:srgbClr val="1F497D"/>
              </a:solidFill>
            </a:endParaRPr>
          </a:p>
          <a:p>
            <a:r>
              <a:rPr lang="cs-CZ" sz="2000" dirty="0" smtClean="0">
                <a:solidFill>
                  <a:srgbClr val="1F497D"/>
                </a:solidFill>
              </a:rPr>
              <a:t>Alokace – 107,5 mil. EUR </a:t>
            </a:r>
          </a:p>
          <a:p>
            <a:endParaRPr lang="cs-CZ" sz="800" dirty="0" smtClean="0">
              <a:solidFill>
                <a:srgbClr val="1F497D"/>
              </a:solidFill>
            </a:endParaRPr>
          </a:p>
          <a:p>
            <a:r>
              <a:rPr lang="cs-CZ" sz="2000" dirty="0" smtClean="0">
                <a:solidFill>
                  <a:srgbClr val="1F497D"/>
                </a:solidFill>
              </a:rPr>
              <a:t>Jednokolová výzva</a:t>
            </a:r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57969764"/>
              </p:ext>
            </p:extLst>
          </p:nvPr>
        </p:nvGraphicFramePr>
        <p:xfrm>
          <a:off x="179512" y="2518345"/>
          <a:ext cx="4320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6535157"/>
              </p:ext>
            </p:extLst>
          </p:nvPr>
        </p:nvGraphicFramePr>
        <p:xfrm>
          <a:off x="4499992" y="2518345"/>
          <a:ext cx="4320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014278" y="239313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Celkem</a:t>
            </a:r>
            <a:endParaRPr lang="cs-CZ" dirty="0">
              <a:solidFill>
                <a:srgbClr val="1F497D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64088" y="249289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S CZ účastí </a:t>
            </a:r>
            <a:endParaRPr lang="cs-CZ" dirty="0">
              <a:solidFill>
                <a:srgbClr val="1F497D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0215" y="5661248"/>
            <a:ext cx="425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1F497D"/>
                </a:solidFill>
              </a:rPr>
              <a:t>64 projektů doporučených ke schválení je v celkové výši 99,1 mil EUR</a:t>
            </a:r>
            <a:endParaRPr lang="cs-CZ" sz="1600" dirty="0">
              <a:solidFill>
                <a:srgbClr val="1F497D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80384" y="5661248"/>
            <a:ext cx="425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1F497D"/>
                </a:solidFill>
              </a:rPr>
              <a:t>11 projektů doporučených ke schválení  - alokace pro CZ LP/PP 1,6 mil EUR</a:t>
            </a:r>
            <a:endParaRPr lang="cs-CZ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6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Vedoucí partneři podle států</a:t>
            </a:r>
            <a:endParaRPr lang="en-GB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984408"/>
              </p:ext>
            </p:extLst>
          </p:nvPr>
        </p:nvGraphicFramePr>
        <p:xfrm>
          <a:off x="10799" y="1484784"/>
          <a:ext cx="914400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6147602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IT = 23% </a:t>
            </a:r>
            <a:r>
              <a:rPr lang="cs-CZ" sz="1600" dirty="0" smtClean="0"/>
              <a:t>z předložených žádostí</a:t>
            </a:r>
            <a:endParaRPr lang="fr-FR" sz="1600" dirty="0" smtClean="0"/>
          </a:p>
          <a:p>
            <a:r>
              <a:rPr lang="fr-FR" sz="1600" dirty="0" smtClean="0"/>
              <a:t>ES = 16% </a:t>
            </a:r>
            <a:r>
              <a:rPr lang="cs-CZ" sz="1600" dirty="0" smtClean="0"/>
              <a:t>z předložených žádostí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2276872"/>
            <a:ext cx="177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261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žádostí předloženo</a:t>
            </a:r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175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způsobilých</a:t>
            </a:r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86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nezpůsobilých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8779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1F497D"/>
                </a:solidFill>
              </a:rPr>
              <a:t>Hodnocení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81805"/>
              </p:ext>
            </p:extLst>
          </p:nvPr>
        </p:nvGraphicFramePr>
        <p:xfrm>
          <a:off x="755576" y="2420888"/>
          <a:ext cx="7776865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/>
                <a:gridCol w="1555373"/>
                <a:gridCol w="1555373"/>
                <a:gridCol w="1555373"/>
                <a:gridCol w="1555373"/>
              </a:tblGrid>
              <a:tr h="370840">
                <a:tc>
                  <a:txBody>
                    <a:bodyPr/>
                    <a:lstStyle/>
                    <a:p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/>
                        <a:t>Předloženo celkem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Strategické hodnocení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Operativní hodnocení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Doporučeno ke schválení</a:t>
                      </a:r>
                      <a:endParaRPr lang="cs-CZ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Počty projektů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67 + 21</a:t>
                      </a:r>
                      <a:r>
                        <a:rPr lang="cs-CZ" dirty="0" smtClean="0">
                          <a:latin typeface="Calibri"/>
                        </a:rPr>
                        <a:t>*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755576" y="421099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Calibri"/>
              </a:rPr>
              <a:t>* Všech 67 projektů hodnoceno &gt;3 body ve strategickém hodnocení + 21 projektů na požadavek MV  s hodnocením 2,67 po strategickém hodnocení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73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708920"/>
            <a:ext cx="5715000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00" y="432000"/>
            <a:ext cx="7776408" cy="562074"/>
          </a:xfrm>
        </p:spPr>
        <p:txBody>
          <a:bodyPr/>
          <a:lstStyle/>
          <a:p>
            <a:r>
              <a:rPr lang="cs-CZ" sz="3600" dirty="0" smtClean="0"/>
              <a:t>Výsledky 1. výzvy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6257835"/>
            <a:ext cx="7922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1F497D"/>
                </a:solidFill>
              </a:rPr>
              <a:t>Z 261 předložených žádostí jich je 64 doporučeno ke schválení</a:t>
            </a:r>
          </a:p>
        </p:txBody>
      </p:sp>
      <p:graphicFrame>
        <p:nvGraphicFramePr>
          <p:cNvPr id="5" name="Graf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662249"/>
              </p:ext>
            </p:extLst>
          </p:nvPr>
        </p:nvGraphicFramePr>
        <p:xfrm>
          <a:off x="251520" y="1124744"/>
          <a:ext cx="84810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1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708920"/>
            <a:ext cx="5715000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00" y="432000"/>
            <a:ext cx="7776408" cy="562074"/>
          </a:xfrm>
        </p:spPr>
        <p:txBody>
          <a:bodyPr/>
          <a:lstStyle/>
          <a:p>
            <a:r>
              <a:rPr lang="cs-CZ" sz="3600" dirty="0" smtClean="0"/>
              <a:t>Výsledky 1. výzvy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6257835"/>
            <a:ext cx="7922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1F497D"/>
                </a:solidFill>
              </a:rPr>
              <a:t>Z 64 projektů doporučených ke schválení jich je 11 s CZ účastí</a:t>
            </a:r>
          </a:p>
        </p:txBody>
      </p:sp>
      <p:graphicFrame>
        <p:nvGraphicFramePr>
          <p:cNvPr id="6" name="Graf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8556"/>
              </p:ext>
            </p:extLst>
          </p:nvPr>
        </p:nvGraphicFramePr>
        <p:xfrm>
          <a:off x="320142" y="925244"/>
          <a:ext cx="8757935" cy="552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42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562074"/>
          </a:xfrm>
        </p:spPr>
        <p:txBody>
          <a:bodyPr/>
          <a:lstStyle/>
          <a:p>
            <a:pPr algn="ctr"/>
            <a:r>
              <a:rPr lang="cs-CZ" dirty="0" smtClean="0"/>
              <a:t>Přehled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418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708920"/>
            <a:ext cx="5715000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00" y="432000"/>
            <a:ext cx="7776408" cy="562074"/>
          </a:xfrm>
        </p:spPr>
        <p:txBody>
          <a:bodyPr/>
          <a:lstStyle/>
          <a:p>
            <a:r>
              <a:rPr lang="cs-CZ" sz="3600" dirty="0" smtClean="0"/>
              <a:t>Výsledky 1. výzvy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13790"/>
              </p:ext>
            </p:extLst>
          </p:nvPr>
        </p:nvGraphicFramePr>
        <p:xfrm>
          <a:off x="539552" y="1340768"/>
          <a:ext cx="7776864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Celkové hodnocení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Projekty 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Projekty</a:t>
                      </a:r>
                      <a:r>
                        <a:rPr lang="cs-CZ" baseline="0" dirty="0" smtClean="0"/>
                        <a:t> s CZ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4,50 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4,33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4,17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3,83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3,67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3,50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 </a:t>
                      </a:r>
                      <a:r>
                        <a:rPr lang="cs-CZ" dirty="0" smtClean="0"/>
                        <a:t>(1 CZ </a:t>
                      </a:r>
                      <a:r>
                        <a:rPr lang="cs-CZ" dirty="0" smtClean="0"/>
                        <a:t>LP)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3,33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3,17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2,83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2,67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</a:t>
                      </a:r>
                      <a:r>
                        <a:rPr lang="cs-CZ" dirty="0" smtClean="0"/>
                        <a:t>(1 CZ </a:t>
                      </a:r>
                      <a:r>
                        <a:rPr lang="cs-CZ" dirty="0" smtClean="0"/>
                        <a:t>LP)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234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285750" indent="-285750" algn="just">
              <a:buFontTx/>
              <a:buChar char="-"/>
            </a:pPr>
            <a:r>
              <a:rPr lang="cs-CZ" sz="1800" b="0" dirty="0" smtClean="0"/>
              <a:t>Příliš široké zaměření projektu</a:t>
            </a:r>
          </a:p>
          <a:p>
            <a:pPr marL="342900" indent="-342900" algn="just">
              <a:buFontTx/>
              <a:buChar char="-"/>
            </a:pPr>
            <a:r>
              <a:rPr lang="cs-CZ" sz="1800" b="0" dirty="0" smtClean="0"/>
              <a:t>Nedostatečně popsána kapacita partnerů ovlivnit politický nástroj, na který se zaměřují</a:t>
            </a:r>
          </a:p>
          <a:p>
            <a:pPr marL="342900" indent="-342900" algn="just">
              <a:buFontTx/>
              <a:buChar char="-"/>
            </a:pPr>
            <a:r>
              <a:rPr lang="cs-CZ" sz="1800" b="0" dirty="0" smtClean="0"/>
              <a:t>Chybí odkazy na projekty a iniciativy, které se v minulosti v dané oblasti realizovaly – přidaná hodnota projektu</a:t>
            </a:r>
          </a:p>
          <a:p>
            <a:pPr marL="342900" indent="-342900" algn="just">
              <a:buFontTx/>
              <a:buChar char="-"/>
            </a:pPr>
            <a:r>
              <a:rPr lang="cs-CZ" sz="1800" b="0" dirty="0" smtClean="0"/>
              <a:t>Do projektu nejsou zapojení přímo/nepřímo ŘO programů strukturálních fondů</a:t>
            </a:r>
          </a:p>
          <a:p>
            <a:pPr marL="342900" indent="-342900" algn="just">
              <a:buFontTx/>
              <a:buChar char="-"/>
            </a:pPr>
            <a:r>
              <a:rPr lang="cs-CZ" sz="1800" b="0" dirty="0" smtClean="0"/>
              <a:t>Není prokázána relevance partnera pro dané téma</a:t>
            </a:r>
          </a:p>
          <a:p>
            <a:pPr marL="342900" indent="-342900" algn="just">
              <a:buFontTx/>
              <a:buChar char="-"/>
            </a:pPr>
            <a:r>
              <a:rPr lang="cs-CZ" sz="1800" b="0" dirty="0" smtClean="0"/>
              <a:t>Nekonzistentnost údajů v jednotlivých částech žádosti</a:t>
            </a:r>
          </a:p>
          <a:p>
            <a:pPr marL="342900" indent="-342900" algn="just">
              <a:buFontTx/>
              <a:buChar char="-"/>
            </a:pPr>
            <a:r>
              <a:rPr lang="cs-CZ" sz="1800" b="0" dirty="0" smtClean="0"/>
              <a:t>Geografické rozložení partnerů je nevyrovnané</a:t>
            </a:r>
          </a:p>
          <a:p>
            <a:pPr marL="342900" indent="-342900" algn="just">
              <a:buFontTx/>
              <a:buChar char="-"/>
            </a:pPr>
            <a:r>
              <a:rPr lang="cs-CZ" sz="1800" b="0" dirty="0" smtClean="0"/>
              <a:t>Nevyrovnaný rozpočet mezi partnery</a:t>
            </a:r>
          </a:p>
          <a:p>
            <a:pPr marL="342900" indent="-342900" algn="just">
              <a:buFontTx/>
              <a:buChar char="-"/>
            </a:pPr>
            <a:r>
              <a:rPr lang="cs-CZ" sz="1800" b="0" dirty="0" smtClean="0"/>
              <a:t>Nadsazení/podcenění hodnot povinných indikátorů</a:t>
            </a:r>
          </a:p>
          <a:p>
            <a:pPr marL="342900" indent="-342900" algn="just">
              <a:buFontTx/>
              <a:buChar char="-"/>
            </a:pPr>
            <a:r>
              <a:rPr lang="cs-CZ" sz="1800" b="0" dirty="0" smtClean="0"/>
              <a:t>Hlavním cílem projektu není výměna zkušeností a učení se na politické úrovni</a:t>
            </a:r>
          </a:p>
          <a:p>
            <a:pPr marL="342900" indent="-342900">
              <a:buFontTx/>
              <a:buChar char="-"/>
            </a:pPr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195551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Rozhodovací proces MV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73616" cy="4525963"/>
          </a:xfrm>
        </p:spPr>
        <p:txBody>
          <a:bodyPr/>
          <a:lstStyle/>
          <a:p>
            <a:r>
              <a:rPr lang="cs-CZ" sz="1800" b="0" dirty="0" smtClean="0"/>
              <a:t>Klíčové pro rozhodování MC je hodnocení sekretariátu (JS) programu</a:t>
            </a:r>
          </a:p>
          <a:p>
            <a:endParaRPr lang="cs-CZ" sz="1800" b="0" dirty="0"/>
          </a:p>
          <a:p>
            <a:r>
              <a:rPr lang="cs-CZ" sz="1800" b="0" dirty="0" smtClean="0"/>
              <a:t>MC rozhoduje o projektech 2/3 většinou</a:t>
            </a:r>
          </a:p>
          <a:p>
            <a:endParaRPr lang="cs-CZ" sz="1800" b="0" dirty="0"/>
          </a:p>
          <a:p>
            <a:r>
              <a:rPr lang="cs-CZ" sz="1800" b="0" dirty="0" smtClean="0"/>
              <a:t>Zkušenosti z období 2007-2013:</a:t>
            </a:r>
          </a:p>
          <a:p>
            <a:r>
              <a:rPr lang="cs-CZ" sz="1200" b="0" dirty="0" smtClean="0"/>
              <a:t>I když došlo k rozporování hodnocení JS nestalo se, že by byl schválen projekt, který JS nedoporučilo ke schválení.  </a:t>
            </a:r>
          </a:p>
          <a:p>
            <a:endParaRPr lang="cs-CZ" sz="1800" b="0" dirty="0" smtClean="0"/>
          </a:p>
          <a:p>
            <a:endParaRPr lang="cs-CZ" sz="1800" b="0" dirty="0" smtClean="0"/>
          </a:p>
          <a:p>
            <a:r>
              <a:rPr lang="cs-CZ" sz="1800" b="0" dirty="0" smtClean="0"/>
              <a:t>Očekáváme schválení všech 64 projektů doporučených ke schválení a debatu o projektech hodnocených 2,83 (1 s CZ účastí). Teoretická šance na schválení.</a:t>
            </a:r>
          </a:p>
          <a:p>
            <a:endParaRPr lang="cs-CZ" sz="1800" b="0" dirty="0"/>
          </a:p>
          <a:p>
            <a:r>
              <a:rPr lang="cs-CZ" sz="1800" b="0" dirty="0" smtClean="0"/>
              <a:t>Nepředpokládáme, že projekty hodnocené 2,67a méně mají šanci na schválení. </a:t>
            </a:r>
            <a:endParaRPr lang="cs-CZ" sz="1800" b="0" dirty="0" smtClean="0"/>
          </a:p>
          <a:p>
            <a:endParaRPr lang="cs-CZ" sz="1800" b="0" dirty="0"/>
          </a:p>
          <a:p>
            <a:r>
              <a:rPr lang="cs-CZ" sz="1800" b="0" dirty="0" smtClean="0"/>
              <a:t>Všechny projekty budou schválený s podmínkami.</a:t>
            </a:r>
            <a:endParaRPr lang="cs-CZ" sz="1800" b="0" dirty="0" smtClean="0"/>
          </a:p>
          <a:p>
            <a:endParaRPr lang="cs-CZ" sz="1800" b="0" dirty="0"/>
          </a:p>
          <a:p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019115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562074"/>
          </a:xfrm>
        </p:spPr>
        <p:txBody>
          <a:bodyPr/>
          <a:lstStyle/>
          <a:p>
            <a:pPr algn="ctr"/>
            <a:r>
              <a:rPr lang="cs-CZ" dirty="0" smtClean="0"/>
              <a:t>Další kroky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368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/>
              <a:t>v</a:t>
            </a:r>
            <a:r>
              <a:rPr lang="cs-CZ" dirty="0" smtClean="0"/>
              <a:t>ýzva programu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73616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1800" b="0" dirty="0" smtClean="0"/>
              <a:t>Termín: 5. dubna – 13. května 2016</a:t>
            </a:r>
          </a:p>
          <a:p>
            <a:endParaRPr lang="cs-CZ" sz="1800" b="0" dirty="0" smtClean="0"/>
          </a:p>
          <a:p>
            <a:r>
              <a:rPr lang="cs-CZ" sz="1800" b="0" dirty="0" smtClean="0"/>
              <a:t>Musí být ještě potvrzeno na nadcházejícím MV:</a:t>
            </a:r>
          </a:p>
          <a:p>
            <a:endParaRPr lang="cs-CZ" sz="1800" b="0" dirty="0"/>
          </a:p>
          <a:p>
            <a:pPr marL="285750" indent="-285750">
              <a:buFontTx/>
              <a:buChar char="-"/>
            </a:pPr>
            <a:r>
              <a:rPr lang="cs-CZ" sz="1400" b="0" dirty="0" smtClean="0"/>
              <a:t>Jednokolová výzva</a:t>
            </a:r>
          </a:p>
          <a:p>
            <a:pPr marL="285750" indent="-285750">
              <a:buFontTx/>
              <a:buChar char="-"/>
            </a:pPr>
            <a:endParaRPr lang="cs-CZ" sz="1400" b="0" dirty="0" smtClean="0"/>
          </a:p>
          <a:p>
            <a:pPr marL="285750" indent="-285750">
              <a:buFontTx/>
              <a:buChar char="-"/>
            </a:pPr>
            <a:r>
              <a:rPr lang="cs-CZ" sz="1400" b="0" dirty="0" smtClean="0"/>
              <a:t>Všechny priority a specifické cíle otevřeny</a:t>
            </a:r>
          </a:p>
          <a:p>
            <a:pPr marL="285750" indent="-285750">
              <a:buFontTx/>
              <a:buChar char="-"/>
            </a:pPr>
            <a:endParaRPr lang="cs-CZ" sz="1400" b="0" dirty="0" smtClean="0"/>
          </a:p>
          <a:p>
            <a:pPr marL="285750" indent="-285750">
              <a:buFontTx/>
              <a:buChar char="-"/>
            </a:pPr>
            <a:r>
              <a:rPr lang="cs-CZ" sz="1400" b="0" dirty="0" smtClean="0"/>
              <a:t>Alokace - </a:t>
            </a:r>
            <a:r>
              <a:rPr lang="cs-CZ" sz="1400" b="0" dirty="0" smtClean="0"/>
              <a:t>všechny zbývající zdroje program cca 230 mil. EUR (nemusí a asi nebude vyčerpáno)</a:t>
            </a:r>
          </a:p>
          <a:p>
            <a:pPr marL="285750" indent="-285750">
              <a:buFontTx/>
              <a:buChar char="-"/>
            </a:pPr>
            <a:endParaRPr lang="cs-CZ" sz="1400" b="0" dirty="0" smtClean="0"/>
          </a:p>
          <a:p>
            <a:pPr marL="285750" indent="-285750">
              <a:buFontTx/>
              <a:buChar char="-"/>
            </a:pPr>
            <a:r>
              <a:rPr lang="cs-CZ" sz="1400" b="0" dirty="0" smtClean="0"/>
              <a:t>Žádosti a přílohy budou předkládány pouze elektronicky</a:t>
            </a:r>
          </a:p>
          <a:p>
            <a:pPr marL="285750" indent="-285750">
              <a:buFontTx/>
              <a:buChar char="-"/>
            </a:pPr>
            <a:endParaRPr lang="cs-CZ" sz="1400" b="0" dirty="0" smtClean="0"/>
          </a:p>
          <a:p>
            <a:pPr marL="285750" indent="-285750">
              <a:buFontTx/>
              <a:buChar char="-"/>
            </a:pPr>
            <a:r>
              <a:rPr lang="cs-CZ" sz="1400" b="0" dirty="0" smtClean="0"/>
              <a:t>Hodnocení žádostí zůstane stejné</a:t>
            </a:r>
          </a:p>
          <a:p>
            <a:pPr marL="285750" indent="-285750">
              <a:buFontTx/>
              <a:buChar char="-"/>
            </a:pPr>
            <a:endParaRPr lang="cs-CZ" sz="1400" b="0" dirty="0" smtClean="0"/>
          </a:p>
          <a:p>
            <a:r>
              <a:rPr lang="cs-CZ" sz="1800" b="0" dirty="0" smtClean="0"/>
              <a:t> </a:t>
            </a:r>
          </a:p>
          <a:p>
            <a:r>
              <a:rPr lang="cs-CZ" sz="1800" b="0" dirty="0" smtClean="0"/>
              <a:t>22. -23. březen 2016 – partner </a:t>
            </a:r>
            <a:r>
              <a:rPr lang="cs-CZ" sz="1800" b="0" dirty="0" err="1" smtClean="0"/>
              <a:t>search</a:t>
            </a:r>
            <a:r>
              <a:rPr lang="cs-CZ" sz="1800" b="0" dirty="0" smtClean="0"/>
              <a:t> </a:t>
            </a:r>
            <a:r>
              <a:rPr lang="cs-CZ" sz="1800" b="0" dirty="0" err="1" smtClean="0"/>
              <a:t>forum</a:t>
            </a:r>
            <a:r>
              <a:rPr lang="cs-CZ" sz="1800" b="0" dirty="0" smtClean="0"/>
              <a:t> a seminář o 2. výzvě v Rotterdamu</a:t>
            </a:r>
          </a:p>
          <a:p>
            <a:endParaRPr lang="cs-CZ" sz="1800" b="0" dirty="0" smtClean="0"/>
          </a:p>
          <a:p>
            <a:r>
              <a:rPr lang="cs-CZ" sz="1800" b="0" dirty="0" smtClean="0"/>
              <a:t>Cca konec března 2016 – národní informační den v ČR</a:t>
            </a:r>
            <a:endParaRPr lang="cs-CZ" sz="1800" b="0" dirty="0"/>
          </a:p>
          <a:p>
            <a:endParaRPr lang="cs-CZ" sz="1800" b="0" dirty="0"/>
          </a:p>
          <a:p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57820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/>
              <a:t>v</a:t>
            </a:r>
            <a:r>
              <a:rPr lang="cs-CZ" dirty="0" smtClean="0"/>
              <a:t>ýzva programu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1800" dirty="0" smtClean="0"/>
              <a:t>Kritéria způsobilosti - </a:t>
            </a:r>
            <a:r>
              <a:rPr lang="cs-CZ" sz="1800" b="0" dirty="0" smtClean="0"/>
              <a:t>bude </a:t>
            </a:r>
            <a:r>
              <a:rPr lang="cs-CZ" sz="1800" b="0" dirty="0"/>
              <a:t>řešeno na nadcházejícím </a:t>
            </a:r>
            <a:r>
              <a:rPr lang="cs-CZ" sz="1800" b="0" dirty="0" smtClean="0"/>
              <a:t>MV</a:t>
            </a:r>
            <a:endParaRPr lang="cs-CZ" sz="1800" dirty="0" smtClean="0"/>
          </a:p>
          <a:p>
            <a:r>
              <a:rPr lang="cs-CZ" sz="1600" b="0" dirty="0" smtClean="0"/>
              <a:t>Vysoká míra nezpůsobilosti v 1. výzvě 1/3 z předložených žádostí </a:t>
            </a:r>
          </a:p>
          <a:p>
            <a:endParaRPr lang="cs-CZ" sz="1600" b="0" dirty="0" smtClean="0"/>
          </a:p>
          <a:p>
            <a:r>
              <a:rPr lang="cs-CZ" sz="1600" b="0" dirty="0"/>
              <a:t>Sekretariát nepodporuje </a:t>
            </a:r>
            <a:r>
              <a:rPr lang="cs-CZ" sz="1600" b="0" dirty="0" smtClean="0"/>
              <a:t>žádnou flexibilitu u hodnocení způsobilosti:</a:t>
            </a:r>
          </a:p>
          <a:p>
            <a:pPr marL="285750" indent="-285750">
              <a:buFontTx/>
              <a:buChar char="-"/>
            </a:pPr>
            <a:r>
              <a:rPr lang="cs-CZ" sz="1600" b="0" dirty="0" smtClean="0"/>
              <a:t>prodlouží </a:t>
            </a:r>
            <a:r>
              <a:rPr lang="cs-CZ" sz="1600" b="0" dirty="0"/>
              <a:t>celý proces hodnocení, protože i žádosti s nízkou kvalitou budou muset být </a:t>
            </a:r>
            <a:r>
              <a:rPr lang="cs-CZ" sz="1600" b="0" dirty="0" smtClean="0"/>
              <a:t>hodnoceny</a:t>
            </a:r>
          </a:p>
          <a:p>
            <a:pPr marL="285750" indent="-285750">
              <a:buFontTx/>
              <a:buChar char="-"/>
            </a:pPr>
            <a:r>
              <a:rPr lang="cs-CZ" sz="1600" b="0" dirty="0"/>
              <a:t>o</a:t>
            </a:r>
            <a:r>
              <a:rPr lang="cs-CZ" sz="1600" b="0" dirty="0" smtClean="0"/>
              <a:t>bava </a:t>
            </a:r>
            <a:r>
              <a:rPr lang="cs-CZ" sz="1600" b="0" dirty="0" smtClean="0"/>
              <a:t>o komplikaci pravidel pro žadatele </a:t>
            </a:r>
            <a:endParaRPr lang="cs-CZ" sz="1600" b="0" dirty="0"/>
          </a:p>
          <a:p>
            <a:endParaRPr lang="cs-CZ" sz="1800" b="0" dirty="0"/>
          </a:p>
          <a:p>
            <a:r>
              <a:rPr lang="cs-CZ" sz="1800" b="0" dirty="0" smtClean="0"/>
              <a:t>Možnosti zavést určitou flexibilitu:</a:t>
            </a:r>
          </a:p>
          <a:p>
            <a:endParaRPr lang="cs-CZ" sz="1800" b="0" dirty="0"/>
          </a:p>
          <a:p>
            <a:pPr marL="342900" indent="-342900">
              <a:buAutoNum type="arabicPeriod"/>
            </a:pPr>
            <a:r>
              <a:rPr lang="cs-CZ" sz="1600" dirty="0" err="1" smtClean="0"/>
              <a:t>Healing</a:t>
            </a:r>
            <a:r>
              <a:rPr lang="cs-CZ" sz="1600" dirty="0" smtClean="0"/>
              <a:t> </a:t>
            </a:r>
            <a:r>
              <a:rPr lang="cs-CZ" sz="1600" dirty="0" err="1" smtClean="0"/>
              <a:t>procedure</a:t>
            </a:r>
            <a:r>
              <a:rPr lang="cs-CZ" sz="1600" dirty="0" smtClean="0"/>
              <a:t> </a:t>
            </a:r>
          </a:p>
          <a:p>
            <a:r>
              <a:rPr lang="cs-CZ" sz="1400" b="0" dirty="0" smtClean="0"/>
              <a:t>Umožnit příjemcům dodatečně dodat nebo upravit chybějící nebo nesprávně vyplněné dokumenty (prohlášení partnera, </a:t>
            </a:r>
            <a:r>
              <a:rPr lang="cs-CZ" sz="1400" b="0" dirty="0" err="1" smtClean="0"/>
              <a:t>Letter</a:t>
            </a:r>
            <a:r>
              <a:rPr lang="cs-CZ" sz="1400" b="0" dirty="0" smtClean="0"/>
              <a:t> </a:t>
            </a:r>
            <a:r>
              <a:rPr lang="cs-CZ" sz="1400" b="0" dirty="0" err="1" smtClean="0"/>
              <a:t>of</a:t>
            </a:r>
            <a:r>
              <a:rPr lang="cs-CZ" sz="1400" b="0" dirty="0" smtClean="0"/>
              <a:t> Support). </a:t>
            </a:r>
          </a:p>
          <a:p>
            <a:endParaRPr lang="cs-CZ" sz="1400" b="0" dirty="0"/>
          </a:p>
          <a:p>
            <a:endParaRPr lang="cs-CZ" sz="1600" b="0" dirty="0"/>
          </a:p>
          <a:p>
            <a:r>
              <a:rPr lang="cs-CZ" sz="1600" dirty="0" smtClean="0"/>
              <a:t>2.   Možnost jedné chyby pro projekt</a:t>
            </a:r>
          </a:p>
          <a:p>
            <a:r>
              <a:rPr lang="cs-CZ" sz="1400" b="0" dirty="0" smtClean="0"/>
              <a:t>Žádosti, kde by se vyskytla jedna chyba v kritériích způsobilosti týkající se nekompletní žádosti nebo nesprávně vyplněnému prohlášení partnera nebo </a:t>
            </a:r>
            <a:r>
              <a:rPr lang="cs-CZ" sz="1400" b="0" dirty="0" err="1" smtClean="0"/>
              <a:t>Letter</a:t>
            </a:r>
            <a:r>
              <a:rPr lang="cs-CZ" sz="1400" b="0" dirty="0" smtClean="0"/>
              <a:t> </a:t>
            </a:r>
            <a:r>
              <a:rPr lang="cs-CZ" sz="1400" b="0" dirty="0" err="1" smtClean="0"/>
              <a:t>of</a:t>
            </a:r>
            <a:r>
              <a:rPr lang="cs-CZ" sz="1400" b="0" dirty="0" smtClean="0"/>
              <a:t> support by bylo umožněno toto napravit</a:t>
            </a:r>
          </a:p>
          <a:p>
            <a:endParaRPr lang="cs-CZ" sz="1600" b="0" dirty="0"/>
          </a:p>
          <a:p>
            <a:endParaRPr lang="cs-CZ" sz="1600" dirty="0" smtClean="0"/>
          </a:p>
          <a:p>
            <a:r>
              <a:rPr lang="cs-CZ" sz="1600" dirty="0" smtClean="0"/>
              <a:t>Z 86 nezpůsobilých žádostí v 1. výzvě jich bylo 63 vyřazeno kvůli 1 chybě.</a:t>
            </a:r>
            <a:endParaRPr lang="cs-CZ" sz="1500" dirty="0" smtClean="0"/>
          </a:p>
          <a:p>
            <a:r>
              <a:rPr lang="cs-CZ" sz="1600" dirty="0" smtClean="0"/>
              <a:t> </a:t>
            </a:r>
            <a:endParaRPr lang="cs-CZ" sz="1600" dirty="0"/>
          </a:p>
          <a:p>
            <a:endParaRPr lang="cs-CZ" sz="1800" b="0" dirty="0"/>
          </a:p>
          <a:p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616753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6890892" cy="3888432"/>
          </a:xfrm>
        </p:spPr>
      </p:pic>
      <p:sp>
        <p:nvSpPr>
          <p:cNvPr id="5" name="TextovéPole 4"/>
          <p:cNvSpPr txBox="1"/>
          <p:nvPr/>
        </p:nvSpPr>
        <p:spPr>
          <a:xfrm>
            <a:off x="395536" y="1067836"/>
            <a:ext cx="5955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Nová webová stránka programu: </a:t>
            </a:r>
            <a:r>
              <a:rPr lang="cs-CZ" dirty="0" smtClean="0">
                <a:solidFill>
                  <a:srgbClr val="0070C0"/>
                </a:solidFill>
                <a:hlinkClick r:id="rId3"/>
              </a:rPr>
              <a:t>www.interregeurope.eu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 rot="1621029">
            <a:off x="3249482" y="3986027"/>
            <a:ext cx="432048" cy="2147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4503" y="6114302"/>
            <a:ext cx="4878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1F497D"/>
                </a:solidFill>
              </a:rPr>
              <a:t>Databáze pro vyhledávání partnerů a projektových záměrů </a:t>
            </a:r>
            <a:endParaRPr lang="cs-CZ" sz="1400" dirty="0">
              <a:solidFill>
                <a:srgbClr val="1F497D"/>
              </a:solidFill>
            </a:endParaRPr>
          </a:p>
        </p:txBody>
      </p:sp>
      <p:sp>
        <p:nvSpPr>
          <p:cNvPr id="9" name="Šipka dolů 8"/>
          <p:cNvSpPr/>
          <p:nvPr/>
        </p:nvSpPr>
        <p:spPr>
          <a:xfrm rot="15026817">
            <a:off x="5545457" y="831539"/>
            <a:ext cx="432048" cy="2810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308304" y="1714167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1F497D"/>
                </a:solidFill>
              </a:rPr>
              <a:t>Informace pro žadatele a ke stažení všechny dokumenty</a:t>
            </a:r>
            <a:endParaRPr lang="cs-CZ" sz="1400" dirty="0">
              <a:solidFill>
                <a:srgbClr val="1F497D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948264" y="5945024"/>
            <a:ext cx="178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1F497D"/>
                </a:solidFill>
              </a:rPr>
              <a:t>Hlavní dokumentem pro žadatele je </a:t>
            </a:r>
            <a:r>
              <a:rPr lang="cs-CZ" sz="1200" b="1" dirty="0" smtClean="0">
                <a:solidFill>
                  <a:srgbClr val="1F497D"/>
                </a:solidFill>
              </a:rPr>
              <a:t>programový manuál.</a:t>
            </a:r>
            <a:endParaRPr lang="cs-CZ" sz="1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0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Kontaktní osoby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68001"/>
            <a:ext cx="3888432" cy="321312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Pavel Lukeš</a:t>
            </a:r>
          </a:p>
          <a:p>
            <a:r>
              <a:rPr lang="cs-CZ" sz="1800" b="0" dirty="0" smtClean="0"/>
              <a:t>Národní koordinátor programu</a:t>
            </a:r>
          </a:p>
          <a:p>
            <a:r>
              <a:rPr lang="cs-CZ" sz="1800" b="0" dirty="0" smtClean="0"/>
              <a:t>Ministerstvo pro místní rozvoj</a:t>
            </a:r>
          </a:p>
          <a:p>
            <a:r>
              <a:rPr lang="cs-CZ" sz="1800" b="0" dirty="0" smtClean="0"/>
              <a:t>Odbor evropské územní spolupráce</a:t>
            </a:r>
          </a:p>
          <a:p>
            <a:r>
              <a:rPr lang="cs-CZ" sz="1800" b="0" dirty="0" smtClean="0"/>
              <a:t>Letenská 3</a:t>
            </a:r>
          </a:p>
          <a:p>
            <a:r>
              <a:rPr lang="cs-CZ" sz="1800" b="0" dirty="0" smtClean="0"/>
              <a:t>110 15 Praha 1</a:t>
            </a:r>
          </a:p>
          <a:p>
            <a:r>
              <a:rPr lang="cs-CZ" sz="1800" b="0" dirty="0" smtClean="0"/>
              <a:t>Tel: 224 862 331</a:t>
            </a:r>
          </a:p>
          <a:p>
            <a:r>
              <a:rPr lang="cs-CZ" sz="1800" b="0" dirty="0" smtClean="0"/>
              <a:t>Email: pavel.lukes@mmr.cz</a:t>
            </a:r>
            <a:endParaRPr lang="cs-CZ" sz="1800" b="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444396" y="1340768"/>
            <a:ext cx="3888432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Alice Štollová Kovandová</a:t>
            </a:r>
          </a:p>
          <a:p>
            <a:r>
              <a:rPr lang="cs-CZ" sz="1800" b="0" dirty="0" smtClean="0"/>
              <a:t>Národní kontaktní místo programu</a:t>
            </a:r>
          </a:p>
          <a:p>
            <a:r>
              <a:rPr lang="cs-CZ" sz="1800" b="0" dirty="0" smtClean="0"/>
              <a:t>Ministerstvo pro místní rozvoj</a:t>
            </a:r>
          </a:p>
          <a:p>
            <a:r>
              <a:rPr lang="cs-CZ" sz="1800" b="0" dirty="0" smtClean="0"/>
              <a:t>Odbor evropské územní spolupráce</a:t>
            </a:r>
          </a:p>
          <a:p>
            <a:r>
              <a:rPr lang="cs-CZ" sz="1800" b="0" dirty="0" smtClean="0"/>
              <a:t>Letenská 3</a:t>
            </a:r>
          </a:p>
          <a:p>
            <a:r>
              <a:rPr lang="cs-CZ" sz="1800" b="0" dirty="0" smtClean="0"/>
              <a:t>110 15 Praha 1</a:t>
            </a:r>
          </a:p>
          <a:p>
            <a:r>
              <a:rPr lang="cs-CZ" sz="1800" b="0" dirty="0" smtClean="0"/>
              <a:t>Tel: 224 862 254</a:t>
            </a:r>
          </a:p>
          <a:p>
            <a:r>
              <a:rPr lang="cs-CZ" sz="1800" b="0" dirty="0" smtClean="0"/>
              <a:t>Email: alice.stollova@mmr.cz</a:t>
            </a:r>
            <a:endParaRPr lang="cs-CZ" sz="1800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6" y="4797152"/>
            <a:ext cx="8496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V případě, že Vás někdo osloví, že by měl zájem o mezinárodní projekt, který alespoň teoreticky zapadá do logiky programu </a:t>
            </a:r>
            <a:r>
              <a:rPr lang="cs-CZ" dirty="0" err="1" smtClean="0">
                <a:solidFill>
                  <a:srgbClr val="1F497D"/>
                </a:solidFill>
              </a:rPr>
              <a:t>Interreg</a:t>
            </a:r>
            <a:r>
              <a:rPr lang="cs-CZ" dirty="0" smtClean="0">
                <a:solidFill>
                  <a:srgbClr val="1F497D"/>
                </a:solidFill>
              </a:rPr>
              <a:t> EUROPE, případně by pro něj/ní mohl být zajímavý prosím  ODKAŽTE HO/JÍ NA NÁS.</a:t>
            </a:r>
            <a:endParaRPr lang="cs-CZ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96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Pavel Lukeš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Odbor evropské územní spolupráce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Ministerstvo pro místní rozvoj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pavel.lukes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@mmr.cz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www.dotaceEU.cz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www.interreg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europe</a:t>
            </a:r>
            <a:r>
              <a:rPr lang="en-GB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GB" altLang="cs-CZ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7" descr="mmr_cr_rgb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410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708920"/>
            <a:ext cx="5715000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00" y="432000"/>
            <a:ext cx="7776408" cy="562074"/>
          </a:xfrm>
        </p:spPr>
        <p:txBody>
          <a:bodyPr/>
          <a:lstStyle/>
          <a:p>
            <a:r>
              <a:rPr lang="cs-CZ" sz="3600" dirty="0" smtClean="0"/>
              <a:t>Přehled</a:t>
            </a:r>
            <a:r>
              <a:rPr lang="cs-CZ" dirty="0" smtClean="0"/>
              <a:t> </a:t>
            </a:r>
            <a:r>
              <a:rPr lang="cs-CZ" dirty="0" err="1" smtClean="0"/>
              <a:t>Interreg</a:t>
            </a:r>
            <a:r>
              <a:rPr lang="cs-CZ" dirty="0" smtClean="0"/>
              <a:t> EUROPE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3528" y="1412776"/>
            <a:ext cx="80648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1F497D"/>
                </a:solidFill>
              </a:rPr>
              <a:t>11. </a:t>
            </a:r>
            <a:r>
              <a:rPr lang="cs-CZ" sz="2400" dirty="0">
                <a:solidFill>
                  <a:srgbClr val="1F497D"/>
                </a:solidFill>
              </a:rPr>
              <a:t>č</a:t>
            </a:r>
            <a:r>
              <a:rPr lang="cs-CZ" sz="2400" dirty="0" smtClean="0">
                <a:solidFill>
                  <a:srgbClr val="1F497D"/>
                </a:solidFill>
              </a:rPr>
              <a:t>erven 2015 – program schválen EK</a:t>
            </a:r>
          </a:p>
          <a:p>
            <a:endParaRPr lang="cs-CZ" sz="2400" dirty="0" smtClean="0">
              <a:solidFill>
                <a:srgbClr val="1F497D"/>
              </a:solidFill>
            </a:endParaRPr>
          </a:p>
          <a:p>
            <a:endParaRPr lang="cs-CZ" sz="2400" dirty="0" smtClean="0">
              <a:solidFill>
                <a:srgbClr val="1F497D"/>
              </a:solidFill>
            </a:endParaRPr>
          </a:p>
          <a:p>
            <a:r>
              <a:rPr lang="cs-CZ" sz="2400" dirty="0" smtClean="0">
                <a:solidFill>
                  <a:srgbClr val="1F497D"/>
                </a:solidFill>
              </a:rPr>
              <a:t>16. </a:t>
            </a:r>
            <a:r>
              <a:rPr lang="cs-CZ" sz="2400" dirty="0">
                <a:solidFill>
                  <a:srgbClr val="1F497D"/>
                </a:solidFill>
              </a:rPr>
              <a:t>č</a:t>
            </a:r>
            <a:r>
              <a:rPr lang="cs-CZ" sz="2400" dirty="0" smtClean="0">
                <a:solidFill>
                  <a:srgbClr val="1F497D"/>
                </a:solidFill>
              </a:rPr>
              <a:t>erven 2015 – ustavující zasedání MV</a:t>
            </a:r>
          </a:p>
          <a:p>
            <a:endParaRPr lang="cs-CZ" sz="2400" dirty="0" smtClean="0">
              <a:solidFill>
                <a:srgbClr val="1F497D"/>
              </a:solidFill>
            </a:endParaRPr>
          </a:p>
          <a:p>
            <a:endParaRPr lang="cs-CZ" sz="2400" dirty="0" smtClean="0">
              <a:solidFill>
                <a:srgbClr val="1F497D"/>
              </a:solidFill>
            </a:endParaRPr>
          </a:p>
          <a:p>
            <a:r>
              <a:rPr lang="cs-CZ" sz="2400" dirty="0" smtClean="0">
                <a:solidFill>
                  <a:srgbClr val="1F497D"/>
                </a:solidFill>
              </a:rPr>
              <a:t>22. červen – 31. červenec 2015 – první výzva programu</a:t>
            </a:r>
          </a:p>
          <a:p>
            <a:endParaRPr lang="cs-CZ" sz="2400" dirty="0" smtClean="0">
              <a:solidFill>
                <a:srgbClr val="1F497D"/>
              </a:solidFill>
            </a:endParaRPr>
          </a:p>
          <a:p>
            <a:endParaRPr lang="cs-CZ" sz="2400" dirty="0">
              <a:solidFill>
                <a:srgbClr val="1F497D"/>
              </a:solidFill>
            </a:endParaRPr>
          </a:p>
          <a:p>
            <a:r>
              <a:rPr lang="cs-CZ" sz="2400" dirty="0" smtClean="0">
                <a:solidFill>
                  <a:srgbClr val="1F497D"/>
                </a:solidFill>
              </a:rPr>
              <a:t>9.-10. únor 2016 – 3. monitorovací výbor – schvalování 			projektů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38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708920"/>
            <a:ext cx="5715000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00" y="432000"/>
            <a:ext cx="7776408" cy="562074"/>
          </a:xfrm>
        </p:spPr>
        <p:txBody>
          <a:bodyPr/>
          <a:lstStyle/>
          <a:p>
            <a:r>
              <a:rPr lang="cs-CZ" sz="3600" dirty="0" smtClean="0"/>
              <a:t>Cíle</a:t>
            </a:r>
            <a:r>
              <a:rPr lang="cs-CZ" dirty="0" smtClean="0"/>
              <a:t> </a:t>
            </a:r>
            <a:r>
              <a:rPr lang="cs-CZ" dirty="0" err="1" smtClean="0"/>
              <a:t>Interreg</a:t>
            </a:r>
            <a:r>
              <a:rPr lang="cs-CZ" dirty="0" smtClean="0"/>
              <a:t> EUROPE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59519" y="1658788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altLang="cs-CZ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Zlepšovat </a:t>
            </a:r>
            <a:r>
              <a:rPr lang="cs-CZ" altLang="cs-CZ" dirty="0">
                <a:solidFill>
                  <a:schemeClr val="tx2"/>
                </a:solidFill>
                <a:latin typeface="Arial" charset="0"/>
                <a:cs typeface="Arial" charset="0"/>
              </a:rPr>
              <a:t>implementaci politik a programů regionálního rozvoje, zejména programů </a:t>
            </a:r>
            <a:r>
              <a:rPr lang="cs-CZ" alt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v rámci cíle Investice pro růst a zaměstnanost</a:t>
            </a:r>
            <a:r>
              <a:rPr lang="cs-CZ" altLang="cs-CZ" dirty="0">
                <a:solidFill>
                  <a:schemeClr val="tx2"/>
                </a:solidFill>
                <a:latin typeface="Arial" charset="0"/>
                <a:cs typeface="Arial" charset="0"/>
              </a:rPr>
              <a:t> a případně v rámci cíle Evropská územní spolupráce (EÚS) prostřednictvím výměny zkušeností a politických poznatků mezi aktéry regionálního významu </a:t>
            </a:r>
            <a:r>
              <a:rPr lang="cs-CZ" b="1" dirty="0">
                <a:solidFill>
                  <a:schemeClr val="tx2"/>
                </a:solidFill>
              </a:rPr>
              <a:t>a to prostřednictvím:</a:t>
            </a:r>
          </a:p>
          <a:p>
            <a:pPr algn="just"/>
            <a:endParaRPr lang="cs-CZ" sz="1600" b="1" dirty="0">
              <a:solidFill>
                <a:schemeClr val="tx2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cs-CZ" sz="1600" dirty="0">
                <a:solidFill>
                  <a:schemeClr val="tx2"/>
                </a:solidFill>
              </a:rPr>
              <a:t>Implementace nového projektu/nástroje financovaného v rámci programu Cíle 1, Cíle 2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charset="0"/>
              <a:buAutoNum type="alphaLcParenR"/>
              <a:defRPr/>
            </a:pPr>
            <a:endParaRPr lang="cs-CZ" sz="1600" dirty="0">
              <a:solidFill>
                <a:schemeClr val="tx2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cs-CZ" sz="1600" dirty="0">
                <a:solidFill>
                  <a:schemeClr val="tx2"/>
                </a:solidFill>
              </a:rPr>
              <a:t>Změna řízení programu/politiky  (úprava podmínek výzev, alternativní metody monitorování, hodnocení)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charset="0"/>
              <a:buAutoNum type="alphaLcParenR"/>
              <a:defRPr/>
            </a:pPr>
            <a:endParaRPr lang="cs-CZ" sz="1600" dirty="0">
              <a:solidFill>
                <a:schemeClr val="tx2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cs-CZ" sz="1600" dirty="0">
                <a:solidFill>
                  <a:schemeClr val="tx2"/>
                </a:solidFill>
              </a:rPr>
              <a:t>Změna strategického zaměření programu/politiky (úprava specifického cíle, začlenění nového záměru..) </a:t>
            </a:r>
          </a:p>
        </p:txBody>
      </p:sp>
    </p:spTree>
    <p:extLst>
      <p:ext uri="{BB962C8B-B14F-4D97-AF65-F5344CB8AC3E}">
        <p14:creationId xmlns:p14="http://schemas.microsoft.com/office/powerpoint/2010/main" val="226153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6408" cy="562074"/>
          </a:xfrm>
        </p:spPr>
        <p:txBody>
          <a:bodyPr/>
          <a:lstStyle/>
          <a:p>
            <a:r>
              <a:rPr lang="cs-CZ" sz="3600" dirty="0" smtClean="0"/>
              <a:t>Přehled</a:t>
            </a:r>
            <a:r>
              <a:rPr lang="cs-CZ" dirty="0" smtClean="0"/>
              <a:t> </a:t>
            </a:r>
            <a:r>
              <a:rPr lang="cs-CZ" dirty="0" err="1" smtClean="0"/>
              <a:t>Interreg</a:t>
            </a:r>
            <a:r>
              <a:rPr lang="cs-CZ" dirty="0" smtClean="0"/>
              <a:t> EUROPE</a:t>
            </a:r>
            <a:endParaRPr lang="cs-CZ" dirty="0"/>
          </a:p>
        </p:txBody>
      </p:sp>
      <p:sp>
        <p:nvSpPr>
          <p:cNvPr id="4" name="Rectangle 8"/>
          <p:cNvSpPr/>
          <p:nvPr/>
        </p:nvSpPr>
        <p:spPr>
          <a:xfrm>
            <a:off x="251520" y="1768252"/>
            <a:ext cx="4176464" cy="225050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Výzkum, technologický rozvoj a inovace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1.1. Posílení </a:t>
            </a:r>
            <a:r>
              <a:rPr lang="cs-CZ" sz="1200" dirty="0">
                <a:solidFill>
                  <a:schemeClr val="bg1"/>
                </a:solidFill>
              </a:rPr>
              <a:t>výzkumné a inovační infrastruktury a </a:t>
            </a:r>
            <a:r>
              <a:rPr lang="cs-CZ" sz="1200" dirty="0" smtClean="0">
                <a:solidFill>
                  <a:schemeClr val="bg1"/>
                </a:solidFill>
              </a:rPr>
              <a:t>kapacity</a:t>
            </a:r>
          </a:p>
          <a:p>
            <a:pPr>
              <a:lnSpc>
                <a:spcPct val="150000"/>
              </a:lnSpc>
              <a:defRPr/>
            </a:pPr>
            <a:endParaRPr lang="cs-CZ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1.2. Podpora </a:t>
            </a:r>
            <a:r>
              <a:rPr lang="cs-CZ" sz="1200" dirty="0">
                <a:solidFill>
                  <a:schemeClr val="bg1"/>
                </a:solidFill>
              </a:rPr>
              <a:t>inovativních řetězců „inteligentní specializace“ a inovačních příležitostí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4644008" y="1772816"/>
            <a:ext cx="4248472" cy="22413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Konkurenceschopnost MSP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200" dirty="0" smtClean="0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solidFill>
                  <a:schemeClr val="bg1"/>
                </a:solidFill>
              </a:rPr>
              <a:t>2.1. Podpora </a:t>
            </a:r>
            <a:r>
              <a:rPr lang="cs-CZ" sz="1200" dirty="0">
                <a:solidFill>
                  <a:schemeClr val="bg1"/>
                </a:solidFill>
              </a:rPr>
              <a:t>MSP v růstu, rozvoji a aktivitě na poli inovací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51520" y="4221088"/>
            <a:ext cx="4176464" cy="2088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Nízkouhlíkové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solidFill>
                  <a:schemeClr val="bg1"/>
                </a:solidFill>
              </a:rPr>
              <a:t>3.1. Posun </a:t>
            </a:r>
            <a:r>
              <a:rPr lang="cs-CZ" sz="1200" dirty="0">
                <a:solidFill>
                  <a:schemeClr val="bg1"/>
                </a:solidFill>
              </a:rPr>
              <a:t>k nízkouhlíkovému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4644008" y="4221088"/>
            <a:ext cx="4248472" cy="20882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prostředí a efektivní využívání zdrojů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cs-CZ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4.1. Zachování</a:t>
            </a:r>
            <a:r>
              <a:rPr lang="cs-CZ" sz="1200" dirty="0">
                <a:solidFill>
                  <a:schemeClr val="bg1"/>
                </a:solidFill>
              </a:rPr>
              <a:t>, ochrana a rozvoj přírodního a kulturního dědictví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4.2. Efektivní </a:t>
            </a:r>
            <a:r>
              <a:rPr lang="cs-CZ" sz="1200" dirty="0">
                <a:solidFill>
                  <a:schemeClr val="bg1"/>
                </a:solidFill>
              </a:rPr>
              <a:t>využívání zdrojů, ekologický růst a inovace, řízení dopadů na životní prostředí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95936" y="105273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1F497D"/>
                </a:solidFill>
              </a:rPr>
              <a:t>Priority</a:t>
            </a:r>
            <a:endParaRPr lang="cs-CZ" sz="2400" dirty="0">
              <a:solidFill>
                <a:srgbClr val="1F497D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35696" y="6326119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Na každou prioritu alokováno 84,4 mil EUR ERDF</a:t>
            </a:r>
            <a:endParaRPr lang="cs-CZ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7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708920"/>
            <a:ext cx="5715000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00" y="432000"/>
            <a:ext cx="7776408" cy="562074"/>
          </a:xfrm>
        </p:spPr>
        <p:txBody>
          <a:bodyPr/>
          <a:lstStyle/>
          <a:p>
            <a:r>
              <a:rPr lang="cs-CZ" sz="3600" dirty="0" smtClean="0"/>
              <a:t>Přehled </a:t>
            </a:r>
            <a:r>
              <a:rPr lang="cs-CZ" sz="3600" dirty="0" err="1" smtClean="0"/>
              <a:t>Interreg</a:t>
            </a:r>
            <a:r>
              <a:rPr lang="cs-CZ" sz="3600" dirty="0" smtClean="0"/>
              <a:t> EUROPE</a:t>
            </a:r>
            <a:endParaRPr lang="cs-CZ" sz="3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905009"/>
            <a:ext cx="41044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1F497D"/>
                </a:solidFill>
              </a:rPr>
              <a:t>ŘO:</a:t>
            </a:r>
          </a:p>
          <a:p>
            <a:r>
              <a:rPr lang="cs-CZ" sz="2000" dirty="0" smtClean="0">
                <a:solidFill>
                  <a:srgbClr val="1F497D"/>
                </a:solidFill>
              </a:rPr>
              <a:t>Region </a:t>
            </a:r>
            <a:r>
              <a:rPr lang="cs-CZ" sz="2000" dirty="0" err="1" smtClean="0">
                <a:solidFill>
                  <a:srgbClr val="1F497D"/>
                </a:solidFill>
              </a:rPr>
              <a:t>Nord</a:t>
            </a:r>
            <a:r>
              <a:rPr lang="cs-CZ" sz="2000" dirty="0" smtClean="0">
                <a:solidFill>
                  <a:srgbClr val="1F497D"/>
                </a:solidFill>
              </a:rPr>
              <a:t> Pas de Calais se sídlem v Lille</a:t>
            </a:r>
          </a:p>
          <a:p>
            <a:endParaRPr lang="cs-CZ" sz="2000" dirty="0" smtClean="0">
              <a:solidFill>
                <a:srgbClr val="1F497D"/>
              </a:solidFill>
            </a:endParaRPr>
          </a:p>
          <a:p>
            <a:r>
              <a:rPr lang="cs-CZ" sz="2000" b="1" dirty="0" smtClean="0">
                <a:solidFill>
                  <a:srgbClr val="1F497D"/>
                </a:solidFill>
              </a:rPr>
              <a:t>Národní koordinátor v ČR:</a:t>
            </a:r>
          </a:p>
          <a:p>
            <a:r>
              <a:rPr lang="cs-CZ" sz="2000" dirty="0" smtClean="0">
                <a:solidFill>
                  <a:srgbClr val="1F497D"/>
                </a:solidFill>
              </a:rPr>
              <a:t>MMR odbor evropské územní spolupráce</a:t>
            </a:r>
          </a:p>
          <a:p>
            <a:endParaRPr lang="cs-CZ" sz="2000" dirty="0" smtClean="0">
              <a:solidFill>
                <a:srgbClr val="1F497D"/>
              </a:solidFill>
            </a:endParaRPr>
          </a:p>
          <a:p>
            <a:r>
              <a:rPr lang="cs-CZ" sz="2000" b="1" dirty="0" smtClean="0">
                <a:solidFill>
                  <a:srgbClr val="1F497D"/>
                </a:solidFill>
              </a:rPr>
              <a:t>Kontrolor:</a:t>
            </a:r>
          </a:p>
          <a:p>
            <a:r>
              <a:rPr lang="cs-CZ" sz="2000" dirty="0" smtClean="0">
                <a:solidFill>
                  <a:srgbClr val="1F497D"/>
                </a:solidFill>
              </a:rPr>
              <a:t>Centrum pro regionální rozvoj</a:t>
            </a:r>
          </a:p>
          <a:p>
            <a:endParaRPr lang="cs-CZ" dirty="0"/>
          </a:p>
        </p:txBody>
      </p:sp>
      <p:pic>
        <p:nvPicPr>
          <p:cNvPr id="5" name="Obraz 5" descr="Nowy obra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1055"/>
            <a:ext cx="4736106" cy="437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67744" y="6124654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Celková alokace programu 359 326 320 Eur</a:t>
            </a:r>
            <a:endParaRPr lang="cs-CZ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3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562074"/>
          </a:xfrm>
        </p:spPr>
        <p:txBody>
          <a:bodyPr/>
          <a:lstStyle/>
          <a:p>
            <a:pPr algn="ctr"/>
            <a:r>
              <a:rPr lang="cs-CZ" dirty="0" smtClean="0"/>
              <a:t>Proces hodnocení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36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708920"/>
            <a:ext cx="5715000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00" y="432000"/>
            <a:ext cx="7776408" cy="562074"/>
          </a:xfrm>
        </p:spPr>
        <p:txBody>
          <a:bodyPr/>
          <a:lstStyle/>
          <a:p>
            <a:r>
              <a:rPr lang="cs-CZ" sz="3600" dirty="0" smtClean="0"/>
              <a:t>Proces hodnocení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331640" y="2085078"/>
            <a:ext cx="57074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1F497D"/>
                </a:solidFill>
              </a:rPr>
              <a:t>Dvou kolový proces hodnocení</a:t>
            </a:r>
          </a:p>
          <a:p>
            <a:endParaRPr lang="cs-CZ" sz="2800" dirty="0">
              <a:solidFill>
                <a:srgbClr val="1F497D"/>
              </a:solidFill>
            </a:endParaRPr>
          </a:p>
          <a:p>
            <a:pPr marL="457200" indent="-457200">
              <a:buAutoNum type="arabicPeriod"/>
            </a:pPr>
            <a:r>
              <a:rPr lang="cs-CZ" sz="2800" dirty="0" smtClean="0">
                <a:solidFill>
                  <a:srgbClr val="1F497D"/>
                </a:solidFill>
              </a:rPr>
              <a:t>Kontrola způsobilosti</a:t>
            </a:r>
          </a:p>
          <a:p>
            <a:pPr marL="457200" indent="-457200">
              <a:buAutoNum type="arabicPeriod"/>
            </a:pPr>
            <a:endParaRPr lang="cs-CZ" sz="2800" dirty="0">
              <a:solidFill>
                <a:srgbClr val="1F497D"/>
              </a:solidFill>
            </a:endParaRPr>
          </a:p>
          <a:p>
            <a:pPr marL="457200" indent="-457200">
              <a:buAutoNum type="arabicPeriod"/>
            </a:pPr>
            <a:r>
              <a:rPr lang="cs-CZ" sz="2800" dirty="0" smtClean="0">
                <a:solidFill>
                  <a:srgbClr val="1F497D"/>
                </a:solidFill>
              </a:rPr>
              <a:t>Kvalitativní hodnocení</a:t>
            </a:r>
          </a:p>
          <a:p>
            <a:pPr marL="971550" lvl="1" indent="-514350">
              <a:buFont typeface="+mj-lt"/>
              <a:buAutoNum type="romanUcPeriod"/>
            </a:pPr>
            <a:r>
              <a:rPr lang="cs-CZ" dirty="0" smtClean="0">
                <a:solidFill>
                  <a:srgbClr val="1F497D"/>
                </a:solidFill>
              </a:rPr>
              <a:t>Strategické hodnocení</a:t>
            </a:r>
          </a:p>
          <a:p>
            <a:pPr marL="971550" lvl="1" indent="-514350">
              <a:buFont typeface="+mj-lt"/>
              <a:buAutoNum type="romanUcPeriod"/>
            </a:pPr>
            <a:r>
              <a:rPr lang="cs-CZ" dirty="0" smtClean="0">
                <a:solidFill>
                  <a:srgbClr val="1F497D"/>
                </a:solidFill>
              </a:rPr>
              <a:t>Operativní hodnocení</a:t>
            </a:r>
          </a:p>
          <a:p>
            <a:endParaRPr lang="cs-CZ" sz="2400" dirty="0" smtClean="0">
              <a:solidFill>
                <a:srgbClr val="1F497D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0677" y="1228110"/>
            <a:ext cx="810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Zaměstnanci sekretariátu v Lille jsou jediní, kdo hodnotí</a:t>
            </a:r>
          </a:p>
          <a:p>
            <a:r>
              <a:rPr lang="cs-CZ" dirty="0" smtClean="0">
                <a:solidFill>
                  <a:srgbClr val="1F497D"/>
                </a:solidFill>
              </a:rPr>
              <a:t>V případě specifických tematických oblastí mohou konzultovat externí experty</a:t>
            </a:r>
            <a:endParaRPr lang="cs-CZ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9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708920"/>
            <a:ext cx="5715000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6408" cy="562074"/>
          </a:xfrm>
        </p:spPr>
        <p:txBody>
          <a:bodyPr/>
          <a:lstStyle/>
          <a:p>
            <a:pPr marL="457200" indent="-457200"/>
            <a:r>
              <a:rPr lang="cs-CZ" sz="3600" dirty="0">
                <a:solidFill>
                  <a:srgbClr val="1F497D"/>
                </a:solidFill>
              </a:rPr>
              <a:t>Kontrola způsobilosti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11353"/>
            <a:ext cx="80648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Kontrola splnění technických náležitostí – proces ANO/NE – žádná flexibilita</a:t>
            </a:r>
          </a:p>
          <a:p>
            <a:endParaRPr lang="cs-CZ" dirty="0">
              <a:solidFill>
                <a:srgbClr val="1F497D"/>
              </a:solidFill>
            </a:endParaRPr>
          </a:p>
          <a:p>
            <a:r>
              <a:rPr lang="cs-CZ" dirty="0" smtClean="0">
                <a:solidFill>
                  <a:srgbClr val="1F497D"/>
                </a:solidFill>
              </a:rPr>
              <a:t>Kritéria způsobilosti žádosti: </a:t>
            </a:r>
          </a:p>
          <a:p>
            <a:endParaRPr lang="cs-CZ" dirty="0">
              <a:solidFill>
                <a:srgbClr val="1F497D"/>
              </a:solidFill>
            </a:endParaRPr>
          </a:p>
          <a:p>
            <a:pPr marL="457200" indent="-457200">
              <a:buAutoNum type="arabicPeriod"/>
            </a:pPr>
            <a:endParaRPr lang="cs-CZ" sz="2400" dirty="0">
              <a:solidFill>
                <a:srgbClr val="1F497D"/>
              </a:solidFill>
            </a:endParaRPr>
          </a:p>
          <a:p>
            <a:endParaRPr lang="cs-CZ" sz="2000" dirty="0" smtClean="0">
              <a:solidFill>
                <a:srgbClr val="1F497D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07474"/>
              </p:ext>
            </p:extLst>
          </p:nvPr>
        </p:nvGraphicFramePr>
        <p:xfrm>
          <a:off x="539552" y="1879593"/>
          <a:ext cx="7776864" cy="2819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08312"/>
                <a:gridCol w="4320480"/>
                <a:gridCol w="64807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100" b="0" dirty="0" smtClean="0"/>
                        <a:t>1. Předložena v termínu? </a:t>
                      </a:r>
                      <a:endParaRPr lang="cs-CZ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0" dirty="0" smtClean="0"/>
                        <a:t>Ano/ne</a:t>
                      </a:r>
                      <a:endParaRPr lang="cs-CZ" sz="11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2. Je žádost kompletní? 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Obsahuje všechny povinné přílohy?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 smtClean="0"/>
                        <a:t>Ano/ne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3. Je žádost řádně vyplněna? 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 smtClean="0"/>
                        <a:t>Ano/ne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4. Je prohlášení</a:t>
                      </a:r>
                      <a:r>
                        <a:rPr lang="cs-CZ" sz="1100" b="1" baseline="0" dirty="0" smtClean="0"/>
                        <a:t> partnera (partner </a:t>
                      </a:r>
                      <a:r>
                        <a:rPr lang="cs-CZ" sz="1100" b="1" baseline="0" dirty="0" err="1" smtClean="0"/>
                        <a:t>declaration</a:t>
                      </a:r>
                      <a:r>
                        <a:rPr lang="cs-CZ" sz="1100" b="1" baseline="0" dirty="0" smtClean="0"/>
                        <a:t>) správně vyplněno?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 smtClean="0"/>
                        <a:t>Ano/ne</a:t>
                      </a:r>
                    </a:p>
                    <a:p>
                      <a:endParaRPr lang="cs-CZ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5. Je tzv. </a:t>
                      </a:r>
                      <a:r>
                        <a:rPr lang="cs-CZ" sz="1100" b="1" dirty="0" err="1" smtClean="0"/>
                        <a:t>Letter</a:t>
                      </a:r>
                      <a:r>
                        <a:rPr lang="cs-CZ" sz="1100" b="1" dirty="0" smtClean="0"/>
                        <a:t> </a:t>
                      </a:r>
                      <a:r>
                        <a:rPr lang="cs-CZ" sz="1100" b="1" dirty="0" err="1" smtClean="0"/>
                        <a:t>of</a:t>
                      </a:r>
                      <a:r>
                        <a:rPr lang="cs-CZ" sz="1100" b="1" dirty="0" smtClean="0"/>
                        <a:t> Support řádně vyplněn? 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Pouze u</a:t>
                      </a:r>
                      <a:r>
                        <a:rPr lang="cs-CZ" sz="1100" baseline="0" dirty="0" smtClean="0"/>
                        <a:t> žadatelů, pro které je relevantní</a:t>
                      </a:r>
                      <a:r>
                        <a:rPr lang="cs-CZ" sz="1100" baseline="0" dirty="0" smtClean="0">
                          <a:latin typeface="Calibri"/>
                        </a:rPr>
                        <a:t>*</a:t>
                      </a:r>
                      <a:r>
                        <a:rPr lang="cs-CZ" sz="1100" baseline="0" dirty="0" smtClean="0"/>
                        <a:t>. 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 smtClean="0"/>
                        <a:t>Ano/ne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6. Geografická rozmanitost partnerství.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Jsou do projektu zapojeni partneři alespoň ze 3 států, z nichž alespoň 2 jsou z EU?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 smtClean="0"/>
                        <a:t>Ano/ne</a:t>
                      </a:r>
                    </a:p>
                    <a:p>
                      <a:endParaRPr lang="cs-CZ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7. Zaměření se na strukturální fondy.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Je alespoň polovina „politických nástrojů“, na které se projekt zaměřuje </a:t>
                      </a:r>
                      <a:r>
                        <a:rPr lang="cs-CZ" sz="1100" dirty="0" smtClean="0"/>
                        <a:t>programem </a:t>
                      </a:r>
                      <a:r>
                        <a:rPr lang="cs-CZ" sz="1100" dirty="0" smtClean="0"/>
                        <a:t>strukturálních fondů?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 smtClean="0"/>
                        <a:t>Ano/ne</a:t>
                      </a:r>
                    </a:p>
                    <a:p>
                      <a:endParaRPr lang="cs-CZ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67544" y="4941168"/>
            <a:ext cx="8064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smtClean="0">
                <a:solidFill>
                  <a:srgbClr val="1F497D"/>
                </a:solidFill>
              </a:rPr>
              <a:t>Pokud u projektu zaškrtnuto „Ne“ v jakémkoliv ze 7 kritérií = nezpůsobilý projekt</a:t>
            </a:r>
          </a:p>
          <a:p>
            <a:endParaRPr lang="cs-CZ" sz="800" dirty="0">
              <a:solidFill>
                <a:srgbClr val="1F497D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4490" y="5949280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1F497D"/>
                </a:solidFill>
                <a:latin typeface="Calibri"/>
              </a:rPr>
              <a:t>*</a:t>
            </a:r>
            <a:r>
              <a:rPr lang="cs-CZ" altLang="cs-CZ" sz="1200" dirty="0">
                <a:solidFill>
                  <a:srgbClr val="1F497D"/>
                </a:solidFill>
                <a:latin typeface="Arial" charset="0"/>
                <a:cs typeface="Arial" charset="0"/>
              </a:rPr>
              <a:t>v </a:t>
            </a:r>
            <a:r>
              <a:rPr lang="cs-CZ" altLang="cs-CZ" sz="12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případě přímé </a:t>
            </a:r>
            <a:r>
              <a:rPr lang="cs-CZ" altLang="cs-CZ" sz="1200" dirty="0">
                <a:solidFill>
                  <a:srgbClr val="1F497D"/>
                </a:solidFill>
                <a:latin typeface="Arial" charset="0"/>
                <a:cs typeface="Arial" charset="0"/>
              </a:rPr>
              <a:t>neúčasti v projektu ŘO/ZS programu Cíle 1 nebo Cíle 2 nutno mít od něj alespoň písemnou podporu projektu tzv. „</a:t>
            </a:r>
            <a:r>
              <a:rPr lang="cs-CZ" altLang="cs-CZ" sz="1200" dirty="0" err="1">
                <a:solidFill>
                  <a:srgbClr val="1F497D"/>
                </a:solidFill>
                <a:latin typeface="Arial" charset="0"/>
                <a:cs typeface="Arial" charset="0"/>
              </a:rPr>
              <a:t>Letter</a:t>
            </a:r>
            <a:r>
              <a:rPr lang="cs-CZ" altLang="cs-CZ" sz="1200" dirty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1200" dirty="0" err="1">
                <a:solidFill>
                  <a:srgbClr val="1F497D"/>
                </a:solidFill>
                <a:latin typeface="Arial" charset="0"/>
                <a:cs typeface="Arial" charset="0"/>
              </a:rPr>
              <a:t>of</a:t>
            </a:r>
            <a:r>
              <a:rPr lang="cs-CZ" altLang="cs-CZ" sz="1200" dirty="0">
                <a:solidFill>
                  <a:srgbClr val="1F497D"/>
                </a:solidFill>
                <a:latin typeface="Arial" charset="0"/>
                <a:cs typeface="Arial" charset="0"/>
              </a:rPr>
              <a:t> Support“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425478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2480</TotalTime>
  <Words>1731</Words>
  <Application>Microsoft Office PowerPoint</Application>
  <PresentationFormat>Předvádění na obrazovce (4:3)</PresentationFormat>
  <Paragraphs>372</Paragraphs>
  <Slides>28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BASIC</vt:lpstr>
      <vt:lpstr>CONTENT page</vt:lpstr>
      <vt:lpstr>IMAGE</vt:lpstr>
      <vt:lpstr>BLOCK page </vt:lpstr>
      <vt:lpstr>BLANCK</vt:lpstr>
      <vt:lpstr>Prezentace aplikace PowerPoint</vt:lpstr>
      <vt:lpstr>Přehled</vt:lpstr>
      <vt:lpstr>Přehled Interreg EUROPE</vt:lpstr>
      <vt:lpstr>Cíle Interreg EUROPE</vt:lpstr>
      <vt:lpstr>Přehled Interreg EUROPE</vt:lpstr>
      <vt:lpstr>Přehled Interreg EUROPE</vt:lpstr>
      <vt:lpstr>Proces hodnocení</vt:lpstr>
      <vt:lpstr>Proces hodnocení</vt:lpstr>
      <vt:lpstr>Kontrola způsobilosti</vt:lpstr>
      <vt:lpstr>Prezentace aplikace PowerPoint</vt:lpstr>
      <vt:lpstr>Kvalitativní kontrola – I. strategické hodnocení</vt:lpstr>
      <vt:lpstr>Kvalitativní kontrola – II. operativní hodnocení</vt:lpstr>
      <vt:lpstr>Statistika a výsledky 1. výzva</vt:lpstr>
      <vt:lpstr>Statistika 1. výzva</vt:lpstr>
      <vt:lpstr>Statistika 1. výzva </vt:lpstr>
      <vt:lpstr>Prezentace aplikace PowerPoint</vt:lpstr>
      <vt:lpstr>Prezentace aplikace PowerPoint</vt:lpstr>
      <vt:lpstr>Výsledky 1. výzvy</vt:lpstr>
      <vt:lpstr>Výsledky 1. výzvy</vt:lpstr>
      <vt:lpstr>Výsledky 1. výzvy</vt:lpstr>
      <vt:lpstr>Nejčastější chyby</vt:lpstr>
      <vt:lpstr>Rozhodovací proces MV</vt:lpstr>
      <vt:lpstr>Další kroky</vt:lpstr>
      <vt:lpstr>2. výzva programu</vt:lpstr>
      <vt:lpstr>2. výzva programu</vt:lpstr>
      <vt:lpstr>Komunikace</vt:lpstr>
      <vt:lpstr>Kontaktní osoby v ČR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P. Lukes</cp:lastModifiedBy>
  <cp:revision>244</cp:revision>
  <cp:lastPrinted>2016-02-03T15:31:41Z</cp:lastPrinted>
  <dcterms:created xsi:type="dcterms:W3CDTF">2015-05-28T10:02:20Z</dcterms:created>
  <dcterms:modified xsi:type="dcterms:W3CDTF">2016-02-03T16:36:38Z</dcterms:modified>
</cp:coreProperties>
</file>