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101" y="2267240"/>
            <a:ext cx="7026349" cy="2708152"/>
          </a:xfrm>
        </p:spPr>
        <p:txBody>
          <a:bodyPr/>
          <a:lstStyle/>
          <a:p>
            <a:pPr algn="l"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Webová aplikace MS2014+</a:t>
            </a:r>
            <a:endParaRPr lang="cs-CZ" sz="5000" dirty="0">
              <a:solidFill>
                <a:srgbClr val="000000"/>
              </a:solidFill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591" y="4551295"/>
            <a:ext cx="6400800" cy="1083961"/>
          </a:xfrm>
        </p:spPr>
        <p:txBody>
          <a:bodyPr/>
          <a:lstStyle/>
          <a:p>
            <a:pPr algn="l"/>
            <a:r>
              <a:rPr lang="cs-CZ" sz="2200" dirty="0" smtClean="0">
                <a:solidFill>
                  <a:srgbClr val="000000"/>
                </a:solidFill>
                <a:cs typeface="Myriad Pro"/>
              </a:rPr>
              <a:t>18</a:t>
            </a:r>
            <a:r>
              <a:rPr lang="cs-CZ" sz="2200" dirty="0" smtClean="0">
                <a:solidFill>
                  <a:srgbClr val="000000"/>
                </a:solidFill>
                <a:latin typeface="Myriad Pro"/>
                <a:cs typeface="Myriad Pro"/>
              </a:rPr>
              <a:t>.8.2014</a:t>
            </a:r>
          </a:p>
          <a:p>
            <a:pPr algn="l"/>
            <a:r>
              <a:rPr lang="cs-CZ" sz="2200" dirty="0" smtClean="0">
                <a:solidFill>
                  <a:srgbClr val="000000"/>
                </a:solidFill>
                <a:latin typeface="Myriad Pro"/>
                <a:cs typeface="Myriad Pro"/>
              </a:rPr>
              <a:t>PRAHA</a:t>
            </a:r>
          </a:p>
          <a:p>
            <a:pPr algn="l"/>
            <a:endParaRPr lang="en-US" dirty="0"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</a:t>
            </a:r>
            <a:r>
              <a:rPr lang="cs-CZ" sz="2800" dirty="0">
                <a:solidFill>
                  <a:srgbClr val="000099"/>
                </a:solidFill>
              </a:rPr>
              <a:t>stručné představení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Prostřednictvím MS2014+ probíhá podání úloh:</a:t>
            </a:r>
          </a:p>
          <a:p>
            <a:r>
              <a:rPr lang="cs-CZ" dirty="0" smtClean="0"/>
              <a:t>Žádosti o podporu </a:t>
            </a:r>
          </a:p>
          <a:p>
            <a:r>
              <a:rPr lang="cs-CZ" dirty="0" smtClean="0"/>
              <a:t>Informace o pokroku v realizaci</a:t>
            </a:r>
          </a:p>
          <a:p>
            <a:r>
              <a:rPr lang="cs-CZ" dirty="0" smtClean="0"/>
              <a:t>Žádosti o platbu a monitorovací zprávy</a:t>
            </a:r>
          </a:p>
          <a:p>
            <a:r>
              <a:rPr lang="cs-CZ" b="1" dirty="0" smtClean="0"/>
              <a:t>Nově žádosti o změnu</a:t>
            </a:r>
          </a:p>
          <a:p>
            <a:r>
              <a:rPr lang="cs-CZ" b="1" dirty="0" smtClean="0"/>
              <a:t>Nově hlášení o udržitelnosti projektu</a:t>
            </a:r>
          </a:p>
          <a:p>
            <a:endParaRPr lang="en-US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30"/>
            <a:ext cx="8229600" cy="48644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/>
              <a:t>Podání úloh je </a:t>
            </a:r>
            <a:r>
              <a:rPr lang="cs-CZ" sz="2300" b="1" dirty="0" smtClean="0"/>
              <a:t>pouze elektronické </a:t>
            </a:r>
            <a:r>
              <a:rPr lang="cs-CZ" sz="2300" dirty="0" smtClean="0"/>
              <a:t>prostřednictvím MS2014+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(není třeba zasílat papírově poštou/odevzdávat na pobočku CRR).</a:t>
            </a:r>
          </a:p>
          <a:p>
            <a:pPr algn="just"/>
            <a:r>
              <a:rPr lang="cs-CZ" sz="2300" dirty="0" smtClean="0"/>
              <a:t>Žadatel vyplňuje jednotlivé úlohy přímo </a:t>
            </a:r>
            <a:r>
              <a:rPr lang="cs-CZ" sz="2300" dirty="0"/>
              <a:t>v okně internetového prohlížeče. </a:t>
            </a:r>
            <a:r>
              <a:rPr lang="cs-CZ" sz="2300" u="sng" dirty="0" smtClean="0"/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K podepsání úloh je vyžadován kvalifikovaný elektronický podpis. </a:t>
            </a:r>
            <a:r>
              <a:rPr lang="cs-CZ" sz="2300" u="sng" dirty="0" smtClean="0"/>
              <a:t>Aby bylo možné úlohy podepsat je nutné mít na počítači nainstalován balíček založen na technologii </a:t>
            </a:r>
            <a:r>
              <a:rPr lang="cs-CZ" sz="2300" u="sng" dirty="0" err="1" smtClean="0"/>
              <a:t>Silverlight</a:t>
            </a:r>
            <a:r>
              <a:rPr lang="cs-CZ" sz="2300" u="sng" dirty="0" smtClean="0"/>
              <a:t>, který slouží pro přístup k podpisovým certifikátům.</a:t>
            </a:r>
          </a:p>
          <a:p>
            <a:pPr algn="just"/>
            <a:r>
              <a:rPr lang="cs-CZ" sz="2300" dirty="0" smtClean="0"/>
              <a:t>I</a:t>
            </a:r>
            <a:r>
              <a:rPr lang="cs-CZ" sz="2400" dirty="0" smtClean="0"/>
              <a:t>nstalační balíček </a:t>
            </a:r>
            <a:r>
              <a:rPr lang="cs-CZ" sz="2400" dirty="0" err="1">
                <a:hlinkClick r:id="rId2"/>
              </a:rPr>
              <a:t>TescoSW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>
                <a:hlinkClick r:id="rId2"/>
              </a:rPr>
              <a:t>Elevated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 smtClean="0">
                <a:hlinkClick r:id="rId2"/>
              </a:rPr>
              <a:t>TrustTool</a:t>
            </a:r>
            <a:r>
              <a:rPr lang="cs-CZ" sz="2400" dirty="0" smtClean="0"/>
              <a:t> naleznete v MS2014+ na záložce HW a SW požadavky.</a:t>
            </a:r>
            <a:r>
              <a:rPr lang="cs-CZ" sz="2400" dirty="0"/>
              <a:t/>
            </a:r>
            <a:br>
              <a:rPr lang="cs-CZ" sz="2400" dirty="0"/>
            </a:br>
            <a:endParaRPr lang="cs-CZ" sz="2300" dirty="0"/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Je nutné mít kvalifikovaný platný certifikát </a:t>
            </a:r>
            <a:r>
              <a:rPr lang="cs-CZ" sz="2300" dirty="0"/>
              <a:t>vydaný akreditovaným poskytovatelem certifikačních služeb dle zákona č. 227/2000 Sb., o elektronickém podpisu, v platném </a:t>
            </a:r>
            <a:r>
              <a:rPr lang="cs-CZ" sz="2300" dirty="0" smtClean="0"/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	Pozor!!! </a:t>
            </a:r>
            <a:r>
              <a:rPr lang="cs-CZ" sz="2300" u="sng" dirty="0" smtClean="0"/>
              <a:t>Certifikát musí být </a:t>
            </a:r>
            <a:r>
              <a:rPr lang="cs-CZ" sz="2300" u="sng" dirty="0"/>
              <a:t>vydaný některou </a:t>
            </a:r>
            <a:r>
              <a:rPr lang="cs-CZ" sz="2300" dirty="0" smtClean="0"/>
              <a:t>	</a:t>
            </a:r>
            <a:r>
              <a:rPr lang="cs-CZ" sz="2300" u="sng" dirty="0" smtClean="0"/>
              <a:t>z</a:t>
            </a:r>
            <a:r>
              <a:rPr lang="cs-CZ" sz="2300" u="sng" dirty="0"/>
              <a:t> podporovaných </a:t>
            </a:r>
            <a:r>
              <a:rPr lang="cs-CZ" sz="2300" u="sng" dirty="0" smtClean="0"/>
              <a:t>certifikačních autorit </a:t>
            </a:r>
            <a:r>
              <a:rPr lang="cs-CZ" sz="2300" u="sng" dirty="0"/>
              <a:t>(</a:t>
            </a:r>
            <a:r>
              <a:rPr lang="cs-CZ" sz="2300" u="sng" dirty="0" err="1"/>
              <a:t>Postsignum</a:t>
            </a:r>
            <a:r>
              <a:rPr lang="cs-CZ" sz="2300" u="sng" dirty="0"/>
              <a:t>, I.CA, </a:t>
            </a:r>
            <a:r>
              <a:rPr lang="cs-CZ" sz="2300" dirty="0" smtClean="0"/>
              <a:t>	</a:t>
            </a:r>
            <a:r>
              <a:rPr lang="cs-CZ" sz="2300" u="sng" dirty="0" err="1" smtClean="0"/>
              <a:t>eIdentity</a:t>
            </a:r>
            <a:r>
              <a:rPr lang="cs-CZ" sz="2300" u="sng" dirty="0" smtClean="0"/>
              <a:t>).</a:t>
            </a:r>
          </a:p>
          <a:p>
            <a:pPr algn="just"/>
            <a:r>
              <a:rPr lang="cs-CZ" sz="2300" dirty="0" smtClean="0"/>
              <a:t>Např. služby </a:t>
            </a:r>
            <a:r>
              <a:rPr lang="cs-CZ" sz="2300" dirty="0" err="1"/>
              <a:t>PostSignum</a:t>
            </a:r>
            <a:r>
              <a:rPr lang="cs-CZ" sz="2300" dirty="0"/>
              <a:t> jsou dostupné </a:t>
            </a:r>
            <a:r>
              <a:rPr lang="cs-CZ" sz="2300" dirty="0" smtClean="0"/>
              <a:t>se službami </a:t>
            </a:r>
            <a:r>
              <a:rPr lang="cs-CZ" sz="2300" dirty="0"/>
              <a:t>Czech </a:t>
            </a:r>
            <a:r>
              <a:rPr lang="cs-CZ" sz="2300" dirty="0" smtClean="0"/>
              <a:t>POINT.</a:t>
            </a:r>
          </a:p>
          <a:p>
            <a:pPr algn="just"/>
            <a:r>
              <a:rPr lang="cs-CZ" sz="2300" dirty="0" smtClean="0"/>
              <a:t>K podepisování všech nebo určitých úloh je možné zmocnit jinou osobu plnou mocí, která se oskenovaná nahraje do MS2014+.</a:t>
            </a:r>
            <a:endParaRPr lang="cs-CZ" sz="23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</a:rPr>
              <a:t>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/>
              <a:t>Žadatel by měl vždy přístup do MS2014+ </a:t>
            </a:r>
            <a:r>
              <a:rPr lang="cs-CZ" sz="2300" u="sng" dirty="0" smtClean="0"/>
              <a:t>s rolí </a:t>
            </a:r>
            <a:r>
              <a:rPr lang="cs-CZ" sz="2300" u="sng" dirty="0"/>
              <a:t>správce přístupů. </a:t>
            </a:r>
            <a:r>
              <a:rPr lang="cs-CZ" sz="2300" u="sng" dirty="0" smtClean="0"/>
              <a:t>Veškeré úlohy i v době udržitelnosti projektu je nutné </a:t>
            </a:r>
            <a:r>
              <a:rPr lang="cs-CZ" sz="2300" u="sng" dirty="0"/>
              <a:t>podávat přes MS2014</a:t>
            </a:r>
            <a:r>
              <a:rPr lang="cs-CZ" sz="2300" u="sng" dirty="0" smtClean="0"/>
              <a:t>+.</a:t>
            </a:r>
          </a:p>
          <a:p>
            <a:pPr algn="just"/>
            <a:r>
              <a:rPr lang="cs-CZ" sz="2300" dirty="0" smtClean="0"/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/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/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/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 smtClean="0"/>
              <a:t>Velikost příloh není omezená a všechny přílohy se přikládají pouze elektronicky.</a:t>
            </a:r>
          </a:p>
          <a:p>
            <a:pPr algn="just"/>
            <a:r>
              <a:rPr lang="cs-CZ" sz="2300" dirty="0" smtClean="0"/>
              <a:t>Změna – jednotlivé přílohy se nenahrávají na záložku Přiložené dokumenty, ale na různá místa podle oblasti do které spadají (týká plných mocí a zakázek).</a:t>
            </a:r>
          </a:p>
          <a:p>
            <a:pPr algn="just"/>
            <a:r>
              <a:rPr lang="cs-CZ" sz="2300" b="1" dirty="0">
                <a:solidFill>
                  <a:srgbClr val="FF0000"/>
                </a:solidFill>
              </a:rPr>
              <a:t>Pozor</a:t>
            </a:r>
            <a:r>
              <a:rPr lang="cs-CZ" sz="2300" b="1" dirty="0" smtClean="0">
                <a:solidFill>
                  <a:srgbClr val="FF0000"/>
                </a:solidFill>
              </a:rPr>
              <a:t>!!! 19.8.2015 bude instalace nové verze MS2014+. </a:t>
            </a:r>
          </a:p>
          <a:p>
            <a:pPr marL="0" indent="0" algn="ctr">
              <a:buNone/>
            </a:pPr>
            <a:r>
              <a:rPr lang="cs-CZ" sz="2300" u="sng" dirty="0" smtClean="0"/>
              <a:t>V instalaci dojde k dopracování a opravě některých funkčností v MS2014+. Z uvedeného důvodu je zakázáno finalizovat a elektronicky podávat žádosti o podporu před instalací nové verze MS2014+. </a:t>
            </a:r>
          </a:p>
          <a:p>
            <a:pPr marL="0" indent="0" algn="ctr">
              <a:buNone/>
            </a:pPr>
            <a:r>
              <a:rPr lang="cs-CZ" sz="2300" u="sng" dirty="0" smtClean="0"/>
              <a:t>Termín podání je stanoven na </a:t>
            </a:r>
            <a:r>
              <a:rPr lang="cs-CZ" sz="2300" u="sng" dirty="0" smtClean="0"/>
              <a:t>21</a:t>
            </a:r>
            <a:r>
              <a:rPr lang="cs-CZ" sz="2300" u="sng" dirty="0" smtClean="0"/>
              <a:t>.9.2015</a:t>
            </a:r>
            <a:r>
              <a:rPr lang="cs-CZ" sz="2300" u="sng" dirty="0" smtClean="0"/>
              <a:t>. </a:t>
            </a:r>
            <a:endParaRPr lang="cs-CZ" sz="2300" u="sng" dirty="0"/>
          </a:p>
          <a:p>
            <a:pPr marL="0" indent="0" algn="ctr">
              <a:buNone/>
            </a:pP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/>
          </a:p>
          <a:p>
            <a:pPr marL="0" indent="0">
              <a:buNone/>
            </a:pPr>
            <a:r>
              <a:rPr lang="cs-CZ" sz="2300" dirty="0" smtClean="0"/>
              <a:t>Do poloviny září  bude doplněna příručka pro MS2014+ o následující postupy:</a:t>
            </a:r>
          </a:p>
          <a:p>
            <a:pPr marL="0" indent="0">
              <a:buNone/>
            </a:pPr>
            <a:endParaRPr lang="cs-CZ" sz="2300" dirty="0" smtClean="0"/>
          </a:p>
          <a:p>
            <a:r>
              <a:rPr lang="cs-CZ" sz="2400" dirty="0"/>
              <a:t>Informace o pokroku v realizaci</a:t>
            </a:r>
          </a:p>
          <a:p>
            <a:r>
              <a:rPr lang="cs-CZ" sz="2400" dirty="0"/>
              <a:t>Žádosti o platbu a monitorovací zprávy</a:t>
            </a:r>
          </a:p>
          <a:p>
            <a:r>
              <a:rPr lang="cs-CZ" sz="2400" dirty="0" smtClean="0"/>
              <a:t>Žádosti o </a:t>
            </a:r>
            <a:r>
              <a:rPr lang="cs-CZ" sz="2400" dirty="0"/>
              <a:t>změnu</a:t>
            </a:r>
          </a:p>
          <a:p>
            <a:pPr marL="0" indent="0" algn="just">
              <a:buNone/>
            </a:pPr>
            <a:endParaRPr lang="cs-CZ" sz="2300" dirty="0" smtClean="0"/>
          </a:p>
          <a:p>
            <a:pPr marL="0" indent="0" algn="just">
              <a:buNone/>
            </a:pPr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5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BE06D-B319-48B7-B5A2-AEB520ADF612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311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Webová aplikace MS2014+</vt:lpstr>
      <vt:lpstr> Portál MS2014+- stručné představení </vt:lpstr>
      <vt:lpstr> Portál MS2014+- Hlavní změny </vt:lpstr>
      <vt:lpstr> Portál MS2014+- Elektronický podpis </vt:lpstr>
      <vt:lpstr> Portál MS2014+ - Hlavní změny </vt:lpstr>
      <vt:lpstr> Portál MS2014+ - Hlavní změny </vt:lpstr>
      <vt:lpstr> Portál MS2014+ - Hlavní změny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Petr Pačes</cp:lastModifiedBy>
  <cp:revision>133</cp:revision>
  <dcterms:created xsi:type="dcterms:W3CDTF">2013-09-17T08:01:02Z</dcterms:created>
  <dcterms:modified xsi:type="dcterms:W3CDTF">2015-08-18T13:30:09Z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