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60" r:id="rId2"/>
    <p:sldId id="261" r:id="rId3"/>
    <p:sldId id="286" r:id="rId4"/>
    <p:sldId id="284" r:id="rId5"/>
    <p:sldId id="285" r:id="rId6"/>
    <p:sldId id="265" r:id="rId7"/>
    <p:sldId id="264" r:id="rId8"/>
    <p:sldId id="266" r:id="rId9"/>
    <p:sldId id="313" r:id="rId10"/>
    <p:sldId id="297" r:id="rId11"/>
    <p:sldId id="319" r:id="rId12"/>
    <p:sldId id="311" r:id="rId13"/>
    <p:sldId id="316" r:id="rId14"/>
    <p:sldId id="298" r:id="rId15"/>
    <p:sldId id="312" r:id="rId16"/>
    <p:sldId id="317" r:id="rId17"/>
    <p:sldId id="314" r:id="rId18"/>
    <p:sldId id="318" r:id="rId19"/>
    <p:sldId id="304" r:id="rId20"/>
    <p:sldId id="303" r:id="rId21"/>
    <p:sldId id="302" r:id="rId22"/>
    <p:sldId id="315" r:id="rId23"/>
    <p:sldId id="301" r:id="rId24"/>
    <p:sldId id="305" r:id="rId25"/>
    <p:sldId id="307" r:id="rId26"/>
    <p:sldId id="308" r:id="rId27"/>
    <p:sldId id="309" r:id="rId28"/>
    <p:sldId id="310" r:id="rId29"/>
    <p:sldId id="274" r:id="rId30"/>
    <p:sldId id="276" r:id="rId31"/>
    <p:sldId id="278" r:id="rId32"/>
    <p:sldId id="279" r:id="rId33"/>
    <p:sldId id="282" r:id="rId34"/>
    <p:sldId id="281" r:id="rId35"/>
    <p:sldId id="280" r:id="rId36"/>
    <p:sldId id="262" r:id="rId3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kopalíková Lenka" initials="SL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C"/>
    <a:srgbClr val="CCCCCC"/>
    <a:srgbClr val="5FA4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4" autoAdjust="0"/>
    <p:restoredTop sz="81439" autoAdjust="0"/>
  </p:normalViewPr>
  <p:slideViewPr>
    <p:cSldViewPr snapToGrid="0" snapToObjects="1">
      <p:cViewPr>
        <p:scale>
          <a:sx n="75" d="100"/>
          <a:sy n="75" d="100"/>
        </p:scale>
        <p:origin x="-1704" y="-72"/>
      </p:cViewPr>
      <p:guideLst>
        <p:guide orient="horz" pos="3382"/>
        <p:guide pos="487"/>
      </p:guideLst>
    </p:cSldViewPr>
  </p:slideViewPr>
  <p:outlineViewPr>
    <p:cViewPr>
      <p:scale>
        <a:sx n="33" d="100"/>
        <a:sy n="33" d="100"/>
      </p:scale>
      <p:origin x="0" y="554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7146"/>
    </p:cViewPr>
  </p:sorterViewPr>
  <p:notesViewPr>
    <p:cSldViewPr snapToGrid="0" snapToObjects="1">
      <p:cViewPr varScale="1">
        <p:scale>
          <a:sx n="67" d="100"/>
          <a:sy n="67" d="100"/>
        </p:scale>
        <p:origin x="-3228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59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40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70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89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291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94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13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524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cs-CZ" sz="1200" dirty="0" smtClean="0">
                <a:solidFill>
                  <a:srgbClr val="FF0000"/>
                </a:solidFill>
              </a:rPr>
              <a:t>Průzkum trhu provedený ve vztahu k hlavním aktivitám projektu</a:t>
            </a:r>
          </a:p>
          <a:p>
            <a:pPr marL="5524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200" dirty="0" smtClean="0">
                <a:solidFill>
                  <a:srgbClr val="FF0000"/>
                </a:solidFill>
              </a:rPr>
              <a:t>průzkum trhu a jeho dokumentace jsou rozděleny do samostatných celků odpovídajících předmětům plnění veřejných zakázek na hlavní aktivity projektu, které žadatel plánuje realizovat</a:t>
            </a:r>
          </a:p>
          <a:p>
            <a:pPr marL="5524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200" dirty="0" smtClean="0">
                <a:solidFill>
                  <a:srgbClr val="FF0000"/>
                </a:solidFill>
              </a:rPr>
              <a:t>Pokud je k datu předložení žádosti některá veřejná zakázka již </a:t>
            </a:r>
            <a:r>
              <a:rPr lang="cs-CZ" sz="1200" b="1" dirty="0" smtClean="0">
                <a:solidFill>
                  <a:srgbClr val="FF0000"/>
                </a:solidFill>
              </a:rPr>
              <a:t>zahájena nebo ukončena</a:t>
            </a:r>
            <a:r>
              <a:rPr lang="cs-CZ" sz="1200" dirty="0" smtClean="0">
                <a:solidFill>
                  <a:srgbClr val="FF0000"/>
                </a:solidFill>
              </a:rPr>
              <a:t>, dokládá žadatel místo průzkumu trhu způsob stanovení předpokládané hodnoty této veřejné zakázky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221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Pověřovací akt</a:t>
            </a:r>
          </a:p>
          <a:p>
            <a:r>
              <a:rPr lang="cs-CZ" dirty="0" smtClean="0"/>
              <a:t>Vydaný v souladu s Rozhodnutím Komise ze dne 20. prosince 2011 </a:t>
            </a:r>
            <a:br>
              <a:rPr lang="cs-CZ" dirty="0" smtClean="0"/>
            </a:br>
            <a:r>
              <a:rPr lang="cs-CZ" dirty="0" smtClean="0"/>
              <a:t>o použití čl. 106 odst. 2 Smlouvy o fungování Evropské unie na státní podporu ve formě vyrovnávací platby za závazek veřejné služby udělené určitým podnikům pověřeným poskytováním služeb obecného hospodářského zájmu. </a:t>
            </a:r>
          </a:p>
          <a:p>
            <a:r>
              <a:rPr lang="cs-CZ" dirty="0" smtClean="0"/>
              <a:t>Žadatel musí být jasně pověřen k výkonu služby obecného hospodářského zájmu, k jejímuž kvalitnějšímu poskytování čerpá podporu v rámci výzvy.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47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subtitle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r>
              <a:rPr lang="en-US" dirty="0" smtClean="0"/>
              <a:t>16/12/14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161280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3591250" y="5840002"/>
            <a:ext cx="246494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dirty="0" smtClean="0">
                <a:solidFill>
                  <a:schemeClr val="bg1"/>
                </a:solidFill>
              </a:rPr>
              <a:t>Vinohradská 46, 120 00  Praha 2</a:t>
            </a:r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>
          <a:xfrm>
            <a:off x="614045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dirty="0" smtClean="0">
                <a:solidFill>
                  <a:schemeClr val="bg1"/>
                </a:solidFill>
              </a:rPr>
              <a:t>tel.: +420 221 580 201</a:t>
            </a:r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>
          <a:xfrm>
            <a:off x="8048299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3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sv.cz/cs/1995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dotaceeu.cz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Představení </a:t>
            </a:r>
            <a:br>
              <a:rPr lang="cs-CZ" dirty="0" smtClean="0"/>
            </a:br>
            <a:r>
              <a:rPr lang="cs-CZ" dirty="0" smtClean="0"/>
              <a:t>Centra pro regionální rozvoj </a:t>
            </a:r>
            <a:br>
              <a:rPr lang="cs-CZ" dirty="0" smtClean="0"/>
            </a:br>
            <a:r>
              <a:rPr lang="cs-CZ" dirty="0" smtClean="0"/>
              <a:t>České republiky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Ing. Bohumila Kubíková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7886700" cy="1859280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Seminář pro SC 2.1 </a:t>
            </a:r>
            <a:b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Zvýšení kvality a dostupnosti služeb vedoucí k sociální inkluzi</a:t>
            </a:r>
          </a:p>
          <a:p>
            <a:endParaRPr lang="cs-CZ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Kolová výzva č. 7</a:t>
            </a:r>
            <a:b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Deinstitucionalizace sociálních služeb za účelem sociálního začleňování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5. 11. 2015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6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 smtClean="0"/>
              <a:t>3. Jsou </a:t>
            </a:r>
            <a:r>
              <a:rPr lang="cs-CZ" dirty="0"/>
              <a:t>doloženy všechny povinné přílohy a obsahově splňují požadované </a:t>
            </a:r>
            <a:r>
              <a:rPr lang="cs-CZ" dirty="0" smtClean="0"/>
              <a:t>náležitosti</a:t>
            </a:r>
          </a:p>
          <a:p>
            <a:pPr marL="361950" lvl="1" indent="-361950">
              <a:spcBef>
                <a:spcPct val="20000"/>
              </a:spcBef>
              <a:spcAft>
                <a:spcPts val="200"/>
              </a:spcAft>
              <a:buNone/>
            </a:pPr>
            <a:endParaRPr lang="cs-CZ" sz="600" dirty="0"/>
          </a:p>
          <a:p>
            <a:pPr marL="361950" indent="-36195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b="1" dirty="0" smtClean="0"/>
              <a:t>Dokumentace </a:t>
            </a:r>
            <a:r>
              <a:rPr lang="cs-CZ" b="1" dirty="0"/>
              <a:t>k zadávacím a výběrovým řízením </a:t>
            </a:r>
          </a:p>
          <a:p>
            <a:pPr marL="361950" indent="-3619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	</a:t>
            </a:r>
            <a:r>
              <a:rPr lang="cs-CZ" dirty="0"/>
              <a:t>Žadatel dokládá dokumentaci k </a:t>
            </a:r>
            <a:r>
              <a:rPr lang="cs-CZ" dirty="0" smtClean="0"/>
              <a:t>zahájeným a ukončeným zadávacím </a:t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výběrovým řízením, která provedl před podáním žádosti o </a:t>
            </a:r>
            <a:r>
              <a:rPr lang="cs-CZ" dirty="0" smtClean="0"/>
              <a:t>podporu. 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/>
              <a:t>Postup </a:t>
            </a:r>
            <a:r>
              <a:rPr lang="cs-CZ" dirty="0"/>
              <a:t>k předkládání dokumentace je uveden v kap. 5 Obecných </a:t>
            </a:r>
            <a:r>
              <a:rPr lang="cs-CZ" dirty="0" smtClean="0"/>
              <a:t>pravidel.</a:t>
            </a:r>
          </a:p>
          <a:p>
            <a:pPr marL="361950" indent="-361950" algn="just">
              <a:lnSpc>
                <a:spcPct val="110000"/>
              </a:lnSpc>
              <a:spcBef>
                <a:spcPts val="200"/>
              </a:spcBef>
            </a:pPr>
            <a:endParaRPr lang="cs-CZ" sz="2200" dirty="0" smtClean="0"/>
          </a:p>
          <a:p>
            <a:pPr marL="361950" indent="-36195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b="1" dirty="0" smtClean="0"/>
              <a:t>Doklady </a:t>
            </a:r>
            <a:r>
              <a:rPr lang="cs-CZ" b="1" dirty="0"/>
              <a:t>o právní subjektivitě žadatele</a:t>
            </a:r>
          </a:p>
          <a:p>
            <a:pPr marL="355600" lvl="0" defTabSz="266700"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Právní subjektivitu nemusí dokládat: </a:t>
            </a:r>
          </a:p>
          <a:p>
            <a:pPr marL="1511300" lvl="0" indent="-342900" defTabSz="2667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kraje </a:t>
            </a:r>
            <a:r>
              <a:rPr lang="cs-CZ" dirty="0"/>
              <a:t>a jimi zřizované organizace, </a:t>
            </a:r>
          </a:p>
          <a:p>
            <a:pPr marL="151130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dirty="0"/>
              <a:t>obce a jimi zřizované organizace, </a:t>
            </a:r>
          </a:p>
          <a:p>
            <a:pPr marL="151130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dirty="0"/>
              <a:t>organizační složky státu,</a:t>
            </a:r>
          </a:p>
          <a:p>
            <a:pPr marL="151130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dirty="0"/>
              <a:t>příspěvkové organizace organizačních složek státu. </a:t>
            </a:r>
          </a:p>
          <a:p>
            <a:pPr marL="361950" indent="-361950" algn="just">
              <a:lnSpc>
                <a:spcPct val="110000"/>
              </a:lnSpc>
              <a:spcBef>
                <a:spcPts val="200"/>
              </a:spcBef>
            </a:pPr>
            <a:endParaRPr lang="cs-CZ" i="1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formálních náležitostí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44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084263"/>
            <a:ext cx="7903625" cy="4928826"/>
          </a:xfrm>
        </p:spPr>
        <p:txBody>
          <a:bodyPr>
            <a:noAutofit/>
          </a:bodyPr>
          <a:lstStyle/>
          <a:p>
            <a:pPr marL="285750" indent="-28575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b="1" dirty="0"/>
              <a:t>Doklady o právní subjektivitě </a:t>
            </a:r>
            <a:r>
              <a:rPr lang="cs-CZ" b="1" dirty="0" smtClean="0"/>
              <a:t>žadatele</a:t>
            </a:r>
            <a:endParaRPr lang="cs-CZ" b="1" dirty="0"/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700" b="1" dirty="0" smtClean="0"/>
              <a:t>Nestátní </a:t>
            </a:r>
            <a:r>
              <a:rPr lang="cs-CZ" sz="1700" b="1" dirty="0"/>
              <a:t>neziskové </a:t>
            </a:r>
            <a:r>
              <a:rPr lang="cs-CZ" sz="1700" b="1" dirty="0" smtClean="0"/>
              <a:t>organizace: </a:t>
            </a:r>
            <a:r>
              <a:rPr lang="cs-CZ" sz="1700" dirty="0" smtClean="0"/>
              <a:t>zakladatelskou </a:t>
            </a:r>
            <a:r>
              <a:rPr lang="cs-CZ" sz="1700" dirty="0"/>
              <a:t>smlouvu, zakládací či zřizovací listinu nebo jiný dokument o </a:t>
            </a:r>
            <a:r>
              <a:rPr lang="cs-CZ" sz="1700" dirty="0" smtClean="0"/>
              <a:t>založení; stanovy</a:t>
            </a:r>
            <a:r>
              <a:rPr lang="cs-CZ" sz="1700" dirty="0"/>
              <a:t>, ve kterých musí být ustanovení 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/>
              <a:t>o </a:t>
            </a:r>
            <a:r>
              <a:rPr lang="cs-CZ" sz="1700" dirty="0"/>
              <a:t>vypořádání majetku při zániku organizace, jestliže to nevyplývá ze zákona. </a:t>
            </a: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700" b="1" dirty="0" smtClean="0"/>
              <a:t>Církve: </a:t>
            </a:r>
            <a:r>
              <a:rPr lang="cs-CZ" sz="1700" dirty="0" smtClean="0"/>
              <a:t>výpis </a:t>
            </a:r>
            <a:r>
              <a:rPr lang="cs-CZ" sz="1700" dirty="0"/>
              <a:t>z Rejstříku církví a náboženských </a:t>
            </a:r>
            <a:r>
              <a:rPr lang="cs-CZ" sz="1700" dirty="0" smtClean="0"/>
              <a:t>společností.</a:t>
            </a:r>
          </a:p>
          <a:p>
            <a:pPr marL="457200" lvl="0" indent="-4572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700" b="1" dirty="0" smtClean="0"/>
              <a:t>Církevní organizace: </a:t>
            </a:r>
            <a:r>
              <a:rPr lang="cs-CZ" sz="1700" dirty="0" smtClean="0"/>
              <a:t>zakladatelskou </a:t>
            </a:r>
            <a:r>
              <a:rPr lang="cs-CZ" sz="1700" dirty="0"/>
              <a:t>smlouvu, zakládací či zřizovací listinu nebo jiný dokument o </a:t>
            </a:r>
            <a:r>
              <a:rPr lang="cs-CZ" sz="1700" dirty="0" smtClean="0"/>
              <a:t>založení.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700" b="1" dirty="0" smtClean="0"/>
              <a:t>Dobrovolné </a:t>
            </a:r>
            <a:r>
              <a:rPr lang="cs-CZ" sz="1700" b="1" dirty="0"/>
              <a:t>svazky </a:t>
            </a:r>
            <a:r>
              <a:rPr lang="cs-CZ" sz="1700" b="1" dirty="0" smtClean="0"/>
              <a:t>obcí: </a:t>
            </a:r>
            <a:r>
              <a:rPr lang="cs-CZ" sz="1700" dirty="0" smtClean="0"/>
              <a:t>zakládací </a:t>
            </a:r>
            <a:r>
              <a:rPr lang="cs-CZ" sz="1700" dirty="0"/>
              <a:t>smlouvu dobrovolného svazku </a:t>
            </a:r>
            <a:r>
              <a:rPr lang="cs-CZ" sz="1700" dirty="0" smtClean="0"/>
              <a:t>obcí. </a:t>
            </a:r>
          </a:p>
          <a:p>
            <a:pPr marL="457200" lvl="0" indent="-4572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700" b="1" dirty="0" smtClean="0"/>
              <a:t>Organizace </a:t>
            </a:r>
            <a:r>
              <a:rPr lang="cs-CZ" sz="1700" b="1" dirty="0"/>
              <a:t>zřizované či zakládané dobrovolným svazkem </a:t>
            </a:r>
            <a:r>
              <a:rPr lang="cs-CZ" sz="1700" b="1" dirty="0" smtClean="0"/>
              <a:t>obcí: </a:t>
            </a:r>
            <a:r>
              <a:rPr lang="cs-CZ" sz="1700" dirty="0" smtClean="0"/>
              <a:t>zřizovací </a:t>
            </a:r>
            <a:br>
              <a:rPr lang="cs-CZ" sz="1700" dirty="0" smtClean="0"/>
            </a:br>
            <a:r>
              <a:rPr lang="cs-CZ" sz="1700" dirty="0" smtClean="0"/>
              <a:t>či </a:t>
            </a:r>
            <a:r>
              <a:rPr lang="cs-CZ" sz="1700" dirty="0"/>
              <a:t>zakládací listinu nebo jiný dokument o </a:t>
            </a:r>
            <a:r>
              <a:rPr lang="cs-CZ" sz="1700" dirty="0" smtClean="0"/>
              <a:t>založení.</a:t>
            </a:r>
          </a:p>
          <a:p>
            <a:pPr marL="457200" lvl="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700" b="1" dirty="0" smtClean="0"/>
              <a:t>Organizace </a:t>
            </a:r>
            <a:r>
              <a:rPr lang="cs-CZ" sz="1700" b="1" dirty="0"/>
              <a:t>zakládané obcemi nebo </a:t>
            </a:r>
            <a:r>
              <a:rPr lang="cs-CZ" sz="1700" b="1" dirty="0" smtClean="0"/>
              <a:t>kraji: </a:t>
            </a:r>
            <a:r>
              <a:rPr lang="cs-CZ" sz="1700" dirty="0" smtClean="0"/>
              <a:t>zřizovací </a:t>
            </a:r>
            <a:r>
              <a:rPr lang="cs-CZ" sz="1700" dirty="0"/>
              <a:t>či zakládací listinu nebo jiný dokument o </a:t>
            </a:r>
            <a:r>
              <a:rPr lang="cs-CZ" sz="1700" dirty="0" smtClean="0"/>
              <a:t>založení.</a:t>
            </a:r>
          </a:p>
          <a:p>
            <a:pPr marL="457200" lvl="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sz="1700" dirty="0" smtClean="0"/>
          </a:p>
          <a:p>
            <a:pPr lvl="0" algn="just">
              <a:spcBef>
                <a:spcPts val="0"/>
              </a:spcBef>
              <a:spcAft>
                <a:spcPts val="0"/>
              </a:spcAft>
            </a:pPr>
            <a:r>
              <a:rPr lang="cs-CZ" sz="1600" b="1" i="1" dirty="0" smtClean="0">
                <a:solidFill>
                  <a:srgbClr val="00529C"/>
                </a:solidFill>
              </a:rPr>
              <a:t>Upozornění!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</a:pPr>
            <a:r>
              <a:rPr lang="cs-CZ" sz="1600" i="1" dirty="0" smtClean="0">
                <a:solidFill>
                  <a:srgbClr val="00529C"/>
                </a:solidFill>
              </a:rPr>
              <a:t>V dokumentech musí být ustanovení, které </a:t>
            </a:r>
            <a:r>
              <a:rPr lang="cs-CZ" sz="1600" i="1" dirty="0">
                <a:solidFill>
                  <a:srgbClr val="00529C"/>
                </a:solidFill>
              </a:rPr>
              <a:t>doloží veřejně prospěšnou činnost organizace v jedné ze sociálních služeb, uvedených v kapitole </a:t>
            </a:r>
            <a:r>
              <a:rPr lang="cs-CZ" sz="1600" i="1" dirty="0" smtClean="0">
                <a:solidFill>
                  <a:srgbClr val="00529C"/>
                </a:solidFill>
              </a:rPr>
              <a:t>2.3 SPPŽP, </a:t>
            </a:r>
            <a:r>
              <a:rPr lang="cs-CZ" sz="1600" i="1" dirty="0">
                <a:solidFill>
                  <a:srgbClr val="00529C"/>
                </a:solidFill>
              </a:rPr>
              <a:t>a prokáže, že účelem hlavní činnosti není vytváření zisku</a:t>
            </a:r>
            <a:r>
              <a:rPr lang="cs-CZ" sz="1600" i="1" dirty="0" smtClean="0">
                <a:solidFill>
                  <a:srgbClr val="00529C"/>
                </a:solidFill>
              </a:rPr>
              <a:t>.</a:t>
            </a:r>
            <a:endParaRPr lang="cs-CZ" sz="1600" i="1" dirty="0">
              <a:solidFill>
                <a:srgbClr val="00529C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formálních náležitostí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20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spcBef>
                <a:spcPct val="20000"/>
              </a:spcBef>
              <a:spcAft>
                <a:spcPts val="600"/>
              </a:spcAft>
              <a:buNone/>
            </a:pPr>
            <a:r>
              <a:rPr lang="cs-CZ" dirty="0"/>
              <a:t>3. Jsou doloženy všechny povinné přílohy a obsahově splňují požadované </a:t>
            </a:r>
            <a:r>
              <a:rPr lang="cs-CZ" dirty="0" smtClean="0"/>
              <a:t>náležitosti</a:t>
            </a:r>
            <a:endParaRPr lang="cs-CZ" dirty="0"/>
          </a:p>
          <a:p>
            <a:pPr marL="361950" indent="-36195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b="1" dirty="0" smtClean="0"/>
              <a:t>Studie </a:t>
            </a:r>
            <a:r>
              <a:rPr lang="cs-CZ" b="1" dirty="0"/>
              <a:t>proveditelnosti</a:t>
            </a:r>
          </a:p>
          <a:p>
            <a:pPr marL="361950" indent="-361950" algn="just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	Osnova </a:t>
            </a:r>
            <a:r>
              <a:rPr lang="cs-CZ" dirty="0" smtClean="0"/>
              <a:t>Studie proveditelnosti </a:t>
            </a:r>
            <a:r>
              <a:rPr lang="cs-CZ" dirty="0"/>
              <a:t>je přílohou č. 3 Specifických pravidel pro žadatele a příjemce</a:t>
            </a:r>
            <a:r>
              <a:rPr lang="cs-CZ" dirty="0" smtClean="0"/>
              <a:t>.</a:t>
            </a:r>
          </a:p>
          <a:p>
            <a:pPr marL="361950" indent="-361950" algn="just"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	Slouží </a:t>
            </a:r>
            <a:r>
              <a:rPr lang="cs-CZ" dirty="0"/>
              <a:t>k posouzení realizovatelnosti a potřebnosti </a:t>
            </a:r>
            <a:r>
              <a:rPr lang="cs-CZ" dirty="0" smtClean="0"/>
              <a:t>projektu.</a:t>
            </a:r>
          </a:p>
          <a:p>
            <a:pPr marL="361950" indent="-361950" algn="just">
              <a:spcBef>
                <a:spcPts val="0"/>
              </a:spcBef>
              <a:spcAft>
                <a:spcPts val="0"/>
              </a:spcAft>
            </a:pPr>
            <a:endParaRPr lang="cs-CZ" b="1" dirty="0" smtClean="0"/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b="1" dirty="0" smtClean="0"/>
              <a:t>Výpis </a:t>
            </a:r>
            <a:r>
              <a:rPr lang="cs-CZ" b="1" dirty="0"/>
              <a:t>z rejstříku trestů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</a:pPr>
            <a:r>
              <a:rPr lang="cs-CZ" dirty="0">
                <a:solidFill>
                  <a:srgbClr val="FF0000"/>
                </a:solidFill>
              </a:rPr>
              <a:t>	</a:t>
            </a:r>
            <a:r>
              <a:rPr lang="cs-CZ" dirty="0"/>
              <a:t>Dokládají všichni statutární zástupci organizací zakládaných krajem, obcí nebo dobrovolným svazkem obcí, nestátních neziskových organizací, církví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církevních organizací. </a:t>
            </a:r>
            <a:endParaRPr lang="cs-CZ" dirty="0" smtClean="0"/>
          </a:p>
          <a:p>
            <a:pPr marL="342900" indent="12700" algn="just"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Výpis </a:t>
            </a:r>
            <a:r>
              <a:rPr lang="cs-CZ" dirty="0"/>
              <a:t>z rejstříku trestů v době podání žádosti nesmí být starší 3 měsíců</a:t>
            </a:r>
            <a:r>
              <a:rPr lang="cs-CZ" dirty="0">
                <a:solidFill>
                  <a:srgbClr val="FF0000"/>
                </a:solidFill>
              </a:rPr>
              <a:t>. </a:t>
            </a:r>
            <a:endParaRPr lang="cs-CZ" b="1" dirty="0" smtClean="0"/>
          </a:p>
          <a:p>
            <a:pPr marL="342900" indent="-342900" algn="just">
              <a:lnSpc>
                <a:spcPct val="110000"/>
              </a:lnSpc>
              <a:spcBef>
                <a:spcPts val="200"/>
              </a:spcBef>
            </a:pPr>
            <a:endParaRPr lang="cs-CZ" sz="2000" b="1" dirty="0"/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endParaRPr lang="cs-CZ" dirty="0"/>
          </a:p>
          <a:p>
            <a:endParaRPr lang="cs-CZ" sz="2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formálních náležitostí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93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/>
              <a:t>3. Jsou doloženy všechny povinné přílohy a obsahově splňují požadované </a:t>
            </a:r>
            <a:r>
              <a:rPr lang="cs-CZ" dirty="0" smtClean="0"/>
              <a:t>náležitosti</a:t>
            </a:r>
            <a:endParaRPr lang="cs-CZ" dirty="0"/>
          </a:p>
          <a:p>
            <a:pPr marL="342900" indent="-342900" algn="just">
              <a:spcBef>
                <a:spcPts val="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b="1" dirty="0" smtClean="0"/>
              <a:t>Transformační </a:t>
            </a:r>
            <a:r>
              <a:rPr lang="cs-CZ" b="1" dirty="0"/>
              <a:t>plán</a:t>
            </a:r>
          </a:p>
          <a:p>
            <a:pPr marL="342900" algn="just">
              <a:spcBef>
                <a:spcPts val="200"/>
              </a:spcBef>
              <a:spcAft>
                <a:spcPts val="0"/>
              </a:spcAft>
            </a:pPr>
            <a:r>
              <a:rPr lang="cs-CZ" dirty="0" smtClean="0"/>
              <a:t>Obsahově </a:t>
            </a:r>
            <a:r>
              <a:rPr lang="cs-CZ" dirty="0"/>
              <a:t>splňuje požadavky vzoru transformačního plánu zveřejněného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www.mpsv.cz/</a:t>
            </a:r>
            <a:r>
              <a:rPr lang="cs-CZ" dirty="0" err="1" smtClean="0">
                <a:hlinkClick r:id="rId3"/>
              </a:rPr>
              <a:t>cs</a:t>
            </a:r>
            <a:r>
              <a:rPr lang="cs-CZ" dirty="0" smtClean="0">
                <a:hlinkClick r:id="rId3"/>
              </a:rPr>
              <a:t>/19953</a:t>
            </a:r>
            <a:r>
              <a:rPr lang="cs-CZ" dirty="0" smtClean="0"/>
              <a:t>, příloha č. 5 SPPŽP.</a:t>
            </a:r>
          </a:p>
          <a:p>
            <a:pPr marL="342900" algn="just">
              <a:spcBef>
                <a:spcPts val="200"/>
              </a:spcBef>
              <a:spcAft>
                <a:spcPts val="0"/>
              </a:spcAft>
            </a:pPr>
            <a:r>
              <a:rPr lang="cs-CZ" dirty="0" smtClean="0"/>
              <a:t>Za </a:t>
            </a:r>
            <a:r>
              <a:rPr lang="cs-CZ" dirty="0"/>
              <a:t>transformační plán se považuje i rozvojový plán ve stejném rozsahu jako vzor transformačního plánu.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sz="1800" dirty="0"/>
          </a:p>
          <a:p>
            <a:pPr marL="342900" indent="-342900" algn="just">
              <a:spcBef>
                <a:spcPts val="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b="1" dirty="0"/>
              <a:t>Doklad o schválení transformačního nebo rozvojového plánu </a:t>
            </a:r>
            <a:endParaRPr lang="cs-CZ" b="1" dirty="0" smtClean="0"/>
          </a:p>
          <a:p>
            <a:pPr marL="342900" indent="-342900" algn="just">
              <a:spcBef>
                <a:spcPts val="200"/>
              </a:spcBef>
              <a:spcAft>
                <a:spcPts val="0"/>
              </a:spcAft>
            </a:pPr>
            <a:r>
              <a:rPr lang="cs-CZ" dirty="0"/>
              <a:t>    </a:t>
            </a:r>
            <a:r>
              <a:rPr lang="cs-CZ" dirty="0" smtClean="0"/>
              <a:t>  </a:t>
            </a:r>
            <a:r>
              <a:rPr lang="cs-CZ" dirty="0"/>
              <a:t>Doklad o schválení transformačního plánu zřizovatelem </a:t>
            </a:r>
            <a:r>
              <a:rPr lang="cs-CZ" dirty="0" smtClean="0"/>
              <a:t>transformujícího </a:t>
            </a:r>
            <a:br>
              <a:rPr lang="cs-CZ" dirty="0" smtClean="0"/>
            </a:br>
            <a:r>
              <a:rPr lang="cs-CZ" dirty="0" smtClean="0"/>
              <a:t>se </a:t>
            </a:r>
            <a:r>
              <a:rPr lang="cs-CZ" dirty="0"/>
              <a:t>ústavního zařízení (např. výpis z usnesení zastupitelstva). </a:t>
            </a:r>
            <a:endParaRPr lang="cs-CZ" dirty="0" smtClean="0"/>
          </a:p>
          <a:p>
            <a:pPr marL="342900" indent="-342900" algn="just">
              <a:spcBef>
                <a:spcPts val="200"/>
              </a:spcBef>
              <a:spcAft>
                <a:spcPts val="0"/>
              </a:spcAft>
            </a:pPr>
            <a:r>
              <a:rPr lang="cs-CZ" dirty="0" smtClean="0"/>
              <a:t>	V</a:t>
            </a:r>
            <a:r>
              <a:rPr lang="cs-CZ" dirty="0"/>
              <a:t> případě, že se žadatel podílí na deinstitucionalizaci ústavního zařízení dílčí aktivitou, musí být tato aktivita v souladu s transformačním plánem </a:t>
            </a:r>
            <a:r>
              <a:rPr lang="cs-CZ" dirty="0" smtClean="0"/>
              <a:t>zařízení</a:t>
            </a:r>
            <a:r>
              <a:rPr lang="cs-CZ" i="1" dirty="0" smtClean="0"/>
              <a:t>.</a:t>
            </a:r>
            <a:endParaRPr lang="cs-CZ" i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formálních náležitostí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29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306873"/>
            <a:ext cx="7562539" cy="4611327"/>
          </a:xfrm>
        </p:spPr>
        <p:txBody>
          <a:bodyPr>
            <a:normAutofit lnSpcReduction="10000"/>
          </a:bodyPr>
          <a:lstStyle/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 smtClean="0"/>
              <a:t>3. Jsou doloženy všechny povinné přílohy a obsahově splňují požadované náležitosti</a:t>
            </a:r>
          </a:p>
          <a:p>
            <a:pPr marL="324000" indent="-361950" algn="just" defTabSz="266700">
              <a:spcBef>
                <a:spcPts val="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266700" algn="l"/>
              </a:tabLst>
            </a:pPr>
            <a:r>
              <a:rPr lang="cs-CZ" b="1" dirty="0" smtClean="0"/>
              <a:t>Doklad </a:t>
            </a:r>
            <a:r>
              <a:rPr lang="cs-CZ" b="1" dirty="0"/>
              <a:t>o prokázání právních vztahů k majetku, který je předmětem </a:t>
            </a:r>
            <a:r>
              <a:rPr lang="cs-CZ" b="1" dirty="0" smtClean="0"/>
              <a:t>projektu </a:t>
            </a:r>
            <a:endParaRPr lang="cs-CZ" dirty="0" smtClean="0">
              <a:solidFill>
                <a:srgbClr val="FF0000"/>
              </a:solidFill>
            </a:endParaRPr>
          </a:p>
          <a:p>
            <a:pPr marL="6858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47675" algn="l"/>
              </a:tabLst>
            </a:pPr>
            <a:r>
              <a:rPr lang="cs-CZ" dirty="0"/>
              <a:t>Výpisy z katastru nemovitostí, týkajících se projektu (pokud žadatel nepředloží stavební </a:t>
            </a:r>
            <a:r>
              <a:rPr lang="cs-CZ" dirty="0" smtClean="0"/>
              <a:t>povolení při podání žádosti o podporu).</a:t>
            </a:r>
            <a:endParaRPr lang="cs-CZ" dirty="0"/>
          </a:p>
          <a:p>
            <a:pPr marL="6858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47675" algn="l"/>
              </a:tabLst>
            </a:pPr>
            <a:r>
              <a:rPr lang="cs-CZ" dirty="0" smtClean="0"/>
              <a:t>Nájemní </a:t>
            </a:r>
            <a:r>
              <a:rPr lang="cs-CZ" dirty="0"/>
              <a:t>smlouvu, smlouvu o výpůjčce či jiný právní úkon nebo právní akt opravňující žadatele k užívání </a:t>
            </a:r>
            <a:r>
              <a:rPr lang="cs-CZ" dirty="0" smtClean="0"/>
              <a:t>nemovitosti, která bude předmětem projektu (pokud </a:t>
            </a:r>
            <a:r>
              <a:rPr lang="cs-CZ" dirty="0"/>
              <a:t>žadatel není zapsán v katastru </a:t>
            </a:r>
            <a:r>
              <a:rPr lang="cs-CZ" dirty="0" smtClean="0"/>
              <a:t>nemovitostí jako vlastník nebo subjekt s právem hospodaření).</a:t>
            </a:r>
          </a:p>
          <a:p>
            <a:pPr marL="6858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47675" algn="l"/>
              </a:tabLst>
            </a:pPr>
            <a:endParaRPr lang="cs-CZ" i="1" dirty="0"/>
          </a:p>
          <a:p>
            <a:pPr marL="6858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47675" algn="l"/>
              </a:tabLst>
            </a:pPr>
            <a:endParaRPr lang="cs-CZ" i="1" dirty="0" smtClean="0"/>
          </a:p>
          <a:p>
            <a:pPr algn="just">
              <a:spcBef>
                <a:spcPts val="0"/>
              </a:spcBef>
              <a:spcAft>
                <a:spcPts val="0"/>
              </a:spcAft>
              <a:tabLst>
                <a:tab pos="447675" algn="l"/>
              </a:tabLst>
            </a:pPr>
            <a:r>
              <a:rPr lang="cs-CZ" sz="1600" b="1" i="1" dirty="0" smtClean="0">
                <a:solidFill>
                  <a:srgbClr val="00529C"/>
                </a:solidFill>
              </a:rPr>
              <a:t>Upozornění!</a:t>
            </a:r>
            <a:endParaRPr lang="cs-CZ" sz="1600" b="1" i="1" dirty="0">
              <a:solidFill>
                <a:srgbClr val="00529C"/>
              </a:solidFill>
            </a:endParaRPr>
          </a:p>
          <a:p>
            <a:pPr algn="just">
              <a:spcBef>
                <a:spcPts val="200"/>
              </a:spcBef>
              <a:tabLst>
                <a:tab pos="447675" algn="l"/>
              </a:tabLst>
            </a:pPr>
            <a:r>
              <a:rPr lang="cs-CZ" sz="1600" i="1" dirty="0">
                <a:solidFill>
                  <a:srgbClr val="00529C"/>
                </a:solidFill>
              </a:rPr>
              <a:t>Povede-li projekt k technickému zhodnocení pronajatého majetku, je nutné, aby možnost provádět technické zhodnocení na cizím majetku byla uvedena v nájemní smlouvě či ve smlouvě o výpůjčce majetku, a to s podmínkou zachování výstupů minimálně po dobu udržitelnosti </a:t>
            </a:r>
            <a:r>
              <a:rPr lang="cs-CZ" sz="1600" i="1" dirty="0" smtClean="0">
                <a:solidFill>
                  <a:srgbClr val="00529C"/>
                </a:solidFill>
              </a:rPr>
              <a:t>projektu.</a:t>
            </a:r>
            <a:endParaRPr lang="cs-CZ" sz="2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formálních náležitostí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65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cs-CZ" sz="2000" b="1" dirty="0">
                <a:solidFill>
                  <a:srgbClr val="00529C"/>
                </a:solidFill>
              </a:rPr>
              <a:t>3. Jsou doloženy všechny povinné přílohy a obsahově splňují požadované </a:t>
            </a:r>
            <a:r>
              <a:rPr lang="cs-CZ" sz="2000" b="1" dirty="0" smtClean="0">
                <a:solidFill>
                  <a:srgbClr val="00529C"/>
                </a:solidFill>
              </a:rPr>
              <a:t>náležitosti</a:t>
            </a:r>
            <a:endParaRPr lang="cs-CZ" sz="2000" b="1" dirty="0">
              <a:solidFill>
                <a:srgbClr val="00529C"/>
              </a:solidFill>
            </a:endParaRPr>
          </a:p>
          <a:p>
            <a:pPr marL="324000" indent="-361950" algn="just" defTabSz="2667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266700" algn="l"/>
              </a:tabLst>
            </a:pPr>
            <a:r>
              <a:rPr lang="cs-CZ" b="1" dirty="0"/>
              <a:t>Územní rozhodnutí nebo územní souhlas nebo veřejnoprávní smlouva nahrazující územní řízení </a:t>
            </a:r>
          </a:p>
          <a:p>
            <a:pPr marL="52705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47675" algn="l"/>
              </a:tabLst>
            </a:pPr>
            <a:r>
              <a:rPr lang="cs-CZ" dirty="0" smtClean="0"/>
              <a:t>Územní rozhodnutí s nabytím právní moci – pokud se projekt týká stavby. </a:t>
            </a:r>
            <a:endParaRPr lang="cs-CZ" dirty="0"/>
          </a:p>
          <a:p>
            <a:pPr marL="52705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47675" algn="l"/>
              </a:tabLst>
            </a:pPr>
            <a:r>
              <a:rPr lang="cs-CZ" dirty="0"/>
              <a:t>Ú</a:t>
            </a:r>
            <a:r>
              <a:rPr lang="cs-CZ" dirty="0" smtClean="0"/>
              <a:t>zemní </a:t>
            </a:r>
            <a:r>
              <a:rPr lang="cs-CZ" dirty="0"/>
              <a:t>souhlas </a:t>
            </a:r>
            <a:r>
              <a:rPr lang="cs-CZ" dirty="0" smtClean="0"/>
              <a:t>či </a:t>
            </a:r>
            <a:r>
              <a:rPr lang="cs-CZ" dirty="0"/>
              <a:t>účinnou veřejnoprávní smlouvu nahrazující územní </a:t>
            </a:r>
            <a:r>
              <a:rPr lang="cs-CZ" dirty="0" smtClean="0"/>
              <a:t>řízení</a:t>
            </a:r>
            <a:r>
              <a:rPr lang="cs-CZ" dirty="0"/>
              <a:t> </a:t>
            </a:r>
            <a:r>
              <a:rPr lang="cs-CZ" dirty="0" smtClean="0"/>
              <a:t>- pokud </a:t>
            </a:r>
            <a:r>
              <a:rPr lang="cs-CZ" dirty="0"/>
              <a:t>stavba nevyžaduje územní </a:t>
            </a:r>
            <a:r>
              <a:rPr lang="cs-CZ" dirty="0" smtClean="0"/>
              <a:t>rozhodnutí.</a:t>
            </a:r>
          </a:p>
          <a:p>
            <a:pPr marL="184150" algn="just">
              <a:spcBef>
                <a:spcPts val="0"/>
              </a:spcBef>
              <a:spcAft>
                <a:spcPts val="0"/>
              </a:spcAft>
              <a:tabLst>
                <a:tab pos="447675" algn="l"/>
              </a:tabLst>
            </a:pPr>
            <a:endParaRPr lang="cs-CZ" b="1" dirty="0">
              <a:solidFill>
                <a:srgbClr val="00529C"/>
              </a:solidFill>
            </a:endParaRPr>
          </a:p>
          <a:p>
            <a:pPr marL="323850" indent="-361950" algn="just" defTabSz="2667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266700" algn="l"/>
              </a:tabLst>
            </a:pPr>
            <a:r>
              <a:rPr lang="cs-CZ" b="1" dirty="0" smtClean="0"/>
              <a:t>Žádost </a:t>
            </a:r>
            <a:r>
              <a:rPr lang="cs-CZ" b="1" dirty="0"/>
              <a:t>o stavební povolení nebo ohlášení, případně stavební povolení nebo souhlas s provedením ohlášeného stavebního záměru nebo veřejnoprávní smlouva nahrazující stavební povolení </a:t>
            </a:r>
          </a:p>
          <a:p>
            <a:pPr marL="533400" indent="-2667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47675" algn="l"/>
              </a:tabLst>
            </a:pPr>
            <a:r>
              <a:rPr lang="cs-CZ" dirty="0" smtClean="0"/>
              <a:t>Stavební </a:t>
            </a:r>
            <a:r>
              <a:rPr lang="cs-CZ" dirty="0"/>
              <a:t>povolení nebo souhlas s provedením ohlášeného stavebního záměru nebo veřejnoprávní smlouvu nahrazující stavební povolení nebo žádost o </a:t>
            </a:r>
            <a:r>
              <a:rPr lang="cs-CZ" dirty="0" smtClean="0"/>
              <a:t>stavební </a:t>
            </a:r>
            <a:r>
              <a:rPr lang="cs-CZ" dirty="0"/>
              <a:t>povolení nebo ohlášení potvrzené stavebním úřadem</a:t>
            </a:r>
            <a:r>
              <a:rPr lang="cs-CZ" dirty="0" smtClean="0"/>
              <a:t>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tabLst>
                <a:tab pos="447675" algn="l"/>
              </a:tabLst>
            </a:pPr>
            <a:r>
              <a:rPr lang="cs-CZ" sz="1600" b="1" i="1" dirty="0" smtClean="0">
                <a:solidFill>
                  <a:srgbClr val="00529C"/>
                </a:solidFill>
              </a:rPr>
              <a:t>Upozornění!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tabLst>
                <a:tab pos="447675" algn="l"/>
              </a:tabLst>
            </a:pPr>
            <a:r>
              <a:rPr lang="cs-CZ" sz="1600" i="1" dirty="0" smtClean="0">
                <a:solidFill>
                  <a:srgbClr val="00529C"/>
                </a:solidFill>
              </a:rPr>
              <a:t>Stavební </a:t>
            </a:r>
            <a:r>
              <a:rPr lang="cs-CZ" sz="1600" i="1" dirty="0">
                <a:solidFill>
                  <a:srgbClr val="00529C"/>
                </a:solidFill>
              </a:rPr>
              <a:t>povolení, pak musí být doloženo nejpozději do </a:t>
            </a:r>
            <a:r>
              <a:rPr lang="cs-CZ" sz="1600" i="1" dirty="0" smtClean="0">
                <a:solidFill>
                  <a:srgbClr val="00529C"/>
                </a:solidFill>
              </a:rPr>
              <a:t>dne vydání </a:t>
            </a:r>
            <a:r>
              <a:rPr lang="cs-CZ" sz="1600" i="1" dirty="0">
                <a:solidFill>
                  <a:srgbClr val="00529C"/>
                </a:solidFill>
              </a:rPr>
              <a:t>Rozhodnutí o poskytnutí </a:t>
            </a:r>
            <a:r>
              <a:rPr lang="cs-CZ" sz="1600" i="1" dirty="0" smtClean="0">
                <a:solidFill>
                  <a:srgbClr val="00529C"/>
                </a:solidFill>
              </a:rPr>
              <a:t>dotace/Stanovení výdajů, </a:t>
            </a:r>
            <a:r>
              <a:rPr lang="cs-CZ" sz="1600" i="1" dirty="0">
                <a:solidFill>
                  <a:srgbClr val="00529C"/>
                </a:solidFill>
              </a:rPr>
              <a:t>a to formou </a:t>
            </a:r>
            <a:r>
              <a:rPr lang="cs-CZ" sz="1600" i="1" dirty="0" smtClean="0">
                <a:solidFill>
                  <a:srgbClr val="00529C"/>
                </a:solidFill>
              </a:rPr>
              <a:t>Žádosti o změnu projektu.</a:t>
            </a:r>
            <a:endParaRPr lang="cs-CZ" sz="1600" i="1" dirty="0">
              <a:solidFill>
                <a:srgbClr val="00529C"/>
              </a:solidFill>
            </a:endParaRPr>
          </a:p>
          <a:p>
            <a:pPr marL="361950" indent="-361950" algn="just">
              <a:spcBef>
                <a:spcPts val="200"/>
              </a:spcBef>
              <a:buFont typeface="Courier New" panose="02070309020205020404" pitchFamily="49" charset="0"/>
              <a:buChar char="o"/>
              <a:tabLst>
                <a:tab pos="447675" algn="l"/>
              </a:tabLst>
            </a:pPr>
            <a:endParaRPr lang="cs-CZ" sz="2000" b="1" dirty="0" smtClean="0"/>
          </a:p>
          <a:p>
            <a:pPr marL="266700" algn="just">
              <a:spcBef>
                <a:spcPts val="200"/>
              </a:spcBef>
              <a:spcAft>
                <a:spcPts val="0"/>
              </a:spcAft>
              <a:tabLst>
                <a:tab pos="447675" algn="l"/>
              </a:tabLst>
            </a:pPr>
            <a:endParaRPr lang="cs-CZ" sz="2000" i="1" dirty="0" smtClean="0"/>
          </a:p>
          <a:p>
            <a:pPr marL="361950" indent="-361950">
              <a:spcBef>
                <a:spcPts val="200"/>
              </a:spcBef>
              <a:buFont typeface="Courier New" panose="02070309020205020404" pitchFamily="49" charset="0"/>
              <a:buChar char="o"/>
            </a:pPr>
            <a:endParaRPr lang="cs-CZ" sz="2000" i="1" dirty="0"/>
          </a:p>
          <a:p>
            <a:pPr marL="361950" indent="-361950" algn="just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  <a:tabLst>
                <a:tab pos="447675" algn="l"/>
              </a:tabLst>
            </a:pPr>
            <a:endParaRPr lang="cs-CZ" sz="2000" i="1" dirty="0"/>
          </a:p>
          <a:p>
            <a:endParaRPr lang="cs-CZ" sz="2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formálních náležitostí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23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cs-CZ" sz="2000" b="1" dirty="0">
                <a:solidFill>
                  <a:srgbClr val="00529C"/>
                </a:solidFill>
              </a:rPr>
              <a:t>3. Jsou doloženy všechny povinné přílohy a obsahově splňují požadované náležitosti</a:t>
            </a:r>
          </a:p>
          <a:p>
            <a:pPr marL="361950" indent="-36195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447675" algn="l"/>
              </a:tabLst>
            </a:pPr>
            <a:r>
              <a:rPr lang="cs-CZ" b="1" dirty="0" smtClean="0"/>
              <a:t>Projektová </a:t>
            </a:r>
            <a:r>
              <a:rPr lang="cs-CZ" b="1" dirty="0"/>
              <a:t>dokumentace pro vydání stavebního povolení nebo pro </a:t>
            </a:r>
            <a:r>
              <a:rPr lang="cs-CZ" b="1" dirty="0" smtClean="0"/>
              <a:t>ohlášení stavby</a:t>
            </a:r>
            <a:endParaRPr lang="cs-CZ" b="1" dirty="0"/>
          </a:p>
          <a:p>
            <a:pPr marL="64770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47675" algn="l"/>
              </a:tabLst>
            </a:pPr>
            <a:r>
              <a:rPr lang="cs-CZ" sz="1700" dirty="0" smtClean="0"/>
              <a:t>Projektová </a:t>
            </a:r>
            <a:r>
              <a:rPr lang="cs-CZ" sz="1700" dirty="0"/>
              <a:t>dokumentace v podrobnosti pro vydání stavebního povolení;</a:t>
            </a:r>
          </a:p>
          <a:p>
            <a:pPr marL="64770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47675" algn="l"/>
              </a:tabLst>
            </a:pPr>
            <a:r>
              <a:rPr lang="cs-CZ" sz="1700" dirty="0"/>
              <a:t>p</a:t>
            </a:r>
            <a:r>
              <a:rPr lang="cs-CZ" sz="1700" dirty="0" smtClean="0"/>
              <a:t>rojektová </a:t>
            </a:r>
            <a:r>
              <a:rPr lang="cs-CZ" sz="1700" dirty="0"/>
              <a:t>dokumentace v podrobnosti pro ohlášení </a:t>
            </a:r>
            <a:r>
              <a:rPr lang="cs-CZ" sz="1700" dirty="0" smtClean="0"/>
              <a:t>stavby, pokud stavba nevyžaduje stavební povolení;</a:t>
            </a:r>
            <a:endParaRPr lang="cs-CZ" sz="1700" dirty="0"/>
          </a:p>
          <a:p>
            <a:pPr marL="647700" indent="-285750" algn="just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447675" algn="l"/>
              </a:tabLst>
            </a:pPr>
            <a:r>
              <a:rPr lang="cs-CZ" sz="1700" dirty="0"/>
              <a:t>z</a:t>
            </a:r>
            <a:r>
              <a:rPr lang="cs-CZ" sz="1700" dirty="0" smtClean="0"/>
              <a:t>pracovaná </a:t>
            </a:r>
            <a:r>
              <a:rPr lang="cs-CZ" sz="1700" dirty="0"/>
              <a:t>projektová dokumentace pro provádění </a:t>
            </a:r>
            <a:r>
              <a:rPr lang="cs-CZ" sz="1700" dirty="0" smtClean="0"/>
              <a:t>stavby, v případě, že již byla zpracována.</a:t>
            </a:r>
            <a:endParaRPr lang="cs-CZ" sz="1700" i="1" dirty="0" smtClean="0"/>
          </a:p>
          <a:p>
            <a:pPr marL="361950" indent="-36195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b="1" dirty="0"/>
              <a:t>Položkový rozpočet stavby</a:t>
            </a:r>
          </a:p>
          <a:p>
            <a:pPr marL="64770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Položkový rozpočet stavby podle jednotného ceníku stavebních prací v cenové úrovni ne starší než k r. 2014 ve formě oceněného soupisu prací potvrzeného autorizovaným projektantem a dále také v  rozpočtovém formátu *.XC4. </a:t>
            </a:r>
            <a:endParaRPr lang="cs-CZ" sz="1700" dirty="0" smtClean="0"/>
          </a:p>
          <a:p>
            <a:pPr marL="64770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V rozpočtu musí být uveden název použitého jednotného ceníku (cenové soustavy</a:t>
            </a:r>
            <a:r>
              <a:rPr lang="cs-CZ" sz="1700" dirty="0" smtClean="0"/>
              <a:t>).</a:t>
            </a:r>
          </a:p>
          <a:p>
            <a:pPr marL="64770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V případě, že proběhlo zadávací řízení na zhotovitele stavby, předkládá žadatel také vysoutěženou cenovou nabídku.</a:t>
            </a:r>
          </a:p>
          <a:p>
            <a:pPr marL="361950"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marL="361950" indent="-361950">
              <a:spcBef>
                <a:spcPts val="200"/>
              </a:spcBef>
              <a:buFont typeface="Courier New" panose="02070309020205020404" pitchFamily="49" charset="0"/>
              <a:buChar char="o"/>
            </a:pPr>
            <a:endParaRPr lang="cs-CZ" sz="2000" i="1" dirty="0"/>
          </a:p>
          <a:p>
            <a:pPr marL="361950" indent="-361950" algn="just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  <a:tabLst>
                <a:tab pos="447675" algn="l"/>
              </a:tabLst>
            </a:pPr>
            <a:endParaRPr lang="cs-CZ" sz="2000" i="1" dirty="0"/>
          </a:p>
          <a:p>
            <a:endParaRPr lang="cs-CZ" sz="2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formálních náležitostí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72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b="1" dirty="0" smtClean="0">
                <a:solidFill>
                  <a:srgbClr val="00529C"/>
                </a:solidFill>
              </a:rPr>
              <a:t>3</a:t>
            </a:r>
            <a:r>
              <a:rPr lang="cs-CZ" sz="2000" b="1" dirty="0">
                <a:solidFill>
                  <a:srgbClr val="00529C"/>
                </a:solidFill>
              </a:rPr>
              <a:t>. Jsou doloženy všechny povinné přílohy a obsahově splňují požadované náležitosti</a:t>
            </a:r>
          </a:p>
          <a:p>
            <a:pPr marL="361950" indent="-36195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b="1" dirty="0" smtClean="0"/>
              <a:t>Souhlasné </a:t>
            </a:r>
            <a:r>
              <a:rPr lang="cs-CZ" b="1" dirty="0"/>
              <a:t>stanovisko subjektu, který vydal strategický plán, komunitní plán nebo krajský střednědobý plán </a:t>
            </a:r>
          </a:p>
          <a:p>
            <a:pPr marL="647700" lvl="1" indent="-285750" algn="just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tx1"/>
                </a:solidFill>
              </a:rPr>
              <a:t>Vzor stanoviska je uveden v Příloze č. 10 Specifických </a:t>
            </a:r>
            <a:r>
              <a:rPr lang="cs-CZ" sz="1800" b="0" dirty="0" smtClean="0">
                <a:solidFill>
                  <a:schemeClr val="tx1"/>
                </a:solidFill>
              </a:rPr>
              <a:t>pravidel</a:t>
            </a:r>
          </a:p>
          <a:p>
            <a:pPr marL="647700" lvl="1" indent="-285750" algn="just">
              <a:spcBef>
                <a:spcPts val="200"/>
              </a:spcBef>
              <a:buFont typeface="Arial" panose="020B0604020202020204" pitchFamily="34" charset="0"/>
              <a:buChar char="•"/>
            </a:pPr>
            <a:endParaRPr lang="cs-CZ" sz="1800" b="0" dirty="0">
              <a:solidFill>
                <a:schemeClr val="tx1"/>
              </a:solidFill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cs-CZ" b="1" dirty="0"/>
              <a:t>Průzkum trhu </a:t>
            </a:r>
          </a:p>
          <a:p>
            <a:pPr marL="6159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Žadatel </a:t>
            </a:r>
            <a:r>
              <a:rPr lang="cs-CZ" dirty="0"/>
              <a:t>doloží veškeré doklady, prokazující skutečné provedení průzkumu </a:t>
            </a:r>
            <a:r>
              <a:rPr lang="cs-CZ" dirty="0" smtClean="0"/>
              <a:t>trhu </a:t>
            </a: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 výdaje na hlavní aktivity projektu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dirty="0" smtClean="0"/>
              <a:t>- písemné </a:t>
            </a:r>
            <a:r>
              <a:rPr lang="cs-CZ" dirty="0"/>
              <a:t>či elektronické komunikace s oslovenými dodavateli ohledně kalkulace cen, ceníky dodavatelů, výtisk internetových stránek dodavatele nebo srovnávače cen, smlouvy na obdobné zakázky apod</a:t>
            </a:r>
            <a:r>
              <a:rPr lang="cs-CZ" dirty="0" smtClean="0"/>
              <a:t>.</a:t>
            </a:r>
            <a:endParaRPr lang="cs-CZ" dirty="0"/>
          </a:p>
          <a:p>
            <a:pPr marL="6159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Spolu s těmito doklady poté musí být v této příloze popsán mechanismus odvození jednotlivých cenových položek v rozpočtu projektu ve vztahu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 </a:t>
            </a:r>
            <a:r>
              <a:rPr lang="cs-CZ" dirty="0"/>
              <a:t>provedenému průzkumu trhu.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cs-CZ" b="1" dirty="0"/>
          </a:p>
          <a:p>
            <a:pPr marL="5524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66700" algn="l"/>
              </a:tabLst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361950" lvl="1" indent="0">
              <a:spcBef>
                <a:spcPts val="200"/>
              </a:spcBef>
              <a:buNone/>
            </a:pPr>
            <a:endParaRPr lang="cs-CZ" sz="1800" b="0" dirty="0">
              <a:solidFill>
                <a:schemeClr val="tx1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formálních náležitostí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59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b="1" dirty="0">
                <a:solidFill>
                  <a:srgbClr val="00529C"/>
                </a:solidFill>
              </a:rPr>
              <a:t>3. Jsou doloženy všechny povinné přílohy a obsahově splňují požadované </a:t>
            </a:r>
            <a:r>
              <a:rPr lang="cs-CZ" sz="2000" b="1" dirty="0" smtClean="0">
                <a:solidFill>
                  <a:srgbClr val="00529C"/>
                </a:solidFill>
              </a:rPr>
              <a:t>náležitosti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b="1" dirty="0"/>
              <a:t>Pověřovací akt</a:t>
            </a:r>
          </a:p>
          <a:p>
            <a:pPr marL="5270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Vydaný v souladu s Rozhodnutím Komise ze dne 20. prosince 2011 </a:t>
            </a:r>
            <a:br>
              <a:rPr lang="cs-CZ" dirty="0"/>
            </a:br>
            <a:r>
              <a:rPr lang="cs-CZ" dirty="0"/>
              <a:t>o použití čl. 106 odst. 2 Smlouvy o fungování Evropské unie na státní podporu </a:t>
            </a:r>
            <a:r>
              <a:rPr lang="cs-CZ" dirty="0" smtClean="0"/>
              <a:t>ve </a:t>
            </a:r>
            <a:r>
              <a:rPr lang="cs-CZ" dirty="0"/>
              <a:t>formě vyrovnávací platby za závazek veřejné služby udělené určitým podnikům pověřeným poskytováním služeb obecného hospodářského zájmu. </a:t>
            </a:r>
          </a:p>
          <a:p>
            <a:pPr marL="5270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Žadatel musí být jasně pověřen k výkonu služby obecného hospodářského zájmu, k jejímuž kvalitnějšímu poskytování čerpá podporu v rámci výzvy.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sz="2000" b="1" dirty="0" smtClean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formálních náležitostí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32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529C"/>
                </a:solidFill>
              </a:rPr>
              <a:t>Projekt je svým </a:t>
            </a:r>
            <a:r>
              <a:rPr lang="cs-CZ" sz="2000" b="1" dirty="0" smtClean="0">
                <a:solidFill>
                  <a:srgbClr val="00529C"/>
                </a:solidFill>
              </a:rPr>
              <a:t>zaměřením </a:t>
            </a:r>
            <a:r>
              <a:rPr lang="cs-CZ" sz="2000" b="1" dirty="0">
                <a:solidFill>
                  <a:srgbClr val="00529C"/>
                </a:solidFill>
              </a:rPr>
              <a:t>v souladu s cíli a podporovanými  </a:t>
            </a:r>
            <a:r>
              <a:rPr lang="cs-CZ" sz="2000" b="1" dirty="0" smtClean="0">
                <a:solidFill>
                  <a:srgbClr val="00529C"/>
                </a:solidFill>
              </a:rPr>
              <a:t>   </a:t>
            </a:r>
            <a:r>
              <a:rPr lang="cs-CZ" sz="2000" b="1" dirty="0">
                <a:solidFill>
                  <a:srgbClr val="00529C"/>
                </a:solidFill>
              </a:rPr>
              <a:t> </a:t>
            </a:r>
            <a:r>
              <a:rPr lang="cs-CZ" sz="2000" b="1" dirty="0" smtClean="0">
                <a:solidFill>
                  <a:srgbClr val="00529C"/>
                </a:solidFill>
              </a:rPr>
              <a:t> aktivitami výzvy</a:t>
            </a:r>
          </a:p>
          <a:p>
            <a:pPr marL="717550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 smtClean="0"/>
              <a:t>Z popisu projektu je zřejmé, že se jedná </a:t>
            </a:r>
            <a:r>
              <a:rPr lang="cs-CZ" dirty="0"/>
              <a:t>o projekt zaměřený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deinstitucionalizaci </a:t>
            </a:r>
            <a:r>
              <a:rPr lang="cs-CZ" dirty="0"/>
              <a:t>sociálních služeb za účelem sociálního začleňování osob do společnosti, popřípadě na trh </a:t>
            </a:r>
            <a:r>
              <a:rPr lang="cs-CZ" dirty="0" smtClean="0"/>
              <a:t>práce;</a:t>
            </a:r>
          </a:p>
          <a:p>
            <a:pPr marL="717550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 smtClean="0"/>
              <a:t>soulad hlavních a vedlejších aktivit s podporovanými aktivitami uvedenými ve výzvě.</a:t>
            </a:r>
          </a:p>
          <a:p>
            <a:pPr marL="285750" indent="-285750">
              <a:spcBef>
                <a:spcPts val="200"/>
              </a:spcBef>
            </a:pPr>
            <a:endParaRPr lang="cs-CZ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529C"/>
                </a:solidFill>
              </a:rPr>
              <a:t>Projekt je v </a:t>
            </a:r>
            <a:r>
              <a:rPr lang="pl-PL" sz="2000" b="1" dirty="0" smtClean="0">
                <a:solidFill>
                  <a:srgbClr val="00529C"/>
                </a:solidFill>
              </a:rPr>
              <a:t>souladu </a:t>
            </a:r>
            <a:r>
              <a:rPr lang="pl-PL" sz="2000" b="1" dirty="0">
                <a:solidFill>
                  <a:srgbClr val="00529C"/>
                </a:solidFill>
              </a:rPr>
              <a:t>s podmínkami </a:t>
            </a:r>
            <a:r>
              <a:rPr lang="pl-PL" sz="2000" b="1" dirty="0" smtClean="0">
                <a:solidFill>
                  <a:srgbClr val="00529C"/>
                </a:solidFill>
              </a:rPr>
              <a:t>výzvy</a:t>
            </a:r>
          </a:p>
          <a:p>
            <a:pPr marL="717550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 smtClean="0"/>
              <a:t>zahájení/ukončení </a:t>
            </a:r>
            <a:r>
              <a:rPr lang="cs-CZ" dirty="0"/>
              <a:t>realizace projektu </a:t>
            </a:r>
            <a:r>
              <a:rPr lang="cs-CZ" dirty="0" smtClean="0"/>
              <a:t>(1</a:t>
            </a:r>
            <a:r>
              <a:rPr lang="cs-CZ" dirty="0"/>
              <a:t>. 1. </a:t>
            </a:r>
            <a:r>
              <a:rPr lang="cs-CZ" dirty="0" smtClean="0"/>
              <a:t>2014 - 31</a:t>
            </a:r>
            <a:r>
              <a:rPr lang="cs-CZ" dirty="0"/>
              <a:t>. 12. </a:t>
            </a:r>
            <a:r>
              <a:rPr lang="cs-CZ" dirty="0" smtClean="0"/>
              <a:t>2021);</a:t>
            </a:r>
            <a:endParaRPr lang="cs-CZ" dirty="0"/>
          </a:p>
          <a:p>
            <a:pPr marL="717550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/>
              <a:t>p</a:t>
            </a:r>
            <a:r>
              <a:rPr lang="cs-CZ" dirty="0" smtClean="0"/>
              <a:t>opis cílových skupin a </a:t>
            </a:r>
            <a:r>
              <a:rPr lang="cs-CZ" dirty="0"/>
              <a:t>dopad projektu na </a:t>
            </a:r>
            <a:r>
              <a:rPr lang="cs-CZ" dirty="0" smtClean="0"/>
              <a:t>ně;</a:t>
            </a:r>
          </a:p>
          <a:p>
            <a:pPr marL="717550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 smtClean="0"/>
              <a:t>dodržení </a:t>
            </a:r>
            <a:r>
              <a:rPr lang="cs-CZ" dirty="0"/>
              <a:t>procentní míry podpory z ERDF, SR, </a:t>
            </a:r>
            <a:r>
              <a:rPr lang="cs-CZ" dirty="0" smtClean="0"/>
              <a:t>žadatel;</a:t>
            </a:r>
            <a:endParaRPr lang="cs-CZ" dirty="0"/>
          </a:p>
          <a:p>
            <a:pPr marL="717550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/>
              <a:t>správně zvolený indikátor projektu a způsob jeho </a:t>
            </a:r>
            <a:r>
              <a:rPr lang="cs-CZ" dirty="0" smtClean="0"/>
              <a:t>výpočtu;</a:t>
            </a:r>
            <a:endParaRPr lang="cs-CZ" dirty="0"/>
          </a:p>
          <a:p>
            <a:pPr marL="717550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l-PL" dirty="0"/>
              <a:t>termín ukončení realizace projektu je po datu podání žádosti o </a:t>
            </a:r>
            <a:r>
              <a:rPr lang="pl-PL" dirty="0" smtClean="0"/>
              <a:t>podporu;</a:t>
            </a:r>
          </a:p>
          <a:p>
            <a:pPr marL="717550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/>
              <a:t>m</a:t>
            </a:r>
            <a:r>
              <a:rPr lang="cs-CZ" dirty="0" smtClean="0"/>
              <a:t>ísto realizace projektu – území ČR mimo území hl. města Prahy.</a:t>
            </a:r>
            <a:endParaRPr lang="pl-PL" dirty="0"/>
          </a:p>
          <a:p>
            <a:endParaRPr lang="pl-PL" b="1" dirty="0" smtClean="0">
              <a:solidFill>
                <a:srgbClr val="00529C"/>
              </a:solidFill>
            </a:endParaRPr>
          </a:p>
          <a:p>
            <a:endParaRPr lang="cs-CZ" b="1" dirty="0">
              <a:solidFill>
                <a:srgbClr val="00529C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kritéria přijatelnosti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62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cs-CZ" dirty="0"/>
              <a:t>Státní příspěvková organizace zřízená Zákonem č. 248/2000 Sb., o podpoře regionálního rozvoje, a řízená Ministerstvem pro místní rozvoj ČR</a:t>
            </a:r>
          </a:p>
          <a:p>
            <a:pPr marL="454025" lvl="1" indent="-187325"/>
            <a:r>
              <a:rPr lang="cs-CZ" dirty="0"/>
              <a:t>zprostředkující subjekt pro vybrané operační programy </a:t>
            </a:r>
          </a:p>
          <a:p>
            <a:pPr marL="720725" lvl="2" indent="-187325"/>
            <a:r>
              <a:rPr lang="cs-CZ" dirty="0"/>
              <a:t>konzultační a informační činnost</a:t>
            </a:r>
          </a:p>
          <a:p>
            <a:pPr marL="720725" lvl="2" indent="-187325"/>
            <a:r>
              <a:rPr lang="cs-CZ" dirty="0"/>
              <a:t>kontrola a monitoring realizace projektů</a:t>
            </a:r>
          </a:p>
          <a:p>
            <a:pPr marL="720725" lvl="2" indent="-187325"/>
            <a:r>
              <a:rPr lang="cs-CZ" dirty="0"/>
              <a:t>(2014-2020) Integrovaný regionální operační program</a:t>
            </a:r>
          </a:p>
          <a:p>
            <a:pPr marL="720725" lvl="2" indent="-187325"/>
            <a:r>
              <a:rPr lang="cs-CZ" dirty="0"/>
              <a:t>(2007-2013) Integrovaný operační program, OP Technická pomoc</a:t>
            </a:r>
          </a:p>
          <a:p>
            <a:pPr marL="720725" lvl="2" indent="-187325"/>
            <a:r>
              <a:rPr lang="cs-CZ" dirty="0"/>
              <a:t>(2004-2006) Společný regionální operační program, OP JPD2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(1998-2004) předvstupní programy (PHARE, ISPA, SAPARD)</a:t>
            </a:r>
          </a:p>
          <a:p>
            <a:pPr marL="454025" lvl="1" indent="-187325"/>
            <a:r>
              <a:rPr lang="cs-CZ" dirty="0"/>
              <a:t>kontrolní subjekt pro operační programy Cíle 3 (nyní Cíl 2)</a:t>
            </a:r>
          </a:p>
          <a:p>
            <a:pPr marL="454025" lvl="1" indent="-187325"/>
            <a:r>
              <a:rPr lang="cs-CZ" dirty="0"/>
              <a:t>hostitelská organizace pro pracoviště </a:t>
            </a:r>
            <a:r>
              <a:rPr lang="cs-CZ" dirty="0" err="1"/>
              <a:t>Enterprise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Network</a:t>
            </a:r>
          </a:p>
          <a:p>
            <a:pPr marL="720725" lvl="2" indent="-187325"/>
            <a:r>
              <a:rPr lang="cs-CZ" dirty="0"/>
              <a:t>poradenství pro malé a střední podnikatele</a:t>
            </a:r>
            <a:endParaRPr lang="en-US" dirty="0"/>
          </a:p>
          <a:p>
            <a:pPr marL="454025" lvl="1" indent="-187325"/>
            <a:r>
              <a:rPr lang="cs-CZ" dirty="0"/>
              <a:t>správa Regionálního informačního servisu (RIS) a Mapového serveru</a:t>
            </a:r>
          </a:p>
          <a:p>
            <a:pPr marL="720725" lvl="2" indent="-187325"/>
            <a:r>
              <a:rPr lang="cs-CZ" dirty="0"/>
              <a:t>rozsáhlá pravidelně aktualizovaná databáze regionálních dat a jejich zobrazení v mapě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Centrum pro regionální rozvoj České republiky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941526"/>
          </a:xfrm>
        </p:spPr>
        <p:txBody>
          <a:bodyPr>
            <a:normAutofit fontScale="3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6200" b="1" dirty="0">
                <a:solidFill>
                  <a:srgbClr val="00529C"/>
                </a:solidFill>
              </a:rPr>
              <a:t>Žadatel splňuje definici oprávněného příjemce </a:t>
            </a:r>
            <a:endParaRPr lang="cs-CZ" sz="6200" b="1" dirty="0" smtClean="0">
              <a:solidFill>
                <a:srgbClr val="00529C"/>
              </a:solidFill>
            </a:endParaRPr>
          </a:p>
          <a:p>
            <a:endParaRPr lang="cs-CZ" sz="2200" b="1" dirty="0" smtClean="0">
              <a:solidFill>
                <a:srgbClr val="00529C"/>
              </a:solidFill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4900" b="0" dirty="0" smtClean="0">
                <a:solidFill>
                  <a:schemeClr val="tx1"/>
                </a:solidFill>
              </a:rPr>
              <a:t>Kraje </a:t>
            </a:r>
            <a:r>
              <a:rPr lang="cs-CZ" sz="4900" b="0" i="1" dirty="0" smtClean="0">
                <a:solidFill>
                  <a:schemeClr val="tx1"/>
                </a:solidFill>
              </a:rPr>
              <a:t>(</a:t>
            </a:r>
            <a:r>
              <a:rPr lang="cs-CZ" sz="4900" b="0" i="1" dirty="0">
                <a:solidFill>
                  <a:schemeClr val="tx1"/>
                </a:solidFill>
              </a:rPr>
              <a:t>zákon č. 129/2000 Sb., o krajích, ve znění pozdějších předpisů, zákon </a:t>
            </a:r>
            <a:r>
              <a:rPr lang="cs-CZ" sz="4900" b="0" i="1" dirty="0" smtClean="0">
                <a:solidFill>
                  <a:schemeClr val="tx1"/>
                </a:solidFill>
              </a:rPr>
              <a:t/>
            </a:r>
            <a:br>
              <a:rPr lang="cs-CZ" sz="4900" b="0" i="1" dirty="0" smtClean="0">
                <a:solidFill>
                  <a:schemeClr val="tx1"/>
                </a:solidFill>
              </a:rPr>
            </a:br>
            <a:r>
              <a:rPr lang="cs-CZ" sz="4900" b="0" i="1" dirty="0" smtClean="0">
                <a:solidFill>
                  <a:schemeClr val="tx1"/>
                </a:solidFill>
              </a:rPr>
              <a:t>č</a:t>
            </a:r>
            <a:r>
              <a:rPr lang="cs-CZ" sz="4900" b="0" i="1" dirty="0">
                <a:solidFill>
                  <a:schemeClr val="tx1"/>
                </a:solidFill>
              </a:rPr>
              <a:t>. 250/2000 Sb., o rozpočtových pravidlech územních rozpočtů, ve znění pozdějších předpisů</a:t>
            </a:r>
            <a:r>
              <a:rPr lang="cs-CZ" sz="4900" b="0" i="1" dirty="0" smtClean="0">
                <a:solidFill>
                  <a:schemeClr val="tx1"/>
                </a:solidFill>
              </a:rPr>
              <a:t>),</a:t>
            </a:r>
            <a:endParaRPr lang="cs-CZ" sz="4900" b="0" i="1" dirty="0">
              <a:solidFill>
                <a:schemeClr val="tx1"/>
              </a:solidFill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4900" b="0" dirty="0" smtClean="0">
                <a:solidFill>
                  <a:schemeClr val="tx1"/>
                </a:solidFill>
              </a:rPr>
              <a:t>obce</a:t>
            </a:r>
            <a:r>
              <a:rPr lang="cs-CZ" sz="4900" b="0" i="1" dirty="0" smtClean="0">
                <a:solidFill>
                  <a:schemeClr val="tx1"/>
                </a:solidFill>
              </a:rPr>
              <a:t>(zákon </a:t>
            </a:r>
            <a:r>
              <a:rPr lang="cs-CZ" sz="4900" b="0" i="1" dirty="0">
                <a:solidFill>
                  <a:schemeClr val="tx1"/>
                </a:solidFill>
              </a:rPr>
              <a:t>č. 128/2000 Sb., o obcích, ve znění pozdějších předpisů, zákon </a:t>
            </a:r>
            <a:r>
              <a:rPr lang="cs-CZ" sz="4900" b="0" i="1" dirty="0" smtClean="0">
                <a:solidFill>
                  <a:schemeClr val="tx1"/>
                </a:solidFill>
              </a:rPr>
              <a:t/>
            </a:r>
            <a:br>
              <a:rPr lang="cs-CZ" sz="4900" b="0" i="1" dirty="0" smtClean="0">
                <a:solidFill>
                  <a:schemeClr val="tx1"/>
                </a:solidFill>
              </a:rPr>
            </a:br>
            <a:r>
              <a:rPr lang="cs-CZ" sz="4900" b="0" i="1" dirty="0" smtClean="0">
                <a:solidFill>
                  <a:schemeClr val="tx1"/>
                </a:solidFill>
              </a:rPr>
              <a:t>č</a:t>
            </a:r>
            <a:r>
              <a:rPr lang="cs-CZ" sz="4900" b="0" i="1" dirty="0">
                <a:solidFill>
                  <a:schemeClr val="tx1"/>
                </a:solidFill>
              </a:rPr>
              <a:t>. 250/2000 Sb., o rozpočtových pravidlech územních rozpočtů, ve znění pozdějších předpisů</a:t>
            </a:r>
            <a:r>
              <a:rPr lang="cs-CZ" sz="4900" b="0" i="1" dirty="0" smtClean="0">
                <a:solidFill>
                  <a:schemeClr val="tx1"/>
                </a:solidFill>
              </a:rPr>
              <a:t>),</a:t>
            </a:r>
            <a:endParaRPr lang="cs-CZ" sz="4900" b="0" i="1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4900" b="0" dirty="0">
                <a:solidFill>
                  <a:schemeClr val="tx1"/>
                </a:solidFill>
              </a:rPr>
              <a:t>organizace zřizované kraji,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4900" b="0" dirty="0">
                <a:solidFill>
                  <a:schemeClr val="tx1"/>
                </a:solidFill>
              </a:rPr>
              <a:t>organizace zakládané kraji,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4900" b="0" dirty="0">
                <a:solidFill>
                  <a:schemeClr val="tx1"/>
                </a:solidFill>
              </a:rPr>
              <a:t>organizace zřizované obcemi,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4900" b="0" dirty="0">
                <a:solidFill>
                  <a:schemeClr val="tx1"/>
                </a:solidFill>
              </a:rPr>
              <a:t>organizace zakládané obcemi,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4900" b="0" dirty="0">
                <a:solidFill>
                  <a:schemeClr val="tx1"/>
                </a:solidFill>
              </a:rPr>
              <a:t>dobrovolné svazky obcí,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4900" b="0" dirty="0">
                <a:solidFill>
                  <a:schemeClr val="tx1"/>
                </a:solidFill>
              </a:rPr>
              <a:t>organizace zřizované svazky obcí,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4900" b="0" dirty="0">
                <a:solidFill>
                  <a:schemeClr val="tx1"/>
                </a:solidFill>
              </a:rPr>
              <a:t>organizace zakládané svazky obcí,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4900" b="0" dirty="0">
                <a:solidFill>
                  <a:schemeClr val="tx1"/>
                </a:solidFill>
              </a:rPr>
              <a:t>organizační složky státu,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4900" b="0" dirty="0">
                <a:solidFill>
                  <a:schemeClr val="tx1"/>
                </a:solidFill>
              </a:rPr>
              <a:t>příspěvkové organizace organizačních složek státu,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4900" b="0" dirty="0">
                <a:solidFill>
                  <a:schemeClr val="tx1"/>
                </a:solidFill>
              </a:rPr>
              <a:t>nestátní neziskové organizace,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4900" b="0" dirty="0">
                <a:solidFill>
                  <a:schemeClr val="tx1"/>
                </a:solidFill>
              </a:rPr>
              <a:t>církve,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4900" b="0" dirty="0">
                <a:solidFill>
                  <a:schemeClr val="tx1"/>
                </a:solidFill>
              </a:rPr>
              <a:t>církevní organizace.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000" b="1" dirty="0" smtClean="0">
              <a:solidFill>
                <a:srgbClr val="00529C"/>
              </a:solidFill>
            </a:endParaRPr>
          </a:p>
          <a:p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kritéria přijatelnosti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36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3992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rgbClr val="00529C"/>
                </a:solidFill>
              </a:rPr>
              <a:t>Projekt </a:t>
            </a:r>
            <a:r>
              <a:rPr lang="cs-CZ" sz="2000" b="1" dirty="0">
                <a:solidFill>
                  <a:srgbClr val="00529C"/>
                </a:solidFill>
              </a:rPr>
              <a:t>respektuje minimální a maximální hranici celkových způsobilých výdajů</a:t>
            </a:r>
          </a:p>
          <a:p>
            <a:pPr marL="576000" lvl="2" indent="-266700" defTabSz="7048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800" dirty="0" smtClean="0"/>
              <a:t>Min</a:t>
            </a:r>
            <a:r>
              <a:rPr lang="cs-CZ" sz="1800" dirty="0"/>
              <a:t>. výše celkových způsobilých výdajů  </a:t>
            </a:r>
          </a:p>
          <a:p>
            <a:pPr marL="900000" lvl="5" indent="-2667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800" b="1" dirty="0"/>
              <a:t>500 000 </a:t>
            </a:r>
            <a:r>
              <a:rPr lang="cs-CZ" sz="1800" b="1" dirty="0" smtClean="0"/>
              <a:t>Kč;</a:t>
            </a:r>
          </a:p>
          <a:p>
            <a:pPr marL="576000" lvl="4" indent="-2667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800" dirty="0" smtClean="0"/>
              <a:t>max. výše celkových způsobilých výdajů</a:t>
            </a:r>
          </a:p>
          <a:p>
            <a:pPr marL="900000" lvl="5" indent="-266700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800" dirty="0" smtClean="0"/>
              <a:t> </a:t>
            </a:r>
            <a:r>
              <a:rPr lang="cs-CZ" sz="1800" b="1" dirty="0"/>
              <a:t>90 000 000 </a:t>
            </a:r>
            <a:r>
              <a:rPr lang="cs-CZ" sz="1800" b="1" dirty="0" smtClean="0"/>
              <a:t>Kč.</a:t>
            </a:r>
          </a:p>
          <a:p>
            <a:pPr marL="633300" lvl="5" indent="0">
              <a:spcBef>
                <a:spcPts val="0"/>
              </a:spcBef>
              <a:buNone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529C"/>
                </a:solidFill>
              </a:rPr>
              <a:t>Projekt respektuje limity způsobilých výdajů, pokud jsou stanoveny</a:t>
            </a:r>
          </a:p>
          <a:p>
            <a:pPr marL="576000" indent="-2667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 smtClean="0"/>
              <a:t>Maximální </a:t>
            </a:r>
            <a:r>
              <a:rPr lang="cs-CZ" dirty="0"/>
              <a:t>limit </a:t>
            </a:r>
            <a:r>
              <a:rPr lang="cs-CZ" b="1" dirty="0"/>
              <a:t>15 % celkových způsobilých výdajů </a:t>
            </a:r>
            <a:r>
              <a:rPr lang="cs-CZ" dirty="0"/>
              <a:t>na vedlejší aktivity </a:t>
            </a:r>
            <a:r>
              <a:rPr lang="cs-CZ" dirty="0" smtClean="0"/>
              <a:t>projektu,</a:t>
            </a:r>
            <a:endParaRPr lang="cs-CZ" dirty="0"/>
          </a:p>
          <a:p>
            <a:pPr marL="576000" indent="-2667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/>
              <a:t>výdaje za nákup pozemku jsou max. ve výši </a:t>
            </a:r>
            <a:r>
              <a:rPr lang="cs-CZ" b="1" dirty="0"/>
              <a:t>10 % celkových způsobilých výdajů</a:t>
            </a:r>
            <a:r>
              <a:rPr lang="cs-CZ" dirty="0"/>
              <a:t> </a:t>
            </a:r>
            <a:r>
              <a:rPr lang="cs-CZ" dirty="0" smtClean="0"/>
              <a:t>projektu,</a:t>
            </a:r>
          </a:p>
          <a:p>
            <a:pPr marL="576000" indent="-2667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 smtClean="0"/>
              <a:t>osobní </a:t>
            </a:r>
            <a:r>
              <a:rPr lang="cs-CZ" dirty="0"/>
              <a:t>náklady manažera projektu jsou kalkulovány max. na jeden přepočtený pracovní úvazek – max. dva </a:t>
            </a:r>
            <a:r>
              <a:rPr lang="cs-CZ" dirty="0" smtClean="0"/>
              <a:t>pracovníky.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dirty="0" smtClean="0">
              <a:solidFill>
                <a:srgbClr val="00529C"/>
              </a:solidFill>
            </a:endParaRPr>
          </a:p>
          <a:p>
            <a:endParaRPr lang="cs-CZ" sz="1900" dirty="0" smtClean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kritéria přijatelnosti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66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21762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rgbClr val="00529C"/>
                </a:solidFill>
              </a:rPr>
              <a:t>Výsledky </a:t>
            </a:r>
            <a:r>
              <a:rPr lang="cs-CZ" sz="2000" b="1" dirty="0">
                <a:solidFill>
                  <a:srgbClr val="00529C"/>
                </a:solidFill>
              </a:rPr>
              <a:t>projektu jsou </a:t>
            </a:r>
            <a:r>
              <a:rPr lang="cs-CZ" sz="2000" b="1" dirty="0" smtClean="0">
                <a:solidFill>
                  <a:srgbClr val="00529C"/>
                </a:solidFill>
              </a:rPr>
              <a:t>udržitelné</a:t>
            </a:r>
          </a:p>
          <a:p>
            <a:pPr marL="576000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/>
              <a:t>V </a:t>
            </a:r>
            <a:r>
              <a:rPr lang="cs-CZ" dirty="0" smtClean="0"/>
              <a:t>kapitole </a:t>
            </a:r>
            <a:r>
              <a:rPr lang="cs-CZ" dirty="0"/>
              <a:t>17 S</a:t>
            </a:r>
            <a:r>
              <a:rPr lang="cs-CZ" dirty="0" smtClean="0"/>
              <a:t>tudie </a:t>
            </a:r>
            <a:r>
              <a:rPr lang="cs-CZ" dirty="0"/>
              <a:t>proveditelnosti </a:t>
            </a:r>
            <a:r>
              <a:rPr lang="cs-CZ" dirty="0" smtClean="0"/>
              <a:t>je popsáno zajištění udržitelnosti projektu.</a:t>
            </a:r>
          </a:p>
          <a:p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529C"/>
                </a:solidFill>
              </a:rPr>
              <a:t>Projekt nemá negativní vliv na žádnou z horizontálních priorit IROP (udržitelný rozvoj, rovné příležitosti a zákaz diskriminace, rovnost mužů a žen)</a:t>
            </a:r>
            <a:endParaRPr lang="cs-CZ" sz="2000" b="1" dirty="0" smtClean="0">
              <a:solidFill>
                <a:srgbClr val="00529C"/>
              </a:solidFill>
            </a:endParaRPr>
          </a:p>
          <a:p>
            <a:pPr marL="576000" lvl="2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800" dirty="0" smtClean="0"/>
              <a:t>Projekt </a:t>
            </a:r>
            <a:r>
              <a:rPr lang="cs-CZ" sz="1800" dirty="0"/>
              <a:t>musí mít </a:t>
            </a:r>
            <a:r>
              <a:rPr lang="cs-CZ" sz="1800" dirty="0" smtClean="0"/>
              <a:t>pozitivní nebo neutrální </a:t>
            </a:r>
            <a:r>
              <a:rPr lang="cs-CZ" sz="1800" dirty="0"/>
              <a:t>vliv na horizontální </a:t>
            </a:r>
            <a:r>
              <a:rPr lang="cs-CZ" sz="1800" dirty="0" smtClean="0"/>
              <a:t>priority.</a:t>
            </a:r>
          </a:p>
          <a:p>
            <a:pPr marL="576000" lvl="2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800" dirty="0" smtClean="0"/>
              <a:t>V žádosti o podporu musí být uveden popis vlivu na horizontální priority.</a:t>
            </a:r>
            <a:endParaRPr lang="cs-CZ" sz="1800" dirty="0"/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kritéria přijatelnosti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65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529C"/>
                </a:solidFill>
              </a:rPr>
              <a:t>Potřebnost realizace projektu je odůvodněná</a:t>
            </a:r>
          </a:p>
          <a:p>
            <a:pPr marL="576000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/>
              <a:t>P</a:t>
            </a:r>
            <a:r>
              <a:rPr lang="cs-CZ" dirty="0" smtClean="0"/>
              <a:t>opis v kap. 6 Studie proveditelnosti.</a:t>
            </a:r>
          </a:p>
          <a:p>
            <a:pPr marL="290250" algn="just"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 marL="540000" algn="just">
              <a:spcBef>
                <a:spcPts val="0"/>
              </a:spcBef>
              <a:spcAft>
                <a:spcPts val="0"/>
              </a:spcAft>
            </a:pPr>
            <a:endParaRPr lang="cs-CZ" sz="6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529C"/>
                </a:solidFill>
              </a:rPr>
              <a:t>Projekt je v souladu s pravidly veřejné podpory</a:t>
            </a:r>
          </a:p>
          <a:p>
            <a:pPr marL="576000" indent="-28575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 smtClean="0"/>
              <a:t>Ve </a:t>
            </a:r>
            <a:r>
              <a:rPr lang="cs-CZ" dirty="0"/>
              <a:t>formě vyrovnávací platby za závazek veřejné služby udělené určitým podnikům pověřeným poskytováním služeb obecného hospodářského </a:t>
            </a:r>
            <a:r>
              <a:rPr lang="cs-CZ" dirty="0" smtClean="0"/>
              <a:t>zájmu.</a:t>
            </a:r>
          </a:p>
          <a:p>
            <a:pPr marL="536575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cs-CZ" dirty="0" smtClean="0"/>
              <a:t>Vyrovnávací platby nepředstavují veřejnou podporu, v případě že:</a:t>
            </a:r>
            <a:endParaRPr lang="cs-CZ" dirty="0"/>
          </a:p>
          <a:p>
            <a:pPr marL="815975" indent="-285750" algn="just" defTabSz="355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 je příjemce pověřen k vykonávání SOHZ,</a:t>
            </a:r>
          </a:p>
          <a:p>
            <a:pPr marL="815975" indent="-285750" algn="just" defTabSz="355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dirty="0"/>
              <a:t>j</a:t>
            </a:r>
            <a:r>
              <a:rPr lang="cs-CZ" dirty="0" smtClean="0"/>
              <a:t>sou vyloučené jakékoli nadměrné platby,</a:t>
            </a:r>
          </a:p>
          <a:p>
            <a:pPr marL="815975" indent="-285750" algn="just" defTabSz="355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dirty="0"/>
              <a:t>j</a:t>
            </a:r>
            <a:r>
              <a:rPr lang="cs-CZ" dirty="0" smtClean="0"/>
              <a:t>e zajištěné transparentní účetnictví .</a:t>
            </a:r>
          </a:p>
          <a:p>
            <a:pPr marL="290250" algn="just">
              <a:spcBef>
                <a:spcPts val="0"/>
              </a:spcBef>
              <a:spcAft>
                <a:spcPts val="0"/>
              </a:spcAft>
            </a:pPr>
            <a:endParaRPr lang="cs-CZ" sz="2000" dirty="0">
              <a:solidFill>
                <a:srgbClr val="FF0000"/>
              </a:solidFill>
            </a:endParaRPr>
          </a:p>
          <a:p>
            <a:pPr marL="290250" algn="just">
              <a:spcBef>
                <a:spcPts val="0"/>
              </a:spcBef>
              <a:spcAft>
                <a:spcPts val="0"/>
              </a:spcAft>
            </a:pPr>
            <a:endParaRPr lang="cs-CZ" sz="600" b="1" dirty="0">
              <a:solidFill>
                <a:srgbClr val="00529C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kritéria přijatelnosti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89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kritéria přijatelnosti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529C"/>
                </a:solidFill>
              </a:rPr>
              <a:t>Statutární zástupce žadatele je trestně bezúhonný</a:t>
            </a:r>
          </a:p>
          <a:p>
            <a:pPr marL="576000" lvl="0" indent="-28575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b="1" dirty="0"/>
              <a:t>Statutární zástupce obcí a krajů </a:t>
            </a:r>
            <a:r>
              <a:rPr lang="cs-CZ" dirty="0"/>
              <a:t>- žádost je podána v předepsané formě přes MS2014+, tj. včetně souhlasu s čestným prohlášením, ze kterého vyplývá bezúhonnost statutárního zástupce </a:t>
            </a:r>
            <a:r>
              <a:rPr lang="cs-CZ" dirty="0" smtClean="0"/>
              <a:t>žadatele.</a:t>
            </a:r>
            <a:endParaRPr lang="cs-CZ" i="1" dirty="0"/>
          </a:p>
          <a:p>
            <a:pPr marL="576000" lvl="0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b="1" dirty="0"/>
              <a:t>Ostatní oprávnění žadatelé </a:t>
            </a:r>
            <a:r>
              <a:rPr lang="cs-CZ" dirty="0"/>
              <a:t>- žádost je podána v předepsané formě přes MS2014+, tj. včetně souhlasu s čestným prohlášením </a:t>
            </a:r>
            <a:r>
              <a:rPr lang="cs-CZ" b="1" dirty="0"/>
              <a:t>plus povinnost předložit výpis z rejstříku trestů všech statutárních </a:t>
            </a:r>
            <a:r>
              <a:rPr lang="cs-CZ" b="1" dirty="0" smtClean="0"/>
              <a:t>zástupců.</a:t>
            </a:r>
          </a:p>
          <a:p>
            <a:pPr marL="290250" lvl="0" algn="just">
              <a:spcBef>
                <a:spcPts val="0"/>
              </a:spcBef>
              <a:spcAft>
                <a:spcPts val="0"/>
              </a:spcAft>
            </a:pPr>
            <a:endParaRPr lang="cs-CZ" sz="2000" i="1" dirty="0"/>
          </a:p>
          <a:p>
            <a:pPr algn="just"/>
            <a:endParaRPr lang="cs-CZ" sz="2000" i="1" dirty="0" smtClean="0"/>
          </a:p>
          <a:p>
            <a:pPr algn="just"/>
            <a:endParaRPr lang="cs-CZ" dirty="0" smtClean="0"/>
          </a:p>
          <a:p>
            <a:pPr algn="just"/>
            <a:endParaRPr lang="cs-CZ" b="1" dirty="0" smtClean="0"/>
          </a:p>
          <a:p>
            <a:pPr algn="just"/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25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00529C"/>
                </a:solidFill>
              </a:rPr>
              <a:t>Projekt je v souladu s Národní strategií rozvoje sociálních služeb </a:t>
            </a:r>
            <a:r>
              <a:rPr lang="cs-CZ" sz="2200" b="1" dirty="0" smtClean="0">
                <a:solidFill>
                  <a:srgbClr val="00529C"/>
                </a:solidFill>
              </a:rPr>
              <a:t/>
            </a:r>
            <a:br>
              <a:rPr lang="cs-CZ" sz="2200" b="1" dirty="0" smtClean="0">
                <a:solidFill>
                  <a:srgbClr val="00529C"/>
                </a:solidFill>
              </a:rPr>
            </a:br>
            <a:r>
              <a:rPr lang="cs-CZ" sz="2200" b="1" dirty="0" smtClean="0">
                <a:solidFill>
                  <a:srgbClr val="00529C"/>
                </a:solidFill>
              </a:rPr>
              <a:t>na </a:t>
            </a:r>
            <a:r>
              <a:rPr lang="cs-CZ" sz="2200" b="1" dirty="0">
                <a:solidFill>
                  <a:srgbClr val="00529C"/>
                </a:solidFill>
              </a:rPr>
              <a:t>rok 2015</a:t>
            </a:r>
          </a:p>
          <a:p>
            <a:pPr marL="615950" indent="-28575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900" dirty="0"/>
              <a:t>V kapitole 5 Studie proveditelnosti je uvedena vazba projektu na Národní strategii rozvoje sociálních služeb na rok 2015.</a:t>
            </a:r>
          </a:p>
          <a:p>
            <a:pPr algn="just"/>
            <a:endParaRPr lang="cs-CZ" sz="2000" b="1" dirty="0" smtClean="0">
              <a:solidFill>
                <a:srgbClr val="00529C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rgbClr val="00529C"/>
                </a:solidFill>
              </a:rPr>
              <a:t>Projekt </a:t>
            </a:r>
            <a:r>
              <a:rPr lang="cs-CZ" sz="2200" b="1" dirty="0">
                <a:solidFill>
                  <a:srgbClr val="00529C"/>
                </a:solidFill>
              </a:rPr>
              <a:t>je v souladu se strategickým plánem sociálního začleňování nebo s komunitním plánem nebo s krajským plánem rozvoje sociálních služeb</a:t>
            </a:r>
          </a:p>
          <a:p>
            <a:pPr marL="540000" indent="-28575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900" dirty="0" smtClean="0"/>
              <a:t>Ověřováno </a:t>
            </a:r>
            <a:r>
              <a:rPr lang="cs-CZ" sz="1900" dirty="0"/>
              <a:t>na základě souhlasného stanoviska subjektu, který vydal strategický, komunitní nebo krajský střednědobý </a:t>
            </a:r>
            <a:r>
              <a:rPr lang="cs-CZ" sz="1900" dirty="0" smtClean="0"/>
              <a:t>plán.</a:t>
            </a:r>
            <a:endParaRPr lang="cs-CZ" sz="1900" dirty="0"/>
          </a:p>
          <a:p>
            <a:pPr marL="540000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900" dirty="0" smtClean="0"/>
              <a:t>Stanovisko </a:t>
            </a:r>
            <a:r>
              <a:rPr lang="cs-CZ" sz="1900" dirty="0"/>
              <a:t>je povinnou přílohou č. 13 žádosti o podporu, vzor stanoviska </a:t>
            </a:r>
            <a:r>
              <a:rPr lang="cs-CZ" sz="1900" dirty="0" smtClean="0"/>
              <a:t/>
            </a:r>
            <a:br>
              <a:rPr lang="cs-CZ" sz="1900" dirty="0" smtClean="0"/>
            </a:br>
            <a:r>
              <a:rPr lang="cs-CZ" sz="1900" dirty="0" smtClean="0"/>
              <a:t>je </a:t>
            </a:r>
            <a:r>
              <a:rPr lang="cs-CZ" sz="1900" dirty="0"/>
              <a:t>uveden v příloze č. 10 Specifických </a:t>
            </a:r>
            <a:r>
              <a:rPr lang="cs-CZ" sz="1900" dirty="0" smtClean="0"/>
              <a:t>pravidel</a:t>
            </a:r>
          </a:p>
          <a:p>
            <a:pPr marL="540000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cs-CZ" sz="2000" b="1" dirty="0" smtClean="0">
              <a:solidFill>
                <a:srgbClr val="00529C"/>
              </a:solidFill>
            </a:endParaRPr>
          </a:p>
          <a:p>
            <a:pPr marL="180000" indent="-342900" algn="just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rgbClr val="00529C"/>
                </a:solidFill>
              </a:rPr>
              <a:t>Poskytované </a:t>
            </a:r>
            <a:r>
              <a:rPr lang="cs-CZ" sz="2200" b="1" dirty="0">
                <a:solidFill>
                  <a:srgbClr val="00529C"/>
                </a:solidFill>
              </a:rPr>
              <a:t>služby jsou uvedené v zákoně o sociálních </a:t>
            </a:r>
            <a:r>
              <a:rPr lang="cs-CZ" sz="2200" b="1" dirty="0" smtClean="0">
                <a:solidFill>
                  <a:srgbClr val="00529C"/>
                </a:solidFill>
              </a:rPr>
              <a:t>službách</a:t>
            </a:r>
            <a:endParaRPr lang="cs-CZ" sz="2200" b="1" dirty="0">
              <a:solidFill>
                <a:srgbClr val="00529C"/>
              </a:solidFill>
            </a:endParaRPr>
          </a:p>
          <a:p>
            <a:pPr marL="540000" indent="-28575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900" dirty="0" smtClean="0"/>
              <a:t>V</a:t>
            </a:r>
            <a:r>
              <a:rPr lang="cs-CZ" sz="1900" dirty="0"/>
              <a:t> kapitole 5 Studie </a:t>
            </a:r>
            <a:r>
              <a:rPr lang="cs-CZ" sz="1900" dirty="0" smtClean="0"/>
              <a:t>proveditelnosti – Podrobný popis projektu, je </a:t>
            </a:r>
            <a:r>
              <a:rPr lang="cs-CZ" sz="1900" dirty="0"/>
              <a:t>uveden popis poskytovaných služeb </a:t>
            </a:r>
            <a:r>
              <a:rPr lang="cs-CZ" sz="1900" dirty="0" smtClean="0"/>
              <a:t>a </a:t>
            </a:r>
            <a:r>
              <a:rPr lang="cs-CZ" sz="1900" dirty="0"/>
              <a:t>jejich vazba na zákon o sociálních </a:t>
            </a:r>
            <a:r>
              <a:rPr lang="cs-CZ" sz="1900" dirty="0" smtClean="0"/>
              <a:t>službách </a:t>
            </a:r>
            <a:br>
              <a:rPr lang="cs-CZ" sz="1900" dirty="0" smtClean="0"/>
            </a:br>
            <a:r>
              <a:rPr lang="cs-CZ" sz="1900" dirty="0" smtClean="0"/>
              <a:t>č</a:t>
            </a:r>
            <a:r>
              <a:rPr lang="cs-CZ" sz="1900" dirty="0"/>
              <a:t>. 108/2006 Sb., o sociálních </a:t>
            </a:r>
            <a:r>
              <a:rPr lang="cs-CZ" sz="1900" dirty="0" smtClean="0"/>
              <a:t>službách.</a:t>
            </a:r>
          </a:p>
          <a:p>
            <a:pPr marL="540000" indent="-28575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cs-CZ" sz="2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Specifická kritéria přijatelnosti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85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0000" indent="-342900" algn="just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529C"/>
                </a:solidFill>
              </a:rPr>
              <a:t>Projekt deinstitucionalizace má transformační plán</a:t>
            </a:r>
          </a:p>
          <a:p>
            <a:pPr marL="540000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 smtClean="0"/>
              <a:t>Přílohou </a:t>
            </a:r>
            <a:r>
              <a:rPr lang="cs-CZ" dirty="0"/>
              <a:t>žádosti o dotaci je transformační plán, popř. rozvojový plán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doklad o schválení transformačního plánu, popř. rozvojového </a:t>
            </a:r>
            <a:r>
              <a:rPr lang="cs-CZ" dirty="0" smtClean="0"/>
              <a:t>plánu.</a:t>
            </a:r>
          </a:p>
          <a:p>
            <a:pPr marL="540000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cs-CZ" sz="2000" dirty="0">
              <a:ea typeface="Calibri"/>
              <a:cs typeface="Times New Roman"/>
            </a:endParaRPr>
          </a:p>
          <a:p>
            <a:pPr marL="3556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529C"/>
                </a:solidFill>
              </a:rPr>
              <a:t>Projekt je v souladu s Kritérii sociálních služeb komunitního charakteru a kritérií procesu transformace a deinstitucionalizace</a:t>
            </a:r>
          </a:p>
          <a:p>
            <a:pPr marL="540000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/>
              <a:t>Projekt je v souladu s Kritérii sociálních služeb uvedených v příloze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č</a:t>
            </a:r>
            <a:r>
              <a:rPr lang="cs-CZ" dirty="0"/>
              <a:t>. 4 Specifických </a:t>
            </a:r>
            <a:r>
              <a:rPr lang="cs-CZ" dirty="0" smtClean="0"/>
              <a:t>pravidel.</a:t>
            </a:r>
          </a:p>
          <a:p>
            <a:pPr marL="540000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 </a:t>
            </a:r>
            <a:r>
              <a:rPr lang="cs-CZ" sz="2000" b="1" dirty="0" smtClean="0">
                <a:solidFill>
                  <a:srgbClr val="00529C"/>
                </a:solidFill>
              </a:rPr>
              <a:t>Žadatel </a:t>
            </a:r>
            <a:r>
              <a:rPr lang="cs-CZ" sz="2000" b="1" dirty="0">
                <a:solidFill>
                  <a:srgbClr val="00529C"/>
                </a:solidFill>
              </a:rPr>
              <a:t>má </a:t>
            </a:r>
            <a:r>
              <a:rPr lang="cs-CZ" sz="2000" b="1" dirty="0" smtClean="0">
                <a:solidFill>
                  <a:srgbClr val="00529C"/>
                </a:solidFill>
              </a:rPr>
              <a:t>zajištěné kapacity k</a:t>
            </a:r>
            <a:r>
              <a:rPr lang="cs-CZ" sz="2000" b="1" dirty="0">
                <a:solidFill>
                  <a:srgbClr val="00529C"/>
                </a:solidFill>
              </a:rPr>
              <a:t> realizaci a udržitelnosti </a:t>
            </a:r>
            <a:r>
              <a:rPr lang="cs-CZ" sz="2000" b="1" dirty="0" smtClean="0">
                <a:solidFill>
                  <a:srgbClr val="00529C"/>
                </a:solidFill>
              </a:rPr>
              <a:t>projektu</a:t>
            </a:r>
          </a:p>
          <a:p>
            <a:pPr marL="54000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l-PL" sz="1800" dirty="0"/>
              <a:t>Popis kapacit k realizaci a udržitelnosti projektu ve Studii proveditelnosti kap. 5, 7, </a:t>
            </a:r>
            <a:r>
              <a:rPr lang="pl-PL" sz="1800" dirty="0" smtClean="0"/>
              <a:t>13 </a:t>
            </a:r>
            <a:r>
              <a:rPr lang="pl-PL" sz="1800" dirty="0"/>
              <a:t>a </a:t>
            </a:r>
            <a:r>
              <a:rPr lang="pl-PL" sz="1800" dirty="0" smtClean="0"/>
              <a:t>16.</a:t>
            </a:r>
            <a:endParaRPr lang="pl-PL" sz="1800" dirty="0"/>
          </a:p>
          <a:p>
            <a:pPr marL="254250" lvl="2" indent="0" algn="just">
              <a:spcBef>
                <a:spcPts val="0"/>
              </a:spcBef>
              <a:buNone/>
            </a:pPr>
            <a:endParaRPr lang="pl-PL" sz="2000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Specifická kritéria přijatelnosti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85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lvl="2" indent="-285750" algn="just">
              <a:spcBef>
                <a:spcPct val="20000"/>
              </a:spcBef>
              <a:spcAft>
                <a:spcPts val="200"/>
              </a:spcAft>
            </a:pPr>
            <a:r>
              <a:rPr lang="cs-CZ" sz="2000" b="1" dirty="0">
                <a:solidFill>
                  <a:srgbClr val="00529C"/>
                </a:solidFill>
              </a:rPr>
              <a:t>Výdaje na hlavní aktivity v rozpočtu projektu odpovídají tržním cenám</a:t>
            </a:r>
          </a:p>
          <a:p>
            <a:pPr marL="540000" lvl="2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800" dirty="0" smtClean="0"/>
              <a:t>Každá </a:t>
            </a:r>
            <a:r>
              <a:rPr lang="cs-CZ" sz="1800" dirty="0"/>
              <a:t>položka rozpočtu projektu, vztažená k hlavní aktivitě projektu musí být přiřazena k některé </a:t>
            </a:r>
            <a:r>
              <a:rPr lang="cs-CZ" sz="1800" dirty="0" smtClean="0"/>
              <a:t>(plánované, zahájené, ukončené) veřejné </a:t>
            </a:r>
            <a:r>
              <a:rPr lang="cs-CZ" sz="1800" dirty="0"/>
              <a:t>zakázce 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a </a:t>
            </a:r>
            <a:r>
              <a:rPr lang="cs-CZ" sz="1800" dirty="0"/>
              <a:t>musí být proveden průzkum </a:t>
            </a:r>
            <a:r>
              <a:rPr lang="cs-CZ" sz="1800" dirty="0" smtClean="0"/>
              <a:t>trhu.</a:t>
            </a:r>
            <a:endParaRPr lang="cs-CZ" sz="1800" dirty="0"/>
          </a:p>
          <a:p>
            <a:pPr marL="540000" lvl="2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800" dirty="0" smtClean="0"/>
              <a:t>Výsledky </a:t>
            </a:r>
            <a:r>
              <a:rPr lang="cs-CZ" sz="1800" dirty="0"/>
              <a:t>provedených průzkumů </a:t>
            </a:r>
            <a:r>
              <a:rPr lang="cs-CZ" sz="1800" dirty="0" smtClean="0"/>
              <a:t>trhu na hlavní aktivity projektu </a:t>
            </a:r>
            <a:r>
              <a:rPr lang="cs-CZ" sz="1800" dirty="0"/>
              <a:t>se opírají o reálné </a:t>
            </a:r>
            <a:r>
              <a:rPr lang="cs-CZ" sz="1800" dirty="0" smtClean="0"/>
              <a:t>podklady.</a:t>
            </a:r>
            <a:endParaRPr lang="cs-CZ" sz="1800" dirty="0"/>
          </a:p>
          <a:p>
            <a:pPr marL="54000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800" dirty="0" smtClean="0"/>
              <a:t>Uvedení </a:t>
            </a:r>
            <a:r>
              <a:rPr lang="cs-CZ" sz="1800" dirty="0"/>
              <a:t>popisu mechanismu odvození jednotlivých cenových položek 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v </a:t>
            </a:r>
            <a:r>
              <a:rPr lang="cs-CZ" sz="1800" dirty="0"/>
              <a:t>rozpočtu projektu ve vztahu k provedeným průzkumům </a:t>
            </a:r>
            <a:r>
              <a:rPr lang="cs-CZ" sz="1800" dirty="0" smtClean="0"/>
              <a:t>trhu.</a:t>
            </a: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600" b="1" dirty="0" smtClean="0">
              <a:solidFill>
                <a:srgbClr val="00529C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rgbClr val="00529C"/>
                </a:solidFill>
              </a:rPr>
              <a:t>Minimálně </a:t>
            </a:r>
            <a:r>
              <a:rPr lang="cs-CZ" sz="2000" b="1" dirty="0">
                <a:solidFill>
                  <a:srgbClr val="00529C"/>
                </a:solidFill>
              </a:rPr>
              <a:t>85 % způsobilých výdajů projektu je zaměřeno na hlavní aktivity </a:t>
            </a:r>
            <a:r>
              <a:rPr lang="cs-CZ" sz="2000" b="1" dirty="0" smtClean="0">
                <a:solidFill>
                  <a:srgbClr val="00529C"/>
                </a:solidFill>
              </a:rPr>
              <a:t>projektu</a:t>
            </a:r>
          </a:p>
          <a:p>
            <a:pPr marL="540000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 smtClean="0"/>
              <a:t>U každé položky rozpočtu projektu ve Studii proveditelnosti je uvedeno, zda spadá do hlavní nebo vedlejší podporované aktivity.</a:t>
            </a:r>
          </a:p>
          <a:p>
            <a:pPr marL="540000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 smtClean="0"/>
              <a:t>Způsobilé výdaje na hlavní aktivity rozpočtu jsou minimálně ve výši 85 % celkových způsobilých výdajů projektu.</a:t>
            </a:r>
          </a:p>
          <a:p>
            <a:pPr marL="254250">
              <a:spcBef>
                <a:spcPts val="0"/>
              </a:spcBef>
              <a:spcAft>
                <a:spcPts val="0"/>
              </a:spcAft>
            </a:pPr>
            <a:endParaRPr lang="cs-CZ" sz="2000" dirty="0" smtClean="0"/>
          </a:p>
          <a:p>
            <a:endParaRPr lang="cs-CZ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Specifická kritéria přijatelnosti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85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dirty="0" smtClean="0">
              <a:solidFill>
                <a:srgbClr val="00529C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529C"/>
                </a:solidFill>
              </a:rPr>
              <a:t>Cílové hodnoty indikátorů odpovídají cílům projektu</a:t>
            </a:r>
          </a:p>
          <a:p>
            <a:pPr marL="540000" indent="-28575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 smtClean="0"/>
              <a:t>V </a:t>
            </a:r>
            <a:r>
              <a:rPr lang="cs-CZ" dirty="0"/>
              <a:t>žádosti o podporu jsou uvedeny indikátory v souladu s </a:t>
            </a:r>
            <a:r>
              <a:rPr lang="cs-CZ" dirty="0" smtClean="0"/>
              <a:t>přílohou </a:t>
            </a:r>
            <a:br>
              <a:rPr lang="cs-CZ" dirty="0" smtClean="0"/>
            </a:br>
            <a:r>
              <a:rPr lang="cs-CZ" dirty="0" smtClean="0"/>
              <a:t>č</a:t>
            </a:r>
            <a:r>
              <a:rPr lang="cs-CZ" dirty="0"/>
              <a:t>. 2 Specifických </a:t>
            </a:r>
            <a:r>
              <a:rPr lang="cs-CZ" dirty="0" smtClean="0"/>
              <a:t>pravidel.</a:t>
            </a:r>
            <a:endParaRPr lang="cs-CZ" dirty="0"/>
          </a:p>
          <a:p>
            <a:pPr marL="540000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 smtClean="0"/>
              <a:t>Údaje </a:t>
            </a:r>
            <a:r>
              <a:rPr lang="cs-CZ" dirty="0"/>
              <a:t>v žádosti o </a:t>
            </a:r>
            <a:r>
              <a:rPr lang="cs-CZ" dirty="0" smtClean="0"/>
              <a:t>podporu </a:t>
            </a:r>
            <a:r>
              <a:rPr lang="cs-CZ" dirty="0"/>
              <a:t>odpovídají popisu indikátorů </a:t>
            </a:r>
            <a:r>
              <a:rPr lang="cs-CZ" dirty="0" smtClean="0"/>
              <a:t>uvedených v kap</a:t>
            </a:r>
            <a:r>
              <a:rPr lang="cs-CZ" dirty="0"/>
              <a:t>. 10 Studie proveditelnosti </a:t>
            </a:r>
            <a:r>
              <a:rPr lang="cs-CZ" dirty="0" smtClean="0"/>
              <a:t>.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dirty="0" smtClean="0">
              <a:solidFill>
                <a:srgbClr val="00529C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rgbClr val="00529C"/>
                </a:solidFill>
              </a:rPr>
              <a:t>V </a:t>
            </a:r>
            <a:r>
              <a:rPr lang="cs-CZ" sz="2000" b="1" dirty="0">
                <a:solidFill>
                  <a:srgbClr val="00529C"/>
                </a:solidFill>
              </a:rPr>
              <a:t>hodnocení </a:t>
            </a:r>
            <a:r>
              <a:rPr lang="cs-CZ" sz="2000" b="1" dirty="0" err="1">
                <a:solidFill>
                  <a:srgbClr val="00529C"/>
                </a:solidFill>
              </a:rPr>
              <a:t>eCBA</a:t>
            </a:r>
            <a:r>
              <a:rPr lang="cs-CZ" sz="2000" b="1" dirty="0">
                <a:solidFill>
                  <a:srgbClr val="00529C"/>
                </a:solidFill>
              </a:rPr>
              <a:t>/finanční analýze projekt dosáhne minimálně hodnoty ukazatelů, stanovené ve </a:t>
            </a:r>
            <a:r>
              <a:rPr lang="cs-CZ" sz="2000" b="1" dirty="0" smtClean="0">
                <a:solidFill>
                  <a:srgbClr val="00529C"/>
                </a:solidFill>
              </a:rPr>
              <a:t>výzvě</a:t>
            </a:r>
          </a:p>
          <a:p>
            <a:pPr marL="539750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dirty="0" smtClean="0"/>
              <a:t>Výpočet ukazatelů analýzy nákladů a přínosů v MS2014+.</a:t>
            </a:r>
          </a:p>
          <a:p>
            <a:pPr marL="539750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dirty="0" smtClean="0"/>
              <a:t>Postup pro zpracování CBA v MS2014+ je uveden v příloze č. 18 Obecných pravidel. 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Specifická kritéria přijatelnosti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85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4025" lvl="1" indent="-187325" defTabSz="444500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P</a:t>
            </a:r>
            <a:r>
              <a:rPr lang="cs-CZ" dirty="0" smtClean="0"/>
              <a:t>rovádí CRR.</a:t>
            </a:r>
          </a:p>
          <a:p>
            <a:pPr marL="901700" lvl="1" indent="-342900" defTabSz="4445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Pro </a:t>
            </a:r>
            <a:r>
              <a:rPr lang="cs-CZ" sz="1800" b="0" dirty="0">
                <a:solidFill>
                  <a:schemeClr val="tx1"/>
                </a:solidFill>
              </a:rPr>
              <a:t>projekty, které prošly úspěšně </a:t>
            </a:r>
            <a:r>
              <a:rPr lang="cs-CZ" sz="1800" b="0" dirty="0" smtClean="0">
                <a:solidFill>
                  <a:schemeClr val="tx1"/>
                </a:solidFill>
              </a:rPr>
              <a:t>hodnocením.</a:t>
            </a:r>
          </a:p>
          <a:p>
            <a:pPr marL="901700" lvl="1" indent="-342900" defTabSz="4445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Na </a:t>
            </a:r>
            <a:r>
              <a:rPr lang="cs-CZ" sz="1800" b="0" dirty="0">
                <a:solidFill>
                  <a:schemeClr val="tx1"/>
                </a:solidFill>
              </a:rPr>
              <a:t>základě jejího výsledku provede u vybraných projektů ex-ante  </a:t>
            </a:r>
            <a:r>
              <a:rPr lang="cs-CZ" sz="1800" b="0" dirty="0" smtClean="0">
                <a:solidFill>
                  <a:schemeClr val="tx1"/>
                </a:solidFill>
              </a:rPr>
              <a:t>kontrolu.</a:t>
            </a:r>
          </a:p>
          <a:p>
            <a:pPr marL="266700" lvl="1" indent="0" defTabSz="444500">
              <a:lnSpc>
                <a:spcPct val="110000"/>
              </a:lnSpc>
              <a:spcBef>
                <a:spcPts val="0"/>
              </a:spcBef>
              <a:buNone/>
            </a:pPr>
            <a:endParaRPr lang="cs-CZ" sz="1600" b="0" dirty="0" smtClean="0">
              <a:solidFill>
                <a:schemeClr val="tx1"/>
              </a:solidFill>
            </a:endParaRPr>
          </a:p>
          <a:p>
            <a:pPr marL="454025" lvl="1" indent="-187325" defTabSz="444500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O</a:t>
            </a:r>
            <a:r>
              <a:rPr lang="cs-CZ" dirty="0" smtClean="0"/>
              <a:t>věřuje se riziko:</a:t>
            </a:r>
          </a:p>
          <a:p>
            <a:pPr marL="898525" lvl="2" indent="-187325">
              <a:spcBef>
                <a:spcPts val="0"/>
              </a:spcBef>
            </a:pPr>
            <a:r>
              <a:rPr lang="cs-CZ" sz="1800" dirty="0" smtClean="0"/>
              <a:t>nedosažení </a:t>
            </a:r>
            <a:r>
              <a:rPr lang="cs-CZ" sz="1800" dirty="0"/>
              <a:t>výstupů a realizace projektu v předloženém </a:t>
            </a:r>
            <a:r>
              <a:rPr lang="cs-CZ" sz="1800" dirty="0" smtClean="0"/>
              <a:t>harmonogramu,</a:t>
            </a:r>
          </a:p>
          <a:p>
            <a:pPr marL="898525" lvl="2" indent="-187325">
              <a:spcBef>
                <a:spcPts val="0"/>
              </a:spcBef>
            </a:pPr>
            <a:r>
              <a:rPr lang="cs-CZ" sz="1800" dirty="0"/>
              <a:t>nesouladu realizace projektu s Podmínkami právního aktu a dalšími závaznými postupy a pokyny pro </a:t>
            </a:r>
            <a:r>
              <a:rPr lang="cs-CZ" sz="1800" dirty="0" smtClean="0"/>
              <a:t>příjemce, </a:t>
            </a:r>
          </a:p>
          <a:p>
            <a:pPr marL="898525" lvl="2" indent="-187325">
              <a:spcBef>
                <a:spcPts val="0"/>
              </a:spcBef>
            </a:pPr>
            <a:r>
              <a:rPr lang="cs-CZ" sz="1800" dirty="0"/>
              <a:t>nedodržení podmínek zadávacího řízení podle platného zákona 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o </a:t>
            </a:r>
            <a:r>
              <a:rPr lang="cs-CZ" sz="1800" dirty="0"/>
              <a:t>veřejných </a:t>
            </a:r>
            <a:r>
              <a:rPr lang="cs-CZ" sz="1800" dirty="0" smtClean="0"/>
              <a:t>zakázkách,</a:t>
            </a:r>
          </a:p>
          <a:p>
            <a:pPr marL="898525" lvl="2" indent="-187325">
              <a:spcBef>
                <a:spcPts val="0"/>
              </a:spcBef>
            </a:pPr>
            <a:r>
              <a:rPr lang="cs-CZ" sz="1800" dirty="0"/>
              <a:t>vzniku nezpůsobilých výdajů při </a:t>
            </a:r>
            <a:r>
              <a:rPr lang="cs-CZ" sz="1800" dirty="0" smtClean="0"/>
              <a:t>realizaci projektu, </a:t>
            </a:r>
          </a:p>
          <a:p>
            <a:pPr marL="898525" lvl="2" indent="-187325">
              <a:spcBef>
                <a:spcPts val="0"/>
              </a:spcBef>
            </a:pPr>
            <a:r>
              <a:rPr lang="cs-CZ" sz="1800" dirty="0"/>
              <a:t>vzniku dvojího financování </a:t>
            </a:r>
            <a:r>
              <a:rPr lang="cs-CZ" sz="1800" dirty="0" smtClean="0"/>
              <a:t>projektu, </a:t>
            </a:r>
          </a:p>
          <a:p>
            <a:pPr marL="898525" lvl="2" indent="-187325">
              <a:spcBef>
                <a:spcPts val="0"/>
              </a:spcBef>
            </a:pPr>
            <a:r>
              <a:rPr lang="cs-CZ" sz="1800" dirty="0"/>
              <a:t>nenaplnění udržitelnosti </a:t>
            </a:r>
            <a:r>
              <a:rPr lang="cs-CZ" sz="1800" dirty="0" smtClean="0"/>
              <a:t>projektu,</a:t>
            </a:r>
          </a:p>
          <a:p>
            <a:pPr marL="898525" lvl="2" indent="-187325">
              <a:spcBef>
                <a:spcPts val="0"/>
              </a:spcBef>
            </a:pPr>
            <a:r>
              <a:rPr lang="cs-CZ" sz="1800" dirty="0"/>
              <a:t>nedosažení plánovaných </a:t>
            </a:r>
            <a:r>
              <a:rPr lang="cs-CZ" sz="1800" dirty="0" smtClean="0"/>
              <a:t>indikátorů,</a:t>
            </a:r>
          </a:p>
          <a:p>
            <a:pPr marL="898525" lvl="2" indent="-187325">
              <a:spcBef>
                <a:spcPts val="0"/>
              </a:spcBef>
            </a:pPr>
            <a:r>
              <a:rPr lang="cs-CZ" sz="1800" dirty="0"/>
              <a:t>podvodu a korupčního </a:t>
            </a:r>
            <a:r>
              <a:rPr lang="cs-CZ" sz="1800" dirty="0" smtClean="0"/>
              <a:t>jednání,</a:t>
            </a:r>
          </a:p>
          <a:p>
            <a:pPr marL="898525" lvl="2" indent="-187325">
              <a:spcBef>
                <a:spcPts val="0"/>
              </a:spcBef>
            </a:pPr>
            <a:r>
              <a:rPr lang="cs-CZ" sz="1800" dirty="0"/>
              <a:t>nehospodárnosti a </a:t>
            </a:r>
            <a:r>
              <a:rPr lang="cs-CZ" sz="1800" dirty="0" smtClean="0"/>
              <a:t>neefektivnosti.</a:t>
            </a:r>
          </a:p>
          <a:p>
            <a:pPr marL="898525" lvl="2" indent="-187325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Ex-ante analýza rizik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/>
              <a:t>Konzultace před vyhlášením výzvy</a:t>
            </a:r>
          </a:p>
          <a:p>
            <a:pPr marL="454025" lvl="1" indent="-187325"/>
            <a:r>
              <a:rPr lang="cs-CZ" dirty="0" smtClean="0"/>
              <a:t>Příjem žádostí </a:t>
            </a:r>
            <a:r>
              <a:rPr lang="cs-CZ" dirty="0"/>
              <a:t>o podporu</a:t>
            </a:r>
          </a:p>
          <a:p>
            <a:pPr marL="454025" lvl="1" indent="-187325"/>
            <a:r>
              <a:rPr lang="cs-CZ" dirty="0" smtClean="0"/>
              <a:t>Hodnocení žádostí </a:t>
            </a:r>
            <a:r>
              <a:rPr lang="cs-CZ" dirty="0"/>
              <a:t>o podporu</a:t>
            </a:r>
          </a:p>
          <a:p>
            <a:pPr marL="454025" lvl="1" indent="-187325"/>
            <a:r>
              <a:rPr lang="cs-CZ" dirty="0" smtClean="0"/>
              <a:t>Administrace změn v projektech</a:t>
            </a:r>
            <a:endParaRPr lang="cs-CZ" dirty="0"/>
          </a:p>
          <a:p>
            <a:pPr marL="454025" lvl="1" indent="-187325"/>
            <a:r>
              <a:rPr lang="cs-CZ" dirty="0" smtClean="0"/>
              <a:t>Administrativní </a:t>
            </a:r>
            <a:r>
              <a:rPr lang="cs-CZ" dirty="0"/>
              <a:t>ověření </a:t>
            </a:r>
            <a:r>
              <a:rPr lang="cs-CZ" dirty="0" smtClean="0"/>
              <a:t>zpráv </a:t>
            </a:r>
            <a:r>
              <a:rPr lang="cs-CZ" dirty="0"/>
              <a:t>o realizaci/zpráv o udržitelnosti</a:t>
            </a:r>
          </a:p>
          <a:p>
            <a:pPr marL="454025" lvl="1" indent="-187325"/>
            <a:r>
              <a:rPr lang="cs-CZ" dirty="0" smtClean="0"/>
              <a:t>Provádění kontrol </a:t>
            </a:r>
            <a:r>
              <a:rPr lang="cs-CZ" dirty="0"/>
              <a:t>na místě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Role CRR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92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4025" lvl="1" indent="-187325" algn="just"/>
            <a:r>
              <a:rPr lang="cs-CZ" dirty="0" smtClean="0"/>
              <a:t>Provádí se na základě výsledků ex-ante analýzy rizik.</a:t>
            </a:r>
          </a:p>
          <a:p>
            <a:pPr marL="895350" lvl="1" indent="-285750" algn="just">
              <a:buFont typeface="Arial" panose="020B0604020202020204" pitchFamily="34" charset="0"/>
              <a:buChar char="•"/>
            </a:pPr>
            <a:r>
              <a:rPr lang="cs-CZ" sz="1800" b="0" dirty="0" smtClean="0">
                <a:solidFill>
                  <a:schemeClr val="tx1"/>
                </a:solidFill>
              </a:rPr>
              <a:t>Zahrnuje oblasti, které ex-ante analýza rizik vyhodnotila jako rizikové.</a:t>
            </a:r>
          </a:p>
          <a:p>
            <a:pPr marL="454025" lvl="1" indent="-187325" algn="just"/>
            <a:r>
              <a:rPr lang="cs-CZ" dirty="0" smtClean="0"/>
              <a:t>Forma:</a:t>
            </a:r>
          </a:p>
          <a:p>
            <a:pPr marL="898525" lvl="2" indent="-187325" algn="just"/>
            <a:r>
              <a:rPr lang="cs-CZ" sz="1800" dirty="0" smtClean="0"/>
              <a:t>administrativního ověření – ověření na základě předložených dokladů,</a:t>
            </a:r>
          </a:p>
          <a:p>
            <a:pPr marL="898525" lvl="2" indent="-187325" algn="just"/>
            <a:r>
              <a:rPr lang="cs-CZ" sz="1800" dirty="0" smtClean="0"/>
              <a:t>kontroly na místě – veřejnosprávní kontrola.</a:t>
            </a:r>
          </a:p>
          <a:p>
            <a:pPr marL="454025" lvl="1" indent="-187325" algn="just"/>
            <a:r>
              <a:rPr lang="cs-CZ" dirty="0" smtClean="0"/>
              <a:t>Možné krácení výdajů na základě výsledku kontroly:</a:t>
            </a:r>
          </a:p>
          <a:p>
            <a:pPr marL="898525" lvl="2" indent="-187325" algn="just"/>
            <a:r>
              <a:rPr lang="cs-CZ" sz="1800" dirty="0" smtClean="0"/>
              <a:t>ve způsobilých výdajích jsou zahrnuty nezpůsobilé aktivity,</a:t>
            </a:r>
          </a:p>
          <a:p>
            <a:pPr marL="898525" lvl="2" indent="-187325" algn="just"/>
            <a:r>
              <a:rPr lang="cs-CZ" sz="1800" dirty="0" smtClean="0"/>
              <a:t>aktivity, které mohly být nebo již byly realizovány na základě chybně provedeného výběrového řízení,</a:t>
            </a:r>
          </a:p>
          <a:p>
            <a:pPr marL="898525" lvl="2" indent="-187325" algn="just"/>
            <a:r>
              <a:rPr lang="cs-CZ" sz="1800" dirty="0" smtClean="0"/>
              <a:t>výdaje nebyly vynaloženy v souladu se zásadami 3E.</a:t>
            </a:r>
          </a:p>
          <a:p>
            <a:pPr marL="711200" lvl="2" indent="0">
              <a:buNone/>
            </a:pPr>
            <a:endParaRPr lang="cs-CZ" sz="1800" dirty="0" smtClean="0"/>
          </a:p>
          <a:p>
            <a:pPr marL="0" lvl="2" indent="0">
              <a:lnSpc>
                <a:spcPct val="110000"/>
              </a:lnSpc>
              <a:spcBef>
                <a:spcPts val="0"/>
              </a:spcBef>
              <a:buNone/>
              <a:tabLst>
                <a:tab pos="88900" algn="l"/>
              </a:tabLst>
            </a:pPr>
            <a:r>
              <a:rPr lang="cs-CZ" b="1" i="1" dirty="0" smtClean="0">
                <a:solidFill>
                  <a:srgbClr val="00529C"/>
                </a:solidFill>
              </a:rPr>
              <a:t>Upozornění!</a:t>
            </a:r>
          </a:p>
          <a:p>
            <a:pPr marL="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i="1" dirty="0" smtClean="0">
                <a:solidFill>
                  <a:srgbClr val="00529C"/>
                </a:solidFill>
              </a:rPr>
              <a:t>Projekt může být vyřazen z procesu hodnocení, pokud ex-ante kontrola zjistí porušení podmínek stanovených výzvou.</a:t>
            </a:r>
          </a:p>
          <a:p>
            <a:pPr marL="898525" lvl="2" indent="-187325"/>
            <a:endParaRPr lang="cs-CZ" dirty="0" smtClean="0"/>
          </a:p>
          <a:p>
            <a:pPr marL="898525" lvl="2" indent="-187325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Ex-ante kontrola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Provádí ŘO IROP na základě výsledků hodnocení provedeného CRR.</a:t>
            </a:r>
          </a:p>
          <a:p>
            <a:pPr marL="901700" lvl="1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Podkladem pro výběr je:</a:t>
            </a:r>
          </a:p>
          <a:p>
            <a:pPr marL="11874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dirty="0" smtClean="0">
                <a:solidFill>
                  <a:schemeClr val="tx1"/>
                </a:solidFill>
              </a:rPr>
              <a:t>zápis, podepsaný ředitelem CRR, který deklaruje, že hodnocení </a:t>
            </a:r>
            <a:br>
              <a:rPr lang="cs-CZ" sz="1800" b="0" dirty="0" smtClean="0">
                <a:solidFill>
                  <a:schemeClr val="tx1"/>
                </a:solidFill>
              </a:rPr>
            </a:br>
            <a:r>
              <a:rPr lang="cs-CZ" sz="1800" b="0" dirty="0" smtClean="0">
                <a:solidFill>
                  <a:schemeClr val="tx1"/>
                </a:solidFill>
              </a:rPr>
              <a:t>a kontroly projektů proběhly podle stanovených postupů,</a:t>
            </a:r>
          </a:p>
          <a:p>
            <a:pPr marL="11874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dirty="0" smtClean="0">
                <a:solidFill>
                  <a:schemeClr val="tx1"/>
                </a:solidFill>
              </a:rPr>
              <a:t>seznam všech projektů, které prošly hodnocením, v rozdělení </a:t>
            </a:r>
            <a:br>
              <a:rPr lang="cs-CZ" sz="1800" b="0" dirty="0" smtClean="0">
                <a:solidFill>
                  <a:schemeClr val="tx1"/>
                </a:solidFill>
              </a:rPr>
            </a:br>
            <a:r>
              <a:rPr lang="cs-CZ" sz="1800" b="0" dirty="0" smtClean="0">
                <a:solidFill>
                  <a:schemeClr val="tx1"/>
                </a:solidFill>
              </a:rPr>
              <a:t>na projekty doporučené a nedoporučené k financování,</a:t>
            </a:r>
          </a:p>
          <a:p>
            <a:pPr marL="11874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dirty="0" smtClean="0">
                <a:solidFill>
                  <a:schemeClr val="tx1"/>
                </a:solidFill>
              </a:rPr>
              <a:t>seznam náhradních projektů.</a:t>
            </a:r>
          </a:p>
          <a:p>
            <a:pPr marL="11874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1800" b="0" i="1" dirty="0">
              <a:solidFill>
                <a:schemeClr val="tx1"/>
              </a:solidFill>
            </a:endParaRPr>
          </a:p>
          <a:p>
            <a:pPr marL="1162050" lvl="1" indent="-285750" defTabSz="2667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dirty="0" smtClean="0">
                <a:solidFill>
                  <a:schemeClr val="tx1"/>
                </a:solidFill>
              </a:rPr>
              <a:t>Ve fázi výběru projektů není možné měnit hodnocení žádostí </a:t>
            </a:r>
            <a:br>
              <a:rPr lang="cs-CZ" sz="1800" b="0" dirty="0" smtClean="0">
                <a:solidFill>
                  <a:schemeClr val="tx1"/>
                </a:solidFill>
              </a:rPr>
            </a:br>
            <a:r>
              <a:rPr lang="cs-CZ" sz="1800" b="0" dirty="0" smtClean="0">
                <a:solidFill>
                  <a:schemeClr val="tx1"/>
                </a:solidFill>
              </a:rPr>
              <a:t>o podporu!</a:t>
            </a:r>
          </a:p>
          <a:p>
            <a:pPr marL="1162050" lvl="1" indent="-285750" algn="just" defTabSz="2667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dirty="0" smtClean="0">
                <a:solidFill>
                  <a:schemeClr val="tx1"/>
                </a:solidFill>
              </a:rPr>
              <a:t>Počet podpořených projektů je limitován výši alokace na výzvu.</a:t>
            </a:r>
          </a:p>
          <a:p>
            <a:pPr marL="609600" lvl="1" indent="-342900"/>
            <a:r>
              <a:rPr lang="cs-CZ" dirty="0" smtClean="0"/>
              <a:t>ŘO IROP znovu nehodnotí.</a:t>
            </a:r>
          </a:p>
          <a:p>
            <a:pPr marL="454025" lvl="1" indent="-187325"/>
            <a:endParaRPr lang="cs-CZ" dirty="0" smtClean="0"/>
          </a:p>
          <a:p>
            <a:pPr marL="898525" lvl="2" indent="-187325"/>
            <a:endParaRPr lang="cs-CZ" dirty="0" smtClean="0"/>
          </a:p>
          <a:p>
            <a:pPr marL="898525" lvl="2" indent="-187325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Výběr projektů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6700" lvl="1" indent="0">
              <a:buNone/>
            </a:pPr>
            <a:endParaRPr lang="cs-CZ" dirty="0" smtClean="0"/>
          </a:p>
          <a:p>
            <a:pPr marL="266700" lvl="1" indent="0">
              <a:buNone/>
            </a:pPr>
            <a:r>
              <a:rPr lang="cs-CZ" dirty="0" smtClean="0"/>
              <a:t>Právní akt upravuje minimálně tyto oblasti:</a:t>
            </a:r>
            <a:endParaRPr lang="cs-CZ" dirty="0"/>
          </a:p>
          <a:p>
            <a:pPr marL="454025" lvl="1" indent="-187325"/>
            <a:r>
              <a:rPr lang="cs-CZ" b="0" dirty="0" smtClean="0">
                <a:solidFill>
                  <a:schemeClr val="tx1"/>
                </a:solidFill>
              </a:rPr>
              <a:t>informace o příjemci;</a:t>
            </a:r>
          </a:p>
          <a:p>
            <a:pPr marL="454025" lvl="1" indent="-187325"/>
            <a:r>
              <a:rPr lang="cs-CZ" b="0" dirty="0" smtClean="0">
                <a:solidFill>
                  <a:schemeClr val="tx1"/>
                </a:solidFill>
              </a:rPr>
              <a:t>informace o projektu;</a:t>
            </a:r>
          </a:p>
          <a:p>
            <a:pPr marL="454025" lvl="1" indent="-187325"/>
            <a:r>
              <a:rPr lang="cs-CZ" b="0" dirty="0" smtClean="0">
                <a:solidFill>
                  <a:schemeClr val="tx1"/>
                </a:solidFill>
              </a:rPr>
              <a:t>povinnosti a práva příjemce;</a:t>
            </a:r>
          </a:p>
          <a:p>
            <a:pPr marL="454025" lvl="1" indent="-187325"/>
            <a:r>
              <a:rPr lang="cs-CZ" b="0" dirty="0" smtClean="0">
                <a:solidFill>
                  <a:schemeClr val="tx1"/>
                </a:solidFill>
              </a:rPr>
              <a:t>povinnosti a práva ŘO IROP;</a:t>
            </a:r>
          </a:p>
          <a:p>
            <a:pPr marL="454025" lvl="1" indent="-187325"/>
            <a:r>
              <a:rPr lang="cs-CZ" b="0" dirty="0" smtClean="0">
                <a:solidFill>
                  <a:schemeClr val="tx1"/>
                </a:solidFill>
              </a:rPr>
              <a:t>sankce za neplnění povinností.</a:t>
            </a:r>
          </a:p>
          <a:p>
            <a:pPr marL="454025" lvl="1" indent="-187325"/>
            <a:endParaRPr lang="cs-CZ" dirty="0" smtClean="0"/>
          </a:p>
          <a:p>
            <a:pPr marL="898525" lvl="2" indent="-187325"/>
            <a:endParaRPr lang="cs-CZ" dirty="0" smtClean="0"/>
          </a:p>
          <a:p>
            <a:pPr marL="898525" lvl="2" indent="-187325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Vydání právního aktu – Registrace akce </a:t>
            </a:r>
            <a:br>
              <a:rPr lang="cs-CZ" dirty="0" smtClean="0"/>
            </a:br>
            <a:r>
              <a:rPr lang="cs-CZ" dirty="0" smtClean="0"/>
              <a:t>a Rozhodnutí o poskytnutí dotace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32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972006"/>
          </a:xfrm>
        </p:spPr>
        <p:txBody>
          <a:bodyPr>
            <a:normAutofit fontScale="70000" lnSpcReduction="20000"/>
          </a:bodyPr>
          <a:lstStyle/>
          <a:p>
            <a:pPr marL="454025" lvl="1" indent="-187325" algn="just"/>
            <a:r>
              <a:rPr lang="cs-CZ" sz="2400" dirty="0" smtClean="0"/>
              <a:t>Žadatel může podat žádost o přezkum hodnocení v každé části hodnocení žádosti, ve které neuspěl</a:t>
            </a:r>
            <a:r>
              <a:rPr lang="cs-CZ" sz="2400" dirty="0"/>
              <a:t>:</a:t>
            </a:r>
            <a:endParaRPr lang="cs-CZ" sz="2400" dirty="0" smtClean="0"/>
          </a:p>
          <a:p>
            <a:pPr marL="720000" lvl="1" indent="-288000" algn="just" defTabSz="3556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0" dirty="0">
                <a:solidFill>
                  <a:schemeClr val="tx1"/>
                </a:solidFill>
              </a:rPr>
              <a:t>p</a:t>
            </a:r>
            <a:r>
              <a:rPr lang="cs-CZ" sz="2400" b="0" dirty="0" smtClean="0">
                <a:solidFill>
                  <a:schemeClr val="tx1"/>
                </a:solidFill>
              </a:rPr>
              <a:t>o kontrole přijatelnosti a formálních náležitostí,</a:t>
            </a:r>
          </a:p>
          <a:p>
            <a:pPr marL="720000" lvl="1" indent="-288000" algn="just" defTabSz="3556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0" dirty="0">
                <a:solidFill>
                  <a:schemeClr val="tx1"/>
                </a:solidFill>
              </a:rPr>
              <a:t>p</a:t>
            </a:r>
            <a:r>
              <a:rPr lang="cs-CZ" sz="2400" b="0" dirty="0" smtClean="0">
                <a:solidFill>
                  <a:schemeClr val="tx1"/>
                </a:solidFill>
              </a:rPr>
              <a:t>o věcném hodnocení, </a:t>
            </a:r>
          </a:p>
          <a:p>
            <a:pPr marL="720000" lvl="1" indent="-288000" algn="just" defTabSz="3556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0" dirty="0">
                <a:solidFill>
                  <a:schemeClr val="tx1"/>
                </a:solidFill>
              </a:rPr>
              <a:t>p</a:t>
            </a:r>
            <a:r>
              <a:rPr lang="cs-CZ" sz="2400" b="0" dirty="0" smtClean="0">
                <a:solidFill>
                  <a:schemeClr val="tx1"/>
                </a:solidFill>
              </a:rPr>
              <a:t>o ex-ante kontrole</a:t>
            </a:r>
            <a:r>
              <a:rPr lang="cs-CZ" sz="2400" dirty="0" smtClean="0"/>
              <a:t>.</a:t>
            </a:r>
          </a:p>
          <a:p>
            <a:pPr marL="454025" lvl="1" indent="-187325" algn="just"/>
            <a:r>
              <a:rPr lang="cs-CZ" sz="2400" dirty="0" smtClean="0"/>
              <a:t>Podává se do 14 kalendářních dnů ode dne doručení výsledku,  a to:</a:t>
            </a:r>
          </a:p>
          <a:p>
            <a:pPr marL="720000" lvl="2" indent="-288000">
              <a:lnSpc>
                <a:spcPct val="120000"/>
              </a:lnSpc>
              <a:spcBef>
                <a:spcPts val="0"/>
              </a:spcBef>
            </a:pPr>
            <a:r>
              <a:rPr lang="cs-CZ" sz="2400" dirty="0" smtClean="0"/>
              <a:t>elektronicky v MS2014+,</a:t>
            </a:r>
          </a:p>
          <a:p>
            <a:pPr marL="720000" lvl="2" indent="-288000">
              <a:lnSpc>
                <a:spcPct val="120000"/>
              </a:lnSpc>
              <a:spcBef>
                <a:spcPts val="0"/>
              </a:spcBef>
            </a:pPr>
            <a:r>
              <a:rPr lang="cs-CZ" sz="2400" dirty="0" smtClean="0"/>
              <a:t>prostřednictvím odkazu na webových stránkách </a:t>
            </a:r>
            <a:r>
              <a:rPr lang="cs-CZ" sz="2400" dirty="0" smtClean="0">
                <a:hlinkClick r:id="rId2"/>
              </a:rPr>
              <a:t>www.dotaceeu.cz</a:t>
            </a:r>
            <a:r>
              <a:rPr lang="cs-CZ" sz="2400" dirty="0" smtClean="0"/>
              <a:t>,</a:t>
            </a:r>
          </a:p>
          <a:p>
            <a:pPr marL="720000" lvl="2" indent="-288000">
              <a:lnSpc>
                <a:spcPct val="120000"/>
              </a:lnSpc>
              <a:spcBef>
                <a:spcPts val="0"/>
              </a:spcBef>
            </a:pPr>
            <a:r>
              <a:rPr lang="cs-CZ" sz="2400" dirty="0" smtClean="0"/>
              <a:t>písemně prostřednictvím formuláře uvedeného na webových stránkách </a:t>
            </a:r>
            <a:r>
              <a:rPr lang="cs-CZ" sz="2400" dirty="0" smtClean="0">
                <a:hlinkClick r:id="rId2"/>
              </a:rPr>
              <a:t>www.dotaceeu.cz</a:t>
            </a:r>
            <a:r>
              <a:rPr lang="cs-CZ" sz="2400" dirty="0" smtClean="0"/>
              <a:t>.</a:t>
            </a:r>
          </a:p>
          <a:p>
            <a:pPr marL="444500" lvl="2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1900" dirty="0" smtClean="0"/>
          </a:p>
          <a:p>
            <a:pPr marL="454025" lvl="1" indent="-187325">
              <a:lnSpc>
                <a:spcPct val="120000"/>
              </a:lnSpc>
              <a:spcBef>
                <a:spcPts val="0"/>
              </a:spcBef>
            </a:pPr>
            <a:r>
              <a:rPr lang="cs-CZ" sz="2400" dirty="0" smtClean="0"/>
              <a:t>Přezkumné řízení provádí ŘO IROP:</a:t>
            </a:r>
            <a:endParaRPr lang="cs-CZ" sz="2400" dirty="0"/>
          </a:p>
          <a:p>
            <a:pPr marL="720000" lvl="1" indent="-288000">
              <a:lnSpc>
                <a:spcPct val="120000"/>
              </a:lnSpc>
              <a:spcBef>
                <a:spcPts val="0"/>
              </a:spcBef>
            </a:pPr>
            <a:r>
              <a:rPr lang="cs-CZ" sz="2400" b="0" dirty="0" smtClean="0">
                <a:solidFill>
                  <a:schemeClr val="tx1"/>
                </a:solidFill>
              </a:rPr>
              <a:t>do 30 kalendářních dní od doručení žádosti o přezkum (ve složitějších případech do 60 pracovních dní).</a:t>
            </a:r>
          </a:p>
          <a:p>
            <a:pPr marL="454025" lvl="1" indent="-187325"/>
            <a:r>
              <a:rPr lang="cs-CZ" sz="2400" dirty="0" smtClean="0"/>
              <a:t>Na základě výsledku přezkumného řízení:</a:t>
            </a:r>
          </a:p>
          <a:p>
            <a:pPr marL="720000" lvl="2" indent="-288000" defTabSz="266700">
              <a:lnSpc>
                <a:spcPct val="120000"/>
              </a:lnSpc>
              <a:spcBef>
                <a:spcPts val="0"/>
              </a:spcBef>
            </a:pPr>
            <a:r>
              <a:rPr lang="cs-CZ" sz="2400" dirty="0" smtClean="0"/>
              <a:t>žádost postoupí do další fáze hodnocení,</a:t>
            </a:r>
          </a:p>
          <a:p>
            <a:pPr marL="720000" lvl="2" indent="-288000" defTabSz="266700">
              <a:lnSpc>
                <a:spcPct val="120000"/>
              </a:lnSpc>
              <a:spcBef>
                <a:spcPts val="0"/>
              </a:spcBef>
            </a:pPr>
            <a:r>
              <a:rPr lang="cs-CZ" sz="2400" dirty="0" smtClean="0"/>
              <a:t>žádost je vyřazena z dalšího procesu hodnocení</a:t>
            </a:r>
            <a:r>
              <a:rPr lang="cs-CZ" sz="2300" dirty="0" smtClean="0"/>
              <a:t>.</a:t>
            </a:r>
          </a:p>
          <a:p>
            <a:pPr marL="454025" lvl="1" indent="-187325"/>
            <a:endParaRPr lang="cs-CZ" dirty="0" smtClean="0"/>
          </a:p>
          <a:p>
            <a:pPr marL="898525" lvl="2" indent="-187325"/>
            <a:endParaRPr lang="cs-CZ" dirty="0" smtClean="0"/>
          </a:p>
          <a:p>
            <a:pPr marL="898525" lvl="2" indent="-187325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Žádost o přezkum výsledku hodnocení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 algn="just">
              <a:spcBef>
                <a:spcPts val="600"/>
              </a:spcBef>
              <a:spcAft>
                <a:spcPts val="600"/>
              </a:spcAft>
            </a:pPr>
            <a:r>
              <a:rPr lang="cs-CZ" sz="1700" dirty="0" smtClean="0"/>
              <a:t>Může iniciovat žadatel/příjemce, CRR, ŘO IROP.</a:t>
            </a:r>
          </a:p>
          <a:p>
            <a:pPr marL="808038" lvl="1" indent="-177800" algn="just" defTabSz="812800">
              <a:spcBef>
                <a:spcPts val="0"/>
              </a:spcBef>
            </a:pPr>
            <a:r>
              <a:rPr lang="cs-CZ" sz="1700" b="0" dirty="0">
                <a:solidFill>
                  <a:schemeClr val="tx1"/>
                </a:solidFill>
              </a:rPr>
              <a:t>O</a:t>
            </a:r>
            <a:r>
              <a:rPr lang="cs-CZ" sz="1700" b="0" dirty="0" smtClean="0">
                <a:solidFill>
                  <a:schemeClr val="tx1"/>
                </a:solidFill>
              </a:rPr>
              <a:t>známení provádí žadatel/příjemce prostřednictvím MS2014+ na záložce Žádost o změnu.</a:t>
            </a:r>
          </a:p>
          <a:p>
            <a:pPr marL="808038" lvl="1" indent="-177800" algn="just" defTabSz="812800">
              <a:spcBef>
                <a:spcPts val="0"/>
              </a:spcBef>
            </a:pPr>
            <a:r>
              <a:rPr lang="cs-CZ" sz="1700" b="0" dirty="0" smtClean="0">
                <a:solidFill>
                  <a:schemeClr val="tx1"/>
                </a:solidFill>
              </a:rPr>
              <a:t>Pokud je iniciátorem změny ŘO IROP nebo CRR informují příjemce depeší </a:t>
            </a:r>
            <a:br>
              <a:rPr lang="cs-CZ" sz="1700" b="0" dirty="0" smtClean="0">
                <a:solidFill>
                  <a:schemeClr val="tx1"/>
                </a:solidFill>
              </a:rPr>
            </a:br>
            <a:r>
              <a:rPr lang="cs-CZ" sz="1700" b="0" dirty="0" smtClean="0">
                <a:solidFill>
                  <a:schemeClr val="tx1"/>
                </a:solidFill>
              </a:rPr>
              <a:t>o zahájení změnového řízení. </a:t>
            </a:r>
          </a:p>
          <a:p>
            <a:pPr marL="808038" lvl="1" indent="-177800" algn="just" defTabSz="812800">
              <a:spcBef>
                <a:spcPts val="0"/>
              </a:spcBef>
            </a:pPr>
            <a:r>
              <a:rPr lang="cs-CZ" sz="1700" b="0" dirty="0">
                <a:solidFill>
                  <a:schemeClr val="tx1"/>
                </a:solidFill>
              </a:rPr>
              <a:t>ŘO IROP </a:t>
            </a:r>
            <a:r>
              <a:rPr lang="cs-CZ" sz="1700" b="0" dirty="0" smtClean="0">
                <a:solidFill>
                  <a:schemeClr val="tx1"/>
                </a:solidFill>
              </a:rPr>
              <a:t>a CRR zahájí změnové řízení v případě, že změna projektu bude </a:t>
            </a:r>
            <a:br>
              <a:rPr lang="cs-CZ" sz="1700" b="0" dirty="0" smtClean="0">
                <a:solidFill>
                  <a:schemeClr val="tx1"/>
                </a:solidFill>
              </a:rPr>
            </a:br>
            <a:r>
              <a:rPr lang="cs-CZ" sz="1700" b="0" dirty="0" smtClean="0">
                <a:solidFill>
                  <a:schemeClr val="tx1"/>
                </a:solidFill>
              </a:rPr>
              <a:t>v zájmu příjemce nebo po zjištění formální chyby. </a:t>
            </a:r>
            <a:endParaRPr lang="cs-CZ" sz="1700" b="0" dirty="0">
              <a:solidFill>
                <a:schemeClr val="tx1"/>
              </a:solidFill>
            </a:endParaRPr>
          </a:p>
          <a:p>
            <a:pPr marL="808038" lvl="1" indent="-177800" algn="just" defTabSz="812800">
              <a:spcBef>
                <a:spcPts val="0"/>
              </a:spcBef>
            </a:pPr>
            <a:r>
              <a:rPr lang="cs-CZ" sz="1700" b="0" dirty="0" smtClean="0">
                <a:solidFill>
                  <a:schemeClr val="tx1"/>
                </a:solidFill>
              </a:rPr>
              <a:t>Neplánované změny je příjemce povinen oznámit neprodleně, jakmile změna nastane. </a:t>
            </a:r>
          </a:p>
          <a:p>
            <a:pPr marL="454025" lvl="1" indent="-187325" algn="just">
              <a:spcBef>
                <a:spcPts val="600"/>
              </a:spcBef>
              <a:spcAft>
                <a:spcPts val="600"/>
              </a:spcAft>
            </a:pPr>
            <a:r>
              <a:rPr lang="cs-CZ" sz="1700" dirty="0"/>
              <a:t>D</a:t>
            </a:r>
            <a:r>
              <a:rPr lang="cs-CZ" sz="1700" dirty="0" smtClean="0"/>
              <a:t>ruhy změn</a:t>
            </a:r>
          </a:p>
          <a:p>
            <a:pPr marL="808038" lvl="2" indent="-177800" algn="just" defTabSz="812800">
              <a:spcBef>
                <a:spcPts val="0"/>
              </a:spcBef>
            </a:pPr>
            <a:r>
              <a:rPr lang="cs-CZ" sz="1700" dirty="0" smtClean="0"/>
              <a:t>Změny </a:t>
            </a:r>
            <a:r>
              <a:rPr lang="cs-CZ" sz="1700" b="1" dirty="0" smtClean="0"/>
              <a:t>před schválením prvního Rozhodnutí </a:t>
            </a:r>
            <a:r>
              <a:rPr lang="cs-CZ" sz="1700" dirty="0" smtClean="0"/>
              <a:t>– o změně rozhoduje CRR.</a:t>
            </a:r>
          </a:p>
          <a:p>
            <a:pPr marL="808038" lvl="2" indent="-177800" algn="just" defTabSz="812800">
              <a:spcBef>
                <a:spcPts val="0"/>
              </a:spcBef>
            </a:pPr>
            <a:r>
              <a:rPr lang="cs-CZ" sz="1700" dirty="0" smtClean="0"/>
              <a:t>Změny </a:t>
            </a:r>
            <a:r>
              <a:rPr lang="cs-CZ" sz="1700" b="1" dirty="0" smtClean="0"/>
              <a:t>po schválení prvního Rozhodnutí</a:t>
            </a:r>
            <a:r>
              <a:rPr lang="cs-CZ" sz="1700" dirty="0" smtClean="0"/>
              <a:t>, které nemění údaje na Rozhodnutí  –  o změně rozhoduje CRR.</a:t>
            </a:r>
          </a:p>
          <a:p>
            <a:pPr marL="808038" lvl="2" indent="-177800" algn="just" defTabSz="812800">
              <a:spcBef>
                <a:spcPts val="0"/>
              </a:spcBef>
            </a:pPr>
            <a:r>
              <a:rPr lang="cs-CZ" sz="1700" dirty="0" smtClean="0"/>
              <a:t>Změny </a:t>
            </a:r>
            <a:r>
              <a:rPr lang="cs-CZ" sz="1700" b="1" dirty="0" smtClean="0"/>
              <a:t>po schválení prvního Rozhodnutí</a:t>
            </a:r>
            <a:r>
              <a:rPr lang="cs-CZ" sz="1700" dirty="0" smtClean="0"/>
              <a:t>, které mění údaje na Rozhodnutí  –  </a:t>
            </a:r>
            <a:br>
              <a:rPr lang="cs-CZ" sz="1700" dirty="0" smtClean="0"/>
            </a:br>
            <a:r>
              <a:rPr lang="cs-CZ" sz="1700" dirty="0" smtClean="0"/>
              <a:t>o změně rozhoduje ŘO IROP (změny, které mají vliv na aktivity projektu, splnění účelu a cílů projektu nebo na dobu realizace projektu). ŘO IROP musí tyto změny schválit před zahájením jejich realizace. </a:t>
            </a:r>
          </a:p>
          <a:p>
            <a:pPr marL="254000" lvl="2" indent="0" algn="just" defTabSz="266700">
              <a:spcBef>
                <a:spcPts val="0"/>
              </a:spcBef>
              <a:buNone/>
            </a:pPr>
            <a:endParaRPr lang="cs-CZ" sz="1700" dirty="0" smtClean="0"/>
          </a:p>
          <a:p>
            <a:pPr marL="454025" lvl="1" indent="-187325"/>
            <a:endParaRPr lang="cs-CZ" dirty="0" smtClean="0"/>
          </a:p>
          <a:p>
            <a:pPr marL="898525" lvl="2" indent="-187325"/>
            <a:endParaRPr lang="cs-CZ" dirty="0" smtClean="0"/>
          </a:p>
          <a:p>
            <a:pPr marL="898525" lvl="2" indent="-187325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v projektech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34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774612"/>
          </a:xfrm>
        </p:spPr>
        <p:txBody>
          <a:bodyPr>
            <a:normAutofit fontScale="85000" lnSpcReduction="20000"/>
          </a:bodyPr>
          <a:lstStyle/>
          <a:p>
            <a:pPr marL="2667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400" dirty="0" smtClean="0"/>
              <a:t>Monitorování postupu projektů se uskutečňuje prostřednictvím:</a:t>
            </a:r>
          </a:p>
          <a:p>
            <a:pPr marL="454025" lvl="1" indent="-18732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Zpráv o realizaci („</a:t>
            </a:r>
            <a:r>
              <a:rPr lang="cs-CZ" dirty="0" err="1" smtClean="0"/>
              <a:t>ZoR</a:t>
            </a:r>
            <a:r>
              <a:rPr lang="cs-CZ" dirty="0" smtClean="0"/>
              <a:t>“):</a:t>
            </a:r>
          </a:p>
          <a:p>
            <a:pPr marL="817563" lvl="2" indent="-285750">
              <a:lnSpc>
                <a:spcPct val="120000"/>
              </a:lnSpc>
              <a:spcBef>
                <a:spcPts val="0"/>
              </a:spcBef>
            </a:pPr>
            <a:r>
              <a:rPr lang="pl-PL" sz="2000" dirty="0" smtClean="0"/>
              <a:t>sledovaným období m je příslušná etapa,</a:t>
            </a:r>
          </a:p>
          <a:p>
            <a:pPr marL="817563" lvl="2" indent="-285750">
              <a:lnSpc>
                <a:spcPct val="120000"/>
              </a:lnSpc>
              <a:spcBef>
                <a:spcPts val="0"/>
              </a:spcBef>
            </a:pPr>
            <a:r>
              <a:rPr lang="pl-PL" sz="2000" dirty="0" smtClean="0"/>
              <a:t>předkládá se po ukončení etapy spolu se žádostí o platbu (ex-post financování),</a:t>
            </a:r>
          </a:p>
          <a:p>
            <a:pPr marL="817563" lvl="2" indent="-285750">
              <a:lnSpc>
                <a:spcPct val="120000"/>
              </a:lnSpc>
              <a:spcBef>
                <a:spcPts val="0"/>
              </a:spcBef>
            </a:pPr>
            <a:r>
              <a:rPr lang="pl-PL" sz="2000" dirty="0" smtClean="0"/>
              <a:t>Průběžnou ani závěrečnou zprávu o realizaci nelze podat před datem schválení právního aktu.</a:t>
            </a:r>
            <a:endParaRPr lang="cs-CZ" sz="2000" dirty="0" smtClean="0"/>
          </a:p>
          <a:p>
            <a:pPr marL="454025" lvl="1" indent="-18732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Zpráv o udržitelnosti („</a:t>
            </a:r>
            <a:r>
              <a:rPr lang="cs-CZ" dirty="0" err="1" smtClean="0"/>
              <a:t>ZoU</a:t>
            </a:r>
            <a:r>
              <a:rPr lang="cs-CZ" dirty="0" smtClean="0"/>
              <a:t>“):</a:t>
            </a:r>
          </a:p>
          <a:p>
            <a:pPr marL="817563" lvl="2" indent="-28575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000" dirty="0" smtClean="0"/>
              <a:t>monitoring období udržitelnosti.</a:t>
            </a:r>
          </a:p>
          <a:p>
            <a:pPr marL="811213" lvl="2" indent="-277813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Zprávy příjemce podává elektronicky v MS2014+.</a:t>
            </a:r>
          </a:p>
          <a:p>
            <a:pPr marL="811213" lvl="2" indent="-277813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Harmonogram jejich podání se příjemci zobrazuje v MS2014+ po datu schválení právního aktu. </a:t>
            </a:r>
          </a:p>
          <a:p>
            <a:pPr marL="163513" lvl="2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000" dirty="0" smtClean="0"/>
          </a:p>
          <a:p>
            <a:pPr marL="454025" lvl="1" indent="-187325">
              <a:lnSpc>
                <a:spcPct val="110000"/>
              </a:lnSpc>
              <a:spcBef>
                <a:spcPts val="0"/>
              </a:spcBef>
            </a:pPr>
            <a:r>
              <a:rPr lang="cs-CZ" dirty="0" smtClean="0"/>
              <a:t>Další zprávu je možné podat až po schválení předchozích zpráv.</a:t>
            </a:r>
          </a:p>
          <a:p>
            <a:pPr marL="454025" lvl="1" indent="-187325">
              <a:lnSpc>
                <a:spcPct val="110000"/>
              </a:lnSpc>
              <a:spcBef>
                <a:spcPts val="0"/>
              </a:spcBef>
            </a:pPr>
            <a:r>
              <a:rPr lang="cs-CZ" dirty="0" smtClean="0"/>
              <a:t>Je možné podat až po uzavření změnových řízení.</a:t>
            </a:r>
          </a:p>
          <a:p>
            <a:pPr marL="454025" lvl="1" indent="-187325">
              <a:lnSpc>
                <a:spcPct val="110000"/>
              </a:lnSpc>
              <a:spcBef>
                <a:spcPts val="0"/>
              </a:spcBef>
            </a:pPr>
            <a:r>
              <a:rPr lang="cs-CZ" dirty="0" smtClean="0"/>
              <a:t>Kontrola formálních náležitostí a věcného obsahu zpráv.</a:t>
            </a:r>
          </a:p>
          <a:p>
            <a:pPr marL="454025" lvl="1" indent="-187325"/>
            <a:endParaRPr lang="cs-CZ" dirty="0" smtClean="0"/>
          </a:p>
          <a:p>
            <a:pPr marL="898525" lvl="2" indent="-187325">
              <a:buNone/>
            </a:pPr>
            <a:endParaRPr lang="cs-CZ" dirty="0" smtClean="0"/>
          </a:p>
          <a:p>
            <a:pPr marL="898525" lvl="2" indent="-187325"/>
            <a:endParaRPr lang="cs-CZ" dirty="0" smtClean="0"/>
          </a:p>
          <a:p>
            <a:pPr marL="898525" lvl="2" indent="-187325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Monitorování realizace projektů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35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Děkuji</a:t>
            </a:r>
            <a:r>
              <a:rPr lang="en-US" dirty="0" smtClean="0"/>
              <a:t> </a:t>
            </a:r>
            <a:r>
              <a:rPr lang="cs-CZ" dirty="0" smtClean="0"/>
              <a:t>Vám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pozornost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36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38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Příjem a hodnocení žádostí </a:t>
            </a:r>
            <a:br>
              <a:rPr lang="cs-CZ" dirty="0" smtClean="0"/>
            </a:br>
            <a:r>
              <a:rPr lang="cs-CZ" dirty="0" smtClean="0"/>
              <a:t>o podporu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Ing. Bohumila Kubíková 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7772400" cy="1770380"/>
          </a:xfrm>
        </p:spPr>
        <p:txBody>
          <a:bodyPr>
            <a:noAutofit/>
          </a:bodyPr>
          <a:lstStyle/>
          <a:p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Seminář pro SC 2.1 </a:t>
            </a:r>
            <a:b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Zvýšení kvality a dostupnosti služeb vedoucí k sociální inkluzi</a:t>
            </a:r>
          </a:p>
          <a:p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Kolová výzva č. 7</a:t>
            </a:r>
            <a:b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Deinstitucionalizace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sociálních služeb za účelem sociálního začleňování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5. 11. 2015</a:t>
            </a:r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8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dirty="0" smtClean="0"/>
              <a:t>Podání žádostí POUZE přes MS2014+</a:t>
            </a:r>
          </a:p>
          <a:p>
            <a:pPr marL="454025" lvl="1" indent="-187325"/>
            <a:r>
              <a:rPr lang="cs-CZ" dirty="0" smtClean="0"/>
              <a:t>Automatická registrace žádosti</a:t>
            </a:r>
          </a:p>
          <a:p>
            <a:pPr marL="454025" lvl="1" indent="-187325"/>
            <a:r>
              <a:rPr lang="cs-CZ" dirty="0" smtClean="0"/>
              <a:t>Automatické předložení na příslušné krajské oddělení CRR</a:t>
            </a:r>
          </a:p>
          <a:p>
            <a:pPr marL="454025" lvl="1" indent="-187325" algn="just"/>
            <a:r>
              <a:rPr lang="cs-CZ" dirty="0" smtClean="0"/>
              <a:t>Žadatel bude depeší informován o přidělených manažerech projektu, kteří budou mít na starosti další administraci projektu      a komunikaci se žadatelem (v některých případech bude probíhat administrace projektu na jiném krajském oddělení CRR, než je sídlo žadatele)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Příjem žádostí o podporu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57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žádostí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  <p:pic>
        <p:nvPicPr>
          <p:cNvPr id="8" name="Obrázek 1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75" y="1304926"/>
            <a:ext cx="6498073" cy="41399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dirty="0" smtClean="0"/>
              <a:t>Probíhá na příslušném krajském oddělení CRR</a:t>
            </a:r>
          </a:p>
          <a:p>
            <a:pPr marL="454025" lvl="1" indent="-187325"/>
            <a:r>
              <a:rPr lang="cs-CZ" dirty="0" smtClean="0"/>
              <a:t>Fáze hodnocení (provádí CRR)</a:t>
            </a:r>
          </a:p>
          <a:p>
            <a:pPr marL="898525" lvl="2" indent="-187325"/>
            <a:r>
              <a:rPr lang="cs-CZ" sz="1800" dirty="0" smtClean="0"/>
              <a:t>kontrola přijatelnosti a kontrola formálních náležitostí</a:t>
            </a:r>
          </a:p>
          <a:p>
            <a:pPr marL="898525" lvl="2" indent="-187325"/>
            <a:r>
              <a:rPr lang="cs-CZ" sz="1800" dirty="0" smtClean="0"/>
              <a:t>ex-ante analýza rizik</a:t>
            </a:r>
          </a:p>
          <a:p>
            <a:pPr marL="898525" lvl="2" indent="-187325"/>
            <a:r>
              <a:rPr lang="cs-CZ" sz="1800" dirty="0" smtClean="0"/>
              <a:t>ex-ante kontrola</a:t>
            </a:r>
          </a:p>
          <a:p>
            <a:pPr marL="454025" lvl="1" indent="-187325"/>
            <a:r>
              <a:rPr lang="cs-CZ" dirty="0" smtClean="0"/>
              <a:t>Fáze výběru projektů (provádí ŘO IROP)</a:t>
            </a:r>
          </a:p>
          <a:p>
            <a:pPr marL="898525" lvl="2" indent="-187325"/>
            <a:r>
              <a:rPr lang="cs-CZ" sz="1800" dirty="0" smtClean="0"/>
              <a:t>výběr projektu</a:t>
            </a:r>
          </a:p>
          <a:p>
            <a:pPr marL="898525" lvl="2" indent="-187325"/>
            <a:r>
              <a:rPr lang="cs-CZ" sz="1800" dirty="0" smtClean="0"/>
              <a:t>příprava a vydání právního aktu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žádostí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1950" lvl="1" indent="-276225" defTabSz="266700"/>
            <a:r>
              <a:rPr lang="cs-CZ" dirty="0"/>
              <a:t>P</a:t>
            </a:r>
            <a:r>
              <a:rPr lang="cs-CZ" dirty="0" smtClean="0"/>
              <a:t>rovedena do 20 </a:t>
            </a:r>
            <a:r>
              <a:rPr lang="cs-CZ" dirty="0" err="1" smtClean="0"/>
              <a:t>pd</a:t>
            </a:r>
            <a:r>
              <a:rPr lang="cs-CZ" dirty="0" smtClean="0"/>
              <a:t> od podání žádosti;</a:t>
            </a:r>
          </a:p>
          <a:p>
            <a:pPr marL="361950" lvl="1" indent="-276225" defTabSz="266700"/>
            <a:r>
              <a:rPr lang="cs-CZ" dirty="0" smtClean="0"/>
              <a:t>probíhá elektronicky v MS2014+, kontrolu provádí CRR;</a:t>
            </a:r>
          </a:p>
          <a:p>
            <a:pPr marL="361950" lvl="1" indent="-276225" defTabSz="266700"/>
            <a:r>
              <a:rPr lang="cs-CZ" dirty="0" smtClean="0"/>
              <a:t>eliminační kritéria (vždy odpověď „ANO“ x „NE“);</a:t>
            </a:r>
          </a:p>
          <a:p>
            <a:pPr marL="361950" lvl="1" indent="-276225" algn="just" defTabSz="266700"/>
            <a:r>
              <a:rPr lang="cs-CZ" dirty="0"/>
              <a:t>p</a:t>
            </a:r>
            <a:r>
              <a:rPr lang="cs-CZ" dirty="0" smtClean="0"/>
              <a:t>ři kontrole přijatelnosti musí být splněna všechna kritéria stanovená výzvou (obecná i specifická) – v případě nesplnění jakéhokoliv kritéria je žádost vyloučena z dalšího hodnocení;</a:t>
            </a:r>
          </a:p>
          <a:p>
            <a:pPr marL="361950" lvl="1" indent="-276225" algn="just" defTabSz="266700"/>
            <a:r>
              <a:rPr lang="cs-CZ" dirty="0" smtClean="0"/>
              <a:t>pokud nelze v rámci kontroly přijatelnosti kritérium vyhodnotit, nebo jsou v žádosti uvedeny rozporné údaje, je možné žadatele vyzvat </a:t>
            </a:r>
            <a:br>
              <a:rPr lang="cs-CZ" dirty="0" smtClean="0"/>
            </a:br>
            <a:r>
              <a:rPr lang="cs-CZ" dirty="0" smtClean="0"/>
              <a:t>k upřesnění (max. dvakrát);</a:t>
            </a:r>
          </a:p>
          <a:p>
            <a:pPr marL="361950" lvl="1" indent="-276225" algn="just" defTabSz="266700"/>
            <a:r>
              <a:rPr lang="cs-CZ" dirty="0" smtClean="0"/>
              <a:t>v rámci kontroly formálních náležitostí lze vyzvat k doložení </a:t>
            </a:r>
            <a:br>
              <a:rPr lang="cs-CZ" dirty="0" smtClean="0"/>
            </a:br>
            <a:r>
              <a:rPr lang="cs-CZ" dirty="0" smtClean="0"/>
              <a:t>(max. dvakrát);</a:t>
            </a:r>
          </a:p>
          <a:p>
            <a:pPr marL="361950" lvl="1" indent="-276225" algn="just" defTabSz="266700"/>
            <a:r>
              <a:rPr lang="cs-CZ" dirty="0" smtClean="0"/>
              <a:t>výzvy k doplnění/upřesnění jsou žadateli zasílány formou depeší </a:t>
            </a:r>
            <a:br>
              <a:rPr lang="cs-CZ" dirty="0" smtClean="0"/>
            </a:br>
            <a:r>
              <a:rPr lang="cs-CZ" dirty="0" smtClean="0"/>
              <a:t>v MS2014+.</a:t>
            </a:r>
          </a:p>
          <a:p>
            <a:pPr marL="454025" lvl="1" indent="-187325"/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Kontrola přijatelnosti a formálních náležitostí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dirty="0" smtClean="0"/>
              <a:t>1. Žádost </a:t>
            </a:r>
            <a:r>
              <a:rPr lang="cs-CZ" dirty="0"/>
              <a:t>je podána v předepsané formě</a:t>
            </a:r>
          </a:p>
          <a:p>
            <a:pPr marL="542925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dirty="0" smtClean="0"/>
              <a:t>Přes MS2014+.</a:t>
            </a:r>
          </a:p>
          <a:p>
            <a:pPr marL="542925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dirty="0" smtClean="0"/>
              <a:t>Ve finančním plánu projektu jsou nastaveny etapy projektu v minimální délce 3 měsíců.</a:t>
            </a:r>
          </a:p>
          <a:p>
            <a:endParaRPr lang="cs-CZ" sz="600" dirty="0" smtClean="0"/>
          </a:p>
          <a:p>
            <a:pPr marL="0" lvl="1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cs-CZ" dirty="0" smtClean="0"/>
              <a:t>2. Žádost </a:t>
            </a:r>
            <a:r>
              <a:rPr lang="cs-CZ" dirty="0"/>
              <a:t>je podepsána oprávněným zástupcem žadatele</a:t>
            </a:r>
          </a:p>
          <a:p>
            <a:pPr marL="542925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dirty="0" smtClean="0"/>
              <a:t>Statutární zástupce, popř. jim pověřená osoba na základě plné moci</a:t>
            </a:r>
          </a:p>
          <a:p>
            <a:pPr marL="542925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cs-CZ" sz="600" dirty="0" smtClean="0"/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/>
              <a:t>3. Jsou doloženy všechny povinné přílohy a obsahově splňují požadované </a:t>
            </a:r>
            <a:r>
              <a:rPr lang="cs-CZ" dirty="0" smtClean="0"/>
              <a:t>náležitosti</a:t>
            </a:r>
            <a:endParaRPr lang="cs-CZ" dirty="0"/>
          </a:p>
          <a:p>
            <a:pPr marL="534988" indent="-36195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36575" algn="l"/>
              </a:tabLst>
            </a:pPr>
            <a:r>
              <a:rPr lang="cs-CZ" b="1" dirty="0" smtClean="0"/>
              <a:t>Plná </a:t>
            </a:r>
            <a:r>
              <a:rPr lang="cs-CZ" b="1" dirty="0"/>
              <a:t>moc</a:t>
            </a:r>
          </a:p>
          <a:p>
            <a:pPr marL="534988" indent="-361950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r>
              <a:rPr lang="cs-CZ" dirty="0"/>
              <a:t>	V případě přenesení pravomocí na jinou </a:t>
            </a:r>
            <a:r>
              <a:rPr lang="cs-CZ" dirty="0" smtClean="0"/>
              <a:t>osobu, např. při podpisu žádosti.</a:t>
            </a:r>
            <a:br>
              <a:rPr lang="cs-CZ" dirty="0" smtClean="0"/>
            </a:br>
            <a:r>
              <a:rPr lang="cs-CZ" dirty="0" smtClean="0"/>
              <a:t>Plné </a:t>
            </a:r>
            <a:r>
              <a:rPr lang="cs-CZ" dirty="0"/>
              <a:t>moci jsou uloženy v elektronické podobě v MS2014+. </a:t>
            </a:r>
          </a:p>
          <a:p>
            <a:pPr marL="542925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cs-CZ" sz="20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formálních náležitostí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29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3655</TotalTime>
  <Words>1878</Words>
  <Application>Microsoft Office PowerPoint</Application>
  <PresentationFormat>Předvádění na obrazovce (4:3)</PresentationFormat>
  <Paragraphs>414</Paragraphs>
  <Slides>36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CRR template</vt:lpstr>
      <vt:lpstr>Představení  Centra pro regionální rozvoj  České republiky</vt:lpstr>
      <vt:lpstr>Centrum pro regionální rozvoj České republiky</vt:lpstr>
      <vt:lpstr>Role CRR</vt:lpstr>
      <vt:lpstr>Příjem a hodnocení žádostí  o podporu</vt:lpstr>
      <vt:lpstr>Příjem žádostí o podporu</vt:lpstr>
      <vt:lpstr>Hodnocení žádostí</vt:lpstr>
      <vt:lpstr>Hodnocení žádostí</vt:lpstr>
      <vt:lpstr>Kontrola přijatelnosti a formálních náležitostí</vt:lpstr>
      <vt:lpstr>Kritéria formálních náležitostí</vt:lpstr>
      <vt:lpstr>Kritéria formálních náležitostí</vt:lpstr>
      <vt:lpstr>Kritéria formálních náležitostí</vt:lpstr>
      <vt:lpstr>Kritéria formálních náležitostí</vt:lpstr>
      <vt:lpstr>Kritéria formálních náležitostí</vt:lpstr>
      <vt:lpstr>Kritéria formálních náležitostí</vt:lpstr>
      <vt:lpstr>Kritéria formálních náležitostí</vt:lpstr>
      <vt:lpstr>Kritéria formálních náležitostí</vt:lpstr>
      <vt:lpstr>Kritéria formálních náležitostí</vt:lpstr>
      <vt:lpstr>Kritéria formálních náležitostí</vt:lpstr>
      <vt:lpstr>Obecná kritéria přijatelnosti</vt:lpstr>
      <vt:lpstr>Obecná kritéria přijatelnosti</vt:lpstr>
      <vt:lpstr>Obecná kritéria přijatelnosti</vt:lpstr>
      <vt:lpstr>Obecná kritéria přijatelnosti</vt:lpstr>
      <vt:lpstr>Obecná kritéria přijatelnosti</vt:lpstr>
      <vt:lpstr>Obecná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Ex-ante analýza rizik</vt:lpstr>
      <vt:lpstr>Ex-ante kontrola</vt:lpstr>
      <vt:lpstr>Výběr projektů</vt:lpstr>
      <vt:lpstr>Vydání právního aktu – Registrace akce  a Rozhodnutí o poskytnutí dotace</vt:lpstr>
      <vt:lpstr>Žádost o přezkum výsledku hodnocení</vt:lpstr>
      <vt:lpstr>Změny v projektech</vt:lpstr>
      <vt:lpstr>Monitorování realizace projektů</vt:lpstr>
      <vt:lpstr>Děkuji Vám za pozornost.</vt:lpstr>
    </vt:vector>
  </TitlesOfParts>
  <Company>CRR ČR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Centrum pro regionální rozvoj ČR</dc:creator>
  <cp:lastModifiedBy>Kubíková Bohumila</cp:lastModifiedBy>
  <cp:revision>227</cp:revision>
  <cp:lastPrinted>2015-11-04T11:03:29Z</cp:lastPrinted>
  <dcterms:created xsi:type="dcterms:W3CDTF">2014-09-16T20:50:40Z</dcterms:created>
  <dcterms:modified xsi:type="dcterms:W3CDTF">2015-11-04T18:38:32Z</dcterms:modified>
</cp:coreProperties>
</file>