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3" r:id="rId3"/>
    <p:sldId id="262" r:id="rId4"/>
    <p:sldId id="264" r:id="rId5"/>
    <p:sldId id="267" r:id="rId6"/>
    <p:sldId id="266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81BF4-EFB1-462B-A095-2C764305F29E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FD07-F279-4E92-9B4D-214D85209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353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76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90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59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27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5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1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82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3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0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51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92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1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F1D0-A0C5-43F1-AF8C-5D383B641152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C55A-3422-4F03-9131-D3C84C7AD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36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adnarodn&#237;@mmr.cz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251520" y="1340768"/>
            <a:ext cx="86409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/>
              <a:t>MONITOROVACÍ VÝBOR</a:t>
            </a:r>
            <a:endParaRPr lang="en-GB" altLang="cs-CZ" sz="3200" dirty="0" smtClean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23528" y="4941168"/>
            <a:ext cx="6984776" cy="144016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Praha 21. ledna 2015 </a:t>
            </a:r>
          </a:p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Milada Hroňková</a:t>
            </a:r>
          </a:p>
          <a:p>
            <a:pPr eaLnBrk="1" hangingPunct="1"/>
            <a:endParaRPr lang="cs-CZ" altLang="cs-CZ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endParaRPr lang="cs-CZ" sz="17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/>
              <a:t>zřízen členským státem po dohodě s řídícím orgánem do 3 měsíců od oznámení rozhodnutí Komise o přijetí programu</a:t>
            </a:r>
            <a:endParaRPr lang="cs-CZ" sz="1600" dirty="0"/>
          </a:p>
          <a:p>
            <a:pPr algn="just">
              <a:buFont typeface="Wingdings" pitchFamily="2" charset="2"/>
              <a:buChar char="Ø"/>
            </a:pPr>
            <a:r>
              <a:rPr lang="cs-CZ" sz="1600" dirty="0"/>
              <a:t>  MV vypracuje a přijme svůj jednací </a:t>
            </a:r>
            <a:r>
              <a:rPr lang="cs-CZ" sz="1600" dirty="0" smtClean="0"/>
              <a:t>řád</a:t>
            </a:r>
            <a:endParaRPr lang="cs-CZ" sz="1600" dirty="0"/>
          </a:p>
          <a:p>
            <a:pPr algn="just">
              <a:buFont typeface="Wingdings" pitchFamily="2" charset="2"/>
              <a:buChar char="Ø"/>
            </a:pPr>
            <a:r>
              <a:rPr lang="cs-CZ" sz="1600" dirty="0"/>
              <a:t>  členské státy rozhodnou o složení MV (zástupci příslušných orgánů členských států a zprostředkujících subjektů a zástupců partnerů</a:t>
            </a:r>
            <a:r>
              <a:rPr lang="cs-CZ" sz="1600" dirty="0" smtClean="0"/>
              <a:t>)</a:t>
            </a:r>
            <a:endParaRPr lang="cs-CZ" sz="1600" dirty="0"/>
          </a:p>
          <a:p>
            <a:pPr algn="just">
              <a:buFont typeface="Wingdings" pitchFamily="2" charset="2"/>
              <a:buChar char="Ø"/>
            </a:pPr>
            <a:r>
              <a:rPr lang="cs-CZ" sz="1600" dirty="0"/>
              <a:t>  zástupci partnerů, kteří jsou členy MV, mohou mít hlasovací </a:t>
            </a:r>
            <a:r>
              <a:rPr lang="cs-CZ" sz="1600" dirty="0" smtClean="0"/>
              <a:t>právo (jeden čl. stát = jeden hlas)</a:t>
            </a:r>
            <a:endParaRPr lang="cs-CZ" sz="1600" dirty="0"/>
          </a:p>
          <a:p>
            <a:pPr algn="just">
              <a:buFont typeface="Wingdings" pitchFamily="2" charset="2"/>
              <a:buChar char="Ø"/>
            </a:pPr>
            <a:r>
              <a:rPr lang="cs-CZ" sz="1600" dirty="0"/>
              <a:t>  zástupce Komise má v MV poradní </a:t>
            </a:r>
            <a:r>
              <a:rPr lang="cs-CZ" sz="1600" dirty="0" smtClean="0"/>
              <a:t>funkci</a:t>
            </a:r>
            <a:endParaRPr lang="cs-CZ" sz="1600" dirty="0"/>
          </a:p>
          <a:p>
            <a:pPr algn="just">
              <a:buFont typeface="Wingdings" pitchFamily="2" charset="2"/>
              <a:buChar char="Ø"/>
            </a:pPr>
            <a:r>
              <a:rPr lang="cs-CZ" sz="1600" dirty="0"/>
              <a:t>  MV předsedá zástupce členského státu nebo řídícího orgánu</a:t>
            </a:r>
          </a:p>
          <a:p>
            <a:endParaRPr lang="cs-CZ" sz="4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Monitorovací výbor (MV)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3400" dirty="0" smtClean="0"/>
              <a:t>schází </a:t>
            </a:r>
            <a:r>
              <a:rPr lang="cs-CZ" sz="3400" dirty="0"/>
              <a:t>se alespoň 1x za rok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 MV </a:t>
            </a:r>
            <a:r>
              <a:rPr lang="cs-CZ" sz="3400" b="1" dirty="0"/>
              <a:t>posuzuje</a:t>
            </a:r>
            <a:r>
              <a:rPr lang="cs-CZ" sz="3400" dirty="0"/>
              <a:t> provádění programu a pokrok při plnění jeho cílů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 MV </a:t>
            </a:r>
            <a:r>
              <a:rPr lang="cs-CZ" sz="3400" dirty="0"/>
              <a:t>posuzuje výkonnost programu (změny hodnot výsledkových indikátorů, pokrok v plnění cílových hodnot, milníky ve výkonnostním rámci…) včetně závěrů v rámci přezkumu výkonnosti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 MV </a:t>
            </a:r>
            <a:r>
              <a:rPr lang="cs-CZ" sz="3400" dirty="0"/>
              <a:t>konzultuje změny navrhované řídícím orgánem (případně vydává stanovisko)</a:t>
            </a:r>
          </a:p>
          <a:p>
            <a:pPr>
              <a:buFont typeface="Wingdings" pitchFamily="2" charset="2"/>
              <a:buChar char="Ø"/>
            </a:pPr>
            <a:endParaRPr lang="cs-CZ" sz="3400" dirty="0" smtClean="0"/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 MV </a:t>
            </a:r>
            <a:r>
              <a:rPr lang="cs-CZ" sz="3400" b="1" dirty="0"/>
              <a:t>prověřuje</a:t>
            </a:r>
            <a:r>
              <a:rPr lang="cs-CZ" sz="3400" dirty="0"/>
              <a:t> finanční nástroje, opatření na podporu rovnosti mužů a žen, rovných příležitosti a zákazu diskriminace, včetně přístupnosti pro osoby se zdravotním postižením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 MV </a:t>
            </a:r>
            <a:r>
              <a:rPr lang="cs-CZ" sz="3400" dirty="0"/>
              <a:t>dále prověřuje opatření na podporu udržitelného rozvoje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76064"/>
          </a:xfrm>
        </p:spPr>
        <p:txBody>
          <a:bodyPr/>
          <a:lstStyle/>
          <a:p>
            <a:pPr algn="ctr"/>
            <a:r>
              <a:rPr lang="cs-CZ" dirty="0" smtClean="0"/>
              <a:t>Funkce MV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45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MV </a:t>
            </a:r>
            <a:r>
              <a:rPr lang="cs-CZ" sz="1600" b="1" dirty="0"/>
              <a:t>prověřuje a schvaluje </a:t>
            </a:r>
            <a:r>
              <a:rPr lang="cs-CZ" sz="1600" dirty="0"/>
              <a:t>metodiku a kritéria pro výběr projektů, výroční a závěrečné zprávy, plán hodnocení pro program a případné změny tohoto plánu (plán hodnocení se předloží MV </a:t>
            </a:r>
            <a:r>
              <a:rPr lang="cs-CZ" sz="1600" u="sng" dirty="0"/>
              <a:t>do 1 roku </a:t>
            </a:r>
            <a:r>
              <a:rPr lang="cs-CZ" sz="1600" dirty="0"/>
              <a:t>po přijetí programu),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dále </a:t>
            </a:r>
            <a:r>
              <a:rPr lang="cs-CZ" sz="1600" dirty="0"/>
              <a:t>MV prověřuje a schvaluje komunikační strategii pro program ( či případné změny této strategie) a návrh řídícího orgánu na případnou změnu programu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Funkce MV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35799"/>
              </p:ext>
            </p:extLst>
          </p:nvPr>
        </p:nvGraphicFramePr>
        <p:xfrm>
          <a:off x="395536" y="1700808"/>
          <a:ext cx="8229600" cy="4458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621"/>
                <a:gridCol w="1869621"/>
                <a:gridCol w="2245179"/>
                <a:gridCol w="2245179"/>
              </a:tblGrid>
              <a:tr h="1906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Program 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Člen 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Zástupce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74331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CP CENTRAL EUROPE 2020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Regionální zástupce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Ing. Jana Bělohoubková </a:t>
                      </a:r>
                      <a:r>
                        <a:rPr lang="cs-CZ" sz="1100" dirty="0">
                          <a:effectLst/>
                        </a:rPr>
                        <a:t>(Karlovarský kraj)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RNDr. Zuzana Kadlecová (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Ústecký kraj) 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26" marR="67826" marT="0" marB="0"/>
                </a:tc>
              </a:tr>
              <a:tr h="346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Národní zástupce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Ing. arch. Stella </a:t>
                      </a:r>
                      <a:r>
                        <a:rPr lang="cs-CZ" sz="1100" b="1" dirty="0">
                          <a:effectLst/>
                        </a:rPr>
                        <a:t>Horváthová </a:t>
                      </a:r>
                      <a:r>
                        <a:rPr lang="cs-CZ" sz="900" dirty="0">
                          <a:effectLst/>
                        </a:rPr>
                        <a:t>(národní koordinátor – 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</a:t>
                      </a:r>
                      <a:r>
                        <a:rPr lang="cs-CZ" sz="1100" b="1" baseline="0" dirty="0" smtClean="0">
                          <a:effectLst/>
                        </a:rPr>
                        <a:t> </a:t>
                      </a:r>
                      <a:r>
                        <a:rPr lang="cs-CZ" sz="1100" b="1" dirty="0" smtClean="0">
                          <a:effectLst/>
                        </a:rPr>
                        <a:t>Tereza </a:t>
                      </a:r>
                      <a:r>
                        <a:rPr lang="cs-CZ" sz="1100" b="1" dirty="0">
                          <a:effectLst/>
                        </a:rPr>
                        <a:t>Tkadlečková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3695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Pavel Lukeš </a:t>
                      </a:r>
                      <a:r>
                        <a:rPr lang="cs-CZ" sz="900">
                          <a:effectLst/>
                        </a:rPr>
                        <a:t>(MMR)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6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66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CP DANUBE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Regionální zástupce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Ing. Jan Přibáň </a:t>
                      </a:r>
                      <a:r>
                        <a:rPr lang="cs-CZ" sz="1100" dirty="0">
                          <a:effectLst/>
                        </a:rPr>
                        <a:t>(Plzeňský kraj)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Hynek Orság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(Moravskoslezský kraj)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26" marR="67826" marT="0" marB="0"/>
                </a:tc>
              </a:tr>
              <a:tr h="346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Národní zástupce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 Tereza </a:t>
                      </a:r>
                      <a:r>
                        <a:rPr lang="cs-CZ" sz="1100" b="1" dirty="0">
                          <a:effectLst/>
                        </a:rPr>
                        <a:t>Tkadlečková </a:t>
                      </a:r>
                      <a:r>
                        <a:rPr lang="cs-CZ" sz="900" dirty="0">
                          <a:effectLst/>
                        </a:rPr>
                        <a:t>(národní koordinátor – 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Ing. arch.</a:t>
                      </a:r>
                      <a:r>
                        <a:rPr lang="cs-CZ" sz="1100" b="1" baseline="0" dirty="0" smtClean="0">
                          <a:effectLst/>
                        </a:rPr>
                        <a:t> </a:t>
                      </a:r>
                      <a:r>
                        <a:rPr lang="cs-CZ" sz="1100" b="1" dirty="0" smtClean="0">
                          <a:effectLst/>
                        </a:rPr>
                        <a:t>Stella </a:t>
                      </a:r>
                      <a:r>
                        <a:rPr lang="cs-CZ" sz="1100" b="1" dirty="0">
                          <a:effectLst/>
                        </a:rPr>
                        <a:t>Horváthová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3813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Pavel Lukeš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6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CP ESPON 2020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 Milada </a:t>
                      </a:r>
                      <a:r>
                        <a:rPr lang="cs-CZ" sz="1100" b="1" dirty="0">
                          <a:effectLst/>
                        </a:rPr>
                        <a:t>Hroňková </a:t>
                      </a:r>
                      <a:r>
                        <a:rPr lang="cs-CZ" sz="900" dirty="0">
                          <a:effectLst/>
                        </a:rPr>
                        <a:t>(národní koordinátor – 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 Pavel </a:t>
                      </a:r>
                      <a:r>
                        <a:rPr lang="cs-CZ" sz="1100" b="1" dirty="0">
                          <a:effectLst/>
                        </a:rPr>
                        <a:t>Lukeš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38133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CP INTERREG EUROPE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Regionální zástupce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Ing. Jana Bělohoubková  </a:t>
                      </a:r>
                      <a:r>
                        <a:rPr lang="cs-CZ" sz="1100" dirty="0">
                          <a:effectLst/>
                        </a:rPr>
                        <a:t>(Karlovarský kraj)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Hynek Orság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(Moravskoslezský kraj</a:t>
                      </a:r>
                      <a:endParaRPr lang="cs-CZ" sz="1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346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Národní zástupce 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 Pavel </a:t>
                      </a:r>
                      <a:r>
                        <a:rPr lang="cs-CZ" sz="1100" b="1" dirty="0">
                          <a:effectLst/>
                        </a:rPr>
                        <a:t>Lukeš </a:t>
                      </a:r>
                      <a:r>
                        <a:rPr lang="cs-CZ" sz="900" dirty="0">
                          <a:effectLst/>
                        </a:rPr>
                        <a:t>(národní koordinátor – 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Alice </a:t>
                      </a:r>
                      <a:r>
                        <a:rPr lang="cs-CZ" sz="1100" b="1" dirty="0" smtClean="0">
                          <a:effectLst/>
                        </a:rPr>
                        <a:t>Štollová</a:t>
                      </a:r>
                      <a:r>
                        <a:rPr lang="cs-CZ" sz="1100" b="1" dirty="0" smtClean="0">
                          <a:effectLst/>
                        </a:rPr>
                        <a:t>, </a:t>
                      </a:r>
                      <a:r>
                        <a:rPr lang="cs-CZ" sz="1100" b="1" smtClean="0">
                          <a:effectLst/>
                        </a:rPr>
                        <a:t>DiS.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</a:tr>
              <a:tr h="3813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Mgr. Milada </a:t>
                      </a:r>
                      <a:r>
                        <a:rPr lang="cs-CZ" sz="1100" b="1" dirty="0">
                          <a:effectLst/>
                        </a:rPr>
                        <a:t>Hroňková </a:t>
                      </a:r>
                      <a:r>
                        <a:rPr lang="cs-CZ" sz="900" dirty="0">
                          <a:effectLst/>
                        </a:rPr>
                        <a:t>(MMR)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826" marR="67826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915816" y="548680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</a:t>
            </a:r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zástupců ČR v monitorovacích výborech programů nadnárodní a meziregionální spolupráce 2014-2020</a:t>
            </a:r>
            <a:endParaRPr lang="cs-CZ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6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63691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Sekretariát Výboru České republiky pro programy nadnárodní a meziregionální spolupráci 2014-2020</a:t>
            </a:r>
          </a:p>
          <a:p>
            <a:endParaRPr lang="cs-CZ" dirty="0" smtClean="0"/>
          </a:p>
          <a:p>
            <a:pPr algn="ctr"/>
            <a:r>
              <a:rPr lang="cs-CZ" dirty="0" smtClean="0"/>
              <a:t>Ministerstvo pro místní rozvoj</a:t>
            </a:r>
          </a:p>
          <a:p>
            <a:pPr algn="ctr"/>
            <a:r>
              <a:rPr lang="cs-CZ" dirty="0" smtClean="0"/>
              <a:t>Odbor evropské územní spolupráce</a:t>
            </a:r>
          </a:p>
          <a:p>
            <a:pPr algn="ctr"/>
            <a:r>
              <a:rPr lang="cs-CZ" dirty="0" smtClean="0"/>
              <a:t>Na Příkopě 3-5</a:t>
            </a:r>
          </a:p>
          <a:p>
            <a:pPr algn="ctr"/>
            <a:r>
              <a:rPr lang="cs-CZ" dirty="0" smtClean="0"/>
              <a:t>110 15 Praha 1</a:t>
            </a:r>
          </a:p>
          <a:p>
            <a:pPr algn="ctr"/>
            <a:r>
              <a:rPr lang="cs-CZ" dirty="0" smtClean="0"/>
              <a:t>Tel: 234 154 016</a:t>
            </a:r>
          </a:p>
          <a:p>
            <a:pPr algn="ctr"/>
            <a:r>
              <a:rPr lang="cs-CZ" dirty="0" smtClean="0"/>
              <a:t>Email: </a:t>
            </a:r>
            <a:r>
              <a:rPr lang="cs-CZ" dirty="0" smtClean="0">
                <a:hlinkClick r:id="rId2"/>
              </a:rPr>
              <a:t>nadnarodní@mmr.cz</a:t>
            </a:r>
            <a:endParaRPr lang="cs-CZ" dirty="0" smtClean="0"/>
          </a:p>
          <a:p>
            <a:pPr algn="ctr"/>
            <a:r>
              <a:rPr lang="cs-CZ" dirty="0" smtClean="0"/>
              <a:t>Web: www.dotaceEU.cz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042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467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Monitorovací výbor (MV)</vt:lpstr>
      <vt:lpstr>Funkce MV</vt:lpstr>
      <vt:lpstr>Funkce MV</vt:lpstr>
      <vt:lpstr>Prezentace aplikace PowerPoint</vt:lpstr>
      <vt:lpstr>Děkuji za pozornost  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*</dc:creator>
  <cp:lastModifiedBy>*</cp:lastModifiedBy>
  <cp:revision>22</cp:revision>
  <cp:lastPrinted>2015-01-20T14:24:55Z</cp:lastPrinted>
  <dcterms:created xsi:type="dcterms:W3CDTF">2015-01-16T09:38:08Z</dcterms:created>
  <dcterms:modified xsi:type="dcterms:W3CDTF">2015-03-26T07:51:13Z</dcterms:modified>
</cp:coreProperties>
</file>