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9"/>
  </p:notesMasterIdLst>
  <p:handoutMasterIdLst>
    <p:handoutMasterId r:id="rId50"/>
  </p:handoutMasterIdLst>
  <p:sldIdLst>
    <p:sldId id="323" r:id="rId2"/>
    <p:sldId id="455" r:id="rId3"/>
    <p:sldId id="456" r:id="rId4"/>
    <p:sldId id="457" r:id="rId5"/>
    <p:sldId id="458" r:id="rId6"/>
    <p:sldId id="459" r:id="rId7"/>
    <p:sldId id="461" r:id="rId8"/>
    <p:sldId id="460" r:id="rId9"/>
    <p:sldId id="468" r:id="rId10"/>
    <p:sldId id="467" r:id="rId11"/>
    <p:sldId id="466" r:id="rId12"/>
    <p:sldId id="560" r:id="rId13"/>
    <p:sldId id="496" r:id="rId14"/>
    <p:sldId id="520" r:id="rId15"/>
    <p:sldId id="561" r:id="rId16"/>
    <p:sldId id="536" r:id="rId17"/>
    <p:sldId id="519" r:id="rId18"/>
    <p:sldId id="581" r:id="rId19"/>
    <p:sldId id="582" r:id="rId20"/>
    <p:sldId id="524" r:id="rId21"/>
    <p:sldId id="529" r:id="rId22"/>
    <p:sldId id="544" r:id="rId23"/>
    <p:sldId id="498" r:id="rId24"/>
    <p:sldId id="563" r:id="rId25"/>
    <p:sldId id="499" r:id="rId26"/>
    <p:sldId id="565" r:id="rId27"/>
    <p:sldId id="566" r:id="rId28"/>
    <p:sldId id="567" r:id="rId29"/>
    <p:sldId id="564" r:id="rId30"/>
    <p:sldId id="500" r:id="rId31"/>
    <p:sldId id="502" r:id="rId32"/>
    <p:sldId id="505" r:id="rId33"/>
    <p:sldId id="568" r:id="rId34"/>
    <p:sldId id="569" r:id="rId35"/>
    <p:sldId id="570" r:id="rId36"/>
    <p:sldId id="571" r:id="rId37"/>
    <p:sldId id="572" r:id="rId38"/>
    <p:sldId id="573" r:id="rId39"/>
    <p:sldId id="574" r:id="rId40"/>
    <p:sldId id="575" r:id="rId41"/>
    <p:sldId id="576" r:id="rId42"/>
    <p:sldId id="577" r:id="rId43"/>
    <p:sldId id="578" r:id="rId44"/>
    <p:sldId id="518" r:id="rId45"/>
    <p:sldId id="583" r:id="rId46"/>
    <p:sldId id="517" r:id="rId47"/>
    <p:sldId id="579" r:id="rId48"/>
  </p:sldIdLst>
  <p:sldSz cx="9144000" cy="6858000" type="screen4x3"/>
  <p:notesSz cx="6781800"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autoAdjust="0"/>
    <p:restoredTop sz="88688" autoAdjust="0"/>
  </p:normalViewPr>
  <p:slideViewPr>
    <p:cSldViewPr>
      <p:cViewPr>
        <p:scale>
          <a:sx n="90" d="100"/>
          <a:sy n="90" d="100"/>
        </p:scale>
        <p:origin x="-882" y="50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Y="-6845"/>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546E70CE-94F3-489E-8FF8-857586CB9812}" type="presOf" srcId="{C5C86733-1C4E-4ABE-BC8B-70E73BF8076C}" destId="{66C8A01D-04C6-4396-8787-43DC36C8480A}" srcOrd="1" destOrd="1" presId="urn:microsoft.com/office/officeart/2005/8/layout/vList4#1"/>
    <dgm:cxn modelId="{17CB93BB-BEDC-4DB5-A35C-D2E4CBB2515D}" type="presOf" srcId="{855CB492-B9C1-4831-9453-D02DC01556CB}" destId="{D220A56B-34B4-4DD0-B125-97D865139D92}" srcOrd="0" destOrd="0" presId="urn:microsoft.com/office/officeart/2005/8/layout/vList4#1"/>
    <dgm:cxn modelId="{BEB2CF44-52BF-4701-89DC-0BE8009E2DAB}" type="presOf" srcId="{38804BD3-7704-44DB-93A2-A6FB8DF386BF}" destId="{50CD8E78-60B6-449B-AD20-121950675E4A}" srcOrd="0" destOrd="0"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DC478773-C6CC-4E8E-9071-ECCDF2C2EF2E}" srcId="{38804BD3-7704-44DB-93A2-A6FB8DF386BF}" destId="{A8C219C7-9F00-4E75-8B16-481975849224}" srcOrd="1" destOrd="0" parTransId="{3D529C3B-331C-4A53-8447-64F92C02A4C9}" sibTransId="{7EDC45D9-79A5-434A-AB8A-41008476D2F4}"/>
    <dgm:cxn modelId="{D6081441-BB30-4007-A30C-D5316656695A}" type="presOf" srcId="{273BDC39-9757-4293-83AA-A9E9CC915DA0}" destId="{9A27448D-784B-4861-9334-121A223779B3}" srcOrd="0" destOrd="2" presId="urn:microsoft.com/office/officeart/2005/8/layout/vList4#1"/>
    <dgm:cxn modelId="{C03BC261-5A37-4CD8-BCA2-E9B04F4146A4}" type="presOf" srcId="{D3784C62-6E03-4E88-AA8E-EC0DCEAD96BC}" destId="{9E808720-DA3C-4D88-83BC-C88B0AC710F3}" srcOrd="0" destOrd="0"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F2F09EBF-33BF-4E13-B070-8D4C8F34D37F}" type="presOf" srcId="{011776CB-E079-448D-8CBF-0D6A1B0031D4}" destId="{9A27448D-784B-4861-9334-121A223779B3}" srcOrd="0" destOrd="4" presId="urn:microsoft.com/office/officeart/2005/8/layout/vList4#1"/>
    <dgm:cxn modelId="{15C2A6A7-F083-429A-BFC2-197D42FB553B}" type="presOf" srcId="{A8C219C7-9F00-4E75-8B16-481975849224}" destId="{50CD8E78-60B6-449B-AD20-121950675E4A}" srcOrd="0" destOrd="2" presId="urn:microsoft.com/office/officeart/2005/8/layout/vList4#1"/>
    <dgm:cxn modelId="{82833C9B-A7B2-4DDD-8813-7A5B341B8D41}" type="presOf" srcId="{D74C87B0-8199-4D82-97CA-8716D0810C88}" destId="{9A27448D-784B-4861-9334-121A223779B3}" srcOrd="0" destOrd="0"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13A5BD16-1A55-4210-B7D7-8B280C91637C}" type="presOf" srcId="{273BDC39-9757-4293-83AA-A9E9CC915DA0}" destId="{614AE268-84D0-4EF9-B74B-195569128116}" srcOrd="1" destOrd="2" presId="urn:microsoft.com/office/officeart/2005/8/layout/vList4#1"/>
    <dgm:cxn modelId="{A37C4BF5-B775-4ED6-85F3-E253392DFE69}" srcId="{D74C87B0-8199-4D82-97CA-8716D0810C88}" destId="{011776CB-E079-448D-8CBF-0D6A1B0031D4}" srcOrd="3" destOrd="0" parTransId="{96EFE842-57A1-4857-AB91-F6EC5AF4C58A}" sibTransId="{6E105E89-4A89-4F46-9629-6926A46E3211}"/>
    <dgm:cxn modelId="{CC11735D-CD9A-491C-AEF0-7073EE76FB85}" srcId="{A518AB0A-7BED-45CC-8968-54C5D48470FD}" destId="{D74C87B0-8199-4D82-97CA-8716D0810C88}" srcOrd="2" destOrd="0" parTransId="{BA6FD47A-7786-47D8-9381-A1E3D218F4E4}" sibTransId="{63D68963-997E-49B1-9594-476FD97AA95B}"/>
    <dgm:cxn modelId="{F043768E-2E07-4F02-BAFD-357BD246493B}" type="presOf" srcId="{CE8BA2DC-6A07-4136-AE2C-02E787173318}" destId="{6E62D4D7-9191-4501-B151-D627F722878F}" srcOrd="1" destOrd="3" presId="urn:microsoft.com/office/officeart/2005/8/layout/vList4#1"/>
    <dgm:cxn modelId="{F9C02D2B-96B8-4049-9C94-C923F43878A1}" type="presOf" srcId="{38804BD3-7704-44DB-93A2-A6FB8DF386BF}" destId="{66C8A01D-04C6-4396-8787-43DC36C8480A}" srcOrd="1" destOrd="0" presId="urn:microsoft.com/office/officeart/2005/8/layout/vList4#1"/>
    <dgm:cxn modelId="{DB7BDE83-C6C2-41B7-955E-C7477B15B347}" type="presOf" srcId="{75152ED6-09D4-4CB2-B330-0EBA2A1F6BEE}" destId="{D220A56B-34B4-4DD0-B125-97D865139D92}" srcOrd="0" destOrd="2" presId="urn:microsoft.com/office/officeart/2005/8/layout/vList4#1"/>
    <dgm:cxn modelId="{12992C2A-1583-4522-B5DF-9287074C64B4}" type="presOf" srcId="{A518AB0A-7BED-45CC-8968-54C5D48470FD}" destId="{8A587B36-857B-41ED-B7A7-D47113F79935}" srcOrd="0"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B38F51DE-8E25-4857-B3F8-75840DF3F177}" srcId="{A518AB0A-7BED-45CC-8968-54C5D48470FD}" destId="{D3784C62-6E03-4E88-AA8E-EC0DCEAD96BC}" srcOrd="3" destOrd="0" parTransId="{9D3428C1-5D9B-4B48-89F0-11E980CE6367}" sibTransId="{7AF4961A-ED0F-4EDC-8D12-D24EE5DE0A42}"/>
    <dgm:cxn modelId="{3EB7E065-C540-46C9-8F2D-CCB457396A6C}" type="presOf" srcId="{098ADAF1-68DC-4019-95EC-CF9DEA0595F5}" destId="{D220A56B-34B4-4DD0-B125-97D865139D92}" srcOrd="0" destOrd="1" presId="urn:microsoft.com/office/officeart/2005/8/layout/vList4#1"/>
    <dgm:cxn modelId="{17BB2CDF-F755-45A2-9ABD-13DBCD224235}" type="presOf" srcId="{CE8BA2DC-6A07-4136-AE2C-02E787173318}" destId="{D220A56B-34B4-4DD0-B125-97D865139D92}" srcOrd="0" destOrd="3" presId="urn:microsoft.com/office/officeart/2005/8/layout/vList4#1"/>
    <dgm:cxn modelId="{4EDE3C4E-A23C-4158-8D5B-6DDE1B627EA5}" type="presOf" srcId="{75152ED6-09D4-4CB2-B330-0EBA2A1F6BEE}" destId="{6E62D4D7-9191-4501-B151-D627F722878F}" srcOrd="1" destOrd="2" presId="urn:microsoft.com/office/officeart/2005/8/layout/vList4#1"/>
    <dgm:cxn modelId="{7EC5CAD3-8E8F-46FC-8C36-0F553621560C}" type="presOf" srcId="{34C60AC1-3BAF-4349-9B04-1EBEAA6874AE}" destId="{9A27448D-784B-4861-9334-121A223779B3}" srcOrd="0" destOrd="1"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2BE8E23A-86C2-47E7-AB01-A3AC2D35367C}" srcId="{855CB492-B9C1-4831-9453-D02DC01556CB}" destId="{CE8BA2DC-6A07-4136-AE2C-02E787173318}" srcOrd="2" destOrd="0" parTransId="{2364E369-AC98-4AC6-8070-77B5CDF58140}" sibTransId="{1EF5AC0F-9C89-46BA-931D-093812BF1C36}"/>
    <dgm:cxn modelId="{AFD91728-6CEE-44C1-A83F-70FDB4212D1C}" type="presOf" srcId="{9BEAB610-B179-412C-A911-0AE990A76040}" destId="{66C8A01D-04C6-4396-8787-43DC36C8480A}" srcOrd="1" destOrd="3" presId="urn:microsoft.com/office/officeart/2005/8/layout/vList4#1"/>
    <dgm:cxn modelId="{FADDBB3A-65DC-425F-9E7C-3613EC5FAFBB}" type="presOf" srcId="{D3784C62-6E03-4E88-AA8E-EC0DCEAD96BC}" destId="{C47FD7BB-128E-4643-98CA-3F319452AC98}" srcOrd="1"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09C7607D-6164-494D-B352-EACBCED015B3}" type="presOf" srcId="{9BEAB610-B179-412C-A911-0AE990A76040}" destId="{50CD8E78-60B6-449B-AD20-121950675E4A}" srcOrd="0" destOrd="3" presId="urn:microsoft.com/office/officeart/2005/8/layout/vList4#1"/>
    <dgm:cxn modelId="{BE908773-B794-459E-8EBB-E0921BF7FA9B}" type="presOf" srcId="{34C60AC1-3BAF-4349-9B04-1EBEAA6874AE}" destId="{614AE268-84D0-4EF9-B74B-195569128116}" srcOrd="1" destOrd="1" presId="urn:microsoft.com/office/officeart/2005/8/layout/vList4#1"/>
    <dgm:cxn modelId="{FDD1482B-C7A6-4E25-8378-C12941B30A8E}" type="presOf" srcId="{855CB492-B9C1-4831-9453-D02DC01556CB}" destId="{6E62D4D7-9191-4501-B151-D627F722878F}" srcOrd="1" destOrd="0" presId="urn:microsoft.com/office/officeart/2005/8/layout/vList4#1"/>
    <dgm:cxn modelId="{2AB67776-5785-4CD8-A91E-6AD4B9A16254}" type="presOf" srcId="{C5C86733-1C4E-4ABE-BC8B-70E73BF8076C}" destId="{50CD8E78-60B6-449B-AD20-121950675E4A}" srcOrd="0" destOrd="1" presId="urn:microsoft.com/office/officeart/2005/8/layout/vList4#1"/>
    <dgm:cxn modelId="{6A3F23EF-C431-4E83-A715-70896D9642BB}" type="presOf" srcId="{A8C219C7-9F00-4E75-8B16-481975849224}" destId="{66C8A01D-04C6-4396-8787-43DC36C8480A}" srcOrd="1" destOrd="2"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A9C6CDE7-7C0A-42E0-A0A4-D2B2A9539A59}" type="presOf" srcId="{F883D463-9FC1-405D-86B6-DFDB1BF4DFD4}" destId="{9A27448D-784B-4861-9334-121A223779B3}" srcOrd="0" destOrd="3" presId="urn:microsoft.com/office/officeart/2005/8/layout/vList4#1"/>
    <dgm:cxn modelId="{4A70D031-B137-44CE-AE96-7C0DA5874E28}" type="presOf" srcId="{F883D463-9FC1-405D-86B6-DFDB1BF4DFD4}" destId="{614AE268-84D0-4EF9-B74B-195569128116}" srcOrd="1" destOrd="3"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6F5DB0F-6F0D-4F87-B8D3-27626AC04EF9}" type="presOf" srcId="{011776CB-E079-448D-8CBF-0D6A1B0031D4}" destId="{614AE268-84D0-4EF9-B74B-195569128116}" srcOrd="1" destOrd="4" presId="urn:microsoft.com/office/officeart/2005/8/layout/vList4#1"/>
    <dgm:cxn modelId="{6F115F44-659B-4F05-B63A-B4D0CA030111}" type="presOf" srcId="{D74C87B0-8199-4D82-97CA-8716D0810C88}" destId="{614AE268-84D0-4EF9-B74B-195569128116}" srcOrd="1" destOrd="0" presId="urn:microsoft.com/office/officeart/2005/8/layout/vList4#1"/>
    <dgm:cxn modelId="{654CA295-B553-4EDA-B1A7-6BE287545A9A}" type="presOf" srcId="{098ADAF1-68DC-4019-95EC-CF9DEA0595F5}" destId="{6E62D4D7-9191-4501-B151-D627F722878F}" srcOrd="1" destOrd="1"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BA9EDC63-367B-4D99-8DC4-21DC7F81D9EF}" type="presParOf" srcId="{8A587B36-857B-41ED-B7A7-D47113F79935}" destId="{64EB5DFD-492E-47C2-A4DD-BBD451AF4F4E}" srcOrd="0" destOrd="0" presId="urn:microsoft.com/office/officeart/2005/8/layout/vList4#1"/>
    <dgm:cxn modelId="{4C759129-E5AF-4C8F-9D8D-CBDD0B23F557}" type="presParOf" srcId="{64EB5DFD-492E-47C2-A4DD-BBD451AF4F4E}" destId="{50CD8E78-60B6-449B-AD20-121950675E4A}" srcOrd="0" destOrd="0" presId="urn:microsoft.com/office/officeart/2005/8/layout/vList4#1"/>
    <dgm:cxn modelId="{5ADE4FC5-4E43-4764-B668-4560419618E9}" type="presParOf" srcId="{64EB5DFD-492E-47C2-A4DD-BBD451AF4F4E}" destId="{C72FE72D-A4DA-4420-9D63-39C025359A7F}" srcOrd="1" destOrd="0" presId="urn:microsoft.com/office/officeart/2005/8/layout/vList4#1"/>
    <dgm:cxn modelId="{31BAC628-681A-48C1-A856-FC84FCF0FD97}" type="presParOf" srcId="{64EB5DFD-492E-47C2-A4DD-BBD451AF4F4E}" destId="{66C8A01D-04C6-4396-8787-43DC36C8480A}" srcOrd="2" destOrd="0" presId="urn:microsoft.com/office/officeart/2005/8/layout/vList4#1"/>
    <dgm:cxn modelId="{04C87A55-32CC-4543-92E6-472C5AA51D22}" type="presParOf" srcId="{8A587B36-857B-41ED-B7A7-D47113F79935}" destId="{93AC31F7-E6D2-45E8-BD17-C2F01F80D57E}" srcOrd="1" destOrd="0" presId="urn:microsoft.com/office/officeart/2005/8/layout/vList4#1"/>
    <dgm:cxn modelId="{230479EA-F6C5-48F6-9FD0-DDF53BFFD730}" type="presParOf" srcId="{8A587B36-857B-41ED-B7A7-D47113F79935}" destId="{B249F259-2691-44EA-A647-C688963D4FA1}" srcOrd="2" destOrd="0" presId="urn:microsoft.com/office/officeart/2005/8/layout/vList4#1"/>
    <dgm:cxn modelId="{68483B11-C78E-48AB-BAF0-136E6D998915}" type="presParOf" srcId="{B249F259-2691-44EA-A647-C688963D4FA1}" destId="{D220A56B-34B4-4DD0-B125-97D865139D92}" srcOrd="0" destOrd="0" presId="urn:microsoft.com/office/officeart/2005/8/layout/vList4#1"/>
    <dgm:cxn modelId="{5C727527-6451-459C-8C13-C04B66CDFC12}" type="presParOf" srcId="{B249F259-2691-44EA-A647-C688963D4FA1}" destId="{AC85F51E-059B-4E4B-88C8-BEEAF6E6C8CB}" srcOrd="1" destOrd="0" presId="urn:microsoft.com/office/officeart/2005/8/layout/vList4#1"/>
    <dgm:cxn modelId="{C2268CC7-9AE2-4D3C-A197-186A3CF4F9CE}" type="presParOf" srcId="{B249F259-2691-44EA-A647-C688963D4FA1}" destId="{6E62D4D7-9191-4501-B151-D627F722878F}" srcOrd="2" destOrd="0" presId="urn:microsoft.com/office/officeart/2005/8/layout/vList4#1"/>
    <dgm:cxn modelId="{A63C60A3-E5A5-4815-9025-D704A2E84B60}" type="presParOf" srcId="{8A587B36-857B-41ED-B7A7-D47113F79935}" destId="{821F83A2-5DE7-4DB3-AC2F-3437098DDD8C}" srcOrd="3" destOrd="0" presId="urn:microsoft.com/office/officeart/2005/8/layout/vList4#1"/>
    <dgm:cxn modelId="{8C23873D-1BD0-408C-B940-F52B0F6BE1FB}" type="presParOf" srcId="{8A587B36-857B-41ED-B7A7-D47113F79935}" destId="{42D704DB-7DF6-440E-B7C9-644A864B0BFF}" srcOrd="4" destOrd="0" presId="urn:microsoft.com/office/officeart/2005/8/layout/vList4#1"/>
    <dgm:cxn modelId="{EB2AE1FD-237C-4307-A7AF-DD08FAE0C26B}" type="presParOf" srcId="{42D704DB-7DF6-440E-B7C9-644A864B0BFF}" destId="{9A27448D-784B-4861-9334-121A223779B3}" srcOrd="0" destOrd="0" presId="urn:microsoft.com/office/officeart/2005/8/layout/vList4#1"/>
    <dgm:cxn modelId="{0ACE7D35-658A-4E43-97EC-67E7819958CC}" type="presParOf" srcId="{42D704DB-7DF6-440E-B7C9-644A864B0BFF}" destId="{CB3108F3-6AC6-46B9-815A-42013ADAA734}" srcOrd="1" destOrd="0" presId="urn:microsoft.com/office/officeart/2005/8/layout/vList4#1"/>
    <dgm:cxn modelId="{3B4EE701-EC90-45B6-816A-E76647CB6391}" type="presParOf" srcId="{42D704DB-7DF6-440E-B7C9-644A864B0BFF}" destId="{614AE268-84D0-4EF9-B74B-195569128116}" srcOrd="2" destOrd="0" presId="urn:microsoft.com/office/officeart/2005/8/layout/vList4#1"/>
    <dgm:cxn modelId="{90E16F08-8EE9-4462-9F46-1C6EB6E9704B}" type="presParOf" srcId="{8A587B36-857B-41ED-B7A7-D47113F79935}" destId="{540D9C1A-F7EF-4C42-8E40-E43DCD410462}" srcOrd="5" destOrd="0" presId="urn:microsoft.com/office/officeart/2005/8/layout/vList4#1"/>
    <dgm:cxn modelId="{E40CB597-EFFB-4881-8A57-FACE8CB4C702}" type="presParOf" srcId="{8A587B36-857B-41ED-B7A7-D47113F79935}" destId="{8E18C6B9-65AB-4143-ACFB-F77B95B74E4A}" srcOrd="6" destOrd="0" presId="urn:microsoft.com/office/officeart/2005/8/layout/vList4#1"/>
    <dgm:cxn modelId="{52157D4A-2623-457D-A532-B117364C36F1}" type="presParOf" srcId="{8E18C6B9-65AB-4143-ACFB-F77B95B74E4A}" destId="{9E808720-DA3C-4D88-83BC-C88B0AC710F3}" srcOrd="0" destOrd="0" presId="urn:microsoft.com/office/officeart/2005/8/layout/vList4#1"/>
    <dgm:cxn modelId="{03319C6C-9584-4414-9304-5B07F855A445}" type="presParOf" srcId="{8E18C6B9-65AB-4143-ACFB-F77B95B74E4A}" destId="{5C5B56BD-76A1-46D2-95E9-D7A31171320F}" srcOrd="1" destOrd="0" presId="urn:microsoft.com/office/officeart/2005/8/layout/vList4#1"/>
    <dgm:cxn modelId="{14E08EA4-52E7-41F4-AC6F-AAC20C4FDD6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9519"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0698" y="0"/>
            <a:ext cx="2939519"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8.6.2016</a:t>
            </a:fld>
            <a:endParaRPr lang="cs-CZ"/>
          </a:p>
        </p:txBody>
      </p:sp>
      <p:sp>
        <p:nvSpPr>
          <p:cNvPr id="4" name="Zástupný symbol pro zápatí 3"/>
          <p:cNvSpPr>
            <a:spLocks noGrp="1"/>
          </p:cNvSpPr>
          <p:nvPr>
            <p:ph type="ftr" sz="quarter" idx="2"/>
          </p:nvPr>
        </p:nvSpPr>
        <p:spPr>
          <a:xfrm>
            <a:off x="0" y="9428164"/>
            <a:ext cx="2939519"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0698" y="9428164"/>
            <a:ext cx="2939519"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8.6.2016</a:t>
            </a:fld>
            <a:endParaRPr lang="cs-CZ"/>
          </a:p>
        </p:txBody>
      </p:sp>
      <p:sp>
        <p:nvSpPr>
          <p:cNvPr id="4" name="Zástupný symbol pro obrázek snímku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8180" y="4715154"/>
            <a:ext cx="54254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a:t>
            </a:fld>
            <a:endParaRPr lang="cs-CZ" altLang="cs-CZ"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11</a:t>
            </a:fld>
            <a:endParaRPr lang="cs-CZ" altLang="cs-CZ"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12</a:t>
            </a:fld>
            <a:endParaRPr lang="cs-CZ" altLang="cs-CZ"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13</a:t>
            </a:fld>
            <a:endParaRPr lang="cs-CZ" altLang="cs-CZ"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14</a:t>
            </a:fld>
            <a:endParaRPr lang="cs-CZ" altLang="cs-CZ"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15</a:t>
            </a:fld>
            <a:endParaRPr lang="cs-CZ" altLang="cs-CZ"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16</a:t>
            </a:fld>
            <a:endParaRPr lang="cs-CZ" altLang="cs-CZ"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17</a:t>
            </a:fld>
            <a:endParaRPr lang="cs-CZ" altLang="cs-CZ"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cs-CZ" dirty="0" smtClean="0"/>
              <a:t>výzva č.	Alokace EFRR (Kč)	Projekty EFRR (Kč)	Alokace - projekty (Kč)	Zaregistrované projekty	Odhad alokace na přibližně x projektů</a:t>
            </a:r>
          </a:p>
          <a:p>
            <a:pPr eaLnBrk="1" fontAlgn="auto" hangingPunct="1">
              <a:spcBef>
                <a:spcPts val="0"/>
              </a:spcBef>
              <a:spcAft>
                <a:spcPts val="0"/>
              </a:spcAft>
              <a:defRPr/>
            </a:pPr>
            <a:r>
              <a:rPr lang="cs-CZ" dirty="0" smtClean="0"/>
              <a:t>14. NE SVL	974 596 169	                     849 218 309	125 377 860	                     60	                    60</a:t>
            </a:r>
          </a:p>
          <a:p>
            <a:pPr eaLnBrk="1" fontAlgn="auto" hangingPunct="1">
              <a:spcBef>
                <a:spcPts val="0"/>
              </a:spcBef>
              <a:spcAft>
                <a:spcPts val="0"/>
              </a:spcAft>
              <a:defRPr/>
            </a:pPr>
            <a:r>
              <a:rPr lang="cs-CZ" dirty="0" smtClean="0"/>
              <a:t>15. SVL	1 461 894 254	2 265 721 050	- 803 826 796	180	                   115</a:t>
            </a:r>
          </a:p>
          <a:p>
            <a:pPr eaLnBrk="1" fontAlgn="auto" hangingPunct="1">
              <a:spcBef>
                <a:spcPts val="0"/>
              </a:spcBef>
              <a:spcAft>
                <a:spcPts val="0"/>
              </a:spcAft>
              <a:defRPr/>
            </a:pPr>
            <a:r>
              <a:rPr lang="cs-CZ" dirty="0" smtClean="0"/>
              <a:t>celkem	2 436 490 423	1 075 790 359	- 678 448 936	240	                   175</a:t>
            </a:r>
          </a:p>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18</a:t>
            </a:fld>
            <a:endParaRPr lang="cs-CZ" altLang="cs-CZ"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19</a:t>
            </a:fld>
            <a:endParaRPr lang="cs-CZ" altLang="cs-CZ"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23</a:t>
            </a:fld>
            <a:endParaRPr lang="cs-CZ" altLang="cs-CZ"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a:t>
            </a:fld>
            <a:endParaRPr lang="cs-CZ" altLang="cs-CZ"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24</a:t>
            </a:fld>
            <a:endParaRPr lang="cs-CZ" altLang="cs-CZ"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25</a:t>
            </a:fld>
            <a:endParaRPr lang="cs-CZ" altLang="cs-CZ"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26</a:t>
            </a:fld>
            <a:endParaRPr lang="cs-CZ" altLang="cs-CZ"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27</a:t>
            </a:fld>
            <a:endParaRPr lang="cs-CZ" altLang="cs-CZ"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28</a:t>
            </a:fld>
            <a:endParaRPr lang="cs-CZ" altLang="cs-CZ"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29</a:t>
            </a:fld>
            <a:endParaRPr lang="cs-CZ" altLang="cs-CZ"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30</a:t>
            </a:fld>
            <a:endParaRPr lang="cs-CZ" altLang="cs-CZ"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31</a:t>
            </a:fld>
            <a:endParaRPr lang="cs-CZ" altLang="cs-CZ"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32</a:t>
            </a:fld>
            <a:endParaRPr lang="cs-CZ" altLang="cs-CZ"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33</a:t>
            </a:fld>
            <a:endParaRPr lang="cs-CZ" altLang="cs-CZ"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a:t>
            </a:fld>
            <a:endParaRPr lang="cs-CZ" altLang="cs-CZ"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34</a:t>
            </a:fld>
            <a:endParaRPr lang="cs-CZ" altLang="cs-CZ"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35</a:t>
            </a:fld>
            <a:endParaRPr lang="cs-CZ" altLang="cs-CZ"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36</a:t>
            </a:fld>
            <a:endParaRPr lang="cs-CZ" altLang="cs-CZ"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37</a:t>
            </a:fld>
            <a:endParaRPr lang="cs-CZ" altLang="cs-CZ"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38</a:t>
            </a:fld>
            <a:endParaRPr lang="cs-CZ" altLang="cs-CZ"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39</a:t>
            </a:fld>
            <a:endParaRPr lang="cs-CZ" altLang="cs-CZ"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40</a:t>
            </a:fld>
            <a:endParaRPr lang="cs-CZ" altLang="cs-CZ"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41</a:t>
            </a:fld>
            <a:endParaRPr lang="cs-CZ" altLang="cs-CZ"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42</a:t>
            </a:fld>
            <a:endParaRPr lang="cs-CZ" altLang="cs-CZ"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43</a:t>
            </a:fld>
            <a:endParaRPr lang="cs-CZ" altLang="cs-CZ"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a:t>
            </a:fld>
            <a:endParaRPr lang="cs-CZ" altLang="cs-CZ" dirty="0"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44</a:t>
            </a:fld>
            <a:endParaRPr lang="cs-CZ" altLang="cs-CZ"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45</a:t>
            </a:fld>
            <a:endParaRPr lang="cs-CZ" altLang="cs-CZ"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46</a:t>
            </a:fld>
            <a:endParaRPr lang="cs-CZ" altLang="cs-CZ"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9</a:t>
            </a:fld>
            <a:endParaRPr lang="cs-CZ" altLang="cs-CZ"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10</a:t>
            </a:fld>
            <a:endParaRPr lang="cs-CZ" altLang="cs-CZ"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8.6.2016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pPr/>
              <a:t>6/8/2016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latin typeface="Myriad Pro"/>
              </a:rPr>
              <a:t>Název</a:t>
            </a:r>
            <a:r>
              <a:rPr lang="en-US" dirty="0" smtClean="0">
                <a:latin typeface="Myriad Pro"/>
              </a:rPr>
              <a:t> </a:t>
            </a:r>
            <a:r>
              <a:rPr lang="en-US" dirty="0" err="1" smtClean="0">
                <a:latin typeface="Myriad Pro"/>
              </a:rPr>
              <a:t>prezentace</a:t>
            </a:r>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dotaceeu.cz/cs/microsites/irop/vyzvy" TargetMode="External"/><Relationship Id="rId2" Type="http://schemas.openxmlformats.org/officeDocument/2006/relationships/hyperlink" Target="http://www.crr.cz/cs/kontakty/kontakty-irop"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otaceeu.cz/cs/Microsites/IROP/Vyzvy/Vyzva-c-32-Infrastruktura-strednich-a-vyssich-odbornych-sko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www.dotaceeu.cz/cs/Microsites/IROP/Vyzvy/33-vyzva-Infrastruktura-strednich-a-vyssich-odbornych-skol-(SV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crr.cz/cs/crr/kontakty-irop" TargetMode="External"/><Relationship Id="rId2" Type="http://schemas.openxmlformats.org/officeDocument/2006/relationships/hyperlink" Target="mailto:ondrej.pesek@mmr.cz"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dotaceeu.cz/iro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dotaceeu.cz/cs/Microsites/IROP/Dokumenty"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dirty="0" smtClean="0">
                <a:solidFill>
                  <a:srgbClr val="000000"/>
                </a:solidFill>
                <a:ea typeface="Myriad Pro"/>
                <a:cs typeface="Myriad Pro"/>
              </a:rPr>
              <a:t>19. 1. 2016</a:t>
            </a:r>
          </a:p>
          <a:p>
            <a:pPr algn="l" eaLnBrk="1" hangingPunct="1"/>
            <a:r>
              <a:rPr lang="cs-CZ" altLang="cs-CZ" sz="2500" dirty="0" smtClean="0">
                <a:solidFill>
                  <a:srgbClr val="000000"/>
                </a:solidFill>
                <a:ea typeface="Myriad Pro"/>
                <a:cs typeface="Myriad Pro"/>
              </a:rPr>
              <a:t>Praha</a:t>
            </a:r>
          </a:p>
        </p:txBody>
      </p:sp>
      <p:sp>
        <p:nvSpPr>
          <p:cNvPr id="7" name="Title 1"/>
          <p:cNvSpPr txBox="1">
            <a:spLocks/>
          </p:cNvSpPr>
          <p:nvPr/>
        </p:nvSpPr>
        <p:spPr bwMode="auto">
          <a:xfrm>
            <a:off x="-36512" y="871910"/>
            <a:ext cx="6773855" cy="3205162"/>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SEMINÁŘ PRO ŽADATELE</a:t>
            </a:r>
          </a:p>
          <a:p>
            <a:pPr>
              <a:lnSpc>
                <a:spcPct val="107000"/>
              </a:lnSpc>
            </a:pPr>
            <a:r>
              <a:rPr lang="cs-CZ" altLang="cs-CZ" sz="3600" cap="none" dirty="0" smtClean="0">
                <a:solidFill>
                  <a:srgbClr val="0070C0"/>
                </a:solidFill>
                <a:latin typeface="Myriad Pro Black"/>
                <a:ea typeface="Myriad Pro Black"/>
                <a:cs typeface="Myriad Pro Black"/>
              </a:rPr>
              <a:t>32. a 33. výzva IROP</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200" cap="none" dirty="0" smtClean="0">
                <a:solidFill>
                  <a:srgbClr val="0070C0"/>
                </a:solidFill>
                <a:latin typeface="Myriad Pro Black"/>
                <a:ea typeface="Myriad Pro Black"/>
                <a:cs typeface="Myriad Pro Black"/>
              </a:rPr>
              <a:t>„INFRASTRUKTURA STŘEDNÍCH ŠKOL A VYŠŠÍCH ODBORNÝCH ŠKOL“</a:t>
            </a: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a:t>9</a:t>
            </a:r>
            <a:r>
              <a:rPr lang="cs-CZ" sz="2000" dirty="0" smtClean="0"/>
              <a:t>. </a:t>
            </a:r>
            <a:r>
              <a:rPr lang="cs-CZ" sz="2000" dirty="0"/>
              <a:t>6</a:t>
            </a:r>
            <a:r>
              <a:rPr lang="cs-CZ" sz="2000" dirty="0" smtClean="0"/>
              <a:t>. 2016</a:t>
            </a:r>
          </a:p>
          <a:p>
            <a:r>
              <a:rPr lang="cs-CZ" sz="2000" dirty="0" smtClean="0"/>
              <a:t>Praha</a:t>
            </a:r>
            <a:endParaRPr lang="cs-CZ" sz="2000" dirty="0"/>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1" name="TextovéPole 10"/>
          <p:cNvSpPr txBox="1"/>
          <p:nvPr/>
        </p:nvSpPr>
        <p:spPr>
          <a:xfrm>
            <a:off x="447676" y="1186294"/>
            <a:ext cx="8382000" cy="3570208"/>
          </a:xfrm>
          <a:prstGeom prst="rect">
            <a:avLst/>
          </a:prstGeom>
          <a:noFill/>
        </p:spPr>
        <p:txBody>
          <a:bodyPr wrap="square" rtlCol="0">
            <a:spAutoFit/>
          </a:bodyPr>
          <a:lstStyle/>
          <a:p>
            <a:pPr>
              <a:lnSpc>
                <a:spcPct val="150000"/>
              </a:lnSpc>
            </a:pPr>
            <a:r>
              <a:rPr lang="cs-CZ" sz="2200" b="1" dirty="0" smtClean="0">
                <a:solidFill>
                  <a:srgbClr val="0070C0"/>
                </a:solidFill>
                <a:latin typeface="Myriad Pro"/>
              </a:rPr>
              <a:t>Prioritní osa 3 – Instituce</a:t>
            </a:r>
          </a:p>
          <a:p>
            <a:pPr>
              <a:lnSpc>
                <a:spcPct val="150000"/>
              </a:lnSpc>
            </a:pPr>
            <a:endParaRPr lang="cs-CZ" sz="2200" b="1" dirty="0" smtClean="0">
              <a:solidFill>
                <a:srgbClr val="0070C0"/>
              </a:solidFill>
              <a:latin typeface="Myriad Pro"/>
            </a:endParaRPr>
          </a:p>
          <a:p>
            <a:pPr>
              <a:spcBef>
                <a:spcPts val="1200"/>
              </a:spcBef>
            </a:pPr>
            <a:r>
              <a:rPr lang="cs-CZ" sz="2000" b="1" dirty="0" smtClean="0">
                <a:latin typeface="Myriad Pro"/>
              </a:rPr>
              <a:t>SC 3.1</a:t>
            </a:r>
            <a:r>
              <a:rPr lang="cs-CZ" sz="2000" dirty="0" smtClean="0">
                <a:latin typeface="Myriad Pro"/>
              </a:rPr>
              <a:t> Zefektivnění prezentace, posílení ochrany a  rozvoje     </a:t>
            </a:r>
          </a:p>
          <a:p>
            <a:r>
              <a:rPr lang="cs-CZ" sz="2000" dirty="0">
                <a:latin typeface="Myriad Pro"/>
              </a:rPr>
              <a:t> </a:t>
            </a:r>
            <a:r>
              <a:rPr lang="cs-CZ" sz="2000" dirty="0" smtClean="0">
                <a:latin typeface="Myriad Pro"/>
              </a:rPr>
              <a:t>           kulturního dědictví</a:t>
            </a:r>
          </a:p>
          <a:p>
            <a:pPr>
              <a:spcBef>
                <a:spcPts val="1800"/>
              </a:spcBef>
            </a:pPr>
            <a:r>
              <a:rPr lang="cs-CZ" sz="2000" b="1" dirty="0" smtClean="0">
                <a:latin typeface="Myriad Pro"/>
              </a:rPr>
              <a:t>SC 3.2 </a:t>
            </a:r>
            <a:r>
              <a:rPr lang="cs-CZ" sz="2000" dirty="0" smtClean="0">
                <a:latin typeface="Myriad Pro"/>
              </a:rPr>
              <a:t>Zvyšování efektivity a transparentnosti veřejné správy   </a:t>
            </a:r>
          </a:p>
          <a:p>
            <a:r>
              <a:rPr lang="cs-CZ" sz="2000" dirty="0">
                <a:latin typeface="Myriad Pro"/>
              </a:rPr>
              <a:t> </a:t>
            </a:r>
            <a:r>
              <a:rPr lang="cs-CZ" sz="2000" dirty="0" smtClean="0">
                <a:latin typeface="Myriad Pro"/>
              </a:rPr>
              <a:t>           prostřednictvím rozvoje využití a kvality systémů</a:t>
            </a:r>
          </a:p>
          <a:p>
            <a:pPr>
              <a:spcBef>
                <a:spcPts val="1800"/>
              </a:spcBef>
            </a:pPr>
            <a:r>
              <a:rPr lang="cs-CZ" sz="2000" b="1" dirty="0" smtClean="0">
                <a:latin typeface="Myriad Pro"/>
              </a:rPr>
              <a:t>SC 3.3 </a:t>
            </a:r>
            <a:r>
              <a:rPr lang="cs-CZ" sz="2000" dirty="0" smtClean="0">
                <a:latin typeface="Myriad Pro"/>
              </a:rPr>
              <a:t>Podpora pořizování a uplatňování dokumentů územního   </a:t>
            </a:r>
          </a:p>
          <a:p>
            <a:r>
              <a:rPr lang="cs-CZ" sz="2000" dirty="0">
                <a:latin typeface="Myriad Pro"/>
              </a:rPr>
              <a:t> </a:t>
            </a:r>
            <a:r>
              <a:rPr lang="cs-CZ" sz="2000" dirty="0" smtClean="0">
                <a:latin typeface="Myriad Pro"/>
              </a:rPr>
              <a:t>           rozvoje</a:t>
            </a: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3</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204977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185714"/>
            <a:ext cx="8382000" cy="3031599"/>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4 - Komunitně vedený místní rozvoj</a:t>
            </a:r>
          </a:p>
          <a:p>
            <a:pPr>
              <a:lnSpc>
                <a:spcPct val="150000"/>
              </a:lnSpc>
            </a:pPr>
            <a:endParaRPr lang="cs-CZ" sz="2200" b="1" dirty="0" smtClean="0">
              <a:latin typeface="Myriad Pro"/>
            </a:endParaRPr>
          </a:p>
          <a:p>
            <a:pPr>
              <a:lnSpc>
                <a:spcPct val="150000"/>
              </a:lnSpc>
            </a:pPr>
            <a:r>
              <a:rPr lang="cs-CZ" sz="2000" b="1" dirty="0" smtClean="0">
                <a:latin typeface="Myriad Pro"/>
              </a:rPr>
              <a:t>SC 4.1</a:t>
            </a:r>
            <a:r>
              <a:rPr lang="cs-CZ" sz="2000" dirty="0">
                <a:latin typeface="Myriad Pro"/>
              </a:rPr>
              <a:t> Posílení komunitně vedeného místního rozvoje za účelem</a:t>
            </a:r>
          </a:p>
          <a:p>
            <a:r>
              <a:rPr lang="cs-CZ" sz="2000" dirty="0" smtClean="0">
                <a:latin typeface="Myriad Pro"/>
              </a:rPr>
              <a:t>	zvýšení </a:t>
            </a:r>
            <a:r>
              <a:rPr lang="cs-CZ" sz="2000" dirty="0">
                <a:latin typeface="Myriad Pro"/>
              </a:rPr>
              <a:t>kvality života ve venkovských oblastech </a:t>
            </a:r>
            <a:r>
              <a:rPr lang="cs-CZ" sz="2000" dirty="0" smtClean="0">
                <a:latin typeface="Myriad Pro"/>
              </a:rPr>
              <a:t>a </a:t>
            </a:r>
            <a:r>
              <a:rPr lang="cs-CZ" sz="2000" dirty="0" err="1" smtClean="0">
                <a:latin typeface="Myriad Pro"/>
              </a:rPr>
              <a:t>aktivi</a:t>
            </a:r>
            <a:r>
              <a:rPr lang="cs-CZ" sz="2000" dirty="0" smtClean="0">
                <a:latin typeface="Myriad Pro"/>
              </a:rPr>
              <a:t>-  </a:t>
            </a:r>
          </a:p>
          <a:p>
            <a:r>
              <a:rPr lang="cs-CZ" sz="2000" dirty="0">
                <a:latin typeface="Myriad Pro"/>
              </a:rPr>
              <a:t> </a:t>
            </a:r>
            <a:r>
              <a:rPr lang="cs-CZ" sz="2000" dirty="0" smtClean="0">
                <a:latin typeface="Myriad Pro"/>
              </a:rPr>
              <a:t>            </a:t>
            </a:r>
            <a:r>
              <a:rPr lang="cs-CZ" sz="2000" dirty="0" err="1" smtClean="0">
                <a:latin typeface="Myriad Pro"/>
              </a:rPr>
              <a:t>zace</a:t>
            </a:r>
            <a:r>
              <a:rPr lang="cs-CZ" sz="2000" dirty="0" smtClean="0">
                <a:latin typeface="Myriad Pro"/>
              </a:rPr>
              <a:t> </a:t>
            </a:r>
            <a:r>
              <a:rPr lang="cs-CZ" sz="2000" dirty="0">
                <a:latin typeface="Myriad Pro"/>
              </a:rPr>
              <a:t>místního </a:t>
            </a:r>
            <a:r>
              <a:rPr lang="cs-CZ" sz="2000" dirty="0" smtClean="0">
                <a:latin typeface="Myriad Pro"/>
              </a:rPr>
              <a:t>potenciálu</a:t>
            </a:r>
          </a:p>
          <a:p>
            <a:pPr>
              <a:spcBef>
                <a:spcPts val="1800"/>
              </a:spcBef>
            </a:pPr>
            <a:r>
              <a:rPr lang="cs-CZ" sz="2000" b="1" dirty="0">
                <a:latin typeface="Myriad Pro"/>
              </a:rPr>
              <a:t>SC 4.2 </a:t>
            </a:r>
            <a:r>
              <a:rPr lang="cs-CZ" sz="2000" dirty="0">
                <a:latin typeface="Myriad Pro"/>
              </a:rPr>
              <a:t>Posílení kapacit komunitně vedeného místního rozvoje </a:t>
            </a:r>
            <a:r>
              <a:rPr lang="cs-CZ" sz="2000" dirty="0" smtClean="0">
                <a:latin typeface="Myriad Pro"/>
              </a:rPr>
              <a:t>za 	účelem </a:t>
            </a:r>
            <a:r>
              <a:rPr lang="cs-CZ" sz="2000" dirty="0">
                <a:latin typeface="Myriad Pro"/>
              </a:rPr>
              <a:t>zlepšení řídících a administrativních </a:t>
            </a:r>
            <a:r>
              <a:rPr lang="cs-CZ" sz="2000" dirty="0" smtClean="0">
                <a:latin typeface="Myriad Pro"/>
              </a:rPr>
              <a:t>schopností 	MAS</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4</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47422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217613"/>
            <a:ext cx="9144000" cy="4984750"/>
          </a:xfrm>
        </p:spPr>
        <p:txBody>
          <a:bodyPr rtlCol="0">
            <a:noAutofit/>
          </a:bodyPr>
          <a:lstStyle/>
          <a:p>
            <a:pPr>
              <a:spcAft>
                <a:spcPts val="600"/>
              </a:spcAft>
              <a:buFont typeface="Arial" panose="020B0604020202020204" pitchFamily="34" charset="0"/>
              <a:buChar char="•"/>
              <a:defRPr/>
            </a:pPr>
            <a:endParaRPr lang="cs-CZ" sz="2000" b="1" dirty="0" smtClean="0"/>
          </a:p>
          <a:p>
            <a:pPr marL="0" indent="0">
              <a:spcAft>
                <a:spcPts val="600"/>
              </a:spcAft>
              <a:buClr>
                <a:schemeClr val="tx2"/>
              </a:buClr>
              <a:buNone/>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a:t>
            </a:r>
            <a:r>
              <a:rPr lang="cs-CZ" sz="2400" b="1" dirty="0" smtClean="0">
                <a:solidFill>
                  <a:srgbClr val="0070C0"/>
                </a:solidFill>
                <a:latin typeface="Myriad Pro"/>
              </a:rPr>
              <a:t>2</a:t>
            </a:r>
            <a:r>
              <a:rPr lang="cs-CZ" sz="2400" b="1" dirty="0">
                <a:solidFill>
                  <a:srgbClr val="0070C0"/>
                </a:solidFill>
                <a:latin typeface="Myriad Pro"/>
              </a:rPr>
              <a:t>.4: Zvýšení kvality a dostupnosti infrastruktury pro vzdělávání a celoživotní učení</a:t>
            </a:r>
          </a:p>
        </p:txBody>
      </p:sp>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40" y="1628800"/>
            <a:ext cx="7238871" cy="4757911"/>
          </a:xfrm>
          <a:prstGeom prst="rect">
            <a:avLst/>
          </a:prstGeom>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12</a:t>
            </a:fld>
            <a:endParaRPr lang="cs-CZ">
              <a:solidFill>
                <a:prstClr val="black">
                  <a:tint val="75000"/>
                </a:prstClr>
              </a:solidFill>
            </a:endParaRPr>
          </a:p>
        </p:txBody>
      </p:sp>
    </p:spTree>
    <p:extLst>
      <p:ext uri="{BB962C8B-B14F-4D97-AF65-F5344CB8AC3E}">
        <p14:creationId xmlns:p14="http://schemas.microsoft.com/office/powerpoint/2010/main" val="145424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spcBef>
                <a:spcPts val="600"/>
              </a:spcBef>
              <a:buNone/>
            </a:pPr>
            <a:r>
              <a:rPr lang="cs-CZ" sz="2200" b="1" dirty="0" smtClean="0"/>
              <a:t>Cíl</a:t>
            </a:r>
            <a:r>
              <a:rPr lang="cs-CZ" sz="2200" b="1" dirty="0"/>
              <a:t>: </a:t>
            </a:r>
            <a:r>
              <a:rPr lang="cs-CZ" sz="2200" dirty="0"/>
              <a:t>prostřednictvím kvalitní a dostupné infrastruktury zajistit rovný přístup ke vzdělávání a k získávání klíčových schopností a tím zajistit reálnou uplatnitelnost na trhu práce.</a:t>
            </a:r>
          </a:p>
          <a:p>
            <a:pPr marL="0" indent="0">
              <a:spcBef>
                <a:spcPts val="600"/>
              </a:spcBef>
              <a:buNone/>
            </a:pPr>
            <a:endParaRPr lang="cs-CZ" sz="2200" b="1" dirty="0" smtClean="0"/>
          </a:p>
          <a:p>
            <a:pPr marL="0" indent="0">
              <a:spcBef>
                <a:spcPts val="600"/>
              </a:spcBef>
              <a:buNone/>
            </a:pPr>
            <a:r>
              <a:rPr lang="cs-CZ" sz="2200" b="1" dirty="0" smtClean="0"/>
              <a:t>A</a:t>
            </a:r>
            <a:r>
              <a:rPr lang="fr-FR" sz="2200" b="1" dirty="0" smtClean="0"/>
              <a:t>lokace:</a:t>
            </a:r>
            <a:r>
              <a:rPr lang="cs-CZ" sz="2200" b="1" dirty="0"/>
              <a:t> 473 mil. EUR (EFRR) </a:t>
            </a:r>
          </a:p>
          <a:p>
            <a:pPr>
              <a:spcBef>
                <a:spcPts val="600"/>
              </a:spcBef>
              <a:buFont typeface="Arial" panose="020B0604020202020204" pitchFamily="34" charset="0"/>
              <a:buChar char="•"/>
            </a:pPr>
            <a:r>
              <a:rPr lang="cs-CZ" sz="2200" dirty="0" smtClean="0">
                <a:solidFill>
                  <a:prstClr val="black"/>
                </a:solidFill>
              </a:rPr>
              <a:t>13 </a:t>
            </a:r>
            <a:r>
              <a:rPr lang="cs-CZ" sz="2200" dirty="0">
                <a:solidFill>
                  <a:prstClr val="black"/>
                </a:solidFill>
              </a:rPr>
              <a:t>mld. Kč z </a:t>
            </a:r>
            <a:r>
              <a:rPr lang="cs-CZ" sz="2200" dirty="0" smtClean="0">
                <a:solidFill>
                  <a:prstClr val="black"/>
                </a:solidFill>
              </a:rPr>
              <a:t>EU; celkem cca 15,3 </a:t>
            </a:r>
            <a:r>
              <a:rPr lang="cs-CZ" sz="2200" dirty="0">
                <a:solidFill>
                  <a:prstClr val="black"/>
                </a:solidFill>
              </a:rPr>
              <a:t>mld. </a:t>
            </a:r>
            <a:r>
              <a:rPr lang="cs-CZ" sz="2200" dirty="0" smtClean="0">
                <a:solidFill>
                  <a:prstClr val="black"/>
                </a:solidFill>
              </a:rPr>
              <a:t>Kč</a:t>
            </a:r>
            <a:endParaRPr lang="cs-CZ" sz="2200" b="1" dirty="0" smtClean="0"/>
          </a:p>
          <a:p>
            <a:pPr marL="0" indent="0">
              <a:spcBef>
                <a:spcPts val="600"/>
              </a:spcBef>
              <a:buNone/>
            </a:pPr>
            <a:r>
              <a:rPr lang="cs-CZ" sz="2200" b="1" dirty="0" smtClean="0"/>
              <a:t>Aktivity: </a:t>
            </a:r>
          </a:p>
          <a:p>
            <a:pPr algn="just">
              <a:lnSpc>
                <a:spcPct val="150000"/>
              </a:lnSpc>
              <a:spcBef>
                <a:spcPts val="600"/>
              </a:spcBef>
              <a:buFont typeface="Wingdings" panose="05000000000000000000" pitchFamily="2" charset="2"/>
              <a:buChar char="Ø"/>
            </a:pPr>
            <a:r>
              <a:rPr lang="cs-CZ" sz="2200" dirty="0" smtClean="0"/>
              <a:t>Předškolní vzdělávání</a:t>
            </a:r>
          </a:p>
          <a:p>
            <a:pPr algn="just">
              <a:lnSpc>
                <a:spcPct val="150000"/>
              </a:lnSpc>
              <a:spcBef>
                <a:spcPts val="600"/>
              </a:spcBef>
              <a:buFont typeface="Wingdings" panose="05000000000000000000" pitchFamily="2" charset="2"/>
              <a:buChar char="Ø"/>
            </a:pPr>
            <a:r>
              <a:rPr lang="cs-CZ" sz="2200" dirty="0" smtClean="0"/>
              <a:t>Základní školy</a:t>
            </a:r>
          </a:p>
          <a:p>
            <a:pPr algn="just">
              <a:lnSpc>
                <a:spcPct val="150000"/>
              </a:lnSpc>
              <a:spcBef>
                <a:spcPts val="600"/>
              </a:spcBef>
              <a:buFont typeface="Wingdings" panose="05000000000000000000" pitchFamily="2" charset="2"/>
              <a:buChar char="Ø"/>
            </a:pPr>
            <a:r>
              <a:rPr lang="cs-CZ" sz="2200" dirty="0" smtClean="0"/>
              <a:t>Střední a vyšší odborné školy</a:t>
            </a:r>
          </a:p>
          <a:p>
            <a:pPr algn="just">
              <a:lnSpc>
                <a:spcPct val="150000"/>
              </a:lnSpc>
              <a:spcBef>
                <a:spcPts val="600"/>
              </a:spcBef>
              <a:buFont typeface="Wingdings" panose="05000000000000000000" pitchFamily="2" charset="2"/>
              <a:buChar char="Ø"/>
            </a:pPr>
            <a:r>
              <a:rPr lang="cs-CZ" sz="2200" dirty="0" smtClean="0"/>
              <a:t>Zájmové, neformální a celoživotní vzdělávání</a:t>
            </a:r>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Zvýšení kvality a dostupnosti infrastruktury pro vzdělávání a celoživotní učení</a:t>
            </a:r>
          </a:p>
        </p:txBody>
      </p:sp>
    </p:spTree>
    <p:extLst>
      <p:ext uri="{BB962C8B-B14F-4D97-AF65-F5344CB8AC3E}">
        <p14:creationId xmlns:p14="http://schemas.microsoft.com/office/powerpoint/2010/main" val="306903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marL="0" indent="0" algn="just">
              <a:spcBef>
                <a:spcPts val="600"/>
              </a:spcBef>
              <a:buNone/>
              <a:defRPr/>
            </a:pPr>
            <a:r>
              <a:rPr lang="cs-CZ" sz="2100" b="1" dirty="0" smtClean="0"/>
              <a:t>Příjemci: </a:t>
            </a:r>
            <a:r>
              <a:rPr lang="cs-CZ" sz="2100" dirty="0" smtClean="0"/>
              <a:t>zařízení </a:t>
            </a:r>
            <a:r>
              <a:rPr lang="cs-CZ" sz="2100" dirty="0"/>
              <a:t>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p>
          <a:p>
            <a:pPr marL="0" indent="0">
              <a:spcBef>
                <a:spcPts val="600"/>
              </a:spcBef>
              <a:buNone/>
              <a:defRPr/>
            </a:pPr>
            <a:endParaRPr lang="cs-CZ" sz="2100" b="1" dirty="0" smtClean="0"/>
          </a:p>
          <a:p>
            <a:pPr marL="0" indent="0" algn="just">
              <a:spcBef>
                <a:spcPts val="600"/>
              </a:spcBef>
              <a:buNone/>
              <a:defRPr/>
            </a:pPr>
            <a:r>
              <a:rPr lang="cs-CZ" sz="2100" b="1" dirty="0" smtClean="0"/>
              <a:t>Územní zaměření podpory: </a:t>
            </a:r>
          </a:p>
          <a:p>
            <a:pPr algn="just">
              <a:spcBef>
                <a:spcPts val="600"/>
              </a:spcBef>
              <a:buFont typeface="Arial" panose="020B0604020202020204" pitchFamily="34" charset="0"/>
              <a:buChar char="•"/>
              <a:defRPr/>
            </a:pPr>
            <a:r>
              <a:rPr lang="cs-CZ" sz="2100" dirty="0" smtClean="0"/>
              <a:t>území </a:t>
            </a:r>
            <a:r>
              <a:rPr lang="cs-CZ" sz="2100" dirty="0"/>
              <a:t>ČR mimo hl. m. </a:t>
            </a:r>
            <a:r>
              <a:rPr lang="cs-CZ" sz="2100" dirty="0" smtClean="0"/>
              <a:t>Prahu</a:t>
            </a:r>
            <a:endParaRPr lang="cs-CZ" sz="2100" dirty="0"/>
          </a:p>
          <a:p>
            <a:pPr lvl="1" indent="-342900">
              <a:spcBef>
                <a:spcPts val="1200"/>
              </a:spcBef>
              <a:spcAft>
                <a:spcPts val="600"/>
              </a:spcAft>
              <a:buFont typeface="Wingdings" panose="05000000000000000000" pitchFamily="2" charset="2"/>
              <a:buChar char="§"/>
              <a:defRPr/>
            </a:pPr>
            <a:r>
              <a:rPr lang="cs-CZ" sz="2100" dirty="0">
                <a:cs typeface="Arial" charset="0"/>
              </a:rPr>
              <a:t>správní obvody ORP </a:t>
            </a:r>
            <a:r>
              <a:rPr lang="cs-CZ" sz="2100" b="1" dirty="0">
                <a:cs typeface="Arial" charset="0"/>
              </a:rPr>
              <a:t>bez sociálně vyloučené lokality</a:t>
            </a:r>
          </a:p>
          <a:p>
            <a:pPr lvl="1" indent="-342900">
              <a:spcBef>
                <a:spcPts val="1200"/>
              </a:spcBef>
              <a:spcAft>
                <a:spcPts val="600"/>
              </a:spcAft>
              <a:buFont typeface="Wingdings" panose="05000000000000000000" pitchFamily="2" charset="2"/>
              <a:buChar char="§"/>
              <a:defRPr/>
            </a:pPr>
            <a:r>
              <a:rPr lang="cs-CZ" sz="2100" dirty="0" smtClean="0">
                <a:cs typeface="Arial" charset="0"/>
              </a:rPr>
              <a:t>správní </a:t>
            </a:r>
            <a:r>
              <a:rPr lang="cs-CZ" sz="2100" dirty="0">
                <a:cs typeface="Arial" charset="0"/>
              </a:rPr>
              <a:t>obvody ORP </a:t>
            </a:r>
            <a:r>
              <a:rPr lang="cs-CZ" sz="2100" b="1" dirty="0">
                <a:cs typeface="Arial" charset="0"/>
              </a:rPr>
              <a:t>se sociálně vyloučenou  lokalitou</a:t>
            </a:r>
          </a:p>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19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7384"/>
            <a:ext cx="9056286" cy="6925073"/>
          </a:xfrm>
          <a:prstGeom prst="rect">
            <a:avLst/>
          </a:prstGeom>
        </p:spPr>
      </p:pic>
    </p:spTree>
    <p:extLst>
      <p:ext uri="{BB962C8B-B14F-4D97-AF65-F5344CB8AC3E}">
        <p14:creationId xmlns:p14="http://schemas.microsoft.com/office/powerpoint/2010/main" val="6639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Zvýšení kvality a dostupnosti infrastruktury pro vzdělávání a celoživotní učení</a:t>
            </a:r>
          </a:p>
        </p:txBody>
      </p:sp>
      <p:sp>
        <p:nvSpPr>
          <p:cNvPr id="7" name="Content Placeholder 2"/>
          <p:cNvSpPr txBox="1">
            <a:spLocks/>
          </p:cNvSpPr>
          <p:nvPr/>
        </p:nvSpPr>
        <p:spPr>
          <a:xfrm>
            <a:off x="539552" y="1359522"/>
            <a:ext cx="8229600" cy="44457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0" fontAlgn="base" hangingPunct="0">
              <a:spcAft>
                <a:spcPct val="0"/>
              </a:spcAft>
            </a:pPr>
            <a:r>
              <a:rPr lang="cs-CZ" sz="2000" b="1" dirty="0" smtClean="0">
                <a:solidFill>
                  <a:schemeClr val="tx1"/>
                </a:solidFill>
                <a:latin typeface="Myriad Pro"/>
              </a:rPr>
              <a:t>Akční plány vzdělávání</a:t>
            </a:r>
          </a:p>
          <a:p>
            <a:pPr algn="l" eaLnBrk="0" fontAlgn="base" hangingPunct="0">
              <a:spcAft>
                <a:spcPct val="0"/>
              </a:spcAft>
            </a:pPr>
            <a:endParaRPr lang="cs-CZ" sz="2000" b="1" dirty="0">
              <a:solidFill>
                <a:schemeClr val="tx1"/>
              </a:solidFill>
              <a:latin typeface="Myriad Pro"/>
            </a:endParaRP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Místní akční plán vzdělávání </a:t>
            </a:r>
            <a:r>
              <a:rPr lang="cs-CZ" sz="2200" dirty="0" smtClean="0">
                <a:solidFill>
                  <a:schemeClr val="tx1"/>
                </a:solidFill>
                <a:latin typeface="Myriad Pro"/>
              </a:rPr>
              <a:t>(MAP)</a:t>
            </a:r>
          </a:p>
          <a:p>
            <a:pPr marL="800100" lvl="2"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Strategický rámec schválený Řídícím výborem </a:t>
            </a:r>
            <a:r>
              <a:rPr lang="cs-CZ" sz="2200" dirty="0" smtClean="0">
                <a:solidFill>
                  <a:schemeClr val="tx1"/>
                </a:solidFill>
                <a:latin typeface="Myriad Pro"/>
              </a:rPr>
              <a:t>MAP</a:t>
            </a:r>
          </a:p>
          <a:p>
            <a:pPr marL="1257300" lvl="3"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t>
            </a:r>
            <a:r>
              <a:rPr lang="cs-CZ" sz="1800" dirty="0" smtClean="0">
                <a:solidFill>
                  <a:schemeClr val="tx1"/>
                </a:solidFill>
                <a:latin typeface="Myriad Pro"/>
              </a:rPr>
              <a:t>acílení priorit ZŠ a zájmového, neformálního a celoživotního vzdělávání</a:t>
            </a: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Krajský akční plán vzdělávání </a:t>
            </a:r>
            <a:r>
              <a:rPr lang="cs-CZ" sz="2200" dirty="0" smtClean="0">
                <a:solidFill>
                  <a:schemeClr val="tx1"/>
                </a:solidFill>
                <a:latin typeface="Myriad Pro"/>
              </a:rPr>
              <a:t>(KAP)</a:t>
            </a:r>
          </a:p>
          <a:p>
            <a:pPr marL="800100" lvl="1"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a:t>
            </a:r>
            <a:r>
              <a:rPr lang="cs-CZ" sz="2200" dirty="0" smtClean="0">
                <a:solidFill>
                  <a:schemeClr val="tx1"/>
                </a:solidFill>
                <a:latin typeface="Myriad Pro"/>
              </a:rPr>
              <a:t>eznam </a:t>
            </a:r>
            <a:r>
              <a:rPr lang="cs-CZ" sz="2200" dirty="0">
                <a:solidFill>
                  <a:schemeClr val="tx1"/>
                </a:solidFill>
                <a:latin typeface="Myriad Pro"/>
              </a:rPr>
              <a:t>projektových záměrů pro investiční </a:t>
            </a:r>
            <a:r>
              <a:rPr lang="cs-CZ" sz="2200" dirty="0" smtClean="0">
                <a:solidFill>
                  <a:schemeClr val="tx1"/>
                </a:solidFill>
                <a:latin typeface="Myriad Pro"/>
              </a:rPr>
              <a:t>intervence</a:t>
            </a:r>
          </a:p>
          <a:p>
            <a:pPr marL="1257300" lvl="2"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zacílení priorit </a:t>
            </a:r>
            <a:r>
              <a:rPr lang="cs-CZ" sz="1800" dirty="0" smtClean="0">
                <a:solidFill>
                  <a:schemeClr val="tx1"/>
                </a:solidFill>
                <a:latin typeface="Myriad Pro"/>
              </a:rPr>
              <a:t>SŠ/VOŠ </a:t>
            </a:r>
            <a:r>
              <a:rPr lang="cs-CZ" sz="1800" dirty="0">
                <a:solidFill>
                  <a:schemeClr val="tx1"/>
                </a:solidFill>
                <a:latin typeface="Myriad Pro"/>
              </a:rPr>
              <a:t>a zájmového, neformálního a celoživotního </a:t>
            </a:r>
            <a:r>
              <a:rPr lang="cs-CZ" sz="1800" dirty="0" smtClean="0">
                <a:solidFill>
                  <a:schemeClr val="tx1"/>
                </a:solidFill>
                <a:latin typeface="Myriad Pro"/>
              </a:rPr>
              <a:t>vzdělávání</a:t>
            </a:r>
            <a:endParaRPr lang="cs-CZ" sz="1800" dirty="0">
              <a:solidFill>
                <a:schemeClr val="tx1"/>
              </a:solidFill>
              <a:latin typeface="Myriad Pro"/>
            </a:endParaRPr>
          </a:p>
          <a:p>
            <a:pPr marL="342900" indent="-342900" algn="l" eaLnBrk="0" fontAlgn="base" hangingPunct="0">
              <a:spcAft>
                <a:spcPct val="0"/>
              </a:spcAft>
              <a:buFont typeface="Arial" pitchFamily="34" charset="0"/>
              <a:buChar char="•"/>
            </a:pPr>
            <a:endParaRPr lang="cs-CZ" sz="2200" dirty="0" smtClean="0">
              <a:solidFill>
                <a:schemeClr val="tx1"/>
              </a:solidFill>
            </a:endParaRPr>
          </a:p>
          <a:p>
            <a:pPr algn="l" eaLnBrk="0" fontAlgn="base" hangingPunct="0">
              <a:lnSpc>
                <a:spcPct val="170000"/>
              </a:lnSpc>
              <a:spcAft>
                <a:spcPct val="0"/>
              </a:spcAft>
            </a:pPr>
            <a:endParaRPr lang="cs-CZ" sz="2200" dirty="0">
              <a:solidFill>
                <a:schemeClr val="tx1"/>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7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p:cNvSpPr txBox="1">
            <a:spLocks/>
          </p:cNvSpPr>
          <p:nvPr/>
        </p:nvSpPr>
        <p:spPr>
          <a:xfrm>
            <a:off x="457200" y="-99392"/>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HARMONOGRAM VÝZEV</a:t>
            </a:r>
          </a:p>
          <a:p>
            <a:r>
              <a:rPr lang="cs-CZ" sz="3200" dirty="0" smtClean="0">
                <a:solidFill>
                  <a:srgbClr val="0070C0"/>
                </a:solidFill>
              </a:rPr>
              <a:t>v SC 2.4 - Individuální projekty</a:t>
            </a:r>
            <a:endParaRPr lang="cs-CZ" sz="3200" dirty="0">
              <a:solidFill>
                <a:srgbClr val="0070C0"/>
              </a:solidFill>
            </a:endParaRPr>
          </a:p>
        </p:txBody>
      </p:sp>
      <p:graphicFrame>
        <p:nvGraphicFramePr>
          <p:cNvPr id="8" name="Zástupný symbol pro obsah 6"/>
          <p:cNvGraphicFramePr>
            <a:graphicFrameLocks/>
          </p:cNvGraphicFramePr>
          <p:nvPr>
            <p:extLst>
              <p:ext uri="{D42A27DB-BD31-4B8C-83A1-F6EECF244321}">
                <p14:modId xmlns:p14="http://schemas.microsoft.com/office/powerpoint/2010/main" val="203118031"/>
              </p:ext>
            </p:extLst>
          </p:nvPr>
        </p:nvGraphicFramePr>
        <p:xfrm>
          <a:off x="539849" y="1052736"/>
          <a:ext cx="8280623" cy="3907281"/>
        </p:xfrm>
        <a:graphic>
          <a:graphicData uri="http://schemas.openxmlformats.org/drawingml/2006/table">
            <a:tbl>
              <a:tblPr>
                <a:tableStyleId>{5C22544A-7EE6-4342-B048-85BDC9FD1C3A}</a:tableStyleId>
              </a:tblPr>
              <a:tblGrid>
                <a:gridCol w="863799"/>
                <a:gridCol w="5969124"/>
                <a:gridCol w="1447700"/>
              </a:tblGrid>
              <a:tr h="341651">
                <a:tc>
                  <a:txBody>
                    <a:bodyPr/>
                    <a:lstStyle/>
                    <a:p>
                      <a:pPr algn="ctr" fontAlgn="b"/>
                      <a:r>
                        <a:rPr lang="cs-CZ" sz="2000" b="1" i="0" u="none" strike="noStrike" dirty="0" smtClean="0">
                          <a:solidFill>
                            <a:schemeClr val="dk1"/>
                          </a:solidFill>
                          <a:effectLst/>
                          <a:latin typeface="+mn-lt"/>
                        </a:rPr>
                        <a:t>Číslo</a:t>
                      </a:r>
                      <a:r>
                        <a:rPr lang="cs-CZ" sz="2000" b="1" i="0" u="none" strike="noStrike" baseline="0" dirty="0" smtClean="0">
                          <a:solidFill>
                            <a:schemeClr val="dk1"/>
                          </a:solidFill>
                          <a:effectLst/>
                          <a:latin typeface="+mn-lt"/>
                        </a:rPr>
                        <a:t> výzvy</a:t>
                      </a:r>
                      <a:endParaRPr lang="cs-CZ" sz="2000" b="1" i="0" u="none" strike="noStrike" dirty="0">
                        <a:solidFill>
                          <a:srgbClr val="000000"/>
                        </a:solidFill>
                        <a:effectLst/>
                        <a:latin typeface="Calibri"/>
                      </a:endParaRPr>
                    </a:p>
                  </a:txBody>
                  <a:tcPr marL="9525" marR="9525" marT="9525" marB="0" anchor="b"/>
                </a:tc>
                <a:tc>
                  <a:txBody>
                    <a:bodyPr/>
                    <a:lstStyle/>
                    <a:p>
                      <a:pPr algn="l" fontAlgn="b"/>
                      <a:r>
                        <a:rPr lang="cs-CZ" sz="2000" b="1" u="none" strike="noStrike" dirty="0" smtClean="0">
                          <a:effectLst/>
                        </a:rPr>
                        <a:t>Název výzvy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Vyhlášení</a:t>
                      </a:r>
                      <a:endParaRPr lang="cs-CZ" sz="2000" b="1" i="0" u="none" strike="noStrike" dirty="0">
                        <a:solidFill>
                          <a:srgbClr val="000000"/>
                        </a:solidFill>
                        <a:effectLst/>
                        <a:latin typeface="Calibri"/>
                      </a:endParaRPr>
                    </a:p>
                  </a:txBody>
                  <a:tcPr marL="9525" marR="9525" marT="9525" marB="0" anchor="b"/>
                </a:tc>
              </a:tr>
              <a:tr h="341651">
                <a:tc>
                  <a:txBody>
                    <a:bodyPr/>
                    <a:lstStyle/>
                    <a:p>
                      <a:pPr algn="ctr" fontAlgn="ctr"/>
                      <a:r>
                        <a:rPr lang="cs-CZ" sz="2000" u="none" strike="noStrike" kern="1200" dirty="0" smtClean="0">
                          <a:solidFill>
                            <a:schemeClr val="dk1"/>
                          </a:solidFill>
                          <a:effectLst/>
                          <a:latin typeface="+mn-lt"/>
                          <a:ea typeface="+mn-ea"/>
                          <a:cs typeface="+mn-cs"/>
                        </a:rPr>
                        <a:t>14</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algn="l" fontAlgn="ctr"/>
                      <a:r>
                        <a:rPr lang="cs-CZ" sz="2000" u="none" strike="noStrike" kern="1200" dirty="0" smtClean="0">
                          <a:solidFill>
                            <a:schemeClr val="dk1"/>
                          </a:solidFill>
                          <a:effectLst/>
                          <a:latin typeface="+mn-lt"/>
                          <a:ea typeface="+mn-ea"/>
                          <a:cs typeface="+mn-cs"/>
                        </a:rPr>
                        <a:t>Infrastruktura pro předškolní vzdělávání</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cs-CZ" sz="2000" u="none" strike="noStrike" kern="1200" dirty="0" smtClean="0">
                          <a:solidFill>
                            <a:schemeClr val="dk1"/>
                          </a:solidFill>
                          <a:effectLst/>
                          <a:latin typeface="+mn-lt"/>
                          <a:ea typeface="+mn-ea"/>
                          <a:cs typeface="+mn-cs"/>
                        </a:rPr>
                        <a:t>12/2015</a:t>
                      </a:r>
                      <a:endParaRPr lang="cs-CZ" sz="2000" u="none" strike="noStrike" kern="1200" dirty="0">
                        <a:solidFill>
                          <a:schemeClr val="dk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u="none" strike="noStrike" kern="1200" dirty="0" smtClean="0">
                          <a:solidFill>
                            <a:schemeClr val="dk1"/>
                          </a:solidFill>
                          <a:effectLst/>
                          <a:latin typeface="+mn-lt"/>
                          <a:ea typeface="+mn-ea"/>
                          <a:cs typeface="+mn-cs"/>
                        </a:rPr>
                        <a:t>15</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u="none" strike="noStrike" kern="1200" dirty="0" smtClean="0">
                          <a:solidFill>
                            <a:schemeClr val="dk1"/>
                          </a:solidFill>
                          <a:effectLst/>
                          <a:latin typeface="+mn-lt"/>
                          <a:ea typeface="+mn-ea"/>
                          <a:cs typeface="+mn-cs"/>
                        </a:rPr>
                        <a:t>Infrastruktura pro předškolní vzdělávání (SVL)</a:t>
                      </a:r>
                    </a:p>
                  </a:txBody>
                  <a:tcPr marL="9525" marR="9525" marT="9525" marB="0" anchor="ctr"/>
                </a:tc>
                <a:tc>
                  <a:txBody>
                    <a:bodyPr/>
                    <a:lstStyle/>
                    <a:p>
                      <a:pPr algn="ctr" fontAlgn="ctr"/>
                      <a:r>
                        <a:rPr lang="cs-CZ" sz="2000" u="none" strike="noStrike" kern="1200" dirty="0" smtClean="0">
                          <a:solidFill>
                            <a:schemeClr val="dk1"/>
                          </a:solidFill>
                          <a:effectLst/>
                          <a:latin typeface="+mn-lt"/>
                          <a:ea typeface="+mn-ea"/>
                          <a:cs typeface="+mn-cs"/>
                        </a:rPr>
                        <a:t>12/2015</a:t>
                      </a:r>
                      <a:endParaRPr lang="cs-CZ" sz="2000" u="none" strike="noStrike" kern="1200" dirty="0">
                        <a:solidFill>
                          <a:schemeClr val="dk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b="1" i="0" u="none" strike="noStrike" dirty="0" smtClean="0">
                          <a:solidFill>
                            <a:schemeClr val="tx2"/>
                          </a:solidFill>
                          <a:effectLst/>
                          <a:latin typeface="+mn-lt"/>
                        </a:rPr>
                        <a:t>32</a:t>
                      </a:r>
                      <a:endParaRPr lang="cs-CZ" sz="2000" b="1" i="0" u="none" strike="noStrike" dirty="0">
                        <a:solidFill>
                          <a:schemeClr val="tx2"/>
                        </a:solidFill>
                        <a:effectLst/>
                        <a:latin typeface="Arial"/>
                      </a:endParaRPr>
                    </a:p>
                  </a:txBody>
                  <a:tcPr marL="9525" marR="9525" marT="9525" marB="0" anchor="ctr"/>
                </a:tc>
                <a:tc>
                  <a:txBody>
                    <a:bodyPr/>
                    <a:lstStyle/>
                    <a:p>
                      <a:pPr algn="l" fontAlgn="ctr"/>
                      <a:r>
                        <a:rPr lang="cs-CZ" sz="2000" b="1" i="0" u="none" strike="noStrike" dirty="0" smtClean="0">
                          <a:solidFill>
                            <a:schemeClr val="tx2"/>
                          </a:solidFill>
                          <a:effectLst/>
                          <a:latin typeface="+mn-lt"/>
                        </a:rPr>
                        <a:t>Infrastruktura středních</a:t>
                      </a:r>
                      <a:r>
                        <a:rPr lang="cs-CZ" sz="2000" b="1" i="0" u="none" strike="noStrike" baseline="0" dirty="0" smtClean="0">
                          <a:solidFill>
                            <a:schemeClr val="tx2"/>
                          </a:solidFill>
                          <a:effectLst/>
                          <a:latin typeface="+mn-lt"/>
                        </a:rPr>
                        <a:t> škol a VOŠ</a:t>
                      </a:r>
                      <a:endParaRPr lang="cs-CZ" sz="2000" b="1" i="0" u="none" strike="noStrike" dirty="0">
                        <a:solidFill>
                          <a:schemeClr val="tx2"/>
                        </a:solidFill>
                        <a:effectLst/>
                        <a:latin typeface="Arial"/>
                      </a:endParaRPr>
                    </a:p>
                  </a:txBody>
                  <a:tcPr marL="9525" marR="9525" marT="9525" marB="0" anchor="ctr"/>
                </a:tc>
                <a:tc>
                  <a:txBody>
                    <a:bodyPr/>
                    <a:lstStyle/>
                    <a:p>
                      <a:pPr algn="ctr" fontAlgn="ctr"/>
                      <a:r>
                        <a:rPr lang="cs-CZ" sz="2000" b="1" u="none" strike="noStrike" dirty="0" smtClean="0">
                          <a:solidFill>
                            <a:schemeClr val="tx2"/>
                          </a:solidFill>
                          <a:effectLst/>
                        </a:rPr>
                        <a:t>06/2016</a:t>
                      </a:r>
                      <a:endParaRPr lang="cs-CZ" sz="2000" b="1" i="0" u="none" strike="noStrike" dirty="0">
                        <a:solidFill>
                          <a:schemeClr val="tx2"/>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1" i="0" u="none" strike="noStrike" dirty="0" smtClean="0">
                          <a:solidFill>
                            <a:schemeClr val="tx2"/>
                          </a:solidFill>
                          <a:effectLst/>
                          <a:latin typeface="+mn-lt"/>
                        </a:rPr>
                        <a:t>33</a:t>
                      </a:r>
                      <a:endParaRPr lang="cs-CZ" sz="2000" b="1" i="0" u="none" strike="noStrike" dirty="0">
                        <a:solidFill>
                          <a:schemeClr val="tx2"/>
                        </a:solidFill>
                        <a:effectLst/>
                        <a:latin typeface="Arial"/>
                      </a:endParaRPr>
                    </a:p>
                  </a:txBody>
                  <a:tcPr marL="9525" marR="9525" marT="9525" marB="0" anchor="ctr"/>
                </a:tc>
                <a:tc>
                  <a:txBody>
                    <a:bodyPr/>
                    <a:lstStyle/>
                    <a:p>
                      <a:pPr algn="l" fontAlgn="ctr"/>
                      <a:r>
                        <a:rPr lang="cs-CZ" sz="2000" b="1" i="0" u="none" strike="noStrike" dirty="0" smtClean="0">
                          <a:solidFill>
                            <a:schemeClr val="tx2"/>
                          </a:solidFill>
                          <a:effectLst/>
                          <a:latin typeface="+mn-lt"/>
                        </a:rPr>
                        <a:t>Infrastruktura středních</a:t>
                      </a:r>
                      <a:r>
                        <a:rPr lang="cs-CZ" sz="2000" b="1" i="0" u="none" strike="noStrike" baseline="0" dirty="0" smtClean="0">
                          <a:solidFill>
                            <a:schemeClr val="tx2"/>
                          </a:solidFill>
                          <a:effectLst/>
                          <a:latin typeface="+mn-lt"/>
                        </a:rPr>
                        <a:t> škol a VOŠ (SVL)</a:t>
                      </a:r>
                      <a:endParaRPr lang="cs-CZ" sz="2000" b="1" i="0" u="none" strike="noStrike" dirty="0">
                        <a:solidFill>
                          <a:schemeClr val="tx2"/>
                        </a:solidFill>
                        <a:effectLst/>
                        <a:latin typeface="Arial"/>
                      </a:endParaRPr>
                    </a:p>
                  </a:txBody>
                  <a:tcPr marL="9525" marR="9525" marT="9525" marB="0" anchor="ctr"/>
                </a:tc>
                <a:tc>
                  <a:txBody>
                    <a:bodyPr/>
                    <a:lstStyle/>
                    <a:p>
                      <a:pPr algn="ctr" fontAlgn="ctr"/>
                      <a:r>
                        <a:rPr lang="cs-CZ" sz="2000" b="1" u="none" strike="noStrike" dirty="0" smtClean="0">
                          <a:solidFill>
                            <a:schemeClr val="tx2"/>
                          </a:solidFill>
                          <a:effectLst/>
                        </a:rPr>
                        <a:t>06/2016</a:t>
                      </a:r>
                      <a:endParaRPr lang="cs-CZ" sz="2000" b="1" i="0" u="none" strike="noStrike" dirty="0">
                        <a:solidFill>
                          <a:schemeClr val="tx2"/>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58</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u="none" strike="noStrike" kern="1200" dirty="0" smtClean="0">
                          <a:solidFill>
                            <a:schemeClr val="dk1"/>
                          </a:solidFill>
                          <a:effectLst/>
                          <a:latin typeface="+mn-lt"/>
                          <a:ea typeface="+mn-ea"/>
                          <a:cs typeface="+mn-cs"/>
                        </a:rPr>
                        <a:t>Infrastruktura základních škol</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08/2016</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59</a:t>
                      </a:r>
                      <a:endParaRPr lang="cs-CZ" sz="2000" b="0" i="0" u="none" strike="noStrike" dirty="0">
                        <a:solidFill>
                          <a:srgbClr val="000000"/>
                        </a:solidFill>
                        <a:effectLst/>
                        <a:latin typeface="Arial"/>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u="none" strike="noStrike" kern="1200" dirty="0" smtClean="0">
                          <a:solidFill>
                            <a:schemeClr val="dk1"/>
                          </a:solidFill>
                          <a:effectLst/>
                          <a:latin typeface="+mn-lt"/>
                          <a:ea typeface="+mn-ea"/>
                          <a:cs typeface="+mn-cs"/>
                        </a:rPr>
                        <a:t>Infrastruktura základních škol (SVL)</a:t>
                      </a:r>
                      <a:endParaRPr lang="cs-CZ" sz="2000" b="0" i="0" u="none" strike="noStrike" dirty="0" smtClean="0">
                        <a:solidFill>
                          <a:srgbClr val="000000"/>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effectLst/>
                        </a:rPr>
                        <a:t>08/2016</a:t>
                      </a:r>
                      <a:endParaRPr lang="cs-CZ" sz="2000" b="0" i="0" u="none" strike="noStrike" dirty="0" smtClean="0">
                        <a:solidFill>
                          <a:srgbClr val="000000"/>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63</a:t>
                      </a:r>
                      <a:endParaRPr lang="cs-CZ" sz="2000" b="0" i="0" u="none" strike="noStrike" dirty="0">
                        <a:solidFill>
                          <a:srgbClr val="000000"/>
                        </a:solidFill>
                        <a:effectLst/>
                        <a:latin typeface="Arial"/>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n-lt"/>
                        </a:rPr>
                        <a:t>Infrastruktura pro zájmové, neformální a celoživotní vzdělávání </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effectLst/>
                        </a:rPr>
                        <a:t>10/2016</a:t>
                      </a:r>
                      <a:endParaRPr lang="cs-CZ" sz="2000" b="0"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64</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a:solidFill>
                            <a:srgbClr val="000000"/>
                          </a:solidFill>
                          <a:effectLst/>
                          <a:latin typeface="Arial"/>
                        </a:rPr>
                        <a:t>Infrastruktura pro zájmové, neformální a celoživotní vzdělávání </a:t>
                      </a:r>
                      <a:r>
                        <a:rPr lang="cs-CZ" sz="2000" b="0" i="0" u="none" strike="noStrike" dirty="0" smtClean="0">
                          <a:solidFill>
                            <a:srgbClr val="000000"/>
                          </a:solidFill>
                          <a:effectLst/>
                          <a:latin typeface="Arial"/>
                        </a:rPr>
                        <a:t>(SVL)</a:t>
                      </a:r>
                      <a:endParaRPr lang="cs-CZ" sz="2000" b="0" i="0" u="none" strike="noStrike" dirty="0">
                        <a:solidFill>
                          <a:srgbClr val="000000"/>
                        </a:solidFill>
                        <a:effectLst/>
                        <a:latin typeface="Arial"/>
                      </a:endParaRP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effectLst/>
                        </a:rPr>
                        <a:t>10/2016</a:t>
                      </a:r>
                      <a:endParaRPr lang="cs-CZ" sz="2000" b="0"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n-lt"/>
                      </a:endParaRPr>
                    </a:p>
                  </a:txBody>
                  <a:tcPr marL="9525" marR="9525" marT="9525" marB="0" anchor="ctr">
                    <a:solidFill>
                      <a:schemeClr val="accent1">
                        <a:lumMod val="20000"/>
                        <a:lumOff val="80000"/>
                      </a:schemeClr>
                    </a:solidFill>
                  </a:tcPr>
                </a:tc>
              </a:tr>
            </a:tbl>
          </a:graphicData>
        </a:graphic>
      </p:graphicFrame>
      <p:sp>
        <p:nvSpPr>
          <p:cNvPr id="7" name="TextovéPole 6"/>
          <p:cNvSpPr txBox="1"/>
          <p:nvPr/>
        </p:nvSpPr>
        <p:spPr>
          <a:xfrm>
            <a:off x="611560" y="5131638"/>
            <a:ext cx="8147248" cy="1969770"/>
          </a:xfrm>
          <a:prstGeom prst="rect">
            <a:avLst/>
          </a:prstGeom>
          <a:noFill/>
        </p:spPr>
        <p:txBody>
          <a:bodyPr wrap="square" rtlCol="0">
            <a:spAutoFit/>
          </a:bodyPr>
          <a:lstStyle/>
          <a:p>
            <a:pPr algn="just"/>
            <a:r>
              <a:rPr lang="cs-CZ" sz="2200" dirty="0" smtClean="0">
                <a:latin typeface="Myriad Pro"/>
              </a:rPr>
              <a:t>Harmonogram výzev IROP 2016 a 2017 je dostupný na </a:t>
            </a:r>
            <a:r>
              <a:rPr lang="cs-CZ" sz="2200" dirty="0">
                <a:latin typeface="Myriad Pro"/>
                <a:hlinkClick r:id="rId4"/>
              </a:rPr>
              <a:t>http://</a:t>
            </a:r>
            <a:r>
              <a:rPr lang="cs-CZ" sz="2200" dirty="0" smtClean="0">
                <a:latin typeface="Myriad Pro"/>
                <a:hlinkClick r:id="rId4"/>
              </a:rPr>
              <a:t>www.dotaceEu.cz/IROP</a:t>
            </a:r>
            <a:r>
              <a:rPr lang="cs-CZ" sz="2200" dirty="0" smtClean="0">
                <a:latin typeface="Myriad Pro"/>
              </a:rPr>
              <a:t> v sekci „</a:t>
            </a:r>
            <a:r>
              <a:rPr lang="cs-CZ" sz="2200" dirty="0" smtClean="0">
                <a:solidFill>
                  <a:srgbClr val="0033CC"/>
                </a:solidFill>
                <a:latin typeface="Myriad Pro"/>
              </a:rPr>
              <a:t>Dokumentace</a:t>
            </a:r>
            <a:r>
              <a:rPr lang="cs-CZ" sz="2200" dirty="0" smtClean="0">
                <a:latin typeface="Myriad Pro"/>
              </a:rPr>
              <a:t>“ (Harmonogram výzev).</a:t>
            </a:r>
          </a:p>
          <a:p>
            <a:pPr algn="just"/>
            <a:endParaRPr lang="cs-CZ" sz="2000" dirty="0">
              <a:latin typeface="Myriad Pro"/>
            </a:endParaRPr>
          </a:p>
          <a:p>
            <a:r>
              <a:rPr lang="cs-CZ" dirty="0" smtClean="0"/>
              <a:t>	</a:t>
            </a:r>
          </a:p>
          <a:p>
            <a:endParaRPr lang="cs-CZ" dirty="0"/>
          </a:p>
        </p:txBody>
      </p:sp>
    </p:spTree>
    <p:extLst>
      <p:ext uri="{BB962C8B-B14F-4D97-AF65-F5344CB8AC3E}">
        <p14:creationId xmlns:p14="http://schemas.microsoft.com/office/powerpoint/2010/main" val="325719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125760"/>
            <a:ext cx="903649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Individuální projekty SC 2.4 IROP</a:t>
            </a:r>
          </a:p>
        </p:txBody>
      </p:sp>
      <p:sp>
        <p:nvSpPr>
          <p:cNvPr id="6" name="Zástupný symbol pro obsah 2"/>
          <p:cNvSpPr txBox="1">
            <a:spLocks/>
          </p:cNvSpPr>
          <p:nvPr/>
        </p:nvSpPr>
        <p:spPr>
          <a:xfrm>
            <a:off x="403448" y="908720"/>
            <a:ext cx="8417024" cy="616074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cs-CZ" sz="2200" b="1" dirty="0" smtClean="0"/>
              <a:t>Infrastruktura pro předškolní vzdělávání</a:t>
            </a:r>
          </a:p>
          <a:p>
            <a:pPr lvl="1">
              <a:buFont typeface="Wingdings" panose="05000000000000000000" pitchFamily="2" charset="2"/>
              <a:buChar char="Ø"/>
            </a:pPr>
            <a:r>
              <a:rPr lang="cs-CZ" sz="2200" dirty="0" smtClean="0"/>
              <a:t>Celková alokace z EU – 2,5 mld. Kč</a:t>
            </a:r>
          </a:p>
          <a:p>
            <a:pPr lvl="1">
              <a:buFont typeface="Wingdings" panose="05000000000000000000" pitchFamily="2" charset="2"/>
              <a:buChar char="Ø"/>
            </a:pPr>
            <a:r>
              <a:rPr lang="cs-CZ" sz="2200" dirty="0"/>
              <a:t>v</a:t>
            </a:r>
            <a:r>
              <a:rPr lang="cs-CZ" sz="2200" dirty="0" smtClean="0"/>
              <a:t> roce 2015 vyhlášeno za </a:t>
            </a:r>
            <a:r>
              <a:rPr lang="cs-CZ" sz="2200" dirty="0"/>
              <a:t>2,4 mld. </a:t>
            </a:r>
            <a:r>
              <a:rPr lang="cs-CZ" sz="2200" dirty="0" smtClean="0"/>
              <a:t>Kč </a:t>
            </a:r>
            <a:r>
              <a:rPr lang="cs-CZ" sz="2200" dirty="0"/>
              <a:t>(výzva č</a:t>
            </a:r>
            <a:r>
              <a:rPr lang="cs-CZ" sz="2200" dirty="0" smtClean="0"/>
              <a:t>. 14 </a:t>
            </a:r>
            <a:r>
              <a:rPr lang="cs-CZ" sz="2200" dirty="0"/>
              <a:t>a </a:t>
            </a:r>
            <a:r>
              <a:rPr lang="cs-CZ" sz="2200" dirty="0" smtClean="0"/>
              <a:t>15)</a:t>
            </a:r>
            <a:endParaRPr lang="cs-CZ" sz="2200" dirty="0"/>
          </a:p>
          <a:p>
            <a:pPr marL="457200" lvl="1" indent="0">
              <a:buNone/>
            </a:pPr>
            <a:endParaRPr lang="cs-CZ" sz="2200" dirty="0" smtClean="0"/>
          </a:p>
          <a:p>
            <a:pPr>
              <a:buFont typeface="Wingdings" panose="05000000000000000000" pitchFamily="2" charset="2"/>
              <a:buChar char="Ø"/>
            </a:pPr>
            <a:r>
              <a:rPr lang="cs-CZ" sz="2200" b="1" dirty="0" smtClean="0"/>
              <a:t>Infrastruktura pro základní školy</a:t>
            </a:r>
          </a:p>
          <a:p>
            <a:pPr lvl="1">
              <a:buFont typeface="Wingdings" panose="05000000000000000000" pitchFamily="2" charset="2"/>
              <a:buChar char="Ø"/>
            </a:pPr>
            <a:r>
              <a:rPr lang="cs-CZ" sz="2200" dirty="0"/>
              <a:t>Celková alokace z EU – </a:t>
            </a:r>
            <a:r>
              <a:rPr lang="cs-CZ" sz="2200" dirty="0" smtClean="0"/>
              <a:t>2,65 </a:t>
            </a:r>
            <a:r>
              <a:rPr lang="cs-CZ" sz="2200" dirty="0"/>
              <a:t>mld. </a:t>
            </a:r>
            <a:r>
              <a:rPr lang="cs-CZ" sz="2200" dirty="0" smtClean="0"/>
              <a:t>Kč</a:t>
            </a:r>
            <a:endParaRPr lang="cs-CZ" sz="2200" dirty="0"/>
          </a:p>
          <a:p>
            <a:pPr lvl="1">
              <a:buFont typeface="Wingdings" panose="05000000000000000000" pitchFamily="2" charset="2"/>
              <a:buChar char="Ø"/>
            </a:pPr>
            <a:r>
              <a:rPr lang="cs-CZ" sz="2200" dirty="0" smtClean="0"/>
              <a:t>plán vyhlášení pro rok 2016 (</a:t>
            </a:r>
            <a:r>
              <a:rPr lang="cs-CZ" sz="2200" dirty="0"/>
              <a:t>srpen</a:t>
            </a:r>
            <a:r>
              <a:rPr lang="cs-CZ" sz="2200" dirty="0" smtClean="0"/>
              <a:t>)  </a:t>
            </a:r>
            <a:r>
              <a:rPr lang="cs-CZ" sz="2200" dirty="0"/>
              <a:t>–</a:t>
            </a:r>
            <a:r>
              <a:rPr lang="cs-CZ" sz="2200" dirty="0" smtClean="0"/>
              <a:t> 1,8 </a:t>
            </a:r>
            <a:r>
              <a:rPr lang="cs-CZ" sz="2200" dirty="0"/>
              <a:t>mld. </a:t>
            </a:r>
            <a:r>
              <a:rPr lang="cs-CZ" sz="2200" dirty="0" smtClean="0"/>
              <a:t>Kč</a:t>
            </a:r>
          </a:p>
          <a:p>
            <a:pPr marL="457200" lvl="1" indent="0">
              <a:buNone/>
            </a:pPr>
            <a:endParaRPr lang="cs-CZ" sz="2200" dirty="0" smtClean="0"/>
          </a:p>
          <a:p>
            <a:pPr>
              <a:buFont typeface="Wingdings" panose="05000000000000000000" pitchFamily="2" charset="2"/>
              <a:buChar char="Ø"/>
            </a:pPr>
            <a:r>
              <a:rPr lang="cs-CZ" sz="2200" b="1" dirty="0" smtClean="0"/>
              <a:t>Infrastruktura pro střední školy a vyšší odborné školy</a:t>
            </a:r>
          </a:p>
          <a:p>
            <a:pPr lvl="1">
              <a:buFont typeface="Wingdings" panose="05000000000000000000" pitchFamily="2" charset="2"/>
              <a:buChar char="Ø"/>
            </a:pPr>
            <a:r>
              <a:rPr lang="cs-CZ" sz="2200" dirty="0" smtClean="0"/>
              <a:t>Celková </a:t>
            </a:r>
            <a:r>
              <a:rPr lang="cs-CZ" sz="2200" dirty="0"/>
              <a:t>alokace z EU – 2,65 mld. Kč</a:t>
            </a:r>
          </a:p>
          <a:p>
            <a:pPr lvl="1">
              <a:buFont typeface="Wingdings" panose="05000000000000000000" pitchFamily="2" charset="2"/>
              <a:buChar char="Ø"/>
            </a:pPr>
            <a:r>
              <a:rPr lang="cs-CZ" sz="2200" dirty="0"/>
              <a:t>v</a:t>
            </a:r>
            <a:r>
              <a:rPr lang="cs-CZ" sz="2200" dirty="0" smtClean="0"/>
              <a:t>yhlášeno pro </a:t>
            </a:r>
            <a:r>
              <a:rPr lang="cs-CZ" sz="2200" dirty="0"/>
              <a:t>rok 2016 – </a:t>
            </a:r>
            <a:r>
              <a:rPr lang="cs-CZ" sz="2200" dirty="0" smtClean="0"/>
              <a:t>1,3 </a:t>
            </a:r>
            <a:r>
              <a:rPr lang="cs-CZ" sz="2200" dirty="0"/>
              <a:t>mld. </a:t>
            </a:r>
            <a:r>
              <a:rPr lang="cs-CZ" sz="2200" dirty="0" smtClean="0"/>
              <a:t>Kč (výzva č. 32 a 33)</a:t>
            </a:r>
            <a:endParaRPr lang="cs-CZ" sz="2200" dirty="0"/>
          </a:p>
          <a:p>
            <a:pPr marL="457200" lvl="1" indent="0">
              <a:buNone/>
            </a:pPr>
            <a:endParaRPr lang="cs-CZ" sz="2200" dirty="0" smtClean="0"/>
          </a:p>
          <a:p>
            <a:pPr>
              <a:buFont typeface="Wingdings" panose="05000000000000000000" pitchFamily="2" charset="2"/>
              <a:buChar char="Ø"/>
            </a:pPr>
            <a:r>
              <a:rPr lang="cs-CZ" sz="2200" b="1" dirty="0"/>
              <a:t>Infrastruktura </a:t>
            </a:r>
            <a:r>
              <a:rPr lang="cs-CZ" sz="2200" b="1" dirty="0" smtClean="0"/>
              <a:t>pro zájmové, neformální a </a:t>
            </a:r>
            <a:r>
              <a:rPr lang="cs-CZ" sz="2200" b="1" dirty="0"/>
              <a:t>celoživotní </a:t>
            </a:r>
            <a:r>
              <a:rPr lang="cs-CZ" sz="2200" b="1" dirty="0" smtClean="0"/>
              <a:t>vzděláván</a:t>
            </a:r>
            <a:r>
              <a:rPr lang="cs-CZ" sz="2200" dirty="0" smtClean="0"/>
              <a:t>í</a:t>
            </a:r>
          </a:p>
          <a:p>
            <a:pPr lvl="1">
              <a:buFont typeface="Wingdings" panose="05000000000000000000" pitchFamily="2" charset="2"/>
              <a:buChar char="Ø"/>
            </a:pPr>
            <a:r>
              <a:rPr lang="cs-CZ" sz="2200" dirty="0"/>
              <a:t>Celková alokace z EU – </a:t>
            </a:r>
            <a:r>
              <a:rPr lang="cs-CZ" sz="2200" dirty="0" smtClean="0"/>
              <a:t>590 mil. </a:t>
            </a:r>
            <a:r>
              <a:rPr lang="cs-CZ" sz="2200" dirty="0"/>
              <a:t>Kč</a:t>
            </a:r>
          </a:p>
          <a:p>
            <a:pPr lvl="1">
              <a:buFont typeface="Wingdings" panose="05000000000000000000" pitchFamily="2" charset="2"/>
              <a:buChar char="Ø"/>
            </a:pPr>
            <a:r>
              <a:rPr lang="cs-CZ" sz="2200" dirty="0"/>
              <a:t>plán vyhlášení pro rok 2016 (říjen</a:t>
            </a:r>
            <a:r>
              <a:rPr lang="cs-CZ" sz="2200" dirty="0" smtClean="0"/>
              <a:t>) – 500 mil. Kč</a:t>
            </a: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18</a:t>
            </a:fld>
            <a:endParaRPr lang="cs-CZ">
              <a:solidFill>
                <a:prstClr val="black">
                  <a:tint val="75000"/>
                </a:prstClr>
              </a:solidFill>
            </a:endParaRPr>
          </a:p>
        </p:txBody>
      </p:sp>
    </p:spTree>
    <p:extLst>
      <p:ext uri="{BB962C8B-B14F-4D97-AF65-F5344CB8AC3E}">
        <p14:creationId xmlns:p14="http://schemas.microsoft.com/office/powerpoint/2010/main" val="120975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03649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vzdělávání pro integrované nástroje</a:t>
            </a:r>
          </a:p>
        </p:txBody>
      </p:sp>
      <p:sp>
        <p:nvSpPr>
          <p:cNvPr id="6" name="Zástupný symbol pro obsah 2"/>
          <p:cNvSpPr txBox="1">
            <a:spLocks/>
          </p:cNvSpPr>
          <p:nvPr/>
        </p:nvSpPr>
        <p:spPr>
          <a:xfrm>
            <a:off x="457200" y="1052736"/>
            <a:ext cx="8229600" cy="504056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cs-CZ" sz="2200" b="1" dirty="0">
                <a:solidFill>
                  <a:prstClr val="black"/>
                </a:solidFill>
              </a:rPr>
              <a:t>Infrastruktura pro předškolní vzdělávání (</a:t>
            </a:r>
            <a:r>
              <a:rPr lang="cs-CZ" sz="2200" b="1" dirty="0" smtClean="0">
                <a:solidFill>
                  <a:prstClr val="black"/>
                </a:solidFill>
              </a:rPr>
              <a:t>ITI a IPRÚ</a:t>
            </a:r>
            <a:r>
              <a:rPr lang="cs-CZ" sz="2200" dirty="0" smtClean="0">
                <a:solidFill>
                  <a:prstClr val="black"/>
                </a:solidFill>
              </a:rPr>
              <a:t>)</a:t>
            </a:r>
          </a:p>
          <a:p>
            <a:pPr lvl="1">
              <a:lnSpc>
                <a:spcPct val="150000"/>
              </a:lnSpc>
              <a:buFont typeface="Wingdings" panose="05000000000000000000" pitchFamily="2" charset="2"/>
              <a:buChar char="Ø"/>
            </a:pPr>
            <a:r>
              <a:rPr lang="cs-CZ" sz="2200" dirty="0" smtClean="0"/>
              <a:t>plán vyhlášení na červen 2016</a:t>
            </a:r>
          </a:p>
          <a:p>
            <a:pPr lvl="1">
              <a:lnSpc>
                <a:spcPct val="150000"/>
              </a:lnSpc>
              <a:buFont typeface="Wingdings" panose="05000000000000000000" pitchFamily="2" charset="2"/>
              <a:buChar char="Ø"/>
            </a:pPr>
            <a:r>
              <a:rPr lang="cs-CZ" sz="2200" dirty="0" smtClean="0">
                <a:solidFill>
                  <a:prstClr val="black"/>
                </a:solidFill>
              </a:rPr>
              <a:t>Celková alokace 1,05 mld. Kč a 269 mil. Kč</a:t>
            </a:r>
          </a:p>
          <a:p>
            <a:pPr>
              <a:lnSpc>
                <a:spcPct val="150000"/>
              </a:lnSpc>
              <a:buFont typeface="Wingdings" panose="05000000000000000000" pitchFamily="2" charset="2"/>
              <a:buChar char="Ø"/>
            </a:pPr>
            <a:r>
              <a:rPr lang="cs-CZ" sz="2200" b="1" dirty="0" smtClean="0">
                <a:solidFill>
                  <a:prstClr val="black"/>
                </a:solidFill>
              </a:rPr>
              <a:t>Regionální </a:t>
            </a:r>
            <a:r>
              <a:rPr lang="cs-CZ" sz="2200" b="1" dirty="0">
                <a:solidFill>
                  <a:prstClr val="black"/>
                </a:solidFill>
              </a:rPr>
              <a:t>vzdělávání (ITI a IPRÚ</a:t>
            </a:r>
            <a:r>
              <a:rPr lang="cs-CZ" sz="2200" b="1" dirty="0" smtClean="0">
                <a:solidFill>
                  <a:prstClr val="black"/>
                </a:solidFill>
              </a:rPr>
              <a:t>)</a:t>
            </a:r>
          </a:p>
          <a:p>
            <a:pPr lvl="1">
              <a:lnSpc>
                <a:spcPct val="150000"/>
              </a:lnSpc>
              <a:buFont typeface="Wingdings" panose="05000000000000000000" pitchFamily="2" charset="2"/>
              <a:buChar char="Ø"/>
            </a:pPr>
            <a:r>
              <a:rPr lang="cs-CZ" sz="2200" dirty="0" smtClean="0"/>
              <a:t>plán </a:t>
            </a:r>
            <a:r>
              <a:rPr lang="cs-CZ" sz="2200" dirty="0"/>
              <a:t>vyhlášení na </a:t>
            </a:r>
            <a:r>
              <a:rPr lang="cs-CZ" sz="2200" dirty="0" smtClean="0"/>
              <a:t>listopad 2016</a:t>
            </a:r>
          </a:p>
          <a:p>
            <a:pPr lvl="1">
              <a:lnSpc>
                <a:spcPct val="150000"/>
              </a:lnSpc>
              <a:buFont typeface="Wingdings" panose="05000000000000000000" pitchFamily="2" charset="2"/>
              <a:buChar char="Ø"/>
            </a:pPr>
            <a:r>
              <a:rPr lang="cs-CZ" sz="2200" dirty="0">
                <a:solidFill>
                  <a:prstClr val="black"/>
                </a:solidFill>
              </a:rPr>
              <a:t>Celková alokace </a:t>
            </a:r>
            <a:r>
              <a:rPr lang="cs-CZ" sz="2200" dirty="0" smtClean="0">
                <a:solidFill>
                  <a:prstClr val="black"/>
                </a:solidFill>
              </a:rPr>
              <a:t>3,15 mld. Kč a 889 mil Kč</a:t>
            </a:r>
            <a:endParaRPr lang="cs-CZ" sz="2200" dirty="0">
              <a:solidFill>
                <a:prstClr val="black"/>
              </a:solidFill>
            </a:endParaRPr>
          </a:p>
          <a:p>
            <a:pPr>
              <a:lnSpc>
                <a:spcPct val="150000"/>
              </a:lnSpc>
              <a:buFont typeface="Wingdings" panose="05000000000000000000" pitchFamily="2" charset="2"/>
              <a:buChar char="Ø"/>
            </a:pPr>
            <a:r>
              <a:rPr lang="cs-CZ" sz="2200" b="1" dirty="0" smtClean="0">
                <a:solidFill>
                  <a:prstClr val="black"/>
                </a:solidFill>
              </a:rPr>
              <a:t>Komunitně </a:t>
            </a:r>
            <a:r>
              <a:rPr lang="cs-CZ" sz="2200" b="1" dirty="0">
                <a:solidFill>
                  <a:prstClr val="black"/>
                </a:solidFill>
              </a:rPr>
              <a:t>vedený místní rozvoj - vzdělávání</a:t>
            </a:r>
            <a:r>
              <a:rPr lang="cs-CZ" sz="2200" dirty="0">
                <a:solidFill>
                  <a:prstClr val="black"/>
                </a:solidFill>
              </a:rPr>
              <a:t> </a:t>
            </a:r>
            <a:endParaRPr lang="cs-CZ" sz="2200" dirty="0" smtClean="0">
              <a:solidFill>
                <a:prstClr val="black"/>
              </a:solidFill>
            </a:endParaRPr>
          </a:p>
          <a:p>
            <a:pPr lvl="1">
              <a:lnSpc>
                <a:spcPct val="150000"/>
              </a:lnSpc>
              <a:buFont typeface="Wingdings" panose="05000000000000000000" pitchFamily="2" charset="2"/>
              <a:buChar char="Ø"/>
            </a:pPr>
            <a:r>
              <a:rPr lang="cs-CZ" sz="2200" dirty="0" smtClean="0"/>
              <a:t>plán </a:t>
            </a:r>
            <a:r>
              <a:rPr lang="cs-CZ" sz="2200" dirty="0"/>
              <a:t>vyhlášení na </a:t>
            </a:r>
            <a:r>
              <a:rPr lang="cs-CZ" sz="2200" dirty="0" smtClean="0"/>
              <a:t>listopad 2016</a:t>
            </a:r>
          </a:p>
          <a:p>
            <a:pPr lvl="1">
              <a:lnSpc>
                <a:spcPct val="150000"/>
              </a:lnSpc>
              <a:buFont typeface="Wingdings" panose="05000000000000000000" pitchFamily="2" charset="2"/>
              <a:buChar char="Ø"/>
            </a:pPr>
            <a:r>
              <a:rPr lang="cs-CZ" sz="2200" dirty="0">
                <a:solidFill>
                  <a:prstClr val="black"/>
                </a:solidFill>
              </a:rPr>
              <a:t>Celková alokace </a:t>
            </a:r>
            <a:r>
              <a:rPr lang="cs-CZ" sz="2200" dirty="0" smtClean="0"/>
              <a:t>2 mld. Kč</a:t>
            </a:r>
            <a:endParaRPr lang="cs-CZ" sz="2200" dirty="0"/>
          </a:p>
          <a:p>
            <a:endParaRPr lang="cs-CZ" dirty="0"/>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19</a:t>
            </a:fld>
            <a:endParaRPr lang="cs-CZ">
              <a:solidFill>
                <a:prstClr val="black">
                  <a:tint val="75000"/>
                </a:prstClr>
              </a:solidFill>
            </a:endParaRPr>
          </a:p>
        </p:txBody>
      </p:sp>
    </p:spTree>
    <p:extLst>
      <p:ext uri="{BB962C8B-B14F-4D97-AF65-F5344CB8AC3E}">
        <p14:creationId xmlns:p14="http://schemas.microsoft.com/office/powerpoint/2010/main" val="413981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smtClean="0">
                <a:solidFill>
                  <a:srgbClr val="0070C0"/>
                </a:solidFill>
              </a:rPr>
              <a:t>Program</a:t>
            </a:r>
            <a:r>
              <a:rPr lang="cs-CZ" sz="3200" dirty="0" smtClean="0">
                <a:solidFill>
                  <a:srgbClr val="0070C0"/>
                </a:solidFill>
              </a:rPr>
              <a:t> SEMINÁŘE</a:t>
            </a:r>
            <a:endParaRPr lang="en-US" sz="3200" dirty="0">
              <a:solidFill>
                <a:srgbClr val="0070C0"/>
              </a:solidFill>
            </a:endParaRPr>
          </a:p>
        </p:txBody>
      </p:sp>
      <p:sp>
        <p:nvSpPr>
          <p:cNvPr id="8" name="Content Placeholder 2"/>
          <p:cNvSpPr txBox="1">
            <a:spLocks/>
          </p:cNvSpPr>
          <p:nvPr/>
        </p:nvSpPr>
        <p:spPr>
          <a:xfrm>
            <a:off x="457200" y="1124744"/>
            <a:ext cx="8229600" cy="4896543"/>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dirty="0" smtClean="0"/>
              <a:t>9:00 – 9:30</a:t>
            </a:r>
            <a:r>
              <a:rPr lang="cs-CZ" sz="2000" b="1" dirty="0" smtClean="0"/>
              <a:t>	Prezence účastníků		</a:t>
            </a:r>
            <a:endParaRPr lang="cs-CZ" sz="2000" dirty="0" smtClean="0"/>
          </a:p>
          <a:p>
            <a:pPr marL="0" indent="0">
              <a:buFont typeface="Arial"/>
              <a:buNone/>
            </a:pPr>
            <a:endParaRPr lang="cs-CZ" sz="2000" dirty="0" smtClean="0"/>
          </a:p>
          <a:p>
            <a:pPr marL="0" indent="0">
              <a:buFont typeface="Arial"/>
              <a:buNone/>
            </a:pPr>
            <a:r>
              <a:rPr lang="cs-CZ" sz="2000" dirty="0" smtClean="0"/>
              <a:t>9:30 – 9:50   	</a:t>
            </a:r>
            <a:r>
              <a:rPr lang="cs-CZ" sz="2100" b="1" dirty="0" smtClean="0"/>
              <a:t>Zahájení, představení Integrovaného regionálního   </a:t>
            </a:r>
          </a:p>
          <a:p>
            <a:pPr marL="0" indent="0">
              <a:spcBef>
                <a:spcPts val="0"/>
              </a:spcBef>
              <a:buFont typeface="Arial"/>
              <a:buNone/>
            </a:pPr>
            <a:r>
              <a:rPr lang="cs-CZ" sz="2100" b="1" dirty="0" smtClean="0"/>
              <a:t>                   	operačního programu, rolí Řídicího orgánu IROP a 					Centra </a:t>
            </a:r>
            <a:r>
              <a:rPr lang="cs-CZ" sz="2000" b="1" dirty="0" smtClean="0"/>
              <a:t>pro regionální rozvoj České republiky</a:t>
            </a:r>
          </a:p>
          <a:p>
            <a:pPr marL="0" indent="0">
              <a:buFont typeface="Arial"/>
              <a:buNone/>
            </a:pPr>
            <a:endParaRPr lang="cs-CZ" sz="2000" dirty="0" smtClean="0"/>
          </a:p>
          <a:p>
            <a:pPr marL="0" indent="0">
              <a:spcBef>
                <a:spcPts val="600"/>
              </a:spcBef>
              <a:buNone/>
            </a:pPr>
            <a:r>
              <a:rPr lang="cs-CZ" sz="2000" dirty="0" smtClean="0"/>
              <a:t>9:50 – 11:15	</a:t>
            </a:r>
            <a:r>
              <a:rPr lang="cs-CZ" sz="2000" b="1" dirty="0" smtClean="0"/>
              <a:t>32</a:t>
            </a:r>
            <a:r>
              <a:rPr lang="cs-CZ" sz="2000" b="1" dirty="0"/>
              <a:t>. a 33. výzva IROP „Infrastruktura středních </a:t>
            </a:r>
            <a:r>
              <a:rPr lang="cs-CZ" sz="2000" b="1" dirty="0" smtClean="0"/>
              <a:t>škol a 						vyšších </a:t>
            </a:r>
            <a:r>
              <a:rPr lang="cs-CZ" sz="2000" b="1" dirty="0"/>
              <a:t>odborných </a:t>
            </a:r>
            <a:r>
              <a:rPr lang="cs-CZ" sz="2000" b="1" dirty="0" smtClean="0"/>
              <a:t>škol“ a „Infrastruktura </a:t>
            </a:r>
            <a:r>
              <a:rPr lang="cs-CZ" sz="2000" b="1" dirty="0"/>
              <a:t>středních škol a 				</a:t>
            </a:r>
            <a:r>
              <a:rPr lang="cs-CZ" sz="2000" b="1" dirty="0" smtClean="0"/>
              <a:t>vyšších </a:t>
            </a:r>
            <a:r>
              <a:rPr lang="cs-CZ" sz="2000" b="1" dirty="0"/>
              <a:t>odborných </a:t>
            </a:r>
            <a:r>
              <a:rPr lang="cs-CZ" sz="2000" b="1" dirty="0" smtClean="0"/>
              <a:t>škol (SVL)“ </a:t>
            </a:r>
            <a:r>
              <a:rPr lang="cs-CZ" sz="2000" b="1" dirty="0"/>
              <a:t>– parametry </a:t>
            </a:r>
            <a:r>
              <a:rPr lang="cs-CZ" sz="2000" b="1" dirty="0" smtClean="0"/>
              <a:t>výzev, 						podporované </a:t>
            </a:r>
            <a:r>
              <a:rPr lang="cs-CZ" sz="2000" b="1" dirty="0"/>
              <a:t>aktivity, způsobilé výdaje, povinné přílohy </a:t>
            </a:r>
            <a:r>
              <a:rPr lang="cs-CZ" sz="2000" b="1" dirty="0" smtClean="0"/>
              <a:t>					žádosti </a:t>
            </a:r>
            <a:r>
              <a:rPr lang="cs-CZ" sz="2000" b="1" dirty="0"/>
              <a:t>o podporu, </a:t>
            </a:r>
            <a:r>
              <a:rPr lang="cs-CZ" sz="2000" b="1" dirty="0" smtClean="0"/>
              <a:t>dotazy</a:t>
            </a:r>
          </a:p>
          <a:p>
            <a:pPr marL="0" indent="0">
              <a:spcBef>
                <a:spcPts val="600"/>
              </a:spcBef>
              <a:buNone/>
            </a:pPr>
            <a:endParaRPr lang="cs-CZ" sz="2000" b="1" dirty="0"/>
          </a:p>
          <a:p>
            <a:pPr marL="0" indent="0">
              <a:spcBef>
                <a:spcPts val="600"/>
              </a:spcBef>
              <a:buNone/>
            </a:pPr>
            <a:r>
              <a:rPr lang="cs-CZ" sz="2000" dirty="0" smtClean="0"/>
              <a:t>11:15 </a:t>
            </a:r>
            <a:r>
              <a:rPr lang="cs-CZ" sz="2000" dirty="0"/>
              <a:t>– </a:t>
            </a:r>
            <a:r>
              <a:rPr lang="cs-CZ" sz="2000" dirty="0" smtClean="0"/>
              <a:t>11:30	</a:t>
            </a:r>
            <a:r>
              <a:rPr lang="cs-CZ" sz="2000" b="1" dirty="0" smtClean="0"/>
              <a:t>Přestávka</a:t>
            </a:r>
          </a:p>
          <a:p>
            <a:pPr marL="0" indent="0">
              <a:spcBef>
                <a:spcPts val="600"/>
              </a:spcBef>
              <a:buNone/>
            </a:pPr>
            <a:endParaRPr lang="cs-CZ" sz="2000" b="1" dirty="0" smtClean="0"/>
          </a:p>
          <a:p>
            <a:pPr marL="0" indent="0">
              <a:buFont typeface="Arial"/>
              <a:buNone/>
            </a:pPr>
            <a:r>
              <a:rPr lang="cs-CZ" sz="2000" dirty="0" smtClean="0"/>
              <a:t>11:30 – 13:00 </a:t>
            </a:r>
            <a:r>
              <a:rPr lang="cs-CZ" sz="2000" b="1" dirty="0" smtClean="0"/>
              <a:t>Základní informace o aplikaci MS2014+, systém 							hodnocení projektů a další administrace projektu, 						kontrola výběrových a zadávacích řízení, dotazy</a:t>
            </a:r>
          </a:p>
          <a:p>
            <a:pPr marL="0" indent="0">
              <a:buFont typeface="Arial"/>
              <a:buNone/>
            </a:pPr>
            <a:endParaRPr lang="cs-CZ" sz="2000" dirty="0" smtClean="0"/>
          </a:p>
          <a:p>
            <a:pPr marL="0" indent="0">
              <a:buFont typeface="Arial"/>
              <a:buNone/>
            </a:pPr>
            <a:r>
              <a:rPr lang="cs-CZ" sz="2000" dirty="0" smtClean="0"/>
              <a:t>13:00 		</a:t>
            </a:r>
            <a:r>
              <a:rPr lang="cs-CZ" sz="2000" b="1" dirty="0"/>
              <a:t>Z</a:t>
            </a:r>
            <a:r>
              <a:rPr lang="cs-CZ" sz="2000" b="1" dirty="0" smtClean="0"/>
              <a:t>ávěr</a:t>
            </a: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4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Kontakty a informace</a:t>
            </a:r>
          </a:p>
        </p:txBody>
      </p:sp>
      <p:sp>
        <p:nvSpPr>
          <p:cNvPr id="3" name="Zástupný symbol pro obsah 2"/>
          <p:cNvSpPr>
            <a:spLocks noGrp="1"/>
          </p:cNvSpPr>
          <p:nvPr>
            <p:ph idx="1"/>
          </p:nvPr>
        </p:nvSpPr>
        <p:spPr>
          <a:xfrm>
            <a:off x="457200" y="1340768"/>
            <a:ext cx="8229600" cy="4525963"/>
          </a:xfrm>
        </p:spPr>
        <p:txBody>
          <a:bodyPr>
            <a:normAutofit/>
          </a:bodyPr>
          <a:lstStyle/>
          <a:p>
            <a:pPr marL="0" indent="0">
              <a:buNone/>
            </a:pPr>
            <a:r>
              <a:rPr lang="cs-CZ" sz="2200" b="1" dirty="0" smtClean="0"/>
              <a:t>Centrum pro regionální rozvoj České republiky:</a:t>
            </a:r>
          </a:p>
          <a:p>
            <a:r>
              <a:rPr lang="cs-CZ" sz="2200" dirty="0" smtClean="0"/>
              <a:t>Krajská oddělení Centra pro regionální rozvoj České republiky</a:t>
            </a:r>
            <a:endParaRPr lang="cs-CZ" sz="2200" dirty="0">
              <a:solidFill>
                <a:srgbClr val="FF0000"/>
              </a:solidFill>
            </a:endParaRPr>
          </a:p>
          <a:p>
            <a:r>
              <a:rPr lang="cs-CZ" sz="2200" dirty="0"/>
              <a:t>Projekty, u kterých jsou žadateli příspěvkové organizace organizačních složek státu, budou administrovány na Oddělení hodnocení projektů OSS v Praze. </a:t>
            </a:r>
            <a:endParaRPr lang="cs-CZ" sz="2200" dirty="0" smtClean="0"/>
          </a:p>
          <a:p>
            <a:r>
              <a:rPr lang="cs-CZ" sz="2200" dirty="0" smtClean="0"/>
              <a:t>Aktuální kontakty jsou k dispozici na webových stránkách</a:t>
            </a:r>
            <a:endParaRPr lang="cs-CZ" sz="2200" dirty="0"/>
          </a:p>
          <a:p>
            <a:r>
              <a:rPr lang="cs-CZ" sz="2200" dirty="0" smtClean="0">
                <a:hlinkClick r:id="rId2"/>
              </a:rPr>
              <a:t>http://www.crr.cz/cs/kontakty/kontakty-irop</a:t>
            </a:r>
            <a:endParaRPr lang="cs-CZ" sz="2200" dirty="0" smtClean="0"/>
          </a:p>
          <a:p>
            <a:pPr marL="0" indent="0">
              <a:buNone/>
            </a:pPr>
            <a:endParaRPr lang="cs-CZ" sz="2200" b="1" dirty="0" smtClean="0"/>
          </a:p>
          <a:p>
            <a:pPr marL="0" indent="0">
              <a:buNone/>
            </a:pPr>
            <a:r>
              <a:rPr lang="cs-CZ" sz="2200" b="1" dirty="0" smtClean="0"/>
              <a:t>Výzvy </a:t>
            </a:r>
            <a:r>
              <a:rPr lang="cs-CZ" sz="2200" b="1" dirty="0"/>
              <a:t>k předkládání žádostí o </a:t>
            </a:r>
            <a:r>
              <a:rPr lang="cs-CZ" sz="2200" b="1" dirty="0" smtClean="0"/>
              <a:t>podporu:</a:t>
            </a:r>
            <a:endParaRPr lang="cs-CZ" sz="2200" b="1" dirty="0"/>
          </a:p>
          <a:p>
            <a:r>
              <a:rPr lang="cs-CZ" sz="2200" dirty="0" smtClean="0">
                <a:hlinkClick r:id="rId3"/>
              </a:rPr>
              <a:t>http://dotaceeu.cz/cs/microsites/irop/vyzvy</a:t>
            </a:r>
            <a:endParaRPr lang="cs-CZ" sz="2200" dirty="0"/>
          </a:p>
        </p:txBody>
      </p:sp>
      <p:pic>
        <p:nvPicPr>
          <p:cNvPr id="4"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1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351309"/>
            <a:ext cx="8363272" cy="4525963"/>
          </a:xfrm>
        </p:spPr>
        <p:txBody>
          <a:bodyPr>
            <a:noAutofit/>
          </a:bodyPr>
          <a:lstStyle/>
          <a:p>
            <a:pPr>
              <a:spcBef>
                <a:spcPts val="0"/>
              </a:spcBef>
              <a:spcAft>
                <a:spcPts val="600"/>
              </a:spcAft>
              <a:buFont typeface="Arial" panose="020B0604020202020204" pitchFamily="34" charset="0"/>
              <a:buChar char="•"/>
            </a:pPr>
            <a:r>
              <a:rPr lang="cs-CZ" sz="2200" dirty="0" smtClean="0"/>
              <a:t>Realizace projektu </a:t>
            </a:r>
            <a:r>
              <a:rPr lang="cs-CZ" sz="2200" b="1" dirty="0" smtClean="0"/>
              <a:t>nesmí</a:t>
            </a:r>
            <a:r>
              <a:rPr lang="cs-CZ" sz="2200" dirty="0" smtClean="0"/>
              <a:t> být ukončena před podáním žádosti o podporu.</a:t>
            </a:r>
          </a:p>
          <a:p>
            <a:pPr>
              <a:spcBef>
                <a:spcPts val="0"/>
              </a:spcBef>
              <a:spcAft>
                <a:spcPts val="600"/>
              </a:spcAft>
              <a:buFont typeface="Arial" panose="020B0604020202020204" pitchFamily="34" charset="0"/>
              <a:buChar char="•"/>
            </a:pPr>
            <a:r>
              <a:rPr lang="cs-CZ" sz="2200" dirty="0" smtClean="0"/>
              <a:t>Etapy projektu mohou být </a:t>
            </a:r>
            <a:r>
              <a:rPr lang="cs-CZ" sz="2200" b="1" dirty="0" smtClean="0"/>
              <a:t>minimálně</a:t>
            </a:r>
            <a:r>
              <a:rPr lang="cs-CZ" sz="2200" dirty="0" smtClean="0"/>
              <a:t> tříměsíční.</a:t>
            </a:r>
          </a:p>
          <a:p>
            <a:pPr>
              <a:spcBef>
                <a:spcPts val="0"/>
              </a:spcBef>
              <a:spcAft>
                <a:spcPts val="600"/>
              </a:spcAft>
              <a:buFont typeface="Arial" panose="020B0604020202020204" pitchFamily="34" charset="0"/>
              <a:buChar char="•"/>
            </a:pPr>
            <a:r>
              <a:rPr lang="cs-CZ" sz="2200" dirty="0" smtClean="0"/>
              <a:t>Pozorně pročíst </a:t>
            </a:r>
            <a:r>
              <a:rPr lang="cs-CZ" sz="2200" b="1" dirty="0" smtClean="0"/>
              <a:t>Podmínky</a:t>
            </a:r>
            <a:r>
              <a:rPr lang="cs-CZ" sz="2200" dirty="0" smtClean="0"/>
              <a:t> Rozhodnutí o poskytnutí dotace.</a:t>
            </a:r>
          </a:p>
          <a:p>
            <a:pPr>
              <a:spcBef>
                <a:spcPts val="0"/>
              </a:spcBef>
              <a:spcAft>
                <a:spcPts val="600"/>
              </a:spcAft>
              <a:buFont typeface="Arial" panose="020B0604020202020204" pitchFamily="34" charset="0"/>
              <a:buChar char="•"/>
            </a:pPr>
            <a:r>
              <a:rPr lang="cs-CZ" sz="2200" dirty="0"/>
              <a:t>Postupovat nejen v souladu se </a:t>
            </a:r>
            <a:r>
              <a:rPr lang="cs-CZ" sz="2200" dirty="0" smtClean="0"/>
              <a:t>specifickými pravidly, </a:t>
            </a:r>
            <a:r>
              <a:rPr lang="cs-CZ" sz="2200" dirty="0"/>
              <a:t>ale také s </a:t>
            </a:r>
            <a:r>
              <a:rPr lang="cs-CZ" sz="2200" b="1" dirty="0"/>
              <a:t>Obecnými </a:t>
            </a:r>
            <a:r>
              <a:rPr lang="cs-CZ" sz="2200" b="1" dirty="0" smtClean="0"/>
              <a:t>pravidly </a:t>
            </a:r>
            <a:r>
              <a:rPr lang="cs-CZ" sz="2200" dirty="0" smtClean="0"/>
              <a:t>pro žadatele a příjemce.</a:t>
            </a:r>
            <a:endParaRPr lang="cs-CZ" sz="2200" dirty="0"/>
          </a:p>
          <a:p>
            <a:pPr>
              <a:spcBef>
                <a:spcPts val="0"/>
              </a:spcBef>
              <a:spcAft>
                <a:spcPts val="600"/>
              </a:spcAft>
              <a:buFont typeface="Arial" panose="020B0604020202020204" pitchFamily="34" charset="0"/>
              <a:buChar char="•"/>
            </a:pPr>
            <a:r>
              <a:rPr lang="cs-CZ" sz="2200" dirty="0" smtClean="0"/>
              <a:t>Žádosti </a:t>
            </a:r>
            <a:r>
              <a:rPr lang="cs-CZ" sz="2200" dirty="0"/>
              <a:t>o podporu </a:t>
            </a:r>
            <a:r>
              <a:rPr lang="cs-CZ" sz="2200" b="1" dirty="0"/>
              <a:t>finalizovat </a:t>
            </a:r>
            <a:r>
              <a:rPr lang="cs-CZ" sz="2200" dirty="0"/>
              <a:t>v IS KP14+ dříve než v posledních </a:t>
            </a:r>
            <a:r>
              <a:rPr lang="cs-CZ" sz="2200" dirty="0" smtClean="0"/>
              <a:t>hodinách před ukončením </a:t>
            </a:r>
            <a:r>
              <a:rPr lang="cs-CZ" sz="2200" dirty="0"/>
              <a:t>příjmu žádostí ve </a:t>
            </a:r>
            <a:r>
              <a:rPr lang="cs-CZ" sz="2200" dirty="0" smtClean="0"/>
              <a:t>výzvě.</a:t>
            </a:r>
          </a:p>
          <a:p>
            <a:pPr>
              <a:spcBef>
                <a:spcPts val="0"/>
              </a:spcBef>
              <a:spcAft>
                <a:spcPts val="600"/>
              </a:spcAft>
              <a:buFont typeface="Arial" panose="020B0604020202020204" pitchFamily="34" charset="0"/>
              <a:buChar char="•"/>
            </a:pPr>
            <a:r>
              <a:rPr lang="cs-CZ" sz="2200" dirty="0" smtClean="0"/>
              <a:t>Projekt musí být předložen do správné výzvy dle právního obvodu ORP.</a:t>
            </a:r>
            <a:endParaRPr lang="cs-CZ" sz="22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30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351309"/>
            <a:ext cx="8363272" cy="4525963"/>
          </a:xfrm>
        </p:spPr>
        <p:txBody>
          <a:bodyPr>
            <a:noAutofit/>
          </a:bodyPr>
          <a:lstStyle/>
          <a:p>
            <a:pPr>
              <a:buFont typeface="Arial" panose="020B0604020202020204" pitchFamily="34" charset="0"/>
              <a:buChar char="•"/>
            </a:pPr>
            <a:r>
              <a:rPr lang="cs-CZ" sz="2000" dirty="0" smtClean="0"/>
              <a:t>Nutné doložit všechny relevantní </a:t>
            </a:r>
            <a:r>
              <a:rPr lang="cs-CZ" sz="2000" b="1" dirty="0" smtClean="0"/>
              <a:t>povinné přílohy </a:t>
            </a:r>
            <a:r>
              <a:rPr lang="cs-CZ" sz="2000" dirty="0"/>
              <a:t>k </a:t>
            </a:r>
            <a:r>
              <a:rPr lang="cs-CZ" sz="2000" dirty="0" smtClean="0"/>
              <a:t>žádosti.</a:t>
            </a:r>
          </a:p>
          <a:p>
            <a:pPr algn="just">
              <a:buFont typeface="Arial" panose="020B0604020202020204" pitchFamily="34" charset="0"/>
              <a:buChar char="•"/>
            </a:pPr>
            <a:r>
              <a:rPr lang="cs-CZ" sz="2000" dirty="0" smtClean="0"/>
              <a:t>Nutnost </a:t>
            </a:r>
            <a:r>
              <a:rPr lang="cs-CZ" sz="2000" b="1" dirty="0"/>
              <a:t>souladu údajů </a:t>
            </a:r>
            <a:r>
              <a:rPr lang="cs-CZ" sz="2000" dirty="0"/>
              <a:t>uváděných v žádosti o podporu v IS KP14+ a v povinných přílohách k </a:t>
            </a:r>
            <a:r>
              <a:rPr lang="cs-CZ" sz="2000" dirty="0" smtClean="0"/>
              <a:t>žádosti.</a:t>
            </a:r>
          </a:p>
          <a:p>
            <a:pPr algn="just">
              <a:buFont typeface="Arial" panose="020B0604020202020204" pitchFamily="34" charset="0"/>
              <a:buChar char="•"/>
            </a:pPr>
            <a:r>
              <a:rPr lang="cs-CZ" sz="2000" dirty="0" smtClean="0"/>
              <a:t>Jednoznačně </a:t>
            </a:r>
            <a:r>
              <a:rPr lang="cs-CZ" sz="2000" dirty="0"/>
              <a:t>vymezovat </a:t>
            </a:r>
            <a:r>
              <a:rPr lang="cs-CZ" sz="2000" b="1" dirty="0"/>
              <a:t>způsobilé výdaje </a:t>
            </a:r>
            <a:r>
              <a:rPr lang="cs-CZ" sz="2000" dirty="0"/>
              <a:t>projektu, a to jak jednotlivě, tak ve skupině výdajů na hlavní aktivity (min. </a:t>
            </a:r>
            <a:r>
              <a:rPr lang="cs-CZ" sz="2000" dirty="0" smtClean="0"/>
              <a:t>85 %) </a:t>
            </a:r>
            <a:r>
              <a:rPr lang="cs-CZ" sz="2000" dirty="0"/>
              <a:t>a vedlejší aktivity projektu (max. </a:t>
            </a:r>
            <a:r>
              <a:rPr lang="cs-CZ" sz="2000" dirty="0" smtClean="0"/>
              <a:t>15 %).</a:t>
            </a:r>
          </a:p>
          <a:p>
            <a:pPr algn="just">
              <a:buFont typeface="Arial" panose="020B0604020202020204" pitchFamily="34" charset="0"/>
              <a:buChar char="•"/>
            </a:pPr>
            <a:r>
              <a:rPr lang="cs-CZ" sz="2000" b="1" dirty="0"/>
              <a:t>Hodnoty indikátorů </a:t>
            </a:r>
            <a:r>
              <a:rPr lang="cs-CZ" sz="2000" dirty="0"/>
              <a:t>musí odpovídat postupům stanoveným v metodických listech indikátorů, které jsou přílohou specifických pravidel.</a:t>
            </a:r>
          </a:p>
          <a:p>
            <a:pPr algn="just">
              <a:buFont typeface="Arial" panose="020B0604020202020204" pitchFamily="34" charset="0"/>
              <a:buChar char="•"/>
            </a:pPr>
            <a:r>
              <a:rPr lang="cs-CZ" sz="2000" dirty="0"/>
              <a:t>Respektovat stanovená </a:t>
            </a:r>
            <a:r>
              <a:rPr lang="cs-CZ" sz="2000" b="1" dirty="0"/>
              <a:t>pravidla veřejné </a:t>
            </a:r>
            <a:r>
              <a:rPr lang="cs-CZ" sz="2000" b="1" dirty="0" smtClean="0"/>
              <a:t>podpory</a:t>
            </a:r>
            <a:r>
              <a:rPr lang="cs-CZ" sz="2000" dirty="0" smtClean="0"/>
              <a:t>.</a:t>
            </a:r>
          </a:p>
          <a:p>
            <a:pPr algn="just">
              <a:buFont typeface="Arial" panose="020B0604020202020204" pitchFamily="34" charset="0"/>
              <a:buChar char="•"/>
            </a:pPr>
            <a:r>
              <a:rPr lang="cs-CZ" sz="2000" dirty="0"/>
              <a:t>Úspěšný projekt musí nezbytně splňovat všechna </a:t>
            </a:r>
            <a:r>
              <a:rPr lang="cs-CZ" sz="2000" b="1" dirty="0"/>
              <a:t>obecná a specifická kritéria </a:t>
            </a:r>
            <a:r>
              <a:rPr lang="cs-CZ" sz="2000" b="1" dirty="0" smtClean="0"/>
              <a:t>přijatelnosti</a:t>
            </a:r>
            <a:r>
              <a:rPr lang="cs-CZ" sz="2000" b="1" dirty="0"/>
              <a:t>.</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4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8999984" cy="4861595"/>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smtClean="0"/>
              <a:t>Vyhlášení výzvy:  </a:t>
            </a:r>
            <a:r>
              <a:rPr lang="cs-CZ" altLang="cs-CZ" sz="2000" b="1" dirty="0" smtClean="0"/>
              <a:t>19. </a:t>
            </a:r>
            <a:r>
              <a:rPr lang="cs-CZ" altLang="cs-CZ" sz="2000" b="1" dirty="0"/>
              <a:t>5</a:t>
            </a:r>
            <a:r>
              <a:rPr lang="cs-CZ" altLang="cs-CZ" sz="2000" b="1" dirty="0" smtClean="0"/>
              <a:t>. 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smtClean="0"/>
              <a:t>Příjem žádostí:  	</a:t>
            </a:r>
            <a:r>
              <a:rPr lang="cs-CZ" altLang="cs-CZ" sz="2000" b="1" dirty="0" smtClean="0"/>
              <a:t>30. </a:t>
            </a:r>
            <a:r>
              <a:rPr lang="cs-CZ" altLang="cs-CZ" sz="2000" b="1" dirty="0"/>
              <a:t>6</a:t>
            </a:r>
            <a:r>
              <a:rPr lang="cs-CZ" altLang="cs-CZ" sz="2000" b="1" dirty="0" smtClean="0"/>
              <a:t>. 2016 </a:t>
            </a:r>
            <a:r>
              <a:rPr lang="cs-CZ" altLang="cs-CZ" sz="2000" b="1" dirty="0"/>
              <a:t>-</a:t>
            </a:r>
            <a:r>
              <a:rPr lang="cs-CZ" altLang="cs-CZ" sz="2000" b="1" dirty="0" smtClean="0"/>
              <a:t> 18. 11. 2016                                  </a:t>
            </a:r>
            <a:endParaRPr lang="cs-CZ" sz="2000" b="1"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t>Kolová výzva: hodnocení projektů po ukončení příjmu žádostí</a:t>
            </a:r>
          </a:p>
          <a:p>
            <a:pPr lvl="1" indent="-342900">
              <a:spcBef>
                <a:spcPts val="1200"/>
              </a:spcBef>
              <a:spcAft>
                <a:spcPts val="600"/>
              </a:spcAft>
              <a:buFont typeface="Arial" panose="020B0604020202020204" pitchFamily="34" charset="0"/>
              <a:buChar char="•"/>
              <a:defRPr/>
            </a:pPr>
            <a:r>
              <a:rPr lang="cs-CZ" sz="2000" dirty="0" smtClean="0">
                <a:cs typeface="Arial" charset="0"/>
              </a:rPr>
              <a:t>Datum </a:t>
            </a:r>
            <a:r>
              <a:rPr lang="cs-CZ" sz="2000" dirty="0">
                <a:cs typeface="Arial" charset="0"/>
              </a:rPr>
              <a:t>ukončení realizace </a:t>
            </a:r>
            <a:r>
              <a:rPr lang="cs-CZ" sz="2000" dirty="0" smtClean="0">
                <a:cs typeface="Arial" charset="0"/>
              </a:rPr>
              <a:t>projektu:  </a:t>
            </a:r>
            <a:r>
              <a:rPr lang="cs-CZ" sz="2000" b="1" dirty="0" smtClean="0">
                <a:cs typeface="Arial" charset="0"/>
              </a:rPr>
              <a:t>do </a:t>
            </a:r>
            <a:r>
              <a:rPr lang="cs-CZ" sz="2000" b="1" dirty="0">
                <a:cs typeface="Arial" charset="0"/>
              </a:rPr>
              <a:t>31. 12. </a:t>
            </a:r>
            <a:r>
              <a:rPr lang="cs-CZ" sz="2000" b="1" dirty="0" smtClean="0">
                <a:cs typeface="Arial" charset="0"/>
              </a:rPr>
              <a:t>2018</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smtClean="0"/>
              <a:t>Realizace projektu nesmí být ukončena před podáním žádosti</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smtClean="0">
                <a:cs typeface="Arial" charset="0"/>
              </a:rPr>
              <a:t>393 000 000 Kč (EFRR) + 69,4 mil. Kč (spolufinancování)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ČR </a:t>
            </a:r>
            <a:r>
              <a:rPr lang="cs-CZ" sz="2000" dirty="0"/>
              <a:t>mimo území hl. m. </a:t>
            </a:r>
            <a:r>
              <a:rPr lang="cs-CZ" sz="2000" dirty="0" smtClean="0"/>
              <a:t>Prahy – </a:t>
            </a:r>
            <a:r>
              <a:rPr lang="cs-CZ" sz="2000" b="1" dirty="0" smtClean="0"/>
              <a:t>správní obvody ORP bez SVL </a:t>
            </a:r>
            <a:r>
              <a:rPr lang="cs-CZ" sz="2000" dirty="0" smtClean="0"/>
              <a:t>(viz příloha č. 2 Specifických pravidel)</a:t>
            </a:r>
          </a:p>
          <a:p>
            <a:pPr lvl="1" indent="-342900">
              <a:spcBef>
                <a:spcPts val="1200"/>
              </a:spcBef>
              <a:spcAft>
                <a:spcPts val="600"/>
              </a:spcAft>
              <a:buFont typeface="Arial" panose="020B0604020202020204" pitchFamily="34" charset="0"/>
              <a:buChar char="•"/>
              <a:defRPr/>
            </a:pPr>
            <a:r>
              <a:rPr lang="cs-CZ" sz="2000" dirty="0">
                <a:cs typeface="Arial" charset="0"/>
                <a:hlinkClick r:id="rId3"/>
              </a:rPr>
              <a:t>http://</a:t>
            </a:r>
            <a:r>
              <a:rPr lang="cs-CZ" sz="2000" dirty="0" smtClean="0">
                <a:cs typeface="Arial" charset="0"/>
                <a:hlinkClick r:id="rId3"/>
              </a:rPr>
              <a:t>www.dotaceeu.cz/cs/Microsites/IROP/Vyzvy/Vyzva-c-32-Infrastruktura-strednich-a-vyssich-odbornych-skol</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6531" y="239713"/>
            <a:ext cx="9137469"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32. </a:t>
            </a:r>
            <a:r>
              <a:rPr lang="cs-CZ" sz="2400" b="1" dirty="0">
                <a:solidFill>
                  <a:srgbClr val="0070C0"/>
                </a:solidFill>
                <a:latin typeface="Myriad Pro"/>
              </a:rPr>
              <a:t>Výzva IROP </a:t>
            </a:r>
            <a:r>
              <a:rPr lang="cs-CZ" sz="2400" b="1" dirty="0" smtClean="0">
                <a:solidFill>
                  <a:srgbClr val="0070C0"/>
                </a:solidFill>
                <a:latin typeface="Myriad Pro"/>
              </a:rPr>
              <a:t>„</a:t>
            </a:r>
            <a:r>
              <a:rPr lang="cs-CZ" sz="2400" b="1" dirty="0">
                <a:solidFill>
                  <a:srgbClr val="0070C0"/>
                </a:solidFill>
                <a:latin typeface="Myriad Pro"/>
              </a:rPr>
              <a:t>Infrastruktura středních škol a </a:t>
            </a:r>
            <a:r>
              <a:rPr lang="cs-CZ" sz="2400" b="1" dirty="0" smtClean="0">
                <a:solidFill>
                  <a:srgbClr val="0070C0"/>
                </a:solidFill>
                <a:latin typeface="Myriad Pro"/>
              </a:rPr>
              <a:t>vyšších odborných škol“</a:t>
            </a:r>
          </a:p>
          <a:p>
            <a:pPr fontAlgn="auto">
              <a:spcAft>
                <a:spcPts val="0"/>
              </a:spcAft>
              <a:defRPr/>
            </a:pP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0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8892480" cy="4861595"/>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smtClean="0"/>
              <a:t>Vyhlášení výzvy:  </a:t>
            </a:r>
            <a:r>
              <a:rPr lang="cs-CZ" altLang="cs-CZ" sz="2000" b="1" dirty="0" smtClean="0"/>
              <a:t>19. </a:t>
            </a:r>
            <a:r>
              <a:rPr lang="cs-CZ" altLang="cs-CZ" sz="2000" b="1" dirty="0"/>
              <a:t>5</a:t>
            </a:r>
            <a:r>
              <a:rPr lang="cs-CZ" altLang="cs-CZ" sz="2000" b="1" dirty="0" smtClean="0"/>
              <a:t>. 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smtClean="0"/>
              <a:t>Příjem žádostí:  	</a:t>
            </a:r>
            <a:r>
              <a:rPr lang="cs-CZ" altLang="cs-CZ" sz="2000" b="1" dirty="0" smtClean="0"/>
              <a:t>30. </a:t>
            </a:r>
            <a:r>
              <a:rPr lang="cs-CZ" altLang="cs-CZ" sz="2000" b="1" dirty="0"/>
              <a:t>6</a:t>
            </a:r>
            <a:r>
              <a:rPr lang="cs-CZ" altLang="cs-CZ" sz="2000" b="1" dirty="0" smtClean="0"/>
              <a:t>. 2016 </a:t>
            </a:r>
            <a:r>
              <a:rPr lang="cs-CZ" altLang="cs-CZ" sz="2000" b="1" dirty="0"/>
              <a:t>-</a:t>
            </a:r>
            <a:r>
              <a:rPr lang="cs-CZ" altLang="cs-CZ" sz="2000" b="1" dirty="0" smtClean="0"/>
              <a:t> 18. 11. 2016                                  </a:t>
            </a:r>
            <a:endParaRPr lang="cs-CZ" sz="2000" b="1"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t>Kolová výzva: hodnocení projektů po ukončení příjmu žádostí</a:t>
            </a:r>
          </a:p>
          <a:p>
            <a:pPr lvl="1" indent="-342900">
              <a:spcBef>
                <a:spcPts val="1200"/>
              </a:spcBef>
              <a:spcAft>
                <a:spcPts val="600"/>
              </a:spcAft>
              <a:buFont typeface="Arial" panose="020B0604020202020204" pitchFamily="34" charset="0"/>
              <a:buChar char="•"/>
              <a:defRPr/>
            </a:pPr>
            <a:r>
              <a:rPr lang="cs-CZ" sz="2000" dirty="0" smtClean="0">
                <a:cs typeface="Arial" charset="0"/>
              </a:rPr>
              <a:t>Datum </a:t>
            </a:r>
            <a:r>
              <a:rPr lang="cs-CZ" sz="2000" dirty="0">
                <a:cs typeface="Arial" charset="0"/>
              </a:rPr>
              <a:t>ukončení realizace </a:t>
            </a:r>
            <a:r>
              <a:rPr lang="cs-CZ" sz="2000" dirty="0" smtClean="0">
                <a:cs typeface="Arial" charset="0"/>
              </a:rPr>
              <a:t>projektu:  </a:t>
            </a:r>
            <a:r>
              <a:rPr lang="cs-CZ" sz="2000" b="1" dirty="0" smtClean="0">
                <a:cs typeface="Arial" charset="0"/>
              </a:rPr>
              <a:t>do </a:t>
            </a:r>
            <a:r>
              <a:rPr lang="cs-CZ" sz="2000" b="1" dirty="0">
                <a:cs typeface="Arial" charset="0"/>
              </a:rPr>
              <a:t>31. 12. </a:t>
            </a:r>
            <a:r>
              <a:rPr lang="cs-CZ" sz="2000" b="1" dirty="0" smtClean="0">
                <a:cs typeface="Arial" charset="0"/>
              </a:rPr>
              <a:t>2018</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smtClean="0"/>
              <a:t>Realizace projektu nesmí být ukončena před podáním žádosti</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smtClean="0">
                <a:cs typeface="Arial" charset="0"/>
              </a:rPr>
              <a:t>917 000 000 Kč (EFRR) + 162 mil. Kč (spolufinancování)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ČR </a:t>
            </a:r>
            <a:r>
              <a:rPr lang="cs-CZ" sz="2000" dirty="0"/>
              <a:t>mimo území hl. m. </a:t>
            </a:r>
            <a:r>
              <a:rPr lang="cs-CZ" sz="2000" dirty="0" smtClean="0"/>
              <a:t>Prahy – </a:t>
            </a:r>
            <a:r>
              <a:rPr lang="cs-CZ" sz="2000" b="1" dirty="0" smtClean="0"/>
              <a:t>správní obvody ORP se SVL </a:t>
            </a:r>
            <a:r>
              <a:rPr lang="cs-CZ" sz="2000" dirty="0" smtClean="0"/>
              <a:t>(viz příloha č. 2 Specifických pravidel)</a:t>
            </a:r>
          </a:p>
          <a:p>
            <a:pPr lvl="1" indent="-342900">
              <a:spcBef>
                <a:spcPts val="1200"/>
              </a:spcBef>
              <a:spcAft>
                <a:spcPts val="600"/>
              </a:spcAft>
              <a:buFont typeface="Arial" panose="020B0604020202020204" pitchFamily="34" charset="0"/>
              <a:buChar char="•"/>
              <a:defRPr/>
            </a:pPr>
            <a:r>
              <a:rPr lang="cs-CZ" sz="2000" dirty="0">
                <a:cs typeface="Arial" charset="0"/>
                <a:hlinkClick r:id="rId3"/>
              </a:rPr>
              <a:t>http://www.dotaceeu.cz/</a:t>
            </a:r>
            <a:r>
              <a:rPr lang="cs-CZ" sz="2000" dirty="0" err="1">
                <a:cs typeface="Arial" charset="0"/>
                <a:hlinkClick r:id="rId3"/>
              </a:rPr>
              <a:t>cs</a:t>
            </a:r>
            <a:r>
              <a:rPr lang="cs-CZ" sz="2000" dirty="0">
                <a:cs typeface="Arial" charset="0"/>
                <a:hlinkClick r:id="rId3"/>
              </a:rPr>
              <a:t>/</a:t>
            </a:r>
            <a:r>
              <a:rPr lang="cs-CZ" sz="2000" dirty="0" err="1">
                <a:cs typeface="Arial" charset="0"/>
                <a:hlinkClick r:id="rId3"/>
              </a:rPr>
              <a:t>Microsites</a:t>
            </a:r>
            <a:r>
              <a:rPr lang="cs-CZ" sz="2000" dirty="0">
                <a:cs typeface="Arial" charset="0"/>
                <a:hlinkClick r:id="rId3"/>
              </a:rPr>
              <a:t>/IROP/</a:t>
            </a:r>
            <a:r>
              <a:rPr lang="cs-CZ" sz="2000" dirty="0" err="1">
                <a:cs typeface="Arial" charset="0"/>
                <a:hlinkClick r:id="rId3"/>
              </a:rPr>
              <a:t>Vyzvy</a:t>
            </a:r>
            <a:r>
              <a:rPr lang="cs-CZ" sz="2000" dirty="0">
                <a:cs typeface="Arial" charset="0"/>
                <a:hlinkClick r:id="rId3"/>
              </a:rPr>
              <a:t>/33-vyzva-Infrastruktura-strednich-a-vyssich-odbornych-skol-(SVL</a:t>
            </a:r>
            <a:r>
              <a:rPr lang="cs-CZ" sz="2000" dirty="0" smtClean="0">
                <a:cs typeface="Arial" charset="0"/>
                <a:hlinkClick r:id="rId3"/>
              </a:rPr>
              <a:t>)</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6531" y="239713"/>
            <a:ext cx="9137469"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33. </a:t>
            </a:r>
            <a:r>
              <a:rPr lang="cs-CZ" sz="2400" b="1" dirty="0">
                <a:solidFill>
                  <a:srgbClr val="0070C0"/>
                </a:solidFill>
                <a:latin typeface="Myriad Pro"/>
              </a:rPr>
              <a:t>Výzva IROP </a:t>
            </a:r>
            <a:r>
              <a:rPr lang="cs-CZ" sz="2400" b="1" dirty="0" smtClean="0">
                <a:solidFill>
                  <a:srgbClr val="0070C0"/>
                </a:solidFill>
                <a:latin typeface="Myriad Pro"/>
              </a:rPr>
              <a:t>„</a:t>
            </a:r>
            <a:r>
              <a:rPr lang="cs-CZ" sz="2400" b="1" dirty="0">
                <a:solidFill>
                  <a:srgbClr val="0070C0"/>
                </a:solidFill>
                <a:latin typeface="Myriad Pro"/>
              </a:rPr>
              <a:t>Infrastruktura středních škol a </a:t>
            </a:r>
            <a:r>
              <a:rPr lang="cs-CZ" sz="2400" b="1" dirty="0" smtClean="0">
                <a:solidFill>
                  <a:srgbClr val="0070C0"/>
                </a:solidFill>
                <a:latin typeface="Myriad Pro"/>
              </a:rPr>
              <a:t>vyšších odborných škol (</a:t>
            </a:r>
            <a:r>
              <a:rPr lang="cs-CZ" sz="2400" b="1" dirty="0" err="1" smtClean="0">
                <a:solidFill>
                  <a:srgbClr val="0070C0"/>
                </a:solidFill>
                <a:latin typeface="Myriad Pro"/>
              </a:rPr>
              <a:t>svl</a:t>
            </a:r>
            <a:r>
              <a:rPr lang="cs-CZ" sz="2400" b="1" dirty="0" smtClean="0">
                <a:solidFill>
                  <a:srgbClr val="0070C0"/>
                </a:solidFill>
                <a:latin typeface="Myriad Pro"/>
              </a:rPr>
              <a:t>)“</a:t>
            </a:r>
          </a:p>
          <a:p>
            <a:pPr fontAlgn="auto">
              <a:spcAft>
                <a:spcPts val="0"/>
              </a:spcAft>
              <a:defRPr/>
            </a:pP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0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97420" y="620688"/>
            <a:ext cx="8767068" cy="5149626"/>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p>
          <a:p>
            <a:pPr algn="just">
              <a:spcBef>
                <a:spcPts val="600"/>
              </a:spcBef>
              <a:buFontTx/>
              <a:buChar char="-"/>
              <a:defRPr/>
            </a:pPr>
            <a:r>
              <a:rPr lang="cs-CZ" sz="2200" dirty="0" smtClean="0"/>
              <a:t>školy </a:t>
            </a:r>
            <a:r>
              <a:rPr lang="cs-CZ" sz="2200" dirty="0"/>
              <a:t>a školská zařízení v oblasti středního vzdělávání a vyšší odborné </a:t>
            </a:r>
            <a:r>
              <a:rPr lang="cs-CZ" sz="2200" dirty="0" smtClean="0"/>
              <a:t>školy</a:t>
            </a:r>
          </a:p>
          <a:p>
            <a:pPr algn="just">
              <a:spcBef>
                <a:spcPts val="600"/>
              </a:spcBef>
              <a:buFontTx/>
              <a:buChar char="-"/>
              <a:defRPr/>
            </a:pPr>
            <a:r>
              <a:rPr lang="cs-CZ" sz="2200" dirty="0" smtClean="0"/>
              <a:t>kraje; organizace </a:t>
            </a:r>
            <a:r>
              <a:rPr lang="cs-CZ" sz="2200" dirty="0"/>
              <a:t>zřizované nebo zakládané </a:t>
            </a:r>
            <a:r>
              <a:rPr lang="cs-CZ" sz="2200" dirty="0" smtClean="0"/>
              <a:t>kraji</a:t>
            </a:r>
          </a:p>
          <a:p>
            <a:pPr algn="just">
              <a:spcBef>
                <a:spcPts val="600"/>
              </a:spcBef>
              <a:buFontTx/>
              <a:buChar char="-"/>
              <a:defRPr/>
            </a:pPr>
            <a:r>
              <a:rPr lang="cs-CZ" sz="2200" dirty="0" smtClean="0"/>
              <a:t>obce; organizace </a:t>
            </a:r>
            <a:r>
              <a:rPr lang="cs-CZ" sz="2200" dirty="0"/>
              <a:t>zřizované nebo zakládané obcemi</a:t>
            </a:r>
          </a:p>
          <a:p>
            <a:pPr algn="just">
              <a:spcBef>
                <a:spcPts val="600"/>
              </a:spcBef>
              <a:buFontTx/>
              <a:buChar char="-"/>
              <a:defRPr/>
            </a:pPr>
            <a:r>
              <a:rPr lang="cs-CZ" sz="2200" dirty="0" smtClean="0"/>
              <a:t>nestátní </a:t>
            </a:r>
            <a:r>
              <a:rPr lang="cs-CZ" sz="2200" dirty="0"/>
              <a:t>neziskové </a:t>
            </a:r>
            <a:r>
              <a:rPr lang="cs-CZ" sz="2200" dirty="0" smtClean="0"/>
              <a:t>organizace</a:t>
            </a:r>
          </a:p>
          <a:p>
            <a:pPr algn="just">
              <a:spcBef>
                <a:spcPts val="600"/>
              </a:spcBef>
              <a:buFontTx/>
              <a:buChar char="-"/>
              <a:defRPr/>
            </a:pPr>
            <a:r>
              <a:rPr lang="cs-CZ" sz="2200" dirty="0" smtClean="0"/>
              <a:t>církve; církevní </a:t>
            </a:r>
            <a:r>
              <a:rPr lang="cs-CZ" sz="2200" dirty="0"/>
              <a:t>organizace</a:t>
            </a:r>
          </a:p>
          <a:p>
            <a:pPr algn="just">
              <a:spcBef>
                <a:spcPts val="600"/>
              </a:spcBef>
              <a:buFontTx/>
              <a:buChar char="-"/>
              <a:defRPr/>
            </a:pPr>
            <a:r>
              <a:rPr lang="cs-CZ" sz="2200" dirty="0" smtClean="0"/>
              <a:t>organizační </a:t>
            </a:r>
            <a:r>
              <a:rPr lang="cs-CZ" sz="2200" dirty="0"/>
              <a:t>složky </a:t>
            </a:r>
            <a:r>
              <a:rPr lang="cs-CZ" sz="2200" dirty="0" smtClean="0"/>
              <a:t>státu</a:t>
            </a:r>
          </a:p>
          <a:p>
            <a:pPr algn="just">
              <a:spcBef>
                <a:spcPts val="600"/>
              </a:spcBef>
              <a:buFontTx/>
              <a:buChar char="-"/>
              <a:defRPr/>
            </a:pPr>
            <a:r>
              <a:rPr lang="cs-CZ" sz="2200" dirty="0" smtClean="0"/>
              <a:t>příspěvkové </a:t>
            </a:r>
            <a:r>
              <a:rPr lang="cs-CZ" sz="2200" dirty="0"/>
              <a:t>organizace organizačních složek </a:t>
            </a:r>
            <a:r>
              <a:rPr lang="cs-CZ" sz="2200" dirty="0" smtClean="0"/>
              <a:t>státu</a:t>
            </a:r>
          </a:p>
          <a:p>
            <a:pPr algn="just">
              <a:spcBef>
                <a:spcPts val="600"/>
              </a:spcBef>
              <a:buFontTx/>
              <a:buChar char="-"/>
              <a:defRPr/>
            </a:pPr>
            <a:r>
              <a:rPr lang="cs-CZ" sz="2200" dirty="0"/>
              <a:t>další subjekty podílející se na realizaci vzdělávacích aktivit </a:t>
            </a:r>
            <a:r>
              <a:rPr lang="cs-CZ" sz="1600" dirty="0" smtClean="0"/>
              <a:t>(subjekty s volnou živností </a:t>
            </a:r>
            <a:r>
              <a:rPr lang="cs-CZ" sz="1600" dirty="0"/>
              <a:t>č. 72 „mimoškolní výchova a vzdělávání, pořádání kurzů, školení, včetně lektorské činnosti“ a vysoké </a:t>
            </a:r>
            <a:r>
              <a:rPr lang="cs-CZ" sz="1600" dirty="0" smtClean="0"/>
              <a:t>školy)</a:t>
            </a:r>
            <a:endParaRPr lang="cs-CZ" sz="1600" dirty="0"/>
          </a:p>
          <a:p>
            <a:pPr algn="just">
              <a:spcBef>
                <a:spcPts val="600"/>
              </a:spcBef>
              <a:buFont typeface="Arial" panose="020B0604020202020204" pitchFamily="34" charset="0"/>
              <a:buChar char="•"/>
              <a:defRPr/>
            </a:pPr>
            <a:r>
              <a:rPr lang="cs-CZ" sz="2400" dirty="0" smtClean="0"/>
              <a:t>NNO, </a:t>
            </a:r>
            <a:r>
              <a:rPr lang="cs-CZ" sz="2400" dirty="0"/>
              <a:t>církve a církevní organizace </a:t>
            </a:r>
            <a:r>
              <a:rPr lang="cs-CZ" sz="2400" b="1" dirty="0"/>
              <a:t>musí vykonávat činnost v oblasti </a:t>
            </a:r>
            <a:r>
              <a:rPr lang="cs-CZ" sz="2400" b="1" dirty="0" smtClean="0"/>
              <a:t>školství</a:t>
            </a:r>
            <a:r>
              <a:rPr lang="cs-CZ" sz="2400" dirty="0" smtClean="0"/>
              <a:t>; hlavním </a:t>
            </a:r>
            <a:r>
              <a:rPr lang="cs-CZ" sz="2400" dirty="0"/>
              <a:t>účelem jejich činností není </a:t>
            </a:r>
            <a:r>
              <a:rPr lang="cs-CZ" sz="2400" dirty="0" smtClean="0"/>
              <a:t>zisk</a:t>
            </a: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16632"/>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32. A 33. </a:t>
            </a:r>
            <a:r>
              <a:rPr lang="cs-CZ" sz="2400" b="1" dirty="0">
                <a:solidFill>
                  <a:srgbClr val="0070C0"/>
                </a:solidFill>
                <a:latin typeface="Myriad Pro"/>
              </a:rPr>
              <a:t>Výzva IROP </a:t>
            </a:r>
            <a:r>
              <a:rPr lang="cs-CZ" sz="2400" b="1" dirty="0" smtClean="0">
                <a:solidFill>
                  <a:srgbClr val="0070C0"/>
                </a:solidFill>
                <a:latin typeface="Myriad Pro"/>
              </a:rPr>
              <a:t>- „SŠ/VOŠ“ a „SŠ/VOŠ (SVL)“</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7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r>
              <a:rPr lang="cs-CZ" sz="2800" b="1" dirty="0">
                <a:solidFill>
                  <a:srgbClr val="0070C0"/>
                </a:solidFill>
                <a:latin typeface="Myriad Pro"/>
              </a:rPr>
              <a:t>32. A 33. Výzva IROP - „SŠ/VOŠ“ a „SŠ/VOŠ (SVL)“</a:t>
            </a:r>
          </a:p>
          <a:p>
            <a:endParaRPr lang="cs-CZ" sz="2800" b="1" dirty="0" smtClean="0">
              <a:solidFill>
                <a:srgbClr val="0070C0"/>
              </a:solidFill>
            </a:endParaRPr>
          </a:p>
          <a:p>
            <a:r>
              <a:rPr lang="cs-CZ" sz="2800" dirty="0" smtClean="0"/>
              <a:t>Struktura financování</a:t>
            </a:r>
            <a:endParaRPr lang="cs-CZ" sz="2800" dirty="0"/>
          </a:p>
          <a:p>
            <a:pPr fontAlgn="auto">
              <a:spcAft>
                <a:spcPts val="0"/>
              </a:spcAft>
              <a:defRPr/>
            </a:pPr>
            <a:endParaRPr lang="cs-CZ" sz="2600" b="1" dirty="0">
              <a:solidFill>
                <a:srgbClr val="0070C0"/>
              </a:solidFill>
              <a:latin typeface="Myriad Pro"/>
            </a:endParaRPr>
          </a:p>
        </p:txBody>
      </p:sp>
      <p:sp>
        <p:nvSpPr>
          <p:cNvPr id="8" name="Rectangle 2"/>
          <p:cNvSpPr txBox="1">
            <a:spLocks noChangeArrowheads="1"/>
          </p:cNvSpPr>
          <p:nvPr/>
        </p:nvSpPr>
        <p:spPr>
          <a:xfrm>
            <a:off x="0" y="1252562"/>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400" b="1" dirty="0" smtClean="0"/>
          </a:p>
          <a:p>
            <a:pPr marL="0" indent="0">
              <a:buFont typeface="Arial"/>
              <a:buNone/>
            </a:pPr>
            <a:r>
              <a:rPr lang="cs-CZ" sz="2200" b="1" dirty="0" smtClean="0"/>
              <a:t>1) Organizační složky státu a jejich příspěvkové organizace, státní vysoké školy</a:t>
            </a:r>
            <a:endParaRPr lang="cs-CZ" sz="2200" dirty="0" smtClean="0"/>
          </a:p>
          <a:p>
            <a:r>
              <a:rPr lang="cs-CZ" sz="2200" dirty="0" smtClean="0"/>
              <a:t>EFRR                    85 % z celkových způsobilých výdajů, </a:t>
            </a:r>
          </a:p>
          <a:p>
            <a:r>
              <a:rPr lang="cs-CZ" sz="2200" dirty="0" smtClean="0"/>
              <a:t>státní rozpočet      15 % z celkových způsobilých výdajů.</a:t>
            </a:r>
          </a:p>
          <a:p>
            <a:pPr marL="0" indent="0">
              <a:buFont typeface="Arial"/>
              <a:buNone/>
            </a:pPr>
            <a:endParaRPr lang="cs-CZ" sz="2200" dirty="0" smtClean="0"/>
          </a:p>
          <a:p>
            <a:pPr marL="0" indent="0">
              <a:buFont typeface="Arial"/>
              <a:buNone/>
            </a:pPr>
            <a:r>
              <a:rPr lang="cs-CZ" sz="2200" b="1" dirty="0" smtClean="0"/>
              <a:t>2) Právnické osoby vykonávající činnost škol a školských zařízení, které jsou zapsány ve školském rejstříku </a:t>
            </a:r>
            <a:endParaRPr lang="cs-CZ" sz="2200" dirty="0" smtClean="0"/>
          </a:p>
          <a:p>
            <a:r>
              <a:rPr lang="cs-CZ" sz="2200" dirty="0" smtClean="0"/>
              <a:t>EFRR				85 % z celkových způsobilých výdajů, </a:t>
            </a:r>
          </a:p>
          <a:p>
            <a:r>
              <a:rPr lang="cs-CZ" sz="2200" dirty="0" smtClean="0"/>
              <a:t>státní rozpočet	  5 % z celkových způsobilých výdajů, </a:t>
            </a:r>
          </a:p>
          <a:p>
            <a:r>
              <a:rPr lang="cs-CZ" sz="2200" dirty="0" smtClean="0"/>
              <a:t>příjemce			10 % z celkových způsobilých výdajů.</a:t>
            </a:r>
          </a:p>
          <a:p>
            <a:pPr marL="400050" lvl="1" indent="0">
              <a:spcAft>
                <a:spcPts val="600"/>
              </a:spcAft>
              <a:buFont typeface="Arial"/>
              <a:buNone/>
              <a:defRPr/>
            </a:pPr>
            <a:endParaRPr lang="cs-CZ" sz="2400" dirty="0" smtClean="0">
              <a:cs typeface="Arial" charset="0"/>
            </a:endParaRP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26</a:t>
            </a:fld>
            <a:endParaRPr lang="cs-CZ">
              <a:solidFill>
                <a:prstClr val="black">
                  <a:tint val="75000"/>
                </a:prstClr>
              </a:solidFill>
            </a:endParaRPr>
          </a:p>
        </p:txBody>
      </p:sp>
    </p:spTree>
    <p:extLst>
      <p:ext uri="{BB962C8B-B14F-4D97-AF65-F5344CB8AC3E}">
        <p14:creationId xmlns:p14="http://schemas.microsoft.com/office/powerpoint/2010/main" val="12408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r>
              <a:rPr lang="cs-CZ" sz="2800" b="1" dirty="0">
                <a:solidFill>
                  <a:srgbClr val="0070C0"/>
                </a:solidFill>
                <a:latin typeface="Myriad Pro"/>
              </a:rPr>
              <a:t>32. A 33. Výzva IROP - „SŠ/VOŠ“ a „SŠ/VOŠ (SVL)“</a:t>
            </a:r>
          </a:p>
        </p:txBody>
      </p:sp>
      <p:sp>
        <p:nvSpPr>
          <p:cNvPr id="7" name="Rectangle 2"/>
          <p:cNvSpPr txBox="1">
            <a:spLocks noChangeArrowheads="1"/>
          </p:cNvSpPr>
          <p:nvPr/>
        </p:nvSpPr>
        <p:spPr>
          <a:xfrm>
            <a:off x="0" y="1217613"/>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200" b="1" dirty="0" smtClean="0"/>
              <a:t>3) Kraje, obce, jejich organizační složky, jimi zřizované příspěvkové organizace a dobrovolné svazky obcí </a:t>
            </a:r>
          </a:p>
          <a:p>
            <a:r>
              <a:rPr lang="cs-CZ" sz="2200" dirty="0" smtClean="0"/>
              <a:t>EFRR				85 % z celkových způsobilých výdajů, </a:t>
            </a:r>
          </a:p>
          <a:p>
            <a:r>
              <a:rPr lang="cs-CZ" sz="2200" dirty="0" smtClean="0"/>
              <a:t>státní rozpočet	  5 % z celkových způsobilých výdajů,</a:t>
            </a:r>
          </a:p>
          <a:p>
            <a:r>
              <a:rPr lang="cs-CZ" sz="2200" dirty="0" smtClean="0"/>
              <a:t>příjemce			10 % z celkových způsobilých výdajů.</a:t>
            </a:r>
          </a:p>
          <a:p>
            <a:pPr marL="0" indent="0">
              <a:buFont typeface="Arial"/>
              <a:buNone/>
            </a:pPr>
            <a:endParaRPr lang="cs-CZ" sz="2200" dirty="0" smtClean="0"/>
          </a:p>
          <a:p>
            <a:pPr marL="0" indent="0">
              <a:buFont typeface="Arial"/>
              <a:buNone/>
            </a:pPr>
            <a:r>
              <a:rPr lang="cs-CZ" sz="2200" b="1" dirty="0" smtClean="0"/>
              <a:t>4) Soukromoprávní subjekty vykonávající veřejně prospěšnou činnost, jejichž hlavním účelem činnosti není vytváření zisku a současně vykonávají veřejně prospěšnou činnost v oblasti definované výzvou</a:t>
            </a:r>
            <a:endParaRPr lang="cs-CZ" sz="2200" dirty="0" smtClean="0"/>
          </a:p>
          <a:p>
            <a:r>
              <a:rPr lang="cs-CZ" sz="2200" dirty="0" smtClean="0"/>
              <a:t>EFRR				85 % z celkových způsobilých výdajů, </a:t>
            </a:r>
          </a:p>
          <a:p>
            <a:r>
              <a:rPr lang="cs-CZ" sz="2200" dirty="0" smtClean="0"/>
              <a:t>státní rozpočet	10 % z celkových způsobilých výdajů,</a:t>
            </a:r>
          </a:p>
          <a:p>
            <a:r>
              <a:rPr lang="cs-CZ" sz="2200" dirty="0" smtClean="0"/>
              <a:t>příjemce			  5 % z celkových způsobilých výdajů.</a:t>
            </a:r>
          </a:p>
          <a:p>
            <a:pPr marL="400050" lvl="1" indent="0">
              <a:spcAft>
                <a:spcPts val="600"/>
              </a:spcAft>
              <a:buFont typeface="Arial"/>
              <a:buNone/>
              <a:defRPr/>
            </a:pPr>
            <a:endParaRPr lang="cs-CZ" sz="2400" dirty="0" smtClean="0">
              <a:cs typeface="Arial" charset="0"/>
            </a:endParaRP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27</a:t>
            </a:fld>
            <a:endParaRPr lang="cs-CZ">
              <a:solidFill>
                <a:prstClr val="black">
                  <a:tint val="75000"/>
                </a:prstClr>
              </a:solidFill>
            </a:endParaRPr>
          </a:p>
        </p:txBody>
      </p:sp>
    </p:spTree>
    <p:extLst>
      <p:ext uri="{BB962C8B-B14F-4D97-AF65-F5344CB8AC3E}">
        <p14:creationId xmlns:p14="http://schemas.microsoft.com/office/powerpoint/2010/main" val="414595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r>
              <a:rPr lang="cs-CZ" sz="2800" b="1" dirty="0">
                <a:solidFill>
                  <a:srgbClr val="0070C0"/>
                </a:solidFill>
                <a:latin typeface="Myriad Pro"/>
              </a:rPr>
              <a:t>32. A 33. Výzva IROP - „SŠ/VOŠ“ a „SŠ/VOŠ (SVL)“</a:t>
            </a:r>
          </a:p>
        </p:txBody>
      </p:sp>
      <p:sp>
        <p:nvSpPr>
          <p:cNvPr id="8" name="Rectangle 2"/>
          <p:cNvSpPr txBox="1">
            <a:spLocks noChangeArrowheads="1"/>
          </p:cNvSpPr>
          <p:nvPr/>
        </p:nvSpPr>
        <p:spPr>
          <a:xfrm>
            <a:off x="0" y="1217613"/>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200" b="1" dirty="0" smtClean="0"/>
              <a:t>5) Veřejné vysoké školy a výzkumné organizace</a:t>
            </a:r>
            <a:endParaRPr lang="cs-CZ" sz="2200" dirty="0" smtClean="0"/>
          </a:p>
          <a:p>
            <a:r>
              <a:rPr lang="cs-CZ" sz="2200" dirty="0" smtClean="0"/>
              <a:t>EFRR				85 % z celkových způsobilých výdajů, </a:t>
            </a:r>
          </a:p>
          <a:p>
            <a:r>
              <a:rPr lang="cs-CZ" sz="2200" dirty="0" smtClean="0"/>
              <a:t>státní rozpočet	10 % z celkových způsobilých výdajů,</a:t>
            </a:r>
          </a:p>
          <a:p>
            <a:r>
              <a:rPr lang="cs-CZ" sz="2200" dirty="0" smtClean="0"/>
              <a:t>příjemce			  5 % z celkových způsobilých výdajů.</a:t>
            </a:r>
          </a:p>
          <a:p>
            <a:pPr marL="0" indent="0">
              <a:buFont typeface="Arial"/>
              <a:buNone/>
            </a:pPr>
            <a:endParaRPr lang="cs-CZ" sz="2200" dirty="0" smtClean="0"/>
          </a:p>
          <a:p>
            <a:pPr marL="0" indent="0">
              <a:buFont typeface="Arial"/>
              <a:buNone/>
            </a:pPr>
            <a:r>
              <a:rPr lang="cs-CZ" sz="2200" b="1" dirty="0" smtClean="0"/>
              <a:t>6) Ostatní subjekty neobsažené ve výše uvedených kategoriích</a:t>
            </a:r>
            <a:endParaRPr lang="cs-CZ" sz="2200" dirty="0" smtClean="0"/>
          </a:p>
          <a:p>
            <a:r>
              <a:rPr lang="cs-CZ" sz="2200" dirty="0" smtClean="0"/>
              <a:t>EFRR				85 % z celkových způsobilých výdajů, </a:t>
            </a:r>
          </a:p>
          <a:p>
            <a:r>
              <a:rPr lang="cs-CZ" sz="2200" dirty="0"/>
              <a:t>státní rozpočet	</a:t>
            </a:r>
            <a:r>
              <a:rPr lang="cs-CZ" sz="2200" dirty="0" smtClean="0"/>
              <a:t>  0 </a:t>
            </a:r>
            <a:r>
              <a:rPr lang="cs-CZ" sz="2200" dirty="0"/>
              <a:t>% z celkových způsobilých výdajů</a:t>
            </a:r>
            <a:r>
              <a:rPr lang="cs-CZ" sz="2200" dirty="0" smtClean="0"/>
              <a:t>,</a:t>
            </a:r>
          </a:p>
          <a:p>
            <a:r>
              <a:rPr lang="cs-CZ" sz="2200" dirty="0" smtClean="0"/>
              <a:t>příjemce			 15 % z celkových způsobilých výdajů.</a:t>
            </a:r>
            <a:endParaRPr lang="cs-CZ" sz="2200" dirty="0">
              <a:cs typeface="Arial" charset="0"/>
            </a:endParaRPr>
          </a:p>
          <a:p>
            <a:pPr marL="0" indent="0">
              <a:buNone/>
            </a:pPr>
            <a:endParaRPr lang="cs-CZ" sz="2200" dirty="0" smtClean="0">
              <a:cs typeface="Arial" charset="0"/>
            </a:endParaRPr>
          </a:p>
          <a:p>
            <a:pPr marL="0" indent="0">
              <a:buNone/>
            </a:pPr>
            <a:r>
              <a:rPr lang="cs-CZ" sz="2200" dirty="0" smtClean="0">
                <a:cs typeface="Arial" charset="0"/>
              </a:rPr>
              <a:t>Pozn.: podnikající subjekty mají vždy podíl 0 % ze státního </a:t>
            </a:r>
            <a:r>
              <a:rPr lang="cs-CZ" sz="2200" dirty="0" err="1" smtClean="0">
                <a:cs typeface="Arial" charset="0"/>
              </a:rPr>
              <a:t>rozp</a:t>
            </a:r>
            <a:r>
              <a:rPr lang="cs-CZ" sz="2200" dirty="0" smtClean="0">
                <a:cs typeface="Arial" charset="0"/>
              </a:rPr>
              <a:t>.</a:t>
            </a:r>
          </a:p>
          <a:p>
            <a:pPr marL="0" indent="0">
              <a:buNone/>
            </a:pPr>
            <a:r>
              <a:rPr lang="cs-CZ" sz="2200" dirty="0" smtClean="0">
                <a:cs typeface="Arial" charset="0"/>
              </a:rPr>
              <a:t> </a:t>
            </a: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28</a:t>
            </a:fld>
            <a:endParaRPr lang="cs-CZ">
              <a:solidFill>
                <a:prstClr val="black">
                  <a:tint val="75000"/>
                </a:prstClr>
              </a:solidFill>
            </a:endParaRPr>
          </a:p>
        </p:txBody>
      </p:sp>
    </p:spTree>
    <p:extLst>
      <p:ext uri="{BB962C8B-B14F-4D97-AF65-F5344CB8AC3E}">
        <p14:creationId xmlns:p14="http://schemas.microsoft.com/office/powerpoint/2010/main" val="381989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548680"/>
            <a:ext cx="8767068" cy="5293642"/>
          </a:xfrm>
        </p:spPr>
        <p:txBody>
          <a:bodyPr rtlCol="0">
            <a:noAutofit/>
          </a:bodyPr>
          <a:lstStyle/>
          <a:p>
            <a:pPr marL="400050" lvl="1" indent="0">
              <a:spcBef>
                <a:spcPts val="600"/>
              </a:spcBef>
              <a:spcAft>
                <a:spcPts val="600"/>
              </a:spcAft>
              <a:buNone/>
              <a:defRPr/>
            </a:pPr>
            <a:r>
              <a:rPr lang="cs-CZ" altLang="cs-CZ" sz="2200" dirty="0" smtClean="0"/>
              <a:t>Podpora </a:t>
            </a:r>
            <a:r>
              <a:rPr lang="cs-CZ" altLang="cs-CZ" sz="2200" dirty="0"/>
              <a:t>může být poskytnuta na podporu infrastruktury </a:t>
            </a:r>
            <a:r>
              <a:rPr lang="cs-CZ" altLang="cs-CZ" sz="2200" b="1" dirty="0"/>
              <a:t>škol a školských zařízení pro střední a vyšší odborné vzdělávání (včetně víceletých gymnázií)</a:t>
            </a:r>
            <a:r>
              <a:rPr lang="cs-CZ" altLang="cs-CZ" sz="2200" dirty="0"/>
              <a:t> podle zákona č. 561/2004 Sb., školský zákon, ve znění pozdějších předpisů, </a:t>
            </a:r>
            <a:r>
              <a:rPr lang="cs-CZ" altLang="cs-CZ" sz="2200" b="1" dirty="0"/>
              <a:t>zapsaných v Rejstříku škol a školských zařízení k datu vyhlášení výzvy </a:t>
            </a:r>
            <a:r>
              <a:rPr lang="cs-CZ" altLang="cs-CZ" sz="2200" dirty="0"/>
              <a:t>ve vazbě na: </a:t>
            </a:r>
          </a:p>
          <a:p>
            <a:pPr marL="400050" lvl="1" indent="0">
              <a:spcBef>
                <a:spcPts val="600"/>
              </a:spcBef>
              <a:buNone/>
              <a:defRPr/>
            </a:pPr>
            <a:r>
              <a:rPr lang="cs-CZ" altLang="cs-CZ" sz="2200" dirty="0"/>
              <a:t>-	</a:t>
            </a:r>
            <a:r>
              <a:rPr lang="cs-CZ" altLang="cs-CZ" sz="2200" b="1" dirty="0"/>
              <a:t>klíčové kompetence </a:t>
            </a:r>
            <a:r>
              <a:rPr lang="cs-CZ" altLang="cs-CZ" sz="2200" dirty="0"/>
              <a:t>(komunikace v cizích jazycích, práce s </a:t>
            </a:r>
            <a:r>
              <a:rPr lang="cs-CZ" altLang="cs-CZ" sz="2200" dirty="0" smtClean="0"/>
              <a:t>		digitálními </a:t>
            </a:r>
            <a:r>
              <a:rPr lang="cs-CZ" altLang="cs-CZ" sz="2200" dirty="0"/>
              <a:t>technologiemi, přírodní vědy, technické a řemeslné </a:t>
            </a:r>
            <a:r>
              <a:rPr lang="cs-CZ" altLang="cs-CZ" sz="2200" dirty="0" smtClean="0"/>
              <a:t>		obory</a:t>
            </a:r>
            <a:r>
              <a:rPr lang="cs-CZ" altLang="cs-CZ" sz="2200" dirty="0"/>
              <a:t>);</a:t>
            </a:r>
          </a:p>
          <a:p>
            <a:pPr marL="400050" lvl="1" indent="0">
              <a:spcBef>
                <a:spcPts val="0"/>
              </a:spcBef>
              <a:buNone/>
              <a:defRPr/>
            </a:pPr>
            <a:r>
              <a:rPr lang="cs-CZ" altLang="cs-CZ" sz="2200" dirty="0"/>
              <a:t>-	</a:t>
            </a:r>
            <a:r>
              <a:rPr lang="cs-CZ" altLang="cs-CZ" sz="2200" b="1" dirty="0"/>
              <a:t>budování bezbariérovosti </a:t>
            </a:r>
            <a:r>
              <a:rPr lang="cs-CZ" altLang="cs-CZ" sz="2200" b="1" dirty="0" smtClean="0"/>
              <a:t>škol</a:t>
            </a:r>
            <a:r>
              <a:rPr lang="cs-CZ" altLang="cs-CZ" sz="2200" dirty="0" smtClean="0"/>
              <a:t>;</a:t>
            </a:r>
          </a:p>
          <a:p>
            <a:pPr marL="400050" lvl="1" indent="0">
              <a:spcBef>
                <a:spcPts val="0"/>
              </a:spcBef>
              <a:spcAft>
                <a:spcPts val="600"/>
              </a:spcAft>
              <a:buNone/>
              <a:defRPr/>
            </a:pPr>
            <a:r>
              <a:rPr lang="cs-CZ" altLang="cs-CZ" sz="2200" dirty="0" smtClean="0"/>
              <a:t>- 	</a:t>
            </a:r>
            <a:r>
              <a:rPr lang="cs-CZ" altLang="cs-CZ" sz="2200" b="1" dirty="0" smtClean="0"/>
              <a:t>rozšiřování kapacit kmenových tříd </a:t>
            </a:r>
            <a:r>
              <a:rPr lang="cs-CZ" altLang="cs-CZ" sz="2200" dirty="0" smtClean="0"/>
              <a:t>– </a:t>
            </a:r>
            <a:r>
              <a:rPr lang="cs-CZ" altLang="cs-CZ" sz="2200" dirty="0" smtClean="0">
                <a:solidFill>
                  <a:srgbClr val="FF0000"/>
                </a:solidFill>
              </a:rPr>
              <a:t>pouze výzva č. 33.</a:t>
            </a:r>
            <a:endParaRPr lang="cs-CZ" altLang="cs-CZ" sz="2200" dirty="0">
              <a:solidFill>
                <a:srgbClr val="FF0000"/>
              </a:solidFill>
            </a:endParaRPr>
          </a:p>
          <a:p>
            <a:pPr marL="400050" lvl="1" indent="0">
              <a:spcBef>
                <a:spcPts val="600"/>
              </a:spcBef>
              <a:spcAft>
                <a:spcPts val="600"/>
              </a:spcAft>
              <a:buNone/>
              <a:defRPr/>
            </a:pPr>
            <a:r>
              <a:rPr lang="cs-CZ" altLang="cs-CZ" sz="2200" b="1" i="1" dirty="0"/>
              <a:t>Není možné realizovat projekt zaměřený pouze na aktivity spojené se zajištěním konektivity školy nebo na aktivity vedoucí k sociální inkluzi (nákup kompenzačních pomůcek, stavební úpravy a vybavení poradenských pracovišť</a:t>
            </a:r>
            <a:r>
              <a:rPr lang="cs-CZ" altLang="cs-CZ" sz="2200" b="1" i="1" dirty="0" smtClean="0"/>
              <a:t>).</a:t>
            </a: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16632"/>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32. A 33. </a:t>
            </a:r>
            <a:r>
              <a:rPr lang="cs-CZ" sz="2400" b="1" dirty="0">
                <a:solidFill>
                  <a:srgbClr val="0070C0"/>
                </a:solidFill>
                <a:latin typeface="Myriad Pro"/>
              </a:rPr>
              <a:t>Výzva IROP </a:t>
            </a:r>
            <a:r>
              <a:rPr lang="cs-CZ" sz="2400" b="1" dirty="0" smtClean="0">
                <a:solidFill>
                  <a:srgbClr val="0070C0"/>
                </a:solidFill>
                <a:latin typeface="Myriad Pro"/>
              </a:rPr>
              <a:t>- „SŠ/VOŠ“ a „SŠ/VOŠ (SVL)“</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5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14438"/>
            <a:ext cx="8229600" cy="487885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200" b="1" dirty="0" smtClean="0">
                <a:solidFill>
                  <a:prstClr val="black"/>
                </a:solidFill>
              </a:rPr>
              <a:t>Ministerstvo pro místní rozvoj České republiky</a:t>
            </a:r>
          </a:p>
          <a:p>
            <a:pPr marL="0" indent="0">
              <a:lnSpc>
                <a:spcPct val="150000"/>
              </a:lnSpc>
              <a:buFont typeface="Arial"/>
              <a:buNone/>
            </a:pPr>
            <a:r>
              <a:rPr lang="cs-CZ" sz="2200" dirty="0" smtClean="0">
                <a:solidFill>
                  <a:prstClr val="black"/>
                </a:solidFill>
              </a:rPr>
              <a:t>= Řídicí orgán IROP (ŘO IROP)</a:t>
            </a:r>
          </a:p>
          <a:p>
            <a:pPr>
              <a:lnSpc>
                <a:spcPct val="150000"/>
              </a:lnSpc>
              <a:buFont typeface="Arial" panose="020B0604020202020204" pitchFamily="34" charset="0"/>
              <a:buChar char="•"/>
            </a:pPr>
            <a:r>
              <a:rPr lang="cs-CZ" sz="2200" dirty="0" smtClean="0">
                <a:solidFill>
                  <a:prstClr val="black"/>
                </a:solidFill>
              </a:rPr>
              <a:t>řízení programu</a:t>
            </a:r>
          </a:p>
          <a:p>
            <a:pPr>
              <a:lnSpc>
                <a:spcPct val="150000"/>
              </a:lnSpc>
              <a:buFont typeface="Arial" panose="020B0604020202020204" pitchFamily="34" charset="0"/>
              <a:buChar char="•"/>
            </a:pPr>
            <a:r>
              <a:rPr lang="cs-CZ" sz="2200" dirty="0" smtClean="0">
                <a:solidFill>
                  <a:prstClr val="black"/>
                </a:solidFill>
              </a:rPr>
              <a:t>příprava výzev a pravidel pro žadatele a příjemce, </a:t>
            </a:r>
          </a:p>
          <a:p>
            <a:pPr>
              <a:lnSpc>
                <a:spcPct val="150000"/>
              </a:lnSpc>
              <a:buFont typeface="Arial" panose="020B0604020202020204" pitchFamily="34" charset="0"/>
              <a:buChar char="•"/>
            </a:pPr>
            <a:r>
              <a:rPr lang="cs-CZ" sz="2200" dirty="0" smtClean="0">
                <a:solidFill>
                  <a:prstClr val="black"/>
                </a:solidFill>
              </a:rPr>
              <a:t>poskytovatel dotace </a:t>
            </a:r>
          </a:p>
          <a:p>
            <a:pPr>
              <a:lnSpc>
                <a:spcPct val="150000"/>
              </a:lnSpc>
              <a:buFont typeface="Arial" panose="020B0604020202020204" pitchFamily="34" charset="0"/>
              <a:buChar char="•"/>
            </a:pPr>
            <a:endParaRPr lang="cs-CZ" sz="2200" dirty="0" smtClean="0">
              <a:solidFill>
                <a:prstClr val="black"/>
              </a:solidFill>
            </a:endParaRPr>
          </a:p>
          <a:p>
            <a:pPr marL="0" indent="0" algn="just" eaLnBrk="0" fontAlgn="base" hangingPunct="0">
              <a:lnSpc>
                <a:spcPct val="150000"/>
              </a:lnSpc>
              <a:spcAft>
                <a:spcPct val="0"/>
              </a:spcAft>
              <a:buFont typeface="Arial"/>
              <a:buNone/>
            </a:pPr>
            <a:r>
              <a:rPr lang="cs-CZ" sz="2200" b="1" dirty="0" smtClean="0">
                <a:solidFill>
                  <a:prstClr val="black"/>
                </a:solidFill>
              </a:rPr>
              <a:t>Centrum pro regionální rozvoj České republiky</a:t>
            </a:r>
          </a:p>
          <a:p>
            <a:pPr marL="0" indent="0" algn="just" eaLnBrk="0" fontAlgn="base" hangingPunct="0">
              <a:lnSpc>
                <a:spcPct val="150000"/>
              </a:lnSpc>
              <a:spcAft>
                <a:spcPct val="0"/>
              </a:spcAft>
              <a:buFont typeface="Arial"/>
              <a:buNone/>
            </a:pPr>
            <a:r>
              <a:rPr lang="cs-CZ" sz="2200" dirty="0" smtClean="0">
                <a:solidFill>
                  <a:prstClr val="black"/>
                </a:solidFill>
              </a:rPr>
              <a:t>= zprostředkující subjekt pro IROP</a:t>
            </a:r>
          </a:p>
          <a:p>
            <a:pPr algn="just" eaLnBrk="0" fontAlgn="base" hangingPunct="0">
              <a:lnSpc>
                <a:spcPct val="150000"/>
              </a:lnSpc>
              <a:spcAft>
                <a:spcPct val="0"/>
              </a:spcAft>
              <a:buFont typeface="Arial" panose="020B0604020202020204" pitchFamily="34" charset="0"/>
              <a:buChar char="•"/>
            </a:pPr>
            <a:r>
              <a:rPr lang="cs-CZ" sz="2200" dirty="0" smtClean="0">
                <a:solidFill>
                  <a:prstClr val="black"/>
                </a:solidFill>
              </a:rPr>
              <a:t>konzultace, příjem a hodnocení žádostí o podporu, kontroly projektů, kontroly žádostí o platbu, administrace změn, zpracování podkladů pro certifikaci</a:t>
            </a:r>
          </a:p>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Role MMR </a:t>
            </a:r>
            <a:r>
              <a:rPr lang="cs-CZ" sz="3200" cap="none" dirty="0">
                <a:solidFill>
                  <a:srgbClr val="0070C0"/>
                </a:solidFill>
              </a:rPr>
              <a:t>a</a:t>
            </a:r>
            <a:r>
              <a:rPr lang="cs-CZ" sz="3200" dirty="0">
                <a:solidFill>
                  <a:srgbClr val="0070C0"/>
                </a:solidFill>
              </a:rPr>
              <a:t> CRR</a:t>
            </a:r>
          </a:p>
        </p:txBody>
      </p:sp>
    </p:spTree>
    <p:extLst>
      <p:ext uri="{BB962C8B-B14F-4D97-AF65-F5344CB8AC3E}">
        <p14:creationId xmlns:p14="http://schemas.microsoft.com/office/powerpoint/2010/main" val="416347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21854" y="836712"/>
            <a:ext cx="8712968" cy="5192128"/>
          </a:xfrm>
        </p:spPr>
        <p:txBody>
          <a:bodyPr rtlCol="0">
            <a:noAutofit/>
          </a:bodyPr>
          <a:lstStyle/>
          <a:p>
            <a:pPr marL="400050" lvl="1" indent="0">
              <a:spcBef>
                <a:spcPts val="1800"/>
              </a:spcBef>
              <a:spcAft>
                <a:spcPts val="600"/>
              </a:spcAft>
              <a:buNone/>
              <a:defRPr/>
            </a:pPr>
            <a:r>
              <a:rPr lang="cs-CZ" altLang="cs-CZ" sz="2200" b="1" dirty="0"/>
              <a:t>Cíl: </a:t>
            </a:r>
            <a:r>
              <a:rPr lang="cs-CZ" altLang="cs-CZ" sz="2200" dirty="0"/>
              <a:t>prostřednictvím kvalitní a dostupné infrastruktury zajistit rovný přístup ke vzdělávání a k získávání klíčových schopností a tím zajistit reálnou uplatnitelnost na trhu práce</a:t>
            </a:r>
            <a:r>
              <a:rPr lang="cs-CZ" altLang="cs-CZ" sz="2200" dirty="0" smtClean="0"/>
              <a:t>.</a:t>
            </a:r>
          </a:p>
          <a:p>
            <a:pPr marL="400050" lvl="1" indent="0">
              <a:spcBef>
                <a:spcPts val="1800"/>
              </a:spcBef>
              <a:spcAft>
                <a:spcPts val="600"/>
              </a:spcAft>
              <a:buNone/>
              <a:defRPr/>
            </a:pPr>
            <a:r>
              <a:rPr lang="cs-CZ" altLang="cs-CZ" sz="2200" b="1" dirty="0">
                <a:solidFill>
                  <a:srgbClr val="FF0000"/>
                </a:solidFill>
              </a:rPr>
              <a:t>Projektové záměry musí být v souladu </a:t>
            </a:r>
            <a:r>
              <a:rPr lang="cs-CZ" altLang="cs-CZ" sz="2200" b="1" dirty="0" smtClean="0">
                <a:solidFill>
                  <a:srgbClr val="FF0000"/>
                </a:solidFill>
              </a:rPr>
              <a:t>s </a:t>
            </a:r>
            <a:r>
              <a:rPr lang="cs-CZ" altLang="cs-CZ" sz="2200" b="1" dirty="0">
                <a:solidFill>
                  <a:srgbClr val="FF0000"/>
                </a:solidFill>
              </a:rPr>
              <a:t>Krajským akčním plánem vzdělávání</a:t>
            </a:r>
            <a:r>
              <a:rPr lang="cs-CZ" altLang="cs-CZ" sz="2200" b="1" dirty="0" smtClean="0">
                <a:solidFill>
                  <a:srgbClr val="FF0000"/>
                </a:solidFill>
              </a:rPr>
              <a:t>.</a:t>
            </a:r>
            <a:endParaRPr lang="cs-CZ" altLang="cs-CZ" sz="2200" dirty="0"/>
          </a:p>
          <a:p>
            <a:pPr marL="400050" lvl="1" indent="0">
              <a:spcBef>
                <a:spcPts val="1800"/>
              </a:spcBef>
              <a:spcAft>
                <a:spcPts val="600"/>
              </a:spcAft>
              <a:buNone/>
              <a:defRPr/>
            </a:pPr>
            <a:r>
              <a:rPr lang="cs-CZ" altLang="cs-CZ" sz="2200" b="1" dirty="0" smtClean="0"/>
              <a:t>Výše celkových způsobilých výdajů:</a:t>
            </a:r>
          </a:p>
          <a:p>
            <a:pPr lvl="1" indent="-342900">
              <a:spcBef>
                <a:spcPts val="1800"/>
              </a:spcBef>
              <a:spcAft>
                <a:spcPts val="600"/>
              </a:spcAft>
              <a:buFont typeface="Arial" panose="020B0604020202020204" pitchFamily="34" charset="0"/>
              <a:buChar char="•"/>
              <a:defRPr/>
            </a:pPr>
            <a:r>
              <a:rPr lang="cs-CZ" altLang="cs-CZ" sz="2200" dirty="0" smtClean="0"/>
              <a:t>Minimální výše </a:t>
            </a:r>
            <a:r>
              <a:rPr lang="cs-CZ" altLang="cs-CZ" sz="2200" u="sng" dirty="0" smtClean="0"/>
              <a:t>celkových způsobilých výdajů</a:t>
            </a:r>
            <a:r>
              <a:rPr lang="cs-CZ" altLang="cs-CZ" sz="2200" dirty="0" smtClean="0"/>
              <a:t>:     </a:t>
            </a:r>
            <a:r>
              <a:rPr lang="cs-CZ" altLang="cs-CZ" sz="2200" b="1" dirty="0" smtClean="0"/>
              <a:t>1 000 000 Kč</a:t>
            </a:r>
          </a:p>
          <a:p>
            <a:pPr lvl="1" indent="-342900">
              <a:spcBef>
                <a:spcPts val="600"/>
              </a:spcBef>
              <a:spcAft>
                <a:spcPts val="600"/>
              </a:spcAft>
              <a:buFont typeface="Arial" panose="020B0604020202020204" pitchFamily="34" charset="0"/>
              <a:buChar char="•"/>
              <a:defRPr/>
            </a:pPr>
            <a:r>
              <a:rPr lang="cs-CZ" altLang="cs-CZ" sz="2200" dirty="0" smtClean="0"/>
              <a:t>Maximální výše </a:t>
            </a:r>
            <a:r>
              <a:rPr lang="cs-CZ" altLang="cs-CZ" sz="2200" u="sng" dirty="0" smtClean="0"/>
              <a:t>celkových způsobilých výdajů</a:t>
            </a:r>
            <a:r>
              <a:rPr lang="cs-CZ" altLang="cs-CZ" sz="2200" dirty="0" smtClean="0"/>
              <a:t>:  </a:t>
            </a:r>
            <a:r>
              <a:rPr lang="cs-CZ" altLang="cs-CZ" sz="2200" b="1" dirty="0" smtClean="0"/>
              <a:t>99 000 000 Kč </a:t>
            </a:r>
          </a:p>
          <a:p>
            <a:pPr marL="685350" lvl="1" algn="just" eaLnBrk="0" fontAlgn="base" hangingPunct="0">
              <a:spcAft>
                <a:spcPct val="0"/>
              </a:spcAft>
              <a:buFont typeface="Arial"/>
              <a:buChar char="•"/>
            </a:pPr>
            <a:endParaRPr lang="cs-CZ" sz="1600" dirty="0"/>
          </a:p>
          <a:p>
            <a:pPr marL="400050" lvl="1" indent="0">
              <a:spcBef>
                <a:spcPts val="600"/>
              </a:spcBef>
              <a:spcAft>
                <a:spcPts val="600"/>
              </a:spcAft>
              <a:buNone/>
              <a:defRPr/>
            </a:pPr>
            <a:r>
              <a:rPr lang="cs-CZ" sz="2000" dirty="0"/>
              <a:t>Dotace – ex-post financování</a:t>
            </a:r>
          </a:p>
          <a:p>
            <a:pPr marL="400050" lvl="1" indent="0">
              <a:spcBef>
                <a:spcPts val="600"/>
              </a:spcBef>
              <a:spcAft>
                <a:spcPts val="600"/>
              </a:spcAft>
              <a:buNone/>
              <a:defRPr/>
            </a:pPr>
            <a:r>
              <a:rPr lang="cs-CZ" sz="2000" dirty="0"/>
              <a:t>Převod finančních prostředků – ex-post financování pro organizační složky státu a jejich příspěvkové organizace</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6" name="Nadpis 1"/>
          <p:cNvSpPr txBox="1">
            <a:spLocks/>
          </p:cNvSpPr>
          <p:nvPr/>
        </p:nvSpPr>
        <p:spPr>
          <a:xfrm>
            <a:off x="363538" y="239713"/>
            <a:ext cx="8229600"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3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836712"/>
            <a:ext cx="8352928" cy="5149626"/>
          </a:xfrm>
        </p:spPr>
        <p:txBody>
          <a:bodyPr rtlCol="0">
            <a:noAutofit/>
          </a:bodyPr>
          <a:lstStyle/>
          <a:p>
            <a:pPr marL="0" indent="0">
              <a:spcAft>
                <a:spcPts val="600"/>
              </a:spcAft>
              <a:buNone/>
            </a:pPr>
            <a:r>
              <a:rPr lang="cs-CZ" sz="2200" b="1" dirty="0"/>
              <a:t>Hlavní podporované aktivity (min. 85 % celkových způsobilých výdajů</a:t>
            </a:r>
            <a:r>
              <a:rPr lang="cs-CZ" sz="2200" b="1" dirty="0" smtClean="0"/>
              <a:t>)</a:t>
            </a:r>
          </a:p>
          <a:p>
            <a:pPr lvl="0" algn="just">
              <a:buFont typeface="Symbol"/>
              <a:buChar char=""/>
            </a:pPr>
            <a:r>
              <a:rPr lang="cs-CZ" sz="2200" dirty="0" smtClean="0">
                <a:cs typeface="Arial"/>
              </a:rPr>
              <a:t>stavby </a:t>
            </a:r>
            <a:r>
              <a:rPr lang="cs-CZ" sz="2200" dirty="0">
                <a:cs typeface="Arial"/>
              </a:rPr>
              <a:t>a stavební práce spojené s výstavbou infrastruktury středních a vyšších odborných škol včetně vybudování přípojky pro přivedení inženýrských sítí,</a:t>
            </a:r>
          </a:p>
          <a:p>
            <a:pPr lvl="0" algn="just">
              <a:buFont typeface="Symbol"/>
              <a:buChar char=""/>
            </a:pPr>
            <a:r>
              <a:rPr lang="cs-CZ" sz="2200" dirty="0" smtClean="0">
                <a:cs typeface="Arial"/>
              </a:rPr>
              <a:t>rekonstrukce </a:t>
            </a:r>
            <a:r>
              <a:rPr lang="cs-CZ" sz="2200" dirty="0">
                <a:cs typeface="Arial"/>
              </a:rPr>
              <a:t>a stavební úpravy stávající infrastruktury (včetně zabezpečení bezbariérovosti dle vyhlášky č. 398/2009 Sb.),</a:t>
            </a:r>
          </a:p>
          <a:p>
            <a:pPr lvl="0" algn="just">
              <a:buFont typeface="Symbol"/>
              <a:buChar char=""/>
            </a:pPr>
            <a:r>
              <a:rPr lang="cs-CZ" sz="2200" dirty="0" smtClean="0">
                <a:cs typeface="Arial"/>
              </a:rPr>
              <a:t>nákup </a:t>
            </a:r>
            <a:r>
              <a:rPr lang="cs-CZ" sz="2200" dirty="0">
                <a:cs typeface="Arial"/>
              </a:rPr>
              <a:t>budov</a:t>
            </a:r>
            <a:r>
              <a:rPr lang="cs-CZ" sz="2200" dirty="0" smtClean="0">
                <a:cs typeface="Arial"/>
              </a:rPr>
              <a:t>, </a:t>
            </a:r>
            <a:endParaRPr lang="cs-CZ" sz="2200" dirty="0">
              <a:cs typeface="Arial"/>
            </a:endParaRPr>
          </a:p>
          <a:p>
            <a:pPr lvl="0" algn="just">
              <a:buFont typeface="Symbol"/>
              <a:buChar char=""/>
            </a:pPr>
            <a:r>
              <a:rPr lang="cs-CZ" sz="2200" dirty="0" smtClean="0">
                <a:cs typeface="Arial"/>
              </a:rPr>
              <a:t>pořízení </a:t>
            </a:r>
            <a:r>
              <a:rPr lang="cs-CZ" sz="2200" dirty="0">
                <a:cs typeface="Arial"/>
              </a:rPr>
              <a:t>vybavení budov a učeben,</a:t>
            </a:r>
          </a:p>
          <a:p>
            <a:pPr lvl="0" algn="just">
              <a:buFont typeface="Symbol"/>
              <a:buChar char=""/>
            </a:pPr>
            <a:r>
              <a:rPr lang="cs-CZ" sz="2200" dirty="0" smtClean="0">
                <a:cs typeface="Arial"/>
              </a:rPr>
              <a:t>pořízení </a:t>
            </a:r>
            <a:r>
              <a:rPr lang="cs-CZ" sz="2200" dirty="0">
                <a:cs typeface="Arial"/>
              </a:rPr>
              <a:t>kompenzačních pomůcek,</a:t>
            </a:r>
          </a:p>
          <a:p>
            <a:pPr lvl="0" algn="just">
              <a:buFont typeface="Symbol"/>
              <a:buChar char=""/>
            </a:pPr>
            <a:r>
              <a:rPr lang="cs-CZ" sz="2200" dirty="0" smtClean="0">
                <a:cs typeface="Arial"/>
              </a:rPr>
              <a:t>zajištění </a:t>
            </a:r>
            <a:r>
              <a:rPr lang="cs-CZ" sz="2200" dirty="0">
                <a:cs typeface="Arial"/>
              </a:rPr>
              <a:t>vnitřní konektivity školy a připojení k internetu.</a:t>
            </a:r>
            <a:endParaRPr lang="cs-CZ" sz="2200" b="1" dirty="0"/>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5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a:t>Vedlejší podporované aktivity (max. 15 % celkových způsobilých výdajů</a:t>
            </a:r>
            <a:r>
              <a:rPr lang="cs-CZ" sz="2200" b="1" dirty="0" smtClean="0"/>
              <a:t>)</a:t>
            </a:r>
          </a:p>
          <a:p>
            <a:r>
              <a:rPr lang="cs-CZ" sz="2200" dirty="0" smtClean="0"/>
              <a:t>nákup </a:t>
            </a:r>
            <a:r>
              <a:rPr lang="cs-CZ" sz="2200" dirty="0"/>
              <a:t>pozemků pro výstavbu nové budovy nebo přístavbu stávající budovy (do 10 % celkových způsobilých výdajů projektu), </a:t>
            </a:r>
          </a:p>
          <a:p>
            <a:r>
              <a:rPr lang="cs-CZ" sz="2200" dirty="0" smtClean="0"/>
              <a:t>demolice </a:t>
            </a:r>
            <a:r>
              <a:rPr lang="cs-CZ" sz="2200" dirty="0"/>
              <a:t>souvisí s realizací projektu, </a:t>
            </a:r>
          </a:p>
          <a:p>
            <a:r>
              <a:rPr lang="cs-CZ" sz="2200" dirty="0" smtClean="0"/>
              <a:t>pořízení </a:t>
            </a:r>
            <a:r>
              <a:rPr lang="cs-CZ" sz="2200" dirty="0"/>
              <a:t>bezpečnostních prvků a zařízení u vstupu do budovy </a:t>
            </a:r>
          </a:p>
          <a:p>
            <a:r>
              <a:rPr lang="cs-CZ" sz="2200" dirty="0"/>
              <a:t>úpravy zeleně a venkovního prostranství, </a:t>
            </a:r>
          </a:p>
          <a:p>
            <a:r>
              <a:rPr lang="cs-CZ" sz="2200" dirty="0" smtClean="0"/>
              <a:t>projektová </a:t>
            </a:r>
            <a:r>
              <a:rPr lang="cs-CZ" sz="2200" dirty="0"/>
              <a:t>dokumentace, EIA, </a:t>
            </a:r>
            <a:r>
              <a:rPr lang="cs-CZ" sz="2200" dirty="0" smtClean="0"/>
              <a:t>zabezpečení </a:t>
            </a:r>
            <a:r>
              <a:rPr lang="cs-CZ" sz="2200" dirty="0"/>
              <a:t>výstavby (technický dozor investora, BOZP, autorský dozor), </a:t>
            </a:r>
          </a:p>
          <a:p>
            <a:r>
              <a:rPr lang="cs-CZ" sz="2200" dirty="0" smtClean="0"/>
              <a:t>pořízení </a:t>
            </a:r>
            <a:r>
              <a:rPr lang="cs-CZ" sz="2200" dirty="0"/>
              <a:t>služeb bezprostředně související s realizací projektu (příprava a realizace zadávacích a výběrových řízení, zpracování studie proveditelnosti), </a:t>
            </a:r>
          </a:p>
          <a:p>
            <a:r>
              <a:rPr lang="cs-CZ" sz="2200" dirty="0" smtClean="0"/>
              <a:t>povinná </a:t>
            </a:r>
            <a:r>
              <a:rPr lang="cs-CZ" sz="2200" dirty="0"/>
              <a:t>publicita (podle kap. 13 Obecných pravidel). </a:t>
            </a:r>
          </a:p>
          <a:p>
            <a:pPr marL="0" indent="0">
              <a:buNone/>
            </a:pPr>
            <a:endParaRPr lang="cs-CZ" sz="20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8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marL="0" indent="0">
              <a:buNone/>
            </a:pPr>
            <a:r>
              <a:rPr lang="cs-CZ" sz="2000" dirty="0"/>
              <a:t>•	stavby, přístavby, nástavby, stavební úpravy a rekonstrukce budov sloužící středoškolskému nebo vyššímu odbornému vzdělávání:</a:t>
            </a:r>
          </a:p>
          <a:p>
            <a:pPr lvl="1">
              <a:buFont typeface="Arial" panose="020B0604020202020204" pitchFamily="34" charset="0"/>
              <a:buChar char="•"/>
            </a:pPr>
            <a:r>
              <a:rPr lang="cs-CZ" sz="1900" dirty="0" smtClean="0"/>
              <a:t>odborné </a:t>
            </a:r>
            <a:r>
              <a:rPr lang="cs-CZ" sz="1900" dirty="0"/>
              <a:t>a specializované učebny a výukové prostory ve vazbě na klíčové kompetence, spojovací prostory a nezbytné zázemí těchto učeben (např. šatny k dílnám, sociální </a:t>
            </a:r>
            <a:r>
              <a:rPr lang="cs-CZ" sz="1900" dirty="0" smtClean="0"/>
              <a:t>zázemí)</a:t>
            </a:r>
          </a:p>
          <a:p>
            <a:pPr lvl="1">
              <a:buFont typeface="Arial" panose="020B0604020202020204" pitchFamily="34" charset="0"/>
              <a:buChar char="•"/>
            </a:pPr>
            <a:r>
              <a:rPr lang="cs-CZ" sz="1900" dirty="0" smtClean="0"/>
              <a:t>odborné </a:t>
            </a:r>
            <a:r>
              <a:rPr lang="cs-CZ" sz="1900" dirty="0"/>
              <a:t>kabinety ve vazbě na klíčové </a:t>
            </a:r>
            <a:r>
              <a:rPr lang="cs-CZ" sz="1900" dirty="0" smtClean="0"/>
              <a:t>kompetence,</a:t>
            </a:r>
          </a:p>
          <a:p>
            <a:pPr lvl="1">
              <a:buFont typeface="Arial" panose="020B0604020202020204" pitchFamily="34" charset="0"/>
              <a:buChar char="•"/>
            </a:pPr>
            <a:r>
              <a:rPr lang="cs-CZ" sz="1900" dirty="0" smtClean="0"/>
              <a:t>školní </a:t>
            </a:r>
            <a:r>
              <a:rPr lang="cs-CZ" sz="1900" dirty="0"/>
              <a:t>poradenské pracoviště v budově </a:t>
            </a:r>
            <a:r>
              <a:rPr lang="cs-CZ" sz="1900" dirty="0" smtClean="0"/>
              <a:t>školy,</a:t>
            </a:r>
          </a:p>
          <a:p>
            <a:pPr lvl="1">
              <a:buFont typeface="Arial" panose="020B0604020202020204" pitchFamily="34" charset="0"/>
              <a:buChar char="•"/>
            </a:pPr>
            <a:r>
              <a:rPr lang="cs-CZ" sz="1900" i="1" dirty="0" smtClean="0"/>
              <a:t>nové </a:t>
            </a:r>
            <a:r>
              <a:rPr lang="cs-CZ" sz="1900" i="1" dirty="0"/>
              <a:t>kmenové učebny za účelem rozšíření kapacity školy, spojovacích prostor a zázemí nezbytné pro zvýšené kapacity žáků (šatny, sociální zázemí</a:t>
            </a:r>
            <a:r>
              <a:rPr lang="cs-CZ" sz="1900" i="1" dirty="0" smtClean="0"/>
              <a:t>), nové </a:t>
            </a:r>
            <a:r>
              <a:rPr lang="cs-CZ" sz="1900" i="1" dirty="0"/>
              <a:t>kabinety ve vazbě na rozšiřování kapacit </a:t>
            </a:r>
            <a:r>
              <a:rPr lang="cs-CZ" sz="1900" i="1" dirty="0" smtClean="0"/>
              <a:t>školy – </a:t>
            </a:r>
            <a:r>
              <a:rPr lang="cs-CZ" sz="1900" i="1" dirty="0" smtClean="0">
                <a:solidFill>
                  <a:srgbClr val="FF0000"/>
                </a:solidFill>
              </a:rPr>
              <a:t>pouze výzva č. 33</a:t>
            </a:r>
            <a:endParaRPr lang="cs-CZ" sz="1900" i="1" dirty="0">
              <a:solidFill>
                <a:srgbClr val="FF0000"/>
              </a:solidFill>
            </a:endParaRPr>
          </a:p>
          <a:p>
            <a:pPr marL="0" indent="0">
              <a:buNone/>
            </a:pPr>
            <a:r>
              <a:rPr lang="cs-CZ" sz="2000" dirty="0"/>
              <a:t>•	stavby a stavební úpravy objektu dle vyhlášky č. 398/2009 Sb. související s podporou sociální inkluze v celé budově (např. zajištění bezbariérového přístupu),</a:t>
            </a:r>
          </a:p>
          <a:p>
            <a:pPr marL="0" indent="0">
              <a:buNone/>
            </a:pPr>
            <a:r>
              <a:rPr lang="cs-CZ" sz="2000" dirty="0"/>
              <a:t>•	budování a modernizace související inženýrské </a:t>
            </a:r>
            <a:r>
              <a:rPr lang="cs-CZ" sz="2000" dirty="0" smtClean="0"/>
              <a:t>sítě</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8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0"/>
            <a:r>
              <a:rPr lang="cs-CZ" sz="2000" dirty="0" smtClean="0"/>
              <a:t>nákup </a:t>
            </a:r>
            <a:r>
              <a:rPr lang="cs-CZ" sz="2000" dirty="0"/>
              <a:t>budovy (celé nebo její části), která bude sloužit středoškolskému/vyššímu odbornému vzdělávání, včetně pozemku na kterém budova </a:t>
            </a:r>
            <a:r>
              <a:rPr lang="cs-CZ" sz="2000" dirty="0" smtClean="0"/>
              <a:t>stojí (pozemek v hlavní aktivitě, ale do 10 % CZV),</a:t>
            </a:r>
          </a:p>
          <a:p>
            <a:pPr lvl="0"/>
            <a:r>
              <a:rPr lang="cs-CZ" sz="2000" dirty="0" smtClean="0"/>
              <a:t>pořízení </a:t>
            </a:r>
            <a:r>
              <a:rPr lang="cs-CZ" sz="2000" dirty="0"/>
              <a:t>nábytku a vybavení učeben, výukových prostor, šaten a kabinetů ve vazbě na klíčové kompetence,</a:t>
            </a:r>
          </a:p>
          <a:p>
            <a:pPr lvl="0"/>
            <a:r>
              <a:rPr lang="cs-CZ" sz="2000" dirty="0" smtClean="0"/>
              <a:t>nákup </a:t>
            </a:r>
            <a:r>
              <a:rPr lang="cs-CZ" sz="2000" dirty="0"/>
              <a:t>výukových pomůcek a technického vybavení učeben a výukových prostor ve vazbě na klíčové kompetence (např. laboratorní soustavy, měřící zařízení, nářadí, SW a HW vybavení ve vazbě na klíčové kompetence: výuku cizích jazyků, přírodní vědy, technické a řemeslné obory), </a:t>
            </a:r>
          </a:p>
          <a:p>
            <a:pPr lvl="0"/>
            <a:r>
              <a:rPr lang="cs-CZ" sz="2000" dirty="0" smtClean="0"/>
              <a:t>pořízení </a:t>
            </a:r>
            <a:r>
              <a:rPr lang="cs-CZ" sz="2000" dirty="0"/>
              <a:t>nábytku a vybavení poradenských pracovišť,</a:t>
            </a:r>
          </a:p>
          <a:p>
            <a:pPr lvl="0"/>
            <a:r>
              <a:rPr lang="cs-CZ" sz="2000" i="1" dirty="0" smtClean="0"/>
              <a:t>pořízení </a:t>
            </a:r>
            <a:r>
              <a:rPr lang="cs-CZ" sz="2000" i="1" dirty="0"/>
              <a:t>nábytku a vybavení nových kmenových učeben, šaten a kabinetů ve vazbě na zvýšenou </a:t>
            </a:r>
            <a:r>
              <a:rPr lang="cs-CZ" sz="2000" i="1" dirty="0" smtClean="0"/>
              <a:t>kapacitu – pouze výzva č. 33,</a:t>
            </a:r>
            <a:endParaRPr lang="cs-CZ" sz="2000" i="1" dirty="0"/>
          </a:p>
          <a:p>
            <a:pPr lvl="0"/>
            <a:r>
              <a:rPr lang="cs-CZ" sz="2000" dirty="0" smtClean="0"/>
              <a:t>pořízení </a:t>
            </a:r>
            <a:r>
              <a:rPr lang="cs-CZ" sz="2000" dirty="0"/>
              <a:t>kompenzačních </a:t>
            </a:r>
            <a:r>
              <a:rPr lang="cs-CZ" sz="2000" dirty="0" smtClean="0"/>
              <a:t>pomůcek</a:t>
            </a:r>
          </a:p>
          <a:p>
            <a:pPr lvl="0"/>
            <a:r>
              <a:rPr lang="cs-CZ" sz="2000" dirty="0" smtClean="0"/>
              <a:t>DPH</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2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0"/>
            <a:r>
              <a:rPr lang="cs-CZ" sz="2000" dirty="0"/>
              <a:t>Konektivita školy k veřejnému internetu (WAN</a:t>
            </a:r>
            <a:r>
              <a:rPr lang="cs-CZ" sz="2000" dirty="0" smtClean="0"/>
              <a:t>) </a:t>
            </a:r>
            <a:r>
              <a:rPr lang="cs-CZ" sz="1800" dirty="0" smtClean="0"/>
              <a:t>- viz </a:t>
            </a:r>
            <a:r>
              <a:rPr lang="cs-CZ" sz="1800" dirty="0"/>
              <a:t>příloha </a:t>
            </a:r>
            <a:r>
              <a:rPr lang="cs-CZ" sz="2000" dirty="0"/>
              <a:t>č. 11 </a:t>
            </a:r>
            <a:r>
              <a:rPr lang="cs-CZ" sz="2000" dirty="0" smtClean="0"/>
              <a:t>Pravidel)</a:t>
            </a:r>
            <a:endParaRPr lang="cs-CZ" sz="2000" dirty="0"/>
          </a:p>
          <a:p>
            <a:pPr lvl="1"/>
            <a:r>
              <a:rPr lang="cs-CZ" sz="1700" dirty="0"/>
              <a:t>síťové zařízení </a:t>
            </a:r>
            <a:r>
              <a:rPr lang="cs-CZ" sz="1700" dirty="0" smtClean="0"/>
              <a:t>WAN-LAN,</a:t>
            </a:r>
          </a:p>
          <a:p>
            <a:pPr lvl="1"/>
            <a:r>
              <a:rPr lang="cs-CZ" sz="1700" dirty="0" smtClean="0"/>
              <a:t>bezpečnostní zařízení,</a:t>
            </a:r>
            <a:endParaRPr lang="cs-CZ" sz="1700" dirty="0"/>
          </a:p>
          <a:p>
            <a:pPr lvl="1"/>
            <a:r>
              <a:rPr lang="cs-CZ" sz="1700" dirty="0"/>
              <a:t>nezbytné vybavení a vedení poslední míle k přípojnému bodu poskytovatele internetu popř. propojení budov školy (rádiový přijímač, anténní zařízení, metalické nebo optické vedení na pozemku a v budovách školy</a:t>
            </a:r>
            <a:r>
              <a:rPr lang="cs-CZ" sz="1700" dirty="0" smtClean="0"/>
              <a:t>),</a:t>
            </a:r>
            <a:endParaRPr lang="cs-CZ" sz="1700" dirty="0"/>
          </a:p>
          <a:p>
            <a:pPr lvl="1"/>
            <a:r>
              <a:rPr lang="cs-CZ" sz="1700" dirty="0"/>
              <a:t>nezbytné licence SW a nákup HW související s funkcionalitou síťového nebo bezpečnostního </a:t>
            </a:r>
            <a:r>
              <a:rPr lang="cs-CZ" sz="1700" dirty="0" smtClean="0"/>
              <a:t>zařízení,</a:t>
            </a:r>
          </a:p>
          <a:p>
            <a:pPr lvl="1"/>
            <a:r>
              <a:rPr lang="cs-CZ" sz="1700" dirty="0" smtClean="0"/>
              <a:t>nezbytné </a:t>
            </a:r>
            <a:r>
              <a:rPr lang="cs-CZ" sz="1700" dirty="0"/>
              <a:t>vybavení pro umístění, instalaci a provoz </a:t>
            </a:r>
            <a:r>
              <a:rPr lang="cs-CZ" sz="1700" dirty="0" smtClean="0"/>
              <a:t>technologie,</a:t>
            </a:r>
            <a:endParaRPr lang="cs-CZ" sz="1700" dirty="0"/>
          </a:p>
          <a:p>
            <a:r>
              <a:rPr lang="cs-CZ" sz="2000" dirty="0"/>
              <a:t>Vnitřní konektivita školy (LAN</a:t>
            </a:r>
            <a:r>
              <a:rPr lang="cs-CZ" sz="2000" dirty="0" smtClean="0"/>
              <a:t>) </a:t>
            </a:r>
            <a:r>
              <a:rPr lang="cs-CZ" sz="1800" dirty="0" smtClean="0"/>
              <a:t>- viz </a:t>
            </a:r>
            <a:r>
              <a:rPr lang="cs-CZ" sz="1800" dirty="0"/>
              <a:t>příloha </a:t>
            </a:r>
            <a:r>
              <a:rPr lang="cs-CZ" sz="2000" dirty="0"/>
              <a:t>č. 11 Pravidel</a:t>
            </a:r>
            <a:r>
              <a:rPr lang="cs-CZ" sz="2000" dirty="0" smtClean="0"/>
              <a:t>)</a:t>
            </a:r>
            <a:endParaRPr lang="cs-CZ" sz="2000" dirty="0"/>
          </a:p>
          <a:p>
            <a:pPr lvl="1"/>
            <a:r>
              <a:rPr lang="cs-CZ" sz="1700" dirty="0"/>
              <a:t>aktivní prvky, servery, síťové sondy a analyzátory, </a:t>
            </a:r>
            <a:r>
              <a:rPr lang="cs-CZ" sz="1700" dirty="0" err="1"/>
              <a:t>wifi</a:t>
            </a:r>
            <a:r>
              <a:rPr lang="cs-CZ" sz="1700" dirty="0"/>
              <a:t> vysílače, systém centrálního řízení </a:t>
            </a:r>
            <a:r>
              <a:rPr lang="cs-CZ" sz="1700" dirty="0" err="1"/>
              <a:t>wifi</a:t>
            </a:r>
            <a:r>
              <a:rPr lang="cs-CZ" sz="1700" dirty="0"/>
              <a:t> (centrální řadiče), úložiště pro kolektory; SW nezbytný pro provoz infrastruktury (licence OS, přístupové licence), standardní záruka</a:t>
            </a:r>
          </a:p>
          <a:p>
            <a:r>
              <a:rPr lang="cs-CZ" sz="2000" dirty="0"/>
              <a:t>Další bezpečnostní </a:t>
            </a:r>
            <a:r>
              <a:rPr lang="cs-CZ" sz="2000" dirty="0" smtClean="0"/>
              <a:t>prvky </a:t>
            </a:r>
            <a:r>
              <a:rPr lang="cs-CZ" sz="1800" dirty="0" smtClean="0"/>
              <a:t> - viz </a:t>
            </a:r>
            <a:r>
              <a:rPr lang="cs-CZ" sz="1800" dirty="0"/>
              <a:t>příloha </a:t>
            </a:r>
            <a:r>
              <a:rPr lang="cs-CZ" sz="2000" dirty="0"/>
              <a:t>č. 11 Pravidel</a:t>
            </a:r>
            <a:r>
              <a:rPr lang="cs-CZ" sz="2000" dirty="0" smtClean="0"/>
              <a:t>)</a:t>
            </a:r>
            <a:endParaRPr lang="cs-CZ" sz="2000" dirty="0"/>
          </a:p>
          <a:p>
            <a:pPr lvl="1"/>
            <a:r>
              <a:rPr lang="cs-CZ" sz="1700" dirty="0"/>
              <a:t>SW, HW, licence, náklady na implementaci a integraci přímo související s pořizovaným SW a HW.</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(vedlejší aktivity) </a:t>
            </a:r>
          </a:p>
          <a:p>
            <a:pPr lvl="0"/>
            <a:r>
              <a:rPr lang="cs-CZ" sz="2000" dirty="0"/>
              <a:t>nákup pozemku pro výstavbu nové budovy nebo přístavbu stávající budovy SŠ/VOŠ (do 10 % celkových způsobilých výdajů projektu),</a:t>
            </a:r>
          </a:p>
          <a:p>
            <a:pPr lvl="0"/>
            <a:r>
              <a:rPr lang="cs-CZ" sz="2000" dirty="0"/>
              <a:t>demolice budov v areálu školy, jejichž odstranění souvisí s realizací projektu, </a:t>
            </a:r>
          </a:p>
          <a:p>
            <a:pPr lvl="0"/>
            <a:r>
              <a:rPr lang="cs-CZ" sz="2000" dirty="0"/>
              <a:t>pořízení bezpečnostních prvků a zařízení u vstupu do budovy (např. elektronické zabezpečení vstupu do budovy),</a:t>
            </a:r>
          </a:p>
          <a:p>
            <a:pPr lvl="0"/>
            <a:r>
              <a:rPr lang="cs-CZ" sz="2000" dirty="0"/>
              <a:t>úpravy venkovního prostranství v areálu zařízení SŠ/VOŠ (přístupové cesty v areálu školy/školského zařízení, parkové úpravy, pořízení a obnova mobiliáře, např. lavičky) a přístřešky nevyžadující stavební povolení,</a:t>
            </a:r>
          </a:p>
          <a:p>
            <a:pPr lvl="0"/>
            <a:r>
              <a:rPr lang="cs-CZ" sz="2000" dirty="0"/>
              <a:t>zabezpečení výstavby (technický dozor investora, BOZP, autorský dozor),</a:t>
            </a:r>
          </a:p>
          <a:p>
            <a:pPr lvl="0"/>
            <a:r>
              <a:rPr lang="cs-CZ" sz="2000" dirty="0"/>
              <a:t>projektová dokumentace stavby, EIA, </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(vedlejší aktivity) </a:t>
            </a:r>
          </a:p>
          <a:p>
            <a:pPr lvl="0"/>
            <a:r>
              <a:rPr lang="cs-CZ" sz="2000" dirty="0"/>
              <a:t>pořízení služeb bezprostředně souvisejících s realizací projektu (příprava a realizace zadávacích a výběrových řízení, zpracování studie proveditelnosti),</a:t>
            </a:r>
          </a:p>
          <a:p>
            <a:pPr lvl="0"/>
            <a:r>
              <a:rPr lang="cs-CZ" sz="2000" dirty="0"/>
              <a:t>nákup služeb, které jsou součástí pořízení dlouhodobého hmotného a nehmotného majetku, nejsou-li tyto služby součástí pořizovací ceny vybavení, </a:t>
            </a:r>
          </a:p>
          <a:p>
            <a:pPr lvl="0"/>
            <a:r>
              <a:rPr lang="cs-CZ" sz="2000" dirty="0"/>
              <a:t>povinná publicita (viz kap. 13 Obecných pravidel),</a:t>
            </a:r>
          </a:p>
          <a:p>
            <a:pPr lvl="0"/>
            <a:r>
              <a:rPr lang="cs-CZ" sz="2000" dirty="0"/>
              <a:t>DPH</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7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a:buFont typeface="Arial" panose="020B0604020202020204" pitchFamily="34" charset="0"/>
              <a:buChar char="•"/>
            </a:pPr>
            <a:r>
              <a:rPr lang="cs-CZ" altLang="cs-CZ" sz="2000" dirty="0" smtClean="0"/>
              <a:t>nákup </a:t>
            </a:r>
            <a:r>
              <a:rPr lang="cs-CZ" altLang="cs-CZ" sz="2000" dirty="0"/>
              <a:t>budov určených k </a:t>
            </a:r>
            <a:r>
              <a:rPr lang="cs-CZ" altLang="cs-CZ" sz="2000" dirty="0" smtClean="0"/>
              <a:t>demolici.</a:t>
            </a:r>
          </a:p>
          <a:p>
            <a:pPr>
              <a:buFont typeface="Arial" panose="020B0604020202020204" pitchFamily="34" charset="0"/>
              <a:buChar char="•"/>
            </a:pPr>
            <a:r>
              <a:rPr lang="cs-CZ" altLang="cs-CZ" sz="2000" dirty="0" smtClean="0"/>
              <a:t>nákup SW a </a:t>
            </a:r>
            <a:r>
              <a:rPr lang="cs-CZ" altLang="cs-CZ" sz="2000" dirty="0"/>
              <a:t>HW bez vazby na klíčové kompetence (cizí jazyk, přírodní vědy, technické a řemeslné obory), odbornou učebnu </a:t>
            </a:r>
            <a:r>
              <a:rPr lang="cs-CZ" altLang="cs-CZ" sz="2000" dirty="0" smtClean="0"/>
              <a:t>počítačů, </a:t>
            </a:r>
            <a:r>
              <a:rPr lang="cs-CZ" altLang="cs-CZ" sz="2000" dirty="0"/>
              <a:t>konektivitu školy nebo kompenzační </a:t>
            </a:r>
            <a:r>
              <a:rPr lang="cs-CZ" altLang="cs-CZ" sz="2000" dirty="0" smtClean="0"/>
              <a:t>pomůcky,</a:t>
            </a:r>
          </a:p>
          <a:p>
            <a:pPr lvl="0"/>
            <a:r>
              <a:rPr lang="cs-CZ" sz="2000" dirty="0"/>
              <a:t>výdaje na výstavbu/rekonstrukce a vybavení škol a školních budov bez vazby na hlavní aktivity projektu (např. rekonstrukce a vybavení stávající kmenové učebny),</a:t>
            </a:r>
          </a:p>
          <a:p>
            <a:pPr lvl="0"/>
            <a:r>
              <a:rPr lang="cs-CZ" sz="2000" dirty="0"/>
              <a:t>výdaje na výstavbu/rekonstrukci a vybavení kuchyně či jídelny určené k stravování žáků,</a:t>
            </a:r>
          </a:p>
          <a:p>
            <a:pPr lvl="0"/>
            <a:r>
              <a:rPr lang="cs-CZ" sz="2000" dirty="0"/>
              <a:t>výdaje na výstavbu/rekonstrukci tělocvičny,</a:t>
            </a:r>
          </a:p>
          <a:p>
            <a:pPr lvl="0"/>
            <a:r>
              <a:rPr lang="cs-CZ" sz="2000" dirty="0"/>
              <a:t>výdaje na výstavbu/rekonstrukci víceúčelových sportovních hřišť, bazénů</a:t>
            </a:r>
            <a:r>
              <a:rPr lang="cs-CZ" sz="2000" dirty="0" smtClean="0"/>
              <a:t>,</a:t>
            </a:r>
          </a:p>
          <a:p>
            <a:pPr lvl="0"/>
            <a:r>
              <a:rPr lang="cs-CZ" sz="2000" dirty="0"/>
              <a:t>výdaje na výstavbu/rekonstrukci čističky odpadních vod,</a:t>
            </a:r>
          </a:p>
          <a:p>
            <a:pPr lvl="0"/>
            <a:r>
              <a:rPr lang="cs-CZ" sz="2000" dirty="0"/>
              <a:t>solární panely a další zdroje energie pro provoz školy či školského zařízení,</a:t>
            </a:r>
          </a:p>
          <a:p>
            <a:pPr lvl="0"/>
            <a:endParaRPr lang="cs-CZ" sz="2000" dirty="0"/>
          </a:p>
          <a:p>
            <a:pPr>
              <a:buFont typeface="Arial" panose="020B0604020202020204" pitchFamily="34" charset="0"/>
              <a:buChar cha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9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lvl="0"/>
            <a:r>
              <a:rPr lang="cs-CZ" sz="2000" dirty="0"/>
              <a:t>výdaje na zateplování a rekonstrukce fasád stávajících budov škol a školních zařízení (zateplovací systémy jsou způsobilé pouze v rámci novostaveb a v části přístavby či nástavby budovy),</a:t>
            </a:r>
          </a:p>
          <a:p>
            <a:pPr lvl="0"/>
            <a:r>
              <a:rPr lang="cs-CZ" sz="2000" dirty="0"/>
              <a:t>výdaje na výměnu oken stávajících budov škol a školských zařízení (nová okna lze pořídit pouze pro odborné učebny s vazbou na klíčové kompetence a nové kmenové třídy dotčené projektem),</a:t>
            </a:r>
          </a:p>
          <a:p>
            <a:pPr lvl="0"/>
            <a:r>
              <a:rPr lang="cs-CZ" sz="2000" dirty="0"/>
              <a:t>výdaje na rekonstrukci střechy stávajících budov škol a školských zařízení, pokud nástavbou nedošlo k rozšíření odborných učeben s vazbou na klíčové kompetence či vzniku nových kmenových učeben,</a:t>
            </a:r>
          </a:p>
          <a:p>
            <a:pPr lvl="0"/>
            <a:r>
              <a:rPr lang="cs-CZ" sz="2000" dirty="0"/>
              <a:t>výdaje na výstavbu/rekonstrukci venkovních učeben,</a:t>
            </a:r>
          </a:p>
          <a:p>
            <a:pPr lvl="0"/>
            <a:r>
              <a:rPr lang="cs-CZ" sz="2000" dirty="0"/>
              <a:t>trenažér pro výuku řízení vozidla</a:t>
            </a:r>
            <a:r>
              <a:rPr lang="cs-CZ" sz="2000" dirty="0" smtClean="0"/>
              <a:t>,</a:t>
            </a:r>
          </a:p>
          <a:p>
            <a:pPr lvl="0"/>
            <a:r>
              <a:rPr lang="cs-CZ" sz="2000" dirty="0" smtClean="0"/>
              <a:t>náklady </a:t>
            </a:r>
            <a:r>
              <a:rPr lang="cs-CZ" sz="2000" dirty="0"/>
              <a:t>na vedlejší podporované aktivity, které budou přesahovat 15 % z celkových způsobilých výdajů </a:t>
            </a:r>
            <a:r>
              <a:rPr lang="cs-CZ" sz="2000" dirty="0" smtClean="0"/>
              <a:t>projektu,</a:t>
            </a:r>
          </a:p>
          <a:p>
            <a:pPr lvl="0"/>
            <a:r>
              <a:rPr lang="cs-CZ" sz="2000" dirty="0"/>
              <a:t>d</a:t>
            </a:r>
            <a:r>
              <a:rPr lang="cs-CZ" sz="2000" dirty="0" smtClean="0"/>
              <a:t>alší výdaje na konektivitu (upřesněno v Pravidlech),</a:t>
            </a:r>
            <a:endParaRPr lang="cs-CZ" sz="2000" dirty="0"/>
          </a:p>
          <a:p>
            <a:pPr lvl="0"/>
            <a:r>
              <a:rPr lang="cs-CZ" sz="2000" dirty="0"/>
              <a:t>z</a:t>
            </a:r>
            <a:r>
              <a:rPr lang="cs-CZ" sz="2000" dirty="0" smtClean="0"/>
              <a:t>nalecké posudky, cla, manka, provize, nájemné, platy, pokuty… </a:t>
            </a:r>
            <a:endParaRPr lang="cs-CZ" sz="2000" dirty="0"/>
          </a:p>
          <a:p>
            <a:pPr>
              <a:buFont typeface="Arial" panose="020B0604020202020204" pitchFamily="34" charset="0"/>
              <a:buChar cha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5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10" name="Zástupný symbol pro obsah 2"/>
          <p:cNvSpPr txBox="1">
            <a:spLocks/>
          </p:cNvSpPr>
          <p:nvPr/>
        </p:nvSpPr>
        <p:spPr>
          <a:xfrm>
            <a:off x="107504" y="134076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Aft>
                <a:spcPts val="600"/>
              </a:spcAft>
              <a:buFont typeface="Arial"/>
              <a:buNone/>
              <a:defRPr/>
            </a:pPr>
            <a:r>
              <a:rPr lang="cs-CZ" sz="2400" b="1" dirty="0" smtClean="0">
                <a:cs typeface="Arial" charset="0"/>
              </a:rPr>
              <a:t>Obecná pravidla</a:t>
            </a:r>
          </a:p>
          <a:p>
            <a:pPr marL="400050" lvl="1" indent="0">
              <a:spcAft>
                <a:spcPts val="600"/>
              </a:spcAft>
              <a:buFont typeface="Arial"/>
              <a:buNone/>
              <a:defRPr/>
            </a:pPr>
            <a:r>
              <a:rPr lang="cs-CZ" sz="2400" i="1" dirty="0" smtClean="0">
                <a:cs typeface="Arial" charset="0"/>
              </a:rPr>
              <a:t>(závazná pro všechny specifické cíle a výzvy)</a:t>
            </a:r>
            <a:endParaRPr lang="cs-CZ" sz="2400" i="1" u="sng" dirty="0" smtClean="0">
              <a:cs typeface="Arial" charset="0"/>
            </a:endParaRPr>
          </a:p>
          <a:p>
            <a:pPr marL="457200" lvl="1" indent="0">
              <a:buFont typeface="Arial"/>
              <a:buNone/>
              <a:defRPr/>
            </a:pPr>
            <a:r>
              <a:rPr lang="cs-CZ" sz="2400" dirty="0" smtClean="0">
                <a:hlinkClick r:id="rId4"/>
              </a:rPr>
              <a:t>www.dotaceEU.cz/IROP</a:t>
            </a:r>
            <a:endParaRPr lang="cs-CZ" sz="2400" dirty="0" smtClean="0"/>
          </a:p>
          <a:p>
            <a:pPr marL="457200" lvl="1" indent="0">
              <a:buFont typeface="Arial"/>
              <a:buNone/>
              <a:defRPr/>
            </a:pPr>
            <a:endParaRPr lang="cs-CZ" sz="2400" dirty="0" smtClean="0"/>
          </a:p>
          <a:p>
            <a:pPr marL="400050" lvl="1" indent="0">
              <a:spcAft>
                <a:spcPts val="600"/>
              </a:spcAft>
              <a:buFont typeface="Arial"/>
              <a:buNone/>
              <a:defRPr/>
            </a:pPr>
            <a:r>
              <a:rPr lang="cs-CZ" sz="2400" b="1" dirty="0" smtClean="0">
                <a:cs typeface="Arial" charset="0"/>
              </a:rPr>
              <a:t>Specifická pravidla</a:t>
            </a:r>
          </a:p>
          <a:p>
            <a:pPr marL="400050" lvl="1" indent="0">
              <a:spcAft>
                <a:spcPts val="600"/>
              </a:spcAft>
              <a:buFont typeface="Arial"/>
              <a:buNone/>
              <a:defRPr/>
            </a:pPr>
            <a:r>
              <a:rPr lang="cs-CZ" sz="2400" i="1" dirty="0" smtClean="0">
                <a:cs typeface="Arial" charset="0"/>
              </a:rPr>
              <a:t>(pro každou výzvu samostatný dokument)</a:t>
            </a:r>
            <a:r>
              <a:rPr lang="cs-CZ" sz="2400" i="1" u="sng" dirty="0" smtClean="0">
                <a:cs typeface="Arial" charset="0"/>
              </a:rPr>
              <a:t> </a:t>
            </a:r>
          </a:p>
          <a:p>
            <a:pPr marL="400050" lvl="1" indent="0">
              <a:spcAft>
                <a:spcPts val="600"/>
              </a:spcAft>
              <a:buFont typeface="Arial"/>
              <a:buNone/>
              <a:defRPr/>
            </a:pPr>
            <a:r>
              <a:rPr lang="cs-CZ" sz="2400" dirty="0" smtClean="0">
                <a:cs typeface="Arial" charset="0"/>
                <a:hlinkClick r:id="rId4"/>
              </a:rPr>
              <a:t>www.dotaceEU.cz/IROP</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podporované aktivity, způsobilé výdaje, hodnoticí kritéria, povinné přílohy</a:t>
            </a:r>
          </a:p>
          <a:p>
            <a:endParaRPr lang="cs-CZ" dirty="0"/>
          </a:p>
        </p:txBody>
      </p:sp>
      <p:sp>
        <p:nvSpPr>
          <p:cNvPr id="7"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spTree>
    <p:extLst>
      <p:ext uri="{BB962C8B-B14F-4D97-AF65-F5344CB8AC3E}">
        <p14:creationId xmlns:p14="http://schemas.microsoft.com/office/powerpoint/2010/main" val="129428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Povinné přílohy žádosti</a:t>
            </a:r>
          </a:p>
          <a:p>
            <a:pPr marL="0" indent="0">
              <a:buNone/>
            </a:pPr>
            <a:r>
              <a:rPr lang="cs-CZ" altLang="cs-CZ" sz="2000" dirty="0"/>
              <a:t>1.	Plná moc</a:t>
            </a:r>
          </a:p>
          <a:p>
            <a:pPr marL="0" indent="0">
              <a:buNone/>
            </a:pPr>
            <a:r>
              <a:rPr lang="cs-CZ" altLang="cs-CZ" sz="2000" dirty="0"/>
              <a:t>2.	Dokumentace k zadávacím a výběrovým řízením</a:t>
            </a:r>
          </a:p>
          <a:p>
            <a:pPr marL="0" indent="0">
              <a:buNone/>
            </a:pPr>
            <a:r>
              <a:rPr lang="cs-CZ" altLang="cs-CZ" sz="2000" dirty="0"/>
              <a:t>3.	Doklad o právní subjektivitě</a:t>
            </a:r>
          </a:p>
          <a:p>
            <a:pPr marL="0" indent="0">
              <a:buNone/>
            </a:pPr>
            <a:r>
              <a:rPr lang="cs-CZ" altLang="cs-CZ" sz="2000" dirty="0"/>
              <a:t>4.	Výpis z rejstříku trestů</a:t>
            </a:r>
          </a:p>
          <a:p>
            <a:pPr marL="0" indent="0">
              <a:buNone/>
            </a:pPr>
            <a:r>
              <a:rPr lang="cs-CZ" altLang="cs-CZ" sz="2000" dirty="0"/>
              <a:t>5.	Studie proveditelnosti</a:t>
            </a:r>
          </a:p>
          <a:p>
            <a:pPr marL="0" indent="0">
              <a:buNone/>
            </a:pPr>
            <a:r>
              <a:rPr lang="cs-CZ" altLang="cs-CZ" sz="2000" dirty="0"/>
              <a:t>6.	Doklad o prokázání právních vztahů k majetku, který je 	předmětem </a:t>
            </a:r>
            <a:r>
              <a:rPr lang="cs-CZ" altLang="cs-CZ" sz="2000" dirty="0" smtClean="0"/>
              <a:t>	projektu</a:t>
            </a:r>
            <a:endParaRPr lang="cs-CZ" altLang="cs-CZ" sz="2000" dirty="0"/>
          </a:p>
          <a:p>
            <a:pPr marL="0" indent="0">
              <a:buNone/>
            </a:pPr>
            <a:r>
              <a:rPr lang="cs-CZ" altLang="cs-CZ" sz="2000" dirty="0"/>
              <a:t>7.	Územní rozhodnutí s nabytím právní moci nebo územní 	souhlas nebo </a:t>
            </a:r>
            <a:r>
              <a:rPr lang="cs-CZ" altLang="cs-CZ" sz="2000" dirty="0" smtClean="0"/>
              <a:t>	účinná </a:t>
            </a:r>
            <a:r>
              <a:rPr lang="cs-CZ" altLang="cs-CZ" sz="2000" dirty="0"/>
              <a:t>veřejnoprávní smlouva nahrazující </a:t>
            </a:r>
            <a:r>
              <a:rPr lang="cs-CZ" altLang="cs-CZ" sz="2000" dirty="0" smtClean="0"/>
              <a:t>územní </a:t>
            </a:r>
            <a:r>
              <a:rPr lang="cs-CZ" altLang="cs-CZ" sz="2000" dirty="0"/>
              <a:t>řízení</a:t>
            </a:r>
          </a:p>
          <a:p>
            <a:pPr marL="0" indent="0">
              <a:buNone/>
            </a:pPr>
            <a:r>
              <a:rPr lang="cs-CZ" sz="1800" dirty="0"/>
              <a:t>8.	Žádost o stavební povolení nebo ohlášení, případně stavební 	povolení s </a:t>
            </a:r>
            <a:r>
              <a:rPr lang="cs-CZ" sz="1800" dirty="0" smtClean="0"/>
              <a:t>	nabytím </a:t>
            </a:r>
            <a:r>
              <a:rPr lang="cs-CZ" sz="1800" dirty="0"/>
              <a:t>právní moci nebo souhlas s provedením 	ohlášeného stavebního </a:t>
            </a:r>
            <a:r>
              <a:rPr lang="cs-CZ" sz="1800" dirty="0" smtClean="0"/>
              <a:t>	záměru </a:t>
            </a:r>
            <a:r>
              <a:rPr lang="cs-CZ" sz="1800" dirty="0"/>
              <a:t>nebo účinná veřejnoprávní 	smlouva nahrazující stavební povolení</a:t>
            </a:r>
          </a:p>
          <a:p>
            <a:pPr marL="0" indent="0">
              <a:buNone/>
            </a:pPr>
            <a:r>
              <a:rPr lang="cs-CZ" sz="1800" dirty="0"/>
              <a:t>9.	Projektová dokumentace pro vydání stavebního povolení 	nebo pro ohlášení </a:t>
            </a:r>
            <a:r>
              <a:rPr lang="cs-CZ" sz="1800" dirty="0" smtClean="0"/>
              <a:t>	stavby</a:t>
            </a:r>
            <a:endParaRPr lang="cs-CZ" sz="1800" dirty="0"/>
          </a:p>
          <a:p>
            <a:pPr marL="0" indent="0">
              <a:buNone/>
            </a:pPr>
            <a:r>
              <a:rPr lang="cs-CZ" sz="1800" dirty="0"/>
              <a:t>10.	Položkový rozpočet </a:t>
            </a:r>
            <a:r>
              <a:rPr lang="cs-CZ" sz="1800" dirty="0" smtClean="0"/>
              <a:t>stavby</a:t>
            </a: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2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Povinné přílohy žádosti</a:t>
            </a:r>
            <a:endParaRPr lang="cs-CZ" sz="2200" b="1" dirty="0"/>
          </a:p>
          <a:p>
            <a:pPr>
              <a:buAutoNum type="arabicPeriod" startAt="12"/>
            </a:pPr>
            <a:r>
              <a:rPr lang="cs-CZ" altLang="cs-CZ" sz="2000" dirty="0" smtClean="0"/>
              <a:t> Seznam </a:t>
            </a:r>
            <a:r>
              <a:rPr lang="cs-CZ" altLang="cs-CZ" sz="2000" dirty="0"/>
              <a:t>objednávek – přímých </a:t>
            </a:r>
            <a:r>
              <a:rPr lang="cs-CZ" altLang="cs-CZ" sz="2000" dirty="0" smtClean="0"/>
              <a:t>nákupů</a:t>
            </a:r>
          </a:p>
          <a:p>
            <a:pPr>
              <a:buFont typeface="Arial"/>
              <a:buAutoNum type="arabicPeriod" startAt="12"/>
            </a:pPr>
            <a:r>
              <a:rPr lang="cs-CZ" altLang="cs-CZ" sz="2000" dirty="0" smtClean="0"/>
              <a:t> Výpis </a:t>
            </a:r>
            <a:r>
              <a:rPr lang="cs-CZ" altLang="cs-CZ" sz="2000" dirty="0"/>
              <a:t>z Rejstříku škol a školských </a:t>
            </a:r>
            <a:r>
              <a:rPr lang="cs-CZ" altLang="cs-CZ" sz="2000" dirty="0" smtClean="0"/>
              <a:t>zařízení</a:t>
            </a:r>
          </a:p>
          <a:p>
            <a:pPr>
              <a:buFont typeface="Arial"/>
              <a:buAutoNum type="arabicPeriod" startAt="12"/>
            </a:pPr>
            <a:r>
              <a:rPr lang="cs-CZ" altLang="cs-CZ" sz="2000" dirty="0" smtClean="0"/>
              <a:t> Výpočet </a:t>
            </a:r>
            <a:r>
              <a:rPr lang="cs-CZ" altLang="cs-CZ" sz="2000" dirty="0"/>
              <a:t>čistých jiných peněžních </a:t>
            </a:r>
            <a:r>
              <a:rPr lang="cs-CZ" altLang="cs-CZ" sz="2000" dirty="0" smtClean="0"/>
              <a:t>příjmů</a:t>
            </a:r>
            <a:endParaRPr lang="cs-CZ" altLang="cs-CZ" sz="2000" dirty="0"/>
          </a:p>
          <a:p>
            <a:pPr marL="0" indent="0">
              <a:buNone/>
            </a:pPr>
            <a:r>
              <a:rPr lang="cs-CZ" altLang="cs-CZ" sz="2000" dirty="0" smtClean="0"/>
              <a:t>15</a:t>
            </a:r>
            <a:r>
              <a:rPr lang="cs-CZ" altLang="cs-CZ" sz="2000" dirty="0"/>
              <a:t>.	</a:t>
            </a:r>
            <a:r>
              <a:rPr lang="cs-CZ" altLang="cs-CZ" sz="2000" dirty="0" smtClean="0"/>
              <a:t>Memorandum </a:t>
            </a:r>
            <a:r>
              <a:rPr lang="cs-CZ" altLang="cs-CZ" sz="2000" dirty="0"/>
              <a:t>či smlouva o spolupráci škol</a:t>
            </a:r>
          </a:p>
          <a:p>
            <a:pPr marL="0" indent="0">
              <a:buNone/>
            </a:pPr>
            <a:r>
              <a:rPr lang="cs-CZ" altLang="cs-CZ" sz="2000" dirty="0"/>
              <a:t>16.	</a:t>
            </a:r>
            <a:r>
              <a:rPr lang="cs-CZ" altLang="cs-CZ" sz="2000" dirty="0" smtClean="0"/>
              <a:t>Smlouva </a:t>
            </a:r>
            <a:r>
              <a:rPr lang="cs-CZ" altLang="cs-CZ" sz="2000" dirty="0"/>
              <a:t>o spolupráci mezi vzdělávacím zařízením a 	</a:t>
            </a:r>
            <a:r>
              <a:rPr lang="cs-CZ" altLang="cs-CZ" sz="2000" dirty="0" smtClean="0"/>
              <a:t>zaměstnavatelem</a:t>
            </a:r>
            <a:r>
              <a:rPr lang="cs-CZ" altLang="cs-CZ" sz="2000" dirty="0"/>
              <a:t>, nebo </a:t>
            </a:r>
            <a:r>
              <a:rPr lang="cs-CZ" altLang="cs-CZ" sz="2000" dirty="0" smtClean="0"/>
              <a:t>akademickým </a:t>
            </a:r>
            <a:r>
              <a:rPr lang="cs-CZ" altLang="cs-CZ" sz="2000" dirty="0"/>
              <a:t>pracovištěm</a:t>
            </a:r>
          </a:p>
          <a:p>
            <a:pPr marL="0" indent="0">
              <a:buNone/>
            </a:pPr>
            <a:endParaRPr lang="cs-CZ" altLang="cs-CZ" sz="1800" dirty="0" smtClean="0"/>
          </a:p>
          <a:p>
            <a:pPr marL="0" indent="0">
              <a:buNone/>
            </a:pPr>
            <a:r>
              <a:rPr lang="cs-CZ" sz="2000" i="1" dirty="0"/>
              <a:t>Pokud je některá povinná příloha pro žadatele nerelevantní (např. projektová dokumentace pro vydání stavebního povolení nebo pro ohlášení stavby v případě, že předmětem projektu je pouze pořízení vybavení a technologií), žadatel nahraje jako přílohu dokument, ve kterém uvede zdůvodnění nedoložení povinné přílohy.</a:t>
            </a:r>
            <a:endParaRPr lang="cs-CZ" altLang="cs-CZ" sz="20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6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000" b="1" dirty="0"/>
              <a:t>Povinné přílohy </a:t>
            </a:r>
            <a:r>
              <a:rPr lang="cs-CZ" sz="2000" b="1" dirty="0" smtClean="0"/>
              <a:t>žádosti</a:t>
            </a:r>
          </a:p>
          <a:p>
            <a:pPr marL="0" indent="0">
              <a:buNone/>
            </a:pPr>
            <a:endParaRPr lang="cs-CZ" sz="2000" b="1" dirty="0" smtClean="0"/>
          </a:p>
          <a:p>
            <a:pPr marL="0" indent="0">
              <a:buNone/>
            </a:pPr>
            <a:r>
              <a:rPr lang="cs-CZ" sz="2000" b="1" dirty="0" smtClean="0"/>
              <a:t>Příloha č. 5 - Studie proveditelnosti</a:t>
            </a:r>
          </a:p>
          <a:p>
            <a:pPr marL="0" indent="0">
              <a:buNone/>
            </a:pPr>
            <a:r>
              <a:rPr lang="cs-CZ" sz="2000" dirty="0" smtClean="0"/>
              <a:t>Osnova studie proveditelnosti je přílohou č. 4 Specifických pravidel</a:t>
            </a:r>
          </a:p>
          <a:p>
            <a:pPr>
              <a:buFontTx/>
              <a:buChar char="-"/>
            </a:pPr>
            <a:r>
              <a:rPr lang="cs-CZ" sz="2000" dirty="0" smtClean="0"/>
              <a:t>základní dokument pro hodnocení projektu a určení potřebnosti</a:t>
            </a:r>
          </a:p>
          <a:p>
            <a:pPr>
              <a:buFontTx/>
              <a:buChar char="-"/>
            </a:pPr>
            <a:r>
              <a:rPr lang="cs-CZ" sz="2000" dirty="0"/>
              <a:t>p</a:t>
            </a:r>
            <a:r>
              <a:rPr lang="cs-CZ" sz="2000" dirty="0" smtClean="0"/>
              <a:t>okud je v projektu více škol, je nutné popsat záměry každé školy zvlášť, je nutní popisovat i jednotlivé učebny</a:t>
            </a:r>
          </a:p>
          <a:p>
            <a:pPr marL="0" indent="0">
              <a:buNone/>
            </a:pPr>
            <a:endParaRPr lang="cs-CZ" sz="2000" dirty="0"/>
          </a:p>
          <a:p>
            <a:pPr marL="0" indent="0">
              <a:buNone/>
            </a:pPr>
            <a:r>
              <a:rPr lang="cs-CZ" sz="2000" b="1" dirty="0" smtClean="0"/>
              <a:t>Příloha </a:t>
            </a:r>
            <a:r>
              <a:rPr lang="cs-CZ" sz="2000" b="1" dirty="0"/>
              <a:t>č. 6. - Doklad o prokázání právních vztahů k majetku, který je </a:t>
            </a:r>
            <a:r>
              <a:rPr lang="cs-CZ" sz="2000" b="1" dirty="0" smtClean="0"/>
              <a:t>předmětem projektu</a:t>
            </a:r>
          </a:p>
          <a:p>
            <a:pPr marL="0" indent="0">
              <a:buNone/>
            </a:pPr>
            <a:r>
              <a:rPr lang="cs-CZ" sz="2000" dirty="0"/>
              <a:t>Majetek lze pronajmout pouze od subjektů, které spadají do oprávněných žadatelů, nebo od fyzických či právnických osob, které mají oprávnění k činnosti související s daným oborem vzdělání a uzavřely se školou smlouvu o obsahu a rozsahu praktického vyučování a podmínkách pro jeho konání. </a:t>
            </a:r>
            <a:endParaRPr lang="cs-CZ" sz="2000" dirty="0" smtClean="0"/>
          </a:p>
          <a:p>
            <a:pPr marL="0" indent="0">
              <a:buNone/>
            </a:pPr>
            <a:endParaRPr lang="cs-CZ" altLang="cs-CZ" sz="20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000" b="1" dirty="0"/>
              <a:t>Povinné přílohy </a:t>
            </a:r>
            <a:r>
              <a:rPr lang="cs-CZ" sz="2000" b="1" dirty="0" smtClean="0"/>
              <a:t>žádosti</a:t>
            </a:r>
          </a:p>
          <a:p>
            <a:pPr marL="0" indent="0">
              <a:buNone/>
            </a:pPr>
            <a:endParaRPr lang="cs-CZ" sz="2000" b="1" dirty="0" smtClean="0"/>
          </a:p>
          <a:p>
            <a:pPr marL="0" indent="0">
              <a:buNone/>
            </a:pPr>
            <a:r>
              <a:rPr lang="cs-CZ" sz="2000" b="1" dirty="0"/>
              <a:t>Příloha č. 15 - </a:t>
            </a:r>
            <a:r>
              <a:rPr lang="pt-BR" sz="2000" b="1" dirty="0"/>
              <a:t>Memorandum či smlouva o spolupráci škol</a:t>
            </a:r>
          </a:p>
          <a:p>
            <a:pPr marL="0" indent="0">
              <a:buNone/>
            </a:pPr>
            <a:r>
              <a:rPr lang="cs-CZ" sz="2000" dirty="0"/>
              <a:t>Vazba na věcné hodnocení a spolupráci škol (ZŠ/SŠ/VOŠ; spolupráci žadatel popisuje také ve studii proveditelnosti.</a:t>
            </a:r>
            <a:endParaRPr lang="cs-CZ" altLang="cs-CZ" sz="2000" dirty="0"/>
          </a:p>
          <a:p>
            <a:pPr marL="0" indent="0">
              <a:buNone/>
            </a:pPr>
            <a:endParaRPr lang="cs-CZ" sz="2000" b="1" dirty="0" smtClean="0"/>
          </a:p>
          <a:p>
            <a:pPr marL="0" indent="0">
              <a:buNone/>
            </a:pPr>
            <a:r>
              <a:rPr lang="cs-CZ" sz="2000" b="1" dirty="0" smtClean="0"/>
              <a:t>Příloha č. 16 - </a:t>
            </a:r>
            <a:r>
              <a:rPr lang="pt-BR" sz="2000" b="1" dirty="0"/>
              <a:t>Smlouva o spolupráci mezi vzdělávacím zařízením a </a:t>
            </a:r>
            <a:r>
              <a:rPr lang="pt-BR" sz="2000" b="1" dirty="0" smtClean="0"/>
              <a:t>zaměstnavatelem</a:t>
            </a:r>
            <a:r>
              <a:rPr lang="pt-BR" sz="2000" b="1" dirty="0"/>
              <a:t>, nebo akademickým pracovištěm</a:t>
            </a:r>
          </a:p>
          <a:p>
            <a:pPr marL="0" indent="0">
              <a:buNone/>
            </a:pPr>
            <a:r>
              <a:rPr lang="cs-CZ" sz="2000" dirty="0" smtClean="0"/>
              <a:t>Vazba na věcné hodnocení a spolupráci škol s potenciálním zaměstnavatelem nebo akademickým pracovištěm; </a:t>
            </a:r>
            <a:r>
              <a:rPr lang="cs-CZ" sz="2000" dirty="0"/>
              <a:t>smlouva min. na 3 roky, pokud chce projekt získat vyšší </a:t>
            </a:r>
            <a:r>
              <a:rPr lang="cs-CZ" sz="2000" dirty="0" smtClean="0"/>
              <a:t>bodování; spolupráci žadatel popisuje také ve studii proveditelnosti. </a:t>
            </a:r>
            <a:endParaRPr lang="cs-CZ" altLang="cs-CZ" sz="20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9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052736"/>
            <a:ext cx="8425631" cy="5149627"/>
          </a:xfrm>
        </p:spPr>
        <p:txBody>
          <a:bodyPr rtlCol="0">
            <a:noAutofit/>
          </a:bodyPr>
          <a:lstStyle/>
          <a:p>
            <a:pPr marL="0" indent="0" eaLnBrk="0" fontAlgn="base" hangingPunct="0">
              <a:spcAft>
                <a:spcPct val="0"/>
              </a:spcAft>
              <a:buNone/>
            </a:pPr>
            <a:r>
              <a:rPr lang="cs-CZ" sz="2000" b="1" dirty="0" smtClean="0">
                <a:latin typeface="+mn-lt"/>
              </a:rPr>
              <a:t>Indikátory výstupu:</a:t>
            </a:r>
            <a:endParaRPr lang="cs-CZ" sz="2000" b="1" dirty="0">
              <a:latin typeface="+mn-lt"/>
            </a:endParaRPr>
          </a:p>
          <a:p>
            <a:pPr marL="0" indent="0" eaLnBrk="0" fontAlgn="base" hangingPunct="0">
              <a:spcAft>
                <a:spcPct val="0"/>
              </a:spcAft>
              <a:buNone/>
            </a:pPr>
            <a:endParaRPr lang="cs-CZ" sz="2000" dirty="0"/>
          </a:p>
          <a:p>
            <a:pPr algn="just">
              <a:spcAft>
                <a:spcPts val="1000"/>
              </a:spcAft>
            </a:pPr>
            <a:r>
              <a:rPr lang="cs-CZ" sz="2000" b="1" dirty="0" smtClean="0">
                <a:ea typeface="MS Mincho"/>
                <a:cs typeface="Arial"/>
              </a:rPr>
              <a:t>5 00 01 – Kapacita podporovaných zařízení péče o děti nebo vzdělávacích zařízení</a:t>
            </a:r>
            <a:endParaRPr lang="cs-CZ" sz="2000" dirty="0">
              <a:ea typeface="MS Mincho"/>
              <a:cs typeface="Times New Roman"/>
            </a:endParaRPr>
          </a:p>
          <a:p>
            <a:pPr algn="just">
              <a:spcAft>
                <a:spcPts val="1000"/>
              </a:spcAft>
            </a:pPr>
            <a:r>
              <a:rPr lang="cs-CZ" sz="2000" dirty="0">
                <a:ea typeface="MS Mincho"/>
                <a:cs typeface="Arial"/>
              </a:rPr>
              <a:t>Povinný indikátor pro všechny projekty. Žadatel uvede cílovou hodnotu projektu, kterou se zavazuje naplnit.  </a:t>
            </a:r>
            <a:endParaRPr lang="cs-CZ" sz="2000" dirty="0">
              <a:ea typeface="MS Mincho"/>
              <a:cs typeface="Times New Roman"/>
            </a:endParaRPr>
          </a:p>
          <a:p>
            <a:r>
              <a:rPr lang="cs-CZ" sz="2000" b="1" dirty="0" smtClean="0"/>
              <a:t>Výchozí hodnota: 0</a:t>
            </a:r>
          </a:p>
          <a:p>
            <a:r>
              <a:rPr lang="cs-CZ" sz="2000" b="1" dirty="0" smtClean="0"/>
              <a:t>Cílová </a:t>
            </a:r>
            <a:r>
              <a:rPr lang="cs-CZ" sz="2000" b="1" dirty="0"/>
              <a:t>hodnota: </a:t>
            </a:r>
            <a:r>
              <a:rPr lang="cs-CZ" sz="2000" dirty="0" smtClean="0"/>
              <a:t>plánovaná maximální okamžitá kapacita projektem podpořených učeben</a:t>
            </a:r>
            <a:endParaRPr lang="cs-CZ" sz="2000" dirty="0"/>
          </a:p>
          <a:p>
            <a:r>
              <a:rPr lang="cs-CZ" sz="2000" b="1" dirty="0"/>
              <a:t>Dosažená hodnota:</a:t>
            </a:r>
            <a:r>
              <a:rPr lang="cs-CZ" sz="2000" dirty="0"/>
              <a:t> </a:t>
            </a:r>
            <a:r>
              <a:rPr lang="cs-CZ" sz="2000" dirty="0" smtClean="0"/>
              <a:t>dosažená maximální okamžitá </a:t>
            </a:r>
            <a:r>
              <a:rPr lang="cs-CZ" sz="2000" dirty="0"/>
              <a:t>kapacita projektem podpořených </a:t>
            </a:r>
            <a:r>
              <a:rPr lang="cs-CZ" sz="2000" dirty="0" smtClean="0"/>
              <a:t>učeben; Hodnota </a:t>
            </a:r>
            <a:r>
              <a:rPr lang="cs-CZ" sz="2000" dirty="0"/>
              <a:t>je naplňována k datu ukončení realizace projektu.</a:t>
            </a:r>
          </a:p>
          <a:p>
            <a:r>
              <a:rPr lang="cs-CZ" sz="2000" b="1" dirty="0"/>
              <a:t>Tolerance:</a:t>
            </a:r>
            <a:r>
              <a:rPr lang="cs-CZ" sz="2000" dirty="0"/>
              <a:t> </a:t>
            </a:r>
            <a:r>
              <a:rPr lang="cs-CZ" sz="2000" dirty="0" smtClean="0"/>
              <a:t>+/- 10 %</a:t>
            </a:r>
            <a:endParaRPr lang="cs-CZ" sz="2000"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052736"/>
            <a:ext cx="8425631" cy="5149627"/>
          </a:xfrm>
        </p:spPr>
        <p:txBody>
          <a:bodyPr rtlCol="0">
            <a:noAutofit/>
          </a:bodyPr>
          <a:lstStyle/>
          <a:p>
            <a:pPr marL="0" indent="0" eaLnBrk="0" fontAlgn="base" hangingPunct="0">
              <a:spcAft>
                <a:spcPct val="0"/>
              </a:spcAft>
              <a:buNone/>
            </a:pPr>
            <a:r>
              <a:rPr lang="cs-CZ" sz="2000" b="1" dirty="0" smtClean="0">
                <a:latin typeface="+mn-lt"/>
              </a:rPr>
              <a:t>Indikátory výstupu:</a:t>
            </a:r>
            <a:endParaRPr lang="cs-CZ" sz="2000" b="1" dirty="0">
              <a:latin typeface="+mn-lt"/>
            </a:endParaRPr>
          </a:p>
          <a:p>
            <a:pPr marL="0" indent="0" eaLnBrk="0" fontAlgn="base" hangingPunct="0">
              <a:spcAft>
                <a:spcPct val="0"/>
              </a:spcAft>
              <a:buNone/>
            </a:pPr>
            <a:endParaRPr lang="cs-CZ" sz="2000" dirty="0">
              <a:latin typeface="+mn-lt"/>
            </a:endParaRPr>
          </a:p>
          <a:p>
            <a:pPr algn="just">
              <a:spcAft>
                <a:spcPts val="1000"/>
              </a:spcAft>
            </a:pPr>
            <a:r>
              <a:rPr lang="cs-CZ" sz="2000" b="1" dirty="0" smtClean="0">
                <a:ea typeface="MS Mincho"/>
                <a:cs typeface="Arial"/>
              </a:rPr>
              <a:t>5 00 00 – Počet podpořených vzdělávacích zařízení</a:t>
            </a:r>
            <a:endParaRPr lang="cs-CZ" sz="2000" dirty="0">
              <a:ea typeface="MS Mincho"/>
              <a:cs typeface="Times New Roman"/>
            </a:endParaRPr>
          </a:p>
          <a:p>
            <a:pPr algn="just">
              <a:spcAft>
                <a:spcPts val="1000"/>
              </a:spcAft>
            </a:pPr>
            <a:r>
              <a:rPr lang="cs-CZ" sz="2000" dirty="0">
                <a:ea typeface="MS Mincho"/>
                <a:cs typeface="Arial"/>
              </a:rPr>
              <a:t>Povinný indikátor pro všechny projekty. Žadatel uvede cílovou hodnotu projektu, kterou se zavazuje naplnit.  </a:t>
            </a:r>
            <a:endParaRPr lang="cs-CZ" sz="2000" dirty="0">
              <a:ea typeface="MS Mincho"/>
              <a:cs typeface="Times New Roman"/>
            </a:endParaRPr>
          </a:p>
          <a:p>
            <a:r>
              <a:rPr lang="cs-CZ" sz="2000" b="1" dirty="0" smtClean="0"/>
              <a:t>Výchozí hodnota: 0</a:t>
            </a:r>
          </a:p>
          <a:p>
            <a:r>
              <a:rPr lang="cs-CZ" sz="2000" b="1" dirty="0" smtClean="0"/>
              <a:t>Cílová </a:t>
            </a:r>
            <a:r>
              <a:rPr lang="cs-CZ" sz="2000" b="1" dirty="0"/>
              <a:t>hodnota: </a:t>
            </a:r>
            <a:r>
              <a:rPr lang="cs-CZ" sz="2000" dirty="0" smtClean="0"/>
              <a:t>plánovaný počet projektem podpořených zařízení</a:t>
            </a:r>
            <a:endParaRPr lang="cs-CZ" sz="2000" dirty="0"/>
          </a:p>
          <a:p>
            <a:r>
              <a:rPr lang="cs-CZ" sz="2000" b="1" dirty="0"/>
              <a:t>Dosažená hodnota:</a:t>
            </a:r>
            <a:r>
              <a:rPr lang="cs-CZ" sz="2000" dirty="0"/>
              <a:t> </a:t>
            </a:r>
            <a:r>
              <a:rPr lang="cs-CZ" sz="2000" dirty="0" smtClean="0"/>
              <a:t>skutečný počet projektem podpořených zařízení; Hodnota </a:t>
            </a:r>
            <a:r>
              <a:rPr lang="cs-CZ" sz="2000" dirty="0"/>
              <a:t>je naplňována k datu ukončení realizace projektu.</a:t>
            </a:r>
          </a:p>
          <a:p>
            <a:r>
              <a:rPr lang="cs-CZ" sz="2000" b="1" dirty="0"/>
              <a:t>Tolerance:</a:t>
            </a:r>
            <a:r>
              <a:rPr lang="cs-CZ" sz="2000" dirty="0"/>
              <a:t> </a:t>
            </a:r>
            <a:r>
              <a:rPr lang="cs-CZ" sz="2000" dirty="0" smtClean="0"/>
              <a:t>žádná</a:t>
            </a:r>
            <a:endParaRPr lang="cs-CZ" sz="2000"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1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16024" y="1052737"/>
            <a:ext cx="9036496" cy="4968551"/>
          </a:xfrm>
        </p:spPr>
        <p:txBody>
          <a:bodyPr rtlCol="0">
            <a:noAutofit/>
          </a:bodyPr>
          <a:lstStyle/>
          <a:p>
            <a:pPr marL="0" indent="0">
              <a:buNone/>
            </a:pPr>
            <a:r>
              <a:rPr lang="cs-CZ" sz="2000" b="1" dirty="0"/>
              <a:t>Udržitelnost </a:t>
            </a:r>
            <a:endParaRPr lang="cs-CZ" sz="2000" b="1" dirty="0" smtClean="0"/>
          </a:p>
          <a:p>
            <a:pPr marL="0" indent="0">
              <a:buNone/>
            </a:pPr>
            <a:r>
              <a:rPr lang="cs-CZ" sz="2000" b="1" dirty="0" smtClean="0"/>
              <a:t>- 5 </a:t>
            </a:r>
            <a:r>
              <a:rPr lang="cs-CZ" sz="2000" b="1" dirty="0"/>
              <a:t>let od provedení poslední platby příjemci ze strany ŘO IROP</a:t>
            </a:r>
            <a:endParaRPr lang="cs-CZ" sz="2000" b="1" dirty="0" smtClean="0"/>
          </a:p>
          <a:p>
            <a:r>
              <a:rPr lang="cs-CZ" sz="2000" dirty="0"/>
              <a:t>V době udržitelnosti projektu musí veškerý pořízený investiční majetek sloužit pouze k účelu poskytování stejných služeb a provádění aktivit projektu pro stejné klienty cílové skupiny, ke kterým se příjemce zavázal v žádosti o podporu.</a:t>
            </a:r>
          </a:p>
          <a:p>
            <a:r>
              <a:rPr lang="cs-CZ" sz="2000" dirty="0"/>
              <a:t>V době udržitelnosti bude prováděna kontrola prostřednictvím Zpráv o udržitelnosti projektu, ex-post analýzy rizik a ex-post kontroly. Po dobu udržitelnosti je příjemce povinen prokázat fungování služeb v druhu a kapacitě, kterou určil v žádosti o podporu.</a:t>
            </a:r>
          </a:p>
          <a:p>
            <a:r>
              <a:rPr lang="cs-CZ" sz="2000" dirty="0"/>
              <a:t>V době udržitelnosti musí být dodržovány cílové hodnoty indikátorů stanovené v Rozhodnutí/Stanovení výdajů. </a:t>
            </a:r>
          </a:p>
          <a:p>
            <a:r>
              <a:rPr lang="cs-CZ" sz="2000" dirty="0"/>
              <a:t>V </a:t>
            </a:r>
            <a:r>
              <a:rPr lang="cs-CZ" sz="2000" dirty="0" err="1"/>
              <a:t>ZoR</a:t>
            </a:r>
            <a:r>
              <a:rPr lang="cs-CZ" sz="2000" dirty="0"/>
              <a:t> projektu a </a:t>
            </a:r>
            <a:r>
              <a:rPr lang="cs-CZ" sz="2000" dirty="0" err="1"/>
              <a:t>ZoU</a:t>
            </a:r>
            <a:r>
              <a:rPr lang="cs-CZ" sz="2000" dirty="0"/>
              <a:t> projektu příjemce uvádí informace požadované v kapitole 5 </a:t>
            </a:r>
            <a:r>
              <a:rPr lang="cs-CZ" sz="2000" dirty="0" smtClean="0"/>
              <a:t>Specifických </a:t>
            </a:r>
            <a:r>
              <a:rPr lang="cs-CZ" sz="2000" dirty="0"/>
              <a:t>p</a:t>
            </a:r>
            <a:r>
              <a:rPr lang="cs-CZ" sz="2000" dirty="0" smtClean="0"/>
              <a:t>ravidel.</a:t>
            </a: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32. A 33. Výzva IROP - „SŠ/VOŠ“ a „SŠ/VOŠ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2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5"/>
            <a:ext cx="8229600" cy="5760640"/>
          </a:xfrm>
        </p:spPr>
        <p:txBody>
          <a:bodyPr>
            <a:normAutofit fontScale="85000" lnSpcReduction="20000"/>
          </a:bodyPr>
          <a:lstStyle/>
          <a:p>
            <a:pPr marL="0" indent="0" algn="ctr">
              <a:buNone/>
            </a:pPr>
            <a:r>
              <a:rPr lang="cs-CZ" sz="4400" dirty="0" smtClean="0">
                <a:solidFill>
                  <a:srgbClr val="000000"/>
                </a:solidFill>
                <a:latin typeface="Myriad Pro Black"/>
                <a:cs typeface="Myriad Pro Black"/>
              </a:rPr>
              <a:t>DĚKUJEME </a:t>
            </a:r>
            <a:r>
              <a:rPr lang="cs-CZ" sz="4400" dirty="0">
                <a:solidFill>
                  <a:srgbClr val="000000"/>
                </a:solidFill>
                <a:latin typeface="Myriad Pro Black"/>
                <a:cs typeface="Myriad Pro Black"/>
              </a:rPr>
              <a:t>VÁM ZA POZORNOST</a:t>
            </a:r>
            <a:r>
              <a:rPr lang="cs-CZ" sz="4400" b="1" dirty="0">
                <a:solidFill>
                  <a:srgbClr val="000000"/>
                </a:solidFill>
                <a:cs typeface="Myriad Pro"/>
              </a:rPr>
              <a:t/>
            </a:r>
            <a:br>
              <a:rPr lang="cs-CZ" sz="4400" b="1" dirty="0">
                <a:solidFill>
                  <a:srgbClr val="000000"/>
                </a:solidFill>
                <a:cs typeface="Myriad Pro"/>
              </a:rPr>
            </a:br>
            <a:r>
              <a:rPr lang="cs-CZ" sz="4400" dirty="0">
                <a:solidFill>
                  <a:srgbClr val="000000"/>
                </a:solidFill>
                <a:cs typeface="Myriad Pro"/>
              </a:rPr>
              <a:t/>
            </a:r>
            <a:br>
              <a:rPr lang="cs-CZ" sz="4400" dirty="0">
                <a:solidFill>
                  <a:srgbClr val="000000"/>
                </a:solidFill>
                <a:cs typeface="Myriad Pro"/>
              </a:rPr>
            </a:br>
            <a:r>
              <a:rPr lang="cs-CZ" b="1" dirty="0" smtClean="0">
                <a:solidFill>
                  <a:srgbClr val="000000"/>
                </a:solidFill>
                <a:cs typeface="Myriad Pro"/>
              </a:rPr>
              <a:t>Mgr. Martina Fišerová</a:t>
            </a:r>
          </a:p>
          <a:p>
            <a:pPr marL="0" indent="0" algn="ctr">
              <a:buNone/>
            </a:pPr>
            <a:r>
              <a:rPr lang="cs-CZ" b="1" dirty="0" smtClean="0">
                <a:solidFill>
                  <a:srgbClr val="000000"/>
                </a:solidFill>
                <a:cs typeface="Myriad Pro"/>
              </a:rPr>
              <a:t>Mgr. Ondřej Pešek</a:t>
            </a:r>
          </a:p>
          <a:p>
            <a:pPr marL="0" indent="0" algn="ctr">
              <a:buNone/>
            </a:pPr>
            <a:r>
              <a:rPr lang="cs-CZ" sz="2600" dirty="0">
                <a:solidFill>
                  <a:srgbClr val="000000"/>
                </a:solidFill>
                <a:cs typeface="Myriad Pro"/>
              </a:rPr>
              <a:t/>
            </a:r>
            <a:br>
              <a:rPr lang="cs-CZ" sz="2600" dirty="0">
                <a:solidFill>
                  <a:srgbClr val="000000"/>
                </a:solidFill>
                <a:cs typeface="Myriad Pro"/>
              </a:rPr>
            </a:br>
            <a:r>
              <a:rPr lang="cs-CZ" sz="2600" dirty="0" smtClean="0">
                <a:solidFill>
                  <a:srgbClr val="000000"/>
                </a:solidFill>
                <a:cs typeface="Myriad Pro"/>
              </a:rPr>
              <a:t>Ministerstvo pro místní rozvoj ČR</a:t>
            </a:r>
          </a:p>
          <a:p>
            <a:pPr marL="0" indent="0" algn="ctr">
              <a:buNone/>
            </a:pPr>
            <a:r>
              <a:rPr lang="cs-CZ" sz="2600" dirty="0" smtClean="0">
                <a:solidFill>
                  <a:srgbClr val="000000"/>
                </a:solidFill>
                <a:cs typeface="Myriad Pro"/>
              </a:rPr>
              <a:t>Odbor řízení operačních programů</a:t>
            </a:r>
            <a:br>
              <a:rPr lang="cs-CZ" sz="2600" dirty="0" smtClean="0">
                <a:solidFill>
                  <a:srgbClr val="000000"/>
                </a:solidFill>
                <a:cs typeface="Myriad Pro"/>
              </a:rPr>
            </a:br>
            <a:r>
              <a:rPr lang="cs-CZ" sz="2600" dirty="0" smtClean="0">
                <a:solidFill>
                  <a:srgbClr val="000000"/>
                </a:solidFill>
                <a:cs typeface="Myriad Pro"/>
              </a:rPr>
              <a:t>E-mail: </a:t>
            </a:r>
            <a:r>
              <a:rPr lang="cs-CZ" sz="2600" u="sng" dirty="0" smtClean="0">
                <a:hlinkClick r:id="rId2"/>
              </a:rPr>
              <a:t>ondrej.pesek@mmr.cz</a:t>
            </a:r>
            <a:r>
              <a:rPr lang="cs-CZ" sz="2600" dirty="0" smtClean="0">
                <a:solidFill>
                  <a:srgbClr val="000000"/>
                </a:solidFill>
                <a:cs typeface="Myriad Pro"/>
              </a:rPr>
              <a:t/>
            </a:r>
            <a:br>
              <a:rPr lang="cs-CZ" sz="2600" dirty="0" smtClean="0">
                <a:solidFill>
                  <a:srgbClr val="000000"/>
                </a:solidFill>
                <a:cs typeface="Myriad Pro"/>
              </a:rPr>
            </a:br>
            <a:endParaRPr lang="cs-CZ" sz="2600" dirty="0" smtClean="0">
              <a:solidFill>
                <a:srgbClr val="000000"/>
              </a:solidFill>
              <a:cs typeface="Myriad Pro"/>
            </a:endParaRPr>
          </a:p>
          <a:p>
            <a:pPr marL="0" indent="0" algn="ctr">
              <a:buNone/>
            </a:pPr>
            <a:r>
              <a:rPr lang="pl-PL" sz="2600" b="1" dirty="0" smtClean="0">
                <a:solidFill>
                  <a:srgbClr val="000000"/>
                </a:solidFill>
                <a:cs typeface="Myriad Pro"/>
              </a:rPr>
              <a:t>Konzultační </a:t>
            </a:r>
            <a:r>
              <a:rPr lang="pl-PL" sz="2600" b="1" dirty="0">
                <a:solidFill>
                  <a:srgbClr val="000000"/>
                </a:solidFill>
                <a:cs typeface="Myriad Pro"/>
              </a:rPr>
              <a:t>servis</a:t>
            </a:r>
          </a:p>
          <a:p>
            <a:pPr marL="0" indent="0" algn="ctr">
              <a:buNone/>
            </a:pPr>
            <a:r>
              <a:rPr lang="cs-CZ" sz="2600" dirty="0"/>
              <a:t>Centrum pro regionální rozvoj České republiky </a:t>
            </a:r>
            <a:endParaRPr lang="cs-CZ" sz="2600" dirty="0" smtClean="0"/>
          </a:p>
          <a:p>
            <a:pPr marL="0" indent="0" algn="ctr">
              <a:buNone/>
            </a:pPr>
            <a:r>
              <a:rPr lang="cs-CZ" sz="2600" dirty="0" smtClean="0"/>
              <a:t>– </a:t>
            </a:r>
            <a:r>
              <a:rPr lang="cs-CZ" sz="2600" dirty="0"/>
              <a:t>krajská oddělení:</a:t>
            </a:r>
            <a:br>
              <a:rPr lang="cs-CZ" sz="2600" dirty="0"/>
            </a:br>
            <a:r>
              <a:rPr lang="cs-CZ" sz="2600" u="sng" dirty="0">
                <a:hlinkClick r:id="rId3"/>
              </a:rPr>
              <a:t>http://www.crr.cz/cs/crr/kontakty-irop</a:t>
            </a:r>
            <a:endParaRPr lang="cs-CZ" sz="2600" u="sng" dirty="0"/>
          </a:p>
          <a:p>
            <a:pPr marL="0" indent="0" algn="ctr">
              <a:spcBef>
                <a:spcPts val="1080"/>
              </a:spcBef>
              <a:buNone/>
            </a:pPr>
            <a:r>
              <a:rPr lang="cs-CZ" sz="2600" b="1" u="sng" dirty="0" smtClean="0">
                <a:hlinkClick r:id="rId4"/>
              </a:rPr>
              <a:t>http</a:t>
            </a:r>
            <a:r>
              <a:rPr lang="cs-CZ" sz="2600" b="1" u="sng" dirty="0">
                <a:hlinkClick r:id="rId4"/>
              </a:rPr>
              <a:t>://www.dotaceEu.cz/irop</a:t>
            </a:r>
            <a:endParaRPr lang="pl-PL" sz="2600" b="1" dirty="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endParaRPr lang="cs-CZ" dirty="0"/>
          </a:p>
        </p:txBody>
      </p:sp>
      <p:pic>
        <p:nvPicPr>
          <p:cNvPr id="2050" name="Picture 2" descr="C:\Users\paldav\Desktop\Loga\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949280"/>
            <a:ext cx="4264575" cy="70244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47</a:t>
            </a:fld>
            <a:endParaRPr lang="cs-CZ">
              <a:solidFill>
                <a:prstClr val="black">
                  <a:tint val="75000"/>
                </a:prstClr>
              </a:solidFill>
            </a:endParaRPr>
          </a:p>
        </p:txBody>
      </p:sp>
    </p:spTree>
    <p:extLst>
      <p:ext uri="{BB962C8B-B14F-4D97-AF65-F5344CB8AC3E}">
        <p14:creationId xmlns:p14="http://schemas.microsoft.com/office/powerpoint/2010/main" val="78822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457200" y="284163"/>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dirty="0">
              <a:solidFill>
                <a:srgbClr val="0070C0"/>
              </a:solidFill>
            </a:endParaRPr>
          </a:p>
        </p:txBody>
      </p:sp>
      <p:graphicFrame>
        <p:nvGraphicFramePr>
          <p:cNvPr id="11" name="Zástupný symbol pro obsah 4"/>
          <p:cNvGraphicFramePr>
            <a:graphicFrameLocks/>
          </p:cNvGraphicFramePr>
          <p:nvPr>
            <p:extLst>
              <p:ext uri="{D42A27DB-BD31-4B8C-83A1-F6EECF244321}">
                <p14:modId xmlns:p14="http://schemas.microsoft.com/office/powerpoint/2010/main" val="500167544"/>
              </p:ext>
            </p:extLst>
          </p:nvPr>
        </p:nvGraphicFramePr>
        <p:xfrm>
          <a:off x="457200" y="1061048"/>
          <a:ext cx="8229600" cy="5032248"/>
        </p:xfrm>
        <a:graphic>
          <a:graphicData uri="http://schemas.openxmlformats.org/drawingml/2006/table">
            <a:tbl>
              <a:tblPr firstRow="1" bandRow="1">
                <a:tableStyleId>{5C22544A-7EE6-4342-B048-85BDC9FD1C3A}</a:tableStyleId>
              </a:tblPr>
              <a:tblGrid>
                <a:gridCol w="4114800"/>
                <a:gridCol w="4114800"/>
              </a:tblGrid>
              <a:tr h="0">
                <a:tc gridSpan="2">
                  <a:txBody>
                    <a:bodyPr/>
                    <a:lstStyle/>
                    <a:p>
                      <a:pPr algn="ctr"/>
                      <a:r>
                        <a:rPr lang="cs-CZ" dirty="0" smtClean="0"/>
                        <a:t>Kapitoly</a:t>
                      </a:r>
                      <a:r>
                        <a:rPr lang="cs-CZ" baseline="0" dirty="0" smtClean="0"/>
                        <a:t> Obecných pravidel</a:t>
                      </a:r>
                      <a:endParaRPr lang="cs-CZ" dirty="0"/>
                    </a:p>
                  </a:txBody>
                  <a:tcPr/>
                </a:tc>
                <a:tc hMerge="1">
                  <a:txBody>
                    <a:bodyPr/>
                    <a:lstStyle/>
                    <a:p>
                      <a:endParaRPr lang="cs-CZ" dirty="0"/>
                    </a:p>
                  </a:txBody>
                  <a:tcPr/>
                </a:tc>
              </a:tr>
              <a:tr h="356049">
                <a:tc>
                  <a:txBody>
                    <a:bodyPr/>
                    <a:lstStyle/>
                    <a:p>
                      <a:r>
                        <a:rPr lang="cs-CZ" dirty="0" smtClean="0"/>
                        <a:t>Vyhlášení výzvy a předkládání žádostí</a:t>
                      </a:r>
                      <a:endParaRPr lang="cs-CZ" dirty="0"/>
                    </a:p>
                  </a:txBody>
                  <a:tcPr/>
                </a:tc>
                <a:tc>
                  <a:txBody>
                    <a:bodyPr/>
                    <a:lstStyle/>
                    <a:p>
                      <a:r>
                        <a:rPr lang="cs-CZ" dirty="0" smtClean="0"/>
                        <a:t>Publicita</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Sankce</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Investiční</a:t>
                      </a:r>
                      <a:r>
                        <a:rPr lang="cs-CZ" baseline="0" dirty="0" smtClean="0"/>
                        <a:t> plánování  </a:t>
                      </a:r>
                      <a:endParaRPr lang="cs-CZ" dirty="0"/>
                    </a:p>
                  </a:txBody>
                  <a:tcPr/>
                </a:tc>
                <a:tc>
                  <a:txBody>
                    <a:bodyPr/>
                    <a:lstStyle/>
                    <a:p>
                      <a:r>
                        <a:rPr lang="cs-CZ" dirty="0" smtClean="0"/>
                        <a:t>Indikátory</a:t>
                      </a:r>
                      <a:endParaRPr lang="cs-CZ" dirty="0"/>
                    </a:p>
                  </a:txBody>
                  <a:tcPr/>
                </a:tc>
              </a:tr>
              <a:tr h="356049">
                <a:tc>
                  <a:txBody>
                    <a:bodyPr/>
                    <a:lstStyle/>
                    <a:p>
                      <a:r>
                        <a:rPr lang="cs-CZ" dirty="0" smtClean="0"/>
                        <a:t>Dodatečné stavební práce</a:t>
                      </a:r>
                      <a:endParaRPr lang="cs-CZ" dirty="0"/>
                    </a:p>
                  </a:txBody>
                  <a:tcPr/>
                </a:tc>
                <a:tc>
                  <a:txBody>
                    <a:bodyPr/>
                    <a:lstStyle/>
                    <a:p>
                      <a:r>
                        <a:rPr lang="cs-CZ" dirty="0" smtClean="0"/>
                        <a:t>Změny v projektu</a:t>
                      </a:r>
                      <a:endParaRPr lang="cs-CZ" dirty="0"/>
                    </a:p>
                  </a:txBody>
                  <a:tcPr/>
                </a:tc>
              </a:tr>
              <a:tr h="643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Odstoupení, ukončení realizace projektu</a:t>
                      </a:r>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Financování</a:t>
                      </a:r>
                      <a:endParaRPr lang="cs-CZ" dirty="0"/>
                    </a:p>
                  </a:txBody>
                  <a:tcPr/>
                </a:tc>
              </a:tr>
              <a:tr h="356049">
                <a:tc>
                  <a:txBody>
                    <a:bodyPr/>
                    <a:lstStyle/>
                    <a:p>
                      <a:r>
                        <a:rPr lang="cs-CZ" dirty="0" smtClean="0"/>
                        <a:t>Účetnictví</a:t>
                      </a:r>
                      <a:endParaRPr lang="cs-CZ" dirty="0"/>
                    </a:p>
                  </a:txBody>
                  <a:tcPr/>
                </a:tc>
                <a:tc>
                  <a:txBody>
                    <a:bodyPr/>
                    <a:lstStyle/>
                    <a:p>
                      <a:r>
                        <a:rPr lang="cs-CZ" dirty="0" smtClean="0"/>
                        <a:t>Příjmy</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Udržitelnost</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Archivace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Vazba</a:t>
                      </a:r>
                      <a:r>
                        <a:rPr lang="cs-CZ" baseline="0" dirty="0" smtClean="0"/>
                        <a:t> na integrované nástroje</a:t>
                      </a:r>
                      <a:endParaRPr lang="cs-CZ" dirty="0"/>
                    </a:p>
                  </a:txBody>
                  <a:tcPr/>
                </a:tc>
                <a:tc>
                  <a:txBody>
                    <a:bodyPr/>
                    <a:lstStyle/>
                    <a:p>
                      <a:r>
                        <a:rPr lang="cs-CZ" dirty="0" smtClean="0"/>
                        <a:t>Právní a metodický rámec</a:t>
                      </a:r>
                      <a:endParaRPr lang="cs-CZ" dirty="0"/>
                    </a:p>
                  </a:txBody>
                  <a:tcPr/>
                </a:tc>
              </a:tr>
            </a:tbl>
          </a:graphicData>
        </a:graphic>
      </p:graphicFrame>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8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41426"/>
            <a:ext cx="8229600" cy="45259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500" b="1" dirty="0" smtClean="0">
                <a:solidFill>
                  <a:prstClr val="black"/>
                </a:solidFill>
              </a:rPr>
              <a:t>Výzvy v roce 2015</a:t>
            </a:r>
          </a:p>
          <a:p>
            <a:pPr>
              <a:lnSpc>
                <a:spcPct val="150000"/>
              </a:lnSpc>
              <a:buFont typeface="Arial" panose="020B0604020202020204" pitchFamily="34" charset="0"/>
              <a:buChar char="•"/>
            </a:pPr>
            <a:r>
              <a:rPr lang="cs-CZ" sz="2200" dirty="0" smtClean="0">
                <a:solidFill>
                  <a:prstClr val="black"/>
                </a:solidFill>
              </a:rPr>
              <a:t>celkem vyhlášeno </a:t>
            </a:r>
            <a:r>
              <a:rPr lang="cs-CZ" sz="2200" b="1" dirty="0" smtClean="0">
                <a:solidFill>
                  <a:prstClr val="black"/>
                </a:solidFill>
              </a:rPr>
              <a:t>19 výzev</a:t>
            </a:r>
            <a:r>
              <a:rPr lang="cs-CZ" sz="2200" dirty="0" smtClean="0">
                <a:solidFill>
                  <a:prstClr val="black"/>
                </a:solidFill>
              </a:rPr>
              <a:t> za </a:t>
            </a:r>
            <a:r>
              <a:rPr lang="cs-CZ" sz="2200" b="1" dirty="0" smtClean="0">
                <a:solidFill>
                  <a:prstClr val="black"/>
                </a:solidFill>
              </a:rPr>
              <a:t>40 mld. Kč</a:t>
            </a:r>
          </a:p>
          <a:p>
            <a:pPr marL="0" indent="0">
              <a:lnSpc>
                <a:spcPct val="150000"/>
              </a:lnSpc>
              <a:buNone/>
            </a:pPr>
            <a:endParaRPr lang="cs-CZ" sz="1400" dirty="0" smtClean="0">
              <a:solidFill>
                <a:prstClr val="black"/>
              </a:solidFill>
            </a:endParaRPr>
          </a:p>
          <a:p>
            <a:pPr marL="0" indent="0" algn="just" eaLnBrk="0" fontAlgn="base" hangingPunct="0">
              <a:lnSpc>
                <a:spcPct val="150000"/>
              </a:lnSpc>
              <a:spcAft>
                <a:spcPct val="0"/>
              </a:spcAft>
              <a:buFont typeface="Arial"/>
              <a:buNone/>
            </a:pPr>
            <a:r>
              <a:rPr lang="cs-CZ" sz="2500" b="1" dirty="0" smtClean="0">
                <a:solidFill>
                  <a:prstClr val="black"/>
                </a:solidFill>
              </a:rPr>
              <a:t>Plán výzev v roce 2016</a:t>
            </a:r>
          </a:p>
          <a:p>
            <a:pPr algn="just" eaLnBrk="0" fontAlgn="base" hangingPunct="0">
              <a:lnSpc>
                <a:spcPct val="150000"/>
              </a:lnSpc>
              <a:spcAft>
                <a:spcPct val="0"/>
              </a:spcAft>
              <a:buFont typeface="Arial" panose="020B0604020202020204" pitchFamily="34" charset="0"/>
              <a:buChar char="•"/>
            </a:pPr>
            <a:r>
              <a:rPr lang="cs-CZ" sz="2200" dirty="0" smtClean="0">
                <a:solidFill>
                  <a:prstClr val="black"/>
                </a:solidFill>
              </a:rPr>
              <a:t>celkem plánováno </a:t>
            </a:r>
            <a:r>
              <a:rPr lang="cs-CZ" sz="2200" b="1" dirty="0" smtClean="0">
                <a:solidFill>
                  <a:prstClr val="black"/>
                </a:solidFill>
              </a:rPr>
              <a:t>45 výzev</a:t>
            </a:r>
            <a:r>
              <a:rPr lang="cs-CZ" sz="2200" dirty="0" smtClean="0">
                <a:solidFill>
                  <a:prstClr val="black"/>
                </a:solidFill>
              </a:rPr>
              <a:t> za </a:t>
            </a:r>
            <a:r>
              <a:rPr lang="cs-CZ" sz="2200" b="1" dirty="0" smtClean="0">
                <a:solidFill>
                  <a:prstClr val="black"/>
                </a:solidFill>
              </a:rPr>
              <a:t>83 mld. Kč</a:t>
            </a:r>
          </a:p>
          <a:p>
            <a:pPr algn="just" eaLnBrk="0" fontAlgn="base" hangingPunct="0">
              <a:lnSpc>
                <a:spcPct val="150000"/>
              </a:lnSpc>
              <a:spcAft>
                <a:spcPct val="0"/>
              </a:spcAft>
              <a:buFont typeface="Arial" panose="020B0604020202020204" pitchFamily="34" charset="0"/>
              <a:buChar char="•"/>
            </a:pPr>
            <a:r>
              <a:rPr lang="cs-CZ" sz="2200" b="1" dirty="0" smtClean="0">
                <a:solidFill>
                  <a:prstClr val="black"/>
                </a:solidFill>
              </a:rPr>
              <a:t>16 výzev v r. 2016 již vyhlášeno</a:t>
            </a:r>
            <a:r>
              <a:rPr lang="cs-CZ" sz="2200" dirty="0" smtClean="0">
                <a:solidFill>
                  <a:prstClr val="black"/>
                </a:solidFill>
              </a:rPr>
              <a:t> (Nízkoemisní vozidla; Muzea; Telematika pro veřejnou </a:t>
            </a:r>
            <a:r>
              <a:rPr lang="cs-CZ" sz="2200" dirty="0">
                <a:solidFill>
                  <a:prstClr val="black"/>
                </a:solidFill>
              </a:rPr>
              <a:t>dopravu, Specifické informační a komunikační systémy a infrastruktura I., Výstavba a modernizace přestupních </a:t>
            </a:r>
            <a:r>
              <a:rPr lang="cs-CZ" sz="2200" dirty="0" smtClean="0">
                <a:solidFill>
                  <a:prstClr val="black"/>
                </a:solidFill>
              </a:rPr>
              <a:t>terminálů, Knihovny, eGovernment I., Vzdělávací a výcviková střediska IZS, SIKSI II, Rozvoj sociálních služeb, Rozvoj sociálních služeb SVL, Zvýšení kvality návazné péče, SŠ VOŠ, SŠ VOŠ – SVL, Sociální bydlení, Sociální bydlení - SVL)</a:t>
            </a:r>
          </a:p>
          <a:p>
            <a:pPr marL="0" indent="0" algn="just" eaLnBrk="0" fontAlgn="base" hangingPunct="0">
              <a:lnSpc>
                <a:spcPct val="150000"/>
              </a:lnSpc>
              <a:spcAft>
                <a:spcPct val="0"/>
              </a:spcAft>
              <a:buNone/>
            </a:pPr>
            <a:endParaRPr lang="cs-CZ" sz="2200" dirty="0" smtClean="0">
              <a:solidFill>
                <a:prstClr val="black"/>
              </a:solidFill>
            </a:endParaRPr>
          </a:p>
          <a:p>
            <a:pPr marL="0" indent="0" eaLnBrk="0" fontAlgn="base" hangingPunct="0">
              <a:lnSpc>
                <a:spcPct val="150000"/>
              </a:lnSpc>
              <a:spcAft>
                <a:spcPct val="0"/>
              </a:spcAft>
              <a:buNone/>
            </a:pPr>
            <a:r>
              <a:rPr lang="cs-CZ" sz="2200" b="1" dirty="0" smtClean="0">
                <a:solidFill>
                  <a:prstClr val="black"/>
                </a:solidFill>
              </a:rPr>
              <a:t>Harmonogram výzev IROP: </a:t>
            </a:r>
            <a:r>
              <a:rPr lang="cs-CZ" sz="2200" dirty="0" smtClean="0">
                <a:solidFill>
                  <a:prstClr val="black"/>
                </a:solidFill>
                <a:hlinkClick r:id="rId4"/>
              </a:rPr>
              <a:t>http</a:t>
            </a:r>
            <a:r>
              <a:rPr lang="cs-CZ" sz="2200" dirty="0">
                <a:solidFill>
                  <a:prstClr val="black"/>
                </a:solidFill>
                <a:hlinkClick r:id="rId4"/>
              </a:rPr>
              <a:t>://www.dotaceeu.cz/cs/Microsites/IROP/Dokumenty</a:t>
            </a:r>
            <a:endParaRPr lang="cs-CZ" sz="2200" dirty="0" smtClean="0">
              <a:solidFill>
                <a:prstClr val="black"/>
              </a:solidFill>
            </a:endParaRPr>
          </a:p>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VÝZVY IROP </a:t>
            </a:r>
          </a:p>
        </p:txBody>
      </p:sp>
    </p:spTree>
    <p:extLst>
      <p:ext uri="{BB962C8B-B14F-4D97-AF65-F5344CB8AC3E}">
        <p14:creationId xmlns:p14="http://schemas.microsoft.com/office/powerpoint/2010/main" val="3929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58522"/>
            <a:ext cx="8229600" cy="115580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
            </a:r>
            <a:br>
              <a:rPr lang="cs-CZ" sz="3200" dirty="0" smtClean="0">
                <a:solidFill>
                  <a:srgbClr val="0070C0"/>
                </a:solidFill>
              </a:rPr>
            </a:br>
            <a:endParaRPr lang="en-US" sz="3200" dirty="0">
              <a:solidFill>
                <a:srgbClr val="0070C0"/>
              </a:solidFill>
            </a:endParaRPr>
          </a:p>
        </p:txBody>
      </p:sp>
      <p:sp>
        <p:nvSpPr>
          <p:cNvPr id="10"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12" name="Zástupný symbol pro obsah 3"/>
          <p:cNvGraphicFramePr>
            <a:graphicFrameLocks/>
          </p:cNvGraphicFramePr>
          <p:nvPr>
            <p:extLst>
              <p:ext uri="{D42A27DB-BD31-4B8C-83A1-F6EECF244321}">
                <p14:modId xmlns:p14="http://schemas.microsoft.com/office/powerpoint/2010/main" val="2273941335"/>
              </p:ext>
            </p:extLst>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a:solidFill>
                  <a:srgbClr val="0070C0"/>
                </a:solidFill>
              </a:rPr>
              <a:t>Strukt</a:t>
            </a:r>
            <a:r>
              <a:rPr lang="cs-CZ" sz="3200" dirty="0">
                <a:solidFill>
                  <a:srgbClr val="0070C0"/>
                </a:solidFill>
              </a:rPr>
              <a:t>U</a:t>
            </a:r>
            <a:r>
              <a:rPr lang="en-US" sz="3200" dirty="0">
                <a:solidFill>
                  <a:srgbClr val="0070C0"/>
                </a:solidFill>
              </a:rPr>
              <a:t>ra IROP</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65910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3" name="TextovéPole 12"/>
          <p:cNvSpPr txBox="1"/>
          <p:nvPr/>
        </p:nvSpPr>
        <p:spPr>
          <a:xfrm>
            <a:off x="447676" y="1196752"/>
            <a:ext cx="8382000" cy="3600986"/>
          </a:xfrm>
          <a:prstGeom prst="rect">
            <a:avLst/>
          </a:prstGeom>
          <a:noFill/>
        </p:spPr>
        <p:txBody>
          <a:bodyPr wrap="square" rtlCol="0">
            <a:spAutoFit/>
          </a:bodyPr>
          <a:lstStyle/>
          <a:p>
            <a:pPr lvl="0">
              <a:lnSpc>
                <a:spcPct val="150000"/>
              </a:lnSpc>
            </a:pPr>
            <a:r>
              <a:rPr lang="cs-CZ" sz="2200" b="1" dirty="0" smtClean="0">
                <a:solidFill>
                  <a:srgbClr val="0070C0"/>
                </a:solidFill>
                <a:latin typeface="Myriad Pro"/>
              </a:rPr>
              <a:t>Prioritní osa 1 – Infrastruktura</a:t>
            </a:r>
          </a:p>
          <a:p>
            <a:pPr lvl="0">
              <a:lnSpc>
                <a:spcPct val="150000"/>
              </a:lnSpc>
            </a:pPr>
            <a:endParaRPr lang="cs-CZ" sz="2200" dirty="0" smtClean="0">
              <a:solidFill>
                <a:srgbClr val="0070C0"/>
              </a:solidFill>
              <a:latin typeface="Myriad Pro"/>
            </a:endParaRPr>
          </a:p>
          <a:p>
            <a:pPr>
              <a:spcBef>
                <a:spcPts val="1200"/>
              </a:spcBef>
            </a:pPr>
            <a:r>
              <a:rPr lang="cs-CZ" sz="2000" b="1" dirty="0" smtClean="0">
                <a:latin typeface="Myriad Pro"/>
              </a:rPr>
              <a:t>SC </a:t>
            </a:r>
            <a:r>
              <a:rPr lang="cs-CZ" sz="2000" b="1" dirty="0">
                <a:latin typeface="Myriad Pro"/>
              </a:rPr>
              <a:t>1.1 </a:t>
            </a:r>
            <a:r>
              <a:rPr lang="cs-CZ" sz="2000" dirty="0" smtClean="0">
                <a:latin typeface="Myriad Pro"/>
              </a:rPr>
              <a:t>Zvýšení </a:t>
            </a:r>
            <a:r>
              <a:rPr lang="cs-CZ" sz="2000" dirty="0">
                <a:latin typeface="Myriad Pro"/>
              </a:rPr>
              <a:t>regionální mobility prostřednictvím modernizace </a:t>
            </a:r>
            <a:endParaRPr lang="cs-CZ" sz="2000" dirty="0" smtClean="0">
              <a:latin typeface="Myriad Pro"/>
            </a:endParaRPr>
          </a:p>
          <a:p>
            <a:r>
              <a:rPr lang="cs-CZ" sz="2000" dirty="0">
                <a:latin typeface="Myriad Pro"/>
              </a:rPr>
              <a:t> </a:t>
            </a:r>
            <a:r>
              <a:rPr lang="cs-CZ" sz="2000" dirty="0" smtClean="0">
                <a:latin typeface="Myriad Pro"/>
              </a:rPr>
              <a:t>            a rozvoje sítí </a:t>
            </a:r>
            <a:r>
              <a:rPr lang="cs-CZ" sz="2000" dirty="0">
                <a:latin typeface="Myriad Pro"/>
              </a:rPr>
              <a:t>regionální silniční infrastruktury navazující </a:t>
            </a:r>
            <a:r>
              <a:rPr lang="cs-CZ" sz="2000" dirty="0" smtClean="0">
                <a:latin typeface="Myriad Pro"/>
              </a:rPr>
              <a:t> </a:t>
            </a:r>
          </a:p>
          <a:p>
            <a:r>
              <a:rPr lang="cs-CZ" sz="2000" dirty="0">
                <a:latin typeface="Myriad Pro"/>
              </a:rPr>
              <a:t> </a:t>
            </a:r>
            <a:r>
              <a:rPr lang="cs-CZ" sz="2000" dirty="0" smtClean="0">
                <a:latin typeface="Myriad Pro"/>
              </a:rPr>
              <a:t>            na síť </a:t>
            </a:r>
            <a:r>
              <a:rPr lang="cs-CZ" sz="2000" dirty="0">
                <a:latin typeface="Myriad Pro"/>
              </a:rPr>
              <a:t>TEN-T</a:t>
            </a:r>
          </a:p>
          <a:p>
            <a:pPr>
              <a:spcBef>
                <a:spcPts val="1800"/>
              </a:spcBef>
            </a:pPr>
            <a:r>
              <a:rPr lang="cs-CZ" sz="2000" b="1" dirty="0">
                <a:latin typeface="Myriad Pro"/>
              </a:rPr>
              <a:t>SC 1.2 </a:t>
            </a:r>
            <a:r>
              <a:rPr lang="cs-CZ" sz="2000" dirty="0">
                <a:latin typeface="Myriad Pro"/>
              </a:rPr>
              <a:t>Zvýšení podílu udržitelných forem dopravy</a:t>
            </a:r>
          </a:p>
          <a:p>
            <a:pPr>
              <a:spcBef>
                <a:spcPts val="1800"/>
              </a:spcBef>
            </a:pPr>
            <a:r>
              <a:rPr lang="cs-CZ" sz="2000" b="1" dirty="0">
                <a:latin typeface="Myriad Pro"/>
              </a:rPr>
              <a:t>SC 1.3 </a:t>
            </a:r>
            <a:r>
              <a:rPr lang="cs-CZ" sz="2000" dirty="0">
                <a:latin typeface="Myriad Pro"/>
              </a:rPr>
              <a:t>Zvýšení připravenosti k řešení a řízení rizik a </a:t>
            </a:r>
            <a:r>
              <a:rPr lang="cs-CZ" sz="2000" dirty="0" smtClean="0">
                <a:latin typeface="Myriad Pro"/>
              </a:rPr>
              <a:t>katastrof</a:t>
            </a:r>
          </a:p>
          <a:p>
            <a:endParaRPr lang="cs-CZ" sz="2200" dirty="0"/>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1</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286944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224910"/>
            <a:ext cx="8382000" cy="4139595"/>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2 - Lidé</a:t>
            </a:r>
          </a:p>
          <a:p>
            <a:pPr algn="just">
              <a:spcBef>
                <a:spcPts val="1200"/>
              </a:spcBef>
            </a:pPr>
            <a:r>
              <a:rPr lang="cs-CZ" sz="2000" b="1" dirty="0" smtClean="0">
                <a:latin typeface="Myriad Pro"/>
              </a:rPr>
              <a:t>SC 2.1 </a:t>
            </a:r>
            <a:r>
              <a:rPr lang="cs-CZ" sz="2000" dirty="0">
                <a:latin typeface="Myriad Pro"/>
              </a:rPr>
              <a:t>Zvýšení</a:t>
            </a:r>
            <a:r>
              <a:rPr lang="cs-CZ" sz="2000" dirty="0" smtClean="0">
                <a:latin typeface="Myriad Pro"/>
              </a:rPr>
              <a:t> kvality a dostupnosti služeb vedoucí k sociální inkluzi</a:t>
            </a:r>
          </a:p>
          <a:p>
            <a:pPr algn="just">
              <a:spcBef>
                <a:spcPts val="1800"/>
              </a:spcBef>
            </a:pPr>
            <a:r>
              <a:rPr lang="cs-CZ" sz="2000" b="1" dirty="0" smtClean="0">
                <a:latin typeface="Myriad Pro"/>
              </a:rPr>
              <a:t>SC 2.2 </a:t>
            </a:r>
            <a:r>
              <a:rPr lang="cs-CZ" sz="2000" dirty="0" smtClean="0">
                <a:latin typeface="Myriad Pro"/>
              </a:rPr>
              <a:t>Vznik nových a rozvoj existujících podnikatelských aktivit</a:t>
            </a:r>
          </a:p>
          <a:p>
            <a:pPr algn="just"/>
            <a:r>
              <a:rPr lang="cs-CZ" sz="2000" dirty="0" smtClean="0">
                <a:latin typeface="Myriad Pro"/>
              </a:rPr>
              <a:t>	 v oblasti sociálního podnikání</a:t>
            </a:r>
          </a:p>
          <a:p>
            <a:pPr algn="just">
              <a:spcBef>
                <a:spcPts val="1800"/>
              </a:spcBef>
            </a:pPr>
            <a:r>
              <a:rPr lang="cs-CZ" sz="2000" b="1" dirty="0" smtClean="0">
                <a:latin typeface="Myriad Pro"/>
              </a:rPr>
              <a:t>SC 2.3 </a:t>
            </a:r>
            <a:r>
              <a:rPr lang="cs-CZ" sz="2000" dirty="0" smtClean="0">
                <a:latin typeface="Myriad Pro"/>
              </a:rPr>
              <a:t>Rozvoj infrastruktury pro poskytování zdravotních služeb      </a:t>
            </a:r>
          </a:p>
          <a:p>
            <a:pPr algn="just"/>
            <a:r>
              <a:rPr lang="cs-CZ" sz="2000" dirty="0">
                <a:latin typeface="Myriad Pro"/>
              </a:rPr>
              <a:t> </a:t>
            </a:r>
            <a:r>
              <a:rPr lang="cs-CZ" sz="2000" dirty="0" smtClean="0">
                <a:latin typeface="Myriad Pro"/>
              </a:rPr>
              <a:t>            a  péče o zdraví</a:t>
            </a:r>
          </a:p>
          <a:p>
            <a:pPr algn="just">
              <a:spcBef>
                <a:spcPts val="1800"/>
              </a:spcBef>
            </a:pPr>
            <a:r>
              <a:rPr lang="cs-CZ" sz="2000" b="1" dirty="0" smtClean="0">
                <a:latin typeface="Myriad Pro"/>
              </a:rPr>
              <a:t>SC 2.4 Zvýšení kvality a dostupnosti infrastruktury pro vzdělávání 	 a celoživotní učení</a:t>
            </a:r>
          </a:p>
          <a:p>
            <a:pPr algn="just">
              <a:spcBef>
                <a:spcPts val="1800"/>
              </a:spcBef>
            </a:pPr>
            <a:r>
              <a:rPr lang="cs-CZ" sz="2000" b="1" dirty="0" smtClean="0">
                <a:latin typeface="Myriad Pro"/>
              </a:rPr>
              <a:t>SC 2.5 </a:t>
            </a:r>
            <a:r>
              <a:rPr lang="cs-CZ" sz="2000" dirty="0" smtClean="0">
                <a:latin typeface="Myriad Pro"/>
              </a:rPr>
              <a:t>Snížení energetické náročnosti v sektoru bydlení</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2</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10511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6561</TotalTime>
  <Words>2904</Words>
  <Application>Microsoft Office PowerPoint</Application>
  <PresentationFormat>Předvádění na obrazovce (4:3)</PresentationFormat>
  <Paragraphs>547</Paragraphs>
  <Slides>47</Slides>
  <Notes>42</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MotivIROP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Kontakty a informace</vt:lpstr>
      <vt:lpstr>upozornění pro žadatele</vt:lpstr>
      <vt:lpstr>upozornění pro žadatele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Pešek Ondřej MMR</cp:lastModifiedBy>
  <cp:revision>656</cp:revision>
  <cp:lastPrinted>2016-05-12T10:51:48Z</cp:lastPrinted>
  <dcterms:created xsi:type="dcterms:W3CDTF">2014-10-03T06:20:14Z</dcterms:created>
  <dcterms:modified xsi:type="dcterms:W3CDTF">2016-06-08T09:02:17Z</dcterms:modified>
</cp:coreProperties>
</file>