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38"/>
  </p:notesMasterIdLst>
  <p:sldIdLst>
    <p:sldId id="256" r:id="rId4"/>
    <p:sldId id="257" r:id="rId5"/>
    <p:sldId id="258" r:id="rId6"/>
    <p:sldId id="259" r:id="rId7"/>
    <p:sldId id="293" r:id="rId8"/>
    <p:sldId id="294" r:id="rId9"/>
    <p:sldId id="295" r:id="rId10"/>
    <p:sldId id="296" r:id="rId11"/>
    <p:sldId id="297" r:id="rId12"/>
    <p:sldId id="291" r:id="rId13"/>
    <p:sldId id="260" r:id="rId14"/>
    <p:sldId id="261" r:id="rId15"/>
    <p:sldId id="262" r:id="rId16"/>
    <p:sldId id="263" r:id="rId17"/>
    <p:sldId id="264" r:id="rId18"/>
    <p:sldId id="265" r:id="rId19"/>
    <p:sldId id="268" r:id="rId20"/>
    <p:sldId id="270" r:id="rId21"/>
    <p:sldId id="271" r:id="rId22"/>
    <p:sldId id="272" r:id="rId23"/>
    <p:sldId id="273" r:id="rId24"/>
    <p:sldId id="298" r:id="rId25"/>
    <p:sldId id="274" r:id="rId26"/>
    <p:sldId id="276" r:id="rId27"/>
    <p:sldId id="277" r:id="rId28"/>
    <p:sldId id="278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5B99"/>
    <a:srgbClr val="024EAA"/>
    <a:srgbClr val="0143A3"/>
    <a:srgbClr val="003399"/>
    <a:srgbClr val="0456B0"/>
    <a:srgbClr val="045EC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5" autoAdjust="0"/>
  </p:normalViewPr>
  <p:slideViewPr>
    <p:cSldViewPr>
      <p:cViewPr varScale="1">
        <p:scale>
          <a:sx n="89" d="100"/>
          <a:sy n="89" d="100"/>
        </p:scale>
        <p:origin x="-108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cs-CZ"/>
              <a:t>Klikněte pro úpravu formátu komentářů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cs-CZ"/>
              <a:t>&lt;záhlaví&gt;</a:t>
            </a:r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cs-CZ"/>
              <a:t>&lt;datum/čas&gt;</a:t>
            </a:r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cs-CZ"/>
              <a:t>&lt;zápatí&gt;</a:t>
            </a:r>
            <a:endParaRPr/>
          </a:p>
        </p:txBody>
      </p:sp>
      <p:sp>
        <p:nvSpPr>
          <p:cNvPr id="12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77A82120-C600-4DC5-9B2D-A73E05A03502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666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4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2F7607FA-5CD7-476A-B062-46FADD8A2DBB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16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8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6F316B14-3911-4858-80D7-7DBDA24EC996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17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2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1259333D-7011-4CC8-9D7E-A5A1A913887E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5" name="Obrázek 3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6" name="Obrázek 3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3" name="Obrázek 72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74" name="Obrázek 73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5" name="Obrázek 11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116" name="Obrázek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b="1">
                <a:solidFill>
                  <a:srgbClr val="FFFFFF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85800" y="3309480"/>
            <a:ext cx="6632280" cy="14522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Sedmá úroveň16/12/14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Sedmá úroveňClick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ftr"/>
          </p:nvPr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sldNum"/>
          </p:nvPr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E50416DE-003B-451E-BAA3-EFB3598CB657}" type="slidenum">
              <a:rPr lang="cs-CZ" sz="1200">
                <a:solidFill>
                  <a:srgbClr val="00529C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5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FFFFFF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ftr"/>
          </p:nvPr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7" name="CustomShape 3"/>
          <p:cNvSpPr/>
          <p:nvPr/>
        </p:nvSpPr>
        <p:spPr>
          <a:xfrm>
            <a:off x="161280" y="5839920"/>
            <a:ext cx="331164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300">
                <a:solidFill>
                  <a:srgbClr val="FFFFFF"/>
                </a:solidFill>
                <a:latin typeface="Calibri"/>
              </a:rPr>
              <a:t>Centrum pro regionální rozvoj České republiky</a:t>
            </a:r>
            <a:endParaRPr/>
          </a:p>
        </p:txBody>
      </p:sp>
      <p:sp>
        <p:nvSpPr>
          <p:cNvPr id="78" name="CustomShape 4"/>
          <p:cNvSpPr/>
          <p:nvPr/>
        </p:nvSpPr>
        <p:spPr>
          <a:xfrm>
            <a:off x="3591360" y="5839920"/>
            <a:ext cx="246456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300">
                <a:solidFill>
                  <a:srgbClr val="FFFFFF"/>
                </a:solidFill>
                <a:latin typeface="Calibri"/>
              </a:rPr>
              <a:t>Vinohradská 46, 120 00  Praha 2</a:t>
            </a:r>
            <a:endParaRPr/>
          </a:p>
        </p:txBody>
      </p:sp>
      <p:sp>
        <p:nvSpPr>
          <p:cNvPr id="79" name="CustomShape 5"/>
          <p:cNvSpPr/>
          <p:nvPr/>
        </p:nvSpPr>
        <p:spPr>
          <a:xfrm>
            <a:off x="6140520" y="5839920"/>
            <a:ext cx="174708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300">
                <a:solidFill>
                  <a:srgbClr val="FFFFFF"/>
                </a:solidFill>
                <a:latin typeface="Calibri"/>
              </a:rPr>
              <a:t>tel.: +420 221 580 201</a:t>
            </a:r>
            <a:endParaRPr/>
          </a:p>
        </p:txBody>
      </p:sp>
      <p:sp>
        <p:nvSpPr>
          <p:cNvPr id="80" name="CustomShape 6"/>
          <p:cNvSpPr/>
          <p:nvPr/>
        </p:nvSpPr>
        <p:spPr>
          <a:xfrm>
            <a:off x="8048160" y="5828760"/>
            <a:ext cx="100008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300">
                <a:solidFill>
                  <a:srgbClr val="FFFFFF"/>
                </a:solidFill>
                <a:latin typeface="Calibri"/>
              </a:rPr>
              <a:t>www.crr.cz</a:t>
            </a:r>
            <a:endParaRPr/>
          </a:p>
        </p:txBody>
      </p:sp>
      <p:sp>
        <p:nvSpPr>
          <p:cNvPr id="81" name="PlaceHolder 7"/>
          <p:cNvSpPr>
            <a:spLocks noGrp="1"/>
          </p:cNvSpPr>
          <p:nvPr>
            <p:ph type="sldNum"/>
          </p:nvPr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B5989AF-E6BB-46CF-917B-AF94C1EC0C15}" type="slidenum">
              <a:rPr lang="cs-CZ" sz="1200">
                <a:solidFill>
                  <a:srgbClr val="00529C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82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FFFFFF"/>
                </a:solidFill>
                <a:latin typeface="Calibri"/>
              </a:rPr>
              <a:t>Představení 
Centra pro regionální rozvoj 
České republiky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685800" y="5387040"/>
            <a:ext cx="6400440" cy="569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b="1">
                <a:solidFill>
                  <a:srgbClr val="CCCCCC"/>
                </a:solidFill>
                <a:latin typeface="Calibri"/>
              </a:rPr>
              <a:t>Mgr. Martina Brandejsová</a:t>
            </a:r>
            <a:endParaRPr/>
          </a:p>
        </p:txBody>
      </p:sp>
      <p:sp>
        <p:nvSpPr>
          <p:cNvPr id="124" name="TextShape 3"/>
          <p:cNvSpPr txBox="1"/>
          <p:nvPr/>
        </p:nvSpPr>
        <p:spPr>
          <a:xfrm>
            <a:off x="685800" y="3309480"/>
            <a:ext cx="7886520" cy="185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Seminář pro SC 3.1 
Zefektivnění prezentace, posílení ochrany a rozvoje kulturního dědictví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Průběžná výzva č. 25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
</a:t>
            </a: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Knihovny</a:t>
            </a:r>
            <a:r>
              <a:rPr lang="en-US" sz="2000" b="1" dirty="0" smtClean="0">
                <a:solidFill>
                  <a:srgbClr val="CCCCCC"/>
                </a:solidFill>
                <a:latin typeface="Calibri"/>
              </a:rPr>
              <a:t> </a:t>
            </a:r>
            <a:endParaRPr dirty="0"/>
          </a:p>
        </p:txBody>
      </p:sp>
      <p:sp>
        <p:nvSpPr>
          <p:cNvPr id="125" name="TextShape 4"/>
          <p:cNvSpPr txBox="1"/>
          <p:nvPr/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5. 11. 2015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4400" b="1" dirty="0" smtClean="0">
                <a:solidFill>
                  <a:srgbClr val="FFFFFF"/>
                </a:solidFill>
                <a:latin typeface="Calibri"/>
              </a:rPr>
              <a:t>Příjem a hodnocení žádostí 
o podporu</a:t>
            </a:r>
            <a:endParaRPr lang="cs-CZ" dirty="0"/>
          </a:p>
        </p:txBody>
      </p:sp>
      <p:sp>
        <p:nvSpPr>
          <p:cNvPr id="135" name="TextShape 2"/>
          <p:cNvSpPr txBox="1"/>
          <p:nvPr/>
        </p:nvSpPr>
        <p:spPr>
          <a:xfrm>
            <a:off x="685800" y="5387040"/>
            <a:ext cx="6400440" cy="569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b="1">
                <a:solidFill>
                  <a:srgbClr val="CCCCCC"/>
                </a:solidFill>
                <a:latin typeface="Calibri"/>
              </a:rPr>
              <a:t>Mgr. Martina Brandejsová </a:t>
            </a:r>
            <a:endParaRPr/>
          </a:p>
        </p:txBody>
      </p:sp>
      <p:sp>
        <p:nvSpPr>
          <p:cNvPr id="136" name="TextShape 3"/>
          <p:cNvSpPr txBox="1"/>
          <p:nvPr/>
        </p:nvSpPr>
        <p:spPr>
          <a:xfrm>
            <a:off x="685800" y="3309480"/>
            <a:ext cx="7772040" cy="1770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Seminář pro SC 3.1 
Zefektivnění prezentace, posílení ochrany a rozvoje kulturního dědictví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Průběžná výzva č. 25</a:t>
            </a:r>
            <a:r>
              <a:rPr lang="en-US" sz="2000" b="1" dirty="0">
                <a:solidFill>
                  <a:srgbClr val="CCCCCC"/>
                </a:solidFill>
                <a:latin typeface="Calibri"/>
              </a:rPr>
              <a:t>
</a:t>
            </a:r>
            <a:r>
              <a:rPr lang="cs-CZ" sz="2000" b="1" dirty="0" smtClean="0">
                <a:solidFill>
                  <a:srgbClr val="CCCCCC"/>
                </a:solidFill>
                <a:latin typeface="Calibri"/>
              </a:rPr>
              <a:t>Knihovny</a:t>
            </a:r>
            <a:endParaRPr dirty="0"/>
          </a:p>
        </p:txBody>
      </p:sp>
      <p:sp>
        <p:nvSpPr>
          <p:cNvPr id="137" name="TextShape 4"/>
          <p:cNvSpPr txBox="1"/>
          <p:nvPr/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5. 11. 2015</a:t>
            </a:r>
            <a:endParaRPr/>
          </a:p>
        </p:txBody>
      </p:sp>
      <p:pic>
        <p:nvPicPr>
          <p:cNvPr id="13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16569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827584" y="1306800"/>
            <a:ext cx="7704856" cy="4818960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Podání žádostí POUZE přes MS2014+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Automatická registrace žádosti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Automatické předložení na příslušné krajské oddělení CRR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Žadatel bude depeší informován o přidělených manažerech projektu, kteří budou mít na starosti další administraci projektu a komunikaci se žadatelem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1600" b="1" dirty="0" smtClean="0">
                <a:latin typeface="Calibri" panose="020F0502020204030204" pitchFamily="34" charset="0"/>
              </a:rPr>
              <a:t>(v některých případech může probíhat administrace projektu na jiném krajském oddělení CRR, než je sídlo žadatele)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41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Příjem žádostí o podporu</a:t>
            </a:r>
            <a:endParaRPr lang="cs-CZ" dirty="0"/>
          </a:p>
        </p:txBody>
      </p:sp>
      <p:sp>
        <p:nvSpPr>
          <p:cNvPr id="14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BCD8A1B-0575-4911-A172-C1823F596764}" type="slidenum">
              <a:rPr lang="cs-CZ" sz="1200">
                <a:solidFill>
                  <a:srgbClr val="00529C"/>
                </a:solidFill>
                <a:latin typeface="Calibri"/>
              </a:rPr>
              <a:t>11</a:t>
            </a:fld>
            <a:endParaRPr/>
          </a:p>
        </p:txBody>
      </p:sp>
      <p:pic>
        <p:nvPicPr>
          <p:cNvPr id="14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1043608" y="262080"/>
            <a:ext cx="7642832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Hodnocení žádostí</a:t>
            </a:r>
            <a:endParaRPr lang="cs-CZ" dirty="0"/>
          </a:p>
        </p:txBody>
      </p:sp>
      <p:sp>
        <p:nvSpPr>
          <p:cNvPr id="146" name="TextShape 3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E8C7C6F-D65B-4205-B9A5-A1C803B72830}" type="slidenum">
              <a:rPr lang="cs-CZ" sz="1200">
                <a:solidFill>
                  <a:srgbClr val="00529C"/>
                </a:solidFill>
                <a:latin typeface="Calibri"/>
              </a:rPr>
              <a:t>12</a:t>
            </a:fld>
            <a:endParaRPr/>
          </a:p>
        </p:txBody>
      </p:sp>
      <p:pic>
        <p:nvPicPr>
          <p:cNvPr id="14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  <p:pic>
        <p:nvPicPr>
          <p:cNvPr id="148" name="Obrázek 1"/>
          <p:cNvPicPr/>
          <p:nvPr/>
        </p:nvPicPr>
        <p:blipFill>
          <a:blip r:embed="rId3"/>
          <a:stretch>
            <a:fillRect/>
          </a:stretch>
        </p:blipFill>
        <p:spPr>
          <a:xfrm>
            <a:off x="1209600" y="1305000"/>
            <a:ext cx="6497640" cy="413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827584" y="1306800"/>
            <a:ext cx="7858856" cy="4818960"/>
          </a:xfrm>
          <a:prstGeom prst="rect">
            <a:avLst/>
          </a:prstGeo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Probíhá na příslušném krajském oddělení CRR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Fáze hodnocení (provádí CRR)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kontrola přijatelnosti a kontrola formálních náležitostí</a:t>
            </a: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v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ěcné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hodnocení </a:t>
            </a:r>
            <a:r>
              <a:rPr lang="cs-CZ" b="1" dirty="0" smtClean="0">
                <a:solidFill>
                  <a:srgbClr val="000000"/>
                </a:solidFill>
                <a:latin typeface="Calibri"/>
              </a:rPr>
              <a:t>(v této výzvě není)</a:t>
            </a:r>
            <a:endParaRPr lang="cs-CZ" b="1" dirty="0" smtClean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ex-ante analýza rizik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ex-ante kontrola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Fáze výběru projektů (provádí ŘO IROP)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výběr projektu</a:t>
            </a:r>
            <a:endParaRPr lang="cs-CZ" dirty="0" smtClean="0"/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příprava a vydání právního aktu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51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Hodnocení žádostí</a:t>
            </a:r>
            <a:endParaRPr lang="cs-CZ" dirty="0"/>
          </a:p>
        </p:txBody>
      </p:sp>
      <p:sp>
        <p:nvSpPr>
          <p:cNvPr id="15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3E6100D-705A-49EA-90B5-1A966E2D83AD}" type="slidenum">
              <a:rPr lang="cs-CZ" sz="1200">
                <a:solidFill>
                  <a:srgbClr val="00529C"/>
                </a:solidFill>
                <a:latin typeface="Calibri"/>
              </a:rPr>
              <a:t>13</a:t>
            </a:fld>
            <a:endParaRPr/>
          </a:p>
        </p:txBody>
      </p:sp>
      <p:pic>
        <p:nvPicPr>
          <p:cNvPr id="15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683280" y="1556792"/>
            <a:ext cx="8003160" cy="4568968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Provedena 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do 20 </a:t>
            </a:r>
            <a:r>
              <a:rPr lang="cs-CZ" sz="2000" b="1" u="sng" dirty="0" err="1" smtClean="0">
                <a:solidFill>
                  <a:srgbClr val="00529C"/>
                </a:solidFill>
                <a:latin typeface="Calibri"/>
              </a:rPr>
              <a:t>pd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od podání žádosti.</a:t>
            </a:r>
            <a:endParaRPr lang="cs-CZ" b="1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  <a:latin typeface="Calibri"/>
              </a:rPr>
              <a:t>P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robíhá 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elektronicky v MS2014+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, kontrolu provádí CRR.</a:t>
            </a:r>
            <a:endParaRPr lang="cs-CZ" b="1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u="sng" dirty="0">
                <a:solidFill>
                  <a:srgbClr val="00529C"/>
                </a:solidFill>
                <a:latin typeface="Calibri"/>
              </a:rPr>
              <a:t>E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liminační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 kritéria (vždy odpověď „ANO“ x „NE“).</a:t>
            </a:r>
            <a:endParaRPr lang="cs-CZ" b="1" dirty="0" smtClean="0"/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  <a:latin typeface="Calibri"/>
              </a:rPr>
              <a:t>P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ři kontrole přijatelnosti musí být splněna všechna kritéria stanovená výzvou (obecná i specifická) – v případě nesplnění jakéhokoliv kritéria je žádost vyloučena z dalšího hodnocení.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  <a:latin typeface="Calibri" panose="020F0502020204030204" pitchFamily="34" charset="0"/>
              </a:rPr>
              <a:t>V rámci kontroly formálních náležitostí může být žadatel vyzván k doplnění žádosti (max. dvakrát</a:t>
            </a: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).</a:t>
            </a:r>
            <a:endParaRPr lang="cs-CZ" sz="2000" b="1" dirty="0" smtClean="0">
              <a:latin typeface="Calibri" panose="020F050202020403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  <a:latin typeface="Calibri"/>
              </a:rPr>
              <a:t>P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okud nelze v rámci kontroly přijatelnosti kritérium vyhodnotit, nebo jsou v žádosti uvedeny rozporné údaje, může být žadatel vyzván k upřesnění (max. dvakrát).</a:t>
            </a:r>
            <a:endParaRPr lang="cs-CZ" b="1" dirty="0" smtClean="0"/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Výzvy k doplnění/upřesnění jsou žadateli zasílány formou depeší v MS2014+.</a:t>
            </a:r>
            <a:endParaRPr lang="cs-CZ" b="1" dirty="0" smtClean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5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56" name="TextShape 3"/>
          <p:cNvSpPr txBox="1"/>
          <p:nvPr/>
        </p:nvSpPr>
        <p:spPr>
          <a:xfrm>
            <a:off x="727560" y="404664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Kontrola přijatelnosti a formálních náležitostí</a:t>
            </a:r>
            <a:endParaRPr lang="cs-CZ" dirty="0"/>
          </a:p>
        </p:txBody>
      </p:sp>
      <p:sp>
        <p:nvSpPr>
          <p:cNvPr id="15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E9BBD09-2EBC-4357-98C8-4CF6D932196D}" type="slidenum">
              <a:rPr lang="cs-CZ" sz="1200">
                <a:solidFill>
                  <a:srgbClr val="00529C"/>
                </a:solidFill>
                <a:latin typeface="Calibri"/>
              </a:rPr>
              <a:t>14</a:t>
            </a:fld>
            <a:endParaRPr/>
          </a:p>
        </p:txBody>
      </p:sp>
      <p:pic>
        <p:nvPicPr>
          <p:cNvPr id="15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r>
              <a:rPr lang="en-US" sz="2000" b="1" dirty="0">
                <a:solidFill>
                  <a:srgbClr val="00529C"/>
                </a:solidFill>
                <a:latin typeface="Calibri"/>
              </a:rPr>
              <a:t>1.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Žádost je podána v předepsané formě</a:t>
            </a:r>
            <a:endParaRPr lang="cs-CZ" dirty="0" smtClean="0"/>
          </a:p>
          <a:p>
            <a:pPr>
              <a:lnSpc>
                <a:spcPct val="100000"/>
              </a:lnSpc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Přes MS2014+.</a:t>
            </a:r>
            <a:endParaRPr lang="cs-CZ" dirty="0" smtClean="0"/>
          </a:p>
          <a:p>
            <a:pPr>
              <a:lnSpc>
                <a:spcPct val="100000"/>
              </a:lnSpc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Ve finančním plánu projektu jsou nastaveny etapy projektu v minimální délce 3 měsíců.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2. Žádost je podepsána oprávněným zástupcem žadatele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Statutární zástupce, popř. jim pověřená osoba na základě plné moci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3. Jsou doloženy všechny povinné přílohy a obsahově splňují požadované náležitosti</a:t>
            </a:r>
            <a:endParaRPr lang="cs-CZ" dirty="0" smtClean="0"/>
          </a:p>
          <a:p>
            <a:pPr algn="just">
              <a:lnSpc>
                <a:spcPct val="100000"/>
              </a:lnSpc>
              <a:buSzPct val="25000"/>
            </a:pP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1. Plná moc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 případě přenesení pravomocí na jinou osobu, např. při podpisu žádosti.
Plné moci jsou uloženy v elektronické podobě v MS2014+. 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61" name="TextShape 3"/>
          <p:cNvSpPr txBox="1"/>
          <p:nvPr/>
        </p:nvSpPr>
        <p:spPr>
          <a:xfrm>
            <a:off x="986400" y="262080"/>
            <a:ext cx="77000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6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ADB19A8-604D-45F8-893E-2A524C1B73E9}" type="slidenum">
              <a:rPr lang="cs-CZ" sz="1200">
                <a:solidFill>
                  <a:srgbClr val="00529C"/>
                </a:solidFill>
                <a:latin typeface="Calibri"/>
              </a:rPr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727560" y="1306800"/>
            <a:ext cx="7958880" cy="4818960"/>
          </a:xfrm>
          <a:prstGeom prst="rect">
            <a:avLst/>
          </a:prstGeom>
        </p:spPr>
        <p:txBody>
          <a:bodyPr/>
          <a:lstStyle/>
          <a:p>
            <a:r>
              <a:rPr lang="en-US" sz="2000" b="1" dirty="0">
                <a:solidFill>
                  <a:srgbClr val="00529C"/>
                </a:solidFill>
                <a:latin typeface="Calibri"/>
              </a:rPr>
              <a:t>3.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Jsou doloženy všechny povinné přílohy a obsahově splňují požadované náležitosti</a:t>
            </a:r>
            <a:endParaRPr lang="cs-CZ" dirty="0" smtClean="0"/>
          </a:p>
          <a:p>
            <a:endParaRPr lang="cs-CZ" dirty="0" smtClean="0"/>
          </a:p>
          <a:p>
            <a:pPr algn="just">
              <a:lnSpc>
                <a:spcPct val="110000"/>
              </a:lnSpc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2. Dokumentace k zadávacím a výběrovým řízením </a:t>
            </a:r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Žadatel dokládá dokumentaci k ukončeným zadávacím a výběrovým řízením, která provedl před podáním žádosti o podporu. </a:t>
            </a:r>
            <a:r>
              <a:rPr lang="cs-CZ" dirty="0" smtClean="0">
                <a:solidFill>
                  <a:srgbClr val="FF0000"/>
                </a:solidFill>
                <a:latin typeface="Calibri"/>
              </a:rPr>
              <a:t>
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Výčet dokumentace k předložení je uveden v kap. 5 Obecných pravidel.</a:t>
            </a:r>
            <a:endParaRPr lang="cs-CZ" dirty="0" smtClean="0"/>
          </a:p>
          <a:p>
            <a:pPr algn="just">
              <a:lnSpc>
                <a:spcPct val="11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3. </a:t>
            </a:r>
            <a:r>
              <a:rPr lang="cs-CZ" b="1" dirty="0">
                <a:solidFill>
                  <a:srgbClr val="000000"/>
                </a:solidFill>
                <a:latin typeface="Calibri"/>
              </a:rPr>
              <a:t>Studie proveditelnosti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>
                <a:solidFill>
                  <a:srgbClr val="000000"/>
                </a:solidFill>
                <a:latin typeface="Calibri"/>
              </a:rPr>
              <a:t>Osnova Studie proveditelnosti je přílohou č. 2 Specifických pravidel pro žadatele a příjemce.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dirty="0">
                <a:solidFill>
                  <a:srgbClr val="000000"/>
                </a:solidFill>
                <a:latin typeface="Calibri"/>
              </a:rPr>
              <a:t>Slouží k posouzení realizovatelnosti a potřebnosti projektu.</a:t>
            </a:r>
            <a:endParaRPr lang="cs-CZ" dirty="0"/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1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4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65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66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4B76620-5AEA-4211-891C-7D72EA953B4A}" type="slidenum">
              <a:rPr lang="cs-CZ" sz="1200">
                <a:solidFill>
                  <a:srgbClr val="00529C"/>
                </a:solidFill>
                <a:latin typeface="Calibri"/>
              </a:rPr>
              <a:t>16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727560" y="1094523"/>
            <a:ext cx="7732872" cy="4818960"/>
          </a:xfrm>
          <a:prstGeom prst="rect">
            <a:avLst/>
          </a:prstGeom>
        </p:spPr>
        <p:txBody>
          <a:bodyPr/>
          <a:lstStyle/>
          <a:p>
            <a:r>
              <a:rPr lang="en-US" sz="2000" b="1" dirty="0">
                <a:solidFill>
                  <a:srgbClr val="00529C"/>
                </a:solidFill>
                <a:latin typeface="Calibri"/>
              </a:rPr>
              <a:t>3.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Jsou doloženy všechny povinné přílohy a obsahově splňují požadované náležitosti</a:t>
            </a: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 algn="just">
              <a:lnSpc>
                <a:spcPct val="100000"/>
              </a:lnSpc>
              <a:buSzPct val="25000"/>
            </a:pP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>
              <a:spcAft>
                <a:spcPts val="600"/>
              </a:spcAft>
              <a:buSzPct val="25000"/>
            </a:pPr>
            <a:r>
              <a:rPr lang="cs-CZ" b="1" dirty="0">
                <a:solidFill>
                  <a:srgbClr val="000000"/>
                </a:solidFill>
                <a:latin typeface="Calibri"/>
              </a:rPr>
              <a:t>4</a:t>
            </a:r>
            <a:r>
              <a:rPr lang="cs-CZ" b="1" dirty="0" smtClean="0">
                <a:solidFill>
                  <a:srgbClr val="000000"/>
                </a:solidFill>
                <a:latin typeface="Calibri"/>
              </a:rPr>
              <a:t>. Doklad </a:t>
            </a:r>
            <a:r>
              <a:rPr lang="cs-CZ" b="1" dirty="0">
                <a:solidFill>
                  <a:srgbClr val="000000"/>
                </a:solidFill>
                <a:latin typeface="Calibri"/>
              </a:rPr>
              <a:t>o prokázání právních vztahů k majetku, který je předmětem projektu: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Výpis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z katastru nemovitostí a list vlastnictví k nemovitosti, která bude předmětem projektu. </a:t>
            </a:r>
            <a:endParaRPr lang="cs-CZ" dirty="0"/>
          </a:p>
          <a:p>
            <a:pPr>
              <a:buSzPct val="25000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Nájemní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smlouva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– nájemní vztah musí být v době podání žádosti zapsán v katastru nemovitostí.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Pronajímatelem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nesmí být fyzická osoba nepodnikající.</a:t>
            </a:r>
            <a:endParaRPr dirty="0" smtClean="0"/>
          </a:p>
          <a:p>
            <a:pPr algn="just">
              <a:lnSpc>
                <a:spcPct val="100000"/>
              </a:lnSpc>
            </a:pPr>
            <a:r>
              <a:rPr lang="cs-CZ" b="1" i="1" dirty="0">
                <a:solidFill>
                  <a:srgbClr val="00529C"/>
                </a:solidFill>
                <a:latin typeface="Calibri"/>
                <a:ea typeface="Arial"/>
              </a:rPr>
              <a:t>Upozornění!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i="1" dirty="0">
                <a:solidFill>
                  <a:srgbClr val="00529C"/>
                </a:solidFill>
                <a:latin typeface="Calibri"/>
              </a:rPr>
              <a:t>Povede-li projekt k technickému zhodnocení pronajatého majetku, je nutné, aby možnost provádět technické zhodnocení na cizím majetku byla uvedena v nájemní smlouvě, a to s podmínkou zachování výstupů minimálně po dobu udržitelnosti projektu.</a:t>
            </a:r>
            <a:endParaRPr lang="cs-CZ"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74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75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76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1598DFD8-A1E8-44F2-A0B4-F3BFCB886470}" type="slidenum">
              <a:rPr lang="cs-CZ" sz="1200">
                <a:solidFill>
                  <a:srgbClr val="00529C"/>
                </a:solidFill>
                <a:latin typeface="Calibri"/>
              </a:rPr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683280" y="1196752"/>
            <a:ext cx="8003160" cy="5040560"/>
          </a:xfrm>
          <a:prstGeom prst="rect">
            <a:avLst/>
          </a:prstGeom>
        </p:spPr>
        <p:txBody>
          <a:bodyPr/>
          <a:lstStyle/>
          <a:p>
            <a:pPr lvl="0">
              <a:spcAft>
                <a:spcPts val="600"/>
              </a:spcAft>
              <a:buSzPct val="100000"/>
            </a:pPr>
            <a:r>
              <a:rPr lang="cs-CZ" b="1" dirty="0">
                <a:solidFill>
                  <a:srgbClr val="000000"/>
                </a:solidFill>
                <a:latin typeface="Calibri"/>
              </a:rPr>
              <a:t>5</a:t>
            </a:r>
            <a:r>
              <a:rPr lang="cs-CZ" b="1" dirty="0" smtClean="0">
                <a:solidFill>
                  <a:srgbClr val="000000"/>
                </a:solidFill>
                <a:latin typeface="Calibri"/>
              </a:rPr>
              <a:t>. </a:t>
            </a:r>
            <a:r>
              <a:rPr lang="cs-CZ" b="1" dirty="0">
                <a:latin typeface="Calibri" panose="020F0502020204030204" pitchFamily="34" charset="0"/>
              </a:rPr>
              <a:t>Územní rozhodnutí s nabytím právní moci nebo územní souhlas nebo účinná veřejnosprávní smlouva nahrazující územní řízení</a:t>
            </a:r>
            <a:endParaRPr lang="cs-CZ" dirty="0">
              <a:latin typeface="Calibri" panose="020F0502020204030204" pitchFamily="34" charset="0"/>
            </a:endParaRPr>
          </a:p>
          <a:p>
            <a:pPr>
              <a:buSzPct val="100000"/>
            </a:pPr>
            <a:r>
              <a:rPr lang="cs-CZ" dirty="0" smtClean="0">
                <a:latin typeface="Calibri" panose="020F0502020204030204" pitchFamily="34" charset="0"/>
              </a:rPr>
              <a:t>Příloha se nedokládá, pokud </a:t>
            </a:r>
            <a:r>
              <a:rPr lang="cs-CZ" dirty="0">
                <a:latin typeface="Calibri" panose="020F0502020204030204" pitchFamily="34" charset="0"/>
              </a:rPr>
              <a:t>žadatel požádal o vydání společného územního rozhodnutí a stavebního </a:t>
            </a:r>
            <a:r>
              <a:rPr lang="cs-CZ" dirty="0" smtClean="0">
                <a:latin typeface="Calibri" panose="020F0502020204030204" pitchFamily="34" charset="0"/>
              </a:rPr>
              <a:t>povolení nebo </a:t>
            </a:r>
            <a:r>
              <a:rPr lang="cs-CZ" dirty="0">
                <a:latin typeface="Calibri" panose="020F0502020204030204" pitchFamily="34" charset="0"/>
              </a:rPr>
              <a:t>pokud je pro projekt územní rozhodnutí nebo územní souhlas podle stavebního zákona (zákon č. 183/2006 Sb</a:t>
            </a:r>
            <a:r>
              <a:rPr lang="cs-CZ" dirty="0" smtClean="0">
                <a:latin typeface="Calibri" panose="020F0502020204030204" pitchFamily="34" charset="0"/>
              </a:rPr>
              <a:t>.) nerelevantní.</a:t>
            </a:r>
            <a:endParaRPr lang="cs-CZ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  <a:buSzPct val="100000"/>
            </a:pP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>
              <a:spcAft>
                <a:spcPts val="600"/>
              </a:spcAft>
              <a:buSzPct val="100000"/>
            </a:pPr>
            <a:r>
              <a:rPr lang="cs-CZ" b="1" dirty="0">
                <a:solidFill>
                  <a:srgbClr val="000000"/>
                </a:solidFill>
                <a:latin typeface="Calibri"/>
              </a:rPr>
              <a:t>6</a:t>
            </a:r>
            <a:r>
              <a:rPr lang="cs-CZ" b="1" dirty="0" smtClean="0">
                <a:solidFill>
                  <a:srgbClr val="000000"/>
                </a:solidFill>
                <a:latin typeface="Calibri"/>
              </a:rPr>
              <a:t>. Žádost o stavební povolení </a:t>
            </a:r>
            <a:r>
              <a:rPr lang="cs-CZ" b="1" dirty="0" smtClean="0">
                <a:solidFill>
                  <a:srgbClr val="000000"/>
                </a:solidFill>
                <a:latin typeface="Calibri"/>
                <a:ea typeface="Arial"/>
              </a:rPr>
              <a:t>nebo ohlášení, případně stavební povolení nebo souhlas s provedením ohlášeného stavebního záměru nebo</a:t>
            </a:r>
            <a:r>
              <a:rPr lang="cs-CZ" b="1" dirty="0" smtClean="0">
                <a:solidFill>
                  <a:srgbClr val="000000"/>
                </a:solidFill>
                <a:latin typeface="Calibri"/>
              </a:rPr>
              <a:t> veřejnoprávní smlouva nahrazující s</a:t>
            </a:r>
            <a:r>
              <a:rPr lang="cs-CZ" b="1" dirty="0" smtClean="0">
                <a:solidFill>
                  <a:srgbClr val="000000"/>
                </a:solidFill>
                <a:latin typeface="Calibri"/>
                <a:ea typeface="Arial"/>
              </a:rPr>
              <a:t>tavební povolení</a:t>
            </a:r>
          </a:p>
          <a:p>
            <a:pPr algn="just">
              <a:lnSpc>
                <a:spcPct val="100000"/>
              </a:lnSpc>
            </a:pPr>
            <a:r>
              <a:rPr lang="cs-CZ" b="1" i="1" dirty="0">
                <a:solidFill>
                  <a:srgbClr val="00529C"/>
                </a:solidFill>
                <a:latin typeface="Calibri"/>
              </a:rPr>
              <a:t>Upozornění!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i="1" dirty="0" smtClean="0">
                <a:solidFill>
                  <a:srgbClr val="00529C"/>
                </a:solidFill>
                <a:latin typeface="Calibri"/>
              </a:rPr>
              <a:t>Pravomocné </a:t>
            </a:r>
            <a:r>
              <a:rPr lang="cs-CZ" i="1" dirty="0">
                <a:solidFill>
                  <a:srgbClr val="00529C"/>
                </a:solidFill>
                <a:latin typeface="Calibri"/>
              </a:rPr>
              <a:t>stavební povolení nebo souhlas s provedením ohlášeného stavebného záměru musí být doloženo nejpozději do dne vydání Rozhodnutí o poskytnutí dotace</a:t>
            </a:r>
            <a:r>
              <a:rPr lang="cs-CZ" i="1" dirty="0" smtClean="0">
                <a:solidFill>
                  <a:srgbClr val="00529C"/>
                </a:solidFill>
                <a:latin typeface="Calibri"/>
              </a:rPr>
              <a:t>.</a:t>
            </a:r>
            <a:endParaRPr lang="cs-CZ" dirty="0" smtClean="0"/>
          </a:p>
          <a:p>
            <a:pPr>
              <a:spcAft>
                <a:spcPts val="600"/>
              </a:spcAft>
              <a:buSzPct val="100000"/>
            </a:pPr>
            <a:endParaRPr lang="cs-CZ" b="1" dirty="0" smtClean="0">
              <a:solidFill>
                <a:srgbClr val="000000"/>
              </a:solidFill>
              <a:latin typeface="Calibri"/>
              <a:ea typeface="Arial"/>
            </a:endParaRPr>
          </a:p>
          <a:p>
            <a:pPr>
              <a:spcAft>
                <a:spcPts val="600"/>
              </a:spcAft>
              <a:buSzPct val="100000"/>
            </a:pPr>
            <a:r>
              <a:rPr lang="cs-CZ" b="1" dirty="0">
                <a:solidFill>
                  <a:srgbClr val="000000"/>
                </a:solidFill>
                <a:latin typeface="Calibri"/>
                <a:ea typeface="Arial"/>
              </a:rPr>
              <a:t>7</a:t>
            </a:r>
            <a:r>
              <a:rPr lang="cs-CZ" b="1" dirty="0" smtClean="0">
                <a:solidFill>
                  <a:srgbClr val="000000"/>
                </a:solidFill>
                <a:latin typeface="Calibri"/>
                <a:ea typeface="Arial"/>
              </a:rPr>
              <a:t>. Projektová dokumentace pro vydání stavebního povolení nebo pro ohlášení stavby  </a:t>
            </a: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>
              <a:buSzPct val="100000"/>
            </a:pPr>
            <a:endParaRPr dirty="0"/>
          </a:p>
        </p:txBody>
      </p:sp>
      <p:sp>
        <p:nvSpPr>
          <p:cNvPr id="182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83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84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BAD946A-8D9E-4086-95B2-7A7644171DA6}" type="slidenum">
              <a:rPr lang="cs-CZ" sz="1200">
                <a:solidFill>
                  <a:srgbClr val="00529C"/>
                </a:solidFill>
                <a:latin typeface="Calibri"/>
              </a:rPr>
              <a:t>18</a:t>
            </a:fld>
            <a:endParaRPr/>
          </a:p>
        </p:txBody>
      </p:sp>
      <p:sp>
        <p:nvSpPr>
          <p:cNvPr id="185" name="TextShape 5"/>
          <p:cNvSpPr txBox="1"/>
          <p:nvPr/>
        </p:nvSpPr>
        <p:spPr>
          <a:xfrm>
            <a:off x="727560" y="4740480"/>
            <a:ext cx="7660864" cy="5875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just"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971600" y="432000"/>
            <a:ext cx="6265120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 lang="cs-CZ" dirty="0"/>
          </a:p>
        </p:txBody>
      </p:sp>
      <p:sp>
        <p:nvSpPr>
          <p:cNvPr id="187" name="TextShape 2"/>
          <p:cNvSpPr txBox="1"/>
          <p:nvPr/>
        </p:nvSpPr>
        <p:spPr>
          <a:xfrm>
            <a:off x="864000" y="1152000"/>
            <a:ext cx="7668440" cy="5085312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2000" b="1" dirty="0">
                <a:solidFill>
                  <a:srgbClr val="00529C"/>
                </a:solidFill>
                <a:latin typeface="Calibri"/>
              </a:rPr>
              <a:t>3. 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Jsou doloženy všechny povinné přílohy a obsahově splňují </a:t>
            </a:r>
          </a:p>
          <a:p>
            <a:pPr>
              <a:spcAft>
                <a:spcPts val="600"/>
              </a:spcAft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požadované náležitosti</a:t>
            </a:r>
            <a:endParaRPr lang="cs-CZ" dirty="0" smtClean="0"/>
          </a:p>
          <a:p>
            <a:pPr>
              <a:buSzPct val="100000"/>
            </a:pPr>
            <a:r>
              <a:rPr lang="cs-CZ" b="1" dirty="0">
                <a:solidFill>
                  <a:srgbClr val="000000"/>
                </a:solidFill>
                <a:latin typeface="Calibri"/>
                <a:ea typeface="Arial"/>
              </a:rPr>
              <a:t>8</a:t>
            </a:r>
            <a:r>
              <a:rPr lang="cs-CZ" b="1" dirty="0" smtClean="0">
                <a:solidFill>
                  <a:srgbClr val="000000"/>
                </a:solidFill>
                <a:latin typeface="Calibri"/>
                <a:ea typeface="Arial"/>
              </a:rPr>
              <a:t>. </a:t>
            </a:r>
            <a:r>
              <a:rPr lang="cs-CZ" b="1" dirty="0">
                <a:solidFill>
                  <a:srgbClr val="000000"/>
                </a:solidFill>
                <a:latin typeface="Calibri"/>
                <a:ea typeface="Arial"/>
              </a:rPr>
              <a:t>Položkový rozpočet stavby</a:t>
            </a:r>
          </a:p>
          <a:p>
            <a:pPr>
              <a:buSzPct val="100000"/>
            </a:pPr>
            <a:r>
              <a:rPr lang="cs-CZ" dirty="0" smtClean="0">
                <a:latin typeface="Calibri" panose="020F0502020204030204" pitchFamily="34" charset="0"/>
              </a:rPr>
              <a:t>Dokládá se naskenovaný </a:t>
            </a:r>
            <a:r>
              <a:rPr lang="cs-CZ" dirty="0">
                <a:latin typeface="Calibri" panose="020F0502020204030204" pitchFamily="34" charset="0"/>
              </a:rPr>
              <a:t>položkový rozpočet stavby podepsaný </a:t>
            </a:r>
            <a:r>
              <a:rPr lang="cs-CZ" dirty="0" smtClean="0">
                <a:latin typeface="Calibri" panose="020F0502020204030204" pitchFamily="34" charset="0"/>
              </a:rPr>
              <a:t>autorizovaným </a:t>
            </a:r>
          </a:p>
          <a:p>
            <a:pPr>
              <a:buSzPct val="100000"/>
            </a:pPr>
            <a:r>
              <a:rPr lang="cs-CZ" dirty="0" smtClean="0">
                <a:latin typeface="Calibri" panose="020F0502020204030204" pitchFamily="34" charset="0"/>
              </a:rPr>
              <a:t>projektantem členěný </a:t>
            </a:r>
            <a:r>
              <a:rPr lang="cs-CZ" dirty="0">
                <a:latin typeface="Calibri" panose="020F0502020204030204" pitchFamily="34" charset="0"/>
              </a:rPr>
              <a:t>podle jednotného ceníku stavebních prací </a:t>
            </a:r>
            <a:r>
              <a:rPr lang="cs-CZ" dirty="0" smtClean="0">
                <a:latin typeface="Calibri" panose="020F0502020204030204" pitchFamily="34" charset="0"/>
              </a:rPr>
              <a:t>v</a:t>
            </a:r>
            <a:r>
              <a:rPr lang="cs-CZ" dirty="0">
                <a:latin typeface="Calibri" panose="020F0502020204030204" pitchFamily="34" charset="0"/>
              </a:rPr>
              <a:t> cenové úrovni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100000"/>
            </a:pPr>
            <a:r>
              <a:rPr lang="cs-CZ" dirty="0" smtClean="0">
                <a:latin typeface="Calibri" panose="020F0502020204030204" pitchFamily="34" charset="0"/>
              </a:rPr>
              <a:t>ne </a:t>
            </a:r>
            <a:r>
              <a:rPr lang="cs-CZ" dirty="0">
                <a:latin typeface="Calibri" panose="020F0502020204030204" pitchFamily="34" charset="0"/>
              </a:rPr>
              <a:t>starší než </a:t>
            </a:r>
            <a:r>
              <a:rPr lang="cs-CZ" dirty="0" smtClean="0">
                <a:latin typeface="Calibri" panose="020F0502020204030204" pitchFamily="34" charset="0"/>
              </a:rPr>
              <a:t>k</a:t>
            </a:r>
            <a:r>
              <a:rPr lang="cs-CZ" dirty="0">
                <a:latin typeface="Calibri" panose="020F0502020204030204" pitchFamily="34" charset="0"/>
              </a:rPr>
              <a:t> r. 2014 ve formě oceněného soupisu prací </a:t>
            </a:r>
            <a:r>
              <a:rPr lang="cs-CZ" dirty="0" smtClean="0">
                <a:latin typeface="Calibri" panose="020F0502020204030204" pitchFamily="34" charset="0"/>
              </a:rPr>
              <a:t>a jeho elektronická verze </a:t>
            </a:r>
          </a:p>
          <a:p>
            <a:pPr>
              <a:spcAft>
                <a:spcPts val="600"/>
              </a:spcAft>
              <a:buSzPct val="100000"/>
            </a:pPr>
            <a:r>
              <a:rPr lang="cs-CZ" dirty="0" smtClean="0">
                <a:latin typeface="Calibri" panose="020F0502020204030204" pitchFamily="34" charset="0"/>
              </a:rPr>
              <a:t>ve formátu XML</a:t>
            </a: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>
              <a:buSzPct val="25000"/>
            </a:pPr>
            <a:r>
              <a:rPr lang="cs-CZ" b="1" dirty="0">
                <a:solidFill>
                  <a:srgbClr val="000000"/>
                </a:solidFill>
                <a:latin typeface="Calibri"/>
              </a:rPr>
              <a:t>9</a:t>
            </a:r>
            <a:r>
              <a:rPr lang="cs-CZ" b="1" dirty="0" smtClean="0">
                <a:solidFill>
                  <a:srgbClr val="000000"/>
                </a:solidFill>
                <a:latin typeface="Calibri"/>
              </a:rPr>
              <a:t>. Seznam</a:t>
            </a:r>
            <a:r>
              <a:rPr lang="cs-CZ" b="1" dirty="0" smtClean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cs-CZ" b="1" dirty="0" smtClean="0">
                <a:solidFill>
                  <a:srgbClr val="000000"/>
                </a:solidFill>
                <a:latin typeface="Calibri"/>
              </a:rPr>
              <a:t>objednávek</a:t>
            </a:r>
            <a:r>
              <a:rPr lang="cs-CZ" b="1" dirty="0" smtClean="0">
                <a:solidFill>
                  <a:srgbClr val="000000"/>
                </a:solidFill>
                <a:latin typeface="Calibri"/>
                <a:ea typeface="Arial"/>
              </a:rPr>
              <a:t> – přímých nákupů: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Arial"/>
              </a:rPr>
              <a:t> ž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adatel do formuláře (viz příloha č. 10 </a:t>
            </a:r>
          </a:p>
          <a:p>
            <a:pPr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Obecných pravidel) vypíše všechny 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Arial"/>
              </a:rPr>
              <a:t>uskutečněné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 objednávky – přímé nákupy </a:t>
            </a:r>
          </a:p>
          <a:p>
            <a:pPr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ve výši 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Arial"/>
              </a:rPr>
              <a:t>od 100 tis. do 400 tis. Kč bez DPH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, které se vztahují k projektu, a provedl </a:t>
            </a:r>
          </a:p>
          <a:p>
            <a:pPr>
              <a:spcAft>
                <a:spcPts val="600"/>
              </a:spcAft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je před podáním žádosti o podporu.</a:t>
            </a:r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pPr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10. Průzkum trhu: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pouze k 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Arial"/>
              </a:rPr>
              <a:t>plánovaným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 výdajům </a:t>
            </a:r>
            <a:r>
              <a:rPr lang="cs-CZ" b="1" dirty="0" smtClean="0">
                <a:solidFill>
                  <a:srgbClr val="000000"/>
                </a:solidFill>
                <a:latin typeface="Calibri"/>
                <a:ea typeface="Arial"/>
              </a:rPr>
              <a:t>hlavních</a:t>
            </a:r>
            <a:r>
              <a:rPr lang="cs-CZ" dirty="0" smtClean="0">
                <a:solidFill>
                  <a:srgbClr val="000000"/>
                </a:solidFill>
                <a:latin typeface="Calibri"/>
                <a:ea typeface="Arial"/>
              </a:rPr>
              <a:t> aktivit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 projektu, které </a:t>
            </a:r>
          </a:p>
          <a:p>
            <a:pPr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nejsou součástí položkového rozpočtu stavby. </a:t>
            </a:r>
          </a:p>
          <a:p>
            <a:pPr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Žadatel popíše mechanismus odvození jednotlivých cenových položek v rozpočtu </a:t>
            </a:r>
          </a:p>
          <a:p>
            <a:pPr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projektu ve vztahu k provedenému průzkumu trhu.</a:t>
            </a:r>
            <a:endParaRPr lang="cs-CZ" b="1" dirty="0">
              <a:solidFill>
                <a:srgbClr val="000000"/>
              </a:solidFill>
              <a:latin typeface="Calibri"/>
            </a:endParaRPr>
          </a:p>
          <a:p>
            <a:pPr>
              <a:buSzPct val="25000"/>
            </a:pPr>
            <a:r>
              <a:rPr lang="cs-CZ" b="1" dirty="0" smtClean="0">
                <a:solidFill>
                  <a:srgbClr val="000000"/>
                </a:solidFill>
                <a:latin typeface="Calibri"/>
              </a:rPr>
              <a:t>Ne starší než 6 měsíců k datu podání žádosti.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683280" y="1628800"/>
            <a:ext cx="8003160" cy="4608512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Státní příspěvková organizace zřízená Zákonem č. 248/2000 Sb., o podpoře regionálního rozvoje, a řízená Ministerstvem pro místní rozvoj ČR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Zprostředkující subjekt pro vybrané operační programy 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konzultační a informační činnost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kontrola a monitoring realizace projektů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(2014-2020) Integrovaný regionální operační program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(2007-2013) Integrovaný operační program, OP Technická pomoc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(2004-2006) Společný regionální operační program, OP JPD2</a:t>
            </a:r>
            <a:endParaRPr lang="cs-CZ" dirty="0" smtClean="0"/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(1998-2004) předvstupní programy (PHARE, ISPA, SAPARD)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Kontrolní subjekt pro operační programy Cíle 3 (nyní Cíl 2)</a:t>
            </a:r>
          </a:p>
          <a:p>
            <a:pPr marL="819150" lvl="2" indent="-285750">
              <a:buFont typeface="Arial" panose="020B0604020202020204" pitchFamily="34" charset="0"/>
              <a:buChar char="•"/>
            </a:pPr>
            <a:r>
              <a:rPr lang="cs-CZ" sz="1600" dirty="0" smtClean="0">
                <a:latin typeface="Calibri" panose="020F0502020204030204" pitchFamily="34" charset="0"/>
              </a:rPr>
              <a:t>přeshraniční  </a:t>
            </a:r>
            <a:r>
              <a:rPr lang="cs-CZ" sz="1600" dirty="0">
                <a:latin typeface="Calibri" panose="020F0502020204030204" pitchFamily="34" charset="0"/>
              </a:rPr>
              <a:t>spolupráce (Sasko, Bavorsko, Rakousko, Slovensko, Polsko)</a:t>
            </a:r>
          </a:p>
          <a:p>
            <a:pPr marL="819150" lvl="2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Calibri" panose="020F0502020204030204" pitchFamily="34" charset="0"/>
              </a:rPr>
              <a:t>nadnárodní  spolupráce (</a:t>
            </a:r>
            <a:r>
              <a:rPr lang="cs-CZ" sz="1600" dirty="0" err="1">
                <a:latin typeface="Calibri" panose="020F0502020204030204" pitchFamily="34" charset="0"/>
              </a:rPr>
              <a:t>Central</a:t>
            </a:r>
            <a:r>
              <a:rPr lang="cs-CZ" sz="1600" dirty="0">
                <a:latin typeface="Calibri" panose="020F0502020204030204" pitchFamily="34" charset="0"/>
              </a:rPr>
              <a:t> </a:t>
            </a:r>
            <a:r>
              <a:rPr lang="cs-CZ" sz="1600" dirty="0" err="1">
                <a:latin typeface="Calibri" panose="020F0502020204030204" pitchFamily="34" charset="0"/>
              </a:rPr>
              <a:t>Europe</a:t>
            </a:r>
            <a:r>
              <a:rPr lang="cs-CZ" sz="1600" dirty="0">
                <a:latin typeface="Calibri" panose="020F0502020204030204" pitchFamily="34" charset="0"/>
              </a:rPr>
              <a:t>, </a:t>
            </a:r>
            <a:r>
              <a:rPr lang="cs-CZ" sz="1600" dirty="0" err="1">
                <a:latin typeface="Calibri" panose="020F0502020204030204" pitchFamily="34" charset="0"/>
              </a:rPr>
              <a:t>Danube</a:t>
            </a:r>
            <a:r>
              <a:rPr lang="cs-CZ" sz="1600" dirty="0">
                <a:latin typeface="Calibri" panose="020F0502020204030204" pitchFamily="34" charset="0"/>
              </a:rPr>
              <a:t>)</a:t>
            </a:r>
          </a:p>
          <a:p>
            <a:pPr marL="819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latin typeface="Calibri" panose="020F0502020204030204" pitchFamily="34" charset="0"/>
              </a:rPr>
              <a:t>meziregionální spolupráce (INTERREG </a:t>
            </a:r>
            <a:r>
              <a:rPr lang="cs-CZ" sz="1600" dirty="0" err="1">
                <a:latin typeface="Calibri" panose="020F0502020204030204" pitchFamily="34" charset="0"/>
              </a:rPr>
              <a:t>Europe</a:t>
            </a:r>
            <a:r>
              <a:rPr lang="cs-CZ" sz="1600" dirty="0">
                <a:latin typeface="Calibri" panose="020F0502020204030204" pitchFamily="34" charset="0"/>
              </a:rPr>
              <a:t>)</a:t>
            </a:r>
          </a:p>
          <a:p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Hostitelská organizace pro pracoviště 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Enterprise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Europe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Network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poradenství pro malé a střední podnikatele</a:t>
            </a:r>
            <a:endParaRPr lang="cs-CZ" sz="1600" dirty="0" smtClean="0">
              <a:latin typeface="Calibri" panose="020F0502020204030204" pitchFamily="34" charset="0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8" name="TextShape 3"/>
          <p:cNvSpPr txBox="1"/>
          <p:nvPr/>
        </p:nvSpPr>
        <p:spPr>
          <a:xfrm>
            <a:off x="683280" y="48492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200" b="1" dirty="0" smtClean="0">
                <a:solidFill>
                  <a:srgbClr val="00529C"/>
                </a:solidFill>
                <a:latin typeface="Calibri"/>
              </a:rPr>
              <a:t>Centrum pro regionální rozvoj České republiky</a:t>
            </a:r>
            <a:endParaRPr lang="cs-CZ" sz="3200" dirty="0"/>
          </a:p>
        </p:txBody>
      </p:sp>
      <p:sp>
        <p:nvSpPr>
          <p:cNvPr id="12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8013DBF-F672-4C8B-B20A-8BA5C9BA7137}" type="slidenum">
              <a:rPr lang="cs-CZ" sz="1200">
                <a:solidFill>
                  <a:srgbClr val="00529C"/>
                </a:solidFill>
                <a:latin typeface="Calibri"/>
              </a:rPr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683280" y="1083960"/>
            <a:ext cx="8137192" cy="5041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Projekt je svým zaměřením v souladu s cíli a podporovanými aktivitami výzvy</a:t>
            </a:r>
            <a:endParaRPr lang="cs-CZ" dirty="0" smtClean="0"/>
          </a:p>
          <a:p>
            <a:pPr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/>
                <a:ea typeface="Microsoft YaHei"/>
              </a:rPr>
              <a:t>Projekt je </a:t>
            </a:r>
            <a:r>
              <a:rPr lang="cs-CZ" dirty="0" smtClean="0">
                <a:latin typeface="Calibri" panose="020F0502020204030204" pitchFamily="34" charset="0"/>
              </a:rPr>
              <a:t>zaměřen </a:t>
            </a:r>
            <a:r>
              <a:rPr lang="cs-CZ" dirty="0">
                <a:latin typeface="Calibri" panose="020F0502020204030204" pitchFamily="34" charset="0"/>
              </a:rPr>
              <a:t>na podporu zefektivnění ochrany a využívání knihovních fondů a jejich zpřístupnění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/>
              </a:rPr>
              <a:t>. Aktivity jsou v souladu s kapitolou 2.2 Specifických pravidel.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Projekt je v souladu s podmínkami výzvy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zahájení/ukončení realizace projektu (1. 1. 2014 - 31. 12. 2021);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termín ukončení realizace projektu je po datu podání žádosti o podporu;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dodržení procentní míry podpory pode typu žadatele (kap. 2.5 SP);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cílové skupiny jsou v souladu s cílovými skupinami uvedenými ve výzvě;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správně zvolený indikátor projektu a způsob jeho výpočtu (kap. 2.8 SP);</a:t>
            </a:r>
            <a:endParaRPr lang="cs-CZ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místo realizace projektu – území ČR mimo území hl. města Prahy.</a:t>
            </a:r>
            <a:endParaRPr lang="cs-CZ" dirty="0" smtClean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89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90" name="TextShape 3"/>
          <p:cNvSpPr txBox="1"/>
          <p:nvPr/>
        </p:nvSpPr>
        <p:spPr>
          <a:xfrm>
            <a:off x="683280" y="262080"/>
            <a:ext cx="800316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Obecná kritéria přijatelnosti</a:t>
            </a:r>
            <a:endParaRPr lang="cs-CZ" dirty="0"/>
          </a:p>
        </p:txBody>
      </p:sp>
      <p:sp>
        <p:nvSpPr>
          <p:cNvPr id="191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6C0AA6FA-CA48-429D-BABF-8D7736C8312B}" type="slidenum">
              <a:rPr lang="cs-CZ" sz="1200">
                <a:solidFill>
                  <a:srgbClr val="00529C"/>
                </a:solidFill>
                <a:latin typeface="Calibri"/>
              </a:rPr>
              <a:t>20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827584" y="1296000"/>
            <a:ext cx="7858856" cy="4951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Žadatel splňuje definici oprávněného příjemce 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Knihovny </a:t>
            </a:r>
            <a:r>
              <a:rPr lang="cs-CZ" sz="2000" dirty="0">
                <a:latin typeface="Calibri" panose="020F0502020204030204" pitchFamily="34" charset="0"/>
              </a:rPr>
              <a:t>zřízené podle § </a:t>
            </a:r>
            <a:r>
              <a:rPr lang="cs-CZ" sz="2000" dirty="0" smtClean="0">
                <a:latin typeface="Calibri" panose="020F0502020204030204" pitchFamily="34" charset="0"/>
              </a:rPr>
              <a:t>3 odst. 1 písm. b)</a:t>
            </a:r>
            <a:r>
              <a:rPr lang="cs-CZ" sz="2000" dirty="0">
                <a:latin typeface="Calibri" panose="020F0502020204030204" pitchFamily="34" charset="0"/>
              </a:rPr>
              <a:t>  zákona č. 257/2001 Sb. o knihovnách a podmínkách provozování veřejných knihovnických a informačních služeb, nebo podle § 10 odst. 2 zákona č. 257/2001 Sb. o knihovnách a podmínkách provozování veřejných knihovnických a informačních služeb, v případě, že plní funkci krajské knihovny</a:t>
            </a:r>
            <a:r>
              <a:rPr lang="cs-CZ" sz="2000" dirty="0" smtClean="0">
                <a:latin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Projekt respektuje minimální a maximální hranici celkových výdajů</a:t>
            </a:r>
            <a:endParaRPr lang="cs-CZ" dirty="0" smtClean="0"/>
          </a:p>
          <a:p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Min. výše celkových </a:t>
            </a:r>
            <a:r>
              <a:rPr lang="cs-CZ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způsobilých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výdajů: </a:t>
            </a:r>
            <a:r>
              <a:rPr lang="cs-CZ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3</a:t>
            </a:r>
            <a:r>
              <a:rPr lang="cs-CZ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mil. Kč.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Max. výše </a:t>
            </a:r>
            <a:r>
              <a:rPr lang="cs-CZ" sz="2000" b="1" u="sng" dirty="0" smtClean="0">
                <a:solidFill>
                  <a:srgbClr val="000000"/>
                </a:solidFill>
                <a:latin typeface="Calibri" panose="020F0502020204030204" pitchFamily="34" charset="0"/>
              </a:rPr>
              <a:t>celkových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výdajů:</a:t>
            </a:r>
            <a:r>
              <a:rPr lang="cs-CZ" sz="2000" dirty="0">
                <a:latin typeface="Calibri" panose="020F0502020204030204" pitchFamily="34" charset="0"/>
              </a:rPr>
              <a:t> </a:t>
            </a:r>
            <a:r>
              <a:rPr lang="cs-CZ" sz="2000" b="1" dirty="0">
                <a:latin typeface="Calibri" panose="020F0502020204030204" pitchFamily="34" charset="0"/>
              </a:rPr>
              <a:t>123 282 000 Kč</a:t>
            </a:r>
            <a:r>
              <a:rPr lang="cs-CZ" sz="2000" dirty="0">
                <a:latin typeface="Calibri" panose="020F0502020204030204" pitchFamily="34" charset="0"/>
              </a:rPr>
              <a:t> vč. </a:t>
            </a:r>
            <a:r>
              <a:rPr lang="cs-CZ" sz="2000" dirty="0" smtClean="0">
                <a:latin typeface="Calibri" panose="020F0502020204030204" pitchFamily="34" charset="0"/>
              </a:rPr>
              <a:t>DPH</a:t>
            </a:r>
            <a:endParaRPr lang="cs-CZ" sz="20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sz="2000" b="1" dirty="0" smtClean="0">
              <a:solidFill>
                <a:srgbClr val="00529C"/>
              </a:solidFill>
              <a:latin typeface="Calibri"/>
              <a:ea typeface="Calibri"/>
            </a:endParaRPr>
          </a:p>
          <a:p>
            <a:pPr>
              <a:spcAft>
                <a:spcPts val="600"/>
              </a:spcAft>
            </a:pPr>
            <a:endParaRPr sz="20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93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94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Obecná kritéria přijatelnosti</a:t>
            </a:r>
            <a:endParaRPr lang="cs-CZ" dirty="0"/>
          </a:p>
        </p:txBody>
      </p:sp>
      <p:sp>
        <p:nvSpPr>
          <p:cNvPr id="195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EEDE011-6071-409A-A84C-A24B0F814952}" type="slidenum">
              <a:rPr lang="cs-CZ" sz="1200">
                <a:solidFill>
                  <a:srgbClr val="00529C"/>
                </a:solidFill>
                <a:latin typeface="Calibri"/>
              </a:rPr>
              <a:t>21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383240" cy="1008112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Obecná kritéria přijatelnosti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683568" y="1604520"/>
            <a:ext cx="8002872" cy="39776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Calibri"/>
              </a:rPr>
              <a:t>Výsledky projektu jsou udržitelné</a:t>
            </a:r>
            <a:endParaRPr lang="cs-CZ" sz="2000" dirty="0" smtClean="0"/>
          </a:p>
          <a:p>
            <a:r>
              <a:rPr lang="cs-CZ" sz="2000" dirty="0" smtClean="0">
                <a:solidFill>
                  <a:srgbClr val="000000"/>
                </a:solidFill>
                <a:latin typeface="Calibri"/>
                <a:ea typeface="Calibri"/>
              </a:rPr>
              <a:t>Bude popsáno ve studii proveditelnosti.</a:t>
            </a:r>
            <a:endParaRPr lang="cs-CZ" sz="2000" dirty="0" smtClean="0"/>
          </a:p>
          <a:p>
            <a:pPr>
              <a:spcAft>
                <a:spcPts val="600"/>
              </a:spcAft>
            </a:pPr>
            <a:endParaRPr lang="cs-CZ" sz="20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  <a:ea typeface="Calibri"/>
              </a:rPr>
              <a:t>Projekt nemá negativní vliv na žádnou z horizontálních priorit IROP</a:t>
            </a:r>
            <a:endParaRPr lang="cs-CZ" sz="2000" dirty="0" smtClean="0"/>
          </a:p>
          <a:p>
            <a:pPr lvl="0">
              <a:spcAft>
                <a:spcPts val="600"/>
              </a:spcAft>
            </a:pPr>
            <a:r>
              <a:rPr lang="cs-CZ" sz="2000" dirty="0">
                <a:latin typeface="Calibri" panose="020F0502020204030204" pitchFamily="34" charset="0"/>
              </a:rPr>
              <a:t>Udržitelný rozvoj – neutrální vliv</a:t>
            </a:r>
          </a:p>
          <a:p>
            <a:pPr lvl="0"/>
            <a:r>
              <a:rPr lang="cs-CZ" sz="2000" dirty="0">
                <a:latin typeface="Calibri" panose="020F0502020204030204" pitchFamily="34" charset="0"/>
              </a:rPr>
              <a:t>Rovné příležitostí a zákaz diskriminace – neutrální nebo pozitivní </a:t>
            </a:r>
            <a:r>
              <a:rPr lang="cs-CZ" sz="2000" dirty="0" smtClean="0">
                <a:latin typeface="Calibri" panose="020F0502020204030204" pitchFamily="34" charset="0"/>
              </a:rPr>
              <a:t>vliv </a:t>
            </a:r>
          </a:p>
          <a:p>
            <a:pPr lvl="0"/>
            <a:r>
              <a:rPr lang="cs-CZ" sz="2000" dirty="0" smtClean="0">
                <a:latin typeface="Calibri" panose="020F0502020204030204" pitchFamily="34" charset="0"/>
              </a:rPr>
              <a:t>(pozitivní </a:t>
            </a:r>
            <a:r>
              <a:rPr lang="cs-CZ" sz="2000" dirty="0">
                <a:latin typeface="Calibri" panose="020F0502020204030204" pitchFamily="34" charset="0"/>
              </a:rPr>
              <a:t>pro </a:t>
            </a:r>
            <a:r>
              <a:rPr lang="cs-CZ" sz="2000" dirty="0" smtClean="0">
                <a:latin typeface="Calibri" panose="020F0502020204030204" pitchFamily="34" charset="0"/>
              </a:rPr>
              <a:t>projekty </a:t>
            </a:r>
            <a:r>
              <a:rPr lang="cs-CZ" sz="2000" dirty="0">
                <a:latin typeface="Calibri" panose="020F0502020204030204" pitchFamily="34" charset="0"/>
              </a:rPr>
              <a:t>podporující </a:t>
            </a:r>
            <a:r>
              <a:rPr lang="cs-CZ" sz="2000" dirty="0" smtClean="0">
                <a:latin typeface="Calibri" panose="020F0502020204030204" pitchFamily="34" charset="0"/>
              </a:rPr>
              <a:t>zpřístupnění </a:t>
            </a:r>
            <a:r>
              <a:rPr lang="cs-CZ" sz="2000" dirty="0">
                <a:latin typeface="Calibri" panose="020F0502020204030204" pitchFamily="34" charset="0"/>
              </a:rPr>
              <a:t>knihovních fondů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lvl="0">
              <a:spcAft>
                <a:spcPts val="60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znevýhodněným skupinám</a:t>
            </a:r>
            <a:r>
              <a:rPr lang="cs-CZ" sz="2000" dirty="0">
                <a:latin typeface="Calibri" panose="020F0502020204030204" pitchFamily="34" charset="0"/>
              </a:rPr>
              <a:t>)</a:t>
            </a:r>
          </a:p>
          <a:p>
            <a:r>
              <a:rPr lang="cs-CZ" sz="2000" dirty="0">
                <a:latin typeface="Calibri" panose="020F0502020204030204" pitchFamily="34" charset="0"/>
              </a:rPr>
              <a:t>Rovnost mezi muži a ženami – neutrální vliv 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 smtClean="0"/>
          </a:p>
          <a:p>
            <a:pPr>
              <a:buSzPct val="25000"/>
            </a:pPr>
            <a:r>
              <a:rPr lang="cs-CZ" sz="2000" b="1" dirty="0" smtClean="0">
                <a:solidFill>
                  <a:srgbClr val="004586"/>
                </a:solidFill>
                <a:latin typeface="Calibri"/>
                <a:ea typeface="Calibri"/>
              </a:rPr>
              <a:t>Potřebnost realizace projektu je odůvodněná </a:t>
            </a:r>
            <a:endParaRPr lang="cs-CZ" sz="2000" dirty="0" smtClean="0"/>
          </a:p>
          <a:p>
            <a:r>
              <a:rPr lang="cs-CZ" sz="2000" dirty="0" smtClean="0">
                <a:solidFill>
                  <a:srgbClr val="000000"/>
                </a:solidFill>
                <a:latin typeface="Calibri"/>
                <a:ea typeface="Calibri"/>
              </a:rPr>
              <a:t>Bude popsáno ve studii proveditelnosti.</a:t>
            </a:r>
            <a:endParaRPr lang="cs-CZ" sz="20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93028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727560" y="1268760"/>
            <a:ext cx="8092912" cy="4877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Projekt je v souladu s pravidly veřejné podpory</a:t>
            </a:r>
            <a:endParaRPr lang="cs-CZ" dirty="0" smtClean="0"/>
          </a:p>
          <a:p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Žadatel doloží: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Calibri" panose="020F0502020204030204" pitchFamily="34" charset="0"/>
              </a:rPr>
              <a:t>individuální </a:t>
            </a:r>
            <a:r>
              <a:rPr lang="cs-CZ" sz="2000" dirty="0">
                <a:latin typeface="Calibri" panose="020F0502020204030204" pitchFamily="34" charset="0"/>
              </a:rPr>
              <a:t>ověření potřeb </a:t>
            </a:r>
            <a:r>
              <a:rPr lang="cs-CZ" sz="2000" dirty="0" smtClean="0">
                <a:latin typeface="Calibri" panose="020F0502020204030204" pitchFamily="34" charset="0"/>
              </a:rPr>
              <a:t>financování </a:t>
            </a:r>
            <a:r>
              <a:rPr lang="cs-CZ" sz="2000" dirty="0">
                <a:latin typeface="Calibri" panose="020F0502020204030204" pitchFamily="34" charset="0"/>
              </a:rPr>
              <a:t>v </a:t>
            </a:r>
            <a:r>
              <a:rPr lang="cs-CZ" sz="2000" dirty="0" smtClean="0">
                <a:latin typeface="Calibri" panose="020F0502020204030204" pitchFamily="34" charset="0"/>
              </a:rPr>
              <a:t>modulu CBA, </a:t>
            </a:r>
          </a:p>
          <a:p>
            <a:pPr marL="742950" lvl="1" indent="-285750">
              <a:buSzPct val="100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č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estné prohlášení žadatele o vypořádání finančních závazků z jiných projektů financovaných z komunitárních programů nebo jiných fondů Evropské unie,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742950" lvl="1" indent="-285750">
              <a:buSzPct val="100000"/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č</a:t>
            </a: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estné prohlášení žadatele, že nesplňuje definici podniku v obtížích.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Statutární zástupce žadatele je trestně bezúhonný 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Čestné prohlášení.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9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98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Obecná kritéria přijatelnosti</a:t>
            </a:r>
            <a:endParaRPr lang="cs-CZ" dirty="0"/>
          </a:p>
        </p:txBody>
      </p:sp>
      <p:sp>
        <p:nvSpPr>
          <p:cNvPr id="19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2F74023-531F-474C-BC6A-1F3F0AF1FFA4}" type="slidenum">
              <a:rPr lang="cs-CZ" sz="1200">
                <a:solidFill>
                  <a:srgbClr val="00529C"/>
                </a:solidFill>
                <a:latin typeface="Calibri"/>
              </a:rPr>
              <a:t>23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827584" y="1306800"/>
            <a:ext cx="7632848" cy="4818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b="1" dirty="0" smtClean="0">
                <a:solidFill>
                  <a:srgbClr val="00529C"/>
                </a:solidFill>
                <a:latin typeface="Calibri"/>
              </a:rPr>
              <a:t>Projekt je v souladu s Integrovanou strategií podpory kultury do roku 2020</a:t>
            </a:r>
            <a:endParaRPr lang="cs-CZ" dirty="0" smtClean="0"/>
          </a:p>
          <a:p>
            <a:pPr algn="just">
              <a:lnSpc>
                <a:spcPct val="100000"/>
              </a:lnSpc>
              <a:buSzPct val="25000"/>
            </a:pPr>
            <a:r>
              <a:rPr lang="cs-CZ" sz="1900" dirty="0" smtClean="0">
                <a:solidFill>
                  <a:srgbClr val="000000"/>
                </a:solidFill>
                <a:latin typeface="Calibri"/>
              </a:rPr>
              <a:t>Ve Studii proveditelnosti je uvedena vazba projektu na konkrétní kapitolu Integrované strategie pro podporu kultury do roku 2020.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sz="2200" b="1" dirty="0" smtClean="0">
                <a:solidFill>
                  <a:srgbClr val="00529C"/>
                </a:solidFill>
                <a:latin typeface="Calibri"/>
              </a:rPr>
              <a:t>Projekt není zaměřen na podporu komerčních turistických zařízení, jako jsou volnočasová zařízení, lázeňské provozy, ubytovací a stravovací kapacity</a:t>
            </a:r>
            <a:endParaRPr lang="cs-CZ" dirty="0" smtClean="0"/>
          </a:p>
          <a:p>
            <a:pPr algn="just">
              <a:lnSpc>
                <a:spcPct val="100000"/>
              </a:lnSpc>
              <a:buSzPct val="25000"/>
            </a:pPr>
            <a:r>
              <a:rPr lang="cs-CZ" sz="1900" dirty="0" smtClean="0">
                <a:solidFill>
                  <a:srgbClr val="000000"/>
                </a:solidFill>
                <a:latin typeface="Calibri"/>
              </a:rPr>
              <a:t>Bude popsáno ve Studii proveditelnosti. 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sz="2200" b="1" dirty="0" smtClean="0">
                <a:solidFill>
                  <a:srgbClr val="00529C"/>
                </a:solidFill>
                <a:latin typeface="Calibri"/>
              </a:rPr>
              <a:t>Výdaje na hlavní aktivity odpovídají tržním cenám</a:t>
            </a:r>
            <a:endParaRPr lang="cs-CZ" dirty="0" smtClean="0"/>
          </a:p>
          <a:p>
            <a:pPr algn="just">
              <a:lnSpc>
                <a:spcPct val="100000"/>
              </a:lnSpc>
              <a:buSzPct val="25000"/>
            </a:pPr>
            <a:r>
              <a:rPr lang="cs-CZ" sz="1900" dirty="0" smtClean="0">
                <a:solidFill>
                  <a:srgbClr val="000000"/>
                </a:solidFill>
                <a:latin typeface="Calibri"/>
              </a:rPr>
              <a:t>Bude ověřeno z průzkumů trhu a stavebního rozpočtu. 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sz="2200" b="1" dirty="0" smtClean="0">
                <a:solidFill>
                  <a:srgbClr val="00529C"/>
                </a:solidFill>
                <a:latin typeface="Calibri"/>
              </a:rPr>
              <a:t>Cílové hodnoty indikátorů odpovídají cílům projektu</a:t>
            </a:r>
            <a:r>
              <a:rPr lang="cs-CZ" sz="1900" dirty="0" smtClean="0">
                <a:solidFill>
                  <a:srgbClr val="000000"/>
                </a:solidFill>
                <a:latin typeface="Calibri"/>
              </a:rPr>
              <a:t>. 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endParaRPr dirty="0"/>
          </a:p>
        </p:txBody>
      </p:sp>
      <p:sp>
        <p:nvSpPr>
          <p:cNvPr id="20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06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Specifická kritéria přijatelnosti</a:t>
            </a:r>
            <a:endParaRPr lang="cs-CZ" dirty="0"/>
          </a:p>
        </p:txBody>
      </p:sp>
      <p:sp>
        <p:nvSpPr>
          <p:cNvPr id="20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C4A7BB6-5A70-4FD1-A3D9-0D5CEF2FD6FC}" type="slidenum">
              <a:rPr lang="cs-CZ" sz="1200">
                <a:solidFill>
                  <a:srgbClr val="00529C"/>
                </a:solidFill>
                <a:latin typeface="Calibri"/>
              </a:rPr>
              <a:t>24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827584" y="1306800"/>
            <a:ext cx="7560840" cy="4818960"/>
          </a:xfrm>
          <a:prstGeom prst="rect">
            <a:avLst/>
          </a:prstGeom>
        </p:spPr>
        <p:txBody>
          <a:bodyPr/>
          <a:lstStyle/>
          <a:p>
            <a:pPr>
              <a:buSzPct val="25000"/>
            </a:pP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  <a:ea typeface="Microsoft YaHei"/>
              </a:rPr>
              <a:t>Žadatel má zajištěnou administrativní, finanční a provozní kapacitu k realizaci a udržitelnosti projektu.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Bude popsáno ve studii proveditelnosti.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  <a:buFont typeface="StarSymbol"/>
              <a:buChar char=""/>
            </a:pPr>
            <a:endParaRPr lang="cs-CZ" sz="2000" dirty="0" smtClean="0"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2000" b="1" dirty="0" smtClean="0">
                <a:solidFill>
                  <a:srgbClr val="00529C"/>
                </a:solidFill>
                <a:latin typeface="Calibri" panose="020F0502020204030204" pitchFamily="34" charset="0"/>
                <a:ea typeface="Calibri"/>
              </a:rPr>
              <a:t>Minimálně 85 % způsobilých výdajů projektu je zaměřeno na hlavní aktivity projektu.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Bude ověřeno ze studie proveditelnosti a z rozpočtu projektu. U každé položky musí být uvedeno, zda se vztahuje k hlavní nebo vedlejší aktivitě.  </a:t>
            </a:r>
            <a:endParaRPr lang="cs-CZ" dirty="0" smtClean="0">
              <a:latin typeface="Calibri" panose="020F0502020204030204" pitchFamily="34" charset="0"/>
            </a:endParaRPr>
          </a:p>
          <a:p>
            <a:pPr>
              <a:buSzPct val="25000"/>
              <a:buFont typeface="StarSymbol"/>
              <a:buChar char=""/>
            </a:pPr>
            <a:endParaRPr dirty="0"/>
          </a:p>
          <a:p>
            <a:pPr>
              <a:buSzPct val="25000"/>
            </a:pPr>
            <a:r>
              <a:rPr lang="cs-CZ" sz="2000" b="1" dirty="0">
                <a:solidFill>
                  <a:srgbClr val="00529C"/>
                </a:solidFill>
                <a:latin typeface="Calibri"/>
                <a:ea typeface="Calibri"/>
              </a:rPr>
              <a:t>V hodnocení </a:t>
            </a:r>
            <a:r>
              <a:rPr lang="cs-CZ" sz="2000" b="1" dirty="0" err="1">
                <a:solidFill>
                  <a:srgbClr val="00529C"/>
                </a:solidFill>
                <a:latin typeface="Calibri"/>
                <a:ea typeface="Calibri"/>
              </a:rPr>
              <a:t>eCBA</a:t>
            </a:r>
            <a:r>
              <a:rPr lang="cs-CZ" sz="2000" b="1" dirty="0">
                <a:solidFill>
                  <a:srgbClr val="00529C"/>
                </a:solidFill>
                <a:latin typeface="Calibri"/>
                <a:ea typeface="Calibri"/>
              </a:rPr>
              <a:t>/finanční analýze projekt dosáhne minimálně hodnoty ukazatelů, stanovené ve výzvě.</a:t>
            </a:r>
            <a:endParaRPr lang="cs-CZ" dirty="0"/>
          </a:p>
          <a:p>
            <a:pPr>
              <a:buSzPct val="25000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Finanční čistá současná hodnota je nižší než 0 a ekonomická čistá současná hodnota je vyšší než 0. </a:t>
            </a: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  <a:ea typeface="Calibri"/>
            </a:endParaRPr>
          </a:p>
          <a:p>
            <a:pPr>
              <a:buSzPct val="25000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Pokud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je ekonomická čistá současná hodnota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rovna nebo nižší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než 0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, bude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ve studii proveditelnosti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zdůvodněno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proč a 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popsáno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</a:rPr>
              <a:t>v čem spočívají přínosy projektu, které nebylo možné kvantitativně vyjádřit. </a:t>
            </a:r>
            <a:endParaRPr lang="cs-CZ" dirty="0">
              <a:latin typeface="Calibri" panose="020F0502020204030204" pitchFamily="34" charset="0"/>
            </a:endParaRPr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09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10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Specifická kritéria přijatelnosti</a:t>
            </a:r>
            <a:endParaRPr lang="cs-CZ" dirty="0"/>
          </a:p>
        </p:txBody>
      </p:sp>
      <p:sp>
        <p:nvSpPr>
          <p:cNvPr id="211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9E4D26A-5E5B-4D2E-98A6-5BB2E246AB37}" type="slidenum">
              <a:rPr lang="cs-CZ" sz="1200">
                <a:solidFill>
                  <a:srgbClr val="00529C"/>
                </a:solidFill>
                <a:latin typeface="Calibri"/>
              </a:rPr>
              <a:t>25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827584" y="1196752"/>
            <a:ext cx="7704856" cy="4929008"/>
          </a:xfrm>
          <a:prstGeom prst="rect">
            <a:avLst/>
          </a:prstGeom>
        </p:spPr>
        <p:txBody>
          <a:bodyPr/>
          <a:lstStyle/>
          <a:p>
            <a:pPr>
              <a:buSzPct val="25000"/>
            </a:pP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Knihovna </a:t>
            </a:r>
            <a:r>
              <a:rPr lang="cs-CZ" sz="2000" b="1" dirty="0">
                <a:solidFill>
                  <a:srgbClr val="015B99"/>
                </a:solidFill>
                <a:latin typeface="Calibri" panose="020F0502020204030204" pitchFamily="34" charset="0"/>
              </a:rPr>
              <a:t>je zřízena podle § </a:t>
            </a: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3 odst. 1 písm. b) </a:t>
            </a:r>
            <a:r>
              <a:rPr lang="cs-CZ" sz="2000" b="1" dirty="0">
                <a:solidFill>
                  <a:srgbClr val="015B99"/>
                </a:solidFill>
                <a:latin typeface="Calibri" panose="020F0502020204030204" pitchFamily="34" charset="0"/>
              </a:rPr>
              <a:t>zákona č. 257/2001 Sb. o knihovnách a podmínkách provozování veřejných knihovnických a informačních služeb.</a:t>
            </a:r>
          </a:p>
          <a:p>
            <a:pPr>
              <a:buSzPct val="25000"/>
            </a:pPr>
            <a:endParaRPr lang="cs-CZ" sz="2000" b="1" dirty="0" smtClean="0">
              <a:solidFill>
                <a:srgbClr val="015B99"/>
              </a:solidFill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Projekt </a:t>
            </a:r>
            <a:r>
              <a:rPr lang="cs-CZ" sz="2000" b="1" dirty="0">
                <a:solidFill>
                  <a:srgbClr val="015B99"/>
                </a:solidFill>
                <a:latin typeface="Calibri" panose="020F0502020204030204" pitchFamily="34" charset="0"/>
              </a:rPr>
              <a:t>je zaměřen pouze na digitalizaci části knihovního fondu, která není zdigitalizována, a v době podání žádosti o podporu ji nedigitalizuje jiný subjekt.</a:t>
            </a:r>
          </a:p>
          <a:p>
            <a:pPr>
              <a:buSzPct val="25000"/>
            </a:pPr>
            <a:endParaRPr lang="cs-CZ" sz="2000" b="1" dirty="0" smtClean="0">
              <a:solidFill>
                <a:srgbClr val="015B99"/>
              </a:solidFill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Digitalizace </a:t>
            </a:r>
            <a:r>
              <a:rPr lang="cs-CZ" sz="2000" b="1" dirty="0">
                <a:solidFill>
                  <a:srgbClr val="015B99"/>
                </a:solidFill>
                <a:latin typeface="Calibri" panose="020F0502020204030204" pitchFamily="34" charset="0"/>
              </a:rPr>
              <a:t>je jednou ze součástí komplexnějšího projektu</a:t>
            </a: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.</a:t>
            </a:r>
            <a:endParaRPr lang="cs-CZ" sz="2000" b="1" dirty="0">
              <a:solidFill>
                <a:srgbClr val="015B99"/>
              </a:solidFill>
              <a:latin typeface="Calibri" panose="020F0502020204030204" pitchFamily="34" charset="0"/>
            </a:endParaRPr>
          </a:p>
          <a:p>
            <a:pPr>
              <a:buSzPct val="25000"/>
            </a:pPr>
            <a:endParaRPr lang="cs-CZ" sz="2000" b="1" dirty="0" smtClean="0">
              <a:solidFill>
                <a:srgbClr val="015B99"/>
              </a:solidFill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Harmonogram </a:t>
            </a:r>
            <a:r>
              <a:rPr lang="cs-CZ" sz="2000" b="1" dirty="0">
                <a:solidFill>
                  <a:srgbClr val="015B99"/>
                </a:solidFill>
                <a:latin typeface="Calibri" panose="020F0502020204030204" pitchFamily="34" charset="0"/>
              </a:rPr>
              <a:t>realizace projektu je reálný a proveditelný</a:t>
            </a: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.</a:t>
            </a:r>
          </a:p>
          <a:p>
            <a:pPr>
              <a:buSzPct val="25000"/>
            </a:pPr>
            <a:endParaRPr lang="cs-CZ" sz="2000" b="1" dirty="0" smtClean="0">
              <a:solidFill>
                <a:srgbClr val="015B99"/>
              </a:solidFill>
              <a:latin typeface="Calibri" panose="020F0502020204030204" pitchFamily="34" charset="0"/>
            </a:endParaRPr>
          </a:p>
          <a:p>
            <a:pPr>
              <a:buSzPct val="25000"/>
            </a:pPr>
            <a:r>
              <a:rPr lang="cs-CZ" sz="2000" b="1" dirty="0" smtClean="0">
                <a:solidFill>
                  <a:srgbClr val="015B99"/>
                </a:solidFill>
                <a:latin typeface="Calibri" panose="020F0502020204030204" pitchFamily="34" charset="0"/>
              </a:rPr>
              <a:t>V </a:t>
            </a:r>
            <a:r>
              <a:rPr lang="cs-CZ" sz="2000" b="1" dirty="0">
                <a:solidFill>
                  <a:srgbClr val="015B99"/>
                </a:solidFill>
                <a:latin typeface="Calibri" panose="020F0502020204030204" pitchFamily="34" charset="0"/>
              </a:rPr>
              <a:t>projektu jsou uvedena hlavní rizika v realizační fázi i ve fázi udržitelnosti a způsoby jejich eliminace.</a:t>
            </a:r>
            <a:endParaRPr sz="2000" dirty="0">
              <a:solidFill>
                <a:srgbClr val="015B99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13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14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Specifická kritéria přijatelnosti</a:t>
            </a:r>
            <a:endParaRPr lang="cs-CZ" dirty="0"/>
          </a:p>
        </p:txBody>
      </p:sp>
      <p:sp>
        <p:nvSpPr>
          <p:cNvPr id="215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2FE607E-DDB2-4C36-A615-E1701A9DC1D6}" type="slidenum">
              <a:rPr lang="cs-CZ" sz="1200">
                <a:solidFill>
                  <a:srgbClr val="00529C"/>
                </a:solidFill>
                <a:latin typeface="Calibri"/>
              </a:rPr>
              <a:t>26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827584" y="1306800"/>
            <a:ext cx="7858856" cy="4818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Provádí CRR.</a:t>
            </a:r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Do 9 pracovních dnů od ukončení hodnocení projektu.</a:t>
            </a:r>
          </a:p>
          <a:p>
            <a:pPr>
              <a:lnSpc>
                <a:spcPct val="11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Pro projekty, které prošly úspěšně hodnocením.</a:t>
            </a:r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Na základě jejího výsledku provede u vybraných projektů ex-ante kontrolu.</a:t>
            </a:r>
            <a:endParaRPr lang="cs-CZ" dirty="0" smtClean="0"/>
          </a:p>
          <a:p>
            <a:endParaRPr lang="cs-CZ" dirty="0" smtClean="0"/>
          </a:p>
          <a:p>
            <a:pPr>
              <a:lnSpc>
                <a:spcPct val="110000"/>
              </a:lnSpc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Ověřuje se riziko: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r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ealizovatelnosti projektu po věcné a finanční stránce,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n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ezpůsobilosti výdajů,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podvodu,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v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e veřejných zakázkách,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 udržitelnosti projektu,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 nedovolené veřejné podpoře,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neočekávaných nebo neodvolených příjmů,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/>
              </a:rPr>
              <a:t>n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ehospodárných a neefektivních aktivit a výdajů.</a:t>
            </a:r>
            <a:endParaRPr lang="cs-CZ" dirty="0" smtClean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2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26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Ex-ante analýza rizik</a:t>
            </a:r>
            <a:endParaRPr lang="cs-CZ" dirty="0"/>
          </a:p>
        </p:txBody>
      </p:sp>
      <p:sp>
        <p:nvSpPr>
          <p:cNvPr id="22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6F13060-5EB7-4488-9C37-3723C1229E4D}" type="slidenum">
              <a:rPr lang="cs-CZ" sz="1200">
                <a:solidFill>
                  <a:srgbClr val="00529C"/>
                </a:solidFill>
                <a:latin typeface="Calibri"/>
              </a:rPr>
              <a:t>27</a:t>
            </a:fld>
            <a:endParaRPr/>
          </a:p>
        </p:txBody>
      </p:sp>
      <p:pic>
        <p:nvPicPr>
          <p:cNvPr id="22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899592" y="1196752"/>
            <a:ext cx="7786848" cy="5082008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Provádí CRR na základě výsledků ex-ante analýzy rizik.</a:t>
            </a:r>
            <a:endParaRPr lang="cs-CZ" dirty="0" smtClean="0"/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Calibri"/>
              </a:rPr>
              <a:t>Zahájena do 10 pracovních dnů od schválení ex-ante analýzy rizik.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Calibri"/>
              </a:rPr>
              <a:t>Ukončena do 30 pracovních dnů </a:t>
            </a:r>
            <a:r>
              <a:rPr lang="cs-CZ" dirty="0">
                <a:solidFill>
                  <a:srgbClr val="000000"/>
                </a:solidFill>
                <a:latin typeface="Calibri"/>
              </a:rPr>
              <a:t>o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d zahájení.</a:t>
            </a: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Calibri"/>
              </a:rPr>
              <a:t>Zahrnuje oblasti, které ex-ante analýza rizik vyhodnotila jako rizikové.</a:t>
            </a:r>
            <a:endParaRPr lang="cs-CZ" dirty="0" smtClean="0"/>
          </a:p>
          <a:p>
            <a:pPr algn="just"/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 algn="just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Forma: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administrativní ověření – ověření na základě předložených dokladů,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kontrola na místě – veřejnosprávní kontrola.</a:t>
            </a:r>
            <a:endParaRPr lang="cs-CZ" dirty="0" smtClean="0"/>
          </a:p>
          <a:p>
            <a:pPr algn="just"/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 algn="just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Možné krácení výdajů na základě výsledku kontroly: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ve způsobilých výdajích jsou zahrnuty nezpůsobilé aktivity,</a:t>
            </a:r>
            <a:r>
              <a:rPr lang="cs-CZ" dirty="0"/>
              <a:t> 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aktivity, které mohly být nebo již byly realizovány na základě chybně provedeného výběrového řízení,</a:t>
            </a:r>
            <a:endParaRPr lang="cs-CZ" dirty="0" smtClean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výdaje nebyly vynaloženy v souladu se zásadami 3E.</a:t>
            </a:r>
            <a:endParaRPr lang="cs-CZ" dirty="0" smtClean="0"/>
          </a:p>
          <a:p>
            <a:endParaRPr lang="cs-CZ" dirty="0" smtClean="0"/>
          </a:p>
          <a:p>
            <a:r>
              <a:rPr lang="cs-CZ" sz="1600" b="1" i="1" dirty="0" smtClean="0">
                <a:solidFill>
                  <a:srgbClr val="00529C"/>
                </a:solidFill>
                <a:latin typeface="Calibri"/>
              </a:rPr>
              <a:t>Upozornění!</a:t>
            </a:r>
            <a:endParaRPr lang="cs-CZ" dirty="0" smtClean="0"/>
          </a:p>
          <a:p>
            <a:r>
              <a:rPr lang="cs-CZ" sz="1600" i="1" dirty="0" smtClean="0">
                <a:solidFill>
                  <a:srgbClr val="00529C"/>
                </a:solidFill>
                <a:latin typeface="Calibri"/>
              </a:rPr>
              <a:t>Projekt může být vyřazen z procesu hodnocení, pokud ex-ante kontrola zjistí porušení podmínek stanovených výzvou.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3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31" name="TextShape 3"/>
          <p:cNvSpPr txBox="1"/>
          <p:nvPr/>
        </p:nvSpPr>
        <p:spPr>
          <a:xfrm>
            <a:off x="827584" y="262080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Ex-ante kontrola</a:t>
            </a:r>
            <a:endParaRPr lang="cs-CZ" dirty="0"/>
          </a:p>
        </p:txBody>
      </p:sp>
      <p:sp>
        <p:nvSpPr>
          <p:cNvPr id="23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CE6B154-3A5D-4678-87A4-9D7048DE94C9}" type="slidenum">
              <a:rPr lang="cs-CZ" sz="1200">
                <a:solidFill>
                  <a:srgbClr val="00529C"/>
                </a:solidFill>
                <a:latin typeface="Calibri"/>
              </a:rPr>
              <a:t>28</a:t>
            </a:fld>
            <a:endParaRPr/>
          </a:p>
        </p:txBody>
      </p:sp>
      <p:pic>
        <p:nvPicPr>
          <p:cNvPr id="23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899592" y="1412776"/>
            <a:ext cx="7786848" cy="4712984"/>
          </a:xfrm>
          <a:prstGeom prst="rect">
            <a:avLst/>
          </a:prstGeom>
        </p:spPr>
        <p:txBody>
          <a:bodyPr/>
          <a:lstStyle/>
          <a:p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Provádí ŘO IROP na základě výsledků hodnocení provedeného CRR.</a:t>
            </a:r>
            <a:endParaRPr lang="cs-CZ" dirty="0" smtClean="0"/>
          </a:p>
          <a:p>
            <a:endParaRPr lang="cs-CZ" b="1" dirty="0" smtClean="0">
              <a:solidFill>
                <a:srgbClr val="000000"/>
              </a:solidFill>
              <a:latin typeface="Calibri"/>
            </a:endParaRPr>
          </a:p>
          <a:p>
            <a:r>
              <a:rPr lang="cs-CZ" b="1" dirty="0" smtClean="0">
                <a:solidFill>
                  <a:srgbClr val="000000"/>
                </a:solidFill>
                <a:latin typeface="Calibri"/>
              </a:rPr>
              <a:t>Podkladem pro výběr je:</a:t>
            </a:r>
            <a:endParaRPr lang="cs-CZ" dirty="0" smtClean="0"/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zápis, podepsaný ředitelem CRR, který deklaruje, že hodnocení a kontroly projektů proběhly podle stanovených postupů,</a:t>
            </a:r>
            <a:endParaRPr lang="cs-CZ" dirty="0" smtClean="0"/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seznam všech projektů, které prošly hodnocením, v rozdělení na projekty doporučené a nedoporučené k financování,</a:t>
            </a:r>
            <a:endParaRPr lang="cs-CZ" dirty="0" smtClean="0"/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seznam náhradních projektů.</a:t>
            </a:r>
            <a:endParaRPr lang="cs-CZ" dirty="0" smtClean="0"/>
          </a:p>
          <a:p>
            <a:pPr lvl="1">
              <a:lnSpc>
                <a:spcPct val="100000"/>
              </a:lnSpc>
            </a:pPr>
            <a:endParaRPr lang="cs-CZ" dirty="0" smtClean="0"/>
          </a:p>
          <a:p>
            <a:r>
              <a:rPr lang="cs-CZ" dirty="0" smtClean="0">
                <a:solidFill>
                  <a:srgbClr val="000000"/>
                </a:solidFill>
                <a:latin typeface="Calibri"/>
              </a:rPr>
              <a:t>Ve fázi výběru projektů není možné měnit hodnocení žádostí o podporu!</a:t>
            </a:r>
            <a:endParaRPr lang="cs-CZ" dirty="0" smtClean="0"/>
          </a:p>
          <a:p>
            <a:pPr algn="just"/>
            <a:endParaRPr lang="cs-CZ" dirty="0" smtClean="0">
              <a:solidFill>
                <a:srgbClr val="000000"/>
              </a:solidFill>
              <a:latin typeface="Calibri"/>
            </a:endParaRPr>
          </a:p>
          <a:p>
            <a:pPr algn="just"/>
            <a:r>
              <a:rPr lang="cs-CZ" dirty="0" smtClean="0">
                <a:solidFill>
                  <a:srgbClr val="000000"/>
                </a:solidFill>
                <a:latin typeface="Calibri"/>
              </a:rPr>
              <a:t>Počet podpořených projektů je limitován výši alokace na výzvu.</a:t>
            </a:r>
            <a:endParaRPr lang="cs-CZ" dirty="0" smtClean="0"/>
          </a:p>
          <a:p>
            <a:pPr algn="just"/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pPr algn="just"/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ŘO IROP znovu nehodnotí.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3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36" name="TextShape 3"/>
          <p:cNvSpPr txBox="1"/>
          <p:nvPr/>
        </p:nvSpPr>
        <p:spPr>
          <a:xfrm>
            <a:off x="884660" y="404664"/>
            <a:ext cx="7786848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Výběr projektů</a:t>
            </a:r>
            <a:endParaRPr lang="cs-CZ" dirty="0"/>
          </a:p>
        </p:txBody>
      </p:sp>
      <p:sp>
        <p:nvSpPr>
          <p:cNvPr id="23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203E5DD-2F26-418B-A2B0-B9DBDF3D3AFB}" type="slidenum">
              <a:rPr lang="cs-CZ" sz="1200">
                <a:solidFill>
                  <a:srgbClr val="00529C"/>
                </a:solidFill>
                <a:latin typeface="Calibri"/>
              </a:rPr>
              <a:t>29</a:t>
            </a:fld>
            <a:endParaRPr/>
          </a:p>
        </p:txBody>
      </p:sp>
      <p:pic>
        <p:nvPicPr>
          <p:cNvPr id="23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899592" y="1306800"/>
            <a:ext cx="7786848" cy="4818960"/>
          </a:xfrm>
          <a:prstGeom prst="rect">
            <a:avLst/>
          </a:prstGeo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Konzultace před vyhlášením výzvy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Příjem žádostí o podporu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Hodnocení žádostí o podporu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Administrace změn v projektech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Administrativní ověření zpráv o realizaci/zpráv o udržitelnosti</a:t>
            </a:r>
            <a:endParaRPr lang="cs-CZ" dirty="0" smtClean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Provádění kontrol na místě</a:t>
            </a:r>
            <a:endParaRPr lang="cs-CZ" dirty="0"/>
          </a:p>
        </p:txBody>
      </p:sp>
      <p:sp>
        <p:nvSpPr>
          <p:cNvPr id="131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32" name="TextShape 3"/>
          <p:cNvSpPr txBox="1"/>
          <p:nvPr/>
        </p:nvSpPr>
        <p:spPr>
          <a:xfrm>
            <a:off x="899592" y="262080"/>
            <a:ext cx="7786848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00529C"/>
                </a:solidFill>
                <a:latin typeface="Calibri"/>
              </a:rPr>
              <a:t>Role CRR</a:t>
            </a:r>
            <a:endParaRPr dirty="0"/>
          </a:p>
        </p:txBody>
      </p:sp>
      <p:sp>
        <p:nvSpPr>
          <p:cNvPr id="133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E4E699E-CAD7-4030-B269-E6D1A5D825D8}" type="slidenum">
              <a:rPr lang="cs-CZ" sz="1200">
                <a:solidFill>
                  <a:srgbClr val="00529C"/>
                </a:solidFill>
                <a:latin typeface="Calibri"/>
              </a:rPr>
              <a:t>3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827584" y="1916832"/>
            <a:ext cx="7858856" cy="4208928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Právní akt upravuje minimálně tyto oblasti: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informace o příjemci dotace;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informace o projektu (účel, výše dotace, výstupy a výsledky);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povinnosti a práva příjemce dotace;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povinnosti a práva ŘO IROP;</a:t>
            </a:r>
            <a:endParaRPr lang="cs-CZ" dirty="0" smtClean="0"/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000000"/>
                </a:solidFill>
                <a:latin typeface="Calibri"/>
              </a:rPr>
              <a:t>sankce za neplnění povinností.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4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41" name="TextShape 3"/>
          <p:cNvSpPr txBox="1"/>
          <p:nvPr/>
        </p:nvSpPr>
        <p:spPr>
          <a:xfrm>
            <a:off x="827584" y="764704"/>
            <a:ext cx="7858856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Vydání právního aktu – </a:t>
            </a:r>
          </a:p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Rozhodnutí o poskytnutí dotace</a:t>
            </a:r>
            <a:endParaRPr lang="cs-CZ" dirty="0"/>
          </a:p>
        </p:txBody>
      </p:sp>
      <p:sp>
        <p:nvSpPr>
          <p:cNvPr id="24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9FA246B-DC6B-44C3-AEBE-4FECA7B6F7B4}" type="slidenum">
              <a:rPr lang="cs-CZ" sz="1200">
                <a:solidFill>
                  <a:srgbClr val="00529C"/>
                </a:solidFill>
                <a:latin typeface="Calibri"/>
              </a:rPr>
              <a:t>30</a:t>
            </a:fld>
            <a:endParaRPr/>
          </a:p>
        </p:txBody>
      </p:sp>
      <p:pic>
        <p:nvPicPr>
          <p:cNvPr id="24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727560" y="1196752"/>
            <a:ext cx="7958880" cy="5081648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b="1" dirty="0" smtClean="0">
                <a:solidFill>
                  <a:srgbClr val="00529C"/>
                </a:solidFill>
                <a:latin typeface="Calibri"/>
              </a:rPr>
              <a:t>Žadatel může podat žádost o přezkum hodnocení v každé části hodnocení žádosti, ve které neuspěl:</a:t>
            </a:r>
            <a:endParaRPr lang="cs-CZ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 kontrole přijatelnosti a formálních náležitostí,</a:t>
            </a:r>
            <a:endParaRPr lang="cs-CZ" dirty="0" smtClean="0"/>
          </a:p>
          <a:p>
            <a:pPr marL="800100" lvl="1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po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ex-ante kontrole</a:t>
            </a:r>
            <a:r>
              <a:rPr lang="cs-CZ" b="1" dirty="0" smtClean="0">
                <a:solidFill>
                  <a:srgbClr val="00529C"/>
                </a:solidFill>
                <a:latin typeface="Calibri"/>
              </a:rPr>
              <a:t>.</a:t>
            </a:r>
            <a:endParaRPr lang="cs-CZ" dirty="0" smtClean="0"/>
          </a:p>
          <a:p>
            <a:pPr algn="just"/>
            <a:r>
              <a:rPr lang="cs-CZ" b="1" dirty="0" smtClean="0">
                <a:solidFill>
                  <a:srgbClr val="00529C"/>
                </a:solidFill>
                <a:latin typeface="Calibri"/>
              </a:rPr>
              <a:t>Podává se do 14 kalendářních dnů ode dne doručení výsledku,  a to:</a:t>
            </a:r>
            <a:endParaRPr lang="cs-CZ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elektronicky v MS2014+,</a:t>
            </a:r>
            <a:endParaRPr lang="cs-CZ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prostřednictvím odkazu na webových stránkách </a:t>
            </a:r>
            <a:r>
              <a:rPr lang="cs-CZ" u="sng" dirty="0" smtClean="0">
                <a:solidFill>
                  <a:srgbClr val="0000FF"/>
                </a:solidFill>
                <a:latin typeface="Calibri"/>
                <a:hlinkClick r:id="rId2"/>
              </a:rPr>
              <a:t>www.dotaceeu.cz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,</a:t>
            </a:r>
            <a:endParaRPr lang="cs-CZ" dirty="0" smtClean="0"/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písemně prostřednictvím formuláře uvedeného na webových stránkách </a:t>
            </a:r>
            <a:r>
              <a:rPr lang="cs-CZ" u="sng" dirty="0" smtClean="0">
                <a:solidFill>
                  <a:srgbClr val="0000FF"/>
                </a:solidFill>
                <a:latin typeface="Calibri"/>
                <a:hlinkClick r:id="rId2"/>
              </a:rPr>
              <a:t>www.dotaceeu.cz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.</a:t>
            </a:r>
            <a:endParaRPr lang="cs-CZ" dirty="0" smtClean="0"/>
          </a:p>
          <a:p>
            <a:pPr>
              <a:spcAft>
                <a:spcPts val="12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Přezkumné řízení provádí ŘO IROP</a:t>
            </a:r>
            <a:r>
              <a:rPr lang="cs-CZ" dirty="0"/>
              <a:t> </a:t>
            </a:r>
            <a:r>
              <a:rPr lang="cs-CZ" dirty="0" smtClean="0">
                <a:solidFill>
                  <a:srgbClr val="000000"/>
                </a:solidFill>
                <a:latin typeface="Calibri"/>
              </a:rPr>
              <a:t>do 30 kalendářních dní od doručení žádosti o přezkum (ve složitějších případech do 60 pracovních dní).</a:t>
            </a:r>
            <a:endParaRPr lang="cs-CZ" dirty="0" smtClean="0"/>
          </a:p>
          <a:p>
            <a:r>
              <a:rPr lang="cs-CZ" b="1" dirty="0" smtClean="0">
                <a:solidFill>
                  <a:srgbClr val="00529C"/>
                </a:solidFill>
                <a:latin typeface="Calibri"/>
              </a:rPr>
              <a:t>Na základě výsledku přezkumného řízení: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žádost postoupí do další fáze hodnocení,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/>
              </a:rPr>
              <a:t>žádost je vyřazena z dalšího procesu hodnocení.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4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46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Žádost o přezkum výsledku hodnocení</a:t>
            </a:r>
            <a:endParaRPr lang="cs-CZ" dirty="0"/>
          </a:p>
        </p:txBody>
      </p:sp>
      <p:sp>
        <p:nvSpPr>
          <p:cNvPr id="24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7DF0DCC-2E2F-43BE-8D1B-F7A3444B1B01}" type="slidenum">
              <a:rPr lang="cs-CZ" sz="1200">
                <a:solidFill>
                  <a:srgbClr val="00529C"/>
                </a:solidFill>
                <a:latin typeface="Calibri"/>
              </a:rPr>
              <a:t>31</a:t>
            </a:fld>
            <a:endParaRPr/>
          </a:p>
        </p:txBody>
      </p:sp>
      <p:pic>
        <p:nvPicPr>
          <p:cNvPr id="248" name="Obrázek 6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894646" y="1134716"/>
            <a:ext cx="7632848" cy="4971960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Může iniciovat žadatel/příjemce, CRR, ŘO IROP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Oznámení provádí žadatel/příjemce prostřednictvím MS2014+ na záložce Žádost o změnu.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Pokud je iniciátorem změny ŘO IROP nebo CRR informují příjemce depeší o zahájení změnového řízení.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ŘO IROP a CRR zahájí změnové řízení v případě, že změna projektu bude v zájmu příjemce nebo po zjištění formální chyby.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Neplánované změny je příjemce povinen oznámit neprodleně, jakmile změna nastane.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Druhy změn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před schválením prvního Rozhodnutí 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– o změně rozhoduje CRR.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 schválení prvního Rozhodnutí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které nemění údaje na Rozhodnutí  –  o změně rozhoduje CRR.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Změny </a:t>
            </a:r>
            <a:r>
              <a:rPr lang="cs-CZ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po schválení prvního Rozhodnutí</a:t>
            </a:r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které mění údaje na Rozhodnutí  –  o změně rozhoduje ŘO IROP (změny, které mají vliv na aktivity projektu, splnění účelu a cílů projektu nebo na dobu realizace projektu). ŘO IROP musí tyto změny schválit před zahájením jejich realizace. </a:t>
            </a:r>
            <a:endParaRPr lang="cs-CZ" sz="1600" dirty="0" smtClean="0">
              <a:latin typeface="Calibri" panose="020F0502020204030204" pitchFamily="34" charset="0"/>
            </a:endParaRPr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5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51" name="TextShape 3"/>
          <p:cNvSpPr txBox="1"/>
          <p:nvPr/>
        </p:nvSpPr>
        <p:spPr>
          <a:xfrm>
            <a:off x="899592" y="262080"/>
            <a:ext cx="7786848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Změny v projektech</a:t>
            </a:r>
            <a:endParaRPr lang="cs-CZ" dirty="0"/>
          </a:p>
        </p:txBody>
      </p:sp>
      <p:sp>
        <p:nvSpPr>
          <p:cNvPr id="25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0AE9859C-18D3-4BE5-881A-E2EEB76EB550}" type="slidenum">
              <a:rPr lang="cs-CZ" sz="1200">
                <a:solidFill>
                  <a:srgbClr val="00529C"/>
                </a:solidFill>
                <a:latin typeface="Calibri"/>
              </a:rPr>
              <a:t>32</a:t>
            </a:fld>
            <a:endParaRPr/>
          </a:p>
        </p:txBody>
      </p:sp>
      <p:pic>
        <p:nvPicPr>
          <p:cNvPr id="25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727560" y="1196752"/>
            <a:ext cx="7958880" cy="5082008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Monitorování postupu projektů se uskutečňuje prostřednictvím: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Zpráv o realizaci („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ZoR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“):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ledovaným obdobím je příslušná etapa.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ředkládá se po ukončení etapy spolu se žádostí o platbu (ex-post financování).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Průběžnou ani závěrečnou zprávu o realizaci nelze podat před datem schválení právního aktu.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Zpráv o udržitelnosti („</a:t>
            </a:r>
            <a:r>
              <a:rPr lang="cs-CZ" b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ZoU</a:t>
            </a: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“):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M</a:t>
            </a: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onitoring období udržitelnosti.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Zprávy příjemce podává elektronicky v MS2014+.</a:t>
            </a:r>
            <a:endParaRPr lang="cs-CZ" dirty="0" smtClean="0">
              <a:latin typeface="Calibri" panose="020F050202020403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Harmonogram jejich podání se příjemci zobrazuje v MS2014+ po datu schválení právního aktu. 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Další zprávu je možné podat až po schválení předchozích zpráv.</a:t>
            </a:r>
            <a:endParaRPr lang="cs-CZ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 Zprávu je možné podat až po uzavření změnových řízení.</a:t>
            </a:r>
            <a:endParaRPr lang="cs-CZ" dirty="0" smtClean="0">
              <a:latin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Kontrola formálních náležitostí a věcného obsahu zpráv.</a:t>
            </a:r>
            <a:endParaRPr lang="cs-CZ" dirty="0" smtClean="0"/>
          </a:p>
          <a:p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25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56" name="TextShape 3"/>
          <p:cNvSpPr txBox="1"/>
          <p:nvPr/>
        </p:nvSpPr>
        <p:spPr>
          <a:xfrm>
            <a:off x="727560" y="262080"/>
            <a:ext cx="795888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Monitorování realizace projektů</a:t>
            </a:r>
            <a:endParaRPr lang="cs-CZ" dirty="0"/>
          </a:p>
        </p:txBody>
      </p:sp>
      <p:sp>
        <p:nvSpPr>
          <p:cNvPr id="25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772A1E4-469B-4367-A06C-C8595A3EFC53}" type="slidenum">
              <a:rPr lang="cs-CZ" sz="1200">
                <a:solidFill>
                  <a:srgbClr val="00529C"/>
                </a:solidFill>
                <a:latin typeface="Calibri"/>
              </a:rPr>
              <a:t>33</a:t>
            </a:fld>
            <a:endParaRPr/>
          </a:p>
        </p:txBody>
      </p:sp>
      <p:pic>
        <p:nvPicPr>
          <p:cNvPr id="25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 txBox="1"/>
          <p:nvPr/>
        </p:nvSpPr>
        <p:spPr>
          <a:xfrm>
            <a:off x="1136520" y="1700808"/>
            <a:ext cx="7383240" cy="3744416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3200" b="1" dirty="0" smtClean="0">
                <a:solidFill>
                  <a:srgbClr val="FFFFFF"/>
                </a:solidFill>
                <a:latin typeface="Calibri"/>
              </a:rPr>
              <a:t>Děkuji Vám za pozornost</a:t>
            </a:r>
          </a:p>
          <a:p>
            <a:pPr>
              <a:lnSpc>
                <a:spcPct val="100000"/>
              </a:lnSpc>
            </a:pPr>
            <a:endParaRPr lang="cs-CZ" sz="3200" b="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b="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b="1" dirty="0" smtClean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b="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FFFFFF"/>
                </a:solidFill>
                <a:latin typeface="Calibri"/>
              </a:rPr>
              <a:t>Mgr. Martina Brandejsová</a:t>
            </a:r>
          </a:p>
          <a:p>
            <a:pPr>
              <a:lnSpc>
                <a:spcPct val="100000"/>
              </a:lnSpc>
            </a:pPr>
            <a:r>
              <a:rPr lang="cs-CZ" sz="2000" b="1" dirty="0" smtClean="0">
                <a:solidFill>
                  <a:srgbClr val="FFFFFF"/>
                </a:solidFill>
                <a:latin typeface="Calibri"/>
              </a:rPr>
              <a:t>brandejsova@crr.cz </a:t>
            </a:r>
            <a:endParaRPr sz="2000" dirty="0"/>
          </a:p>
        </p:txBody>
      </p:sp>
      <p:sp>
        <p:nvSpPr>
          <p:cNvPr id="26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61" name="TextShape 3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3753E0B-C519-45AD-AF22-AD8280B6347E}" type="slidenum">
              <a:rPr lang="cs-CZ" sz="1200">
                <a:solidFill>
                  <a:srgbClr val="00529C"/>
                </a:solidFill>
                <a:latin typeface="Calibri"/>
              </a:rPr>
              <a:t>34</a:t>
            </a:fld>
            <a:endParaRPr/>
          </a:p>
        </p:txBody>
      </p:sp>
      <p:pic>
        <p:nvPicPr>
          <p:cNvPr id="262" name="Obrázek 5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685800" y="1484784"/>
            <a:ext cx="7772040" cy="1996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4400" b="1" dirty="0" smtClean="0">
                <a:solidFill>
                  <a:srgbClr val="FFFFFF"/>
                </a:solidFill>
                <a:latin typeface="Calibri"/>
              </a:rPr>
              <a:t>Webová aplikace MS2014+</a:t>
            </a:r>
            <a:endParaRPr dirty="0"/>
          </a:p>
        </p:txBody>
      </p:sp>
      <p:sp>
        <p:nvSpPr>
          <p:cNvPr id="135" name="TextShape 2"/>
          <p:cNvSpPr txBox="1"/>
          <p:nvPr/>
        </p:nvSpPr>
        <p:spPr>
          <a:xfrm>
            <a:off x="1259632" y="5387040"/>
            <a:ext cx="5826608" cy="569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b="1" dirty="0">
                <a:solidFill>
                  <a:srgbClr val="CCCCCC"/>
                </a:solidFill>
                <a:latin typeface="Calibri"/>
              </a:rPr>
              <a:t>Mgr. Martina Brandejsová </a:t>
            </a:r>
            <a:endParaRPr dirty="0"/>
          </a:p>
        </p:txBody>
      </p:sp>
      <p:sp>
        <p:nvSpPr>
          <p:cNvPr id="136" name="TextShape 3"/>
          <p:cNvSpPr txBox="1"/>
          <p:nvPr/>
        </p:nvSpPr>
        <p:spPr>
          <a:xfrm>
            <a:off x="685800" y="3309480"/>
            <a:ext cx="7772040" cy="1770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7" name="TextShape 4"/>
          <p:cNvSpPr txBox="1"/>
          <p:nvPr/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5. 11. 2015</a:t>
            </a:r>
            <a:endParaRPr/>
          </a:p>
        </p:txBody>
      </p:sp>
      <p:pic>
        <p:nvPicPr>
          <p:cNvPr id="13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27256" cy="1080120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Portál MS2014+ - stručné představení </a:t>
            </a: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827584" y="1604520"/>
            <a:ext cx="7858856" cy="4488776"/>
          </a:xfrm>
        </p:spPr>
        <p:txBody>
          <a:bodyPr anchor="t"/>
          <a:lstStyle/>
          <a:p>
            <a:pPr marL="0" indent="0" algn="l">
              <a:spcAft>
                <a:spcPts val="600"/>
              </a:spcAft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Portál pro žadatele - </a:t>
            </a:r>
            <a:r>
              <a:rPr lang="cs-CZ" sz="2000" dirty="0" smtClean="0">
                <a:latin typeface="Calibri" panose="020F0502020204030204" pitchFamily="34" charset="0"/>
                <a:hlinkClick r:id="rId2"/>
              </a:rPr>
              <a:t>https://mseu.mssf.cz/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Prostřednictvím MS2014+ probíhá podání úloh:</a:t>
            </a:r>
          </a:p>
          <a:p>
            <a:pPr lvl="2">
              <a:spcAft>
                <a:spcPts val="60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	Žádosti o podporu </a:t>
            </a:r>
          </a:p>
          <a:p>
            <a:pPr lvl="2">
              <a:spcAft>
                <a:spcPts val="600"/>
              </a:spcAft>
            </a:pPr>
            <a:r>
              <a:rPr lang="cs-CZ" sz="2000" dirty="0" smtClean="0">
                <a:latin typeface="Calibri" panose="020F0502020204030204" pitchFamily="34" charset="0"/>
              </a:rPr>
              <a:t>	Žádosti o platbu a monitorovací zprávy</a:t>
            </a:r>
          </a:p>
          <a:p>
            <a:pPr lvl="2">
              <a:spcAft>
                <a:spcPts val="600"/>
              </a:spcAft>
            </a:pPr>
            <a:r>
              <a:rPr lang="cs-CZ" sz="2000" b="1" dirty="0" smtClean="0">
                <a:latin typeface="Calibri" panose="020F0502020204030204" pitchFamily="34" charset="0"/>
              </a:rPr>
              <a:t>	Nově žádosti o změnu</a:t>
            </a:r>
          </a:p>
          <a:p>
            <a:pPr lvl="2">
              <a:spcAft>
                <a:spcPts val="600"/>
              </a:spcAft>
            </a:pPr>
            <a:r>
              <a:rPr lang="cs-CZ" sz="2000" b="1" dirty="0" smtClean="0">
                <a:latin typeface="Calibri" panose="020F0502020204030204" pitchFamily="34" charset="0"/>
              </a:rPr>
              <a:t>	Nově hlášení o udržitelnosti projektu</a:t>
            </a:r>
          </a:p>
          <a:p>
            <a:endParaRPr lang="cs-CZ" dirty="0"/>
          </a:p>
        </p:txBody>
      </p:sp>
      <p:pic>
        <p:nvPicPr>
          <p:cNvPr id="4" name="Obrázek 6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2464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455248" cy="1008112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Portál MS2014+ - hlavní změny 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755576" y="1556792"/>
            <a:ext cx="7930864" cy="4680520"/>
          </a:xfrm>
        </p:spPr>
        <p:txBody>
          <a:bodyPr anchor="t"/>
          <a:lstStyle/>
          <a:p>
            <a:pPr algn="just">
              <a:spcAft>
                <a:spcPts val="600"/>
              </a:spcAft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Podání úloh je pouze elektronické prostřednictvím MS2014+ 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b="1" i="1" dirty="0" smtClean="0">
                <a:solidFill>
                  <a:srgbClr val="00529C"/>
                </a:solidFill>
                <a:latin typeface="Calibri"/>
              </a:rPr>
              <a:t>Upozornění!</a:t>
            </a:r>
            <a:endParaRPr lang="cs-CZ" dirty="0" smtClean="0"/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i="1" dirty="0" smtClean="0">
                <a:solidFill>
                  <a:srgbClr val="00529C"/>
                </a:solidFill>
                <a:latin typeface="Calibri"/>
              </a:rPr>
              <a:t>Není třeba zasílat papírově poštou/odevzdávat na pobočku CRR. 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Žadatel vyplňuje jednotlivé úlohy přímo v okně internetového prohlížeče.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Pro bezproblémový chod doporučujeme nejnovější verzi prohlížeče Internet Explorer.</a:t>
            </a:r>
          </a:p>
          <a:p>
            <a:pPr algn="just"/>
            <a:endParaRPr lang="cs-CZ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K podepsání úloh je vyžadován </a:t>
            </a:r>
            <a:r>
              <a:rPr lang="cs-CZ" sz="2000" b="1" u="sng" dirty="0" smtClean="0">
                <a:solidFill>
                  <a:srgbClr val="00529C"/>
                </a:solidFill>
                <a:latin typeface="Calibri"/>
              </a:rPr>
              <a:t>kvalifikovaný elektronický podpis</a:t>
            </a:r>
            <a:r>
              <a:rPr lang="cs-CZ" sz="2000" b="1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Aby bylo možné úlohy podepsat je nutné mít na počítači nainstalován balíček 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založený na technologii </a:t>
            </a:r>
            <a:r>
              <a:rPr lang="cs-CZ" dirty="0" err="1" smtClean="0">
                <a:latin typeface="Calibri" panose="020F0502020204030204" pitchFamily="34" charset="0"/>
              </a:rPr>
              <a:t>Silverlight</a:t>
            </a:r>
            <a:r>
              <a:rPr lang="cs-CZ" dirty="0" smtClean="0">
                <a:latin typeface="Calibri" panose="020F0502020204030204" pitchFamily="34" charset="0"/>
              </a:rPr>
              <a:t>, který slouží pro přístup k podpisovým certifikátům.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Instalační balíček </a:t>
            </a:r>
            <a:r>
              <a:rPr lang="cs-CZ" dirty="0" err="1" smtClean="0">
                <a:latin typeface="Calibri" panose="020F0502020204030204" pitchFamily="34" charset="0"/>
                <a:hlinkClick r:id="rId2"/>
              </a:rPr>
              <a:t>TescoSW</a:t>
            </a:r>
            <a:r>
              <a:rPr lang="cs-CZ" dirty="0" smtClean="0">
                <a:latin typeface="Calibri" panose="020F0502020204030204" pitchFamily="34" charset="0"/>
                <a:hlinkClick r:id="rId2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hlinkClick r:id="rId2"/>
              </a:rPr>
              <a:t>Elevated</a:t>
            </a:r>
            <a:r>
              <a:rPr lang="cs-CZ" dirty="0" smtClean="0">
                <a:latin typeface="Calibri" panose="020F0502020204030204" pitchFamily="34" charset="0"/>
                <a:hlinkClick r:id="rId2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hlinkClick r:id="rId2"/>
              </a:rPr>
              <a:t>TrustTool</a:t>
            </a:r>
            <a:r>
              <a:rPr lang="cs-CZ" dirty="0" smtClean="0">
                <a:latin typeface="Calibri" panose="020F0502020204030204" pitchFamily="34" charset="0"/>
              </a:rPr>
              <a:t> naleznete v MS2014+ na záložce HW 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a SW požadavky.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Princip práce s certifikáty je upřesněn ve FAQ MS2014+, část FAQ Elektronický podpis.</a:t>
            </a:r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4" name="Obrázek 6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852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383240" cy="1152128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Portál MS2014+ - elektronický podpis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683568" y="1628800"/>
            <a:ext cx="8002872" cy="3977640"/>
          </a:xfrm>
        </p:spPr>
        <p:txBody>
          <a:bodyPr anchor="t"/>
          <a:lstStyle/>
          <a:p>
            <a:pPr algn="just"/>
            <a:r>
              <a:rPr lang="cs-CZ" dirty="0" smtClean="0">
                <a:latin typeface="Calibri" panose="020F0502020204030204" pitchFamily="34" charset="0"/>
              </a:rPr>
              <a:t>Je nutné mít kvalifikovaný platný certifikát vydaný akreditovaným poskytovatelem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certifikačních služeb dle zákona č. 227/2000 Sb., o elektronickém podpisu, v platném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znění. </a:t>
            </a:r>
          </a:p>
          <a:p>
            <a:pPr algn="just">
              <a:lnSpc>
                <a:spcPct val="100000"/>
              </a:lnSpc>
            </a:pPr>
            <a:endParaRPr lang="cs-CZ" b="1" i="1" dirty="0" smtClean="0">
              <a:solidFill>
                <a:srgbClr val="00529C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b="1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Upozornění!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Certifikát musí být vydaný některou z  podporovaných certifikačních autorit </a:t>
            </a:r>
          </a:p>
          <a:p>
            <a:pPr algn="just">
              <a:lnSpc>
                <a:spcPct val="100000"/>
              </a:lnSpc>
            </a:pP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(</a:t>
            </a:r>
            <a:r>
              <a:rPr lang="cs-CZ" i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PostSignum</a:t>
            </a: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, I.CA, </a:t>
            </a:r>
            <a:r>
              <a:rPr lang="cs-CZ" i="1" dirty="0" err="1" smtClean="0">
                <a:solidFill>
                  <a:srgbClr val="00529C"/>
                </a:solidFill>
                <a:latin typeface="Calibri" panose="020F0502020204030204" pitchFamily="34" charset="0"/>
              </a:rPr>
              <a:t>eldentity</a:t>
            </a: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)</a:t>
            </a:r>
            <a:r>
              <a:rPr lang="cs-CZ" dirty="0" smtClean="0">
                <a:latin typeface="Calibri" panose="020F0502020204030204" pitchFamily="34" charset="0"/>
              </a:rPr>
              <a:t>	</a:t>
            </a:r>
            <a:endParaRPr lang="cs-CZ" u="sng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endParaRPr lang="cs-CZ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Např. služby </a:t>
            </a:r>
            <a:r>
              <a:rPr lang="cs-CZ" dirty="0" err="1" smtClean="0">
                <a:latin typeface="Calibri" panose="020F0502020204030204" pitchFamily="34" charset="0"/>
              </a:rPr>
              <a:t>PostSignum</a:t>
            </a:r>
            <a:r>
              <a:rPr lang="cs-CZ" dirty="0" smtClean="0">
                <a:latin typeface="Calibri" panose="020F0502020204030204" pitchFamily="34" charset="0"/>
              </a:rPr>
              <a:t> jsou dostupné se službami Czech POINT.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K podepisování všech nebo určitých úloh je možné zmocnit jinou osobu plnou mocí,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která se oskenovaná nahraje do MS2014+.</a:t>
            </a:r>
          </a:p>
          <a:p>
            <a:endParaRPr lang="cs-CZ" dirty="0"/>
          </a:p>
        </p:txBody>
      </p:sp>
      <p:pic>
        <p:nvPicPr>
          <p:cNvPr id="4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0425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383240" cy="1080120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Portál MS2014+ - hlavní změny 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683568" y="1628800"/>
            <a:ext cx="8002872" cy="3977640"/>
          </a:xfrm>
        </p:spPr>
        <p:txBody>
          <a:bodyPr anchor="t"/>
          <a:lstStyle/>
          <a:p>
            <a:pPr algn="just">
              <a:lnSpc>
                <a:spcPct val="100000"/>
              </a:lnSpc>
            </a:pPr>
            <a:r>
              <a:rPr lang="cs-CZ" b="1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Upozornění!</a:t>
            </a:r>
            <a:endParaRPr lang="cs-CZ" dirty="0" smtClean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i="1" dirty="0" smtClean="0">
                <a:solidFill>
                  <a:srgbClr val="00529C"/>
                </a:solidFill>
                <a:latin typeface="Calibri" panose="020F0502020204030204" pitchFamily="34" charset="0"/>
              </a:rPr>
              <a:t>Žadatel by měl mít vždy přístup do MS2014+ s rolí správce přístupů </a:t>
            </a:r>
            <a:endParaRPr lang="cs-CZ" u="sng" dirty="0" smtClean="0"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cs-CZ" b="1" dirty="0" smtClean="0">
                <a:solidFill>
                  <a:srgbClr val="00529C"/>
                </a:solidFill>
                <a:latin typeface="Calibri"/>
              </a:rPr>
              <a:t>Veškeré úlohy i v době udržitelnosti projektu je nutné podávat přes MS2014+ 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Komunikace s CRR po podání projektové žádosti bude probíhat pouze prostřednictvím 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depeší (zpráv) přes MS2014+.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Informace o stavu projektu včetně výsledků hodnocení projektu se žadatel/příjemce 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dozví pouze přes MS2014+.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Dokument Rozhodnutí o poskytnutí dotace včetně podmínek bude příjemci zpřístupněn </a:t>
            </a:r>
          </a:p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taktéž pouze přes MS2014+.</a:t>
            </a:r>
          </a:p>
          <a:p>
            <a:pPr algn="just"/>
            <a:r>
              <a:rPr lang="cs-CZ" u="sng" dirty="0" smtClean="0">
                <a:latin typeface="Calibri" panose="020F0502020204030204" pitchFamily="34" charset="0"/>
              </a:rPr>
              <a:t>Doporučujeme si v MS2014+ nastavit notifikace na telefon nebo e-mail, kde budete </a:t>
            </a:r>
          </a:p>
          <a:p>
            <a:pPr algn="just"/>
            <a:r>
              <a:rPr lang="cs-CZ" u="sng" dirty="0" smtClean="0">
                <a:latin typeface="Calibri" panose="020F0502020204030204" pitchFamily="34" charset="0"/>
              </a:rPr>
              <a:t>informováni o události/změně.</a:t>
            </a:r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4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2127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383240" cy="1152128"/>
          </a:xfrm>
        </p:spPr>
        <p:txBody>
          <a:bodyPr/>
          <a:lstStyle/>
          <a:p>
            <a:r>
              <a:rPr lang="cs-CZ" sz="3600" b="1" dirty="0" smtClean="0">
                <a:solidFill>
                  <a:srgbClr val="00529C"/>
                </a:solidFill>
                <a:latin typeface="Calibri"/>
              </a:rPr>
              <a:t>Portál MS2014+ - hlavní změny 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/>
          </p:nvPr>
        </p:nvSpPr>
        <p:spPr>
          <a:xfrm>
            <a:off x="755576" y="1604520"/>
            <a:ext cx="7930864" cy="3977640"/>
          </a:xfrm>
        </p:spPr>
        <p:txBody>
          <a:bodyPr anchor="t"/>
          <a:lstStyle/>
          <a:p>
            <a:pPr algn="just">
              <a:spcAft>
                <a:spcPts val="600"/>
              </a:spcAft>
            </a:pPr>
            <a:r>
              <a:rPr lang="cs-CZ" dirty="0" smtClean="0">
                <a:latin typeface="Calibri" panose="020F0502020204030204" pitchFamily="34" charset="0"/>
              </a:rPr>
              <a:t>Přílohy není nutné elektronicky podepisovat. Podepisuje se až kompletní úloha. </a:t>
            </a:r>
          </a:p>
          <a:p>
            <a:pPr algn="just">
              <a:lnSpc>
                <a:spcPct val="100000"/>
              </a:lnSpc>
            </a:pPr>
            <a:r>
              <a:rPr lang="cs-CZ" b="1" i="1" dirty="0" smtClean="0">
                <a:solidFill>
                  <a:srgbClr val="00529C"/>
                </a:solidFill>
                <a:latin typeface="Calibri"/>
              </a:rPr>
              <a:t>Upozornění!</a:t>
            </a: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i="1" dirty="0" smtClean="0">
                <a:solidFill>
                  <a:srgbClr val="00529C"/>
                </a:solidFill>
                <a:latin typeface="Calibri"/>
              </a:rPr>
              <a:t>Velikost příloh není omezená a všechny přílohy se přikládají pouze elektronicky. </a:t>
            </a:r>
            <a:endParaRPr lang="cs-CZ" u="sng" dirty="0" smtClean="0">
              <a:latin typeface="Calibri" panose="020F0502020204030204" pitchFamily="34" charset="0"/>
            </a:endParaRPr>
          </a:p>
          <a:p>
            <a:pPr algn="just"/>
            <a:endParaRPr lang="cs-CZ" b="1" i="1" dirty="0" smtClean="0">
              <a:solidFill>
                <a:srgbClr val="00529C"/>
              </a:solidFill>
              <a:latin typeface="Calibri"/>
            </a:endParaRPr>
          </a:p>
          <a:p>
            <a:pPr algn="just"/>
            <a:r>
              <a:rPr lang="cs-CZ" b="1" i="1" dirty="0" smtClean="0">
                <a:solidFill>
                  <a:srgbClr val="00529C"/>
                </a:solidFill>
                <a:latin typeface="Calibri"/>
              </a:rPr>
              <a:t>Změna!</a:t>
            </a:r>
            <a:r>
              <a:rPr lang="cs-CZ" dirty="0" smtClean="0"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cs-CZ" dirty="0">
                <a:latin typeface="Calibri" panose="020F0502020204030204" pitchFamily="34" charset="0"/>
              </a:rPr>
              <a:t>J</a:t>
            </a:r>
            <a:r>
              <a:rPr lang="cs-CZ" dirty="0" smtClean="0">
                <a:latin typeface="Calibri" panose="020F0502020204030204" pitchFamily="34" charset="0"/>
              </a:rPr>
              <a:t>ednotlivé přílohy se nenahrávají na záložku Přiložené dokumenty, ale na různá místa 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podle oblasti do které spadají (týká se plných mocí a veřejných zakázek).</a:t>
            </a:r>
          </a:p>
          <a:p>
            <a:endParaRPr lang="cs-CZ" dirty="0"/>
          </a:p>
        </p:txBody>
      </p:sp>
      <p:pic>
        <p:nvPicPr>
          <p:cNvPr id="4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7053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2156</Words>
  <Application>Microsoft Office PowerPoint</Application>
  <PresentationFormat>Předvádění na obrazovce (4:3)</PresentationFormat>
  <Paragraphs>380</Paragraphs>
  <Slides>34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34</vt:i4>
      </vt:variant>
    </vt:vector>
  </HeadingPairs>
  <TitlesOfParts>
    <vt:vector size="37" baseType="lpstr"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Portál MS2014+ - stručné představení  </vt:lpstr>
      <vt:lpstr>Portál MS2014+ - hlavní změny </vt:lpstr>
      <vt:lpstr>Portál MS2014+ - elektronický podpis</vt:lpstr>
      <vt:lpstr>Portál MS2014+ - hlavní změny </vt:lpstr>
      <vt:lpstr>Portál MS2014+ - hlavní změny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Obecná kritéria přijatelnosti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Brandejsová Martina</cp:lastModifiedBy>
  <cp:revision>36</cp:revision>
  <dcterms:modified xsi:type="dcterms:W3CDTF">2016-03-23T12:02:51Z</dcterms:modified>
</cp:coreProperties>
</file>