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0"/>
  </p:notesMasterIdLst>
  <p:handoutMasterIdLst>
    <p:handoutMasterId r:id="rId51"/>
  </p:handoutMasterIdLst>
  <p:sldIdLst>
    <p:sldId id="284" r:id="rId2"/>
    <p:sldId id="285" r:id="rId3"/>
    <p:sldId id="334" r:id="rId4"/>
    <p:sldId id="332" r:id="rId5"/>
    <p:sldId id="333" r:id="rId6"/>
    <p:sldId id="265" r:id="rId7"/>
    <p:sldId id="264" r:id="rId8"/>
    <p:sldId id="266" r:id="rId9"/>
    <p:sldId id="313" r:id="rId10"/>
    <p:sldId id="297" r:id="rId11"/>
    <p:sldId id="319" r:id="rId12"/>
    <p:sldId id="335" r:id="rId13"/>
    <p:sldId id="311" r:id="rId14"/>
    <p:sldId id="336" r:id="rId15"/>
    <p:sldId id="312" r:id="rId16"/>
    <p:sldId id="317" r:id="rId17"/>
    <p:sldId id="318" r:id="rId18"/>
    <p:sldId id="304" r:id="rId19"/>
    <p:sldId id="303" r:id="rId20"/>
    <p:sldId id="302" r:id="rId21"/>
    <p:sldId id="320" r:id="rId22"/>
    <p:sldId id="315" r:id="rId23"/>
    <p:sldId id="301" r:id="rId24"/>
    <p:sldId id="322" r:id="rId25"/>
    <p:sldId id="307" r:id="rId26"/>
    <p:sldId id="323" r:id="rId27"/>
    <p:sldId id="324" r:id="rId28"/>
    <p:sldId id="325" r:id="rId29"/>
    <p:sldId id="327" r:id="rId30"/>
    <p:sldId id="328" r:id="rId31"/>
    <p:sldId id="337" r:id="rId32"/>
    <p:sldId id="329" r:id="rId33"/>
    <p:sldId id="330" r:id="rId34"/>
    <p:sldId id="274" r:id="rId35"/>
    <p:sldId id="276" r:id="rId36"/>
    <p:sldId id="278" r:id="rId37"/>
    <p:sldId id="279" r:id="rId38"/>
    <p:sldId id="282" r:id="rId39"/>
    <p:sldId id="280" r:id="rId40"/>
    <p:sldId id="331" r:id="rId41"/>
    <p:sldId id="281" r:id="rId42"/>
    <p:sldId id="339" r:id="rId43"/>
    <p:sldId id="338" r:id="rId44"/>
    <p:sldId id="345" r:id="rId45"/>
    <p:sldId id="346" r:id="rId46"/>
    <p:sldId id="347" r:id="rId47"/>
    <p:sldId id="348" r:id="rId48"/>
    <p:sldId id="262" r:id="rId4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82">
          <p15:clr>
            <a:srgbClr val="A4A3A4"/>
          </p15:clr>
        </p15:guide>
        <p15:guide id="2" pos="48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opalíková Lenka"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C"/>
    <a:srgbClr val="CCCCCC"/>
    <a:srgbClr val="5FA4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5252" autoAdjust="0"/>
  </p:normalViewPr>
  <p:slideViewPr>
    <p:cSldViewPr snapToGrid="0" snapToObjects="1">
      <p:cViewPr>
        <p:scale>
          <a:sx n="70" d="100"/>
          <a:sy n="70" d="100"/>
        </p:scale>
        <p:origin x="-1356" y="-102"/>
      </p:cViewPr>
      <p:guideLst>
        <p:guide orient="horz" pos="3382"/>
        <p:guide pos="487"/>
      </p:guideLst>
    </p:cSldViewPr>
  </p:slideViewPr>
  <p:outlineViewPr>
    <p:cViewPr>
      <p:scale>
        <a:sx n="33" d="100"/>
        <a:sy n="33" d="100"/>
      </p:scale>
      <p:origin x="0" y="5540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67" d="100"/>
          <a:sy n="67" d="100"/>
        </p:scale>
        <p:origin x="-322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424D319-7988-0C47-A5AD-1F558D33A394}" type="datetimeFigureOut">
              <a:rPr lang="en-US" smtClean="0"/>
              <a:pPr/>
              <a:t>12/8/2015</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dirty="0"/>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6DD4C1-CE3B-8245-AB32-946652F98E9B}" type="datetimeFigureOut">
              <a:rPr lang="en-US" smtClean="0"/>
              <a:pPr/>
              <a:t>12/8/2015</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dirty="0"/>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10</a:t>
            </a:fld>
            <a:endParaRPr lang="en-US" dirty="0"/>
          </a:p>
        </p:txBody>
      </p:sp>
    </p:spTree>
    <p:extLst>
      <p:ext uri="{BB962C8B-B14F-4D97-AF65-F5344CB8AC3E}">
        <p14:creationId xmlns:p14="http://schemas.microsoft.com/office/powerpoint/2010/main" val="54165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11</a:t>
            </a:fld>
            <a:endParaRPr lang="en-US" dirty="0"/>
          </a:p>
        </p:txBody>
      </p:sp>
    </p:spTree>
    <p:extLst>
      <p:ext uri="{BB962C8B-B14F-4D97-AF65-F5344CB8AC3E}">
        <p14:creationId xmlns:p14="http://schemas.microsoft.com/office/powerpoint/2010/main" val="325024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12</a:t>
            </a:fld>
            <a:endParaRPr lang="en-US" dirty="0"/>
          </a:p>
        </p:txBody>
      </p:sp>
    </p:spTree>
    <p:extLst>
      <p:ext uri="{BB962C8B-B14F-4D97-AF65-F5344CB8AC3E}">
        <p14:creationId xmlns:p14="http://schemas.microsoft.com/office/powerpoint/2010/main" val="3250240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13</a:t>
            </a:fld>
            <a:endParaRPr lang="en-US" dirty="0"/>
          </a:p>
        </p:txBody>
      </p:sp>
    </p:spTree>
    <p:extLst>
      <p:ext uri="{BB962C8B-B14F-4D97-AF65-F5344CB8AC3E}">
        <p14:creationId xmlns:p14="http://schemas.microsoft.com/office/powerpoint/2010/main" val="54597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14</a:t>
            </a:fld>
            <a:endParaRPr lang="en-US" dirty="0"/>
          </a:p>
        </p:txBody>
      </p:sp>
    </p:spTree>
    <p:extLst>
      <p:ext uri="{BB962C8B-B14F-4D97-AF65-F5344CB8AC3E}">
        <p14:creationId xmlns:p14="http://schemas.microsoft.com/office/powerpoint/2010/main" val="5459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15</a:t>
            </a:fld>
            <a:endParaRPr lang="en-US" dirty="0"/>
          </a:p>
        </p:txBody>
      </p:sp>
    </p:spTree>
    <p:extLst>
      <p:ext uri="{BB962C8B-B14F-4D97-AF65-F5344CB8AC3E}">
        <p14:creationId xmlns:p14="http://schemas.microsoft.com/office/powerpoint/2010/main" val="159279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16</a:t>
            </a:fld>
            <a:endParaRPr lang="en-US" dirty="0"/>
          </a:p>
        </p:txBody>
      </p:sp>
    </p:spTree>
    <p:extLst>
      <p:ext uri="{BB962C8B-B14F-4D97-AF65-F5344CB8AC3E}">
        <p14:creationId xmlns:p14="http://schemas.microsoft.com/office/powerpoint/2010/main" val="118961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Pověřovací akt</a:t>
            </a:r>
          </a:p>
          <a:p>
            <a:r>
              <a:rPr lang="cs-CZ" dirty="0" smtClean="0"/>
              <a:t>Vydaný v souladu s Rozhodnutím Komise ze dne 20. prosince 2011 </a:t>
            </a:r>
            <a:br>
              <a:rPr lang="cs-CZ" dirty="0" smtClean="0"/>
            </a:br>
            <a:r>
              <a:rPr lang="cs-CZ" dirty="0" smtClean="0"/>
              <a:t>o použití čl. 106 odst. 2 Smlouvy o fungování Evropské unie na státní podporu ve formě vyrovnávací platby za závazek veřejné služby udělené určitým podnikům pověřeným poskytováním služeb obecného hospodářského zájmu. </a:t>
            </a:r>
          </a:p>
          <a:p>
            <a:r>
              <a:rPr lang="cs-CZ" dirty="0" smtClean="0"/>
              <a:t>Žadatel musí být jasně pověřen k výkonu služby obecného hospodářského zájmu, k jejímuž kvalitnějšímu poskytování čerpá podporu v rámci výzvy.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17</a:t>
            </a:fld>
            <a:endParaRPr lang="en-US" dirty="0"/>
          </a:p>
        </p:txBody>
      </p:sp>
    </p:spTree>
    <p:extLst>
      <p:ext uri="{BB962C8B-B14F-4D97-AF65-F5344CB8AC3E}">
        <p14:creationId xmlns:p14="http://schemas.microsoft.com/office/powerpoint/2010/main" val="3361947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www.crr.cz</a:t>
            </a: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ochrance.cz/"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mseu.mssf.cz/"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mseu.mssf.cz/help/TescoSwElevatedTrustToolCZ.msi"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dirty="0"/>
              <a:t>Představení </a:t>
            </a:r>
            <a:br>
              <a:rPr lang="cs-CZ" dirty="0"/>
            </a:br>
            <a:r>
              <a:rPr lang="cs-CZ" dirty="0"/>
              <a:t>Centra pro regionální rozvoj </a:t>
            </a:r>
            <a:br>
              <a:rPr lang="cs-CZ" dirty="0"/>
            </a:br>
            <a:r>
              <a:rPr lang="cs-CZ" dirty="0"/>
              <a:t>České republiky</a:t>
            </a:r>
            <a:endParaRPr lang="en-US" dirty="0"/>
          </a:p>
        </p:txBody>
      </p:sp>
      <p:sp>
        <p:nvSpPr>
          <p:cNvPr id="3" name="Subtitle 2"/>
          <p:cNvSpPr>
            <a:spLocks noGrp="1"/>
          </p:cNvSpPr>
          <p:nvPr>
            <p:ph type="subTitle" idx="1"/>
          </p:nvPr>
        </p:nvSpPr>
        <p:spPr/>
        <p:txBody>
          <a:bodyPr/>
          <a:lstStyle/>
          <a:p>
            <a:r>
              <a:rPr lang="cs-CZ" b="1" dirty="0" smtClean="0"/>
              <a:t>Ing. Renáta Marková</a:t>
            </a:r>
            <a:endParaRPr lang="cs-CZ" dirty="0"/>
          </a:p>
        </p:txBody>
      </p:sp>
      <p:sp>
        <p:nvSpPr>
          <p:cNvPr id="4" name="Text Placeholder 3"/>
          <p:cNvSpPr>
            <a:spLocks noGrp="1"/>
          </p:cNvSpPr>
          <p:nvPr>
            <p:ph type="body" sz="quarter" idx="11"/>
          </p:nvPr>
        </p:nvSpPr>
        <p:spPr>
          <a:xfrm>
            <a:off x="685800" y="2878633"/>
            <a:ext cx="7772400" cy="2367622"/>
          </a:xfrm>
        </p:spPr>
        <p:txBody>
          <a:bodyPr>
            <a:noAutofit/>
          </a:bodyPr>
          <a:lstStyle/>
          <a:p>
            <a:r>
              <a:rPr lang="cs-CZ" sz="2000" b="1" dirty="0" smtClean="0">
                <a:effectLst>
                  <a:outerShdw blurRad="38100" dist="38100" dir="2700000" algn="tl">
                    <a:srgbClr val="000000">
                      <a:alpha val="43137"/>
                    </a:srgbClr>
                  </a:outerShdw>
                </a:effectLst>
              </a:rPr>
              <a:t>Seminář </a:t>
            </a:r>
            <a:r>
              <a:rPr lang="cs-CZ" sz="2000" b="1" dirty="0">
                <a:effectLst>
                  <a:outerShdw blurRad="38100" dist="38100" dir="2700000" algn="tl">
                    <a:srgbClr val="000000">
                      <a:alpha val="43137"/>
                    </a:srgbClr>
                  </a:outerShdw>
                </a:effectLst>
              </a:rPr>
              <a:t>pro SC 2.4 </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Zvýšení kvality a dostupnosti infrastruktury pro vzdělávání a celoživotní učení </a:t>
            </a:r>
            <a:endParaRPr lang="cs-CZ" sz="2000" b="1" dirty="0" smtClean="0">
              <a:effectLst>
                <a:outerShdw blurRad="38100" dist="38100" dir="2700000" algn="tl">
                  <a:srgbClr val="000000">
                    <a:alpha val="43137"/>
                  </a:srgbClr>
                </a:outerShdw>
              </a:effectLst>
            </a:endParaRPr>
          </a:p>
          <a:p>
            <a:r>
              <a:rPr lang="cs-CZ" sz="2000" b="1" dirty="0" smtClean="0">
                <a:effectLst>
                  <a:outerShdw blurRad="38100" dist="38100" dir="2700000" algn="tl">
                    <a:srgbClr val="000000">
                      <a:alpha val="43137"/>
                    </a:srgbClr>
                  </a:outerShdw>
                </a:effectLst>
              </a:rPr>
              <a:t>Kolová </a:t>
            </a:r>
            <a:r>
              <a:rPr lang="cs-CZ" sz="2000" b="1" dirty="0">
                <a:effectLst>
                  <a:outerShdw blurRad="38100" dist="38100" dir="2700000" algn="tl">
                    <a:srgbClr val="000000">
                      <a:alpha val="43137"/>
                    </a:srgbClr>
                  </a:outerShdw>
                </a:effectLst>
              </a:rPr>
              <a:t>výzva č.  14</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Infrastruktura pro předškolní vzdělávání</a:t>
            </a:r>
          </a:p>
          <a:p>
            <a:r>
              <a:rPr lang="cs-CZ" sz="2000" b="1" dirty="0">
                <a:effectLst>
                  <a:outerShdw blurRad="38100" dist="38100" dir="2700000" algn="tl">
                    <a:srgbClr val="000000">
                      <a:alpha val="43137"/>
                    </a:srgbClr>
                  </a:outerShdw>
                </a:effectLst>
              </a:rPr>
              <a:t>Kolový výzva č. 15</a:t>
            </a:r>
          </a:p>
          <a:p>
            <a:r>
              <a:rPr lang="cs-CZ" sz="2000" b="1" dirty="0">
                <a:effectLst>
                  <a:outerShdw blurRad="38100" dist="38100" dir="2700000" algn="tl">
                    <a:srgbClr val="000000">
                      <a:alpha val="43137"/>
                    </a:srgbClr>
                  </a:outerShdw>
                </a:effectLst>
              </a:rPr>
              <a:t>Infrastruktura pro předškolní vzdělávání pro sociálně vyloučené lokality</a:t>
            </a:r>
          </a:p>
        </p:txBody>
      </p:sp>
      <p:sp>
        <p:nvSpPr>
          <p:cNvPr id="5" name="Text Placeholder 4"/>
          <p:cNvSpPr>
            <a:spLocks noGrp="1"/>
          </p:cNvSpPr>
          <p:nvPr>
            <p:ph type="body" sz="quarter" idx="12"/>
          </p:nvPr>
        </p:nvSpPr>
        <p:spPr/>
        <p:txBody>
          <a:bodyPr/>
          <a:lstStyle/>
          <a:p>
            <a:r>
              <a:rPr lang="cs-CZ" dirty="0" smtClean="0"/>
              <a:t>08. 12. 2015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lvl="1" indent="0">
              <a:spcBef>
                <a:spcPts val="0"/>
              </a:spcBef>
              <a:spcAft>
                <a:spcPts val="600"/>
              </a:spcAft>
              <a:buNone/>
            </a:pPr>
            <a:r>
              <a:rPr lang="cs-CZ" dirty="0" smtClean="0"/>
              <a:t>3. Jsou </a:t>
            </a:r>
            <a:r>
              <a:rPr lang="cs-CZ" dirty="0"/>
              <a:t>doloženy všechny povinné přílohy a obsahově splňují požadované </a:t>
            </a:r>
            <a:r>
              <a:rPr lang="cs-CZ" dirty="0" smtClean="0"/>
              <a:t>náležitosti</a:t>
            </a:r>
          </a:p>
          <a:p>
            <a:pPr marL="361950" lvl="1" indent="-361950">
              <a:spcBef>
                <a:spcPct val="20000"/>
              </a:spcBef>
              <a:spcAft>
                <a:spcPts val="200"/>
              </a:spcAft>
              <a:buNone/>
            </a:pPr>
            <a:endParaRPr lang="cs-CZ" sz="600" dirty="0"/>
          </a:p>
          <a:p>
            <a:pPr marL="361950" indent="-361950" algn="just">
              <a:lnSpc>
                <a:spcPct val="110000"/>
              </a:lnSpc>
              <a:spcBef>
                <a:spcPts val="0"/>
              </a:spcBef>
              <a:spcAft>
                <a:spcPts val="0"/>
              </a:spcAft>
              <a:buFont typeface="Courier New" panose="02070309020205020404" pitchFamily="49" charset="0"/>
              <a:buChar char="o"/>
            </a:pPr>
            <a:r>
              <a:rPr lang="cs-CZ" b="1" dirty="0" smtClean="0"/>
              <a:t>Dokumentace </a:t>
            </a:r>
            <a:r>
              <a:rPr lang="cs-CZ" b="1" dirty="0"/>
              <a:t>k zadávacím a výběrovým řízením </a:t>
            </a:r>
          </a:p>
          <a:p>
            <a:pPr marL="361950" indent="-361950">
              <a:lnSpc>
                <a:spcPct val="110000"/>
              </a:lnSpc>
              <a:spcBef>
                <a:spcPts val="0"/>
              </a:spcBef>
              <a:spcAft>
                <a:spcPts val="0"/>
              </a:spcAft>
            </a:pPr>
            <a:r>
              <a:rPr lang="cs-CZ" dirty="0" smtClean="0"/>
              <a:t>	</a:t>
            </a:r>
            <a:r>
              <a:rPr lang="cs-CZ" dirty="0"/>
              <a:t>Žadatel dokládá dokumentaci k </a:t>
            </a:r>
            <a:r>
              <a:rPr lang="cs-CZ" dirty="0" smtClean="0"/>
              <a:t>zahájeným a ukončeným zadávacím </a:t>
            </a:r>
            <a:br>
              <a:rPr lang="cs-CZ" dirty="0" smtClean="0"/>
            </a:br>
            <a:r>
              <a:rPr lang="cs-CZ" dirty="0" smtClean="0"/>
              <a:t>a </a:t>
            </a:r>
            <a:r>
              <a:rPr lang="cs-CZ" dirty="0"/>
              <a:t>výběrovým řízením, která provedl před podáním žádosti o </a:t>
            </a:r>
            <a:r>
              <a:rPr lang="cs-CZ" dirty="0" smtClean="0"/>
              <a:t>podporu. </a:t>
            </a:r>
            <a:r>
              <a:rPr lang="cs-CZ" dirty="0" smtClean="0">
                <a:solidFill>
                  <a:srgbClr val="FF0000"/>
                </a:solidFill>
              </a:rPr>
              <a:t/>
            </a:r>
            <a:br>
              <a:rPr lang="cs-CZ" dirty="0" smtClean="0">
                <a:solidFill>
                  <a:srgbClr val="FF0000"/>
                </a:solidFill>
              </a:rPr>
            </a:br>
            <a:r>
              <a:rPr lang="cs-CZ" dirty="0" smtClean="0"/>
              <a:t>Postup </a:t>
            </a:r>
            <a:r>
              <a:rPr lang="cs-CZ" dirty="0"/>
              <a:t>k předkládání dokumentace je uveden v kap. 5 Obecných </a:t>
            </a:r>
            <a:r>
              <a:rPr lang="cs-CZ" dirty="0" smtClean="0"/>
              <a:t>pravidel.</a:t>
            </a:r>
          </a:p>
          <a:p>
            <a:pPr marL="361950" indent="-361950" algn="just">
              <a:lnSpc>
                <a:spcPct val="110000"/>
              </a:lnSpc>
              <a:spcBef>
                <a:spcPts val="200"/>
              </a:spcBef>
            </a:pPr>
            <a:endParaRPr lang="cs-CZ" sz="2200" dirty="0" smtClean="0"/>
          </a:p>
          <a:p>
            <a:pPr marL="361950" indent="-361950" algn="just">
              <a:spcBef>
                <a:spcPts val="0"/>
              </a:spcBef>
              <a:spcAft>
                <a:spcPts val="0"/>
              </a:spcAft>
              <a:buFont typeface="Courier New" panose="02070309020205020404" pitchFamily="49" charset="0"/>
              <a:buChar char="o"/>
            </a:pPr>
            <a:r>
              <a:rPr lang="cs-CZ" b="1" dirty="0" smtClean="0"/>
              <a:t>Doklady </a:t>
            </a:r>
            <a:r>
              <a:rPr lang="cs-CZ" b="1" dirty="0"/>
              <a:t>o právní subjektivitě žadatele</a:t>
            </a:r>
          </a:p>
          <a:p>
            <a:r>
              <a:rPr lang="cs-CZ" i="1" dirty="0" smtClean="0"/>
              <a:t>       </a:t>
            </a:r>
            <a:r>
              <a:rPr lang="cs-CZ" dirty="0" smtClean="0"/>
              <a:t>Doklady </a:t>
            </a:r>
            <a:r>
              <a:rPr lang="cs-CZ" dirty="0"/>
              <a:t>k právní subjektivitě nedokládají</a:t>
            </a:r>
            <a:r>
              <a:rPr lang="cs-CZ" dirty="0" smtClean="0"/>
              <a:t>:</a:t>
            </a:r>
          </a:p>
          <a:p>
            <a:pPr marL="914400" lvl="1" indent="-285750">
              <a:spcBef>
                <a:spcPts val="0"/>
              </a:spcBef>
              <a:buFont typeface="Arial" panose="020B0604020202020204" pitchFamily="34" charset="0"/>
              <a:buChar char="•"/>
            </a:pPr>
            <a:r>
              <a:rPr lang="cs-CZ" sz="1800" b="0" dirty="0">
                <a:solidFill>
                  <a:schemeClr val="tx1"/>
                </a:solidFill>
              </a:rPr>
              <a:t>kraje a jimi zřizované organizace;</a:t>
            </a:r>
          </a:p>
          <a:p>
            <a:pPr marL="914400" lvl="1" indent="-285750">
              <a:spcBef>
                <a:spcPts val="0"/>
              </a:spcBef>
              <a:buFont typeface="Arial" panose="020B0604020202020204" pitchFamily="34" charset="0"/>
              <a:buChar char="•"/>
            </a:pPr>
            <a:r>
              <a:rPr lang="cs-CZ" sz="1800" b="0" dirty="0">
                <a:solidFill>
                  <a:schemeClr val="tx1"/>
                </a:solidFill>
              </a:rPr>
              <a:t>obce a jimi zřizované organizace;</a:t>
            </a:r>
          </a:p>
          <a:p>
            <a:pPr marL="914400" lvl="1" indent="-285750">
              <a:spcBef>
                <a:spcPts val="0"/>
              </a:spcBef>
              <a:buFont typeface="Arial" panose="020B0604020202020204" pitchFamily="34" charset="0"/>
              <a:buChar char="•"/>
            </a:pPr>
            <a:r>
              <a:rPr lang="cs-CZ" sz="1800" b="0" dirty="0">
                <a:solidFill>
                  <a:schemeClr val="tx1"/>
                </a:solidFill>
              </a:rPr>
              <a:t>OSS a jejich příspěvkové organizace</a:t>
            </a:r>
            <a:r>
              <a:rPr lang="cs-CZ" sz="1800" b="0" dirty="0" smtClean="0">
                <a:solidFill>
                  <a:schemeClr val="tx1"/>
                </a:solidFill>
              </a:rPr>
              <a:t>.</a:t>
            </a:r>
          </a:p>
          <a:p>
            <a:pPr lvl="1" indent="0">
              <a:spcBef>
                <a:spcPts val="0"/>
              </a:spcBef>
              <a:buNone/>
            </a:pPr>
            <a:endParaRPr lang="cs-CZ" sz="1800" b="0" dirty="0">
              <a:solidFill>
                <a:schemeClr val="tx1"/>
              </a:solidFill>
            </a:endParaRPr>
          </a:p>
          <a:p>
            <a:r>
              <a:rPr lang="cs-CZ" dirty="0" smtClean="0"/>
              <a:t>        Ostatní oprávnění žadatelé doloží doklady dle typu žadatel (viz následující</a:t>
            </a:r>
          </a:p>
          <a:p>
            <a:r>
              <a:rPr lang="cs-CZ" dirty="0"/>
              <a:t> </a:t>
            </a:r>
            <a:r>
              <a:rPr lang="cs-CZ" dirty="0" smtClean="0"/>
              <a:t>       přehled v tabulce): </a:t>
            </a:r>
            <a:endParaRPr lang="cs-CZ" dirty="0"/>
          </a:p>
          <a:p>
            <a:pPr lvl="1" indent="0">
              <a:spcBef>
                <a:spcPts val="0"/>
              </a:spcBef>
              <a:buNone/>
            </a:pPr>
            <a:endParaRPr lang="cs-CZ" sz="1800" b="0" dirty="0">
              <a:solidFill>
                <a:schemeClr val="tx1"/>
              </a:solidFill>
            </a:endParaRPr>
          </a:p>
          <a:p>
            <a:pPr lvl="1" indent="0" algn="just">
              <a:lnSpc>
                <a:spcPct val="110000"/>
              </a:lnSpc>
              <a:spcBef>
                <a:spcPts val="200"/>
              </a:spcBef>
              <a:buNone/>
            </a:pPr>
            <a:endParaRPr lang="cs-CZ" dirty="0" smtClean="0"/>
          </a:p>
          <a:p>
            <a:pPr marL="361950" indent="-361950" algn="just">
              <a:lnSpc>
                <a:spcPct val="110000"/>
              </a:lnSpc>
              <a:spcBef>
                <a:spcPts val="200"/>
              </a:spcBef>
            </a:pPr>
            <a:endParaRPr lang="cs-CZ" i="1"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5445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084263"/>
            <a:ext cx="8206432" cy="4928826"/>
          </a:xfrm>
        </p:spPr>
        <p:txBody>
          <a:bodyPr>
            <a:noAutofit/>
          </a:bodyPr>
          <a:lstStyle/>
          <a:p>
            <a:pPr marL="285750" indent="-285750">
              <a:spcBef>
                <a:spcPts val="0"/>
              </a:spcBef>
              <a:spcAft>
                <a:spcPts val="0"/>
              </a:spcAft>
              <a:buFont typeface="Courier New" panose="02070309020205020404" pitchFamily="49" charset="0"/>
              <a:buChar char="o"/>
            </a:pPr>
            <a:r>
              <a:rPr lang="cs-CZ" b="1" dirty="0"/>
              <a:t>Doklady o právní subjektivitě </a:t>
            </a:r>
            <a:r>
              <a:rPr lang="cs-CZ" b="1" dirty="0" smtClean="0"/>
              <a:t>žadatele - pokračování </a:t>
            </a:r>
            <a:endParaRPr lang="cs-CZ" b="1" dirty="0"/>
          </a:p>
          <a:p>
            <a:pPr lvl="1" algn="just">
              <a:spcBef>
                <a:spcPts val="0"/>
              </a:spcBef>
              <a:spcAft>
                <a:spcPts val="600"/>
              </a:spcAft>
            </a:pPr>
            <a:endParaRPr lang="cs-CZ" sz="1900" i="1"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graphicFrame>
        <p:nvGraphicFramePr>
          <p:cNvPr id="6" name="Tabulka 5"/>
          <p:cNvGraphicFramePr>
            <a:graphicFrameLocks noGrp="1"/>
          </p:cNvGraphicFramePr>
          <p:nvPr>
            <p:extLst>
              <p:ext uri="{D42A27DB-BD31-4B8C-83A1-F6EECF244321}">
                <p14:modId xmlns:p14="http://schemas.microsoft.com/office/powerpoint/2010/main" val="4181910806"/>
              </p:ext>
            </p:extLst>
          </p:nvPr>
        </p:nvGraphicFramePr>
        <p:xfrm>
          <a:off x="727451" y="1543049"/>
          <a:ext cx="7816474" cy="4537059"/>
        </p:xfrm>
        <a:graphic>
          <a:graphicData uri="http://schemas.openxmlformats.org/drawingml/2006/table">
            <a:tbl>
              <a:tblPr>
                <a:tableStyleId>{5C22544A-7EE6-4342-B048-85BDC9FD1C3A}</a:tableStyleId>
              </a:tblPr>
              <a:tblGrid>
                <a:gridCol w="3262008"/>
                <a:gridCol w="4554466"/>
              </a:tblGrid>
              <a:tr h="338204">
                <a:tc>
                  <a:txBody>
                    <a:bodyPr/>
                    <a:lstStyle/>
                    <a:p>
                      <a:pPr algn="ctr">
                        <a:lnSpc>
                          <a:spcPct val="115000"/>
                        </a:lnSpc>
                        <a:spcAft>
                          <a:spcPts val="1000"/>
                        </a:spcAft>
                      </a:pPr>
                      <a:r>
                        <a:rPr lang="cs-CZ" sz="1400" b="1" dirty="0">
                          <a:effectLst/>
                        </a:rPr>
                        <a:t>P</a:t>
                      </a:r>
                      <a:r>
                        <a:rPr lang="cs-CZ" sz="1400" b="1" dirty="0" smtClean="0">
                          <a:effectLst/>
                        </a:rPr>
                        <a:t>rávní </a:t>
                      </a:r>
                      <a:r>
                        <a:rPr lang="cs-CZ" sz="1400" b="1" dirty="0">
                          <a:effectLst/>
                        </a:rPr>
                        <a:t>forma žadatele </a:t>
                      </a:r>
                      <a:endParaRPr lang="cs-CZ"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lnSpc>
                          <a:spcPct val="115000"/>
                        </a:lnSpc>
                        <a:spcAft>
                          <a:spcPts val="1000"/>
                        </a:spcAft>
                      </a:pPr>
                      <a:r>
                        <a:rPr lang="cs-CZ" sz="1400" b="1" dirty="0" smtClean="0">
                          <a:effectLst/>
                        </a:rPr>
                        <a:t>Dokument</a:t>
                      </a:r>
                      <a:r>
                        <a:rPr lang="cs-CZ" sz="1400" b="1" baseline="0" dirty="0" smtClean="0">
                          <a:effectLst/>
                        </a:rPr>
                        <a:t> o právní subjektivitě požadovaný k doložení</a:t>
                      </a:r>
                      <a:endParaRPr lang="cs-CZ"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1800471">
                <a:tc>
                  <a:txBody>
                    <a:bodyPr/>
                    <a:lstStyle/>
                    <a:p>
                      <a:pPr>
                        <a:lnSpc>
                          <a:spcPct val="115000"/>
                        </a:lnSpc>
                        <a:spcAft>
                          <a:spcPts val="1000"/>
                        </a:spcAft>
                      </a:pPr>
                      <a:r>
                        <a:rPr lang="cs-CZ" sz="1400" dirty="0" smtClean="0">
                          <a:effectLst/>
                        </a:rPr>
                        <a:t>nestátní nezisková</a:t>
                      </a:r>
                      <a:r>
                        <a:rPr lang="cs-CZ" sz="1400" baseline="0" dirty="0" smtClean="0">
                          <a:effectLst/>
                        </a:rPr>
                        <a:t> organizace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400" dirty="0" smtClean="0">
                          <a:effectLst/>
                        </a:rPr>
                        <a:t>zakladatelská smlouva, zakládací či zřizovací listinu nebo jiný dokument o založení , který zároveň</a:t>
                      </a:r>
                      <a:r>
                        <a:rPr lang="cs-CZ" sz="1400" baseline="0" dirty="0" smtClean="0">
                          <a:effectLst/>
                        </a:rPr>
                        <a:t> doloží veřejně prospěšnou činnost organizaci v oblasti práce s dětmi a mládeží nebo v oblasti školství, a prokáže, že účelem hlavní činnosti není vytváření zisku</a:t>
                      </a:r>
                      <a:endParaRPr lang="cs-CZ" sz="1400" dirty="0" smtClean="0">
                        <a:effectLst/>
                      </a:endParaRPr>
                    </a:p>
                    <a:p>
                      <a:pPr>
                        <a:lnSpc>
                          <a:spcPct val="115000"/>
                        </a:lnSpc>
                        <a:spcAft>
                          <a:spcPts val="1000"/>
                        </a:spcAft>
                      </a:pPr>
                      <a:r>
                        <a:rPr lang="cs-CZ" sz="1400" dirty="0" smtClean="0">
                          <a:effectLst/>
                        </a:rPr>
                        <a:t>stanovy, ve kterých je uvedeno ustanovení o vypořádání majetku při zániku organizace, jestliže to nevyplývá ze zákona</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823711">
                <a:tc>
                  <a:txBody>
                    <a:bodyPr/>
                    <a:lstStyle/>
                    <a:p>
                      <a:pPr>
                        <a:lnSpc>
                          <a:spcPct val="115000"/>
                        </a:lnSpc>
                        <a:spcAft>
                          <a:spcPts val="1000"/>
                        </a:spcAft>
                      </a:pPr>
                      <a:r>
                        <a:rPr lang="cs-CZ" sz="1400" dirty="0" smtClean="0">
                          <a:effectLst/>
                        </a:rPr>
                        <a:t>církve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400" dirty="0" smtClean="0">
                          <a:effectLst/>
                          <a:latin typeface="+mn-lt"/>
                          <a:ea typeface="+mn-ea"/>
                          <a:cs typeface="+mn-cs"/>
                        </a:rPr>
                        <a:t>výpis</a:t>
                      </a:r>
                      <a:r>
                        <a:rPr lang="cs-CZ" sz="1400" baseline="0" dirty="0" smtClean="0">
                          <a:effectLst/>
                          <a:latin typeface="+mn-lt"/>
                          <a:ea typeface="+mn-ea"/>
                          <a:cs typeface="+mn-cs"/>
                        </a:rPr>
                        <a:t> z Rejstříku církví a náboženských společností a čestné prohlášení, že daný subjekt vykonává veřejně prospěšnou činnost v oblasti práce s dětmi a mládeží, nebo v oblasti školství</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1372851">
                <a:tc>
                  <a:txBody>
                    <a:bodyPr/>
                    <a:lstStyle/>
                    <a:p>
                      <a:pPr>
                        <a:lnSpc>
                          <a:spcPct val="115000"/>
                        </a:lnSpc>
                        <a:spcAft>
                          <a:spcPts val="1000"/>
                        </a:spcAft>
                      </a:pPr>
                      <a:r>
                        <a:rPr lang="cs-CZ" sz="1400" dirty="0" smtClean="0">
                          <a:effectLst/>
                        </a:rPr>
                        <a:t>církevní organizace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400" dirty="0" smtClean="0">
                          <a:effectLst/>
                        </a:rPr>
                        <a:t>zakladatelská smlouva, zakládací či zřizovací listinu nebo jiný dokument o založení , a dokument,  který </a:t>
                      </a:r>
                      <a:r>
                        <a:rPr lang="cs-CZ" sz="1400" baseline="0" dirty="0" smtClean="0">
                          <a:effectLst/>
                        </a:rPr>
                        <a:t>doloží veřejně prospěšnou činnost organizaci v oblasti práce s dětmi a mládeží nebo v oblasti školství, a prokáže, že účelem hlavní činnosti není vytváření zisku</a:t>
                      </a:r>
                      <a:endParaRPr lang="cs-CZ" sz="1400" dirty="0" smtClean="0">
                        <a:effectLst/>
                      </a:endParaRPr>
                    </a:p>
                  </a:txBody>
                  <a:tcPr marL="68580" marR="68580" marT="0" marB="0"/>
                </a:tc>
              </a:tr>
            </a:tbl>
          </a:graphicData>
        </a:graphic>
      </p:graphicFrame>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58201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084263"/>
            <a:ext cx="8206432" cy="4928826"/>
          </a:xfrm>
        </p:spPr>
        <p:txBody>
          <a:bodyPr>
            <a:noAutofit/>
          </a:bodyPr>
          <a:lstStyle/>
          <a:p>
            <a:pPr marL="285750" indent="-285750">
              <a:spcBef>
                <a:spcPts val="0"/>
              </a:spcBef>
              <a:spcAft>
                <a:spcPts val="0"/>
              </a:spcAft>
              <a:buFont typeface="Courier New" panose="02070309020205020404" pitchFamily="49" charset="0"/>
              <a:buChar char="o"/>
            </a:pPr>
            <a:r>
              <a:rPr lang="cs-CZ" b="1" dirty="0"/>
              <a:t>Doklady o právní subjektivitě </a:t>
            </a:r>
            <a:r>
              <a:rPr lang="cs-CZ" b="1" dirty="0" smtClean="0"/>
              <a:t>žadatele – pokračování</a:t>
            </a:r>
            <a:endParaRPr lang="cs-CZ" b="1" dirty="0"/>
          </a:p>
          <a:p>
            <a:pPr lvl="1" algn="just">
              <a:spcBef>
                <a:spcPts val="0"/>
              </a:spcBef>
              <a:spcAft>
                <a:spcPts val="600"/>
              </a:spcAft>
            </a:pPr>
            <a:endParaRPr lang="cs-CZ" sz="1900" i="1"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a:xfrm>
            <a:off x="457200" y="289297"/>
            <a:ext cx="8229600" cy="822325"/>
          </a:xfrm>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graphicFrame>
        <p:nvGraphicFramePr>
          <p:cNvPr id="6" name="Tabulka 5"/>
          <p:cNvGraphicFramePr>
            <a:graphicFrameLocks noGrp="1"/>
          </p:cNvGraphicFramePr>
          <p:nvPr>
            <p:extLst>
              <p:ext uri="{D42A27DB-BD31-4B8C-83A1-F6EECF244321}">
                <p14:modId xmlns:p14="http://schemas.microsoft.com/office/powerpoint/2010/main" val="1743395968"/>
              </p:ext>
            </p:extLst>
          </p:nvPr>
        </p:nvGraphicFramePr>
        <p:xfrm>
          <a:off x="727451" y="1543049"/>
          <a:ext cx="7816474" cy="4277018"/>
        </p:xfrm>
        <a:graphic>
          <a:graphicData uri="http://schemas.openxmlformats.org/drawingml/2006/table">
            <a:tbl>
              <a:tblPr>
                <a:tableStyleId>{5C22544A-7EE6-4342-B048-85BDC9FD1C3A}</a:tableStyleId>
              </a:tblPr>
              <a:tblGrid>
                <a:gridCol w="3262008"/>
                <a:gridCol w="4554466"/>
              </a:tblGrid>
              <a:tr h="280641">
                <a:tc>
                  <a:txBody>
                    <a:bodyPr/>
                    <a:lstStyle/>
                    <a:p>
                      <a:pPr algn="ctr">
                        <a:lnSpc>
                          <a:spcPct val="115000"/>
                        </a:lnSpc>
                        <a:spcAft>
                          <a:spcPts val="1000"/>
                        </a:spcAft>
                      </a:pPr>
                      <a:r>
                        <a:rPr lang="cs-CZ" sz="1400" b="1" dirty="0">
                          <a:effectLst/>
                        </a:rPr>
                        <a:t>P</a:t>
                      </a:r>
                      <a:r>
                        <a:rPr lang="cs-CZ" sz="1400" b="1" dirty="0" smtClean="0">
                          <a:effectLst/>
                        </a:rPr>
                        <a:t>rávní </a:t>
                      </a:r>
                      <a:r>
                        <a:rPr lang="cs-CZ" sz="1400" b="1" dirty="0">
                          <a:effectLst/>
                        </a:rPr>
                        <a:t>forma žadatele </a:t>
                      </a:r>
                      <a:endParaRPr lang="cs-CZ"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lnSpc>
                          <a:spcPct val="115000"/>
                        </a:lnSpc>
                        <a:spcAft>
                          <a:spcPts val="1000"/>
                        </a:spcAft>
                      </a:pPr>
                      <a:r>
                        <a:rPr lang="cs-CZ" sz="1400" b="1" dirty="0" smtClean="0">
                          <a:effectLst/>
                        </a:rPr>
                        <a:t>Dokument</a:t>
                      </a:r>
                      <a:r>
                        <a:rPr lang="cs-CZ" sz="1400" b="1" baseline="0" dirty="0" smtClean="0">
                          <a:effectLst/>
                        </a:rPr>
                        <a:t> o právní subjektivitě požadovaný k doložení</a:t>
                      </a:r>
                      <a:endParaRPr lang="cs-CZ"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smtClean="0">
                          <a:effectLst/>
                          <a:latin typeface="+mn-lt"/>
                          <a:ea typeface="+mn-ea"/>
                          <a:cs typeface="+mn-cs"/>
                        </a:rPr>
                        <a:t>organizace</a:t>
                      </a:r>
                      <a:r>
                        <a:rPr lang="cs-CZ" sz="1400" baseline="0" dirty="0" smtClean="0">
                          <a:effectLst/>
                          <a:latin typeface="+mn-lt"/>
                          <a:ea typeface="+mn-ea"/>
                          <a:cs typeface="+mn-cs"/>
                        </a:rPr>
                        <a:t> zakládané obcemi, kraji, </a:t>
                      </a:r>
                      <a:r>
                        <a:rPr lang="cs-CZ" sz="1400" baseline="0" dirty="0" smtClean="0">
                          <a:effectLst/>
                          <a:latin typeface="+mn-lt"/>
                          <a:ea typeface="+mn-ea"/>
                          <a:cs typeface="+mn-cs"/>
                        </a:rPr>
                        <a:t>OSS</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cs-CZ" sz="1400" dirty="0" smtClean="0">
                          <a:effectLst/>
                        </a:rPr>
                        <a:t>zřizovací či zakládací listinu nebo jiný dokument o</a:t>
                      </a:r>
                      <a:r>
                        <a:rPr lang="cs-CZ" sz="1400" baseline="0" dirty="0" smtClean="0">
                          <a:effectLst/>
                        </a:rPr>
                        <a:t> založení a dokument, který doloží veřejně prospěšnou činnost organizaci v oblasti práce s dětmi a mládeží nebo v oblasti školství, a prokáže, že účelem hlavní činnosti není vytváření zisku</a:t>
                      </a:r>
                      <a:endParaRPr lang="cs-CZ" sz="1400" dirty="0" smtClean="0">
                        <a:effectLst/>
                      </a:endParaRPr>
                    </a:p>
                  </a:txBody>
                  <a:tcPr marL="68580" marR="68580" marT="0" marB="0"/>
                </a:tc>
              </a:tr>
              <a:tr h="280641">
                <a:tc>
                  <a:txBody>
                    <a:bodyPr/>
                    <a:lstStyle/>
                    <a:p>
                      <a:pPr>
                        <a:lnSpc>
                          <a:spcPct val="115000"/>
                        </a:lnSpc>
                        <a:spcAft>
                          <a:spcPts val="1000"/>
                        </a:spcAft>
                      </a:pPr>
                      <a:r>
                        <a:rPr lang="cs-CZ" sz="1400" dirty="0" smtClean="0">
                          <a:effectLst/>
                          <a:latin typeface="+mn-lt"/>
                          <a:ea typeface="+mn-ea"/>
                          <a:cs typeface="+mn-cs"/>
                        </a:rPr>
                        <a:t>dobrovolné</a:t>
                      </a:r>
                      <a:r>
                        <a:rPr lang="cs-CZ" sz="1400" baseline="0" dirty="0" smtClean="0">
                          <a:effectLst/>
                          <a:latin typeface="+mn-lt"/>
                          <a:ea typeface="+mn-ea"/>
                          <a:cs typeface="+mn-cs"/>
                        </a:rPr>
                        <a:t> svazky obcí a jimi zakládané a zřizované organizace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cs-CZ" sz="1400" dirty="0" smtClean="0">
                          <a:effectLst/>
                        </a:rPr>
                        <a:t>zřizovací či zakládací listinu nebo jiný dokument o</a:t>
                      </a:r>
                      <a:r>
                        <a:rPr lang="cs-CZ" sz="1400" baseline="0" dirty="0" smtClean="0">
                          <a:effectLst/>
                        </a:rPr>
                        <a:t> založení a dokument, který doloží veřejně prospěšnou činnost organizaci v oblasti práce s dětmi a mládeží nebo v oblasti školství, a prokáže, že účelem hlavní činnosti není vytváření zisku</a:t>
                      </a:r>
                      <a:endParaRPr lang="cs-CZ" sz="1400" dirty="0" smtClean="0">
                        <a:effectLst/>
                      </a:endParaRPr>
                    </a:p>
                  </a:txBody>
                  <a:tcPr marL="68580" marR="68580" marT="0" marB="0"/>
                </a:tc>
              </a:tr>
              <a:tr h="280641">
                <a:tc>
                  <a:txBody>
                    <a:bodyPr/>
                    <a:lstStyle/>
                    <a:p>
                      <a:pPr>
                        <a:lnSpc>
                          <a:spcPct val="115000"/>
                        </a:lnSpc>
                        <a:spcAft>
                          <a:spcPts val="1000"/>
                        </a:spcAft>
                      </a:pPr>
                      <a:r>
                        <a:rPr lang="cs-CZ" sz="1400" dirty="0" smtClean="0">
                          <a:effectLst/>
                        </a:rPr>
                        <a:t>veřejná</a:t>
                      </a:r>
                      <a:r>
                        <a:rPr lang="cs-CZ" sz="1400" baseline="0" dirty="0" smtClean="0">
                          <a:effectLst/>
                        </a:rPr>
                        <a:t> výzkumná instituce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400" dirty="0" smtClean="0">
                          <a:effectLst/>
                          <a:latin typeface="+mn-lt"/>
                          <a:ea typeface="+mn-ea"/>
                          <a:cs typeface="+mn-cs"/>
                        </a:rPr>
                        <a:t>zakladatelskou</a:t>
                      </a:r>
                      <a:r>
                        <a:rPr lang="cs-CZ" sz="1400" baseline="0" dirty="0" smtClean="0">
                          <a:effectLst/>
                          <a:latin typeface="+mn-lt"/>
                          <a:ea typeface="+mn-ea"/>
                          <a:cs typeface="+mn-cs"/>
                        </a:rPr>
                        <a:t> smlouvu, zakládací či zřizovací listinu nebo jiný dokument o založení</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smtClean="0">
                          <a:effectLst/>
                          <a:latin typeface="+mn-lt"/>
                          <a:ea typeface="+mn-ea"/>
                          <a:cs typeface="+mn-cs"/>
                        </a:rPr>
                        <a:t>ostatní</a:t>
                      </a:r>
                      <a:r>
                        <a:rPr lang="cs-CZ" sz="1400" baseline="0" dirty="0" smtClean="0">
                          <a:effectLst/>
                          <a:latin typeface="+mn-lt"/>
                          <a:ea typeface="+mn-ea"/>
                          <a:cs typeface="+mn-cs"/>
                        </a:rPr>
                        <a:t> výše neuvedené právnické osoby</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400" dirty="0" smtClean="0">
                          <a:effectLst/>
                          <a:latin typeface="+mn-lt"/>
                          <a:ea typeface="+mn-ea"/>
                          <a:cs typeface="+mn-cs"/>
                        </a:rPr>
                        <a:t>výpis</a:t>
                      </a:r>
                      <a:r>
                        <a:rPr lang="cs-CZ" sz="1400" baseline="0" dirty="0" smtClean="0">
                          <a:effectLst/>
                          <a:latin typeface="+mn-lt"/>
                          <a:ea typeface="+mn-ea"/>
                          <a:cs typeface="+mn-cs"/>
                        </a:rPr>
                        <a:t> z Obchodního rejstříku, který v době podání žádosti nesmí být starší 3 měsíců</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smtClean="0">
                          <a:effectLst/>
                        </a:rPr>
                        <a:t>fyzické osoby podnikající</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cs-CZ" sz="1400" dirty="0" smtClean="0">
                          <a:effectLst/>
                          <a:latin typeface="+mn-lt"/>
                          <a:ea typeface="+mn-ea"/>
                          <a:cs typeface="+mn-cs"/>
                        </a:rPr>
                        <a:t>výpis</a:t>
                      </a:r>
                      <a:r>
                        <a:rPr lang="cs-CZ" sz="1400" baseline="0" dirty="0" smtClean="0">
                          <a:effectLst/>
                          <a:latin typeface="+mn-lt"/>
                          <a:ea typeface="+mn-ea"/>
                          <a:cs typeface="+mn-cs"/>
                        </a:rPr>
                        <a:t> z Živnostenského rejstříku, který v době podání žádosti nesmí být starší 3 měsíců</a:t>
                      </a:r>
                      <a:endParaRPr lang="cs-CZ" sz="1400" dirty="0" smtClean="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90176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0" lvl="1" indent="0">
              <a:spcBef>
                <a:spcPct val="20000"/>
              </a:spcBef>
              <a:spcAft>
                <a:spcPts val="600"/>
              </a:spcAft>
              <a:buNone/>
            </a:pPr>
            <a:r>
              <a:rPr lang="cs-CZ" dirty="0"/>
              <a:t>3. Jsou doloženy všechny povinné přílohy a obsahově splňují požadované </a:t>
            </a:r>
            <a:r>
              <a:rPr lang="cs-CZ" dirty="0" smtClean="0"/>
              <a:t>náležitosti</a:t>
            </a:r>
            <a:endParaRPr lang="cs-CZ" dirty="0"/>
          </a:p>
          <a:p>
            <a:pPr marL="285750" indent="-285750">
              <a:spcBef>
                <a:spcPts val="0"/>
              </a:spcBef>
              <a:spcAft>
                <a:spcPts val="600"/>
              </a:spcAft>
              <a:buFont typeface="Courier New" panose="02070309020205020404" pitchFamily="49" charset="0"/>
              <a:buChar char="o"/>
            </a:pPr>
            <a:r>
              <a:rPr lang="cs-CZ" b="1" dirty="0"/>
              <a:t>Výpis z rejstříku trestů</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Dokládají </a:t>
            </a:r>
            <a:r>
              <a:rPr lang="cs-CZ" sz="1800" b="0" dirty="0" smtClean="0">
                <a:solidFill>
                  <a:schemeClr val="tx1"/>
                </a:solidFill>
              </a:rPr>
              <a:t>všichni statutární zástupci vše žadatelů s výjimkou:</a:t>
            </a:r>
          </a:p>
          <a:p>
            <a:pPr marL="1092200" lvl="2" indent="-285750" algn="just">
              <a:spcBef>
                <a:spcPts val="0"/>
              </a:spcBef>
              <a:buFont typeface="Arial" panose="020B0604020202020204" pitchFamily="34" charset="0"/>
              <a:buChar char="•"/>
              <a:tabLst>
                <a:tab pos="447675" algn="l"/>
              </a:tabLst>
            </a:pPr>
            <a:r>
              <a:rPr lang="cs-CZ" sz="1800" b="0" dirty="0" smtClean="0">
                <a:solidFill>
                  <a:schemeClr val="tx1"/>
                </a:solidFill>
              </a:rPr>
              <a:t>obcí a jimi zřizovaných organizací, </a:t>
            </a:r>
          </a:p>
          <a:p>
            <a:pPr marL="1092200" lvl="2" indent="-285750" algn="just">
              <a:spcBef>
                <a:spcPts val="0"/>
              </a:spcBef>
              <a:buFont typeface="Arial" panose="020B0604020202020204" pitchFamily="34" charset="0"/>
              <a:buChar char="•"/>
              <a:tabLst>
                <a:tab pos="447675" algn="l"/>
              </a:tabLst>
            </a:pPr>
            <a:r>
              <a:rPr lang="cs-CZ" sz="1800" b="0" dirty="0" smtClean="0">
                <a:solidFill>
                  <a:schemeClr val="tx1"/>
                </a:solidFill>
              </a:rPr>
              <a:t>krajů a jimi zřizovaných organizací, </a:t>
            </a:r>
          </a:p>
          <a:p>
            <a:pPr marL="1092200" lvl="2" indent="-285750" algn="just">
              <a:spcBef>
                <a:spcPts val="0"/>
              </a:spcBef>
              <a:buFont typeface="Arial" panose="020B0604020202020204" pitchFamily="34" charset="0"/>
              <a:buChar char="•"/>
              <a:tabLst>
                <a:tab pos="447675" algn="l"/>
              </a:tabLst>
            </a:pPr>
            <a:r>
              <a:rPr lang="cs-CZ" sz="1800" b="0" dirty="0" smtClean="0">
                <a:solidFill>
                  <a:schemeClr val="tx1"/>
                </a:solidFill>
              </a:rPr>
              <a:t>OSS a jejich příspěvkových organizací. </a:t>
            </a: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Výpis </a:t>
            </a:r>
            <a:r>
              <a:rPr lang="cs-CZ" sz="1800" b="0" dirty="0">
                <a:solidFill>
                  <a:schemeClr val="tx1"/>
                </a:solidFill>
              </a:rPr>
              <a:t>z rejstříku trestů v době podání žádosti nesmí být starší 3 měsíců.</a:t>
            </a:r>
          </a:p>
          <a:p>
            <a:pPr marL="361950" indent="-361950" algn="just" defTabSz="266700">
              <a:spcBef>
                <a:spcPts val="0"/>
              </a:spcBef>
              <a:spcAft>
                <a:spcPts val="0"/>
              </a:spcAft>
              <a:buFont typeface="Courier New" panose="02070309020205020404" pitchFamily="49" charset="0"/>
              <a:buChar char="o"/>
              <a:tabLst>
                <a:tab pos="266700" algn="l"/>
              </a:tabLst>
            </a:pPr>
            <a:endParaRPr lang="cs-CZ" b="1" dirty="0" smtClean="0"/>
          </a:p>
          <a:p>
            <a:pPr marL="361950" indent="-361950" algn="just" defTabSz="266700">
              <a:spcBef>
                <a:spcPts val="0"/>
              </a:spcBef>
              <a:spcAft>
                <a:spcPts val="0"/>
              </a:spcAft>
              <a:buFont typeface="Courier New" panose="02070309020205020404" pitchFamily="49" charset="0"/>
              <a:buChar char="o"/>
              <a:tabLst>
                <a:tab pos="266700" algn="l"/>
              </a:tabLst>
            </a:pPr>
            <a:r>
              <a:rPr lang="cs-CZ" b="1" dirty="0" smtClean="0"/>
              <a:t>Studie proveditelnosti</a:t>
            </a:r>
            <a:endParaRPr lang="cs-CZ" b="1" dirty="0"/>
          </a:p>
          <a:p>
            <a:pPr marL="914400" lvl="1" indent="-285750" algn="just" defTabSz="266700">
              <a:spcBef>
                <a:spcPts val="0"/>
              </a:spcBef>
              <a:buFont typeface="Arial" panose="020B0604020202020204" pitchFamily="34" charset="0"/>
              <a:buChar char="•"/>
              <a:tabLst>
                <a:tab pos="266700" algn="l"/>
              </a:tabLst>
            </a:pPr>
            <a:r>
              <a:rPr lang="cs-CZ" sz="1800" b="0" dirty="0" smtClean="0">
                <a:solidFill>
                  <a:schemeClr val="tx1"/>
                </a:solidFill>
              </a:rPr>
              <a:t>Musí být zpracována podle osnovy uvedené v příloze č. 4 Specifických pravidel pro žadatele a příjemce.</a:t>
            </a:r>
            <a:endParaRPr lang="cs-CZ" sz="1800" b="0" dirty="0">
              <a:solidFill>
                <a:schemeClr val="tx1"/>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08934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fontScale="92500" lnSpcReduction="20000"/>
          </a:bodyPr>
          <a:lstStyle/>
          <a:p>
            <a:pPr marL="0" lvl="1" indent="0">
              <a:spcBef>
                <a:spcPct val="20000"/>
              </a:spcBef>
              <a:spcAft>
                <a:spcPts val="600"/>
              </a:spcAft>
              <a:buNone/>
            </a:pPr>
            <a:r>
              <a:rPr lang="cs-CZ" dirty="0"/>
              <a:t>3. Jsou doloženy všechny povinné přílohy a obsahově splňují požadované </a:t>
            </a:r>
            <a:r>
              <a:rPr lang="cs-CZ" dirty="0" smtClean="0"/>
              <a:t>náležitosti</a:t>
            </a:r>
            <a:endParaRPr lang="cs-CZ" b="1" dirty="0" smtClean="0"/>
          </a:p>
          <a:p>
            <a:pPr marL="361950" indent="-361950" algn="just" defTabSz="266700">
              <a:spcBef>
                <a:spcPts val="0"/>
              </a:spcBef>
              <a:spcAft>
                <a:spcPts val="0"/>
              </a:spcAft>
              <a:buFont typeface="Courier New" panose="02070309020205020404" pitchFamily="49" charset="0"/>
              <a:buChar char="o"/>
              <a:tabLst>
                <a:tab pos="266700" algn="l"/>
              </a:tabLst>
            </a:pPr>
            <a:endParaRPr lang="cs-CZ" b="1" dirty="0"/>
          </a:p>
          <a:p>
            <a:pPr marL="361950" indent="-361950" algn="just" defTabSz="266700">
              <a:spcBef>
                <a:spcPts val="0"/>
              </a:spcBef>
              <a:spcAft>
                <a:spcPts val="0"/>
              </a:spcAft>
              <a:buFont typeface="Courier New" panose="02070309020205020404" pitchFamily="49" charset="0"/>
              <a:buChar char="o"/>
              <a:tabLst>
                <a:tab pos="266700" algn="l"/>
              </a:tabLst>
            </a:pPr>
            <a:r>
              <a:rPr lang="cs-CZ" b="1" dirty="0" smtClean="0"/>
              <a:t>Doklad </a:t>
            </a:r>
            <a:r>
              <a:rPr lang="cs-CZ" b="1" dirty="0"/>
              <a:t>o prokázání právních vztahů k majetku, který je předmětem projektu </a:t>
            </a:r>
            <a:endParaRPr lang="cs-CZ" dirty="0">
              <a:solidFill>
                <a:srgbClr val="FF0000"/>
              </a:solidFill>
            </a:endParaRPr>
          </a:p>
          <a:p>
            <a:pPr marL="685800" indent="-342900" algn="just">
              <a:spcBef>
                <a:spcPts val="0"/>
              </a:spcBef>
              <a:spcAft>
                <a:spcPts val="0"/>
              </a:spcAft>
              <a:buFont typeface="Arial" panose="020B0604020202020204" pitchFamily="34" charset="0"/>
              <a:buChar char="•"/>
              <a:tabLst>
                <a:tab pos="447675" algn="l"/>
              </a:tabLst>
            </a:pPr>
            <a:r>
              <a:rPr lang="cs-CZ" dirty="0" smtClean="0"/>
              <a:t>Výpis </a:t>
            </a:r>
            <a:r>
              <a:rPr lang="cs-CZ" dirty="0"/>
              <a:t>z katastru nemovitostí, týkajících se projektu (pokud žadatel nepředloží stavební povolení při podání žádosti o podporu).</a:t>
            </a:r>
          </a:p>
          <a:p>
            <a:pPr marL="685800" indent="-342900" algn="just">
              <a:spcBef>
                <a:spcPts val="0"/>
              </a:spcBef>
              <a:spcAft>
                <a:spcPts val="0"/>
              </a:spcAft>
              <a:buFont typeface="Arial" panose="020B0604020202020204" pitchFamily="34" charset="0"/>
              <a:buChar char="•"/>
              <a:tabLst>
                <a:tab pos="447675" algn="l"/>
              </a:tabLst>
            </a:pPr>
            <a:r>
              <a:rPr lang="cs-CZ" dirty="0"/>
              <a:t>Nájemní smlouvu, smlouvu o </a:t>
            </a:r>
            <a:r>
              <a:rPr lang="cs-CZ" dirty="0" smtClean="0"/>
              <a:t>výpůjčce, smlouvu o smlouvě budoucí </a:t>
            </a:r>
            <a:r>
              <a:rPr lang="cs-CZ" dirty="0"/>
              <a:t>či jiný právní úkon nebo právní akt opravňující žadatele k užívání nemovitosti, která bude předmětem projektu (pokud žadatel není zapsán v katastru nemovitostí jako vlastník nebo subjekt s právem hospodaření</a:t>
            </a:r>
            <a:r>
              <a:rPr lang="cs-CZ" dirty="0" smtClean="0"/>
              <a:t>).</a:t>
            </a:r>
          </a:p>
          <a:p>
            <a:pPr marL="685800" indent="-342900" algn="just">
              <a:spcBef>
                <a:spcPts val="0"/>
              </a:spcBef>
              <a:spcAft>
                <a:spcPts val="0"/>
              </a:spcAft>
              <a:buFont typeface="Arial" panose="020B0604020202020204" pitchFamily="34" charset="0"/>
              <a:buChar char="•"/>
              <a:tabLst>
                <a:tab pos="447675" algn="l"/>
              </a:tabLst>
            </a:pPr>
            <a:r>
              <a:rPr lang="cs-CZ" dirty="0" smtClean="0"/>
              <a:t>V případě doložení smlouvy o smlouvě budoucí musí žadatel nejpozději do vydání Rozhodnutí/Stanovení výdajů doložit výpis z katastru nemovitostí, kde je zapsán jako vlastník nebo subjekt s právem hospodařit (tato skutečnost je řešena procesem Žádosti o změnu projektu – viz kapitola 16 Obecných pravidel).</a:t>
            </a:r>
            <a:endParaRPr lang="cs-CZ" dirty="0"/>
          </a:p>
          <a:p>
            <a:pPr marL="342900" algn="just">
              <a:spcBef>
                <a:spcPts val="0"/>
              </a:spcBef>
              <a:spcAft>
                <a:spcPts val="0"/>
              </a:spcAft>
              <a:tabLst>
                <a:tab pos="447675" algn="l"/>
              </a:tabLst>
            </a:pPr>
            <a:endParaRPr lang="cs-CZ" i="1" dirty="0"/>
          </a:p>
          <a:p>
            <a:pPr algn="just">
              <a:spcBef>
                <a:spcPts val="0"/>
              </a:spcBef>
              <a:spcAft>
                <a:spcPts val="0"/>
              </a:spcAft>
              <a:tabLst>
                <a:tab pos="447675" algn="l"/>
              </a:tabLst>
            </a:pPr>
            <a:r>
              <a:rPr lang="cs-CZ" b="1" i="1" dirty="0">
                <a:solidFill>
                  <a:srgbClr val="00529C"/>
                </a:solidFill>
              </a:rPr>
              <a:t>Upozornění</a:t>
            </a:r>
          </a:p>
          <a:p>
            <a:pPr algn="just">
              <a:spcBef>
                <a:spcPts val="200"/>
              </a:spcBef>
              <a:tabLst>
                <a:tab pos="447675" algn="l"/>
              </a:tabLst>
            </a:pPr>
            <a:r>
              <a:rPr lang="cs-CZ" i="1" dirty="0">
                <a:solidFill>
                  <a:srgbClr val="00529C"/>
                </a:solidFill>
              </a:rPr>
              <a:t>Povede-li projekt k technickému zhodnocení pronajatého majetku, je nutné, aby možnost provádět technické zhodnocení na cizím majetku byla uvedena v nájemní smlouvě či ve smlouvě o výpůjčce </a:t>
            </a:r>
            <a:r>
              <a:rPr lang="cs-CZ" i="1" dirty="0" smtClean="0">
                <a:solidFill>
                  <a:srgbClr val="00529C"/>
                </a:solidFill>
              </a:rPr>
              <a:t>majetku minimálně po celou </a:t>
            </a:r>
            <a:r>
              <a:rPr lang="cs-CZ" i="1" dirty="0">
                <a:solidFill>
                  <a:srgbClr val="00529C"/>
                </a:solidFill>
              </a:rPr>
              <a:t>dobu udržitelnosti projektu</a:t>
            </a:r>
            <a:r>
              <a:rPr lang="cs-CZ" i="1" dirty="0" smtClean="0">
                <a:solidFill>
                  <a:srgbClr val="00529C"/>
                </a:solidFill>
              </a:rPr>
              <a:t>.</a:t>
            </a:r>
          </a:p>
          <a:p>
            <a:pPr algn="just">
              <a:spcBef>
                <a:spcPts val="200"/>
              </a:spcBef>
              <a:tabLst>
                <a:tab pos="447675" algn="l"/>
              </a:tabLst>
            </a:pPr>
            <a:r>
              <a:rPr lang="cs-CZ" b="1" i="1" dirty="0" smtClean="0">
                <a:solidFill>
                  <a:srgbClr val="00529C"/>
                </a:solidFill>
              </a:rPr>
              <a:t>Majetek lze pronajmout pouze od subjektů, které spadají do oprávněných žadatelů</a:t>
            </a:r>
            <a:r>
              <a:rPr lang="cs-CZ" i="1" dirty="0" smtClean="0">
                <a:solidFill>
                  <a:srgbClr val="00529C"/>
                </a:solidFill>
              </a:rPr>
              <a:t>.</a:t>
            </a:r>
            <a:endParaRPr lang="cs-CZ" i="1" dirty="0">
              <a:solidFill>
                <a:srgbClr val="00529C"/>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64373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096727"/>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endParaRPr lang="cs-CZ" sz="2000" b="1" dirty="0">
              <a:solidFill>
                <a:srgbClr val="00529C"/>
              </a:solidFill>
            </a:endParaRPr>
          </a:p>
          <a:p>
            <a:pPr marL="324000" indent="-361950" algn="just" defTabSz="266700">
              <a:spcBef>
                <a:spcPts val="0"/>
              </a:spcBef>
              <a:spcAft>
                <a:spcPts val="0"/>
              </a:spcAft>
              <a:buFont typeface="Courier New" panose="02070309020205020404" pitchFamily="49" charset="0"/>
              <a:buChar char="o"/>
              <a:tabLst>
                <a:tab pos="358775" algn="l"/>
              </a:tabLst>
            </a:pPr>
            <a:r>
              <a:rPr lang="cs-CZ" b="1" dirty="0"/>
              <a:t>Územní rozhodnutí nebo územní souhlas nebo veřejnoprávní smlouva nahrazující územní řízení </a:t>
            </a:r>
          </a:p>
          <a:p>
            <a:pPr marL="527050" indent="-342900" algn="just">
              <a:spcBef>
                <a:spcPts val="0"/>
              </a:spcBef>
              <a:spcAft>
                <a:spcPts val="0"/>
              </a:spcAft>
              <a:buFont typeface="Arial" panose="020B0604020202020204" pitchFamily="34" charset="0"/>
              <a:buChar char="•"/>
              <a:tabLst>
                <a:tab pos="447675" algn="l"/>
              </a:tabLst>
            </a:pPr>
            <a:r>
              <a:rPr lang="cs-CZ" dirty="0" smtClean="0"/>
              <a:t>Územní rozhodnutí s nabytím právní moci – pokud se projekt týká stavby. </a:t>
            </a:r>
            <a:endParaRPr lang="cs-CZ" dirty="0"/>
          </a:p>
          <a:p>
            <a:pPr marL="527050" indent="-342900" algn="just">
              <a:spcBef>
                <a:spcPts val="0"/>
              </a:spcBef>
              <a:spcAft>
                <a:spcPts val="0"/>
              </a:spcAft>
              <a:buFont typeface="Arial" panose="020B0604020202020204" pitchFamily="34" charset="0"/>
              <a:buChar char="•"/>
              <a:tabLst>
                <a:tab pos="447675" algn="l"/>
              </a:tabLst>
            </a:pPr>
            <a:r>
              <a:rPr lang="cs-CZ" dirty="0"/>
              <a:t>Ú</a:t>
            </a:r>
            <a:r>
              <a:rPr lang="cs-CZ" dirty="0" smtClean="0"/>
              <a:t>zemní </a:t>
            </a:r>
            <a:r>
              <a:rPr lang="cs-CZ" dirty="0"/>
              <a:t>souhlas </a:t>
            </a:r>
            <a:r>
              <a:rPr lang="cs-CZ" dirty="0" smtClean="0"/>
              <a:t>či </a:t>
            </a:r>
            <a:r>
              <a:rPr lang="cs-CZ" dirty="0"/>
              <a:t>účinnou veřejnoprávní smlouvu nahrazující územní </a:t>
            </a:r>
            <a:r>
              <a:rPr lang="cs-CZ" dirty="0" smtClean="0"/>
              <a:t>řízení</a:t>
            </a:r>
            <a:r>
              <a:rPr lang="cs-CZ" dirty="0"/>
              <a:t> </a:t>
            </a:r>
            <a:r>
              <a:rPr lang="cs-CZ" dirty="0" smtClean="0"/>
              <a:t>- pokud </a:t>
            </a:r>
            <a:r>
              <a:rPr lang="cs-CZ" dirty="0"/>
              <a:t>stavba nevyžaduje územní </a:t>
            </a:r>
            <a:r>
              <a:rPr lang="cs-CZ" dirty="0" smtClean="0"/>
              <a:t>rozhodnutí.</a:t>
            </a:r>
          </a:p>
          <a:p>
            <a:pPr marL="184150" algn="just">
              <a:spcBef>
                <a:spcPts val="0"/>
              </a:spcBef>
              <a:spcAft>
                <a:spcPts val="0"/>
              </a:spcAft>
              <a:tabLst>
                <a:tab pos="447675" algn="l"/>
              </a:tabLst>
            </a:pPr>
            <a:endParaRPr lang="cs-CZ" b="1" dirty="0">
              <a:solidFill>
                <a:srgbClr val="00529C"/>
              </a:solidFill>
            </a:endParaRPr>
          </a:p>
          <a:p>
            <a:pPr marL="323850" indent="-361950" algn="just" defTabSz="266700">
              <a:spcBef>
                <a:spcPts val="0"/>
              </a:spcBef>
              <a:spcAft>
                <a:spcPts val="0"/>
              </a:spcAft>
              <a:buFont typeface="Courier New" panose="02070309020205020404" pitchFamily="49" charset="0"/>
              <a:buChar char="o"/>
              <a:tabLst>
                <a:tab pos="266700" algn="l"/>
              </a:tabLst>
            </a:pPr>
            <a:r>
              <a:rPr lang="cs-CZ" b="1" dirty="0" smtClean="0"/>
              <a:t>Žádost </a:t>
            </a:r>
            <a:r>
              <a:rPr lang="cs-CZ" b="1" dirty="0"/>
              <a:t>o stavební povolení nebo ohlášení, případně stavební povolení nebo souhlas s provedením ohlášeného stavebního záměru nebo veřejnoprávní smlouva nahrazující stavební povolení </a:t>
            </a:r>
          </a:p>
          <a:p>
            <a:pPr marL="533400" indent="-266700" algn="just">
              <a:spcBef>
                <a:spcPts val="0"/>
              </a:spcBef>
              <a:spcAft>
                <a:spcPts val="1200"/>
              </a:spcAft>
              <a:buFont typeface="Arial" panose="020B0604020202020204" pitchFamily="34" charset="0"/>
              <a:buChar char="•"/>
              <a:tabLst>
                <a:tab pos="447675" algn="l"/>
              </a:tabLst>
            </a:pPr>
            <a:r>
              <a:rPr lang="cs-CZ" dirty="0" smtClean="0"/>
              <a:t>Pravomocné stavební </a:t>
            </a:r>
            <a:r>
              <a:rPr lang="cs-CZ" dirty="0"/>
              <a:t>povolení nebo souhlas s provedením ohlášeného stavebního záměru </a:t>
            </a:r>
            <a:r>
              <a:rPr lang="cs-CZ" dirty="0" smtClean="0"/>
              <a:t>nebo účinná </a:t>
            </a:r>
            <a:r>
              <a:rPr lang="cs-CZ" dirty="0"/>
              <a:t>veřejnoprávní </a:t>
            </a:r>
            <a:r>
              <a:rPr lang="cs-CZ" dirty="0" smtClean="0"/>
              <a:t>smlouva </a:t>
            </a:r>
            <a:r>
              <a:rPr lang="cs-CZ" dirty="0"/>
              <a:t>nahrazující stavební povolení nebo žádost o stavení povolení nebo ohlášení potvrzené stavebním úřadem</a:t>
            </a:r>
            <a:r>
              <a:rPr lang="cs-CZ" dirty="0" smtClean="0"/>
              <a:t>.</a:t>
            </a:r>
          </a:p>
          <a:p>
            <a:pPr algn="just">
              <a:spcBef>
                <a:spcPts val="0"/>
              </a:spcBef>
              <a:spcAft>
                <a:spcPts val="0"/>
              </a:spcAft>
              <a:tabLst>
                <a:tab pos="447675" algn="l"/>
              </a:tabLst>
            </a:pPr>
            <a:r>
              <a:rPr lang="cs-CZ" sz="1500" b="1" dirty="0" smtClean="0">
                <a:solidFill>
                  <a:srgbClr val="00529C"/>
                </a:solidFill>
              </a:rPr>
              <a:t>Upozornění</a:t>
            </a:r>
          </a:p>
          <a:p>
            <a:pPr algn="just">
              <a:spcBef>
                <a:spcPts val="0"/>
              </a:spcBef>
              <a:spcAft>
                <a:spcPts val="0"/>
              </a:spcAft>
              <a:tabLst>
                <a:tab pos="447675" algn="l"/>
              </a:tabLst>
            </a:pPr>
            <a:r>
              <a:rPr lang="cs-CZ" sz="1500" i="1" dirty="0" smtClean="0">
                <a:solidFill>
                  <a:srgbClr val="00529C"/>
                </a:solidFill>
              </a:rPr>
              <a:t>Stavební povolení </a:t>
            </a:r>
            <a:r>
              <a:rPr lang="cs-CZ" sz="1500" i="1" dirty="0">
                <a:solidFill>
                  <a:srgbClr val="00529C"/>
                </a:solidFill>
              </a:rPr>
              <a:t>musí být doloženo nejpozději do </a:t>
            </a:r>
            <a:r>
              <a:rPr lang="cs-CZ" sz="1500" i="1" dirty="0" smtClean="0">
                <a:solidFill>
                  <a:srgbClr val="00529C"/>
                </a:solidFill>
              </a:rPr>
              <a:t>dne vydání Rozhodnutí/Stanovení výdajů, </a:t>
            </a:r>
            <a:r>
              <a:rPr lang="cs-CZ" sz="1500" i="1" dirty="0">
                <a:solidFill>
                  <a:srgbClr val="00529C"/>
                </a:solidFill>
              </a:rPr>
              <a:t>a to formou </a:t>
            </a:r>
            <a:r>
              <a:rPr lang="cs-CZ" sz="1500" i="1" dirty="0" smtClean="0">
                <a:solidFill>
                  <a:srgbClr val="00529C"/>
                </a:solidFill>
              </a:rPr>
              <a:t>Žádosti o změnu projektu.</a:t>
            </a:r>
            <a:endParaRPr lang="cs-CZ" sz="1500" i="1" dirty="0">
              <a:solidFill>
                <a:srgbClr val="00529C"/>
              </a:solidFill>
            </a:endParaRPr>
          </a:p>
          <a:p>
            <a:pPr marL="361950" indent="-361950" algn="just">
              <a:spcBef>
                <a:spcPts val="200"/>
              </a:spcBef>
              <a:buFont typeface="Courier New" panose="02070309020205020404" pitchFamily="49" charset="0"/>
              <a:buChar char="o"/>
              <a:tabLst>
                <a:tab pos="447675" algn="l"/>
              </a:tabLst>
            </a:pPr>
            <a:endParaRPr lang="cs-CZ" sz="2000" b="1" dirty="0" smtClean="0"/>
          </a:p>
          <a:p>
            <a:pPr marL="266700" algn="just">
              <a:spcBef>
                <a:spcPts val="200"/>
              </a:spcBef>
              <a:spcAft>
                <a:spcPts val="0"/>
              </a:spcAft>
              <a:tabLst>
                <a:tab pos="447675" algn="l"/>
              </a:tabLst>
            </a:pPr>
            <a:endParaRPr lang="cs-CZ" sz="2000" i="1" dirty="0" smtClean="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87237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náležitosti</a:t>
            </a:r>
          </a:p>
          <a:p>
            <a:pPr marL="361950" indent="-361950" algn="just">
              <a:spcBef>
                <a:spcPts val="0"/>
              </a:spcBef>
              <a:spcAft>
                <a:spcPts val="0"/>
              </a:spcAft>
              <a:buFont typeface="Courier New" panose="02070309020205020404" pitchFamily="49" charset="0"/>
              <a:buChar char="o"/>
              <a:tabLst>
                <a:tab pos="447675" algn="l"/>
              </a:tabLst>
            </a:pPr>
            <a:r>
              <a:rPr lang="cs-CZ" b="1" dirty="0" smtClean="0"/>
              <a:t>Projektová </a:t>
            </a:r>
            <a:r>
              <a:rPr lang="cs-CZ" b="1" dirty="0"/>
              <a:t>dokumentace pro vydání stavebního povolení nebo pro </a:t>
            </a:r>
            <a:r>
              <a:rPr lang="cs-CZ" b="1" dirty="0" smtClean="0"/>
              <a:t>ohlášení stavby</a:t>
            </a:r>
            <a:endParaRPr lang="cs-CZ" b="1" dirty="0"/>
          </a:p>
          <a:p>
            <a:pPr marL="647700" indent="-285750" algn="just">
              <a:spcBef>
                <a:spcPts val="0"/>
              </a:spcBef>
              <a:spcAft>
                <a:spcPts val="0"/>
              </a:spcAft>
              <a:buFont typeface="Arial" panose="020B0604020202020204" pitchFamily="34" charset="0"/>
              <a:buChar char="•"/>
              <a:tabLst>
                <a:tab pos="447675" algn="l"/>
              </a:tabLst>
            </a:pPr>
            <a:r>
              <a:rPr lang="cs-CZ" sz="1700" dirty="0" smtClean="0"/>
              <a:t>Projektová </a:t>
            </a:r>
            <a:r>
              <a:rPr lang="cs-CZ" sz="1700" dirty="0"/>
              <a:t>dokumentace v podrobnosti pro vydání stavebního </a:t>
            </a:r>
            <a:r>
              <a:rPr lang="cs-CZ" sz="1700" dirty="0" smtClean="0"/>
              <a:t>povolení.</a:t>
            </a:r>
            <a:endParaRPr lang="cs-CZ" sz="1700" dirty="0"/>
          </a:p>
          <a:p>
            <a:pPr marL="647700" indent="-285750" algn="just">
              <a:spcBef>
                <a:spcPts val="0"/>
              </a:spcBef>
              <a:spcAft>
                <a:spcPts val="0"/>
              </a:spcAft>
              <a:buFont typeface="Arial" panose="020B0604020202020204" pitchFamily="34" charset="0"/>
              <a:buChar char="•"/>
              <a:tabLst>
                <a:tab pos="447675" algn="l"/>
              </a:tabLst>
            </a:pPr>
            <a:r>
              <a:rPr lang="cs-CZ" sz="1700" dirty="0"/>
              <a:t>P</a:t>
            </a:r>
            <a:r>
              <a:rPr lang="cs-CZ" sz="1700" dirty="0" smtClean="0"/>
              <a:t>rojektová </a:t>
            </a:r>
            <a:r>
              <a:rPr lang="cs-CZ" sz="1700" dirty="0"/>
              <a:t>dokumentace v podrobnosti pro ohlášení </a:t>
            </a:r>
            <a:r>
              <a:rPr lang="cs-CZ" sz="1700" dirty="0" smtClean="0"/>
              <a:t>stavby, pokud stavba nevyžaduje stavební povolení.</a:t>
            </a:r>
            <a:endParaRPr lang="cs-CZ" sz="1700" dirty="0"/>
          </a:p>
          <a:p>
            <a:pPr marL="647700" indent="-285750" algn="just">
              <a:spcBef>
                <a:spcPts val="0"/>
              </a:spcBef>
              <a:spcAft>
                <a:spcPts val="1800"/>
              </a:spcAft>
              <a:buFont typeface="Arial" panose="020B0604020202020204" pitchFamily="34" charset="0"/>
              <a:buChar char="•"/>
              <a:tabLst>
                <a:tab pos="447675" algn="l"/>
              </a:tabLst>
            </a:pPr>
            <a:r>
              <a:rPr lang="cs-CZ" sz="1700" dirty="0"/>
              <a:t>Z</a:t>
            </a:r>
            <a:r>
              <a:rPr lang="cs-CZ" sz="1700" dirty="0" smtClean="0"/>
              <a:t>pracovaná </a:t>
            </a:r>
            <a:r>
              <a:rPr lang="cs-CZ" sz="1700" dirty="0"/>
              <a:t>projektová dokumentace pro provádění </a:t>
            </a:r>
            <a:r>
              <a:rPr lang="cs-CZ" sz="1700" dirty="0" smtClean="0"/>
              <a:t>stavby, v případě, že již byla zpracována.</a:t>
            </a:r>
            <a:endParaRPr lang="cs-CZ" sz="1700" i="1" dirty="0" smtClean="0"/>
          </a:p>
          <a:p>
            <a:pPr marL="361950" indent="-361950" algn="just">
              <a:spcBef>
                <a:spcPts val="0"/>
              </a:spcBef>
              <a:spcAft>
                <a:spcPts val="0"/>
              </a:spcAft>
              <a:buFont typeface="Courier New" panose="02070309020205020404" pitchFamily="49" charset="0"/>
              <a:buChar char="o"/>
            </a:pPr>
            <a:r>
              <a:rPr lang="cs-CZ" b="1" dirty="0"/>
              <a:t>Položkový rozpočet stavby</a:t>
            </a:r>
          </a:p>
          <a:p>
            <a:pPr marL="647700" indent="-285750" algn="just">
              <a:spcBef>
                <a:spcPts val="0"/>
              </a:spcBef>
              <a:spcAft>
                <a:spcPts val="0"/>
              </a:spcAft>
              <a:buFont typeface="Arial" panose="020B0604020202020204" pitchFamily="34" charset="0"/>
              <a:buChar char="•"/>
            </a:pPr>
            <a:r>
              <a:rPr lang="cs-CZ" sz="1700" dirty="0"/>
              <a:t>Položkový rozpočet stavby podle jednotného ceníku stavebních prací v cenové úrovni ne starší než k r. 2014 ve formě oceněného soupisu prací potvrzeného autorizovaným projektantem a dále také v  rozpočtovém formátu *.XC4. </a:t>
            </a:r>
            <a:endParaRPr lang="cs-CZ" sz="1700" dirty="0" smtClean="0"/>
          </a:p>
          <a:p>
            <a:pPr marL="647700" indent="-285750" algn="just">
              <a:spcBef>
                <a:spcPts val="0"/>
              </a:spcBef>
              <a:spcAft>
                <a:spcPts val="0"/>
              </a:spcAft>
              <a:buFont typeface="Arial" panose="020B0604020202020204" pitchFamily="34" charset="0"/>
              <a:buChar char="•"/>
            </a:pPr>
            <a:r>
              <a:rPr lang="cs-CZ" sz="1700" dirty="0"/>
              <a:t>V rozpočtu musí být uveden název použitého jednotného ceníku (cenové soustavy</a:t>
            </a:r>
            <a:r>
              <a:rPr lang="cs-CZ" sz="1700" dirty="0" smtClean="0"/>
              <a:t>).</a:t>
            </a:r>
          </a:p>
          <a:p>
            <a:pPr marL="647700" indent="-285750" algn="just">
              <a:spcBef>
                <a:spcPts val="0"/>
              </a:spcBef>
              <a:spcAft>
                <a:spcPts val="0"/>
              </a:spcAft>
              <a:buFont typeface="Arial" panose="020B0604020202020204" pitchFamily="34" charset="0"/>
              <a:buChar char="•"/>
            </a:pPr>
            <a:r>
              <a:rPr lang="cs-CZ" sz="1700" dirty="0"/>
              <a:t>V případě, že proběhlo zadávací řízení na zhotovitele stavby, předkládá žadatel také vysoutěženou cenovou nabídku.</a:t>
            </a:r>
          </a:p>
          <a:p>
            <a:pPr marL="361950">
              <a:spcBef>
                <a:spcPts val="0"/>
              </a:spcBef>
              <a:spcAft>
                <a:spcPts val="0"/>
              </a:spcAft>
            </a:pPr>
            <a:endParaRPr lang="cs-CZ" dirty="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3721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fontScale="92500" lnSpcReduction="10000"/>
          </a:bodyPr>
          <a:lstStyle/>
          <a:p>
            <a:pPr>
              <a:spcBef>
                <a:spcPts val="0"/>
              </a:spcBef>
              <a:spcAft>
                <a:spcPts val="600"/>
              </a:spcAf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p>
          <a:p>
            <a:pPr marL="285750" lvl="1" indent="-285750">
              <a:spcBef>
                <a:spcPts val="0"/>
              </a:spcBef>
              <a:spcAft>
                <a:spcPts val="600"/>
              </a:spcAft>
              <a:buFont typeface="Courier New" panose="02070309020205020404" pitchFamily="49" charset="0"/>
              <a:buChar char="o"/>
              <a:tabLst>
                <a:tab pos="447675" algn="l"/>
              </a:tabLst>
            </a:pPr>
            <a:r>
              <a:rPr lang="cs-CZ" sz="1800" dirty="0">
                <a:solidFill>
                  <a:schemeClr val="tx1"/>
                </a:solidFill>
              </a:rPr>
              <a:t>Průzkum trhu</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Žadatel předloží doklady, prokazující provedení průzkumu trhu </a:t>
            </a:r>
            <a:r>
              <a:rPr lang="cs-CZ" sz="1800" b="0" dirty="0" smtClean="0">
                <a:solidFill>
                  <a:schemeClr val="tx1"/>
                </a:solidFill>
              </a:rPr>
              <a:t>k hlavním aktivitám projektu na pořizované zařízení a vybavení (vč. kompenzačních pomůcek), ze kterých </a:t>
            </a:r>
            <a:r>
              <a:rPr lang="cs-CZ" sz="1800" b="0" dirty="0">
                <a:solidFill>
                  <a:schemeClr val="tx1"/>
                </a:solidFill>
              </a:rPr>
              <a:t>vycházel při stanovení </a:t>
            </a:r>
            <a:r>
              <a:rPr lang="cs-CZ" sz="1800" b="0" dirty="0" smtClean="0">
                <a:solidFill>
                  <a:schemeClr val="tx1"/>
                </a:solidFill>
              </a:rPr>
              <a:t>ceny. </a:t>
            </a: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Netýká se položek, pro které je možné ocenění provést pomocí ceníku stavebních prací.</a:t>
            </a:r>
            <a:endParaRPr lang="cs-CZ" sz="1800" b="0" dirty="0">
              <a:solidFill>
                <a:schemeClr val="tx1"/>
              </a:solidFill>
            </a:endParaRPr>
          </a:p>
          <a:p>
            <a:pPr marL="285750" indent="-285750">
              <a:spcBef>
                <a:spcPts val="0"/>
              </a:spcBef>
              <a:spcAft>
                <a:spcPts val="600"/>
              </a:spcAft>
              <a:buFont typeface="Courier New" panose="02070309020205020404" pitchFamily="49" charset="0"/>
              <a:buChar char="o"/>
            </a:pPr>
            <a:endParaRPr lang="cs-CZ" b="1" dirty="0" smtClean="0"/>
          </a:p>
          <a:p>
            <a:pPr marL="285750" indent="-285750">
              <a:spcBef>
                <a:spcPts val="0"/>
              </a:spcBef>
              <a:spcAft>
                <a:spcPts val="600"/>
              </a:spcAft>
              <a:buFont typeface="Courier New" panose="02070309020205020404" pitchFamily="49" charset="0"/>
              <a:buChar char="o"/>
            </a:pPr>
            <a:r>
              <a:rPr lang="cs-CZ" b="1" dirty="0" smtClean="0"/>
              <a:t>Seznam objednávek – přímých nákupů</a:t>
            </a:r>
            <a:endParaRPr lang="cs-CZ" sz="1800" b="0" dirty="0" smtClean="0">
              <a:solidFill>
                <a:schemeClr val="tx1"/>
              </a:solidFill>
            </a:endParaRP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Seznam objednávek - přímých nákupů od 100 000 do 400 000 Kč bez DPH  provedených před žádostí </a:t>
            </a:r>
            <a:r>
              <a:rPr lang="cs-CZ" sz="1800" b="0" dirty="0">
                <a:solidFill>
                  <a:schemeClr val="tx1"/>
                </a:solidFill>
              </a:rPr>
              <a:t>o podporu.</a:t>
            </a: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Formulář </a:t>
            </a:r>
            <a:r>
              <a:rPr lang="cs-CZ" sz="1800" b="0" dirty="0">
                <a:solidFill>
                  <a:schemeClr val="tx1"/>
                </a:solidFill>
              </a:rPr>
              <a:t>je přílohou č. 10 Obecných pravidel</a:t>
            </a:r>
            <a:r>
              <a:rPr lang="cs-CZ" sz="1800" b="0" dirty="0" smtClean="0">
                <a:solidFill>
                  <a:schemeClr val="tx1"/>
                </a:solidFill>
              </a:rPr>
              <a:t>.</a:t>
            </a:r>
            <a:endParaRPr lang="cs-CZ" sz="1700" b="0" dirty="0" smtClean="0">
              <a:solidFill>
                <a:schemeClr val="tx1"/>
              </a:solidFill>
            </a:endParaRPr>
          </a:p>
          <a:p>
            <a:pPr marL="0" lvl="1" indent="0">
              <a:spcBef>
                <a:spcPts val="0"/>
              </a:spcBef>
              <a:spcAft>
                <a:spcPts val="600"/>
              </a:spcAft>
              <a:buNone/>
              <a:tabLst>
                <a:tab pos="447675" algn="l"/>
              </a:tabLst>
            </a:pPr>
            <a:endParaRPr lang="cs-CZ" sz="1800" dirty="0" smtClean="0">
              <a:solidFill>
                <a:schemeClr val="tx1"/>
              </a:solidFill>
            </a:endParaRPr>
          </a:p>
          <a:p>
            <a:pPr marL="285750" lvl="1" indent="-285750">
              <a:spcBef>
                <a:spcPts val="0"/>
              </a:spcBef>
              <a:spcAft>
                <a:spcPts val="600"/>
              </a:spcAft>
              <a:buFont typeface="Courier New" panose="02070309020205020404" pitchFamily="49" charset="0"/>
              <a:buChar char="o"/>
              <a:tabLst>
                <a:tab pos="447675" algn="l"/>
              </a:tabLst>
            </a:pPr>
            <a:r>
              <a:rPr lang="cs-CZ" sz="1800" dirty="0" smtClean="0">
                <a:solidFill>
                  <a:schemeClr val="tx1"/>
                </a:solidFill>
              </a:rPr>
              <a:t>Výpis z Rejstříku škol a školských zařízení</a:t>
            </a: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Doloží žadatel, který je v tomto rejstříku zapsán.</a:t>
            </a:r>
          </a:p>
          <a:p>
            <a:pPr marL="647700" lvl="1" indent="-285750" algn="just">
              <a:spcBef>
                <a:spcPts val="0"/>
              </a:spcBef>
              <a:buFont typeface="Arial" panose="020B0604020202020204" pitchFamily="34" charset="0"/>
              <a:buChar char="•"/>
              <a:tabLst>
                <a:tab pos="447675" algn="l"/>
              </a:tabLst>
            </a:pPr>
            <a:r>
              <a:rPr lang="cs-CZ" sz="1800" b="0" dirty="0" smtClean="0">
                <a:solidFill>
                  <a:schemeClr val="tx1"/>
                </a:solidFill>
              </a:rPr>
              <a:t>Výpis nesmí být v době podání žádosti o podporu starší 3 měsíců.</a:t>
            </a: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12325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8" y="1310661"/>
            <a:ext cx="7700425" cy="4819290"/>
          </a:xfrm>
        </p:spPr>
        <p:txBody>
          <a:bodyPr>
            <a:normAutofit fontScale="92500" lnSpcReduction="10000"/>
          </a:bodyPr>
          <a:lstStyle/>
          <a:p>
            <a:pPr marL="457200" indent="-457200">
              <a:spcBef>
                <a:spcPts val="600"/>
              </a:spcBef>
              <a:buFont typeface="+mj-lt"/>
              <a:buAutoNum type="arabicPeriod"/>
            </a:pPr>
            <a:r>
              <a:rPr lang="cs-CZ" sz="2000" b="1" dirty="0">
                <a:solidFill>
                  <a:srgbClr val="00529C"/>
                </a:solidFill>
              </a:rPr>
              <a:t>Projekt je svým zaměřením v souladu s cíli a podporovanými  </a:t>
            </a:r>
            <a:r>
              <a:rPr lang="cs-CZ" sz="2000" b="1" dirty="0" smtClean="0">
                <a:solidFill>
                  <a:srgbClr val="00529C"/>
                </a:solidFill>
              </a:rPr>
              <a:t>   </a:t>
            </a:r>
            <a:r>
              <a:rPr lang="cs-CZ" sz="2000" b="1" dirty="0">
                <a:solidFill>
                  <a:srgbClr val="00529C"/>
                </a:solidFill>
              </a:rPr>
              <a:t> </a:t>
            </a:r>
            <a:r>
              <a:rPr lang="cs-CZ" sz="2000" b="1" dirty="0" smtClean="0">
                <a:solidFill>
                  <a:srgbClr val="00529C"/>
                </a:solidFill>
              </a:rPr>
              <a:t> aktivitami výzvy</a:t>
            </a:r>
          </a:p>
          <a:p>
            <a:pPr marL="717550" indent="-285750">
              <a:spcBef>
                <a:spcPts val="0"/>
              </a:spcBef>
              <a:spcAft>
                <a:spcPts val="0"/>
              </a:spcAft>
              <a:buFont typeface="Courier New" panose="02070309020205020404" pitchFamily="49" charset="0"/>
              <a:buChar char="o"/>
            </a:pPr>
            <a:r>
              <a:rPr lang="cs-CZ" dirty="0" smtClean="0"/>
              <a:t>Z popisu projektu a projektové dokumentace je zřejmé, že se jedná </a:t>
            </a:r>
            <a:r>
              <a:rPr lang="cs-CZ" dirty="0"/>
              <a:t>o </a:t>
            </a:r>
            <a:r>
              <a:rPr lang="cs-CZ" b="1" dirty="0"/>
              <a:t>projekt na </a:t>
            </a:r>
            <a:r>
              <a:rPr lang="cs-CZ" b="1" dirty="0" smtClean="0"/>
              <a:t>výstavbu (přístavbu, nástavbu), </a:t>
            </a:r>
            <a:r>
              <a:rPr lang="cs-CZ" b="1" dirty="0"/>
              <a:t>rekonstrukci </a:t>
            </a:r>
            <a:r>
              <a:rPr lang="cs-CZ" b="1" dirty="0" smtClean="0"/>
              <a:t>či stavební úpravy a na pořízení vybavení (případně vč. kompenzačních pomůcek) za účelem zajištění dostatečné kapacity kvalitních a dostupných zařízení následujícího typu:</a:t>
            </a:r>
            <a:endParaRPr lang="cs-CZ" b="1" dirty="0"/>
          </a:p>
          <a:p>
            <a:pPr marL="1358900" lvl="2" indent="-285750">
              <a:buFont typeface="Arial" panose="020B0604020202020204" pitchFamily="34" charset="0"/>
              <a:buChar char="•"/>
            </a:pPr>
            <a:r>
              <a:rPr lang="cs-CZ" dirty="0"/>
              <a:t>mateřské školy podle zákona č. 561/2004 Sb., školský zákon, ve znění pozdějších předpisů (včetně tedy mateřských škol určených pro vzdělávání dětí zaměstnanců),</a:t>
            </a:r>
          </a:p>
          <a:p>
            <a:pPr marL="1358900" lvl="2" indent="-285750">
              <a:buFont typeface="Arial" panose="020B0604020202020204" pitchFamily="34" charset="0"/>
              <a:buChar char="•"/>
            </a:pPr>
            <a:r>
              <a:rPr lang="cs-CZ" dirty="0"/>
              <a:t>dětské skupiny podle zákona č. 247/2014 Sb., o poskytování služby péče o dítě v dětské skupině a o změně souvisejících zákonů, ve znění zákona č. 127/2015 Sb.,</a:t>
            </a:r>
          </a:p>
          <a:p>
            <a:pPr marL="1358900" lvl="2" indent="-285750">
              <a:buFont typeface="Arial" panose="020B0604020202020204" pitchFamily="34" charset="0"/>
              <a:buChar char="•"/>
            </a:pPr>
            <a:r>
              <a:rPr lang="cs-CZ" dirty="0"/>
              <a:t>služby péče o děti podle zákona č. 455/1991 Sb., živnostenský zákon (např. zařízení typu jesle</a:t>
            </a:r>
            <a:r>
              <a:rPr lang="cs-CZ" dirty="0" smtClean="0"/>
              <a:t>),</a:t>
            </a:r>
            <a:endParaRPr lang="cs-CZ" dirty="0"/>
          </a:p>
          <a:p>
            <a:pPr marL="1358900" lvl="2" indent="-285750">
              <a:buFont typeface="Arial" panose="020B0604020202020204" pitchFamily="34" charset="0"/>
              <a:buChar char="•"/>
            </a:pPr>
            <a:r>
              <a:rPr lang="cs-CZ" dirty="0"/>
              <a:t>spolky zajišťující péči o děti do 3 let a předškolní vzdělávání dětí dle nového občanského zákoníku č. 89/2012 Sb. (např. lesní školky, mateřská </a:t>
            </a:r>
            <a:r>
              <a:rPr lang="cs-CZ" dirty="0" smtClean="0"/>
              <a:t>centra, předškolní kluby).</a:t>
            </a:r>
          </a:p>
          <a:p>
            <a:pPr marL="712800" indent="-285750">
              <a:buFont typeface="Courier New" panose="02070309020205020404" pitchFamily="49" charset="0"/>
              <a:buChar char="o"/>
            </a:pPr>
            <a:r>
              <a:rPr lang="cs-CZ" dirty="0" smtClean="0"/>
              <a:t>Žadatel </a:t>
            </a:r>
            <a:r>
              <a:rPr lang="cs-CZ" dirty="0"/>
              <a:t>musí nedostatečnou kapacitu odůvodnit.</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166628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941526"/>
          </a:xfrm>
        </p:spPr>
        <p:txBody>
          <a:bodyPr>
            <a:normAutofit/>
          </a:bodyPr>
          <a:lstStyle/>
          <a:p>
            <a:pPr marL="457200" indent="-457200">
              <a:spcBef>
                <a:spcPts val="600"/>
              </a:spcBef>
              <a:buFont typeface="+mj-lt"/>
              <a:buAutoNum type="arabicPeriod" startAt="2"/>
            </a:pPr>
            <a:r>
              <a:rPr lang="pl-PL" sz="2000" b="1" dirty="0" smtClean="0">
                <a:solidFill>
                  <a:srgbClr val="00529C"/>
                </a:solidFill>
              </a:rPr>
              <a:t>Projekt </a:t>
            </a:r>
            <a:r>
              <a:rPr lang="pl-PL" sz="2000" b="1" dirty="0">
                <a:solidFill>
                  <a:srgbClr val="00529C"/>
                </a:solidFill>
              </a:rPr>
              <a:t>je v souladu s podmínkami výzvy</a:t>
            </a:r>
          </a:p>
          <a:p>
            <a:pPr marL="717550" indent="-285750">
              <a:spcBef>
                <a:spcPts val="0"/>
              </a:spcBef>
              <a:spcAft>
                <a:spcPts val="0"/>
              </a:spcAft>
              <a:buFont typeface="Courier New" panose="02070309020205020404" pitchFamily="49" charset="0"/>
              <a:buChar char="o"/>
            </a:pPr>
            <a:r>
              <a:rPr lang="cs-CZ" dirty="0"/>
              <a:t>zahájení/ukončení realizace projektu (1. 1. 2014 - 30.  </a:t>
            </a:r>
            <a:r>
              <a:rPr lang="cs-CZ" dirty="0" smtClean="0"/>
              <a:t>9. </a:t>
            </a:r>
            <a:r>
              <a:rPr lang="cs-CZ" dirty="0"/>
              <a:t>2018</a:t>
            </a:r>
            <a:r>
              <a:rPr lang="cs-CZ" dirty="0" smtClean="0"/>
              <a:t>),</a:t>
            </a:r>
            <a:endParaRPr lang="cs-CZ" dirty="0"/>
          </a:p>
          <a:p>
            <a:pPr marL="717550" indent="-285750">
              <a:spcBef>
                <a:spcPts val="0"/>
              </a:spcBef>
              <a:spcAft>
                <a:spcPts val="0"/>
              </a:spcAft>
              <a:buFont typeface="Courier New" panose="02070309020205020404" pitchFamily="49" charset="0"/>
              <a:buChar char="o"/>
            </a:pPr>
            <a:r>
              <a:rPr lang="cs-CZ" dirty="0"/>
              <a:t>popis cílových skupin a dopad projektu na </a:t>
            </a:r>
            <a:r>
              <a:rPr lang="cs-CZ" dirty="0" smtClean="0"/>
              <a:t>ně,</a:t>
            </a:r>
            <a:endParaRPr lang="cs-CZ" dirty="0"/>
          </a:p>
          <a:p>
            <a:pPr marL="717550" indent="-285750">
              <a:spcBef>
                <a:spcPts val="0"/>
              </a:spcBef>
              <a:spcAft>
                <a:spcPts val="0"/>
              </a:spcAft>
              <a:buFont typeface="Courier New" panose="02070309020205020404" pitchFamily="49" charset="0"/>
              <a:buChar char="o"/>
            </a:pPr>
            <a:r>
              <a:rPr lang="cs-CZ" dirty="0"/>
              <a:t>dodržení procentní míry podpory z ERDF, SR, </a:t>
            </a:r>
            <a:r>
              <a:rPr lang="cs-CZ" dirty="0" smtClean="0"/>
              <a:t>žadatel,</a:t>
            </a:r>
            <a:endParaRPr lang="cs-CZ" dirty="0"/>
          </a:p>
          <a:p>
            <a:pPr marL="717550" indent="-285750">
              <a:spcBef>
                <a:spcPts val="0"/>
              </a:spcBef>
              <a:spcAft>
                <a:spcPts val="0"/>
              </a:spcAft>
              <a:buFont typeface="Courier New" panose="02070309020205020404" pitchFamily="49" charset="0"/>
              <a:buChar char="o"/>
            </a:pPr>
            <a:r>
              <a:rPr lang="cs-CZ" dirty="0"/>
              <a:t>správně zvolený indikátor projektu a způsob jeho </a:t>
            </a:r>
            <a:r>
              <a:rPr lang="cs-CZ" dirty="0" smtClean="0"/>
              <a:t>výpočtu,</a:t>
            </a:r>
            <a:endParaRPr lang="cs-CZ" dirty="0"/>
          </a:p>
          <a:p>
            <a:pPr marL="717550" indent="-285750">
              <a:spcBef>
                <a:spcPts val="0"/>
              </a:spcBef>
              <a:spcAft>
                <a:spcPts val="0"/>
              </a:spcAft>
              <a:buFont typeface="Courier New" panose="02070309020205020404" pitchFamily="49" charset="0"/>
              <a:buChar char="o"/>
            </a:pPr>
            <a:r>
              <a:rPr lang="pl-PL" dirty="0"/>
              <a:t>termín ukončení realizace projektu je po datu podání žádosti o </a:t>
            </a:r>
            <a:r>
              <a:rPr lang="pl-PL" dirty="0" smtClean="0"/>
              <a:t>podporu,</a:t>
            </a:r>
            <a:endParaRPr lang="pl-PL" dirty="0"/>
          </a:p>
          <a:p>
            <a:pPr marL="717550" indent="-285750">
              <a:spcBef>
                <a:spcPts val="0"/>
              </a:spcBef>
              <a:spcAft>
                <a:spcPts val="0"/>
              </a:spcAft>
              <a:buFont typeface="Courier New" panose="02070309020205020404" pitchFamily="49" charset="0"/>
              <a:buChar char="o"/>
            </a:pPr>
            <a:r>
              <a:rPr lang="cs-CZ" dirty="0" smtClean="0"/>
              <a:t>místo </a:t>
            </a:r>
            <a:r>
              <a:rPr lang="cs-CZ" dirty="0"/>
              <a:t>realizace </a:t>
            </a:r>
            <a:r>
              <a:rPr lang="cs-CZ" dirty="0" smtClean="0"/>
              <a:t>projektu:</a:t>
            </a:r>
          </a:p>
          <a:p>
            <a:pPr marL="1060450" lvl="1" indent="0">
              <a:spcBef>
                <a:spcPts val="0"/>
              </a:spcBef>
              <a:buNone/>
            </a:pPr>
            <a:r>
              <a:rPr lang="cs-CZ" sz="1800" dirty="0" smtClean="0">
                <a:solidFill>
                  <a:schemeClr val="tx1"/>
                </a:solidFill>
              </a:rPr>
              <a:t>14. </a:t>
            </a:r>
            <a:r>
              <a:rPr lang="cs-CZ" sz="1800" dirty="0">
                <a:solidFill>
                  <a:schemeClr val="tx1"/>
                </a:solidFill>
              </a:rPr>
              <a:t>výzva </a:t>
            </a:r>
            <a:endParaRPr lang="cs-CZ" sz="1800" b="0" dirty="0">
              <a:solidFill>
                <a:schemeClr val="tx1"/>
              </a:solidFill>
            </a:endParaRPr>
          </a:p>
          <a:p>
            <a:pPr marL="1346200" lvl="1" indent="-285750">
              <a:spcBef>
                <a:spcPts val="0"/>
              </a:spcBef>
            </a:pPr>
            <a:r>
              <a:rPr lang="cs-CZ" sz="1800" b="0" dirty="0" smtClean="0">
                <a:solidFill>
                  <a:schemeClr val="tx1"/>
                </a:solidFill>
              </a:rPr>
              <a:t>	</a:t>
            </a:r>
            <a:r>
              <a:rPr lang="cs-CZ" sz="1800" b="0" dirty="0">
                <a:solidFill>
                  <a:schemeClr val="tx1"/>
                </a:solidFill>
              </a:rPr>
              <a:t>území správního obvodu obcí s rozšířenou působností, na jejichž území se </a:t>
            </a:r>
            <a:r>
              <a:rPr lang="cs-CZ" sz="1800" b="0" u="sng" dirty="0">
                <a:solidFill>
                  <a:schemeClr val="tx1"/>
                </a:solidFill>
              </a:rPr>
              <a:t>nenachází sociálně vyloučené lokality</a:t>
            </a:r>
            <a:r>
              <a:rPr lang="cs-CZ" sz="1800" b="0" dirty="0">
                <a:solidFill>
                  <a:schemeClr val="tx1"/>
                </a:solidFill>
              </a:rPr>
              <a:t>, mimo hl. m. </a:t>
            </a:r>
            <a:r>
              <a:rPr lang="cs-CZ" sz="1800" b="0" dirty="0" smtClean="0">
                <a:solidFill>
                  <a:schemeClr val="tx1"/>
                </a:solidFill>
              </a:rPr>
              <a:t>Prahu, </a:t>
            </a:r>
            <a:endParaRPr lang="cs-CZ" sz="1800" b="0" dirty="0">
              <a:solidFill>
                <a:schemeClr val="tx1"/>
              </a:solidFill>
            </a:endParaRPr>
          </a:p>
          <a:p>
            <a:pPr marL="1346200" lvl="1" indent="-285750">
              <a:spcBef>
                <a:spcPts val="0"/>
              </a:spcBef>
            </a:pPr>
            <a:endParaRPr lang="cs-CZ" sz="1800" b="0" dirty="0" smtClean="0">
              <a:solidFill>
                <a:schemeClr val="tx1"/>
              </a:solidFill>
            </a:endParaRPr>
          </a:p>
          <a:p>
            <a:pPr marL="1060450" lvl="1" indent="0">
              <a:spcBef>
                <a:spcPts val="0"/>
              </a:spcBef>
              <a:buNone/>
            </a:pPr>
            <a:r>
              <a:rPr lang="cs-CZ" sz="1800" dirty="0" smtClean="0">
                <a:solidFill>
                  <a:schemeClr val="tx1"/>
                </a:solidFill>
              </a:rPr>
              <a:t>15. </a:t>
            </a:r>
            <a:r>
              <a:rPr lang="cs-CZ" sz="1800" dirty="0">
                <a:solidFill>
                  <a:schemeClr val="tx1"/>
                </a:solidFill>
              </a:rPr>
              <a:t>v</a:t>
            </a:r>
            <a:r>
              <a:rPr lang="cs-CZ" sz="1800" dirty="0" smtClean="0">
                <a:solidFill>
                  <a:schemeClr val="tx1"/>
                </a:solidFill>
              </a:rPr>
              <a:t>ýzva</a:t>
            </a:r>
          </a:p>
          <a:p>
            <a:pPr marL="1346200" lvl="1" indent="-285750">
              <a:spcBef>
                <a:spcPts val="0"/>
              </a:spcBef>
            </a:pPr>
            <a:r>
              <a:rPr lang="cs-CZ" sz="1800" b="0" dirty="0">
                <a:solidFill>
                  <a:schemeClr val="tx1"/>
                </a:solidFill>
              </a:rPr>
              <a:t>území správního obvodu obcí s rozšířenou působností, na jejichž území se </a:t>
            </a:r>
            <a:r>
              <a:rPr lang="cs-CZ" sz="1800" b="0" u="sng" dirty="0">
                <a:solidFill>
                  <a:schemeClr val="tx1"/>
                </a:solidFill>
              </a:rPr>
              <a:t>nachází sociálně vyloučená lokalita</a:t>
            </a:r>
            <a:r>
              <a:rPr lang="cs-CZ" sz="1800" b="0" dirty="0">
                <a:solidFill>
                  <a:schemeClr val="tx1"/>
                </a:solidFill>
              </a:rPr>
              <a:t>, mimo hl. město </a:t>
            </a:r>
            <a:r>
              <a:rPr lang="cs-CZ" sz="1800" b="0" dirty="0" smtClean="0">
                <a:solidFill>
                  <a:schemeClr val="tx1"/>
                </a:solidFill>
              </a:rPr>
              <a:t>Prahu,  </a:t>
            </a:r>
            <a:endParaRPr lang="cs-CZ" sz="1800" b="0" dirty="0">
              <a:solidFill>
                <a:schemeClr val="tx1"/>
              </a:solidFill>
            </a:endParaRPr>
          </a:p>
          <a:p>
            <a:pPr marL="1346200" lvl="1" indent="-285750">
              <a:spcBef>
                <a:spcPts val="0"/>
              </a:spcBef>
            </a:pPr>
            <a:r>
              <a:rPr lang="cs-CZ" sz="1800" b="0" dirty="0">
                <a:solidFill>
                  <a:schemeClr val="tx1"/>
                </a:solidFill>
              </a:rPr>
              <a:t>nebo na </a:t>
            </a:r>
            <a:r>
              <a:rPr lang="cs-CZ" sz="1800" b="0" u="sng" dirty="0">
                <a:solidFill>
                  <a:schemeClr val="tx1"/>
                </a:solidFill>
              </a:rPr>
              <a:t>území sociálně vyloučené lokality se schválenou strategií Koordinovaného přístupu </a:t>
            </a:r>
            <a:r>
              <a:rPr lang="cs-CZ" sz="1800" b="0" dirty="0">
                <a:solidFill>
                  <a:schemeClr val="tx1"/>
                </a:solidFill>
              </a:rPr>
              <a:t>k sociálně vyloučeným lokalitám – uvedeno v příloze č. </a:t>
            </a:r>
            <a:r>
              <a:rPr lang="cs-CZ" sz="1800" b="0" dirty="0" smtClean="0">
                <a:solidFill>
                  <a:schemeClr val="tx1"/>
                </a:solidFill>
              </a:rPr>
              <a:t>2 </a:t>
            </a:r>
            <a:r>
              <a:rPr lang="cs-CZ" sz="1800" b="0" dirty="0">
                <a:solidFill>
                  <a:schemeClr val="tx1"/>
                </a:solidFill>
              </a:rPr>
              <a:t>Specifických </a:t>
            </a:r>
            <a:r>
              <a:rPr lang="cs-CZ" sz="1800" b="0" dirty="0" smtClean="0">
                <a:solidFill>
                  <a:schemeClr val="tx1"/>
                </a:solidFill>
              </a:rPr>
              <a:t>pravidel.</a:t>
            </a:r>
            <a:endParaRPr lang="cs-CZ" sz="1800" b="0" dirty="0">
              <a:solidFill>
                <a:schemeClr val="tx1"/>
              </a:solidFill>
            </a:endParaRPr>
          </a:p>
          <a:p>
            <a:pPr marL="285750" indent="-285750">
              <a:buFont typeface="Arial" panose="020B0604020202020204" pitchFamily="34" charset="0"/>
              <a:buChar char="•"/>
            </a:pPr>
            <a:endParaRPr lang="cs-CZ" sz="2300" b="1" dirty="0" smtClean="0">
              <a:solidFill>
                <a:srgbClr val="00529C"/>
              </a:solidFill>
            </a:endParaRPr>
          </a:p>
          <a:p>
            <a:pPr marL="342900" indent="-342900">
              <a:buFont typeface="Wingdings" panose="05000000000000000000" pitchFamily="2" charset="2"/>
              <a:buChar char="Ø"/>
            </a:pPr>
            <a:endParaRPr lang="cs-CZ" sz="2000" b="1" dirty="0" smtClean="0">
              <a:solidFill>
                <a:srgbClr val="00529C"/>
              </a:solidFill>
            </a:endParaRPr>
          </a:p>
          <a:p>
            <a:endParaRPr lang="cs-CZ" b="1"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1436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fontScale="90000"/>
          </a:bodyPr>
          <a:lstStyle/>
          <a:p>
            <a:pPr algn="ctr"/>
            <a:r>
              <a:rPr lang="cs-CZ" dirty="0"/>
              <a:t>Centrum pro regionální rozvoj České republiky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
        <p:nvSpPr>
          <p:cNvPr id="8" name="Content Placeholder 1"/>
          <p:cNvSpPr>
            <a:spLocks noGrp="1"/>
          </p:cNvSpPr>
          <p:nvPr>
            <p:ph idx="1"/>
          </p:nvPr>
        </p:nvSpPr>
        <p:spPr>
          <a:xfrm>
            <a:off x="546266" y="1306874"/>
            <a:ext cx="8027718" cy="4819290"/>
          </a:xfrm>
        </p:spPr>
        <p:txBody>
          <a:bodyPr>
            <a:normAutofit fontScale="92500" lnSpcReduction="10000"/>
          </a:bodyPr>
          <a:lstStyle/>
          <a:p>
            <a:pPr lvl="0" algn="just"/>
            <a:r>
              <a:rPr lang="cs-CZ" dirty="0"/>
              <a:t>Státní příspěvková organizace zřízená Zákonem č. 248/2000 Sb., o podpoře regionálního rozvoje, a řízená Ministerstvem pro místní rozvoj ČR</a:t>
            </a:r>
          </a:p>
          <a:p>
            <a:pPr marL="454025" lvl="1" indent="-187325"/>
            <a:r>
              <a:rPr lang="cs-CZ" dirty="0"/>
              <a:t>zprostředkující subjekt pro vybrané operační programy </a:t>
            </a:r>
          </a:p>
          <a:p>
            <a:pPr marL="720725" lvl="2" indent="-187325"/>
            <a:r>
              <a:rPr lang="cs-CZ" dirty="0"/>
              <a:t>konzultační a informační činnost</a:t>
            </a:r>
          </a:p>
          <a:p>
            <a:pPr marL="720725" lvl="2" indent="-187325"/>
            <a:r>
              <a:rPr lang="cs-CZ" dirty="0"/>
              <a:t>kontrola a monitoring realizace projektů</a:t>
            </a:r>
          </a:p>
          <a:p>
            <a:pPr marL="720725" lvl="2" indent="-187325"/>
            <a:r>
              <a:rPr lang="cs-CZ" dirty="0"/>
              <a:t>(2014-2020) Integrovaný regionální operační program</a:t>
            </a:r>
          </a:p>
          <a:p>
            <a:pPr marL="720725" lvl="2" indent="-187325"/>
            <a:r>
              <a:rPr lang="cs-CZ" dirty="0"/>
              <a:t>(2007-2013) Integrovaný operační program, OP Technická pomoc</a:t>
            </a:r>
          </a:p>
          <a:p>
            <a:pPr marL="720725" lvl="2" indent="-187325"/>
            <a:r>
              <a:rPr lang="cs-CZ" dirty="0"/>
              <a:t>(2004-2006) Společný regionální operační program, OP JPD2</a:t>
            </a:r>
          </a:p>
          <a:p>
            <a:pPr marL="720725" lvl="2" indent="-187325">
              <a:spcBef>
                <a:spcPts val="400"/>
              </a:spcBef>
            </a:pPr>
            <a:r>
              <a:rPr lang="cs-CZ" dirty="0"/>
              <a:t>(1998-2004) předvstupní programy (PHARE, ISPA, SAPARD)</a:t>
            </a:r>
          </a:p>
          <a:p>
            <a:pPr marL="454025" lvl="1" indent="-187325"/>
            <a:r>
              <a:rPr lang="cs-CZ" dirty="0"/>
              <a:t>kontrolní subjekt pro operační programy Cíle 3 (nyní Cíl 2)</a:t>
            </a:r>
          </a:p>
          <a:p>
            <a:pPr marL="454025" lvl="1" indent="-187325"/>
            <a:r>
              <a:rPr lang="cs-CZ" dirty="0"/>
              <a:t>hostitelská organizace pro pracoviště Enterprise Europe Network</a:t>
            </a:r>
          </a:p>
          <a:p>
            <a:pPr marL="720725" lvl="2" indent="-187325"/>
            <a:r>
              <a:rPr lang="cs-CZ" dirty="0"/>
              <a:t>poradenství pro malé a střední podnikatele</a:t>
            </a:r>
            <a:endParaRPr lang="en-US" dirty="0"/>
          </a:p>
          <a:p>
            <a:pPr marL="454025" lvl="1" indent="-187325"/>
            <a:r>
              <a:rPr lang="cs-CZ" dirty="0"/>
              <a:t>správa Regionálního informačního servisu (RIS) a Mapového serveru</a:t>
            </a:r>
          </a:p>
          <a:p>
            <a:pPr marL="720725" lvl="2" indent="-187325"/>
            <a:r>
              <a:rPr lang="cs-CZ" dirty="0"/>
              <a:t>rozsáhlá pravidelně aktualizovaná databáze regionálních dat a jejich zobrazení v mapě</a:t>
            </a:r>
          </a:p>
        </p:txBody>
      </p:sp>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3"/>
            </a:pPr>
            <a:r>
              <a:rPr lang="cs-CZ" sz="2000" b="1" dirty="0" smtClean="0">
                <a:solidFill>
                  <a:srgbClr val="00529C"/>
                </a:solidFill>
              </a:rPr>
              <a:t>Žadatel splňuje definici oprávněného příjemce pro příslušný specifický cíl a výzvu:</a:t>
            </a:r>
            <a:endParaRPr lang="cs-CZ" sz="2000" b="1" dirty="0">
              <a:solidFill>
                <a:srgbClr val="00529C"/>
              </a:solidFill>
            </a:endParaRPr>
          </a:p>
          <a:p>
            <a:pPr marL="803275" lvl="5" indent="-342900">
              <a:spcBef>
                <a:spcPts val="0"/>
              </a:spcBef>
              <a:buFont typeface="Courier New" panose="02070309020205020404" pitchFamily="49" charset="0"/>
              <a:buChar char="o"/>
            </a:pPr>
            <a:r>
              <a:rPr lang="cs-CZ" dirty="0"/>
              <a:t>z</a:t>
            </a:r>
            <a:r>
              <a:rPr lang="cs-CZ" dirty="0" smtClean="0"/>
              <a:t>ařízení péče o děti do 3 let,</a:t>
            </a:r>
          </a:p>
          <a:p>
            <a:pPr marL="803275" lvl="5" indent="-342900">
              <a:spcBef>
                <a:spcPts val="0"/>
              </a:spcBef>
              <a:buFont typeface="Courier New" panose="02070309020205020404" pitchFamily="49" charset="0"/>
              <a:buChar char="o"/>
            </a:pPr>
            <a:r>
              <a:rPr lang="cs-CZ" dirty="0" smtClean="0"/>
              <a:t>školy a školská zařízení v oblasti předškolního vzdělávání, </a:t>
            </a:r>
          </a:p>
          <a:p>
            <a:pPr marL="803275" lvl="5" indent="-342900">
              <a:spcBef>
                <a:spcPts val="0"/>
              </a:spcBef>
              <a:buFont typeface="Courier New" panose="02070309020205020404" pitchFamily="49" charset="0"/>
              <a:buChar char="o"/>
            </a:pPr>
            <a:r>
              <a:rPr lang="cs-CZ" dirty="0" smtClean="0"/>
              <a:t>další subjekty podílející se na realizaci vzdělávacích aktivit v oblasti předškolního vzdělávání a péče o děti (další právnické osoby v tomto výčtu blíže nespecifikované, fyzické osoby podnikající),</a:t>
            </a:r>
          </a:p>
          <a:p>
            <a:pPr marL="803275" lvl="5" indent="-342900">
              <a:spcBef>
                <a:spcPts val="0"/>
              </a:spcBef>
              <a:buFont typeface="Courier New" panose="02070309020205020404" pitchFamily="49" charset="0"/>
              <a:buChar char="o"/>
            </a:pPr>
            <a:r>
              <a:rPr lang="cs-CZ" dirty="0" smtClean="0"/>
              <a:t>kraje a jimi zřizované a zakládané organizace,</a:t>
            </a:r>
          </a:p>
          <a:p>
            <a:pPr marL="803275" lvl="5" indent="-342900">
              <a:spcBef>
                <a:spcPts val="0"/>
              </a:spcBef>
              <a:buFont typeface="Courier New" panose="02070309020205020404" pitchFamily="49" charset="0"/>
              <a:buChar char="o"/>
            </a:pPr>
            <a:r>
              <a:rPr lang="cs-CZ" dirty="0" smtClean="0"/>
              <a:t>obce a jimi zřizované a zakládané organizace (vč. dobrovolných svazků obcí a jimi zřizovaných a zakládaných organizací),</a:t>
            </a:r>
          </a:p>
          <a:p>
            <a:pPr marL="803275" lvl="5" indent="-342900">
              <a:spcBef>
                <a:spcPts val="0"/>
              </a:spcBef>
              <a:buFont typeface="Courier New" panose="02070309020205020404" pitchFamily="49" charset="0"/>
              <a:buChar char="o"/>
            </a:pPr>
            <a:r>
              <a:rPr lang="cs-CZ" dirty="0"/>
              <a:t>n</a:t>
            </a:r>
            <a:r>
              <a:rPr lang="cs-CZ" dirty="0" smtClean="0"/>
              <a:t>estátní neziskové organizace,</a:t>
            </a:r>
          </a:p>
          <a:p>
            <a:pPr marL="803275" lvl="5" indent="-342900">
              <a:spcBef>
                <a:spcPts val="0"/>
              </a:spcBef>
              <a:buFont typeface="Courier New" panose="02070309020205020404" pitchFamily="49" charset="0"/>
              <a:buChar char="o"/>
            </a:pPr>
            <a:r>
              <a:rPr lang="cs-CZ" dirty="0"/>
              <a:t>c</a:t>
            </a:r>
            <a:r>
              <a:rPr lang="cs-CZ" dirty="0" smtClean="0"/>
              <a:t>írkve a církevní organizace,</a:t>
            </a:r>
          </a:p>
          <a:p>
            <a:pPr marL="803275" lvl="5" indent="-342900">
              <a:spcBef>
                <a:spcPts val="0"/>
              </a:spcBef>
              <a:buFont typeface="Courier New" panose="02070309020205020404" pitchFamily="49" charset="0"/>
              <a:buChar char="o"/>
            </a:pPr>
            <a:r>
              <a:rPr lang="cs-CZ" dirty="0"/>
              <a:t>o</a:t>
            </a:r>
            <a:r>
              <a:rPr lang="cs-CZ" dirty="0" smtClean="0"/>
              <a:t>rganizační složky státu (dále „OSS) a jejich příspěvkové organizace.</a:t>
            </a:r>
          </a:p>
          <a:p>
            <a:endParaRPr lang="cs-CZ" sz="1900" dirty="0" smtClean="0"/>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185668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4"/>
            </a:pPr>
            <a:r>
              <a:rPr lang="cs-CZ" sz="2000" b="1" dirty="0">
                <a:solidFill>
                  <a:srgbClr val="00529C"/>
                </a:solidFill>
              </a:rPr>
              <a:t>Projekt respektuje minimální a maximální hranici celkových způsobilých </a:t>
            </a:r>
            <a:r>
              <a:rPr lang="cs-CZ" sz="2000" b="1" dirty="0" smtClean="0">
                <a:solidFill>
                  <a:srgbClr val="00529C"/>
                </a:solidFill>
              </a:rPr>
              <a:t>výdajů</a:t>
            </a:r>
          </a:p>
          <a:p>
            <a:pPr marL="785813" lvl="5" indent="-342900">
              <a:spcBef>
                <a:spcPts val="0"/>
              </a:spcBef>
              <a:buFont typeface="Courier New" panose="02070309020205020404" pitchFamily="49" charset="0"/>
              <a:buChar char="o"/>
            </a:pPr>
            <a:r>
              <a:rPr lang="cs-CZ" b="1" dirty="0"/>
              <a:t>m</a:t>
            </a:r>
            <a:r>
              <a:rPr lang="cs-CZ" b="1" dirty="0" smtClean="0"/>
              <a:t>inimální </a:t>
            </a:r>
            <a:r>
              <a:rPr lang="cs-CZ" b="1" dirty="0"/>
              <a:t>výše </a:t>
            </a:r>
            <a:r>
              <a:rPr lang="cs-CZ" dirty="0"/>
              <a:t>celkových způsobilých výdajů </a:t>
            </a:r>
            <a:r>
              <a:rPr lang="cs-CZ" b="1" dirty="0" smtClean="0"/>
              <a:t>750 </a:t>
            </a:r>
            <a:r>
              <a:rPr lang="cs-CZ" b="1" dirty="0"/>
              <a:t>000 </a:t>
            </a:r>
            <a:r>
              <a:rPr lang="cs-CZ" b="1" dirty="0" smtClean="0"/>
              <a:t>Kč,</a:t>
            </a:r>
            <a:endParaRPr lang="cs-CZ" b="1" dirty="0"/>
          </a:p>
          <a:p>
            <a:pPr marL="785813" lvl="5" indent="-342900">
              <a:spcBef>
                <a:spcPts val="0"/>
              </a:spcBef>
              <a:buFont typeface="Courier New" panose="02070309020205020404" pitchFamily="49" charset="0"/>
              <a:buChar char="o"/>
            </a:pPr>
            <a:r>
              <a:rPr lang="cs-CZ" b="1" dirty="0"/>
              <a:t>m</a:t>
            </a:r>
            <a:r>
              <a:rPr lang="cs-CZ" b="1" dirty="0" smtClean="0"/>
              <a:t>aximální výše</a:t>
            </a:r>
            <a:r>
              <a:rPr lang="cs-CZ" dirty="0" smtClean="0"/>
              <a:t> celkových způsobilých výdajů </a:t>
            </a:r>
            <a:r>
              <a:rPr lang="cs-CZ" b="1" dirty="0" smtClean="0"/>
              <a:t>60 000 000 Kč.</a:t>
            </a:r>
          </a:p>
          <a:p>
            <a:endParaRPr lang="cs-CZ" sz="1900" dirty="0" smtClean="0"/>
          </a:p>
          <a:p>
            <a:pPr marL="457200" indent="-457200">
              <a:buFont typeface="+mj-lt"/>
              <a:buAutoNum type="arabicPeriod" startAt="5"/>
            </a:pPr>
            <a:r>
              <a:rPr lang="cs-CZ" sz="2000" b="1" dirty="0">
                <a:solidFill>
                  <a:srgbClr val="00529C"/>
                </a:solidFill>
              </a:rPr>
              <a:t>Projekt respektuje limity </a:t>
            </a:r>
            <a:r>
              <a:rPr lang="cs-CZ" sz="2000" b="1" dirty="0" smtClean="0">
                <a:solidFill>
                  <a:srgbClr val="00529C"/>
                </a:solidFill>
              </a:rPr>
              <a:t>způsobilých výdajů</a:t>
            </a:r>
          </a:p>
          <a:p>
            <a:pPr marL="785813" lvl="5" indent="-342900">
              <a:spcBef>
                <a:spcPts val="0"/>
              </a:spcBef>
              <a:buFont typeface="Courier New" panose="02070309020205020404" pitchFamily="49" charset="0"/>
              <a:buChar char="o"/>
            </a:pPr>
            <a:r>
              <a:rPr lang="cs-CZ" dirty="0" smtClean="0"/>
              <a:t>výdaje hlavní aktivity min. 85 % z celkových způsobilých výdajů,</a:t>
            </a:r>
          </a:p>
          <a:p>
            <a:pPr marL="785813" lvl="5" indent="-342900">
              <a:spcBef>
                <a:spcPts val="0"/>
              </a:spcBef>
              <a:buFont typeface="Courier New" panose="02070309020205020404" pitchFamily="49" charset="0"/>
              <a:buChar char="o"/>
            </a:pPr>
            <a:r>
              <a:rPr lang="cs-CZ" dirty="0" smtClean="0"/>
              <a:t>výdaje na vedlejší aktivity max. 15 % z celkových způsobilých výdajů,</a:t>
            </a:r>
          </a:p>
          <a:p>
            <a:pPr marL="785813" lvl="5" indent="-342900">
              <a:spcBef>
                <a:spcPts val="0"/>
              </a:spcBef>
              <a:buFont typeface="Courier New" panose="02070309020205020404" pitchFamily="49" charset="0"/>
              <a:buChar char="o"/>
            </a:pPr>
            <a:r>
              <a:rPr lang="cs-CZ" dirty="0" smtClean="0"/>
              <a:t>nákup pozemků a staveb maximálně do výše ceny zjištěné znaleckým posudkem,</a:t>
            </a:r>
          </a:p>
          <a:p>
            <a:pPr marL="785813" lvl="5" indent="-342900">
              <a:spcBef>
                <a:spcPts val="0"/>
              </a:spcBef>
              <a:buFont typeface="Courier New" panose="02070309020205020404" pitchFamily="49" charset="0"/>
              <a:buChar char="o"/>
            </a:pPr>
            <a:r>
              <a:rPr lang="cs-CZ" dirty="0"/>
              <a:t>výdaje za nákup pozemků maximálně ve výši 10 % celkových způsobilých výdajů </a:t>
            </a:r>
            <a:r>
              <a:rPr lang="cs-CZ" dirty="0" smtClean="0"/>
              <a:t>projektu. </a:t>
            </a:r>
            <a:endParaRPr lang="cs-CZ" dirty="0"/>
          </a:p>
          <a:p>
            <a:pPr marL="785813" lvl="5" indent="-342900">
              <a:spcBef>
                <a:spcPts val="0"/>
              </a:spcBef>
              <a:buFont typeface="Courier New" panose="02070309020205020404" pitchFamily="49" charset="0"/>
              <a:buChar char="o"/>
            </a:pP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9531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217626"/>
          </a:xfrm>
        </p:spPr>
        <p:txBody>
          <a:bodyPr>
            <a:normAutofit lnSpcReduction="10000"/>
          </a:bodyPr>
          <a:lstStyle/>
          <a:p>
            <a:pPr marL="457200" indent="-457200">
              <a:buFont typeface="+mj-lt"/>
              <a:buAutoNum type="arabicPeriod" startAt="6"/>
            </a:pPr>
            <a:r>
              <a:rPr lang="cs-CZ" sz="2000" b="1" dirty="0" smtClean="0">
                <a:solidFill>
                  <a:srgbClr val="00529C"/>
                </a:solidFill>
              </a:rPr>
              <a:t>Výsledky </a:t>
            </a:r>
            <a:r>
              <a:rPr lang="cs-CZ" sz="2000" b="1" dirty="0">
                <a:solidFill>
                  <a:srgbClr val="00529C"/>
                </a:solidFill>
              </a:rPr>
              <a:t>projektu jsou </a:t>
            </a:r>
            <a:r>
              <a:rPr lang="cs-CZ" sz="2000" b="1" dirty="0" smtClean="0">
                <a:solidFill>
                  <a:srgbClr val="00529C"/>
                </a:solidFill>
              </a:rPr>
              <a:t>udržitelné</a:t>
            </a:r>
          </a:p>
          <a:p>
            <a:pPr marL="714375" indent="-285750">
              <a:spcBef>
                <a:spcPts val="0"/>
              </a:spcBef>
              <a:spcAft>
                <a:spcPts val="0"/>
              </a:spcAft>
              <a:buFont typeface="Courier New" panose="02070309020205020404" pitchFamily="49" charset="0"/>
              <a:buChar char="o"/>
            </a:pPr>
            <a:r>
              <a:rPr lang="cs-CZ" sz="2000" dirty="0"/>
              <a:t>V </a:t>
            </a:r>
            <a:r>
              <a:rPr lang="cs-CZ" sz="2000" dirty="0" smtClean="0"/>
              <a:t>kapitole 17 Studie proveditelnosti je popsáno zajištění udržitelnosti projektu.</a:t>
            </a:r>
          </a:p>
          <a:p>
            <a:pPr marL="290250">
              <a:spcBef>
                <a:spcPts val="0"/>
              </a:spcBef>
            </a:pPr>
            <a:endParaRPr lang="cs-CZ" sz="2000" b="1" dirty="0" smtClean="0">
              <a:solidFill>
                <a:srgbClr val="00529C"/>
              </a:solidFill>
            </a:endParaRPr>
          </a:p>
          <a:p>
            <a:pPr marL="457200" indent="-457200">
              <a:spcBef>
                <a:spcPts val="0"/>
              </a:spcBef>
              <a:buFont typeface="+mj-lt"/>
              <a:buAutoNum type="arabicPeriod" startAt="7"/>
            </a:pPr>
            <a:r>
              <a:rPr lang="cs-CZ" sz="2000" b="1" dirty="0" smtClean="0">
                <a:solidFill>
                  <a:srgbClr val="00529C"/>
                </a:solidFill>
              </a:rPr>
              <a:t>Projekt </a:t>
            </a:r>
            <a:r>
              <a:rPr lang="cs-CZ" sz="2000" b="1" dirty="0">
                <a:solidFill>
                  <a:srgbClr val="00529C"/>
                </a:solidFill>
              </a:rPr>
              <a:t>nemá negativní vliv na žádnou z horizontálních priorit IROP (udržitelný rozvoj, rovné příležitosti a zákaz diskriminace, rovnost mužů a žen)</a:t>
            </a:r>
          </a:p>
          <a:p>
            <a:pPr marL="714375" lvl="2" indent="-285750">
              <a:spcBef>
                <a:spcPts val="0"/>
              </a:spcBef>
              <a:buFont typeface="Courier New" panose="02070309020205020404" pitchFamily="49" charset="0"/>
              <a:buChar char="o"/>
            </a:pPr>
            <a:r>
              <a:rPr lang="cs-CZ" sz="2000" dirty="0"/>
              <a:t>P</a:t>
            </a:r>
            <a:r>
              <a:rPr lang="cs-CZ" sz="2000" dirty="0" smtClean="0"/>
              <a:t>rojekt </a:t>
            </a:r>
            <a:r>
              <a:rPr lang="cs-CZ" sz="2000" dirty="0"/>
              <a:t>musí mít </a:t>
            </a:r>
            <a:r>
              <a:rPr lang="cs-CZ" sz="2000" dirty="0" smtClean="0"/>
              <a:t>pozitivní nebo neutrální </a:t>
            </a:r>
            <a:r>
              <a:rPr lang="cs-CZ" sz="2000" dirty="0"/>
              <a:t>vliv na horizontální </a:t>
            </a:r>
            <a:r>
              <a:rPr lang="cs-CZ" sz="2000" dirty="0" smtClean="0"/>
              <a:t>priority.</a:t>
            </a:r>
          </a:p>
          <a:p>
            <a:pPr marL="714375" lvl="2" indent="-285750">
              <a:spcBef>
                <a:spcPts val="0"/>
              </a:spcBef>
              <a:buFont typeface="Courier New" panose="02070309020205020404" pitchFamily="49" charset="0"/>
              <a:buChar char="o"/>
            </a:pPr>
            <a:r>
              <a:rPr lang="cs-CZ" sz="2000" dirty="0" smtClean="0"/>
              <a:t>V žádosti o podporu musí být uveden popis vlivu na horizontální priority.</a:t>
            </a:r>
          </a:p>
          <a:p>
            <a:pPr marL="714375" lvl="2" indent="-285750">
              <a:spcBef>
                <a:spcPts val="0"/>
              </a:spcBef>
              <a:buFont typeface="Courier New" panose="02070309020205020404" pitchFamily="49" charset="0"/>
              <a:buChar char="o"/>
            </a:pPr>
            <a:endParaRPr lang="cs-CZ" sz="2000" dirty="0"/>
          </a:p>
          <a:p>
            <a:pPr marL="457200" indent="-457200" algn="just">
              <a:buFont typeface="+mj-lt"/>
              <a:buAutoNum type="arabicPeriod" startAt="8"/>
            </a:pPr>
            <a:r>
              <a:rPr lang="cs-CZ" sz="2000" b="1" dirty="0">
                <a:solidFill>
                  <a:srgbClr val="00529C"/>
                </a:solidFill>
              </a:rPr>
              <a:t>Potřebnost realizace projektu je odůvodněná</a:t>
            </a:r>
          </a:p>
          <a:p>
            <a:pPr marL="714375" indent="-285750" algn="just">
              <a:spcBef>
                <a:spcPts val="0"/>
              </a:spcBef>
              <a:spcAft>
                <a:spcPts val="600"/>
              </a:spcAft>
              <a:buFont typeface="Courier New" panose="02070309020205020404" pitchFamily="49" charset="0"/>
              <a:buChar char="o"/>
            </a:pPr>
            <a:r>
              <a:rPr lang="cs-CZ" sz="2000" dirty="0"/>
              <a:t>Popis </a:t>
            </a:r>
            <a:r>
              <a:rPr lang="cs-CZ" sz="2000" dirty="0" smtClean="0"/>
              <a:t>potřebnosti projektu v kapitole 6 Studie proveditelnosti.</a:t>
            </a:r>
            <a:endParaRPr lang="cs-CZ" sz="2000" dirty="0"/>
          </a:p>
          <a:p>
            <a:pPr marL="131500" lvl="1" indent="-285750">
              <a:spcBef>
                <a:spcPts val="0"/>
              </a:spcBef>
              <a:buFont typeface="Courier New" panose="02070309020205020404" pitchFamily="49" charset="0"/>
              <a:buChar char="o"/>
            </a:pPr>
            <a:endParaRPr lang="cs-CZ" sz="2200" dirty="0"/>
          </a:p>
          <a:p>
            <a:endParaRPr lang="cs-CZ" sz="2000" dirty="0" smtClean="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93650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buFont typeface="+mj-lt"/>
              <a:buAutoNum type="arabicPeriod" startAt="9"/>
            </a:pPr>
            <a:r>
              <a:rPr lang="cs-CZ" sz="2000" b="1" dirty="0" smtClean="0">
                <a:solidFill>
                  <a:srgbClr val="00529C"/>
                </a:solidFill>
              </a:rPr>
              <a:t>Projekt </a:t>
            </a:r>
            <a:r>
              <a:rPr lang="cs-CZ" sz="2000" b="1" dirty="0">
                <a:solidFill>
                  <a:srgbClr val="00529C"/>
                </a:solidFill>
              </a:rPr>
              <a:t>je v souladu s pravidly veřejné podpory</a:t>
            </a:r>
          </a:p>
          <a:p>
            <a:pPr marL="714375" indent="-285750" algn="just">
              <a:spcBef>
                <a:spcPts val="0"/>
              </a:spcBef>
              <a:spcAft>
                <a:spcPts val="0"/>
              </a:spcAft>
              <a:buFont typeface="Courier New" panose="02070309020205020404" pitchFamily="49" charset="0"/>
              <a:buChar char="o"/>
            </a:pPr>
            <a:r>
              <a:rPr lang="cs-CZ" sz="2000" dirty="0" smtClean="0"/>
              <a:t>Podpořeny budou projekty nezakládající veřejnou podporu ve smyslu článku 107 odst. 1 Smlouvy o fungování Evropské unie.</a:t>
            </a:r>
          </a:p>
          <a:p>
            <a:pPr marL="714375" indent="-285750" algn="just">
              <a:spcBef>
                <a:spcPts val="0"/>
              </a:spcBef>
              <a:spcAft>
                <a:spcPts val="0"/>
              </a:spcAft>
              <a:buFont typeface="Courier New" panose="02070309020205020404" pitchFamily="49" charset="0"/>
              <a:buChar char="o"/>
            </a:pPr>
            <a:r>
              <a:rPr lang="cs-CZ" sz="2000" dirty="0" smtClean="0"/>
              <a:t>Při poskytovány podpory v rámci této výzvy nedochází k naplnění čtvrtého definičního znaku veřejné podpory „Ovlivnění obchodu mezi členskými státy“. V případě zařízení péče o děti do tří let a předškolního vzdělávání není předpokládáno, že by kapacity byly využívány mimo spádovou oblast či reálnou dojezdovou vzdálenost, dále je omezeno využívání zařízení dětmi ze zahraničí, a to především kvůli jazykové bariéře, kdy v předškolním stupni vzdělávání je kladen důraz na vedení výuky v rodném jazyce.</a:t>
            </a:r>
          </a:p>
          <a:p>
            <a:pPr marL="714375" indent="-285750" algn="just">
              <a:spcBef>
                <a:spcPts val="0"/>
              </a:spcBef>
              <a:spcAft>
                <a:spcPts val="0"/>
              </a:spcAft>
              <a:buFont typeface="Courier New" panose="02070309020205020404" pitchFamily="49" charset="0"/>
              <a:buChar char="o"/>
            </a:pPr>
            <a:r>
              <a:rPr lang="cs-CZ" sz="2000" dirty="0" smtClean="0"/>
              <a:t>Aktivity budou mít pouze lokální dopad a nebude ovlivněn trh a spotřebitel v sousedních členských státech.</a:t>
            </a:r>
          </a:p>
          <a:p>
            <a:pPr marL="714375" indent="-285750" algn="just">
              <a:spcBef>
                <a:spcPts val="0"/>
              </a:spcBef>
              <a:spcAft>
                <a:spcPts val="0"/>
              </a:spcAft>
              <a:buFont typeface="Courier New" panose="02070309020205020404" pitchFamily="49" charset="0"/>
              <a:buChar char="o"/>
            </a:pPr>
            <a:endParaRPr lang="cs-CZ" sz="2000" dirty="0"/>
          </a:p>
          <a:p>
            <a:pPr algn="just">
              <a:spcBef>
                <a:spcPts val="0"/>
              </a:spcBef>
              <a:spcAft>
                <a:spcPts val="0"/>
              </a:spcAft>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9897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spcBef>
                <a:spcPts val="0"/>
              </a:spcBef>
              <a:spcAft>
                <a:spcPts val="0"/>
              </a:spcAft>
              <a:buFont typeface="+mj-lt"/>
              <a:buAutoNum type="arabicPeriod" startAt="10"/>
            </a:pPr>
            <a:r>
              <a:rPr lang="cs-CZ" sz="2000" b="1" dirty="0" smtClean="0">
                <a:solidFill>
                  <a:srgbClr val="00529C"/>
                </a:solidFill>
              </a:rPr>
              <a:t>Statutární zástupce žadatele je trestně bezúhonný</a:t>
            </a:r>
          </a:p>
          <a:p>
            <a:pPr marL="714375" indent="-285750" algn="just">
              <a:spcBef>
                <a:spcPts val="0"/>
              </a:spcBef>
              <a:spcAft>
                <a:spcPts val="0"/>
              </a:spcAft>
              <a:buFont typeface="Courier New" panose="02070309020205020404" pitchFamily="49" charset="0"/>
              <a:buChar char="o"/>
            </a:pPr>
            <a:r>
              <a:rPr lang="cs-CZ" sz="2000" dirty="0"/>
              <a:t>Souhlas s čestným prohlášením v IS KP14</a:t>
            </a:r>
            <a:r>
              <a:rPr lang="cs-CZ" sz="2000" dirty="0" smtClean="0"/>
              <a:t>+.</a:t>
            </a:r>
          </a:p>
          <a:p>
            <a:pPr marL="714375" indent="-285750" algn="just">
              <a:spcBef>
                <a:spcPts val="0"/>
              </a:spcBef>
              <a:spcAft>
                <a:spcPts val="0"/>
              </a:spcAft>
              <a:buFont typeface="Courier New" panose="02070309020205020404" pitchFamily="49" charset="0"/>
              <a:buChar char="o"/>
            </a:pPr>
            <a:r>
              <a:rPr lang="cs-CZ" sz="2000" dirty="0"/>
              <a:t>Statutární zástupce nebyl pravomocně odsouzen pro trestný čin, jehož skutková podstata souvisela s předmětem činnosti žadatele, nebo pro trestný čin dotačního podvodu či jiný hospodářský trestný čin nebo trestný čin proti majetku nebo pro trestné činy úplatkářství nebo účasti na zločinném spolčení nebo pro trestný čin poškozování zájmů EU.</a:t>
            </a:r>
          </a:p>
          <a:p>
            <a:pPr marL="457200" indent="-457200" algn="just">
              <a:spcBef>
                <a:spcPts val="0"/>
              </a:spcBef>
              <a:spcAft>
                <a:spcPts val="0"/>
              </a:spcAft>
              <a:buFont typeface="+mj-lt"/>
              <a:buAutoNum type="arabicPeriod" startAt="10"/>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72306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lnSpcReduction="10000"/>
          </a:bodyPr>
          <a:lstStyle/>
          <a:p>
            <a:pPr marL="457200" indent="-457200" algn="just">
              <a:spcBef>
                <a:spcPts val="0"/>
              </a:spcBef>
              <a:spcAft>
                <a:spcPts val="0"/>
              </a:spcAft>
              <a:buFont typeface="+mj-lt"/>
              <a:buAutoNum type="arabicPeriod"/>
            </a:pPr>
            <a:r>
              <a:rPr lang="cs-CZ" sz="2000" b="1" dirty="0" smtClean="0">
                <a:solidFill>
                  <a:srgbClr val="00529C"/>
                </a:solidFill>
              </a:rPr>
              <a:t>Projekt je v souladu s Dlouhodobým záměrem vzdělávání a rozvoje vzdělávací soustavy ČR na období 2015-2020.</a:t>
            </a:r>
          </a:p>
          <a:p>
            <a:pPr marL="714375" indent="-285750" algn="just">
              <a:spcBef>
                <a:spcPts val="0"/>
              </a:spcBef>
              <a:spcAft>
                <a:spcPts val="0"/>
              </a:spcAft>
              <a:buFont typeface="Courier New" panose="02070309020205020404" pitchFamily="49" charset="0"/>
              <a:buChar char="o"/>
            </a:pPr>
            <a:r>
              <a:rPr lang="cs-CZ" sz="2000" dirty="0" smtClean="0"/>
              <a:t>Žadatel, ve Studii proveditelnosti (kapitole 6), popíše vazbu předkládaného projektu na konkrétní (relevantní) záměry/kapitoly uvedené v Dlouhodobém záměru a jak je daná problematika v projektu řešena.</a:t>
            </a:r>
          </a:p>
          <a:p>
            <a:pPr marL="714375" lvl="1" indent="-285750" algn="just">
              <a:spcBef>
                <a:spcPts val="0"/>
              </a:spcBef>
              <a:buFont typeface="Courier New" panose="02070309020205020404" pitchFamily="49" charset="0"/>
              <a:buChar char="o"/>
            </a:pPr>
            <a:r>
              <a:rPr lang="cs-CZ" b="0" dirty="0" smtClean="0">
                <a:solidFill>
                  <a:schemeClr val="tx1"/>
                </a:solidFill>
              </a:rPr>
              <a:t>Uvedení této vazby není relevantní pro projekty zaměřené na „zařízení péče o děti do 3 let věku“.</a:t>
            </a:r>
          </a:p>
          <a:p>
            <a:pPr marL="428625" lvl="1" indent="0" algn="just">
              <a:spcBef>
                <a:spcPts val="0"/>
              </a:spcBef>
              <a:buNone/>
            </a:pPr>
            <a:endParaRPr lang="cs-CZ" b="0" dirty="0" smtClean="0">
              <a:solidFill>
                <a:schemeClr val="tx1"/>
              </a:solidFill>
            </a:endParaRPr>
          </a:p>
          <a:p>
            <a:pPr marL="457200" indent="-457200" algn="just">
              <a:spcBef>
                <a:spcPts val="0"/>
              </a:spcBef>
              <a:spcAft>
                <a:spcPts val="0"/>
              </a:spcAft>
              <a:buFont typeface="+mj-lt"/>
              <a:buAutoNum type="arabicPeriod" startAt="2"/>
            </a:pPr>
            <a:r>
              <a:rPr lang="cs-CZ" sz="2000" b="1" dirty="0" smtClean="0">
                <a:solidFill>
                  <a:srgbClr val="00529C"/>
                </a:solidFill>
              </a:rPr>
              <a:t>Projekt </a:t>
            </a:r>
            <a:r>
              <a:rPr lang="cs-CZ" sz="2000" b="1" dirty="0">
                <a:solidFill>
                  <a:srgbClr val="00529C"/>
                </a:solidFill>
              </a:rPr>
              <a:t>je v souladu s Akčním plánem inkluzivního vzdělávání 2016-2018</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Žadatel, </a:t>
            </a:r>
            <a:r>
              <a:rPr lang="cs-CZ" sz="2000" dirty="0"/>
              <a:t>ve Studii proveditelnosti (kapitole 6),</a:t>
            </a:r>
            <a:r>
              <a:rPr lang="cs-CZ" sz="2000" dirty="0" smtClean="0"/>
              <a:t> </a:t>
            </a:r>
            <a:r>
              <a:rPr lang="cs-CZ" sz="2000" dirty="0"/>
              <a:t>popíše vazbu předkládaného projektu na konkrétní (relevantní) záměry/kapitoly uvedené v </a:t>
            </a:r>
            <a:r>
              <a:rPr lang="cs-CZ" sz="2000" dirty="0" smtClean="0"/>
              <a:t>Akčním plánu a jak je daná problematika v projektu řešena.</a:t>
            </a:r>
            <a:endParaRPr lang="cs-CZ" sz="2000" dirty="0"/>
          </a:p>
          <a:p>
            <a:pPr marL="714375" lvl="1" indent="-285750" algn="just">
              <a:spcBef>
                <a:spcPts val="0"/>
              </a:spcBef>
              <a:buFont typeface="Courier New" panose="02070309020205020404" pitchFamily="49" charset="0"/>
              <a:buChar char="o"/>
            </a:pPr>
            <a:r>
              <a:rPr lang="cs-CZ" b="0" dirty="0" smtClean="0">
                <a:solidFill>
                  <a:schemeClr val="tx1"/>
                </a:solidFill>
              </a:rPr>
              <a:t>Uvedení </a:t>
            </a:r>
            <a:r>
              <a:rPr lang="cs-CZ" b="0" dirty="0">
                <a:solidFill>
                  <a:schemeClr val="tx1"/>
                </a:solidFill>
              </a:rPr>
              <a:t>této </a:t>
            </a:r>
            <a:r>
              <a:rPr lang="cs-CZ" b="0" dirty="0" smtClean="0">
                <a:solidFill>
                  <a:schemeClr val="tx1"/>
                </a:solidFill>
              </a:rPr>
              <a:t>vazby </a:t>
            </a:r>
            <a:r>
              <a:rPr lang="cs-CZ" b="0" dirty="0">
                <a:solidFill>
                  <a:schemeClr val="tx1"/>
                </a:solidFill>
              </a:rPr>
              <a:t>není relevantní pro projekty zaměřené na „zařízení péče o děti do 3 let věku</a:t>
            </a:r>
            <a:r>
              <a:rPr lang="cs-CZ" b="0" dirty="0" smtClean="0">
                <a:solidFill>
                  <a:schemeClr val="tx1"/>
                </a:solidFill>
              </a:rPr>
              <a:t>“.</a:t>
            </a:r>
            <a:endParaRPr lang="cs-CZ" b="0" dirty="0">
              <a:solidFill>
                <a:schemeClr val="tx1"/>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5852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algn="just">
              <a:spcBef>
                <a:spcPts val="0"/>
              </a:spcBef>
              <a:spcAft>
                <a:spcPts val="0"/>
              </a:spcAft>
            </a:pPr>
            <a:r>
              <a:rPr lang="cs-CZ" sz="2000" b="1" dirty="0" smtClean="0">
                <a:solidFill>
                  <a:srgbClr val="00529C"/>
                </a:solidFill>
              </a:rPr>
              <a:t>3.    Projekt vede k rozšíření stávající kapacity.</a:t>
            </a:r>
          </a:p>
          <a:p>
            <a:pPr marL="714375" indent="-285750" algn="just">
              <a:spcBef>
                <a:spcPts val="0"/>
              </a:spcBef>
              <a:spcAft>
                <a:spcPts val="0"/>
              </a:spcAft>
              <a:buFont typeface="Courier New" panose="02070309020205020404" pitchFamily="49" charset="0"/>
              <a:buChar char="o"/>
            </a:pPr>
            <a:r>
              <a:rPr lang="cs-CZ" sz="2000" dirty="0" smtClean="0"/>
              <a:t>Projektem dojde k rozšíření stávající nedostatečné kapacity zařízení, nebo vznikne zcela nové zařízení. </a:t>
            </a:r>
          </a:p>
          <a:p>
            <a:pPr marL="714375" indent="-285750" algn="just">
              <a:spcBef>
                <a:spcPts val="0"/>
              </a:spcBef>
              <a:spcAft>
                <a:spcPts val="0"/>
              </a:spcAft>
              <a:buFont typeface="Courier New" panose="02070309020205020404" pitchFamily="49" charset="0"/>
              <a:buChar char="o"/>
            </a:pPr>
            <a:r>
              <a:rPr lang="cs-CZ" sz="2000" dirty="0" smtClean="0"/>
              <a:t>Žadatel ve Studii proveditelnosti (kapitole 5) popíše výchozí stav a konečný stav, vč. kapacit.</a:t>
            </a:r>
          </a:p>
          <a:p>
            <a:pPr marL="714375" indent="-285750" algn="just">
              <a:spcBef>
                <a:spcPts val="0"/>
              </a:spcBef>
              <a:spcAft>
                <a:spcPts val="0"/>
              </a:spcAft>
              <a:buFont typeface="Courier New" panose="02070309020205020404" pitchFamily="49" charset="0"/>
              <a:buChar char="o"/>
            </a:pPr>
            <a:endParaRPr lang="cs-CZ" sz="2000" dirty="0" smtClean="0"/>
          </a:p>
          <a:p>
            <a:pPr marL="428625" algn="just">
              <a:spcBef>
                <a:spcPts val="0"/>
              </a:spcBef>
              <a:spcAft>
                <a:spcPts val="0"/>
              </a:spcAft>
            </a:pPr>
            <a:endParaRPr lang="cs-CZ" sz="2000" dirty="0"/>
          </a:p>
          <a:p>
            <a:pPr algn="just">
              <a:spcBef>
                <a:spcPts val="0"/>
              </a:spcBef>
              <a:spcAft>
                <a:spcPts val="0"/>
              </a:spcAft>
            </a:pPr>
            <a:r>
              <a:rPr lang="cs-CZ" sz="2000" b="1" dirty="0" smtClean="0">
                <a:solidFill>
                  <a:srgbClr val="00529C"/>
                </a:solidFill>
              </a:rPr>
              <a:t>4.    Projekt prokazatelně řeší nedostatek kapacit v území.</a:t>
            </a:r>
          </a:p>
          <a:p>
            <a:pPr marL="714375" indent="-285750" algn="just">
              <a:spcBef>
                <a:spcPts val="0"/>
              </a:spcBef>
              <a:spcAft>
                <a:spcPts val="0"/>
              </a:spcAft>
              <a:buFont typeface="Courier New" panose="02070309020205020404" pitchFamily="49" charset="0"/>
              <a:buChar char="o"/>
            </a:pPr>
            <a:r>
              <a:rPr lang="cs-CZ" sz="2000" dirty="0" smtClean="0"/>
              <a:t>Žadatel ve Studii proveditelnosti (kapitole 6) zdůvodní nedostatečnou kapacitu.</a:t>
            </a:r>
          </a:p>
          <a:p>
            <a:pPr marL="714375" indent="-285750" algn="just">
              <a:spcBef>
                <a:spcPts val="0"/>
              </a:spcBef>
              <a:spcAft>
                <a:spcPts val="0"/>
              </a:spcAft>
              <a:buFont typeface="Courier New" panose="02070309020205020404" pitchFamily="49" charset="0"/>
              <a:buChar char="o"/>
            </a:pPr>
            <a:r>
              <a:rPr lang="cs-CZ" sz="2000" dirty="0" smtClean="0"/>
              <a:t>Tuto skutečnost doloží relevantní dokumenty jako např. demografická analýza (studie proveditelnosti definuje její zaměření), informace o nepřijetí dětí v předchozím přijímacím řízení, vyjádření spádových obcí, očekávaný vývoj v obci (např. bytová výstavba) atd. </a:t>
            </a:r>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14863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lnSpcReduction="10000"/>
          </a:bodyPr>
          <a:lstStyle/>
          <a:p>
            <a:pPr marL="457200" indent="-457200" algn="just">
              <a:spcBef>
                <a:spcPts val="0"/>
              </a:spcBef>
              <a:spcAft>
                <a:spcPts val="0"/>
              </a:spcAft>
              <a:buAutoNum type="arabicPeriod" startAt="5"/>
            </a:pPr>
            <a:r>
              <a:rPr lang="cs-CZ" sz="2000" b="1" dirty="0" smtClean="0">
                <a:solidFill>
                  <a:srgbClr val="00529C"/>
                </a:solidFill>
              </a:rPr>
              <a:t>Projekt zajistí fyzickou dostupnost a bezbariérovost vzdělávacího</a:t>
            </a:r>
          </a:p>
          <a:p>
            <a:pPr algn="just">
              <a:spcBef>
                <a:spcPts val="0"/>
              </a:spcBef>
              <a:spcAft>
                <a:spcPts val="0"/>
              </a:spcAft>
            </a:pPr>
            <a:r>
              <a:rPr lang="cs-CZ" sz="2000" b="1" dirty="0">
                <a:solidFill>
                  <a:srgbClr val="00529C"/>
                </a:solidFill>
              </a:rPr>
              <a:t> </a:t>
            </a:r>
            <a:r>
              <a:rPr lang="cs-CZ" sz="2000" b="1" dirty="0" smtClean="0">
                <a:solidFill>
                  <a:srgbClr val="00529C"/>
                </a:solidFill>
              </a:rPr>
              <a:t>       zařízení.</a:t>
            </a:r>
          </a:p>
          <a:p>
            <a:pPr marL="714375" indent="-285750" algn="just">
              <a:spcBef>
                <a:spcPts val="0"/>
              </a:spcBef>
              <a:spcAft>
                <a:spcPts val="0"/>
              </a:spcAft>
              <a:buFont typeface="Courier New" panose="02070309020205020404" pitchFamily="49" charset="0"/>
              <a:buChar char="o"/>
            </a:pPr>
            <a:r>
              <a:rPr lang="cs-CZ" sz="2000" dirty="0" smtClean="0"/>
              <a:t>Žadatel v kapitole 6 Studie proveditelnosti popíše, jakým způsobem bude zajištěna fyzická dostupnost a bezbariérovost zařízení (pokud není nutné v rámci projektu řešit bezbariérovost, musí žadatel odůvodnit, jak je dnes bezbariérové užívání zařízení zajištěno). </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6"/>
            </a:pPr>
            <a:r>
              <a:rPr lang="cs-CZ" sz="2000" b="1" dirty="0" smtClean="0">
                <a:solidFill>
                  <a:srgbClr val="00529C"/>
                </a:solidFill>
              </a:rPr>
              <a:t>Kritéria pro příjem do zařízení nejsou diskriminační pro žádnou skupinu uchazečů. </a:t>
            </a:r>
          </a:p>
          <a:p>
            <a:pPr marL="714375" indent="-285750" algn="just">
              <a:spcBef>
                <a:spcPts val="0"/>
              </a:spcBef>
              <a:spcAft>
                <a:spcPts val="0"/>
              </a:spcAft>
              <a:buFont typeface="Courier New" panose="02070309020205020404" pitchFamily="49" charset="0"/>
              <a:buChar char="o"/>
            </a:pPr>
            <a:r>
              <a:rPr lang="cs-CZ" sz="2000" dirty="0" smtClean="0"/>
              <a:t>Žadatel v kapitole 4 Studie proveditelnosti uvede přijímací kritéria pro výběr dětí do zařízení.</a:t>
            </a:r>
          </a:p>
          <a:p>
            <a:pPr marL="714375" indent="-285750" algn="just">
              <a:spcBef>
                <a:spcPts val="0"/>
              </a:spcBef>
              <a:spcAft>
                <a:spcPts val="0"/>
              </a:spcAft>
              <a:buFont typeface="Courier New" panose="02070309020205020404" pitchFamily="49" charset="0"/>
              <a:buChar char="o"/>
            </a:pPr>
            <a:r>
              <a:rPr lang="cs-CZ" sz="2000" dirty="0" smtClean="0"/>
              <a:t>V souvislosti s otázkou prokázání nediskriminačního přístupu k přijímání dětí do zařízení je žadateli doporučeno zohlednit při stanovení kritérií „Doporučení veřejného ochránce práv k naplňování práva a rovného zacházení v přístupu k předškolnímu vzdělávání“ (dostupné na </a:t>
            </a:r>
            <a:r>
              <a:rPr lang="cs-CZ" sz="2000" dirty="0" smtClean="0">
                <a:hlinkClick r:id="rId2"/>
              </a:rPr>
              <a:t>www.ochrance.cz</a:t>
            </a:r>
            <a:r>
              <a:rPr lang="cs-CZ" sz="2000" dirty="0" smtClean="0"/>
              <a:t>).</a:t>
            </a: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13686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fontScale="92500" lnSpcReduction="10000"/>
          </a:bodyPr>
          <a:lstStyle/>
          <a:p>
            <a:pPr marL="457200" indent="-457200" algn="just">
              <a:spcBef>
                <a:spcPts val="0"/>
              </a:spcBef>
              <a:spcAft>
                <a:spcPts val="0"/>
              </a:spcAft>
              <a:buFont typeface="+mj-lt"/>
              <a:buAutoNum type="arabicPeriod" startAt="7"/>
            </a:pPr>
            <a:r>
              <a:rPr lang="cs-CZ" sz="2000" b="1" dirty="0">
                <a:solidFill>
                  <a:srgbClr val="00529C"/>
                </a:solidFill>
              </a:rPr>
              <a:t>Projekt </a:t>
            </a:r>
            <a:r>
              <a:rPr lang="cs-CZ" sz="2000" b="1" dirty="0" smtClean="0">
                <a:solidFill>
                  <a:srgbClr val="00529C"/>
                </a:solidFill>
              </a:rPr>
              <a:t>nepodporuje opatření, která vedou k diskriminaci a segregaci marginalizovaných skupin, jako jsou romské děti a žáci a další děti a žáci s potřebou podpůrných opatření (děti a žáci se zdravotním znevýhodněním a se sociálním znevýhodněním)</a:t>
            </a:r>
          </a:p>
          <a:p>
            <a:pPr algn="just">
              <a:spcBef>
                <a:spcPts val="0"/>
              </a:spcBef>
              <a:spcAft>
                <a:spcPts val="0"/>
              </a:spcAft>
            </a:pPr>
            <a:r>
              <a:rPr lang="cs-CZ" sz="2000" b="1" dirty="0">
                <a:solidFill>
                  <a:srgbClr val="00529C"/>
                </a:solidFill>
              </a:rPr>
              <a:t>	</a:t>
            </a:r>
            <a:r>
              <a:rPr lang="cs-CZ" sz="2000" dirty="0" smtClean="0"/>
              <a:t>Nejsou finančně podporovány:</a:t>
            </a:r>
          </a:p>
          <a:p>
            <a:pPr marL="714375" indent="-285750" algn="just">
              <a:spcBef>
                <a:spcPts val="0"/>
              </a:spcBef>
              <a:spcAft>
                <a:spcPts val="0"/>
              </a:spcAft>
              <a:buFont typeface="Courier New" panose="02070309020205020404" pitchFamily="49" charset="0"/>
              <a:buChar char="o"/>
            </a:pPr>
            <a:r>
              <a:rPr lang="cs-CZ" sz="2000" dirty="0" smtClean="0"/>
              <a:t>Zařízení samostatně zřízené pro žáky se zdravotním postižením nebo přípravné tříd pro tyto </a:t>
            </a:r>
            <a:r>
              <a:rPr lang="cs-CZ" sz="2000" dirty="0" smtClean="0"/>
              <a:t>žáky.</a:t>
            </a:r>
            <a:endParaRPr lang="cs-CZ" sz="2000" dirty="0" smtClean="0"/>
          </a:p>
          <a:p>
            <a:pPr marL="714375" indent="-285750" algn="just">
              <a:spcBef>
                <a:spcPts val="0"/>
              </a:spcBef>
              <a:spcAft>
                <a:spcPts val="0"/>
              </a:spcAft>
              <a:buFont typeface="Courier New" panose="02070309020205020404" pitchFamily="49" charset="0"/>
              <a:buChar char="o"/>
            </a:pPr>
            <a:r>
              <a:rPr lang="cs-CZ" sz="2000" dirty="0" smtClean="0"/>
              <a:t>Zařízení vzdělávající podle ŠVP upravené podle potřeb podpůrných opatření pro více než 40 % </a:t>
            </a:r>
            <a:r>
              <a:rPr lang="cs-CZ" sz="2000" dirty="0" smtClean="0"/>
              <a:t>dětí.</a:t>
            </a:r>
            <a:endParaRPr lang="cs-CZ" sz="2000" dirty="0" smtClean="0"/>
          </a:p>
          <a:p>
            <a:pPr marL="714375" indent="-285750" algn="just">
              <a:spcBef>
                <a:spcPts val="0"/>
              </a:spcBef>
              <a:spcAft>
                <a:spcPts val="0"/>
              </a:spcAft>
              <a:buFont typeface="Courier New" panose="02070309020205020404" pitchFamily="49" charset="0"/>
              <a:buChar char="o"/>
            </a:pPr>
            <a:r>
              <a:rPr lang="cs-CZ" sz="2000" dirty="0" smtClean="0"/>
              <a:t>Třídy, oddělení nebo studijní skupiny zřízené pro žáky se zdravotním postižením v běžném zařízení.</a:t>
            </a:r>
          </a:p>
          <a:p>
            <a:pPr marL="714375" indent="-285750" algn="just">
              <a:spcBef>
                <a:spcPts val="0"/>
              </a:spcBef>
              <a:spcAft>
                <a:spcPts val="0"/>
              </a:spcAft>
              <a:buFont typeface="Courier New" panose="02070309020205020404" pitchFamily="49" charset="0"/>
              <a:buChar char="o"/>
            </a:pPr>
            <a:r>
              <a:rPr lang="cs-CZ" sz="2000" dirty="0" smtClean="0"/>
              <a:t>Informace k tomuto kritériu vyplňuje žadatel ve Studii proveditelnosti (kapitola 4).</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defTabSz="695325">
              <a:spcBef>
                <a:spcPts val="0"/>
              </a:spcBef>
              <a:spcAft>
                <a:spcPts val="0"/>
              </a:spcAft>
              <a:buFont typeface="+mj-lt"/>
              <a:buAutoNum type="arabicPeriod" startAt="8"/>
            </a:pPr>
            <a:r>
              <a:rPr lang="cs-CZ" sz="2000" b="1" dirty="0" smtClean="0">
                <a:solidFill>
                  <a:srgbClr val="00529C"/>
                </a:solidFill>
              </a:rPr>
              <a:t>Žadatel má zajištěnou administrativní, finanční a provozní kapacitu k realizaci a udržitelnosti projektu. </a:t>
            </a:r>
          </a:p>
          <a:p>
            <a:pPr marL="712800" lvl="1" indent="-342900" algn="just" defTabSz="695325">
              <a:spcBef>
                <a:spcPts val="0"/>
              </a:spcBef>
              <a:buFont typeface="Courier New" panose="02070309020205020404" pitchFamily="49" charset="0"/>
              <a:buChar char="o"/>
            </a:pPr>
            <a:r>
              <a:rPr lang="cs-CZ" sz="2100" b="0" dirty="0">
                <a:solidFill>
                  <a:schemeClr val="tx1"/>
                </a:solidFill>
              </a:rPr>
              <a:t>Zajištění těchto kapacit uvádí žadatel ve Studii proveditelnosti.</a:t>
            </a: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09304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9"/>
            </a:pPr>
            <a:r>
              <a:rPr lang="cs-CZ" sz="2000" b="1" dirty="0">
                <a:solidFill>
                  <a:srgbClr val="00529C"/>
                </a:solidFill>
              </a:rPr>
              <a:t>Výdaje na </a:t>
            </a:r>
            <a:r>
              <a:rPr lang="cs-CZ" sz="2000" b="1" dirty="0" smtClean="0">
                <a:solidFill>
                  <a:srgbClr val="00529C"/>
                </a:solidFill>
              </a:rPr>
              <a:t>stavbu a vybavení v rozpočtu projektu odpovídají tržním cenám. </a:t>
            </a:r>
          </a:p>
          <a:p>
            <a:pPr marL="714375" indent="-285750" algn="just">
              <a:spcBef>
                <a:spcPts val="0"/>
              </a:spcBef>
              <a:spcAft>
                <a:spcPts val="0"/>
              </a:spcAft>
              <a:buFont typeface="Courier New" panose="02070309020205020404" pitchFamily="49" charset="0"/>
              <a:buChar char="o"/>
            </a:pPr>
            <a:r>
              <a:rPr lang="cs-CZ" sz="2000" dirty="0" smtClean="0"/>
              <a:t>Každá položka rozpočtu projektu, vztažená k pořízení staveb, technologií a zařízení je  přiřazena k některé plánované, zahájené nebo ukončené veřejné zakázce (mimo přímé nákupy).</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a:t>
            </a:r>
            <a:r>
              <a:rPr lang="cs-CZ" sz="2000" dirty="0"/>
              <a:t>řízení na </a:t>
            </a:r>
            <a:r>
              <a:rPr lang="cs-CZ" sz="2000" b="1" dirty="0"/>
              <a:t>pořízení staveb </a:t>
            </a:r>
            <a:r>
              <a:rPr lang="cs-CZ" sz="2000" dirty="0" smtClean="0"/>
              <a:t>odpovídají</a:t>
            </a:r>
            <a:r>
              <a:rPr lang="cs-CZ" sz="2000" b="1" dirty="0" smtClean="0"/>
              <a:t> </a:t>
            </a:r>
            <a:r>
              <a:rPr lang="cs-CZ" sz="2000" dirty="0" smtClean="0"/>
              <a:t>ocenění </a:t>
            </a:r>
            <a:r>
              <a:rPr lang="cs-CZ" sz="2000" dirty="0"/>
              <a:t>podle položkového rozpočtu </a:t>
            </a:r>
            <a:r>
              <a:rPr lang="cs-CZ" sz="2000" dirty="0" smtClean="0"/>
              <a:t>stavby.</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řízení na </a:t>
            </a:r>
            <a:r>
              <a:rPr lang="cs-CZ" sz="2000" b="1" dirty="0" smtClean="0"/>
              <a:t>pořízení technologií a zařízení </a:t>
            </a:r>
            <a:r>
              <a:rPr lang="cs-CZ" sz="2000" dirty="0" smtClean="0"/>
              <a:t>odpovídají provedeným průzkumům trhu (povinná příloha žádosti o podporu) a průzkumy trhu se opírají o reálné podklady.</a:t>
            </a:r>
          </a:p>
          <a:p>
            <a:pPr marL="714375" indent="-285750" algn="just">
              <a:spcBef>
                <a:spcPts val="0"/>
              </a:spcBef>
              <a:spcAft>
                <a:spcPts val="0"/>
              </a:spcAft>
              <a:buFont typeface="Courier New" panose="02070309020205020404" pitchFamily="49" charset="0"/>
              <a:buChar char="o"/>
            </a:pPr>
            <a:r>
              <a:rPr lang="cs-CZ" sz="2000" dirty="0" smtClean="0"/>
              <a:t>Pokud se v položkovém rozpočtu vyskytují komplety, je uveden způsob stanoven jejich ceny (co vše obsahují).</a:t>
            </a:r>
          </a:p>
          <a:p>
            <a:pPr marL="714375" indent="-285750" algn="just">
              <a:spcBef>
                <a:spcPts val="0"/>
              </a:spcBef>
              <a:spcAft>
                <a:spcPts val="0"/>
              </a:spcAft>
              <a:buFont typeface="Courier New" panose="02070309020205020404" pitchFamily="49" charset="0"/>
              <a:buChar char="o"/>
            </a:pPr>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2671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Role Centra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
        <p:nvSpPr>
          <p:cNvPr id="9" name="Content Placeholder 1"/>
          <p:cNvSpPr>
            <a:spLocks noGrp="1"/>
          </p:cNvSpPr>
          <p:nvPr>
            <p:ph idx="1"/>
          </p:nvPr>
        </p:nvSpPr>
        <p:spPr>
          <a:xfrm>
            <a:off x="582614" y="1306874"/>
            <a:ext cx="7700425" cy="4819290"/>
          </a:xfrm>
        </p:spPr>
        <p:txBody>
          <a:bodyPr>
            <a:normAutofit/>
          </a:bodyPr>
          <a:lstStyle/>
          <a:p>
            <a:pPr marL="454025" lvl="1" indent="-187325"/>
            <a:r>
              <a:rPr lang="cs-CZ" dirty="0"/>
              <a:t>K</a:t>
            </a:r>
            <a:r>
              <a:rPr lang="cs-CZ" dirty="0" smtClean="0"/>
              <a:t>onzultace </a:t>
            </a:r>
            <a:r>
              <a:rPr lang="cs-CZ" dirty="0"/>
              <a:t>před vyhlášením </a:t>
            </a:r>
            <a:r>
              <a:rPr lang="cs-CZ" dirty="0" smtClean="0"/>
              <a:t>výzvy,</a:t>
            </a:r>
            <a:endParaRPr lang="cs-CZ" dirty="0"/>
          </a:p>
          <a:p>
            <a:pPr marL="454025" lvl="1" indent="-187325"/>
            <a:r>
              <a:rPr lang="cs-CZ" dirty="0"/>
              <a:t>p</a:t>
            </a:r>
            <a:r>
              <a:rPr lang="cs-CZ" dirty="0" smtClean="0"/>
              <a:t>říjem žádostí </a:t>
            </a:r>
            <a:r>
              <a:rPr lang="cs-CZ" dirty="0"/>
              <a:t>o </a:t>
            </a:r>
            <a:r>
              <a:rPr lang="cs-CZ" dirty="0" smtClean="0"/>
              <a:t>podporu,</a:t>
            </a:r>
            <a:endParaRPr lang="cs-CZ" dirty="0"/>
          </a:p>
          <a:p>
            <a:pPr marL="454025" lvl="1" indent="-187325"/>
            <a:r>
              <a:rPr lang="cs-CZ" dirty="0"/>
              <a:t>h</a:t>
            </a:r>
            <a:r>
              <a:rPr lang="cs-CZ" dirty="0" smtClean="0"/>
              <a:t>odnocení žádostí </a:t>
            </a:r>
            <a:r>
              <a:rPr lang="cs-CZ" dirty="0"/>
              <a:t>o </a:t>
            </a:r>
            <a:r>
              <a:rPr lang="cs-CZ" dirty="0" smtClean="0"/>
              <a:t>podporu,</a:t>
            </a:r>
            <a:endParaRPr lang="cs-CZ" dirty="0"/>
          </a:p>
          <a:p>
            <a:pPr marL="454025" lvl="1" indent="-187325"/>
            <a:r>
              <a:rPr lang="cs-CZ" dirty="0"/>
              <a:t>a</a:t>
            </a:r>
            <a:r>
              <a:rPr lang="cs-CZ" dirty="0" smtClean="0"/>
              <a:t>dministrace změn v projektech,</a:t>
            </a:r>
            <a:endParaRPr lang="cs-CZ" dirty="0"/>
          </a:p>
          <a:p>
            <a:pPr marL="454025" lvl="1" indent="-187325"/>
            <a:r>
              <a:rPr lang="cs-CZ" dirty="0"/>
              <a:t>a</a:t>
            </a:r>
            <a:r>
              <a:rPr lang="cs-CZ" dirty="0" smtClean="0"/>
              <a:t>dministrativní </a:t>
            </a:r>
            <a:r>
              <a:rPr lang="cs-CZ" dirty="0"/>
              <a:t>ověření </a:t>
            </a:r>
            <a:r>
              <a:rPr lang="cs-CZ" dirty="0" smtClean="0"/>
              <a:t>zpráv </a:t>
            </a:r>
            <a:r>
              <a:rPr lang="cs-CZ" dirty="0"/>
              <a:t>o realizaci/zpráv o </a:t>
            </a:r>
            <a:r>
              <a:rPr lang="cs-CZ" dirty="0" smtClean="0"/>
              <a:t>udržitelnosti,</a:t>
            </a:r>
            <a:endParaRPr lang="cs-CZ" dirty="0"/>
          </a:p>
          <a:p>
            <a:pPr marL="454025" lvl="1" indent="-187325"/>
            <a:r>
              <a:rPr lang="cs-CZ" dirty="0"/>
              <a:t>p</a:t>
            </a:r>
            <a:r>
              <a:rPr lang="cs-CZ" dirty="0" smtClean="0"/>
              <a:t>rovádění kontrol </a:t>
            </a:r>
            <a:r>
              <a:rPr lang="cs-CZ" dirty="0"/>
              <a:t>na </a:t>
            </a:r>
            <a:r>
              <a:rPr lang="cs-CZ" dirty="0" smtClean="0"/>
              <a:t>místě.</a:t>
            </a:r>
          </a:p>
        </p:txBody>
      </p:sp>
    </p:spTree>
    <p:extLst>
      <p:ext uri="{BB962C8B-B14F-4D97-AF65-F5344CB8AC3E}">
        <p14:creationId xmlns:p14="http://schemas.microsoft.com/office/powerpoint/2010/main" val="1262431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457200" indent="-457200" algn="just">
              <a:spcBef>
                <a:spcPts val="0"/>
              </a:spcBef>
              <a:spcAft>
                <a:spcPts val="0"/>
              </a:spcAft>
              <a:buFont typeface="+mj-lt"/>
              <a:buAutoNum type="arabicPeriod" startAt="10"/>
            </a:pPr>
            <a:r>
              <a:rPr lang="cs-CZ" sz="2000" b="1" dirty="0">
                <a:solidFill>
                  <a:srgbClr val="00529C"/>
                </a:solidFill>
              </a:rPr>
              <a:t>Cílové hodnoty monitorovacích indikátorů odpovídají cílům </a:t>
            </a:r>
            <a:r>
              <a:rPr lang="cs-CZ" sz="2000" b="1" dirty="0" smtClean="0">
                <a:solidFill>
                  <a:srgbClr val="00529C"/>
                </a:solidFill>
              </a:rPr>
              <a:t>projektu.</a:t>
            </a:r>
          </a:p>
          <a:p>
            <a:pPr marL="714375" indent="-285750" algn="just">
              <a:spcBef>
                <a:spcPts val="0"/>
              </a:spcBef>
              <a:spcAft>
                <a:spcPts val="0"/>
              </a:spcAft>
              <a:buFont typeface="Courier New" panose="02070309020205020404" pitchFamily="49" charset="0"/>
              <a:buChar char="o"/>
            </a:pPr>
            <a:r>
              <a:rPr lang="cs-CZ" sz="2000" dirty="0" smtClean="0"/>
              <a:t>Indikátory projektu odpovídají aktivitám projektu.</a:t>
            </a:r>
          </a:p>
          <a:p>
            <a:pPr marL="714375" indent="-285750" algn="just">
              <a:spcBef>
                <a:spcPts val="0"/>
              </a:spcBef>
              <a:spcAft>
                <a:spcPts val="0"/>
              </a:spcAft>
              <a:buFont typeface="Courier New" panose="02070309020205020404" pitchFamily="49" charset="0"/>
              <a:buChar char="o"/>
            </a:pPr>
            <a:r>
              <a:rPr lang="cs-CZ" sz="2000" dirty="0" smtClean="0"/>
              <a:t>Hodnota a způsob jejího výpočtu je v souladu s přílohou č. 3 Specifických pravidel – Metodické listy indikátoru.</a:t>
            </a:r>
          </a:p>
          <a:p>
            <a:pPr marL="714375" indent="-285750" algn="just">
              <a:spcBef>
                <a:spcPts val="0"/>
              </a:spcBef>
              <a:spcAft>
                <a:spcPts val="0"/>
              </a:spcAft>
              <a:buFont typeface="Courier New" panose="02070309020205020404" pitchFamily="49" charset="0"/>
              <a:buChar char="o"/>
            </a:pPr>
            <a:r>
              <a:rPr lang="cs-CZ" sz="2000" dirty="0" smtClean="0"/>
              <a:t>Hodnoty indikátorů jsou nastaveny adekvátně.</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11"/>
            </a:pPr>
            <a:r>
              <a:rPr lang="cs-CZ" sz="2000" b="1" dirty="0" smtClean="0">
                <a:solidFill>
                  <a:srgbClr val="00529C"/>
                </a:solidFill>
              </a:rPr>
              <a:t>Projekt nezískal podporu z Národního fondu pro podporu MŠ a ZŠ.</a:t>
            </a:r>
          </a:p>
          <a:p>
            <a:pPr marL="712800" indent="-342900" algn="just">
              <a:spcBef>
                <a:spcPts val="0"/>
              </a:spcBef>
              <a:spcAft>
                <a:spcPts val="0"/>
              </a:spcAft>
              <a:buFont typeface="Courier New" panose="02070309020205020404" pitchFamily="49" charset="0"/>
              <a:buChar char="o"/>
            </a:pPr>
            <a:r>
              <a:rPr lang="cs-CZ" sz="2000" dirty="0"/>
              <a:t>Žadatel ve Studii proveditelnosti (kapitole 4) uvede, zda realizoval </a:t>
            </a:r>
            <a:r>
              <a:rPr lang="cs-CZ" sz="2000" dirty="0" smtClean="0"/>
              <a:t>projekt </a:t>
            </a:r>
            <a:r>
              <a:rPr lang="cs-CZ" sz="2000" dirty="0"/>
              <a:t>z Národního fondu pro podporu MŠ a ZŠ a stručně jej </a:t>
            </a:r>
            <a:r>
              <a:rPr lang="cs-CZ" sz="2000" dirty="0" smtClean="0"/>
              <a:t>popíše.</a:t>
            </a:r>
            <a:endParaRPr lang="pl-PL" sz="2000" dirty="0"/>
          </a:p>
          <a:p>
            <a:pPr marL="457200" indent="-457200" algn="just">
              <a:spcBef>
                <a:spcPts val="0"/>
              </a:spcBef>
              <a:spcAft>
                <a:spcPts val="0"/>
              </a:spcAft>
              <a:buFont typeface="+mj-lt"/>
              <a:buAutoNum type="arabicPeriod" startAt="8"/>
            </a:pPr>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8237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457200" indent="-457200" algn="just">
              <a:spcBef>
                <a:spcPts val="0"/>
              </a:spcBef>
              <a:spcAft>
                <a:spcPts val="0"/>
              </a:spcAft>
              <a:buFont typeface="+mj-lt"/>
              <a:buAutoNum type="arabicPeriod" startAt="12"/>
            </a:pPr>
            <a:r>
              <a:rPr lang="cs-CZ" sz="2000" b="1" dirty="0" smtClean="0">
                <a:solidFill>
                  <a:srgbClr val="00529C"/>
                </a:solidFill>
              </a:rPr>
              <a:t>Projekt </a:t>
            </a:r>
            <a:r>
              <a:rPr lang="cs-CZ" sz="2000" b="1" dirty="0">
                <a:solidFill>
                  <a:srgbClr val="00529C"/>
                </a:solidFill>
              </a:rPr>
              <a:t>s vazbou na schválenou strategii Koordinovaného přístupu k sociálně vyloučeným lokalitám je v souladu s cíli této strategie</a:t>
            </a:r>
          </a:p>
          <a:p>
            <a:pPr marL="714375" indent="-285750" algn="just">
              <a:spcBef>
                <a:spcPts val="0"/>
              </a:spcBef>
              <a:spcAft>
                <a:spcPts val="0"/>
              </a:spcAft>
              <a:buFont typeface="Courier New" panose="02070309020205020404" pitchFamily="49" charset="0"/>
              <a:buChar char="o"/>
            </a:pPr>
            <a:r>
              <a:rPr lang="pl-PL" sz="2000" b="1" i="1" dirty="0" smtClean="0"/>
              <a:t>Relevantní pouze pro výzvu č. 15, pro lokality, které mají zpracovanou strategii Koordinovaného přístupu (viz příloha č. 2 Specifických pravidel).</a:t>
            </a:r>
          </a:p>
          <a:p>
            <a:pPr marL="714375" indent="-285750" algn="just">
              <a:spcBef>
                <a:spcPts val="0"/>
              </a:spcBef>
              <a:spcAft>
                <a:spcPts val="0"/>
              </a:spcAft>
              <a:buFont typeface="Courier New" panose="02070309020205020404" pitchFamily="49" charset="0"/>
              <a:buChar char="o"/>
            </a:pPr>
            <a:r>
              <a:rPr lang="pl-PL" sz="2000" dirty="0" smtClean="0"/>
              <a:t>V </a:t>
            </a:r>
            <a:r>
              <a:rPr lang="pl-PL" sz="2000" dirty="0"/>
              <a:t>kapitole </a:t>
            </a:r>
            <a:r>
              <a:rPr lang="pl-PL" sz="2000" dirty="0" smtClean="0"/>
              <a:t>6 Studie proveditelnosti žadatel popíše jaká je vazba projektu na strategii Koordinovaného přístupu a jak konkrétně je tato vazba projektem naplňována. </a:t>
            </a:r>
          </a:p>
          <a:p>
            <a:pPr marL="428625" algn="just">
              <a:spcBef>
                <a:spcPts val="0"/>
              </a:spcBef>
              <a:spcAft>
                <a:spcPts val="0"/>
              </a:spcAft>
            </a:pPr>
            <a:endParaRPr lang="pl-PL" sz="2000" dirty="0"/>
          </a:p>
          <a:p>
            <a:pPr marL="457200" indent="-457200" algn="just">
              <a:spcBef>
                <a:spcPts val="0"/>
              </a:spcBef>
              <a:spcAft>
                <a:spcPts val="0"/>
              </a:spcAft>
              <a:buFont typeface="+mj-lt"/>
              <a:buAutoNum type="arabicPeriod" startAt="13"/>
            </a:pPr>
            <a:r>
              <a:rPr lang="cs-CZ" sz="2000" b="1" dirty="0">
                <a:solidFill>
                  <a:srgbClr val="00529C"/>
                </a:solidFill>
              </a:rPr>
              <a:t>V hodnocení eCBA/finanční analýze projekt dosáhne minimálně hodnoty ukazatelů, stanovené ve výzvě</a:t>
            </a:r>
            <a:r>
              <a:rPr lang="cs-CZ" sz="2000" b="1" dirty="0" smtClean="0">
                <a:solidFill>
                  <a:srgbClr val="00529C"/>
                </a:solidFill>
              </a:rPr>
              <a:t>.</a:t>
            </a:r>
          </a:p>
          <a:p>
            <a:pPr marL="714375" indent="-271463" algn="just">
              <a:spcBef>
                <a:spcPts val="0"/>
              </a:spcBef>
              <a:spcAft>
                <a:spcPts val="0"/>
              </a:spcAft>
              <a:buFont typeface="Courier New" panose="02070309020205020404" pitchFamily="49" charset="0"/>
              <a:buChar char="o"/>
            </a:pPr>
            <a:r>
              <a:rPr lang="cs-CZ" sz="2000" dirty="0" smtClean="0"/>
              <a:t>Je sledována finanční čistá současná hodnota – kritérium je splněno, pokud je finanční čistá současná hodnota nižší  než 0.</a:t>
            </a:r>
          </a:p>
          <a:p>
            <a:pPr marL="714375" indent="-271463" algn="just">
              <a:spcBef>
                <a:spcPts val="0"/>
              </a:spcBef>
              <a:spcAft>
                <a:spcPts val="0"/>
              </a:spcAft>
              <a:buFont typeface="Courier New" panose="02070309020205020404" pitchFamily="49" charset="0"/>
              <a:buChar char="o"/>
            </a:pPr>
            <a:r>
              <a:rPr lang="cs-CZ" sz="2000" dirty="0" smtClean="0"/>
              <a:t>Údaje jsou dostupné z eCBA, která je součástí MS2014+.</a:t>
            </a:r>
          </a:p>
          <a:p>
            <a:pPr marL="714375" indent="-271463" algn="just">
              <a:spcBef>
                <a:spcPts val="0"/>
              </a:spcBef>
              <a:spcAft>
                <a:spcPts val="0"/>
              </a:spcAft>
              <a:buFont typeface="Courier New" panose="02070309020205020404" pitchFamily="49" charset="0"/>
              <a:buChar char="o"/>
            </a:pPr>
            <a:r>
              <a:rPr lang="cs-CZ" sz="2000" dirty="0" smtClean="0"/>
              <a:t>Nerelevantní pro projekty, které nemají povinnost eCBA vyplňovat.</a:t>
            </a:r>
            <a:endParaRPr lang="cs-CZ" sz="2000" dirty="0"/>
          </a:p>
          <a:p>
            <a:pPr marL="457200" indent="-457200" algn="just">
              <a:spcBef>
                <a:spcPts val="0"/>
              </a:spcBef>
              <a:spcAft>
                <a:spcPts val="0"/>
              </a:spcAft>
              <a:buFont typeface="+mj-lt"/>
              <a:buAutoNum type="arabicPeriod" startAt="8"/>
            </a:pPr>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11365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361950" lvl="1" indent="-276225" defTabSz="266700">
              <a:lnSpc>
                <a:spcPct val="90000"/>
              </a:lnSpc>
            </a:pPr>
            <a:r>
              <a:rPr lang="cs-CZ" sz="1900" dirty="0"/>
              <a:t>P</a:t>
            </a:r>
            <a:r>
              <a:rPr lang="cs-CZ" sz="1900" dirty="0" smtClean="0"/>
              <a:t>robíhá </a:t>
            </a:r>
            <a:r>
              <a:rPr lang="cs-CZ" sz="1900" dirty="0"/>
              <a:t>u projektů, které úspěšně prošly kontrolou přijatelnosti a formálních </a:t>
            </a:r>
            <a:r>
              <a:rPr lang="cs-CZ" sz="1900" dirty="0" smtClean="0"/>
              <a:t>náležitostí</a:t>
            </a:r>
          </a:p>
          <a:p>
            <a:pPr marL="361950" lvl="1" indent="-276225" defTabSz="266700">
              <a:lnSpc>
                <a:spcPct val="90000"/>
              </a:lnSpc>
            </a:pPr>
            <a:r>
              <a:rPr lang="cs-CZ" sz="1900" dirty="0" smtClean="0"/>
              <a:t>Probíhá </a:t>
            </a:r>
            <a:r>
              <a:rPr lang="cs-CZ" sz="1900" dirty="0"/>
              <a:t>elektronicky v MS2014+, kontrolu provádí </a:t>
            </a:r>
            <a:r>
              <a:rPr lang="cs-CZ" sz="1900" dirty="0" smtClean="0"/>
              <a:t>Centrum.</a:t>
            </a:r>
          </a:p>
          <a:p>
            <a:pPr marL="361950" lvl="1" indent="-276225" defTabSz="266700">
              <a:lnSpc>
                <a:spcPct val="90000"/>
              </a:lnSpc>
            </a:pPr>
            <a:r>
              <a:rPr lang="cs-CZ" sz="1900" dirty="0" smtClean="0"/>
              <a:t>Lhůta pro provedení věcného hodnocení je 30 pracovních dnů ode dne ukončení kontroly přijatelnosti a formálních náležitostí.</a:t>
            </a:r>
          </a:p>
          <a:p>
            <a:pPr marL="361950" lvl="1" indent="-276225" defTabSz="266700">
              <a:lnSpc>
                <a:spcPct val="90000"/>
              </a:lnSpc>
            </a:pPr>
            <a:r>
              <a:rPr lang="cs-CZ" sz="1900" dirty="0" smtClean="0"/>
              <a:t>Bodové hodnocení kritérií dle bodovací škály.</a:t>
            </a:r>
          </a:p>
          <a:p>
            <a:pPr marL="361950" lvl="1" indent="-276225" defTabSz="266700">
              <a:lnSpc>
                <a:spcPct val="90000"/>
              </a:lnSpc>
            </a:pPr>
            <a:r>
              <a:rPr lang="cs-CZ" sz="1900" dirty="0" smtClean="0"/>
              <a:t>Minimální bodová hranice je stanovena na 30 bodů z celkového počtu 45 </a:t>
            </a:r>
            <a:r>
              <a:rPr lang="cs-CZ" sz="1900" dirty="0" smtClean="0"/>
              <a:t>bodů.</a:t>
            </a:r>
            <a:endParaRPr lang="cs-CZ" sz="1900" dirty="0"/>
          </a:p>
          <a:p>
            <a:pPr marL="361950" lvl="1" indent="-276225" defTabSz="266700">
              <a:lnSpc>
                <a:spcPct val="90000"/>
              </a:lnSpc>
            </a:pPr>
            <a:r>
              <a:rPr lang="cs-CZ" sz="1900" dirty="0"/>
              <a:t>V případě nesplnění minimální hranice bodů je žádost vyřazena z procesu </a:t>
            </a:r>
            <a:r>
              <a:rPr lang="cs-CZ" sz="1900" dirty="0" smtClean="0"/>
              <a:t>hodnocení.</a:t>
            </a:r>
            <a:endParaRPr lang="cs-CZ" sz="19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46865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extLst>
              <p:ext uri="{D42A27DB-BD31-4B8C-83A1-F6EECF244321}">
                <p14:modId xmlns:p14="http://schemas.microsoft.com/office/powerpoint/2010/main" val="3470237419"/>
              </p:ext>
            </p:extLst>
          </p:nvPr>
        </p:nvGraphicFramePr>
        <p:xfrm>
          <a:off x="629166" y="969963"/>
          <a:ext cx="7885667" cy="4695787"/>
        </p:xfrm>
        <a:graphic>
          <a:graphicData uri="http://schemas.openxmlformats.org/drawingml/2006/table">
            <a:tbl>
              <a:tblPr firstRow="1" firstCol="1" bandRow="1">
                <a:tableStyleId>{5C22544A-7EE6-4342-B048-85BDC9FD1C3A}</a:tableStyleId>
              </a:tblPr>
              <a:tblGrid>
                <a:gridCol w="2555793"/>
                <a:gridCol w="5329874"/>
              </a:tblGrid>
              <a:tr h="714902">
                <a:tc>
                  <a:txBody>
                    <a:bodyPr/>
                    <a:lstStyle/>
                    <a:p>
                      <a:pPr algn="ctr">
                        <a:lnSpc>
                          <a:spcPct val="115000"/>
                        </a:lnSpc>
                        <a:spcAft>
                          <a:spcPts val="1000"/>
                        </a:spcAft>
                      </a:pPr>
                      <a:r>
                        <a:rPr lang="cs-CZ" sz="1200" dirty="0">
                          <a:effectLst/>
                        </a:rPr>
                        <a:t> </a:t>
                      </a:r>
                    </a:p>
                    <a:p>
                      <a:pPr algn="ctr">
                        <a:lnSpc>
                          <a:spcPct val="115000"/>
                        </a:lnSpc>
                        <a:spcAft>
                          <a:spcPts val="1000"/>
                        </a:spcAft>
                      </a:pPr>
                      <a:r>
                        <a:rPr lang="cs-CZ" sz="1200" dirty="0">
                          <a:effectLst/>
                        </a:rPr>
                        <a:t>Věcné hodnocení</a:t>
                      </a:r>
                    </a:p>
                    <a:p>
                      <a:pPr algn="ctr">
                        <a:lnSpc>
                          <a:spcPct val="115000"/>
                        </a:lnSpc>
                        <a:spcAft>
                          <a:spcPts val="1000"/>
                        </a:spcAft>
                      </a:pPr>
                      <a:r>
                        <a:rPr lang="cs-CZ" sz="1200" dirty="0">
                          <a:effectLst/>
                        </a:rPr>
                        <a:t> </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gn="ctr">
                        <a:lnSpc>
                          <a:spcPct val="115000"/>
                        </a:lnSpc>
                        <a:spcAft>
                          <a:spcPts val="1000"/>
                        </a:spcAft>
                      </a:pPr>
                      <a:r>
                        <a:rPr lang="cs-CZ" sz="1200" dirty="0">
                          <a:effectLst/>
                        </a:rPr>
                        <a:t>Hodnocení (bodovací škála)</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1239431">
                <a:tc>
                  <a:txBody>
                    <a:bodyPr/>
                    <a:lstStyle/>
                    <a:p>
                      <a:pPr>
                        <a:lnSpc>
                          <a:spcPct val="115000"/>
                        </a:lnSpc>
                        <a:spcAft>
                          <a:spcPts val="1000"/>
                        </a:spcAft>
                      </a:pPr>
                      <a:r>
                        <a:rPr lang="cs-CZ" sz="1200" dirty="0" smtClean="0">
                          <a:effectLst/>
                        </a:rPr>
                        <a:t>V projektu jsou uvedena hlavní rizika v realizační fázi i ve fázi udržitelnosti a způsoby jejich eliminace.</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smtClean="0">
                          <a:effectLst/>
                        </a:rPr>
                        <a:t>5 bodů -  V projektu</a:t>
                      </a:r>
                      <a:r>
                        <a:rPr lang="cs-CZ" sz="1000" baseline="0" dirty="0" smtClean="0">
                          <a:effectLst/>
                        </a:rPr>
                        <a:t> jsou uvedena hlavní rizika v realizační fázi i ve fázi udržitelnosti a způsoby jejich eliminace. </a:t>
                      </a:r>
                    </a:p>
                    <a:p>
                      <a:pPr>
                        <a:lnSpc>
                          <a:spcPct val="115000"/>
                        </a:lnSpc>
                        <a:spcAft>
                          <a:spcPts val="300"/>
                        </a:spcAft>
                      </a:pPr>
                      <a:r>
                        <a:rPr lang="cs-CZ" sz="1000" dirty="0" smtClean="0">
                          <a:effectLst/>
                        </a:rPr>
                        <a:t>3 body - V projektu</a:t>
                      </a:r>
                      <a:r>
                        <a:rPr lang="cs-CZ" sz="1000" baseline="0" dirty="0" smtClean="0">
                          <a:effectLst/>
                        </a:rPr>
                        <a:t> jsou částečně uvedena hlavní rizika v realizační fázi i ve fázi udržitelnosti a způsoby jejich eliminace.</a:t>
                      </a:r>
                      <a:endParaRPr lang="cs-CZ" sz="1000" dirty="0" smtClean="0">
                        <a:effectLst/>
                      </a:endParaRPr>
                    </a:p>
                    <a:p>
                      <a:pPr>
                        <a:lnSpc>
                          <a:spcPct val="115000"/>
                        </a:lnSpc>
                        <a:spcAft>
                          <a:spcPts val="300"/>
                        </a:spcAft>
                      </a:pPr>
                      <a:r>
                        <a:rPr lang="cs-CZ" sz="1000" dirty="0" smtClean="0">
                          <a:effectLst/>
                        </a:rPr>
                        <a:t>0 bodů - V projektu</a:t>
                      </a:r>
                      <a:r>
                        <a:rPr lang="cs-CZ" sz="1000" baseline="0" dirty="0" smtClean="0">
                          <a:effectLst/>
                        </a:rPr>
                        <a:t> nejsou uvedena hlavní rizika v realizační fázi i ve fázi udržitelnosti a způsoby jejich eliminace.</a:t>
                      </a:r>
                      <a:endParaRPr lang="cs-CZ" sz="1000" dirty="0" smtClean="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541324">
                <a:tc>
                  <a:txBody>
                    <a:bodyPr/>
                    <a:lstStyle/>
                    <a:p>
                      <a:pPr>
                        <a:lnSpc>
                          <a:spcPct val="115000"/>
                        </a:lnSpc>
                        <a:spcAft>
                          <a:spcPts val="1000"/>
                        </a:spcAft>
                      </a:pPr>
                      <a:r>
                        <a:rPr lang="cs-CZ" sz="1200" dirty="0" smtClean="0">
                          <a:effectLst/>
                        </a:rPr>
                        <a:t>Harmonogram realizace projektu je reálný a proveditelný.</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smtClean="0">
                          <a:effectLst/>
                        </a:rPr>
                        <a:t>10 bodů - Harmonogram realizace projektu je reálný a proveditelný.</a:t>
                      </a:r>
                    </a:p>
                    <a:p>
                      <a:pPr>
                        <a:lnSpc>
                          <a:spcPct val="115000"/>
                        </a:lnSpc>
                        <a:spcAft>
                          <a:spcPts val="300"/>
                        </a:spcAft>
                      </a:pPr>
                      <a:r>
                        <a:rPr lang="cs-CZ" sz="1000" dirty="0" smtClean="0">
                          <a:effectLst/>
                        </a:rPr>
                        <a:t>0 bodů - Harmonogram realizace projektu není reálný a proveditelný.</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594920">
                <a:tc>
                  <a:txBody>
                    <a:bodyPr/>
                    <a:lstStyle/>
                    <a:p>
                      <a:pPr>
                        <a:lnSpc>
                          <a:spcPct val="115000"/>
                        </a:lnSpc>
                        <a:spcAft>
                          <a:spcPts val="1000"/>
                        </a:spcAft>
                      </a:pPr>
                      <a:r>
                        <a:rPr lang="cs-CZ" sz="1200" dirty="0">
                          <a:effectLst/>
                        </a:rPr>
                        <a:t>Projekt </a:t>
                      </a:r>
                      <a:r>
                        <a:rPr lang="cs-CZ" sz="1200" dirty="0" smtClean="0">
                          <a:effectLst/>
                        </a:rPr>
                        <a:t>umožňuje</a:t>
                      </a:r>
                      <a:r>
                        <a:rPr lang="cs-CZ" sz="1200" baseline="0" dirty="0" smtClean="0">
                          <a:effectLst/>
                        </a:rPr>
                        <a:t> pobyt dítěte v zařízení po maximálně možnou dobu.</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15 bodů </a:t>
                      </a:r>
                      <a:r>
                        <a:rPr lang="cs-CZ" sz="1000" dirty="0" smtClean="0">
                          <a:effectLst/>
                        </a:rPr>
                        <a:t>– Zařízení umožní pobyt</a:t>
                      </a:r>
                      <a:r>
                        <a:rPr lang="cs-CZ" sz="1000" baseline="0" dirty="0" smtClean="0">
                          <a:effectLst/>
                        </a:rPr>
                        <a:t> dítěte po dobu více než 8 hodin denně. </a:t>
                      </a:r>
                    </a:p>
                    <a:p>
                      <a:pPr>
                        <a:lnSpc>
                          <a:spcPct val="115000"/>
                        </a:lnSpc>
                        <a:spcAft>
                          <a:spcPts val="300"/>
                        </a:spcAft>
                      </a:pPr>
                      <a:r>
                        <a:rPr lang="cs-CZ" sz="1000" baseline="0" dirty="0" smtClean="0">
                          <a:effectLst/>
                        </a:rPr>
                        <a:t>10 bodů – Zařízení umožní pobyt dítěte po dobu v rozsahu od 6 hodin do 8 hodin denně. </a:t>
                      </a:r>
                    </a:p>
                    <a:p>
                      <a:pPr>
                        <a:lnSpc>
                          <a:spcPct val="115000"/>
                        </a:lnSpc>
                        <a:spcAft>
                          <a:spcPts val="300"/>
                        </a:spcAft>
                      </a:pPr>
                      <a:r>
                        <a:rPr lang="cs-CZ" sz="1000" dirty="0" smtClean="0">
                          <a:effectLst/>
                        </a:rPr>
                        <a:t>0 </a:t>
                      </a:r>
                      <a:r>
                        <a:rPr lang="cs-CZ" sz="1000" dirty="0">
                          <a:effectLst/>
                        </a:rPr>
                        <a:t>bodů </a:t>
                      </a:r>
                      <a:r>
                        <a:rPr lang="cs-CZ" sz="1000" dirty="0" smtClean="0">
                          <a:effectLst/>
                        </a:rPr>
                        <a:t>– Zařízení umožní pobyt dítěte po dobu méně než 6 hodin denně.  </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797180">
                <a:tc>
                  <a:txBody>
                    <a:bodyPr/>
                    <a:lstStyle/>
                    <a:p>
                      <a:pPr>
                        <a:lnSpc>
                          <a:spcPct val="115000"/>
                        </a:lnSpc>
                        <a:spcAft>
                          <a:spcPts val="1000"/>
                        </a:spcAft>
                      </a:pPr>
                      <a:r>
                        <a:rPr lang="cs-CZ" sz="1200" dirty="0" smtClean="0">
                          <a:effectLst/>
                        </a:rPr>
                        <a:t>Zařízení zajišťuje pobyt dětem</a:t>
                      </a:r>
                      <a:r>
                        <a:rPr lang="cs-CZ" sz="1200" baseline="0" dirty="0" smtClean="0">
                          <a:effectLst/>
                        </a:rPr>
                        <a:t> mladším 3 let.</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smtClean="0">
                          <a:effectLst/>
                        </a:rPr>
                        <a:t>10 bodů – Zařízení zajišťuje</a:t>
                      </a:r>
                      <a:r>
                        <a:rPr lang="cs-CZ" sz="1000" baseline="0" dirty="0" smtClean="0">
                          <a:effectLst/>
                        </a:rPr>
                        <a:t> pobyt dětem mladším 3 let</a:t>
                      </a:r>
                      <a:r>
                        <a:rPr lang="cs-CZ" sz="1000" dirty="0" smtClean="0">
                          <a:effectLst/>
                        </a:rPr>
                        <a:t>.</a:t>
                      </a:r>
                      <a:endParaRPr lang="cs-CZ" sz="1000" dirty="0">
                        <a:effectLst/>
                      </a:endParaRPr>
                    </a:p>
                    <a:p>
                      <a:pPr>
                        <a:lnSpc>
                          <a:spcPct val="115000"/>
                        </a:lnSpc>
                        <a:spcAft>
                          <a:spcPts val="300"/>
                        </a:spcAft>
                      </a:pPr>
                      <a:r>
                        <a:rPr lang="cs-CZ" sz="1000" dirty="0">
                          <a:effectLst/>
                        </a:rPr>
                        <a:t>0 bodů </a:t>
                      </a:r>
                      <a:r>
                        <a:rPr lang="cs-CZ" sz="1000" dirty="0" smtClean="0">
                          <a:effectLst/>
                        </a:rPr>
                        <a:t>– Zařízení nezajišťuje pobyt dětem mladším 3 let.</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604908">
                <a:tc>
                  <a:txBody>
                    <a:bodyPr/>
                    <a:lstStyle/>
                    <a:p>
                      <a:pPr>
                        <a:lnSpc>
                          <a:spcPct val="115000"/>
                        </a:lnSpc>
                        <a:spcAft>
                          <a:spcPts val="1000"/>
                        </a:spcAft>
                      </a:pPr>
                      <a:r>
                        <a:rPr lang="cs-CZ" sz="1200" dirty="0" smtClean="0">
                          <a:effectLst/>
                        </a:rPr>
                        <a:t>Součástí projektu jsou úpravy venkovního prostranství (zeleň, herní prvky).</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smtClean="0">
                          <a:effectLst/>
                        </a:rPr>
                        <a:t>5 </a:t>
                      </a:r>
                      <a:r>
                        <a:rPr lang="cs-CZ" sz="1000" dirty="0">
                          <a:effectLst/>
                        </a:rPr>
                        <a:t>bodů </a:t>
                      </a:r>
                      <a:r>
                        <a:rPr lang="cs-CZ" sz="1000" dirty="0" smtClean="0">
                          <a:effectLst/>
                        </a:rPr>
                        <a:t>– Součástí projektu jsou úpravy venkovního prostranství (zeleň, herní prvky).</a:t>
                      </a:r>
                      <a:endParaRPr lang="cs-CZ" sz="1000" dirty="0">
                        <a:effectLst/>
                      </a:endParaRPr>
                    </a:p>
                    <a:p>
                      <a:pPr>
                        <a:lnSpc>
                          <a:spcPct val="115000"/>
                        </a:lnSpc>
                        <a:spcAft>
                          <a:spcPts val="300"/>
                        </a:spcAft>
                      </a:pPr>
                      <a:r>
                        <a:rPr lang="cs-CZ" sz="1000" dirty="0">
                          <a:effectLst/>
                        </a:rPr>
                        <a:t>0 bodů </a:t>
                      </a:r>
                      <a:r>
                        <a:rPr lang="cs-CZ" sz="1000" dirty="0" smtClean="0">
                          <a:effectLst/>
                        </a:rPr>
                        <a:t>–</a:t>
                      </a:r>
                      <a:r>
                        <a:rPr lang="cs-CZ" sz="1000" baseline="0" dirty="0" smtClean="0">
                          <a:effectLst/>
                        </a:rPr>
                        <a:t> Součástí</a:t>
                      </a:r>
                      <a:r>
                        <a:rPr lang="cs-CZ" sz="1000" dirty="0" smtClean="0">
                          <a:effectLst/>
                        </a:rPr>
                        <a:t> projektu nejsou úpravy venkovního prostranství (zeleň, herní prvky).</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bl>
          </a:graphicData>
        </a:graphic>
      </p:graphicFrame>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946126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fontScale="92500" lnSpcReduction="10000"/>
          </a:bodyPr>
          <a:lstStyle/>
          <a:p>
            <a:pPr marL="454025" lvl="1" indent="-187325" defTabSz="444500">
              <a:lnSpc>
                <a:spcPct val="110000"/>
              </a:lnSpc>
              <a:spcBef>
                <a:spcPts val="0"/>
              </a:spcBef>
            </a:pPr>
            <a:r>
              <a:rPr lang="cs-CZ" dirty="0"/>
              <a:t>P</a:t>
            </a:r>
            <a:r>
              <a:rPr lang="cs-CZ" dirty="0" smtClean="0"/>
              <a:t>rovádí Centrum</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Pro </a:t>
            </a:r>
            <a:r>
              <a:rPr lang="cs-CZ" sz="1800" b="0" dirty="0">
                <a:solidFill>
                  <a:schemeClr val="tx1"/>
                </a:solidFill>
              </a:rPr>
              <a:t>projekty, které </a:t>
            </a:r>
            <a:r>
              <a:rPr lang="cs-CZ" sz="1800" b="0" dirty="0" smtClean="0">
                <a:solidFill>
                  <a:schemeClr val="tx1"/>
                </a:solidFill>
              </a:rPr>
              <a:t>splnily minimální bodovou hranici věcného hodnocení. </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Na </a:t>
            </a:r>
            <a:r>
              <a:rPr lang="cs-CZ" sz="1800" b="0" dirty="0">
                <a:solidFill>
                  <a:schemeClr val="tx1"/>
                </a:solidFill>
              </a:rPr>
              <a:t>základě </a:t>
            </a:r>
            <a:r>
              <a:rPr lang="cs-CZ" sz="1800" b="0" dirty="0" smtClean="0">
                <a:solidFill>
                  <a:schemeClr val="tx1"/>
                </a:solidFill>
              </a:rPr>
              <a:t>výsledku ex-ante </a:t>
            </a:r>
            <a:r>
              <a:rPr lang="cs-CZ" sz="1800" b="0" dirty="0" smtClean="0">
                <a:solidFill>
                  <a:schemeClr val="tx1"/>
                </a:solidFill>
              </a:rPr>
              <a:t>analýzy rizik </a:t>
            </a:r>
            <a:r>
              <a:rPr lang="cs-CZ" sz="1800" b="0" dirty="0" smtClean="0">
                <a:solidFill>
                  <a:schemeClr val="tx1"/>
                </a:solidFill>
              </a:rPr>
              <a:t>provede Centrum u </a:t>
            </a:r>
            <a:r>
              <a:rPr lang="cs-CZ" sz="1800" b="0" dirty="0">
                <a:solidFill>
                  <a:schemeClr val="tx1"/>
                </a:solidFill>
              </a:rPr>
              <a:t>vybraných projektů </a:t>
            </a:r>
            <a:r>
              <a:rPr lang="cs-CZ" sz="1800" b="0" dirty="0" smtClean="0">
                <a:solidFill>
                  <a:schemeClr val="tx1"/>
                </a:solidFill>
              </a:rPr>
              <a:t>ex-ante  kontrolu.</a:t>
            </a:r>
          </a:p>
          <a:p>
            <a:pPr marL="266700" lvl="1" indent="0" defTabSz="444500">
              <a:lnSpc>
                <a:spcPct val="110000"/>
              </a:lnSpc>
              <a:spcBef>
                <a:spcPts val="0"/>
              </a:spcBef>
              <a:buNone/>
            </a:pPr>
            <a:endParaRPr lang="cs-CZ" sz="1600" b="0" dirty="0" smtClean="0">
              <a:solidFill>
                <a:schemeClr val="tx1"/>
              </a:solidFill>
            </a:endParaRPr>
          </a:p>
          <a:p>
            <a:pPr marL="454025" lvl="1" indent="-187325" defTabSz="444500">
              <a:lnSpc>
                <a:spcPct val="110000"/>
              </a:lnSpc>
              <a:spcBef>
                <a:spcPts val="0"/>
              </a:spcBef>
            </a:pPr>
            <a:r>
              <a:rPr lang="cs-CZ" dirty="0"/>
              <a:t>O</a:t>
            </a:r>
            <a:r>
              <a:rPr lang="cs-CZ" dirty="0" smtClean="0"/>
              <a:t>věřuje se riziko:</a:t>
            </a:r>
          </a:p>
          <a:p>
            <a:pPr marL="996950" lvl="2" indent="-285750">
              <a:buFont typeface="Courier New" panose="02070309020205020404" pitchFamily="49" charset="0"/>
              <a:buChar char="o"/>
            </a:pPr>
            <a:r>
              <a:rPr lang="cs-CZ" dirty="0"/>
              <a:t>n</a:t>
            </a:r>
            <a:r>
              <a:rPr lang="cs-CZ" dirty="0" smtClean="0"/>
              <a:t>ezpůsobilosti výdajů,</a:t>
            </a:r>
          </a:p>
          <a:p>
            <a:pPr marL="996950" lvl="2" indent="-285750">
              <a:buFont typeface="Courier New" panose="02070309020205020404" pitchFamily="49" charset="0"/>
              <a:buChar char="o"/>
            </a:pPr>
            <a:r>
              <a:rPr lang="cs-CZ" dirty="0"/>
              <a:t>d</a:t>
            </a:r>
            <a:r>
              <a:rPr lang="cs-CZ" dirty="0" smtClean="0"/>
              <a:t>vojího financování, </a:t>
            </a:r>
          </a:p>
          <a:p>
            <a:pPr marL="996950" lvl="2" indent="-285750">
              <a:buFont typeface="Courier New" panose="02070309020205020404" pitchFamily="49" charset="0"/>
              <a:buChar char="o"/>
            </a:pPr>
            <a:r>
              <a:rPr lang="cs-CZ" dirty="0" smtClean="0"/>
              <a:t>ve veřejných zakázkách,</a:t>
            </a:r>
          </a:p>
          <a:p>
            <a:pPr marL="996950" lvl="2" indent="-285750">
              <a:buFont typeface="Courier New" panose="02070309020205020404" pitchFamily="49" charset="0"/>
              <a:buChar char="o"/>
            </a:pPr>
            <a:r>
              <a:rPr lang="cs-CZ" dirty="0"/>
              <a:t>n</a:t>
            </a:r>
            <a:r>
              <a:rPr lang="cs-CZ" dirty="0" smtClean="0"/>
              <a:t>edosažení výstupů a realizace projektu v předloženém harmonogramu,</a:t>
            </a:r>
          </a:p>
          <a:p>
            <a:pPr marL="996950" lvl="2" indent="-285750">
              <a:buFont typeface="Courier New" panose="02070309020205020404" pitchFamily="49" charset="0"/>
              <a:buChar char="o"/>
            </a:pPr>
            <a:r>
              <a:rPr lang="cs-CZ" dirty="0"/>
              <a:t>n</a:t>
            </a:r>
            <a:r>
              <a:rPr lang="cs-CZ" dirty="0" smtClean="0"/>
              <a:t>edovolené veřejné podpory,</a:t>
            </a:r>
          </a:p>
          <a:p>
            <a:pPr marL="996950" lvl="2" indent="-285750">
              <a:buFont typeface="Courier New" panose="02070309020205020404" pitchFamily="49" charset="0"/>
              <a:buChar char="o"/>
            </a:pPr>
            <a:r>
              <a:rPr lang="cs-CZ" dirty="0" smtClean="0"/>
              <a:t>v </a:t>
            </a:r>
            <a:r>
              <a:rPr lang="cs-CZ" dirty="0"/>
              <a:t>udržitelnosti </a:t>
            </a:r>
            <a:r>
              <a:rPr lang="cs-CZ" dirty="0" smtClean="0"/>
              <a:t>projektu,</a:t>
            </a:r>
            <a:endParaRPr lang="cs-CZ" dirty="0"/>
          </a:p>
          <a:p>
            <a:pPr marL="996950" lvl="2" indent="-285750">
              <a:buFont typeface="Courier New" panose="02070309020205020404" pitchFamily="49" charset="0"/>
              <a:buChar char="o"/>
            </a:pPr>
            <a:r>
              <a:rPr lang="cs-CZ" dirty="0" smtClean="0"/>
              <a:t>podvodu a korupčního jednání,</a:t>
            </a:r>
          </a:p>
          <a:p>
            <a:pPr marL="996950" lvl="2" indent="-285750">
              <a:buFont typeface="Courier New" panose="02070309020205020404" pitchFamily="49" charset="0"/>
              <a:buChar char="o"/>
            </a:pPr>
            <a:r>
              <a:rPr lang="cs-CZ" dirty="0"/>
              <a:t>r</a:t>
            </a:r>
            <a:r>
              <a:rPr lang="cs-CZ" dirty="0" smtClean="0"/>
              <a:t>ealizovatelnosti projektu po věcné a finanční stránce,</a:t>
            </a:r>
          </a:p>
          <a:p>
            <a:pPr marL="996950" lvl="2" indent="-285750">
              <a:buFont typeface="Courier New" panose="02070309020205020404" pitchFamily="49" charset="0"/>
              <a:buChar char="o"/>
            </a:pPr>
            <a:r>
              <a:rPr lang="cs-CZ" dirty="0" smtClean="0"/>
              <a:t>vzniku neočekávaných nebo nedovolených příjmů,</a:t>
            </a:r>
          </a:p>
          <a:p>
            <a:pPr marL="996950" lvl="2" indent="-285750">
              <a:buFont typeface="Courier New" panose="02070309020205020404" pitchFamily="49" charset="0"/>
              <a:buChar char="o"/>
            </a:pPr>
            <a:r>
              <a:rPr lang="cs-CZ" dirty="0" smtClean="0"/>
              <a:t>nehospodárných a neefektivních aktivit a výdajů.</a:t>
            </a:r>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r>
              <a:rPr lang="cs-CZ" dirty="0" smtClean="0"/>
              <a:t>Provádí se na základě výsledků ex-ante analýzy rizik</a:t>
            </a:r>
          </a:p>
          <a:p>
            <a:pPr marL="895350" lvl="1" indent="-285750" algn="just">
              <a:buFont typeface="Arial" panose="020B0604020202020204" pitchFamily="34" charset="0"/>
              <a:buChar char="•"/>
            </a:pPr>
            <a:r>
              <a:rPr lang="cs-CZ" sz="1800" b="0" dirty="0" smtClean="0">
                <a:solidFill>
                  <a:schemeClr val="tx1"/>
                </a:solidFill>
              </a:rPr>
              <a:t>Zahrnuje oblasti, které ex-ante analýza rizik vyhodnotila jako rizikové.</a:t>
            </a:r>
          </a:p>
          <a:p>
            <a:pPr marL="454025" lvl="1" indent="-187325" algn="just"/>
            <a:r>
              <a:rPr lang="cs-CZ" dirty="0" smtClean="0"/>
              <a:t>Forma:</a:t>
            </a:r>
          </a:p>
          <a:p>
            <a:pPr marL="898525" lvl="2" indent="-187325" algn="just"/>
            <a:r>
              <a:rPr lang="cs-CZ" sz="1800" dirty="0" smtClean="0"/>
              <a:t>administrativního ověření – ověření na základě předložených dokladů,</a:t>
            </a:r>
          </a:p>
          <a:p>
            <a:pPr marL="898525" lvl="2" indent="-187325" algn="just"/>
            <a:r>
              <a:rPr lang="cs-CZ" sz="1800" dirty="0" smtClean="0"/>
              <a:t>kontroly na místě – veřejnosprávní kontrola.</a:t>
            </a:r>
          </a:p>
          <a:p>
            <a:pPr marL="454025" lvl="1" indent="-187325" algn="just"/>
            <a:r>
              <a:rPr lang="cs-CZ" dirty="0" smtClean="0"/>
              <a:t>Možné krácení výdajů na základě výsledku kontroly:</a:t>
            </a:r>
          </a:p>
          <a:p>
            <a:pPr marL="898525" lvl="2" indent="-187325" algn="just"/>
            <a:r>
              <a:rPr lang="cs-CZ" sz="1800" dirty="0" smtClean="0"/>
              <a:t>ve způsobilých výdajích zahrnuty nezpůsobilé aktivity,</a:t>
            </a:r>
          </a:p>
          <a:p>
            <a:pPr marL="898525" lvl="2" indent="-187325" algn="just"/>
            <a:r>
              <a:rPr lang="cs-CZ" sz="1800" dirty="0" smtClean="0"/>
              <a:t>aktivity, které mohly být nebo již byly realizovány na základě chybně provedeného výběrového řízení,</a:t>
            </a:r>
          </a:p>
          <a:p>
            <a:pPr marL="898525" lvl="2" indent="-187325" algn="just"/>
            <a:r>
              <a:rPr lang="cs-CZ" sz="1800" dirty="0" smtClean="0"/>
              <a:t>výdaje nebyly vynaloženy v souladu se zásadami 3E.</a:t>
            </a:r>
          </a:p>
          <a:p>
            <a:pPr marL="711200" lvl="2" indent="0">
              <a:buNone/>
            </a:pPr>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spcBef>
                <a:spcPts val="0"/>
              </a:spcBef>
              <a:spcAft>
                <a:spcPts val="600"/>
              </a:spcAft>
            </a:pPr>
            <a:r>
              <a:rPr lang="cs-CZ" dirty="0" smtClean="0"/>
              <a:t>Provádí ŘO IROP na základě výsledků hodnocení provedeného Centrem</a:t>
            </a:r>
          </a:p>
          <a:p>
            <a:pPr marL="901700" lvl="1" indent="0">
              <a:spcBef>
                <a:spcPts val="0"/>
              </a:spcBef>
              <a:buNone/>
            </a:pPr>
            <a:r>
              <a:rPr lang="cs-CZ" sz="1800" dirty="0" smtClean="0">
                <a:solidFill>
                  <a:schemeClr val="tx1"/>
                </a:solidFill>
              </a:rPr>
              <a:t>Podkladem pro výběr je:</a:t>
            </a:r>
          </a:p>
          <a:p>
            <a:pPr marL="1187450" lvl="1" indent="-285750">
              <a:spcBef>
                <a:spcPts val="0"/>
              </a:spcBef>
              <a:buFont typeface="Arial" panose="020B0604020202020204" pitchFamily="34" charset="0"/>
              <a:buChar char="•"/>
            </a:pPr>
            <a:r>
              <a:rPr lang="cs-CZ" sz="1800" b="0" dirty="0" smtClean="0">
                <a:solidFill>
                  <a:schemeClr val="tx1"/>
                </a:solidFill>
              </a:rPr>
              <a:t>zápis, podepsaný ředitelem Centra, který deklaruje, že hodnocení </a:t>
            </a:r>
            <a:br>
              <a:rPr lang="cs-CZ" sz="1800" b="0" dirty="0" smtClean="0">
                <a:solidFill>
                  <a:schemeClr val="tx1"/>
                </a:solidFill>
              </a:rPr>
            </a:br>
            <a:r>
              <a:rPr lang="cs-CZ" sz="1800" b="0" dirty="0" smtClean="0">
                <a:solidFill>
                  <a:schemeClr val="tx1"/>
                </a:solidFill>
              </a:rPr>
              <a:t>a kontroly projektů proběhly podle stanovených postupů,</a:t>
            </a:r>
          </a:p>
          <a:p>
            <a:pPr marL="1187450" lvl="1" indent="-285750">
              <a:spcBef>
                <a:spcPts val="0"/>
              </a:spcBef>
              <a:buFont typeface="Arial" panose="020B0604020202020204" pitchFamily="34" charset="0"/>
              <a:buChar char="•"/>
            </a:pPr>
            <a:r>
              <a:rPr lang="cs-CZ" sz="1800" b="0" dirty="0" smtClean="0">
                <a:solidFill>
                  <a:schemeClr val="tx1"/>
                </a:solidFill>
              </a:rPr>
              <a:t>seznam všech projektů, které prošly hodnocením, v rozdělení </a:t>
            </a:r>
            <a:br>
              <a:rPr lang="cs-CZ" sz="1800" b="0" dirty="0" smtClean="0">
                <a:solidFill>
                  <a:schemeClr val="tx1"/>
                </a:solidFill>
              </a:rPr>
            </a:br>
            <a:r>
              <a:rPr lang="cs-CZ" sz="1800" b="0" dirty="0" smtClean="0">
                <a:solidFill>
                  <a:schemeClr val="tx1"/>
                </a:solidFill>
              </a:rPr>
              <a:t>na projekty doporučené a nedoporučené k financování,</a:t>
            </a:r>
          </a:p>
          <a:p>
            <a:pPr marL="1187450" lvl="1" indent="-285750">
              <a:spcBef>
                <a:spcPts val="0"/>
              </a:spcBef>
              <a:buFont typeface="Arial" panose="020B0604020202020204" pitchFamily="34" charset="0"/>
              <a:buChar char="•"/>
            </a:pPr>
            <a:r>
              <a:rPr lang="cs-CZ" sz="1800" b="0" dirty="0" smtClean="0">
                <a:solidFill>
                  <a:schemeClr val="tx1"/>
                </a:solidFill>
              </a:rPr>
              <a:t>seznam náhradních projektů.</a:t>
            </a:r>
          </a:p>
          <a:p>
            <a:pPr marL="1187450" lvl="1" indent="-285750">
              <a:spcBef>
                <a:spcPts val="0"/>
              </a:spcBef>
              <a:buFont typeface="Arial" panose="020B0604020202020204" pitchFamily="34" charset="0"/>
              <a:buChar char="•"/>
            </a:pPr>
            <a:endParaRPr lang="cs-CZ" sz="1800" b="0" i="1" dirty="0">
              <a:solidFill>
                <a:schemeClr val="tx1"/>
              </a:solidFill>
            </a:endParaRPr>
          </a:p>
          <a:p>
            <a:pPr marL="1162050" lvl="1" indent="-285750" defTabSz="266700">
              <a:spcBef>
                <a:spcPts val="0"/>
              </a:spcBef>
              <a:buFont typeface="Arial" panose="020B0604020202020204" pitchFamily="34" charset="0"/>
              <a:buChar char="•"/>
            </a:pPr>
            <a:r>
              <a:rPr lang="cs-CZ" sz="1800" b="0" dirty="0" smtClean="0">
                <a:solidFill>
                  <a:schemeClr val="tx1"/>
                </a:solidFill>
              </a:rPr>
              <a:t>Ve fázi výběru projektů není možné měnit hodnocení žádostí </a:t>
            </a:r>
            <a:br>
              <a:rPr lang="cs-CZ" sz="1800" b="0" dirty="0" smtClean="0">
                <a:solidFill>
                  <a:schemeClr val="tx1"/>
                </a:solidFill>
              </a:rPr>
            </a:br>
            <a:r>
              <a:rPr lang="cs-CZ" sz="1800" b="0" dirty="0" smtClean="0">
                <a:solidFill>
                  <a:schemeClr val="tx1"/>
                </a:solidFill>
              </a:rPr>
              <a:t>o podporu!</a:t>
            </a:r>
          </a:p>
          <a:p>
            <a:pPr marL="1162050" lvl="1" indent="-285750" algn="just" defTabSz="266700">
              <a:spcBef>
                <a:spcPts val="0"/>
              </a:spcBef>
              <a:buFont typeface="Arial" panose="020B0604020202020204" pitchFamily="34" charset="0"/>
              <a:buChar char="•"/>
            </a:pPr>
            <a:r>
              <a:rPr lang="cs-CZ" sz="1800" b="0" dirty="0" smtClean="0">
                <a:solidFill>
                  <a:schemeClr val="tx1"/>
                </a:solidFill>
              </a:rPr>
              <a:t>Počet podpořených projektů je limitován </a:t>
            </a:r>
            <a:r>
              <a:rPr lang="cs-CZ" sz="1800" b="0" dirty="0" smtClean="0">
                <a:solidFill>
                  <a:schemeClr val="tx1"/>
                </a:solidFill>
              </a:rPr>
              <a:t>výší </a:t>
            </a:r>
            <a:r>
              <a:rPr lang="cs-CZ" sz="1800" b="0" dirty="0" smtClean="0">
                <a:solidFill>
                  <a:schemeClr val="tx1"/>
                </a:solidFill>
              </a:rPr>
              <a:t>alokace na výzvu.</a:t>
            </a:r>
          </a:p>
          <a:p>
            <a:pPr marL="609600" lvl="1" indent="-342900"/>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626780"/>
            <a:ext cx="8003232" cy="4499383"/>
          </a:xfrm>
        </p:spPr>
        <p:txBody>
          <a:bodyPr>
            <a:normAutofit/>
          </a:bodyPr>
          <a:lstStyle/>
          <a:p>
            <a:pPr marL="266700" lvl="1" indent="0">
              <a:buNone/>
            </a:pPr>
            <a:r>
              <a:rPr lang="cs-CZ" dirty="0" smtClean="0"/>
              <a:t>Právní akt upravuje minimálně tyto oblasti:</a:t>
            </a:r>
            <a:endParaRPr lang="cs-CZ" dirty="0"/>
          </a:p>
          <a:p>
            <a:pPr marL="454025" lvl="1" indent="-187325"/>
            <a:r>
              <a:rPr lang="cs-CZ" b="0" dirty="0" smtClean="0">
                <a:solidFill>
                  <a:schemeClr val="tx1"/>
                </a:solidFill>
              </a:rPr>
              <a:t>informace o příjemci;</a:t>
            </a:r>
          </a:p>
          <a:p>
            <a:pPr marL="454025" lvl="1" indent="-187325"/>
            <a:r>
              <a:rPr lang="cs-CZ" b="0" dirty="0" smtClean="0">
                <a:solidFill>
                  <a:schemeClr val="tx1"/>
                </a:solidFill>
              </a:rPr>
              <a:t>informace o projektu;</a:t>
            </a:r>
          </a:p>
          <a:p>
            <a:pPr marL="454025" lvl="1" indent="-187325"/>
            <a:r>
              <a:rPr lang="cs-CZ" b="0" dirty="0" smtClean="0">
                <a:solidFill>
                  <a:schemeClr val="tx1"/>
                </a:solidFill>
              </a:rPr>
              <a:t>povinnosti a práva příjemce;</a:t>
            </a:r>
          </a:p>
          <a:p>
            <a:pPr marL="454025" lvl="1" indent="-187325"/>
            <a:r>
              <a:rPr lang="cs-CZ" b="0" dirty="0" smtClean="0">
                <a:solidFill>
                  <a:schemeClr val="tx1"/>
                </a:solidFill>
              </a:rPr>
              <a:t>povinnosti a práva ŘO IROP;</a:t>
            </a:r>
          </a:p>
          <a:p>
            <a:pPr marL="454025" lvl="1" indent="-187325"/>
            <a:r>
              <a:rPr lang="cs-CZ" b="0" dirty="0" smtClean="0">
                <a:solidFill>
                  <a:schemeClr val="tx1"/>
                </a:solidFill>
              </a:rPr>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a:xfrm>
            <a:off x="457201" y="463026"/>
            <a:ext cx="8229600" cy="822325"/>
          </a:xfrm>
        </p:spPr>
        <p:txBody>
          <a:bodyPr>
            <a:normAutofit fontScale="90000"/>
          </a:bodyPr>
          <a:lstStyle/>
          <a:p>
            <a:pPr algn="ctr"/>
            <a:r>
              <a:rPr lang="cs-CZ" dirty="0" smtClean="0"/>
              <a:t>Vydání právního aktu – Registrace akce </a:t>
            </a:r>
            <a:br>
              <a:rPr lang="cs-CZ" dirty="0" smtClean="0"/>
            </a:br>
            <a:r>
              <a:rPr lang="cs-CZ" dirty="0" smtClean="0"/>
              <a:t>a Rozhodnutí o poskytnutí dotace/Stanovení výdajů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161733"/>
            <a:ext cx="8003232" cy="5117147"/>
          </a:xfrm>
        </p:spPr>
        <p:txBody>
          <a:bodyPr>
            <a:normAutofit fontScale="70000" lnSpcReduction="20000"/>
          </a:bodyPr>
          <a:lstStyle/>
          <a:p>
            <a:pPr marL="454025" lvl="1" indent="-187325" algn="just"/>
            <a:r>
              <a:rPr lang="cs-CZ" sz="2400" dirty="0" smtClean="0"/>
              <a:t>Žadatel může podat žádost o přezkum hodnocení v každé části hodnocení žádosti, ve které neuspěl</a:t>
            </a:r>
            <a:r>
              <a:rPr lang="cs-CZ" sz="2400" dirty="0"/>
              <a:t>:</a:t>
            </a:r>
            <a:endParaRPr lang="cs-CZ" sz="2400" dirty="0" smtClean="0"/>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kontrole přijatelnosti a formálních náležitostí,</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věcném hodnocení, </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ex-ante kontrole</a:t>
            </a:r>
            <a:r>
              <a:rPr lang="cs-CZ" sz="2400" dirty="0" smtClean="0"/>
              <a:t>.</a:t>
            </a:r>
          </a:p>
          <a:p>
            <a:pPr marL="454025" lvl="1" indent="-187325" algn="just"/>
            <a:r>
              <a:rPr lang="cs-CZ" sz="2400" dirty="0" smtClean="0"/>
              <a:t>Podává se do 14 kalendářních dnů ode dne doručení výsledku,  a to:</a:t>
            </a:r>
          </a:p>
          <a:p>
            <a:pPr marL="720000" lvl="2" indent="-288000">
              <a:lnSpc>
                <a:spcPct val="120000"/>
              </a:lnSpc>
              <a:spcBef>
                <a:spcPts val="0"/>
              </a:spcBef>
            </a:pPr>
            <a:r>
              <a:rPr lang="cs-CZ" sz="2400" dirty="0" smtClean="0"/>
              <a:t>elektronicky v MS2014+,</a:t>
            </a:r>
          </a:p>
          <a:p>
            <a:pPr marL="720000" lvl="2" indent="-288000">
              <a:lnSpc>
                <a:spcPct val="120000"/>
              </a:lnSpc>
              <a:spcBef>
                <a:spcPts val="0"/>
              </a:spcBef>
            </a:pPr>
            <a:r>
              <a:rPr lang="cs-CZ" sz="2400" dirty="0" smtClean="0"/>
              <a:t>prostřednictvím odkazu na webových stránkách </a:t>
            </a:r>
            <a:r>
              <a:rPr lang="cs-CZ" sz="2400" dirty="0" smtClean="0">
                <a:hlinkClick r:id="rId2"/>
              </a:rPr>
              <a:t>www.dotaceeu.cz</a:t>
            </a:r>
            <a:r>
              <a:rPr lang="cs-CZ" sz="2400" dirty="0" smtClean="0"/>
              <a:t>,</a:t>
            </a:r>
          </a:p>
          <a:p>
            <a:pPr marL="720000" lvl="2" indent="-288000">
              <a:lnSpc>
                <a:spcPct val="120000"/>
              </a:lnSpc>
              <a:spcBef>
                <a:spcPts val="0"/>
              </a:spcBef>
            </a:pPr>
            <a:r>
              <a:rPr lang="cs-CZ" sz="2400" dirty="0" smtClean="0"/>
              <a:t>písemně prostřednictvím formuláře uvedeného na webových stránkách </a:t>
            </a:r>
            <a:r>
              <a:rPr lang="cs-CZ" sz="2400" dirty="0" smtClean="0">
                <a:hlinkClick r:id="rId2"/>
              </a:rPr>
              <a:t>www.dotaceeu.cz</a:t>
            </a:r>
            <a:r>
              <a:rPr lang="cs-CZ" sz="2400" dirty="0" smtClean="0"/>
              <a:t>.</a:t>
            </a:r>
          </a:p>
          <a:p>
            <a:pPr marL="444500" lvl="2" indent="0">
              <a:lnSpc>
                <a:spcPct val="120000"/>
              </a:lnSpc>
              <a:spcBef>
                <a:spcPts val="0"/>
              </a:spcBef>
              <a:buNone/>
            </a:pPr>
            <a:endParaRPr lang="cs-CZ" sz="1900" dirty="0" smtClean="0"/>
          </a:p>
          <a:p>
            <a:pPr marL="454025" lvl="1" indent="-187325">
              <a:lnSpc>
                <a:spcPct val="120000"/>
              </a:lnSpc>
              <a:spcBef>
                <a:spcPts val="0"/>
              </a:spcBef>
            </a:pPr>
            <a:r>
              <a:rPr lang="cs-CZ" sz="2400" dirty="0" smtClean="0"/>
              <a:t>Přezkumné řízení provádí ŘO IROP:</a:t>
            </a:r>
            <a:endParaRPr lang="cs-CZ" sz="2400" dirty="0"/>
          </a:p>
          <a:p>
            <a:pPr marL="720000" lvl="1" indent="-288000">
              <a:lnSpc>
                <a:spcPct val="120000"/>
              </a:lnSpc>
              <a:spcBef>
                <a:spcPts val="0"/>
              </a:spcBef>
            </a:pPr>
            <a:r>
              <a:rPr lang="cs-CZ" sz="2400" b="0" dirty="0" smtClean="0">
                <a:solidFill>
                  <a:schemeClr val="tx1"/>
                </a:solidFill>
              </a:rPr>
              <a:t>do 30 kalendářních dní od doručení žádosti o přezkum (ve složitějších případech do 60 pracovních dní).</a:t>
            </a:r>
          </a:p>
          <a:p>
            <a:pPr marL="454025" lvl="1" indent="-187325"/>
            <a:r>
              <a:rPr lang="cs-CZ" sz="2400" dirty="0" smtClean="0"/>
              <a:t>Na základě výsledku přezkumného řízení:</a:t>
            </a:r>
          </a:p>
          <a:p>
            <a:pPr marL="720000" lvl="2" indent="-288000" defTabSz="266700">
              <a:lnSpc>
                <a:spcPct val="120000"/>
              </a:lnSpc>
              <a:spcBef>
                <a:spcPts val="0"/>
              </a:spcBef>
            </a:pPr>
            <a:r>
              <a:rPr lang="cs-CZ" sz="2400" dirty="0" smtClean="0"/>
              <a:t>žádost postoupí do další fáze hodnocení,</a:t>
            </a:r>
          </a:p>
          <a:p>
            <a:pPr marL="720000" lvl="2" indent="-288000" defTabSz="266700">
              <a:lnSpc>
                <a:spcPct val="120000"/>
              </a:lnSpc>
              <a:spcBef>
                <a:spcPts val="0"/>
              </a:spcBef>
            </a:pPr>
            <a:r>
              <a:rPr lang="cs-CZ" sz="2400" dirty="0" smtClean="0"/>
              <a:t>žádost je vyřazena z dalšího procesu hodnocení</a:t>
            </a:r>
            <a:r>
              <a:rPr lang="cs-CZ" sz="2300" dirty="0" smtClean="0"/>
              <a:t>.</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10000"/>
              </a:lnSpc>
              <a:spcBef>
                <a:spcPts val="0"/>
              </a:spcBef>
              <a:buFont typeface="+mj-lt"/>
              <a:buAutoNum type="arabicPeriod"/>
            </a:pPr>
            <a:r>
              <a:rPr lang="cs-CZ" sz="1500" dirty="0" smtClean="0"/>
              <a:t>Zpráv o realizaci („ZoR“)</a:t>
            </a:r>
          </a:p>
          <a:p>
            <a:pPr marL="817563" lvl="2" indent="-285750">
              <a:lnSpc>
                <a:spcPct val="120000"/>
              </a:lnSpc>
              <a:spcBef>
                <a:spcPts val="0"/>
              </a:spcBef>
            </a:pPr>
            <a:r>
              <a:rPr lang="pl-PL" sz="1500" dirty="0" smtClean="0"/>
              <a:t>sledovaným </a:t>
            </a:r>
            <a:r>
              <a:rPr lang="pl-PL" sz="1500" dirty="0"/>
              <a:t>obdobím je příslušná etapa,</a:t>
            </a:r>
          </a:p>
          <a:p>
            <a:pPr marL="817563" lvl="2" indent="-285750">
              <a:lnSpc>
                <a:spcPct val="120000"/>
              </a:lnSpc>
              <a:spcBef>
                <a:spcPts val="0"/>
              </a:spcBef>
            </a:pPr>
            <a:r>
              <a:rPr lang="pl-PL" sz="1500" dirty="0"/>
              <a:t>předkládá se po ukončení etapy spolu se žádostí o platbu (ex-post financování),</a:t>
            </a:r>
          </a:p>
          <a:p>
            <a:pPr marL="817563" lvl="2" indent="-285750">
              <a:lnSpc>
                <a:spcPct val="120000"/>
              </a:lnSpc>
              <a:spcBef>
                <a:spcPts val="0"/>
              </a:spcBef>
            </a:pPr>
            <a:r>
              <a:rPr lang="pl-PL" sz="1500" dirty="0"/>
              <a:t>p</a:t>
            </a:r>
            <a:r>
              <a:rPr lang="pl-PL" sz="1500" dirty="0" smtClean="0"/>
              <a:t>růběžnou </a:t>
            </a:r>
            <a:r>
              <a:rPr lang="pl-PL" sz="1500" dirty="0"/>
              <a:t>ani závěrečnou zprávu o realizaci nelze podat před datem schválení právního </a:t>
            </a:r>
            <a:r>
              <a:rPr lang="pl-PL" sz="1500" dirty="0" smtClean="0"/>
              <a:t>aktu</a:t>
            </a:r>
            <a:r>
              <a:rPr lang="pl-PL" sz="1500" dirty="0" smtClean="0"/>
              <a:t>,</a:t>
            </a:r>
            <a:endParaRPr lang="cs-CZ" sz="1500" dirty="0" smtClean="0"/>
          </a:p>
          <a:p>
            <a:pPr marL="817563" lvl="2" indent="-285750">
              <a:lnSpc>
                <a:spcPct val="120000"/>
              </a:lnSpc>
              <a:spcBef>
                <a:spcPts val="0"/>
              </a:spcBef>
            </a:pPr>
            <a:r>
              <a:rPr lang="cs-CZ" sz="1500" dirty="0" smtClean="0"/>
              <a:t>zprávu nelze podat před uzavřením změnového řízení, jeli v projektu řešeno</a:t>
            </a:r>
            <a:r>
              <a:rPr lang="cs-CZ" sz="1500" dirty="0" smtClean="0"/>
              <a:t>,</a:t>
            </a:r>
          </a:p>
          <a:p>
            <a:pPr marL="817563" lvl="2" indent="-285750">
              <a:lnSpc>
                <a:spcPct val="120000"/>
              </a:lnSpc>
              <a:spcBef>
                <a:spcPts val="0"/>
              </a:spcBef>
            </a:pPr>
            <a:r>
              <a:rPr lang="cs-CZ" sz="1500" dirty="0"/>
              <a:t>další zprávy je možné podat až po schválení předchozích zpráv</a:t>
            </a:r>
            <a:r>
              <a:rPr lang="cs-CZ" sz="1500" dirty="0" smtClean="0"/>
              <a:t>,</a:t>
            </a:r>
            <a:endParaRPr lang="cs-CZ" sz="1500" dirty="0" smtClean="0"/>
          </a:p>
          <a:p>
            <a:pPr marL="817563" lvl="2" indent="-285750">
              <a:lnSpc>
                <a:spcPct val="120000"/>
              </a:lnSpc>
              <a:spcBef>
                <a:spcPts val="0"/>
              </a:spcBef>
            </a:pPr>
            <a:r>
              <a:rPr lang="cs-CZ" sz="1500" dirty="0" smtClean="0"/>
              <a:t>Centrum provádí kontrolu </a:t>
            </a:r>
            <a:r>
              <a:rPr lang="cs-CZ" sz="1500" dirty="0"/>
              <a:t>formálních náležitostí a věcného obsahu </a:t>
            </a:r>
            <a:r>
              <a:rPr lang="cs-CZ" sz="1500" dirty="0" smtClean="0"/>
              <a:t>zpráv a administrativní ověření.</a:t>
            </a:r>
            <a:endParaRPr lang="en-US" sz="1500" dirty="0"/>
          </a:p>
          <a:p>
            <a:pPr marL="1273176" lvl="3" indent="-285750">
              <a:lnSpc>
                <a:spcPct val="120000"/>
              </a:lnSpc>
              <a:spcBef>
                <a:spcPts val="0"/>
              </a:spcBef>
            </a:pPr>
            <a:endParaRPr lang="pl-PL" sz="1500" b="1" dirty="0" smtClean="0"/>
          </a:p>
          <a:p>
            <a:pPr marL="609600" lvl="1" indent="-342900">
              <a:lnSpc>
                <a:spcPct val="110000"/>
              </a:lnSpc>
              <a:spcBef>
                <a:spcPts val="0"/>
              </a:spcBef>
              <a:buFont typeface="+mj-lt"/>
              <a:buAutoNum type="arabicPeriod"/>
            </a:pPr>
            <a:endParaRPr lang="cs-CZ" sz="1500" dirty="0" smtClean="0"/>
          </a:p>
          <a:p>
            <a:pPr marL="609600" lvl="1" indent="-342900">
              <a:lnSpc>
                <a:spcPct val="110000"/>
              </a:lnSpc>
              <a:spcBef>
                <a:spcPts val="0"/>
              </a:spcBef>
              <a:buFont typeface="+mj-lt"/>
              <a:buAutoNum type="arabicPeriod"/>
            </a:pPr>
            <a:endParaRPr lang="cs-CZ" sz="1500" dirty="0" smtClean="0"/>
          </a:p>
          <a:p>
            <a:pPr marL="811213" lvl="2" indent="-277813">
              <a:lnSpc>
                <a:spcPct val="110000"/>
              </a:lnSpc>
              <a:spcBef>
                <a:spcPts val="0"/>
              </a:spcBef>
              <a:buFont typeface="Arial" panose="020B0604020202020204" pitchFamily="34" charset="0"/>
              <a:buChar char="•"/>
            </a:pPr>
            <a:endParaRPr lang="cs-CZ" sz="1500" dirty="0" smtClean="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b="1" dirty="0" smtClean="0"/>
              <a:t>Ing. Renáta Marková</a:t>
            </a:r>
            <a:endParaRPr lang="cs-CZ" dirty="0"/>
          </a:p>
        </p:txBody>
      </p:sp>
      <p:sp>
        <p:nvSpPr>
          <p:cNvPr id="4" name="Text Placeholder 3"/>
          <p:cNvSpPr>
            <a:spLocks noGrp="1"/>
          </p:cNvSpPr>
          <p:nvPr>
            <p:ph type="body" sz="quarter" idx="11"/>
          </p:nvPr>
        </p:nvSpPr>
        <p:spPr>
          <a:xfrm>
            <a:off x="685800" y="2428875"/>
            <a:ext cx="7772400" cy="2651125"/>
          </a:xfrm>
        </p:spPr>
        <p:txBody>
          <a:bodyPr>
            <a:noAutofit/>
          </a:bodyPr>
          <a:lstStyle/>
          <a:p>
            <a:r>
              <a:rPr lang="cs-CZ" sz="2000" b="1" dirty="0">
                <a:effectLst>
                  <a:outerShdw blurRad="38100" dist="38100" dir="2700000" algn="tl">
                    <a:srgbClr val="000000">
                      <a:alpha val="43137"/>
                    </a:srgbClr>
                  </a:outerShdw>
                </a:effectLst>
              </a:rPr>
              <a:t>Seminář pro SC 2.4 </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Zvýšení kvality a dostupnosti infrastruktury pro vzdělávání a celoživotní učení </a:t>
            </a:r>
            <a:endParaRPr lang="cs-CZ" sz="2000" b="1" dirty="0" smtClean="0">
              <a:effectLst>
                <a:outerShdw blurRad="38100" dist="38100" dir="2700000" algn="tl">
                  <a:srgbClr val="000000">
                    <a:alpha val="43137"/>
                  </a:srgbClr>
                </a:outerShdw>
              </a:effectLst>
            </a:endParaRPr>
          </a:p>
          <a:p>
            <a:endParaRPr lang="cs-CZ" sz="2000" b="1" dirty="0">
              <a:effectLst>
                <a:outerShdw blurRad="38100" dist="38100" dir="2700000" algn="tl">
                  <a:srgbClr val="000000">
                    <a:alpha val="43137"/>
                  </a:srgbClr>
                </a:outerShdw>
              </a:effectLst>
            </a:endParaRPr>
          </a:p>
          <a:p>
            <a:r>
              <a:rPr lang="cs-CZ" sz="2000" b="1" dirty="0">
                <a:effectLst>
                  <a:outerShdw blurRad="38100" dist="38100" dir="2700000" algn="tl">
                    <a:srgbClr val="000000">
                      <a:alpha val="43137"/>
                    </a:srgbClr>
                  </a:outerShdw>
                </a:effectLst>
              </a:rPr>
              <a:t>Kolová výzva č.  14</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Infrastruktura pro předškolní vzdělávání</a:t>
            </a:r>
          </a:p>
          <a:p>
            <a:r>
              <a:rPr lang="cs-CZ" sz="2000" b="1" dirty="0">
                <a:effectLst>
                  <a:outerShdw blurRad="38100" dist="38100" dir="2700000" algn="tl">
                    <a:srgbClr val="000000">
                      <a:alpha val="43137"/>
                    </a:srgbClr>
                  </a:outerShdw>
                </a:effectLst>
              </a:rPr>
              <a:t>Kolový výzva č. 15</a:t>
            </a:r>
          </a:p>
          <a:p>
            <a:r>
              <a:rPr lang="cs-CZ" sz="2000" b="1" dirty="0">
                <a:effectLst>
                  <a:outerShdw blurRad="38100" dist="38100" dir="2700000" algn="tl">
                    <a:srgbClr val="000000">
                      <a:alpha val="43137"/>
                    </a:srgbClr>
                  </a:outerShdw>
                </a:effectLst>
              </a:rPr>
              <a:t>Infrastruktura pro předškolní vzdělávání pro sociálně vyloučené lokality</a:t>
            </a:r>
          </a:p>
        </p:txBody>
      </p:sp>
      <p:sp>
        <p:nvSpPr>
          <p:cNvPr id="5" name="Text Placeholder 4"/>
          <p:cNvSpPr>
            <a:spLocks noGrp="1"/>
          </p:cNvSpPr>
          <p:nvPr>
            <p:ph type="body" sz="quarter" idx="12"/>
          </p:nvPr>
        </p:nvSpPr>
        <p:spPr/>
        <p:txBody>
          <a:bodyPr/>
          <a:lstStyle/>
          <a:p>
            <a:r>
              <a:rPr lang="cs-CZ" dirty="0" smtClean="0"/>
              <a:t>08. 12. 2015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417570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20000"/>
              </a:lnSpc>
              <a:spcBef>
                <a:spcPts val="600"/>
              </a:spcBef>
              <a:spcAft>
                <a:spcPts val="300"/>
              </a:spcAft>
              <a:buFont typeface="+mj-lt"/>
              <a:buAutoNum type="arabicPeriod" startAt="2"/>
            </a:pPr>
            <a:r>
              <a:rPr lang="cs-CZ" sz="1500" dirty="0" smtClean="0"/>
              <a:t>Zpráv </a:t>
            </a:r>
            <a:r>
              <a:rPr lang="cs-CZ" sz="1500" dirty="0"/>
              <a:t>o udržitelnosti („ZoU“):</a:t>
            </a:r>
          </a:p>
          <a:p>
            <a:pPr marL="817563" lvl="2" indent="-285750">
              <a:lnSpc>
                <a:spcPct val="120000"/>
              </a:lnSpc>
              <a:spcBef>
                <a:spcPts val="0"/>
              </a:spcBef>
            </a:pPr>
            <a:r>
              <a:rPr lang="cs-CZ" sz="1500" dirty="0"/>
              <a:t>monitoring období </a:t>
            </a:r>
            <a:r>
              <a:rPr lang="cs-CZ" sz="1500" dirty="0" smtClean="0"/>
              <a:t>udržitelnosti,</a:t>
            </a:r>
            <a:endParaRPr lang="cs-CZ" sz="1500" dirty="0"/>
          </a:p>
          <a:p>
            <a:pPr marL="811213" lvl="2" indent="-277813">
              <a:lnSpc>
                <a:spcPct val="110000"/>
              </a:lnSpc>
              <a:spcBef>
                <a:spcPts val="0"/>
              </a:spcBef>
              <a:buFont typeface="Arial" panose="020B0604020202020204" pitchFamily="34" charset="0"/>
              <a:buChar char="•"/>
            </a:pPr>
            <a:r>
              <a:rPr lang="cs-CZ" sz="1500" dirty="0" smtClean="0"/>
              <a:t>zprávy </a:t>
            </a:r>
            <a:r>
              <a:rPr lang="cs-CZ" sz="1500" dirty="0"/>
              <a:t>příjemce podává elektronicky v MS2014</a:t>
            </a:r>
            <a:r>
              <a:rPr lang="cs-CZ" sz="1500" dirty="0" smtClean="0"/>
              <a:t>+,</a:t>
            </a:r>
            <a:endParaRPr lang="cs-CZ" sz="1500" dirty="0"/>
          </a:p>
          <a:p>
            <a:pPr marL="811213" lvl="2" indent="-277813">
              <a:lnSpc>
                <a:spcPct val="110000"/>
              </a:lnSpc>
              <a:spcBef>
                <a:spcPts val="0"/>
              </a:spcBef>
              <a:buFont typeface="Arial" panose="020B0604020202020204" pitchFamily="34" charset="0"/>
              <a:buChar char="•"/>
            </a:pPr>
            <a:r>
              <a:rPr lang="cs-CZ" sz="1500" dirty="0"/>
              <a:t>h</a:t>
            </a:r>
            <a:r>
              <a:rPr lang="cs-CZ" sz="1500" dirty="0" smtClean="0"/>
              <a:t>armonogram </a:t>
            </a:r>
            <a:r>
              <a:rPr lang="cs-CZ" sz="1500" dirty="0"/>
              <a:t>jejich podání se příjemci zobrazuje v MS2014+ po datu schválení právního </a:t>
            </a:r>
            <a:r>
              <a:rPr lang="cs-CZ" sz="1500" dirty="0" smtClean="0"/>
              <a:t>aktu,</a:t>
            </a:r>
          </a:p>
          <a:p>
            <a:pPr marL="817563" lvl="2" indent="-285750">
              <a:lnSpc>
                <a:spcPct val="120000"/>
              </a:lnSpc>
              <a:spcBef>
                <a:spcPts val="0"/>
              </a:spcBef>
            </a:pPr>
            <a:r>
              <a:rPr lang="cs-CZ" sz="1500" dirty="0"/>
              <a:t>další zprávy je možné podat až po schválení předchozích zpráv,</a:t>
            </a:r>
          </a:p>
          <a:p>
            <a:pPr marL="817563" lvl="2" indent="-285750">
              <a:lnSpc>
                <a:spcPct val="120000"/>
              </a:lnSpc>
              <a:spcBef>
                <a:spcPts val="0"/>
              </a:spcBef>
            </a:pPr>
            <a:r>
              <a:rPr lang="cs-CZ" sz="1500" dirty="0"/>
              <a:t>zprávu nelze podat před uzavřením změnového řízení, jeli v projektu řešeno,</a:t>
            </a:r>
          </a:p>
          <a:p>
            <a:pPr marL="817563" lvl="2" indent="-285750">
              <a:lnSpc>
                <a:spcPct val="120000"/>
              </a:lnSpc>
              <a:spcBef>
                <a:spcPts val="0"/>
              </a:spcBef>
            </a:pPr>
            <a:r>
              <a:rPr lang="cs-CZ" sz="1500" dirty="0"/>
              <a:t>Centrum provádí kontrolu formálních náležitostí a věcného obsahu </a:t>
            </a:r>
            <a:r>
              <a:rPr lang="cs-CZ" sz="1500" dirty="0" smtClean="0"/>
              <a:t>zpráv</a:t>
            </a:r>
            <a:r>
              <a:rPr lang="cs-CZ" sz="1500" dirty="0"/>
              <a:t> </a:t>
            </a:r>
            <a:r>
              <a:rPr lang="cs-CZ" sz="1500" dirty="0" smtClean="0"/>
              <a:t>a </a:t>
            </a:r>
            <a:r>
              <a:rPr lang="cs-CZ" sz="1500" dirty="0"/>
              <a:t>administrativní ověření</a:t>
            </a:r>
            <a:endParaRPr lang="en-US" sz="1500" dirty="0"/>
          </a:p>
          <a:p>
            <a:pPr marL="531813" lvl="2" indent="0">
              <a:lnSpc>
                <a:spcPct val="120000"/>
              </a:lnSpc>
              <a:spcBef>
                <a:spcPts val="0"/>
              </a:spcBef>
              <a:buNone/>
            </a:pPr>
            <a:endParaRPr lang="cs-CZ" sz="1500" dirty="0" smtClean="0"/>
          </a:p>
          <a:p>
            <a:pPr marL="373063" lvl="1" indent="-285750">
              <a:lnSpc>
                <a:spcPct val="120000"/>
              </a:lnSpc>
              <a:spcBef>
                <a:spcPts val="0"/>
              </a:spcBef>
            </a:pPr>
            <a:endParaRPr lang="cs-CZ" sz="1900" dirty="0"/>
          </a:p>
          <a:p>
            <a:pPr marL="373063" lvl="1" indent="-285750">
              <a:lnSpc>
                <a:spcPct val="120000"/>
              </a:lnSpc>
              <a:spcBef>
                <a:spcPts val="0"/>
              </a:spcBef>
            </a:pPr>
            <a:endParaRPr lang="cs-CZ" sz="1900" dirty="0" smtClean="0"/>
          </a:p>
          <a:p>
            <a:pPr marL="373063" lvl="1" indent="-285750">
              <a:lnSpc>
                <a:spcPct val="120000"/>
              </a:lnSpc>
              <a:spcBef>
                <a:spcPts val="0"/>
              </a:spcBef>
            </a:pPr>
            <a:r>
              <a:rPr lang="cs-CZ" sz="1900" dirty="0" smtClean="0"/>
              <a:t>Pojištění majetku v době udržitelnosti projektu je pouze doporučeno, není tedy povinností.</a:t>
            </a:r>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189078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spcBef>
                <a:spcPts val="600"/>
              </a:spcBef>
              <a:spcAft>
                <a:spcPts val="600"/>
              </a:spcAft>
            </a:pPr>
            <a:r>
              <a:rPr lang="cs-CZ" sz="1700" dirty="0" smtClean="0"/>
              <a:t>Může iniciovat žadatel/příjemce, Centrum, ŘO IROP</a:t>
            </a:r>
          </a:p>
          <a:p>
            <a:pPr marL="808038" lvl="1" indent="-177800" algn="just" defTabSz="812800">
              <a:spcBef>
                <a:spcPts val="0"/>
              </a:spcBef>
            </a:pPr>
            <a:r>
              <a:rPr lang="cs-CZ" sz="1700" b="0" dirty="0">
                <a:solidFill>
                  <a:schemeClr val="tx1"/>
                </a:solidFill>
              </a:rPr>
              <a:t>O</a:t>
            </a:r>
            <a:r>
              <a:rPr lang="cs-CZ" sz="1700" b="0" dirty="0" smtClean="0">
                <a:solidFill>
                  <a:schemeClr val="tx1"/>
                </a:solidFill>
              </a:rPr>
              <a:t>známení provádí žadatel/příjemce prostřednictvím MS2014+ na záložce Žádost o změnu.</a:t>
            </a:r>
          </a:p>
          <a:p>
            <a:pPr marL="808038" lvl="1" indent="-177800" algn="just" defTabSz="812800">
              <a:spcBef>
                <a:spcPts val="0"/>
              </a:spcBef>
            </a:pPr>
            <a:r>
              <a:rPr lang="cs-CZ" sz="1700" b="0" dirty="0" smtClean="0">
                <a:solidFill>
                  <a:schemeClr val="tx1"/>
                </a:solidFill>
              </a:rPr>
              <a:t>Pokud je iniciátorem změny ŘO IROP nebo Centrum informují příjemce depeší </a:t>
            </a:r>
            <a:br>
              <a:rPr lang="cs-CZ" sz="1700" b="0" dirty="0" smtClean="0">
                <a:solidFill>
                  <a:schemeClr val="tx1"/>
                </a:solidFill>
              </a:rPr>
            </a:br>
            <a:r>
              <a:rPr lang="cs-CZ" sz="1700" b="0" dirty="0" smtClean="0">
                <a:solidFill>
                  <a:schemeClr val="tx1"/>
                </a:solidFill>
              </a:rPr>
              <a:t>o zahájení změnového řízení. </a:t>
            </a:r>
          </a:p>
          <a:p>
            <a:pPr marL="808038" lvl="1" indent="-177800" algn="just" defTabSz="812800">
              <a:spcBef>
                <a:spcPts val="0"/>
              </a:spcBef>
            </a:pPr>
            <a:r>
              <a:rPr lang="cs-CZ" sz="1700" b="0" dirty="0">
                <a:solidFill>
                  <a:schemeClr val="tx1"/>
                </a:solidFill>
              </a:rPr>
              <a:t>ŘO IROP </a:t>
            </a:r>
            <a:r>
              <a:rPr lang="cs-CZ" sz="1700" b="0" dirty="0" smtClean="0">
                <a:solidFill>
                  <a:schemeClr val="tx1"/>
                </a:solidFill>
              </a:rPr>
              <a:t>a Centrum zahájí změnové řízení v případě, že změna projektu bude </a:t>
            </a:r>
            <a:br>
              <a:rPr lang="cs-CZ" sz="1700" b="0" dirty="0" smtClean="0">
                <a:solidFill>
                  <a:schemeClr val="tx1"/>
                </a:solidFill>
              </a:rPr>
            </a:br>
            <a:r>
              <a:rPr lang="cs-CZ" sz="1700" b="0" dirty="0" smtClean="0">
                <a:solidFill>
                  <a:schemeClr val="tx1"/>
                </a:solidFill>
              </a:rPr>
              <a:t>v zájmu příjemce nebo po zjištění formální chyby. </a:t>
            </a:r>
            <a:endParaRPr lang="cs-CZ" sz="1700" b="0" dirty="0">
              <a:solidFill>
                <a:schemeClr val="tx1"/>
              </a:solidFill>
            </a:endParaRPr>
          </a:p>
          <a:p>
            <a:pPr marL="808038" lvl="1" indent="-177800" algn="just" defTabSz="812800">
              <a:spcBef>
                <a:spcPts val="0"/>
              </a:spcBef>
            </a:pPr>
            <a:r>
              <a:rPr lang="cs-CZ" sz="1700" b="0" dirty="0" smtClean="0">
                <a:solidFill>
                  <a:schemeClr val="tx1"/>
                </a:solidFill>
              </a:rPr>
              <a:t>Neplánované změny je příjemce povinen oznámit neprodleně, jakmile změna nastane. </a:t>
            </a:r>
          </a:p>
          <a:p>
            <a:pPr marL="454025" lvl="1" indent="-187325" algn="just">
              <a:spcBef>
                <a:spcPts val="600"/>
              </a:spcBef>
              <a:spcAft>
                <a:spcPts val="600"/>
              </a:spcAft>
            </a:pPr>
            <a:r>
              <a:rPr lang="cs-CZ" sz="1700" dirty="0"/>
              <a:t>D</a:t>
            </a:r>
            <a:r>
              <a:rPr lang="cs-CZ" sz="1700" dirty="0" smtClean="0"/>
              <a:t>ruhy změn</a:t>
            </a:r>
          </a:p>
          <a:p>
            <a:pPr marL="808038" lvl="2" indent="-177800" algn="just" defTabSz="812800">
              <a:spcBef>
                <a:spcPts val="0"/>
              </a:spcBef>
            </a:pPr>
            <a:r>
              <a:rPr lang="cs-CZ" sz="1700" dirty="0" smtClean="0"/>
              <a:t>Změny </a:t>
            </a:r>
            <a:r>
              <a:rPr lang="cs-CZ" sz="1700" b="1" dirty="0" smtClean="0"/>
              <a:t>před schválením prvního Rozhodnutí </a:t>
            </a:r>
            <a:r>
              <a:rPr lang="cs-CZ" sz="1700" dirty="0" smtClean="0"/>
              <a:t>– o změně rozhoduje Centrum.</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nemění údaje na Rozhodnutí  –  o změně rozhoduje Centrum.</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mění údaje na Rozhodnutí  –  </a:t>
            </a:r>
            <a:br>
              <a:rPr lang="cs-CZ" sz="1700" dirty="0" smtClean="0"/>
            </a:br>
            <a:r>
              <a:rPr lang="cs-CZ" sz="1700" dirty="0" smtClean="0"/>
              <a:t>o změně rozhoduje ŘO IROP (změny, které mají vliv na aktivity projektu, splnění účelu a cílů projektu nebo na dobu realizace projektu). ŘO IROP musí tyto změny schválit před zahájením jejich realizace. </a:t>
            </a:r>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5726"/>
            <a:ext cx="7772400" cy="1997296"/>
          </a:xfrm>
        </p:spPr>
        <p:txBody>
          <a:bodyPr>
            <a:normAutofit/>
          </a:bodyPr>
          <a:lstStyle/>
          <a:p>
            <a:pPr algn="ctr"/>
            <a:r>
              <a:rPr lang="cs-CZ" dirty="0" smtClean="0"/>
              <a:t>Webová aplikace</a:t>
            </a:r>
            <a:br>
              <a:rPr lang="cs-CZ" dirty="0" smtClean="0"/>
            </a:br>
            <a:r>
              <a:rPr lang="cs-CZ" dirty="0" smtClean="0"/>
              <a:t>MS2014+</a:t>
            </a:r>
            <a:endParaRPr lang="en-US" dirty="0"/>
          </a:p>
        </p:txBody>
      </p:sp>
      <p:sp>
        <p:nvSpPr>
          <p:cNvPr id="3" name="Subtitle 2"/>
          <p:cNvSpPr>
            <a:spLocks noGrp="1"/>
          </p:cNvSpPr>
          <p:nvPr>
            <p:ph type="subTitle" idx="1"/>
          </p:nvPr>
        </p:nvSpPr>
        <p:spPr/>
        <p:txBody>
          <a:bodyPr/>
          <a:lstStyle/>
          <a:p>
            <a:r>
              <a:rPr lang="cs-CZ" b="1" dirty="0" smtClean="0"/>
              <a:t>Ing. Renáta Marková</a:t>
            </a:r>
            <a:endParaRPr lang="cs-CZ" dirty="0"/>
          </a:p>
        </p:txBody>
      </p:sp>
      <p:sp>
        <p:nvSpPr>
          <p:cNvPr id="4" name="Text Placeholder 3"/>
          <p:cNvSpPr>
            <a:spLocks noGrp="1"/>
          </p:cNvSpPr>
          <p:nvPr>
            <p:ph type="body" sz="quarter" idx="11"/>
          </p:nvPr>
        </p:nvSpPr>
        <p:spPr>
          <a:xfrm>
            <a:off x="685800" y="3835729"/>
            <a:ext cx="7772400" cy="1410525"/>
          </a:xfrm>
        </p:spPr>
        <p:txBody>
          <a:bodyPr>
            <a:noAutofit/>
          </a:bodyPr>
          <a:lstStyle/>
          <a:p>
            <a:r>
              <a:rPr lang="cs-CZ" sz="2000" b="1" dirty="0" smtClean="0">
                <a:effectLst>
                  <a:outerShdw blurRad="38100" dist="38100" dir="2700000" algn="tl">
                    <a:srgbClr val="000000">
                      <a:alpha val="43137"/>
                    </a:srgbClr>
                  </a:outerShdw>
                </a:effectLst>
              </a:rPr>
              <a:t>Seminář </a:t>
            </a:r>
            <a:r>
              <a:rPr lang="cs-CZ" sz="2000" b="1" dirty="0">
                <a:effectLst>
                  <a:outerShdw blurRad="38100" dist="38100" dir="2700000" algn="tl">
                    <a:srgbClr val="000000">
                      <a:alpha val="43137"/>
                    </a:srgbClr>
                  </a:outerShdw>
                </a:effectLst>
              </a:rPr>
              <a:t>pro SC 2.4 </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Zvýšení kvality a dostupnosti infrastruktury pro vzdělávání a celoživotní učení </a:t>
            </a:r>
            <a:r>
              <a:rPr lang="cs-CZ" sz="2000" b="1" dirty="0" smtClean="0">
                <a:effectLst>
                  <a:outerShdw blurRad="38100" dist="38100" dir="2700000" algn="tl">
                    <a:srgbClr val="000000">
                      <a:alpha val="43137"/>
                    </a:srgbClr>
                  </a:outerShdw>
                </a:effectLst>
              </a:rPr>
              <a:t>(kolová výzva č. 14 a 15)</a:t>
            </a:r>
          </a:p>
        </p:txBody>
      </p:sp>
      <p:sp>
        <p:nvSpPr>
          <p:cNvPr id="5" name="Text Placeholder 4"/>
          <p:cNvSpPr>
            <a:spLocks noGrp="1"/>
          </p:cNvSpPr>
          <p:nvPr>
            <p:ph type="body" sz="quarter" idx="12"/>
          </p:nvPr>
        </p:nvSpPr>
        <p:spPr/>
        <p:txBody>
          <a:bodyPr/>
          <a:lstStyle/>
          <a:p>
            <a:r>
              <a:rPr lang="cs-CZ" dirty="0" smtClean="0"/>
              <a:t>08. 12. 2015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434818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285750" indent="-285750">
              <a:buFont typeface="Arial" panose="020B0604020202020204" pitchFamily="34" charset="0"/>
              <a:buChar char="•"/>
            </a:pPr>
            <a:r>
              <a:rPr lang="cs-CZ" sz="2000" dirty="0"/>
              <a:t>p</a:t>
            </a:r>
            <a:r>
              <a:rPr lang="cs-CZ" sz="2000" dirty="0" smtClean="0"/>
              <a:t>ortál </a:t>
            </a:r>
            <a:r>
              <a:rPr lang="cs-CZ" sz="2000" dirty="0"/>
              <a:t>pro žadatele - </a:t>
            </a:r>
            <a:r>
              <a:rPr lang="cs-CZ" sz="2000" dirty="0">
                <a:hlinkClick r:id="rId2"/>
              </a:rPr>
              <a:t>https://mseu.mssf.cz/</a:t>
            </a:r>
            <a:endParaRPr lang="cs-CZ" sz="2000" dirty="0"/>
          </a:p>
          <a:p>
            <a:pPr algn="just"/>
            <a:endParaRPr lang="cs-CZ" sz="2000" dirty="0" smtClean="0"/>
          </a:p>
          <a:p>
            <a:pPr algn="just"/>
            <a:r>
              <a:rPr lang="cs-CZ" sz="2000" dirty="0" smtClean="0"/>
              <a:t>Prostřednictvím </a:t>
            </a:r>
            <a:r>
              <a:rPr lang="cs-CZ" sz="2000" dirty="0"/>
              <a:t>MS2014+ probíhá podání úloh:</a:t>
            </a:r>
          </a:p>
          <a:p>
            <a:pPr marL="285750" indent="-285750">
              <a:buFont typeface="Arial" panose="020B0604020202020204" pitchFamily="34" charset="0"/>
              <a:buChar char="•"/>
            </a:pPr>
            <a:r>
              <a:rPr lang="cs-CZ" sz="2000" dirty="0"/>
              <a:t>Žádosti o </a:t>
            </a:r>
            <a:r>
              <a:rPr lang="cs-CZ" sz="2000" dirty="0" smtClean="0"/>
              <a:t>podporu, </a:t>
            </a:r>
          </a:p>
          <a:p>
            <a:pPr marL="285750" indent="-285750">
              <a:buFont typeface="Arial" panose="020B0604020202020204" pitchFamily="34" charset="0"/>
              <a:buChar char="•"/>
            </a:pPr>
            <a:r>
              <a:rPr lang="cs-CZ" sz="2000" dirty="0" smtClean="0"/>
              <a:t>Zprávy o realizaci projektu,</a:t>
            </a:r>
            <a:endParaRPr lang="cs-CZ" sz="2000" dirty="0"/>
          </a:p>
          <a:p>
            <a:pPr marL="285750" indent="-285750">
              <a:buFont typeface="Arial" panose="020B0604020202020204" pitchFamily="34" charset="0"/>
              <a:buChar char="•"/>
            </a:pPr>
            <a:r>
              <a:rPr lang="cs-CZ" sz="2000" dirty="0"/>
              <a:t>Žádosti o platbu a monitorovací </a:t>
            </a:r>
            <a:r>
              <a:rPr lang="cs-CZ" sz="2000" dirty="0" smtClean="0"/>
              <a:t>zprávy,</a:t>
            </a:r>
            <a:endParaRPr lang="cs-CZ" sz="2000" dirty="0"/>
          </a:p>
          <a:p>
            <a:pPr marL="285750" indent="-285750">
              <a:buFont typeface="Arial" panose="020B0604020202020204" pitchFamily="34" charset="0"/>
              <a:buChar char="•"/>
            </a:pPr>
            <a:r>
              <a:rPr lang="cs-CZ" sz="2000" b="1" dirty="0"/>
              <a:t>Nově žádosti o </a:t>
            </a:r>
            <a:r>
              <a:rPr lang="cs-CZ" sz="2000" b="1" dirty="0" smtClean="0"/>
              <a:t>změnu,</a:t>
            </a:r>
            <a:endParaRPr lang="cs-CZ" sz="2000" b="1" dirty="0"/>
          </a:p>
          <a:p>
            <a:pPr marL="285750" indent="-285750">
              <a:buFont typeface="Arial" panose="020B0604020202020204" pitchFamily="34" charset="0"/>
              <a:buChar char="•"/>
            </a:pPr>
            <a:r>
              <a:rPr lang="cs-CZ" sz="2000" b="1" dirty="0"/>
              <a:t>Nově hlášení o udržitelnosti </a:t>
            </a:r>
            <a:r>
              <a:rPr lang="cs-CZ" sz="2000" b="1" dirty="0" smtClean="0"/>
              <a:t>projektu,</a:t>
            </a:r>
            <a:endParaRPr lang="cs-CZ" sz="2000" b="1" dirty="0"/>
          </a:p>
          <a:p>
            <a:pPr marL="808038" lvl="2" indent="-177800" algn="just" defTabSz="812800">
              <a:spcBef>
                <a:spcPts val="0"/>
              </a:spcBef>
            </a:pPr>
            <a:endParaRPr lang="cs-CZ" sz="1700" dirty="0" smtClean="0"/>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Stručné představení portálu MS2014+</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43</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26952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fontScale="92500"/>
          </a:bodyPr>
          <a:lstStyle/>
          <a:p>
            <a:pPr algn="ctr"/>
            <a:r>
              <a:rPr lang="cs-CZ" b="1" dirty="0" smtClean="0">
                <a:solidFill>
                  <a:srgbClr val="00529C"/>
                </a:solidFill>
              </a:rPr>
              <a:t>POZOR </a:t>
            </a:r>
          </a:p>
          <a:p>
            <a:pPr algn="ctr"/>
            <a:r>
              <a:rPr lang="cs-CZ" dirty="0" smtClean="0"/>
              <a:t> </a:t>
            </a:r>
            <a:r>
              <a:rPr lang="cs-CZ" dirty="0"/>
              <a:t>Podání úloh je </a:t>
            </a:r>
            <a:r>
              <a:rPr lang="cs-CZ" b="1" dirty="0"/>
              <a:t>pouze elektronické </a:t>
            </a:r>
            <a:r>
              <a:rPr lang="cs-CZ" dirty="0"/>
              <a:t>prostřednictvím MS2014+ </a:t>
            </a:r>
            <a:r>
              <a:rPr lang="cs-CZ" dirty="0" smtClean="0"/>
              <a:t>(</a:t>
            </a:r>
            <a:r>
              <a:rPr lang="cs-CZ" dirty="0"/>
              <a:t>není třeba zasílat papírově poštou/odevzdávat na pobočku </a:t>
            </a:r>
            <a:r>
              <a:rPr lang="cs-CZ" dirty="0" smtClean="0"/>
              <a:t>Centra).</a:t>
            </a:r>
          </a:p>
          <a:p>
            <a:pPr algn="ctr"/>
            <a:endParaRPr lang="cs-CZ" dirty="0"/>
          </a:p>
          <a:p>
            <a:pPr marL="285750" indent="-285750" algn="just">
              <a:buFont typeface="Arial" panose="020B0604020202020204" pitchFamily="34" charset="0"/>
              <a:buChar char="•"/>
            </a:pPr>
            <a:r>
              <a:rPr lang="cs-CZ" dirty="0"/>
              <a:t>Žadatel vyplňuje jednotlivé úlohy přímo v okně internetového prohlížeče. </a:t>
            </a:r>
            <a:endParaRPr lang="cs-CZ" dirty="0" smtClean="0"/>
          </a:p>
          <a:p>
            <a:pPr marL="285750" indent="-285750" algn="just">
              <a:buFont typeface="Arial" panose="020B0604020202020204" pitchFamily="34" charset="0"/>
              <a:buChar char="•"/>
            </a:pPr>
            <a:r>
              <a:rPr lang="cs-CZ" dirty="0" smtClean="0"/>
              <a:t>Pro </a:t>
            </a:r>
            <a:r>
              <a:rPr lang="cs-CZ" dirty="0"/>
              <a:t>bezproblémový chod doporučujeme nejnovější verzi prohlížeče Internet Explorer</a:t>
            </a:r>
            <a:r>
              <a:rPr lang="cs-CZ" dirty="0" smtClean="0"/>
              <a:t>.</a:t>
            </a:r>
          </a:p>
          <a:p>
            <a:pPr marL="285750" indent="-285750" algn="just">
              <a:buFont typeface="Arial" panose="020B0604020202020204" pitchFamily="34" charset="0"/>
              <a:buChar char="•"/>
            </a:pPr>
            <a:r>
              <a:rPr lang="cs-CZ" dirty="0"/>
              <a:t>Instalační balíček </a:t>
            </a:r>
            <a:r>
              <a:rPr lang="cs-CZ" dirty="0">
                <a:hlinkClick r:id="rId2"/>
              </a:rPr>
              <a:t>TescoSW Elevated TrustTool</a:t>
            </a:r>
            <a:r>
              <a:rPr lang="cs-CZ" dirty="0"/>
              <a:t> naleznete v MS2014+ na záložce HW a SW požadavky.</a:t>
            </a:r>
          </a:p>
          <a:p>
            <a:pPr marL="285750" indent="-285750" algn="just">
              <a:buFont typeface="Arial" panose="020B0604020202020204" pitchFamily="34" charset="0"/>
              <a:buChar char="•"/>
            </a:pPr>
            <a:endParaRPr lang="cs-CZ" dirty="0"/>
          </a:p>
          <a:p>
            <a:pPr algn="ctr"/>
            <a:r>
              <a:rPr lang="cs-CZ" b="1" dirty="0" smtClean="0">
                <a:solidFill>
                  <a:srgbClr val="00529C"/>
                </a:solidFill>
              </a:rPr>
              <a:t>POZOR</a:t>
            </a:r>
          </a:p>
          <a:p>
            <a:pPr algn="ctr"/>
            <a:r>
              <a:rPr lang="cs-CZ" dirty="0" smtClean="0"/>
              <a:t>K </a:t>
            </a:r>
            <a:r>
              <a:rPr lang="cs-CZ" dirty="0"/>
              <a:t>podepsání úloh je vyžadován </a:t>
            </a:r>
            <a:r>
              <a:rPr lang="cs-CZ" b="1" dirty="0"/>
              <a:t>kvalifikovaný elektronický podpis</a:t>
            </a:r>
            <a:r>
              <a:rPr lang="cs-CZ" dirty="0"/>
              <a:t>. Aby bylo možné úlohy podepsat je nutné mít na počítači nainstalován balíček založen na technologii Silverlight, který slouží pro přístup k podpisovým certifikátům.</a:t>
            </a:r>
          </a:p>
          <a:p>
            <a:pPr marL="285750" indent="-285750">
              <a:buFont typeface="Arial" panose="020B0604020202020204" pitchFamily="34" charset="0"/>
              <a:buChar char="•"/>
            </a:pPr>
            <a:r>
              <a:rPr lang="cs-CZ" dirty="0" smtClean="0"/>
              <a:t>Princip </a:t>
            </a:r>
            <a:r>
              <a:rPr lang="cs-CZ" dirty="0"/>
              <a:t>práce s certifikáty je upřesněn ve FAQ MS2014+, část FAQ Elektronický podpis. </a:t>
            </a:r>
            <a:br>
              <a:rPr lang="cs-CZ" dirty="0"/>
            </a:br>
            <a:endParaRPr lang="cs-CZ" dirty="0"/>
          </a:p>
          <a:p>
            <a:pPr marL="285750" indent="-285750">
              <a:buFont typeface="Arial" panose="020B0604020202020204" pitchFamily="34" charset="0"/>
              <a:buChar char="•"/>
            </a:pPr>
            <a:endParaRPr lang="cs-CZ" b="1" dirty="0"/>
          </a:p>
          <a:p>
            <a:pPr marL="630238" lvl="2" indent="0" algn="just" defTabSz="812800">
              <a:spcBef>
                <a:spcPts val="0"/>
              </a:spcBef>
              <a:buNone/>
            </a:pPr>
            <a:endParaRPr lang="cs-CZ" sz="1700" dirty="0" smtClean="0"/>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Hlavní změny v portálu MS2014+</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44</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830801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285750" indent="-285750" algn="just">
              <a:buFont typeface="Arial" panose="020B0604020202020204" pitchFamily="34" charset="0"/>
              <a:buChar char="•"/>
            </a:pPr>
            <a:r>
              <a:rPr lang="cs-CZ" dirty="0"/>
              <a:t>Je nutné mít kvalifikovaný platný certifikát vydaný akreditovaným poskytovatelem certifikačních služeb dle zákona č. 227/2000 Sb., o elektronickém podpisu, v platném znění. </a:t>
            </a:r>
          </a:p>
          <a:p>
            <a:pPr algn="ctr"/>
            <a:r>
              <a:rPr lang="cs-CZ" b="1" dirty="0" smtClean="0">
                <a:solidFill>
                  <a:srgbClr val="00529C"/>
                </a:solidFill>
              </a:rPr>
              <a:t>POZOR</a:t>
            </a:r>
          </a:p>
          <a:p>
            <a:pPr algn="ctr"/>
            <a:r>
              <a:rPr lang="cs-CZ" b="1" dirty="0" smtClean="0"/>
              <a:t>Certifikát </a:t>
            </a:r>
            <a:r>
              <a:rPr lang="cs-CZ" b="1" dirty="0"/>
              <a:t>musí být vydaný některou </a:t>
            </a:r>
            <a:r>
              <a:rPr lang="cs-CZ" b="1" dirty="0" smtClean="0"/>
              <a:t> z</a:t>
            </a:r>
            <a:r>
              <a:rPr lang="cs-CZ" b="1" dirty="0"/>
              <a:t> podporovaných certifikačních autorit </a:t>
            </a:r>
            <a:r>
              <a:rPr lang="cs-CZ" dirty="0"/>
              <a:t>(Postsignum, I.CA, </a:t>
            </a:r>
            <a:r>
              <a:rPr lang="cs-CZ" dirty="0" smtClean="0"/>
              <a:t>eIdentity).</a:t>
            </a:r>
            <a:endParaRPr lang="cs-CZ" dirty="0"/>
          </a:p>
          <a:p>
            <a:pPr marL="285750" indent="-285750" algn="just">
              <a:buFont typeface="Arial" panose="020B0604020202020204" pitchFamily="34" charset="0"/>
              <a:buChar char="•"/>
            </a:pPr>
            <a:r>
              <a:rPr lang="cs-CZ" dirty="0"/>
              <a:t>Např. služby PostSignum jsou dostupné se službami Czech POINT</a:t>
            </a:r>
            <a:r>
              <a:rPr lang="cs-CZ" dirty="0" smtClean="0"/>
              <a:t>.</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K podepisování všech nebo určitých úloh je možné zmocnit jinou osobu plnou mocí, která se oskenovaná nahraje do MS2014+.</a:t>
            </a:r>
          </a:p>
          <a:p>
            <a:pPr marL="285750" indent="-285750">
              <a:buFont typeface="Arial" panose="020B0604020202020204" pitchFamily="34" charset="0"/>
              <a:buChar char="•"/>
            </a:pPr>
            <a:endParaRPr lang="cs-CZ" b="1" dirty="0"/>
          </a:p>
          <a:p>
            <a:pPr marL="915988" lvl="2" indent="-285750" algn="just" defTabSz="812800">
              <a:spcBef>
                <a:spcPts val="0"/>
              </a:spcBef>
            </a:pPr>
            <a:endParaRPr lang="cs-CZ" sz="1700" dirty="0" smtClean="0"/>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Elektronický podpis v portálu MS2014+</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2358698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algn="ctr"/>
            <a:r>
              <a:rPr lang="cs-CZ" b="1" dirty="0" smtClean="0">
                <a:solidFill>
                  <a:srgbClr val="00529C"/>
                </a:solidFill>
              </a:rPr>
              <a:t>POZOR</a:t>
            </a:r>
          </a:p>
          <a:p>
            <a:pPr algn="ctr"/>
            <a:r>
              <a:rPr lang="cs-CZ" b="1" dirty="0" smtClean="0"/>
              <a:t>Žadatel </a:t>
            </a:r>
            <a:r>
              <a:rPr lang="cs-CZ" b="1" dirty="0"/>
              <a:t>by měl vždy přístup do MS2014+ s rolí správce přístupů</a:t>
            </a:r>
            <a:r>
              <a:rPr lang="cs-CZ" dirty="0"/>
              <a:t>. Veškeré úlohy i v době udržitelnosti projektu je nutné podávat přes MS2014+.</a:t>
            </a:r>
          </a:p>
          <a:p>
            <a:pPr marL="285750" indent="-285750" algn="just">
              <a:buFont typeface="Arial" panose="020B0604020202020204" pitchFamily="34" charset="0"/>
              <a:buChar char="•"/>
            </a:pPr>
            <a:r>
              <a:rPr lang="cs-CZ" dirty="0"/>
              <a:t>Komunikace s </a:t>
            </a:r>
            <a:r>
              <a:rPr lang="cs-CZ" dirty="0" smtClean="0"/>
              <a:t>Centrem </a:t>
            </a:r>
            <a:r>
              <a:rPr lang="cs-CZ" dirty="0"/>
              <a:t>po podání projektové žádosti bude probíhat pouze prostřednictvím depeší (zpráv) přes MS2014+.</a:t>
            </a:r>
          </a:p>
          <a:p>
            <a:pPr marL="285750" indent="-285750" algn="just">
              <a:buFont typeface="Arial" panose="020B0604020202020204" pitchFamily="34" charset="0"/>
              <a:buChar char="•"/>
            </a:pPr>
            <a:r>
              <a:rPr lang="cs-CZ" dirty="0"/>
              <a:t>Informace o stavu projektu včetně výsledků hodnocení projektu se žadatel/příjemce dozví pouze přes MS2014+.</a:t>
            </a:r>
          </a:p>
          <a:p>
            <a:pPr marL="285750" indent="-285750" algn="just">
              <a:buFont typeface="Arial" panose="020B0604020202020204" pitchFamily="34" charset="0"/>
              <a:buChar char="•"/>
            </a:pPr>
            <a:r>
              <a:rPr lang="cs-CZ" dirty="0"/>
              <a:t>Dokument Rozhodnutí o poskytnutí </a:t>
            </a:r>
            <a:r>
              <a:rPr lang="cs-CZ" dirty="0" smtClean="0"/>
              <a:t>dotace/Stanovení podmínek </a:t>
            </a:r>
            <a:r>
              <a:rPr lang="cs-CZ" dirty="0"/>
              <a:t>včetně podmínek bude příjemci zpřístupněn taktéž pouze přes MS2014+.</a:t>
            </a:r>
          </a:p>
          <a:p>
            <a:pPr marL="285750" indent="-285750" algn="just">
              <a:buFont typeface="Arial" panose="020B0604020202020204" pitchFamily="34" charset="0"/>
              <a:buChar char="•"/>
            </a:pPr>
            <a:r>
              <a:rPr lang="cs-CZ" dirty="0"/>
              <a:t>Doporučujeme si v MS2014+ nastavit notifikace na telefon nebo e-mail, kde budete informováni o </a:t>
            </a:r>
            <a:r>
              <a:rPr lang="cs-CZ" dirty="0" smtClean="0"/>
              <a:t>události/změně </a:t>
            </a:r>
            <a:r>
              <a:rPr lang="cs-CZ" dirty="0"/>
              <a:t>stavu </a:t>
            </a:r>
            <a:r>
              <a:rPr lang="cs-CZ" dirty="0" smtClean="0"/>
              <a:t>projektu či o případných výzvách k doplnění/vysvětlení.</a:t>
            </a:r>
          </a:p>
          <a:p>
            <a:pPr marL="285750" indent="-285750">
              <a:buFont typeface="Arial" panose="020B0604020202020204" pitchFamily="34" charset="0"/>
              <a:buChar char="•"/>
            </a:pPr>
            <a:endParaRPr lang="cs-CZ" b="1" dirty="0"/>
          </a:p>
          <a:p>
            <a:pPr marL="915988" lvl="2" indent="-285750" algn="just" defTabSz="812800">
              <a:spcBef>
                <a:spcPts val="0"/>
              </a:spcBef>
            </a:pPr>
            <a:endParaRPr lang="cs-CZ" sz="1700" dirty="0" smtClean="0"/>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Hlavní změny v portálu MS2014+</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675370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285750" indent="-285750" algn="just">
              <a:buFont typeface="Arial" panose="020B0604020202020204" pitchFamily="34" charset="0"/>
              <a:buChar char="•"/>
            </a:pPr>
            <a:r>
              <a:rPr lang="cs-CZ" dirty="0"/>
              <a:t>Přílohy není nutné elektronicky podepisovat. Podepisuje se až kompletní </a:t>
            </a:r>
            <a:r>
              <a:rPr lang="cs-CZ" dirty="0" smtClean="0"/>
              <a:t>žádost o podporu. </a:t>
            </a:r>
          </a:p>
          <a:p>
            <a:pPr algn="ctr"/>
            <a:r>
              <a:rPr lang="cs-CZ" b="1" dirty="0" smtClean="0">
                <a:solidFill>
                  <a:srgbClr val="00529C"/>
                </a:solidFill>
              </a:rPr>
              <a:t>POZOR</a:t>
            </a:r>
            <a:r>
              <a:rPr lang="cs-CZ" dirty="0" smtClean="0">
                <a:solidFill>
                  <a:srgbClr val="FF0000"/>
                </a:solidFill>
              </a:rPr>
              <a:t> </a:t>
            </a:r>
          </a:p>
          <a:p>
            <a:pPr algn="ctr"/>
            <a:r>
              <a:rPr lang="cs-CZ" dirty="0" smtClean="0"/>
              <a:t>Velikost </a:t>
            </a:r>
            <a:r>
              <a:rPr lang="cs-CZ" dirty="0"/>
              <a:t>příloh není omezená a všechny přílohy se přikládají pouze elektronicky</a:t>
            </a:r>
            <a:r>
              <a:rPr lang="cs-CZ" dirty="0" smtClean="0"/>
              <a:t>.</a:t>
            </a:r>
          </a:p>
          <a:p>
            <a:pPr algn="ctr"/>
            <a:endParaRPr lang="cs-CZ" dirty="0"/>
          </a:p>
          <a:p>
            <a:pPr marL="285750" indent="-285750" algn="just">
              <a:buFont typeface="Arial" panose="020B0604020202020204" pitchFamily="34" charset="0"/>
              <a:buChar char="•"/>
            </a:pPr>
            <a:r>
              <a:rPr lang="cs-CZ" dirty="0" smtClean="0"/>
              <a:t>Jednotlivé </a:t>
            </a:r>
            <a:r>
              <a:rPr lang="cs-CZ" dirty="0"/>
              <a:t>přílohy se nenahrávají na záložku </a:t>
            </a:r>
            <a:r>
              <a:rPr lang="cs-CZ" dirty="0" smtClean="0"/>
              <a:t>„Přiložené dokumenty“, </a:t>
            </a:r>
            <a:r>
              <a:rPr lang="cs-CZ" dirty="0"/>
              <a:t>ale na různá místa podle oblasti do které spadají (týká se plných mocí a veřejných zakázek).</a:t>
            </a:r>
          </a:p>
          <a:p>
            <a:pPr marL="539750" lvl="2" indent="-285750" algn="just" defTabSz="266700">
              <a:spcBef>
                <a:spcPts val="0"/>
              </a:spcBef>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Hlavní změny v portálu MS2014+</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275591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Děkuji </a:t>
            </a:r>
            <a:r>
              <a:rPr lang="cs-CZ" dirty="0" smtClean="0"/>
              <a:t>Vám </a:t>
            </a:r>
            <a:r>
              <a:rPr lang="en-US" dirty="0" smtClean="0"/>
              <a:t>za pozornost</a:t>
            </a:r>
            <a:r>
              <a:rPr lang="cs-CZ" dirty="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00C4B2-41BC-D741-8B94-B76DB6967C01}" type="slidenum">
              <a:rPr lang="en-US" smtClean="0"/>
              <a:pPr/>
              <a:t>48</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Podání žádostí POUZE přes MS2014+ (v případě výzvy č. 14 a 15 ne dříve než 14. 12. 2015 od 14:00 hod.).</a:t>
            </a:r>
          </a:p>
          <a:p>
            <a:pPr marL="454025" lvl="1" indent="-187325"/>
            <a:r>
              <a:rPr lang="cs-CZ" dirty="0" smtClean="0"/>
              <a:t>Automatická registrace žádosti.</a:t>
            </a:r>
          </a:p>
          <a:p>
            <a:pPr marL="454025" lvl="1" indent="-187325"/>
            <a:r>
              <a:rPr lang="cs-CZ" dirty="0" smtClean="0"/>
              <a:t>Automatické předložení na příslušné krajské oddělení Centra.</a:t>
            </a:r>
          </a:p>
          <a:p>
            <a:pPr marL="454025" lvl="1" indent="-187325" algn="just"/>
            <a:r>
              <a:rPr lang="cs-CZ" dirty="0" smtClean="0"/>
              <a:t>Žadatel bude depeší informován o přidělených manažerech projektu, kteří budou mít na starosti další administraci projektu a komunikaci se žadatelem (administrace projektu bude zpravidla probíhat na krajském oddělení Centra, kde je sídlo žadatele).</a:t>
            </a:r>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pPr algn="ctr"/>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96638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Hodnocení žádostí je zahájeno po ukončení příjmu žádostí o podporu (kolová výzva), tedy od 23. 4. 2016.</a:t>
            </a:r>
          </a:p>
          <a:p>
            <a:pPr marL="454025" lvl="1" indent="-187325"/>
            <a:r>
              <a:rPr lang="cs-CZ" dirty="0" smtClean="0"/>
              <a:t>Fáze hodnocení (provádí Centrum)</a:t>
            </a:r>
          </a:p>
          <a:p>
            <a:pPr marL="898525" lvl="2" indent="-187325"/>
            <a:r>
              <a:rPr lang="cs-CZ" sz="1800" dirty="0" smtClean="0"/>
              <a:t>kontrola přijatelnosti a formálních náležitostí</a:t>
            </a:r>
          </a:p>
          <a:p>
            <a:pPr marL="898525" lvl="2" indent="-187325"/>
            <a:r>
              <a:rPr lang="cs-CZ" sz="1800" dirty="0"/>
              <a:t>v</a:t>
            </a:r>
            <a:r>
              <a:rPr lang="cs-CZ" sz="1800" dirty="0" smtClean="0"/>
              <a:t>ěcné hodnocení</a:t>
            </a:r>
          </a:p>
          <a:p>
            <a:pPr marL="898525" lvl="2" indent="-187325"/>
            <a:r>
              <a:rPr lang="cs-CZ" sz="1800" dirty="0" smtClean="0"/>
              <a:t>ex-ante analýza rizik</a:t>
            </a:r>
          </a:p>
          <a:p>
            <a:pPr marL="898525" lvl="2" indent="-187325"/>
            <a:r>
              <a:rPr lang="cs-CZ" sz="1800" dirty="0" smtClean="0"/>
              <a:t>ex-ante kontrola</a:t>
            </a:r>
          </a:p>
          <a:p>
            <a:pPr marL="454025" lvl="1" indent="-187325"/>
            <a:r>
              <a:rPr lang="cs-CZ" dirty="0" smtClean="0"/>
              <a:t>Fáze výběru projektů (provádí ŘO IROP)</a:t>
            </a:r>
          </a:p>
          <a:p>
            <a:pPr marL="898525" lvl="2" indent="-187325"/>
            <a:r>
              <a:rPr lang="cs-CZ" sz="1800" dirty="0" smtClean="0"/>
              <a:t>výběr projektu</a:t>
            </a:r>
          </a:p>
          <a:p>
            <a:pPr marL="898525" lvl="2" indent="-187325"/>
            <a:r>
              <a:rPr lang="cs-CZ" sz="18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7451" y="1306874"/>
            <a:ext cx="7959349" cy="4819290"/>
          </a:xfrm>
        </p:spPr>
        <p:txBody>
          <a:bodyPr>
            <a:normAutofit fontScale="92500" lnSpcReduction="10000"/>
          </a:bodyPr>
          <a:lstStyle/>
          <a:p>
            <a:pPr marL="361950" lvl="1" indent="-276225" defTabSz="266700"/>
            <a:r>
              <a:rPr lang="cs-CZ" dirty="0" smtClean="0"/>
              <a:t>Provedena do 20 </a:t>
            </a:r>
            <a:r>
              <a:rPr lang="cs-CZ" dirty="0" smtClean="0"/>
              <a:t>pracovních </a:t>
            </a:r>
            <a:r>
              <a:rPr lang="cs-CZ" dirty="0" smtClean="0"/>
              <a:t>dnů od </a:t>
            </a:r>
            <a:r>
              <a:rPr lang="cs-CZ" sz="2100" dirty="0"/>
              <a:t>data ukončení příjmu žádostí; </a:t>
            </a:r>
          </a:p>
          <a:p>
            <a:pPr marL="361950" lvl="1" indent="-276225" defTabSz="266700"/>
            <a:r>
              <a:rPr lang="cs-CZ" dirty="0" smtClean="0"/>
              <a:t>probíhá elektronicky v MS2014+, kontrolu provádí Centrum;</a:t>
            </a:r>
          </a:p>
          <a:p>
            <a:pPr marL="361950" lvl="1" indent="-276225" defTabSz="266700"/>
            <a:r>
              <a:rPr lang="cs-CZ" dirty="0" smtClean="0"/>
              <a:t>eliminační kritéria (vždy odpověď „ANO“ x „NE“);</a:t>
            </a:r>
          </a:p>
          <a:p>
            <a:pPr marL="361950" lvl="1" indent="-276225" algn="just" defTabSz="266700"/>
            <a:r>
              <a:rPr lang="cs-CZ" dirty="0"/>
              <a:t>p</a:t>
            </a:r>
            <a:r>
              <a:rPr lang="cs-CZ" dirty="0" smtClean="0"/>
              <a:t>ři kontrole přijatelnosti musí být splněna všechna kritéria stanovená výzvou (obecná i specifická) – v případě nesplnění jakéhokoliv kritéria je žádost vyloučena z dalšího procesu hodnocení;</a:t>
            </a:r>
          </a:p>
          <a:p>
            <a:pPr marL="361950" lvl="1" indent="-276225" algn="just" defTabSz="266700"/>
            <a:r>
              <a:rPr lang="cs-CZ" dirty="0" smtClean="0"/>
              <a:t>pokud nelze v rámci kontroly přijatelnosti kritérium vyhodnotit, nebo jsou v žádosti uvedeny rozporné údaje, je možné žadatele vyzvat </a:t>
            </a:r>
            <a:br>
              <a:rPr lang="cs-CZ" dirty="0" smtClean="0"/>
            </a:br>
            <a:r>
              <a:rPr lang="cs-CZ" sz="2100" dirty="0"/>
              <a:t>k upřesnění (max. dvakrát);</a:t>
            </a:r>
          </a:p>
          <a:p>
            <a:pPr marL="361950" lvl="1" indent="-276225" defTabSz="266700"/>
            <a:r>
              <a:rPr lang="cs-CZ" sz="2100" dirty="0"/>
              <a:t>pokud v rámci kontroly formálních náležitostí není splněno jedno či více kritérií  lze vyzvat k doložení </a:t>
            </a:r>
            <a:r>
              <a:rPr lang="cs-CZ" dirty="0" smtClean="0"/>
              <a:t>(max. dvakrát);</a:t>
            </a:r>
          </a:p>
          <a:p>
            <a:pPr marL="361950" lvl="1" indent="-276225" algn="just" defTabSz="266700"/>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fontScale="90000"/>
          </a:bodyPr>
          <a:lstStyle/>
          <a:p>
            <a:pPr algn="ctr"/>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lstStyle/>
          <a:p>
            <a:pPr marL="0" lvl="1" indent="0">
              <a:spcBef>
                <a:spcPct val="20000"/>
              </a:spcBef>
              <a:spcAft>
                <a:spcPts val="200"/>
              </a:spcAft>
              <a:buNone/>
            </a:pPr>
            <a:r>
              <a:rPr lang="cs-CZ" dirty="0" smtClean="0"/>
              <a:t>1. Žádost </a:t>
            </a:r>
            <a:r>
              <a:rPr lang="cs-CZ" dirty="0"/>
              <a:t>je podána v předepsané formě</a:t>
            </a:r>
          </a:p>
          <a:p>
            <a:pPr marL="542925" indent="-285750">
              <a:spcBef>
                <a:spcPts val="0"/>
              </a:spcBef>
              <a:buFont typeface="Courier New" panose="02070309020205020404" pitchFamily="49" charset="0"/>
              <a:buChar char="o"/>
            </a:pPr>
            <a:r>
              <a:rPr lang="cs-CZ" dirty="0" smtClean="0"/>
              <a:t>Přes MS2014+.</a:t>
            </a:r>
          </a:p>
          <a:p>
            <a:pPr marL="542925" indent="-285750">
              <a:spcBef>
                <a:spcPts val="0"/>
              </a:spcBef>
              <a:buFont typeface="Courier New" panose="02070309020205020404" pitchFamily="49" charset="0"/>
              <a:buChar char="o"/>
            </a:pPr>
            <a:r>
              <a:rPr lang="cs-CZ" dirty="0" smtClean="0"/>
              <a:t>Ve finančním plánu jsou nastaveny etapy projektu v minimální délce 3 měsíců.</a:t>
            </a:r>
          </a:p>
          <a:p>
            <a:endParaRPr lang="cs-CZ" sz="600" dirty="0" smtClean="0"/>
          </a:p>
          <a:p>
            <a:pPr marL="0" lvl="1" indent="0">
              <a:spcBef>
                <a:spcPts val="0"/>
              </a:spcBef>
              <a:spcAft>
                <a:spcPts val="200"/>
              </a:spcAft>
              <a:buNone/>
            </a:pPr>
            <a:r>
              <a:rPr lang="cs-CZ" dirty="0" smtClean="0"/>
              <a:t>2. Žádost </a:t>
            </a:r>
            <a:r>
              <a:rPr lang="cs-CZ" dirty="0"/>
              <a:t>je podepsána oprávněným zástupcem žadatele</a:t>
            </a:r>
          </a:p>
          <a:p>
            <a:pPr marL="542925" indent="-285750">
              <a:spcBef>
                <a:spcPts val="0"/>
              </a:spcBef>
              <a:buFont typeface="Courier New" panose="02070309020205020404" pitchFamily="49" charset="0"/>
              <a:buChar char="o"/>
            </a:pPr>
            <a:r>
              <a:rPr lang="cs-CZ" dirty="0" smtClean="0"/>
              <a:t>Statutární zástupce, popř. jim pověřená osoba na základě plné moci, či jiného dokumentu (např. usnesení zastupitelstva obce).</a:t>
            </a:r>
          </a:p>
          <a:p>
            <a:pPr marL="542925" indent="-285750">
              <a:spcBef>
                <a:spcPts val="0"/>
              </a:spcBef>
              <a:buFont typeface="Courier New" panose="02070309020205020404" pitchFamily="49" charset="0"/>
              <a:buChar char="o"/>
            </a:pPr>
            <a:endParaRPr lang="cs-CZ" sz="600" dirty="0" smtClean="0"/>
          </a:p>
          <a:p>
            <a:pPr marL="0" lvl="1" indent="0">
              <a:spcBef>
                <a:spcPts val="0"/>
              </a:spcBef>
              <a:spcAft>
                <a:spcPts val="600"/>
              </a:spcAft>
              <a:buNone/>
            </a:pPr>
            <a:r>
              <a:rPr lang="cs-CZ" dirty="0"/>
              <a:t>3. Jsou doloženy všechny povinné přílohy a obsahově splňují požadované náležitosti</a:t>
            </a:r>
          </a:p>
          <a:p>
            <a:pPr marL="534988" indent="-361950" algn="just">
              <a:spcBef>
                <a:spcPts val="0"/>
              </a:spcBef>
              <a:spcAft>
                <a:spcPts val="0"/>
              </a:spcAft>
              <a:buFont typeface="Courier New" panose="02070309020205020404" pitchFamily="49" charset="0"/>
              <a:buChar char="o"/>
              <a:tabLst>
                <a:tab pos="536575" algn="l"/>
              </a:tabLst>
            </a:pPr>
            <a:r>
              <a:rPr lang="cs-CZ" b="1" dirty="0" smtClean="0"/>
              <a:t>Plná </a:t>
            </a:r>
            <a:r>
              <a:rPr lang="cs-CZ" b="1" dirty="0"/>
              <a:t>moc</a:t>
            </a:r>
          </a:p>
          <a:p>
            <a:pPr marL="534988" indent="-361950">
              <a:spcBef>
                <a:spcPts val="0"/>
              </a:spcBef>
              <a:spcAft>
                <a:spcPts val="0"/>
              </a:spcAft>
              <a:tabLst>
                <a:tab pos="536575" algn="l"/>
              </a:tabLst>
            </a:pPr>
            <a:r>
              <a:rPr lang="cs-CZ" dirty="0"/>
              <a:t>	V případě přenesení pravomocí na jinou </a:t>
            </a:r>
            <a:r>
              <a:rPr lang="cs-CZ" dirty="0" smtClean="0"/>
              <a:t>osobu, např. při podpisu žádosti.</a:t>
            </a:r>
            <a:br>
              <a:rPr lang="cs-CZ" dirty="0" smtClean="0"/>
            </a:br>
            <a:r>
              <a:rPr lang="cs-CZ" dirty="0" smtClean="0"/>
              <a:t>Plné </a:t>
            </a:r>
            <a:r>
              <a:rPr lang="cs-CZ" dirty="0"/>
              <a:t>moci jsou uloženy v elektronické podobě v MS2014+. </a:t>
            </a:r>
            <a:r>
              <a:rPr lang="cs-CZ" dirty="0" smtClean="0"/>
              <a:t>Vzor plné moci je uveden v Příloze č. 11 Obecných pravidel</a:t>
            </a:r>
            <a:endParaRPr lang="cs-CZ" dirty="0"/>
          </a:p>
          <a:p>
            <a:pPr marL="542925" indent="-285750">
              <a:spcBef>
                <a:spcPts val="0"/>
              </a:spcBef>
              <a:buFont typeface="Courier New" panose="02070309020205020404" pitchFamily="49" charset="0"/>
              <a:buChar char="o"/>
            </a:pPr>
            <a:endParaRPr lang="cs-CZ" sz="2000" dirty="0" smtClean="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19296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3834</TotalTime>
  <Words>3990</Words>
  <Application>Microsoft Office PowerPoint</Application>
  <PresentationFormat>Předvádění na obrazovce (4:3)</PresentationFormat>
  <Paragraphs>553</Paragraphs>
  <Slides>48</Slides>
  <Notes>8</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CRR template</vt:lpstr>
      <vt:lpstr>Představení  Centra pro regionální rozvoj  České republiky</vt:lpstr>
      <vt:lpstr>Centrum pro regionální rozvoj České republiky</vt:lpstr>
      <vt:lpstr>Role Centra</vt:lpstr>
      <vt:lpstr>Příjem a hodnocení žádostí  o podporu</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Věcné hodnocení</vt:lpstr>
      <vt:lpstr>Věcné hodnocení</vt:lpstr>
      <vt:lpstr>Ex-ante analýza rizik</vt:lpstr>
      <vt:lpstr>Ex-ante kontrola</vt:lpstr>
      <vt:lpstr>Výběr projektů</vt:lpstr>
      <vt:lpstr>Vydání právního aktu – Registrace akce  a Rozhodnutí o poskytnutí dotace/Stanovení výdajů</vt:lpstr>
      <vt:lpstr>Žádost o přezkum výsledku hodnocení</vt:lpstr>
      <vt:lpstr>Monitorování realizace projektů</vt:lpstr>
      <vt:lpstr>Monitorování realizace projektů</vt:lpstr>
      <vt:lpstr>Změny v projektech</vt:lpstr>
      <vt:lpstr>Webová aplikace MS2014+</vt:lpstr>
      <vt:lpstr>Stručné představení portálu MS2014+</vt:lpstr>
      <vt:lpstr>Hlavní změny v portálu MS2014+</vt:lpstr>
      <vt:lpstr>Elektronický podpis v portálu MS2014+</vt:lpstr>
      <vt:lpstr>Hlavní změny v portálu MS2014+</vt:lpstr>
      <vt:lpstr>Hlavní změny v portálu MS2014+</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uzivateljihlava</cp:lastModifiedBy>
  <cp:revision>279</cp:revision>
  <cp:lastPrinted>2015-11-10T07:37:02Z</cp:lastPrinted>
  <dcterms:created xsi:type="dcterms:W3CDTF">2014-09-16T20:50:40Z</dcterms:created>
  <dcterms:modified xsi:type="dcterms:W3CDTF">2015-12-08T05:10:34Z</dcterms:modified>
</cp:coreProperties>
</file>