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0" r:id="rId2"/>
    <p:sldId id="293" r:id="rId3"/>
    <p:sldId id="261" r:id="rId4"/>
    <p:sldId id="292" r:id="rId5"/>
    <p:sldId id="267" r:id="rId6"/>
    <p:sldId id="294" r:id="rId7"/>
    <p:sldId id="263" r:id="rId8"/>
    <p:sldId id="295" r:id="rId9"/>
    <p:sldId id="296" r:id="rId10"/>
    <p:sldId id="297" r:id="rId11"/>
    <p:sldId id="299" r:id="rId12"/>
    <p:sldId id="298" r:id="rId13"/>
    <p:sldId id="300" r:id="rId14"/>
    <p:sldId id="302" r:id="rId15"/>
    <p:sldId id="301" r:id="rId16"/>
    <p:sldId id="303" r:id="rId17"/>
    <p:sldId id="304" r:id="rId18"/>
    <p:sldId id="305" r:id="rId19"/>
    <p:sldId id="306" r:id="rId20"/>
    <p:sldId id="291" r:id="rId21"/>
    <p:sldId id="264" r:id="rId22"/>
    <p:sldId id="265" r:id="rId23"/>
    <p:sldId id="268" r:id="rId24"/>
    <p:sldId id="269" r:id="rId25"/>
    <p:sldId id="270" r:id="rId26"/>
    <p:sldId id="271" r:id="rId27"/>
    <p:sldId id="272" r:id="rId28"/>
    <p:sldId id="262" r:id="rId2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480" y="-120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31748" name="Zástupný symbol pro číslo snímku 3"/>
          <p:cNvSpPr txBox="1">
            <a:spLocks noGrp="1"/>
          </p:cNvSpPr>
          <p:nvPr/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fld id="{3E4DB106-2719-4127-B574-1EA40AB59469}" type="slidenum">
              <a:rPr lang="cs-CZ" altLang="cs-CZ">
                <a:latin typeface="Calibri" pitchFamily="34" charset="0"/>
              </a:rPr>
              <a:pPr algn="r" eaLnBrk="1" hangingPunct="1">
                <a:spcBef>
                  <a:spcPct val="20000"/>
                </a:spcBef>
              </a:pPr>
              <a:t>7</a:t>
            </a:fld>
            <a:endParaRPr lang="cs-CZ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 smtClean="0"/>
              <a:t>16/12/14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61280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3591250" y="5840002"/>
            <a:ext cx="246494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Vinohradská 46, 120 00  Praha 2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614045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tel.: +420 221 580 201</a:t>
            </a: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8048299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3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>Seminář pro žadatele </a:t>
            </a:r>
            <a:br>
              <a:rPr lang="cs-CZ" sz="4000" dirty="0" smtClean="0"/>
            </a:br>
            <a:r>
              <a:rPr lang="cs-CZ" sz="4000" dirty="0" smtClean="0"/>
              <a:t>k </a:t>
            </a:r>
            <a:r>
              <a:rPr lang="cs-CZ" sz="4000" dirty="0" smtClean="0"/>
              <a:t>31. </a:t>
            </a:r>
            <a:r>
              <a:rPr lang="cs-CZ" sz="4000" dirty="0" smtClean="0"/>
              <a:t>výzvě IROP</a:t>
            </a:r>
            <a:r>
              <a:rPr lang="en-US" sz="4000" dirty="0" smtClean="0"/>
              <a:t>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en-US" sz="4000" dirty="0" smtClean="0"/>
              <a:t>„</a:t>
            </a:r>
            <a:r>
              <a:rPr lang="cs-CZ" sz="4000" dirty="0" smtClean="0"/>
              <a:t>Zvýšení kvality návazné péče</a:t>
            </a:r>
            <a:r>
              <a:rPr lang="en-US" sz="4000" dirty="0" smtClean="0"/>
              <a:t>"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cs-CZ" sz="2800" b="1" u="sng" dirty="0" smtClean="0"/>
          </a:p>
          <a:p>
            <a:pPr algn="ctr"/>
            <a:endParaRPr lang="cs-CZ" sz="2800" b="1" u="sng" dirty="0"/>
          </a:p>
          <a:p>
            <a:pPr algn="ctr"/>
            <a:r>
              <a:rPr lang="cs-CZ" sz="2800" b="1" u="sng" dirty="0" smtClean="0"/>
              <a:t>Zadávání a kontrola veřejných zakázek</a:t>
            </a:r>
            <a:endParaRPr lang="en-US" sz="2800" b="1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01.06.2016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3200" b="1" u="sng" dirty="0">
                <a:solidFill>
                  <a:prstClr val="black"/>
                </a:solidFill>
                <a:cs typeface="Arial" pitchFamily="34" charset="0"/>
              </a:rPr>
              <a:t>Shodné jako v ZVZ: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dodávky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služby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stavební práce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věcné členění předmětu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2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914400">
              <a:spcAft>
                <a:spcPts val="0"/>
              </a:spcAft>
            </a:pPr>
            <a:r>
              <a:rPr lang="cs-CZ" sz="2200" dirty="0">
                <a:solidFill>
                  <a:prstClr val="black"/>
                </a:solidFill>
              </a:rPr>
              <a:t>Zadavatel stanoví předmět jedné zakázky tak, aby předmětem jedné zakázky byla: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všechna </a:t>
            </a:r>
            <a:r>
              <a:rPr lang="cs-CZ" sz="2200" dirty="0" smtClean="0">
                <a:solidFill>
                  <a:prstClr val="black"/>
                </a:solidFill>
              </a:rPr>
              <a:t>plnění, tvořící </a:t>
            </a:r>
            <a:r>
              <a:rPr lang="cs-CZ" sz="2200" b="1" u="sng" dirty="0">
                <a:solidFill>
                  <a:prstClr val="black"/>
                </a:solidFill>
              </a:rPr>
              <a:t>jeden funkční celek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všechna obdobná a spolu související plnění</a:t>
            </a: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200" b="0" dirty="0">
                <a:solidFill>
                  <a:prstClr val="black"/>
                </a:solidFill>
              </a:rPr>
              <a:t>související plnění jsou ta, která spolu </a:t>
            </a:r>
            <a:r>
              <a:rPr lang="cs-CZ" sz="2200" u="sng" dirty="0">
                <a:solidFill>
                  <a:prstClr val="black"/>
                </a:solidFill>
              </a:rPr>
              <a:t>místně, věcně a časově</a:t>
            </a:r>
            <a:r>
              <a:rPr lang="cs-CZ" sz="2200" b="0" dirty="0">
                <a:solidFill>
                  <a:prstClr val="black"/>
                </a:solidFill>
              </a:rPr>
              <a:t> souvisí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prstClr val="black"/>
                </a:solidFill>
              </a:rPr>
              <a:t>u dodávek a služeb platí </a:t>
            </a:r>
            <a:r>
              <a:rPr lang="cs-CZ" sz="2200" b="1" u="sng" dirty="0" smtClean="0">
                <a:solidFill>
                  <a:prstClr val="black"/>
                </a:solidFill>
              </a:rPr>
              <a:t>pravidlo účetního období  </a:t>
            </a:r>
            <a:endParaRPr lang="cs-CZ" sz="2200" b="1" u="sng" dirty="0">
              <a:solidFill>
                <a:prstClr val="black"/>
              </a:solidFill>
            </a:endParaRPr>
          </a:p>
          <a:p>
            <a:pPr lvl="0" defTabSz="914400">
              <a:spcAft>
                <a:spcPts val="0"/>
              </a:spcAft>
            </a:pPr>
            <a:r>
              <a:rPr lang="cs-CZ" sz="2200" b="1" dirty="0" smtClean="0">
                <a:solidFill>
                  <a:prstClr val="black"/>
                </a:solidFill>
                <a:cs typeface="Arial" pitchFamily="34" charset="0"/>
              </a:rPr>
              <a:t>Shodná </a:t>
            </a:r>
            <a:r>
              <a:rPr lang="cs-CZ" sz="2200" b="1" dirty="0">
                <a:solidFill>
                  <a:prstClr val="black"/>
                </a:solidFill>
                <a:cs typeface="Arial" pitchFamily="34" charset="0"/>
              </a:rPr>
              <a:t>pravidla jako v ZVZ: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cs typeface="Arial" pitchFamily="34" charset="0"/>
              </a:rPr>
              <a:t>povinnost stanovit předmět zakázky v souladu se základními </a:t>
            </a:r>
            <a:r>
              <a:rPr lang="cs-CZ" sz="2200" dirty="0" smtClean="0">
                <a:solidFill>
                  <a:prstClr val="black"/>
                </a:solidFill>
                <a:cs typeface="Arial" pitchFamily="34" charset="0"/>
              </a:rPr>
              <a:t>zásadami a v souladu s §13</a:t>
            </a:r>
            <a:endParaRPr lang="cs-CZ" sz="2200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cs typeface="Arial" pitchFamily="34" charset="0"/>
              </a:rPr>
              <a:t>zákaz </a:t>
            </a:r>
            <a:r>
              <a:rPr lang="cs-CZ" sz="2200" dirty="0" smtClean="0">
                <a:solidFill>
                  <a:prstClr val="black"/>
                </a:solidFill>
                <a:cs typeface="Arial" pitchFamily="34" charset="0"/>
              </a:rPr>
              <a:t>neoprávněného dělení </a:t>
            </a:r>
            <a:r>
              <a:rPr lang="cs-CZ" sz="2200" dirty="0">
                <a:solidFill>
                  <a:prstClr val="black"/>
                </a:solidFill>
                <a:cs typeface="Arial" pitchFamily="34" charset="0"/>
              </a:rPr>
              <a:t>předmětu zakázky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prstClr val="black"/>
                </a:solidFill>
                <a:cs typeface="Arial" pitchFamily="34" charset="0"/>
              </a:rPr>
              <a:t>zákaz diskriminačního slučování předmětu zakázky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prstClr val="black"/>
                </a:solidFill>
                <a:cs typeface="Arial" pitchFamily="34" charset="0"/>
              </a:rPr>
              <a:t>zákaz </a:t>
            </a:r>
            <a:r>
              <a:rPr lang="cs-CZ" sz="2200" dirty="0">
                <a:solidFill>
                  <a:prstClr val="black"/>
                </a:solidFill>
                <a:cs typeface="Arial" pitchFamily="34" charset="0"/>
              </a:rPr>
              <a:t>značkové specifikace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vymezení předmětu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64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Zadavatel může zadat zakázku: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otevřené výzvě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na elektronickém tržišti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v případě zakázek malé hodnoty </a:t>
            </a: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uzavřené výzvě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procesní postup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06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Oznámení výběrového řízení uveřejní zadavatel po celou dobu trvání lhůty pro podání nabídek: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na profilu zadavatele,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ve věstníku veřejných zakázek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webových stránkách příslušného 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Programu </a:t>
            </a:r>
            <a:r>
              <a:rPr lang="cs-CZ" sz="3200" i="1" dirty="0" smtClean="0">
                <a:solidFill>
                  <a:prstClr val="black"/>
                </a:solidFill>
                <a:cs typeface="Arial" pitchFamily="34" charset="0"/>
              </a:rPr>
              <a:t>(pro IROP neplatí)</a:t>
            </a:r>
            <a:endParaRPr lang="cs-CZ" sz="3200" i="1" dirty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otevřená výzva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27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>
              <a:spcAft>
                <a:spcPts val="0"/>
              </a:spcAft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Pokud zadavatel zadává na elektronickém tržišti, zadává podle pravidel elektronického tržiště.</a:t>
            </a:r>
          </a:p>
          <a:p>
            <a:pPr marL="742950" lvl="1" indent="-285750" algn="just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800" u="sng" dirty="0">
                <a:solidFill>
                  <a:prstClr val="black"/>
                </a:solidFill>
                <a:cs typeface="Arial" pitchFamily="34" charset="0"/>
              </a:rPr>
              <a:t>v takovém případě se ustanovení upravující zadávání zakázek tohoto </a:t>
            </a:r>
            <a:r>
              <a:rPr lang="cs-CZ" sz="2800" u="sng" dirty="0" smtClean="0">
                <a:solidFill>
                  <a:prstClr val="black"/>
                </a:solidFill>
                <a:cs typeface="Arial" pitchFamily="34" charset="0"/>
              </a:rPr>
              <a:t>MPZ nepoužijí </a:t>
            </a:r>
            <a:r>
              <a:rPr lang="cs-CZ" sz="2800" b="0" dirty="0" smtClean="0">
                <a:solidFill>
                  <a:prstClr val="black"/>
                </a:solidFill>
                <a:cs typeface="Arial" pitchFamily="34" charset="0"/>
              </a:rPr>
              <a:t>(vyjma základních zásad)</a:t>
            </a:r>
            <a:endParaRPr lang="cs-CZ" sz="2800" b="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e-tržiště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2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pouze v případě zakázek malé hodnoty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výzva nejméně 3 zájemcům k podání nabídky </a:t>
            </a:r>
          </a:p>
          <a:p>
            <a:pPr marL="742950" lvl="2" indent="-342900" algn="just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jedná se pouze takové zájemce, o kterých má zadavatel informace, že jsou způsobilí požadované plnění poskytnout</a:t>
            </a:r>
          </a:p>
          <a:p>
            <a:pPr marL="342000" lvl="1" indent="-342000" algn="just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prokazatelný způsob odeslání výzvy</a:t>
            </a:r>
          </a:p>
          <a:p>
            <a:pPr marL="342900" lvl="1" indent="-342900" algn="just" defTabSz="914400">
              <a:spcBef>
                <a:spcPct val="20000"/>
              </a:spcBef>
              <a:buFont typeface="Arial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zadavatel nesmí vyzývat opakovaně stejný okruh zájemců, není-li to odůvodněno předmětem plnění zakázky či jinými zvláštními okolnostmi, případně zrušením předcházejícího výběrového řízení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uzavřená výzva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04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>
              <a:spcAft>
                <a:spcPts val="0"/>
              </a:spcAft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Lhůta stanovená podle tohoto </a:t>
            </a:r>
            <a:r>
              <a:rPr lang="cs-CZ" sz="2400" dirty="0" smtClean="0">
                <a:solidFill>
                  <a:prstClr val="black"/>
                </a:solidFill>
                <a:cs typeface="Arial" pitchFamily="34" charset="0"/>
              </a:rPr>
              <a:t>MPZ (bod 7.3.2) počíná </a:t>
            </a: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dnem, který následuje po události, jež je rozhodující pro její počátek. Rozhodnou událostí je uveřejnění oznámení o zahájení výběrového řízení/odeslání výzvy k podání nabídky.</a:t>
            </a:r>
          </a:p>
          <a:p>
            <a:pPr lvl="0" algn="just" defTabSz="914400">
              <a:spcAft>
                <a:spcPts val="0"/>
              </a:spcAft>
            </a:pP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Lhůta pro podání nabídek nesmí být kratší než: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kalendářních dnů u zakázek malé hodnoty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kalendářních u 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zakázek vyšší hodnoty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35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kalendářních v případě zakázek, jejichž předpokládaná hodnota dosáhne nejméně hodnoty nadlimitní veřejné zakázky pro sektorové zadavatele podle nařízení vlády č. 77/2008 Sb.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lhůta pro podání nabídek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03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Obsah zadávacích podmínek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Kvalifikace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Dodatečné informace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Stanovení komise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Otevírání obálek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Posouzení a hodnocení nabídek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Uzavření smlouvy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Změny uzavřené smlouvy</a:t>
            </a:r>
            <a:endParaRPr lang="cs-CZ" sz="2800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další náležitosti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42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b="1" dirty="0">
                <a:solidFill>
                  <a:prstClr val="black"/>
                </a:solidFill>
                <a:cs typeface="Arial" pitchFamily="34" charset="0"/>
              </a:rPr>
              <a:t>Příloha č. 1 – Obchodní podmínky zakázek na stavební práce (závazné</a:t>
            </a:r>
            <a:r>
              <a:rPr lang="cs-CZ" sz="2600" b="1" dirty="0" smtClean="0">
                <a:solidFill>
                  <a:prstClr val="black"/>
                </a:solidFill>
                <a:cs typeface="Arial" pitchFamily="34" charset="0"/>
              </a:rPr>
              <a:t>!)</a:t>
            </a:r>
            <a:endParaRPr lang="cs-CZ" sz="26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2 - Formulář oznámení výběrového řízení – zadávací podmínky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3 - Protokol o otevírání obálek, posouzení a hodnocení nabídek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4 - Jmenování hodnotící komise/Pověření k otevírání obálek, posouzení a hodnocení nabídek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- přílohy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65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Povinná ustanovení </a:t>
            </a:r>
            <a:r>
              <a:rPr lang="cs-CZ" sz="2000" b="1" dirty="0">
                <a:latin typeface="Arial"/>
                <a:ea typeface="Times New Roman"/>
              </a:rPr>
              <a:t>smluvních podmínek: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Označování účetních dokladů názvem a číslem projektu.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Uvedení povinnosti dodavatele poskytovat informace a dokumentaci oprávněným orgánům do roku 2028.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pl-PL" b="0" dirty="0">
                <a:solidFill>
                  <a:schemeClr val="tx1"/>
                </a:solidFill>
                <a:latin typeface="Arial"/>
                <a:ea typeface="Times New Roman"/>
              </a:rPr>
              <a:t>Ustanovení o archivaci dokladů do roku 2028</a:t>
            </a:r>
            <a:r>
              <a:rPr lang="pl-PL" b="0" dirty="0" smtClean="0">
                <a:solidFill>
                  <a:schemeClr val="tx1"/>
                </a:solidFill>
                <a:latin typeface="Arial"/>
                <a:ea typeface="Times New Roman"/>
              </a:rPr>
              <a:t>.</a:t>
            </a:r>
            <a:endParaRPr lang="cs-CZ" b="0" dirty="0">
              <a:solidFill>
                <a:schemeClr val="tx1"/>
              </a:solidFill>
              <a:latin typeface="Arial"/>
              <a:ea typeface="Times New Roman"/>
            </a:endParaRPr>
          </a:p>
          <a:p>
            <a:pPr marL="285750" indent="-285750"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Soulad </a:t>
            </a:r>
            <a:r>
              <a:rPr lang="cs-CZ" sz="2000" b="1" dirty="0">
                <a:latin typeface="Arial"/>
                <a:ea typeface="Times New Roman"/>
              </a:rPr>
              <a:t>předmětu VZ s obsahem </a:t>
            </a:r>
            <a:r>
              <a:rPr lang="cs-CZ" sz="2000" b="1" dirty="0" smtClean="0">
                <a:latin typeface="Arial"/>
                <a:ea typeface="Times New Roman"/>
              </a:rPr>
              <a:t>projektu -  </a:t>
            </a:r>
            <a:r>
              <a:rPr lang="cs-CZ" sz="2000" u="sng" dirty="0" smtClean="0">
                <a:latin typeface="Arial"/>
                <a:ea typeface="Times New Roman"/>
              </a:rPr>
              <a:t>nezakazuje ale přítomnost nezpůsobilých výdajů (např. servisní služby – funkční celek!)</a:t>
            </a:r>
            <a:endParaRPr lang="cs-CZ" sz="2000" dirty="0" smtClean="0">
              <a:latin typeface="Arial"/>
              <a:ea typeface="Times New Roman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Povinnosti </a:t>
            </a:r>
            <a:r>
              <a:rPr lang="cs-CZ" sz="2000" b="1" dirty="0">
                <a:latin typeface="Arial"/>
                <a:ea typeface="Times New Roman"/>
              </a:rPr>
              <a:t>příjemců v oblasti publicity </a:t>
            </a:r>
            <a:r>
              <a:rPr lang="cs-CZ" sz="2000" b="1" u="sng" dirty="0">
                <a:latin typeface="Arial"/>
                <a:ea typeface="Times New Roman"/>
              </a:rPr>
              <a:t>se nevztahují</a:t>
            </a:r>
            <a:r>
              <a:rPr lang="cs-CZ" sz="2000" b="1" dirty="0">
                <a:latin typeface="Arial"/>
                <a:ea typeface="Times New Roman"/>
              </a:rPr>
              <a:t> na dokumentaci o zakázce</a:t>
            </a:r>
            <a:r>
              <a:rPr lang="cs-CZ" sz="2000" dirty="0">
                <a:latin typeface="Arial"/>
                <a:ea typeface="Times New Roman"/>
              </a:rPr>
              <a:t> (zadávací dokumentace, protokoly z jednání komisí apod</a:t>
            </a:r>
            <a:r>
              <a:rPr lang="cs-CZ" sz="2000" dirty="0" smtClean="0">
                <a:latin typeface="Arial"/>
                <a:ea typeface="Times New Roman"/>
              </a:rPr>
              <a:t>.)“.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endParaRPr lang="cs-CZ" sz="30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Obecná pravidla pro žadatele a </a:t>
            </a:r>
            <a:r>
              <a:rPr lang="cs-CZ" dirty="0" smtClean="0"/>
              <a:t>příjemce – požadavky při zadávání zakázek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95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364065"/>
            <a:ext cx="8229600" cy="822642"/>
          </a:xfrm>
        </p:spPr>
        <p:txBody>
          <a:bodyPr/>
          <a:lstStyle/>
          <a:p>
            <a:pPr algn="ctr"/>
            <a:r>
              <a:rPr lang="cs-CZ" dirty="0" smtClean="0"/>
              <a:t>Zadávání veřejných zakázek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67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485007"/>
            <a:ext cx="8229600" cy="822642"/>
          </a:xfrm>
        </p:spPr>
        <p:txBody>
          <a:bodyPr/>
          <a:lstStyle/>
          <a:p>
            <a:pPr algn="ctr"/>
            <a:r>
              <a:rPr lang="cs-CZ" dirty="0"/>
              <a:t>Kontrola zakázek v IROP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34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b="1" u="sng" dirty="0" smtClean="0"/>
              <a:t>Proces kontroly zakázek v IROP:</a:t>
            </a:r>
          </a:p>
          <a:p>
            <a:pPr lvl="0"/>
            <a:endParaRPr lang="cs-CZ" sz="2400" dirty="0"/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 smtClean="0"/>
              <a:t>Povinnosti stanovují Obecná pravidla pro žadatele a příjemce </a:t>
            </a:r>
            <a:r>
              <a:rPr lang="cs-CZ" sz="2400" dirty="0" smtClean="0"/>
              <a:t>(zejm. kapitola 5</a:t>
            </a:r>
            <a:r>
              <a:rPr lang="cs-CZ" sz="2400" dirty="0"/>
              <a:t> </a:t>
            </a:r>
            <a:r>
              <a:rPr lang="cs-CZ" sz="2400" dirty="0" smtClean="0"/>
              <a:t>Investiční </a:t>
            </a:r>
            <a:r>
              <a:rPr lang="cs-CZ" sz="2400" dirty="0"/>
              <a:t>plánování a zadávání </a:t>
            </a:r>
            <a:r>
              <a:rPr lang="cs-CZ" sz="2400" dirty="0" smtClean="0"/>
              <a:t>zakázek) </a:t>
            </a:r>
            <a:r>
              <a:rPr lang="cs-CZ" sz="2400" b="1" dirty="0" smtClean="0"/>
              <a:t>+ Podmínky Rozhodnutí o poskytnutí dotace </a:t>
            </a:r>
            <a:r>
              <a:rPr lang="cs-CZ" sz="2400" dirty="0" smtClean="0"/>
              <a:t>(lhůty, finanční opravy…)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 smtClean="0"/>
              <a:t>Kontrola VZ probíhá průběžně ve 3 + 2 fázích</a:t>
            </a:r>
            <a:endParaRPr lang="cs-CZ" sz="2400" b="1" dirty="0"/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/>
              <a:t>Relevantní dokumentaci o zakázce zadavatel předkládá </a:t>
            </a:r>
            <a:r>
              <a:rPr lang="cs-CZ" sz="2400" b="1" dirty="0" smtClean="0"/>
              <a:t>prostřednictvím MS2014</a:t>
            </a:r>
            <a:r>
              <a:rPr lang="cs-CZ" sz="2400" b="1" dirty="0"/>
              <a:t>+</a:t>
            </a:r>
            <a:endParaRPr lang="cs-CZ" sz="2400" b="1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</a:t>
            </a:r>
            <a:r>
              <a:rPr lang="cs-CZ" dirty="0" smtClean="0"/>
              <a:t>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01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b="1" u="sng" dirty="0"/>
              <a:t>Proces kontroly zakázek v IROP: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b="1" dirty="0" smtClean="0"/>
              <a:t>1. Fáze = kontrola zadávacích podmínek VZ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předložení zadávacích podmínek </a:t>
            </a:r>
            <a:r>
              <a:rPr lang="cs-CZ" sz="2400" dirty="0"/>
              <a:t>VZ </a:t>
            </a:r>
            <a:r>
              <a:rPr lang="cs-CZ" sz="2400" dirty="0" smtClean="0"/>
              <a:t>k </a:t>
            </a:r>
            <a:r>
              <a:rPr lang="cs-CZ" sz="2400" dirty="0"/>
              <a:t>posouzení </a:t>
            </a:r>
            <a:r>
              <a:rPr lang="cs-CZ" sz="2400" dirty="0" smtClean="0"/>
              <a:t>a konzultaci </a:t>
            </a:r>
            <a:r>
              <a:rPr lang="cs-CZ" sz="2400" dirty="0"/>
              <a:t>CRR 10 pracovních dní před plánovaným zahájením </a:t>
            </a:r>
            <a:r>
              <a:rPr lang="cs-CZ" sz="2400" dirty="0" smtClean="0"/>
              <a:t>zadávacího/výběrového řízení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pro zakázky zadávané dle zákona o veřejných zakázkách a ZVH se jedná o povinnost, pro ZMH se jedná o doporučení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84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b="1" u="sng" dirty="0"/>
              <a:t>Proces kontroly zakázek v IROP:</a:t>
            </a:r>
          </a:p>
          <a:p>
            <a:pPr lvl="0"/>
            <a:endParaRPr lang="cs-CZ" sz="2400" dirty="0" smtClean="0"/>
          </a:p>
          <a:p>
            <a:pPr lvl="0" algn="just"/>
            <a:r>
              <a:rPr lang="cs-CZ" sz="2400" b="1" dirty="0" smtClean="0"/>
              <a:t>2. Fáze = kontrola průběhu zad. řízení před uzavřením smlouvy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předložení </a:t>
            </a:r>
            <a:r>
              <a:rPr lang="cs-CZ" sz="2400" dirty="0" smtClean="0"/>
              <a:t>dokumentace </a:t>
            </a:r>
            <a:r>
              <a:rPr lang="cs-CZ" sz="2400" dirty="0"/>
              <a:t>k průběhu zadávacího řízení před uzavřením smlouvy na plnění </a:t>
            </a:r>
            <a:r>
              <a:rPr lang="cs-CZ" sz="2400" dirty="0" smtClean="0"/>
              <a:t>zakázky ke kontrole CRR</a:t>
            </a:r>
            <a:endParaRPr lang="cs-CZ" sz="2400" dirty="0"/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pro zakázky zadávané dle zákona o veřejných zakázkách a ZVH se jedná o povinnost, pro ZMH se jedná o doporučení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kontroluje se kompletní dokumentace, vítězná nabídka a nabídky všech vyloučených uchazečů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79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b="1" dirty="0" smtClean="0"/>
          </a:p>
          <a:p>
            <a:pPr lvl="0"/>
            <a:r>
              <a:rPr lang="cs-CZ" sz="2400" b="1" u="sng" dirty="0"/>
              <a:t>Proces kontroly zakázek v IROP: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b="1" dirty="0" smtClean="0"/>
              <a:t>3. Fáze = kontrola dokončení zadávacího řízení</a:t>
            </a:r>
          </a:p>
          <a:p>
            <a:pPr marL="342900" lvl="0" indent="-342900">
              <a:buFontTx/>
              <a:buChar char="-"/>
            </a:pPr>
            <a:r>
              <a:rPr lang="cs-CZ" sz="2400" dirty="0" smtClean="0"/>
              <a:t>musí proběhnout vždy před schválením první žádosti o platbu</a:t>
            </a:r>
          </a:p>
          <a:p>
            <a:pPr marL="342900" lvl="0" indent="-342900">
              <a:buFontTx/>
              <a:buChar char="-"/>
            </a:pPr>
            <a:r>
              <a:rPr lang="cs-CZ" sz="2400" dirty="0" smtClean="0"/>
              <a:t>po dokončení kontroly je zasíláno stanovisko CRR ke kontrole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65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b="1" dirty="0" smtClean="0"/>
          </a:p>
          <a:p>
            <a:pPr lvl="0"/>
            <a:r>
              <a:rPr lang="cs-CZ" sz="2400" b="1" u="sng" dirty="0"/>
              <a:t>Proces kontroly zakázek v IROP: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b="1" dirty="0"/>
              <a:t>4</a:t>
            </a:r>
            <a:r>
              <a:rPr lang="cs-CZ" sz="2400" b="1" dirty="0" smtClean="0"/>
              <a:t>. Fáze = kontrola dodatku ke smlouvě před jeho uzavřením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dle Pravidel je stanovena povinnost předložit </a:t>
            </a:r>
            <a:r>
              <a:rPr lang="cs-CZ" sz="2400" dirty="0" smtClean="0"/>
              <a:t>dodatek ke smlouvě před jeho uzavřením ke </a:t>
            </a:r>
            <a:r>
              <a:rPr lang="cs-CZ" sz="2400" dirty="0"/>
              <a:t>kontrole CRR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pro zakázky zadávané dle zákona o veřejných zakázkách </a:t>
            </a:r>
            <a:r>
              <a:rPr lang="cs-CZ" sz="2400" dirty="0" smtClean="0"/>
              <a:t>a ZVH se </a:t>
            </a:r>
            <a:r>
              <a:rPr lang="cs-CZ" sz="2400" dirty="0"/>
              <a:t>jedná o povinnost, pro </a:t>
            </a:r>
            <a:r>
              <a:rPr lang="cs-CZ" sz="2400" dirty="0" smtClean="0"/>
              <a:t>ZMH se </a:t>
            </a:r>
            <a:r>
              <a:rPr lang="cs-CZ" sz="2400" dirty="0"/>
              <a:t>jedná o doporučení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77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b="1" dirty="0" smtClean="0"/>
          </a:p>
          <a:p>
            <a:pPr lvl="0"/>
            <a:r>
              <a:rPr lang="cs-CZ" sz="2400" b="1" u="sng" dirty="0"/>
              <a:t>Proces kontroly zakázek v IROP: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b="1" dirty="0" smtClean="0"/>
              <a:t>5. Fáze = kontrola uzavřeného dodatku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musí proběhnout vždy před schválením </a:t>
            </a:r>
            <a:r>
              <a:rPr lang="cs-CZ" sz="2400" dirty="0" smtClean="0"/>
              <a:t>nejbližší (zpravidla první) </a:t>
            </a:r>
            <a:r>
              <a:rPr lang="cs-CZ" sz="2400" dirty="0"/>
              <a:t>žádosti o platbu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1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7451" y="1306874"/>
            <a:ext cx="7959349" cy="4819290"/>
          </a:xfrm>
        </p:spPr>
        <p:txBody>
          <a:bodyPr>
            <a:noAutofit/>
          </a:bodyPr>
          <a:lstStyle/>
          <a:p>
            <a:pPr lvl="0"/>
            <a:r>
              <a:rPr lang="cs-CZ" sz="2200" b="1" u="sng" dirty="0" smtClean="0"/>
              <a:t>Proces kontroly zakázek v IROP:</a:t>
            </a:r>
          </a:p>
          <a:p>
            <a:pPr lvl="0"/>
            <a:endParaRPr lang="cs-CZ" sz="2200" b="1" u="sng" dirty="0" smtClean="0"/>
          </a:p>
          <a:p>
            <a:pPr algn="just"/>
            <a:r>
              <a:rPr lang="cs-CZ" sz="2200" dirty="0" smtClean="0"/>
              <a:t>Povinnost předkládat CRR příslušnou dokumentaci zadávacích / výběrových řízení ke kontrole nastává podáním žádosti o podporu (na úkony při zadávání zakázky provedené před podáním žádosti o podporu se povinnost nevztahuje).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sz="2200" dirty="0" smtClean="0"/>
          </a:p>
          <a:p>
            <a:pPr algn="just"/>
            <a:r>
              <a:rPr lang="cs-CZ" sz="2200" dirty="0" smtClean="0"/>
              <a:t>V takovém případě zadavatel přiloží příslušnou dokumentaci ukončené zakázky jako součást žádosti o podporu</a:t>
            </a:r>
            <a:r>
              <a:rPr lang="pl-PL" sz="2200" dirty="0" smtClean="0"/>
              <a:t> </a:t>
            </a:r>
          </a:p>
          <a:p>
            <a:pPr algn="just"/>
            <a:endParaRPr lang="pl-PL" sz="2200" dirty="0" smtClean="0"/>
          </a:p>
          <a:p>
            <a:pPr algn="just"/>
            <a:r>
              <a:rPr lang="pl-PL" sz="2200" dirty="0" smtClean="0"/>
              <a:t>Povinnost předkládat dokumentaci zakázky ke kontrole je upravena v bodě 5.2 a 5.3.  Obecných pravidel.</a:t>
            </a:r>
            <a:endParaRPr lang="cs-CZ" sz="2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82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3730175"/>
          </a:xfrm>
        </p:spPr>
        <p:txBody>
          <a:bodyPr>
            <a:normAutofit/>
          </a:bodyPr>
          <a:lstStyle/>
          <a:p>
            <a:r>
              <a:rPr lang="cs-CZ" dirty="0" smtClean="0"/>
              <a:t>Děkuji za pozornost.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/>
              <a:t>Mgr. Ivo Lukš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38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sz="2800" b="1" dirty="0" smtClean="0"/>
              <a:t>Pravidla zadávání veřejných zakázek jsou stanovena v:</a:t>
            </a:r>
          </a:p>
          <a:p>
            <a:pPr lvl="0"/>
            <a:endParaRPr lang="cs-CZ" dirty="0"/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Zákon č. 137/2006 Sb., o veřejných zakázkách </a:t>
            </a:r>
            <a:r>
              <a:rPr lang="cs-CZ" sz="2400" dirty="0" smtClean="0"/>
              <a:t>– nadlimitní a podlimitní VZ 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dirty="0" smtClean="0"/>
              <a:t>Zákon č. 134/2016 Sb. o zadávání veřejných zakázek – účinnost 10/2016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Metodický pokyn </a:t>
            </a:r>
            <a:r>
              <a:rPr lang="cs-CZ" sz="2400" b="1" u="sng" dirty="0"/>
              <a:t>pro oblast zadávání zakázek pro programové období 2014 – </a:t>
            </a:r>
            <a:r>
              <a:rPr lang="cs-CZ" sz="2400" b="1" u="sng" dirty="0" smtClean="0"/>
              <a:t>2020 (MPZ)</a:t>
            </a:r>
            <a:r>
              <a:rPr lang="cs-CZ" sz="2400" dirty="0" smtClean="0"/>
              <a:t> – veřejné zakázky malé hodnoty (ZMH), zakázky vyšší hodnoty (ZVH)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Obecná pravidla pro žadatele a příjemce </a:t>
            </a:r>
            <a:r>
              <a:rPr lang="cs-CZ" sz="2400" dirty="0" smtClean="0"/>
              <a:t>– kapitola 5 a 6 – další pravidla stanovená poskytovatelem dotace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Zadávání veřejných </a:t>
            </a:r>
            <a:r>
              <a:rPr lang="cs-CZ" dirty="0" smtClean="0"/>
              <a:t>zakázek - předpisy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798193"/>
            <a:ext cx="7700425" cy="4819290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Pokud </a:t>
            </a:r>
            <a:r>
              <a:rPr lang="cs-CZ" sz="2400" dirty="0"/>
              <a:t>příjemce podpory realizuje projekt prostřednictvím zakázky na dodání zboží, poskytnutí služeb nebo provedení stavebních prací, je povinen řídit se 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principy </a:t>
            </a:r>
            <a:r>
              <a:rPr lang="cs-CZ" sz="2400" b="1" dirty="0"/>
              <a:t>transparentnosti, rovného zacházení a nediskriminace, </a:t>
            </a:r>
            <a:endParaRPr lang="cs-CZ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a </a:t>
            </a:r>
            <a:r>
              <a:rPr lang="cs-CZ" sz="2400" b="1" dirty="0"/>
              <a:t>dále pak principy hospodárnosti, efektivnosti a účelnosti </a:t>
            </a:r>
            <a:r>
              <a:rPr lang="cs-CZ" sz="2400" b="1" dirty="0" smtClean="0"/>
              <a:t>(tzv. 3E) podle </a:t>
            </a:r>
            <a:r>
              <a:rPr lang="cs-CZ" sz="2400" b="1" dirty="0"/>
              <a:t>zákona č. 320/2001 Sb., o finanční kontrole. </a:t>
            </a:r>
            <a:endParaRPr lang="cs-CZ" sz="24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562188"/>
            <a:ext cx="8229600" cy="822325"/>
          </a:xfrm>
        </p:spPr>
        <p:txBody>
          <a:bodyPr>
            <a:normAutofit/>
          </a:bodyPr>
          <a:lstStyle/>
          <a:p>
            <a:pPr algn="ctr"/>
            <a:r>
              <a:rPr lang="cs-CZ" b="0" dirty="0" smtClean="0"/>
              <a:t> </a:t>
            </a:r>
            <a:r>
              <a:rPr lang="cs-CZ" dirty="0" smtClean="0"/>
              <a:t>Základní zásady zadávání zakázek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9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3200" dirty="0"/>
              <a:t>Předpokládaná hodnota zakázky a nabídková cena uchazeče, s nímž má být nebo </a:t>
            </a:r>
            <a:r>
              <a:rPr lang="cs-CZ" sz="3200" dirty="0" smtClean="0"/>
              <a:t>byla uzavřena </a:t>
            </a:r>
            <a:r>
              <a:rPr lang="cs-CZ" sz="3200" dirty="0"/>
              <a:t>smlouva </a:t>
            </a:r>
            <a:r>
              <a:rPr lang="cs-CZ" sz="3200" dirty="0" smtClean="0"/>
              <a:t>dle </a:t>
            </a:r>
            <a:r>
              <a:rPr lang="cs-CZ" sz="3200" dirty="0"/>
              <a:t>bodu </a:t>
            </a:r>
            <a:r>
              <a:rPr lang="cs-CZ" sz="3200" dirty="0" smtClean="0"/>
              <a:t>8.4.1 MPZ </a:t>
            </a:r>
            <a:r>
              <a:rPr lang="cs-CZ" sz="3200" b="1" dirty="0" smtClean="0"/>
              <a:t>musí </a:t>
            </a:r>
            <a:r>
              <a:rPr lang="cs-CZ" sz="3200" b="1" dirty="0"/>
              <a:t>odpovídat cenám v místě a čase </a:t>
            </a:r>
            <a:r>
              <a:rPr lang="cs-CZ" sz="3200" b="1" dirty="0" smtClean="0"/>
              <a:t>obvyklým</a:t>
            </a:r>
            <a:r>
              <a:rPr lang="cs-CZ" sz="3200" dirty="0" smtClean="0"/>
              <a:t>.</a:t>
            </a:r>
          </a:p>
          <a:p>
            <a:endParaRPr lang="cs-CZ" sz="3200" dirty="0"/>
          </a:p>
          <a:p>
            <a:r>
              <a:rPr lang="cs-CZ" sz="3200" b="1" dirty="0" smtClean="0"/>
              <a:t>Platí i pro přímé objednávky či nákupy!</a:t>
            </a:r>
          </a:p>
          <a:p>
            <a:endParaRPr lang="cs-CZ" sz="3200" b="1" dirty="0"/>
          </a:p>
          <a:p>
            <a:r>
              <a:rPr lang="cs-CZ" sz="3200" dirty="0" smtClean="0"/>
              <a:t>Stanovení předpokládané hodnoty se řídí principy uvedenými v bodě 6.5. MPZ.</a:t>
            </a:r>
            <a:endParaRPr lang="cs-CZ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MPZ – předpokládaná hodnota a cena zakázky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93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</a:t>
            </a: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malé hodnoty </a:t>
            </a: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(ZMH)</a:t>
            </a: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nedosáhne 2.000.000,- Kč bez DPH v případě zakázky na dodávky a/nebo služby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6.000.000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Kč v případě stavebních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prací</a:t>
            </a:r>
            <a:endParaRPr lang="cs-CZ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cs-CZ" sz="2400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</a:t>
            </a: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vyšší </a:t>
            </a: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hodnoty (ZVH) </a:t>
            </a: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činí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nejméně 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2.000.000,- Kč bez DPH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6.000.000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Kč v případě stavebních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prací</a:t>
            </a:r>
            <a:endParaRPr lang="cs-CZ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MPZ – výše předpokládané hodnoty VZ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78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C906E6-11C7-4B13-B114-4D2D0742D1F9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8313" y="1366269"/>
            <a:ext cx="8229600" cy="4319587"/>
          </a:xfrm>
          <a:prstGeom prst="rect">
            <a:avLst/>
          </a:prstGeom>
        </p:spPr>
        <p:txBody>
          <a:bodyPr/>
          <a:lstStyle>
            <a:lvl1pPr algn="l" eaLnBrk="0" hangingPunct="0">
              <a:buSzPct val="80000"/>
              <a:buBlip>
                <a:blip r:embed="rId3"/>
              </a:buBlip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SzPct val="80000"/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80000"/>
              <a:buBlip>
                <a:blip r:embed="rId5"/>
              </a:buBlip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  <a:defRPr/>
            </a:pPr>
            <a:r>
              <a:rPr lang="cs-CZ" i="0" dirty="0" smtClean="0">
                <a:latin typeface="+mn-lt"/>
              </a:rPr>
              <a:t>MPZ stanoví pro </a:t>
            </a:r>
            <a:r>
              <a:rPr lang="cs-CZ" i="0" u="sng" dirty="0" smtClean="0">
                <a:latin typeface="+mn-lt"/>
              </a:rPr>
              <a:t>veřejného a dotovaného zadavatele</a:t>
            </a:r>
            <a:r>
              <a:rPr lang="cs-CZ" i="0" dirty="0" smtClean="0">
                <a:latin typeface="+mn-lt"/>
              </a:rPr>
              <a:t> při zadávání ZMH následující limity:</a:t>
            </a:r>
            <a:endParaRPr lang="cs-CZ" i="0" dirty="0">
              <a:latin typeface="+mn-lt"/>
            </a:endParaRPr>
          </a:p>
          <a:p>
            <a:pPr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méně než </a:t>
            </a:r>
            <a:r>
              <a:rPr lang="cs-CZ" b="0" i="0" dirty="0">
                <a:latin typeface="+mn-lt"/>
              </a:rPr>
              <a:t>400.000,- bez DPH </a:t>
            </a:r>
            <a:r>
              <a:rPr lang="cs-CZ" b="0" i="0" dirty="0" smtClean="0">
                <a:latin typeface="+mn-lt"/>
              </a:rPr>
              <a:t>= ZMH, nespadající pod pravidla MPZ, lze realizovat </a:t>
            </a:r>
            <a:r>
              <a:rPr lang="cs-CZ" b="0" i="0" u="sng" dirty="0" smtClean="0">
                <a:latin typeface="+mn-lt"/>
              </a:rPr>
              <a:t>přímý </a:t>
            </a:r>
            <a:r>
              <a:rPr lang="cs-CZ" b="0" i="0" u="sng" dirty="0">
                <a:latin typeface="+mn-lt"/>
              </a:rPr>
              <a:t>nákup</a:t>
            </a:r>
            <a:r>
              <a:rPr lang="cs-CZ" b="0" i="0" dirty="0">
                <a:latin typeface="+mn-lt"/>
              </a:rPr>
              <a:t> nebo </a:t>
            </a:r>
            <a:r>
              <a:rPr lang="cs-CZ" b="0" i="0" dirty="0" smtClean="0">
                <a:latin typeface="+mn-lt"/>
              </a:rPr>
              <a:t>objednávku</a:t>
            </a:r>
            <a:endParaRPr lang="cs-CZ" b="0" i="0" dirty="0">
              <a:latin typeface="+mn-lt"/>
            </a:endParaRPr>
          </a:p>
          <a:p>
            <a:pPr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od </a:t>
            </a:r>
            <a:r>
              <a:rPr lang="cs-CZ" b="0" i="0" dirty="0">
                <a:latin typeface="+mn-lt"/>
              </a:rPr>
              <a:t>400.000,- bez DPH do </a:t>
            </a:r>
            <a:r>
              <a:rPr lang="cs-CZ" b="0" i="0" dirty="0" smtClean="0">
                <a:latin typeface="+mn-lt"/>
              </a:rPr>
              <a:t>2 mil </a:t>
            </a:r>
            <a:r>
              <a:rPr lang="cs-CZ" b="0" i="0" dirty="0">
                <a:latin typeface="+mn-lt"/>
              </a:rPr>
              <a:t>bez DPH </a:t>
            </a:r>
            <a:r>
              <a:rPr lang="cs-CZ" b="0" dirty="0">
                <a:latin typeface="+mn-lt"/>
              </a:rPr>
              <a:t>(6 mil - st. práce) = </a:t>
            </a:r>
            <a:r>
              <a:rPr lang="cs-CZ" b="0" i="0" dirty="0" smtClean="0">
                <a:latin typeface="+mn-lt"/>
              </a:rPr>
              <a:t>ZMH dle MPZ, nutné soutěžit postupem </a:t>
            </a:r>
            <a:r>
              <a:rPr lang="cs-CZ" b="0" i="0" dirty="0">
                <a:latin typeface="+mn-lt"/>
              </a:rPr>
              <a:t>dle </a:t>
            </a:r>
            <a:r>
              <a:rPr lang="cs-CZ" b="0" i="0" dirty="0" smtClean="0">
                <a:latin typeface="+mn-lt"/>
              </a:rPr>
              <a:t>MPZ (zejm. kapitola 7)</a:t>
            </a:r>
            <a:endParaRPr lang="cs-CZ" b="0" i="0" dirty="0">
              <a:latin typeface="+mn-lt"/>
            </a:endParaRPr>
          </a:p>
          <a:p>
            <a:pPr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od 2 mil bez DPH (6 mil - st. práce) = postup </a:t>
            </a:r>
            <a:r>
              <a:rPr lang="cs-CZ" b="0" i="0" dirty="0">
                <a:latin typeface="+mn-lt"/>
              </a:rPr>
              <a:t>dle Zákona 137/2006 Sb. o veřejných </a:t>
            </a:r>
            <a:r>
              <a:rPr lang="cs-CZ" b="0" i="0" dirty="0" smtClean="0">
                <a:latin typeface="+mn-lt"/>
              </a:rPr>
              <a:t>zakázkách</a:t>
            </a:r>
          </a:p>
          <a:p>
            <a:pPr algn="ctr">
              <a:buNone/>
              <a:defRPr/>
            </a:pPr>
            <a:r>
              <a:rPr lang="cs-CZ" sz="2000" b="0" i="0" u="sng" dirty="0" smtClean="0">
                <a:latin typeface="+mn-lt"/>
              </a:rPr>
              <a:t>Výše uvedené limity se vztahují k předpokládané hodnotě VZ</a:t>
            </a:r>
            <a:endParaRPr lang="cs-CZ" sz="2000" b="0" i="0" u="sng" dirty="0">
              <a:latin typeface="+mn-lt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457200" y="333375"/>
            <a:ext cx="82296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cs-CZ" sz="3600" b="1" dirty="0" smtClean="0">
                <a:solidFill>
                  <a:srgbClr val="00529C"/>
                </a:solidFill>
              </a:rPr>
              <a:t>MPZ – veřejný + dotovaný zadavatel</a:t>
            </a:r>
            <a:endParaRPr lang="cs-CZ" sz="2800" b="1" cap="all" dirty="0">
              <a:solidFill>
                <a:prstClr val="black"/>
              </a:solidFill>
              <a:latin typeface="Myriad Pro"/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99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cs typeface="Arial" pitchFamily="34" charset="0"/>
              </a:rPr>
              <a:t>Předpokládaná hodnota zakázky malé hodnoty činí méně než 400 000 Kč bez DPH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lze realizovat </a:t>
            </a:r>
            <a:r>
              <a:rPr lang="cs-CZ" sz="2000" u="sng" dirty="0"/>
              <a:t>přímý nákup</a:t>
            </a:r>
            <a:r>
              <a:rPr lang="cs-CZ" sz="2000" dirty="0"/>
              <a:t> nebo objednávku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000" dirty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cs typeface="Arial" pitchFamily="34" charset="0"/>
              </a:rPr>
              <a:t>Předpokládaná hodnota činí nejméně 400 000 Kč bez DPH a nedosahuje limitu podlimitní veřejné zakázky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Postupuje podle </a:t>
            </a: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MPZ </a:t>
            </a: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(</a:t>
            </a: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zakázka </a:t>
            </a: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malé hodnoty)</a:t>
            </a:r>
          </a:p>
          <a:p>
            <a:pPr lvl="0" defTabSz="914400">
              <a:spcAft>
                <a:spcPts val="0"/>
              </a:spcAft>
            </a:pPr>
            <a:endParaRPr lang="cs-CZ" sz="2000" dirty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cs typeface="Arial" pitchFamily="34" charset="0"/>
              </a:rPr>
              <a:t>Předpokládaná hodnota dosahuje limitu podlimitní veřejné zakázky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Postupuje podle </a:t>
            </a: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MPZ </a:t>
            </a: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(</a:t>
            </a: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zakázka vyšší </a:t>
            </a: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hodnoty)</a:t>
            </a:r>
          </a:p>
          <a:p>
            <a:pPr lvl="0" defTabSz="914400">
              <a:spcAft>
                <a:spcPts val="0"/>
              </a:spcAft>
            </a:pPr>
            <a:endParaRPr lang="cs-CZ" sz="2000" dirty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cs typeface="Arial" pitchFamily="34" charset="0"/>
              </a:rPr>
              <a:t>Nadlimitní veřejné zakázky zadává podle ZVZ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MPZ </a:t>
            </a:r>
            <a:r>
              <a:rPr lang="cs-CZ" dirty="0"/>
              <a:t>– </a:t>
            </a:r>
            <a:r>
              <a:rPr lang="cs-CZ" dirty="0" smtClean="0"/>
              <a:t>sektorový zadavatel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57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b="1" u="sng" dirty="0">
                <a:cs typeface="Arial" pitchFamily="34" charset="0"/>
              </a:rPr>
              <a:t>Soukromá osoba, která není zadavatelem podle ZVZ - dotace poskytovaná na zadávanou zakázku není vyšší než 50 </a:t>
            </a:r>
            <a:r>
              <a:rPr lang="cs-CZ" sz="2000" b="1" u="sng" dirty="0" smtClean="0">
                <a:cs typeface="Arial" pitchFamily="34" charset="0"/>
              </a:rPr>
              <a:t>% a není vyšší než 200.000.000,- Kč bez DPH.</a:t>
            </a:r>
            <a:endParaRPr lang="cs-CZ" sz="2000" b="1" u="sng" dirty="0">
              <a:cs typeface="Arial" pitchFamily="34" charset="0"/>
            </a:endParaRP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méně než 500.000,- Kč bez DPH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lze realizovat </a:t>
            </a:r>
            <a:r>
              <a:rPr lang="cs-CZ" sz="2000" u="sng" dirty="0"/>
              <a:t>přímý nákup</a:t>
            </a:r>
            <a:r>
              <a:rPr lang="cs-CZ" sz="2000" dirty="0"/>
              <a:t> nebo objednávku</a:t>
            </a:r>
          </a:p>
          <a:p>
            <a:pPr>
              <a:buFont typeface="Arial" pitchFamily="34" charset="0"/>
              <a:buChar char="•"/>
            </a:pPr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nejméně 500.000,- Kč bez DPH a nedosahuje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cs typeface="Arial" pitchFamily="34" charset="0"/>
              </a:rPr>
              <a:t>     Postupuje </a:t>
            </a:r>
            <a:r>
              <a:rPr lang="cs-CZ" sz="2000" dirty="0">
                <a:cs typeface="Arial" pitchFamily="34" charset="0"/>
              </a:rPr>
              <a:t>podle </a:t>
            </a:r>
            <a:r>
              <a:rPr lang="cs-CZ" sz="2000" dirty="0" smtClean="0">
                <a:cs typeface="Arial" pitchFamily="34" charset="0"/>
              </a:rPr>
              <a:t>MPZ </a:t>
            </a:r>
            <a:r>
              <a:rPr lang="cs-CZ" sz="2000" dirty="0">
                <a:cs typeface="Arial" pitchFamily="34" charset="0"/>
              </a:rPr>
              <a:t>(</a:t>
            </a:r>
            <a:r>
              <a:rPr lang="cs-CZ" sz="2000" dirty="0" smtClean="0">
                <a:cs typeface="Arial" pitchFamily="34" charset="0"/>
              </a:rPr>
              <a:t>zakázka </a:t>
            </a:r>
            <a:r>
              <a:rPr lang="cs-CZ" sz="2000" dirty="0">
                <a:cs typeface="Arial" pitchFamily="34" charset="0"/>
              </a:rPr>
              <a:t>malé hodnoty)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cs typeface="Arial" pitchFamily="34" charset="0"/>
              </a:rPr>
              <a:t>     Postupuje </a:t>
            </a:r>
            <a:r>
              <a:rPr lang="cs-CZ" sz="2000" dirty="0">
                <a:cs typeface="Arial" pitchFamily="34" charset="0"/>
              </a:rPr>
              <a:t>podle </a:t>
            </a:r>
            <a:r>
              <a:rPr lang="cs-CZ" sz="2000" dirty="0" smtClean="0">
                <a:cs typeface="Arial" pitchFamily="34" charset="0"/>
              </a:rPr>
              <a:t>MPZ </a:t>
            </a:r>
            <a:r>
              <a:rPr lang="cs-CZ" sz="2000" dirty="0">
                <a:cs typeface="Arial" pitchFamily="34" charset="0"/>
              </a:rPr>
              <a:t>(</a:t>
            </a:r>
            <a:r>
              <a:rPr lang="cs-CZ" sz="2000" dirty="0" smtClean="0">
                <a:cs typeface="Arial" pitchFamily="34" charset="0"/>
              </a:rPr>
              <a:t>zakázka </a:t>
            </a:r>
            <a:r>
              <a:rPr lang="cs-CZ" sz="2000" dirty="0">
                <a:cs typeface="Arial" pitchFamily="34" charset="0"/>
              </a:rPr>
              <a:t>vyšší hodnoty), a to i v případě nadlimitních VZ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(„soukromý“) zadavatel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14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</TotalTime>
  <Words>1315</Words>
  <Application>Microsoft Office PowerPoint</Application>
  <PresentationFormat>Předvádění na obrazovce (4:3)</PresentationFormat>
  <Paragraphs>201</Paragraphs>
  <Slides>28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CRR template</vt:lpstr>
      <vt:lpstr>Seminář pro žadatele  k 31. výzvě IROP  „Zvýšení kvality návazné péče"</vt:lpstr>
      <vt:lpstr>Zadávání veřejných zakázek</vt:lpstr>
      <vt:lpstr>Zadávání veřejných zakázek - předpisy</vt:lpstr>
      <vt:lpstr> Základní zásady zadávání zakázek</vt:lpstr>
      <vt:lpstr>MPZ – předpokládaná hodnota a cena zakázky</vt:lpstr>
      <vt:lpstr>MPZ – výše předpokládané hodnoty VZ</vt:lpstr>
      <vt:lpstr>Prezentace aplikace PowerPoint</vt:lpstr>
      <vt:lpstr>MPZ – sektorový zadavatel</vt:lpstr>
      <vt:lpstr>MPZ – („soukromý“) zadavatel</vt:lpstr>
      <vt:lpstr>MPZ – věcné členění předmětu zakázky</vt:lpstr>
      <vt:lpstr>MPZ – vymezení předmětu zakázky</vt:lpstr>
      <vt:lpstr>MPZ – procesní postup</vt:lpstr>
      <vt:lpstr>MPZ – otevřená výzva</vt:lpstr>
      <vt:lpstr>MPZ – e-tržiště</vt:lpstr>
      <vt:lpstr>MPZ – uzavřená výzva</vt:lpstr>
      <vt:lpstr>MPZ – lhůta pro podání nabídek</vt:lpstr>
      <vt:lpstr>MPZ – další náležitosti</vt:lpstr>
      <vt:lpstr>MPZ - přílohy</vt:lpstr>
      <vt:lpstr>Obecná pravidla pro žadatele a příjemce – požadavky při zadávání zakázek</vt:lpstr>
      <vt:lpstr>Kontrola zakázek v IROP</vt:lpstr>
      <vt:lpstr>Kontrola zakázek v IROP</vt:lpstr>
      <vt:lpstr>Kontrola zakázek v IROP</vt:lpstr>
      <vt:lpstr>Kontrola zakázek v IROP</vt:lpstr>
      <vt:lpstr>Kontrola zakázek v IROP</vt:lpstr>
      <vt:lpstr>Kontrola zakázek v IROP</vt:lpstr>
      <vt:lpstr>Kontrola zakázek v IROP</vt:lpstr>
      <vt:lpstr>Kontrola zakázek v IROP</vt:lpstr>
      <vt:lpstr>Děkuji za pozornost.   Mgr. Ivo Lukš  </vt:lpstr>
    </vt:vector>
  </TitlesOfParts>
  <Company>CRR ČR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Centrum pro regionální rozvoj ČR</dc:creator>
  <cp:lastModifiedBy>notebook</cp:lastModifiedBy>
  <cp:revision>164</cp:revision>
  <cp:lastPrinted>2015-11-05T08:47:14Z</cp:lastPrinted>
  <dcterms:created xsi:type="dcterms:W3CDTF">2014-09-16T20:50:40Z</dcterms:created>
  <dcterms:modified xsi:type="dcterms:W3CDTF">2016-06-01T07:54:25Z</dcterms:modified>
</cp:coreProperties>
</file>