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2" r:id="rId1"/>
  </p:sldMasterIdLst>
  <p:notesMasterIdLst>
    <p:notesMasterId r:id="rId22"/>
  </p:notesMasterIdLst>
  <p:handoutMasterIdLst>
    <p:handoutMasterId r:id="rId23"/>
  </p:handoutMasterIdLst>
  <p:sldIdLst>
    <p:sldId id="658" r:id="rId2"/>
    <p:sldId id="731" r:id="rId3"/>
    <p:sldId id="735" r:id="rId4"/>
    <p:sldId id="761" r:id="rId5"/>
    <p:sldId id="734" r:id="rId6"/>
    <p:sldId id="762" r:id="rId7"/>
    <p:sldId id="740" r:id="rId8"/>
    <p:sldId id="742" r:id="rId9"/>
    <p:sldId id="743" r:id="rId10"/>
    <p:sldId id="768" r:id="rId11"/>
    <p:sldId id="730" r:id="rId12"/>
    <p:sldId id="744" r:id="rId13"/>
    <p:sldId id="763" r:id="rId14"/>
    <p:sldId id="747" r:id="rId15"/>
    <p:sldId id="755" r:id="rId16"/>
    <p:sldId id="753" r:id="rId17"/>
    <p:sldId id="758" r:id="rId18"/>
    <p:sldId id="769" r:id="rId19"/>
    <p:sldId id="759" r:id="rId20"/>
    <p:sldId id="720" r:id="rId21"/>
  </p:sldIdLst>
  <p:sldSz cx="9144000" cy="6858000" type="screen4x3"/>
  <p:notesSz cx="6797675" cy="9926638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3A5"/>
    <a:srgbClr val="FFFFFF"/>
    <a:srgbClr val="C4D3D8"/>
    <a:srgbClr val="7494A4"/>
    <a:srgbClr val="000000"/>
    <a:srgbClr val="67635D"/>
    <a:srgbClr val="77726B"/>
    <a:srgbClr val="B78B02"/>
    <a:srgbClr val="F10F21"/>
    <a:srgbClr val="DEA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86410" autoAdjust="0"/>
  </p:normalViewPr>
  <p:slideViewPr>
    <p:cSldViewPr snapToGrid="0" snapToObjects="1">
      <p:cViewPr varScale="1">
        <p:scale>
          <a:sx n="82" d="100"/>
          <a:sy n="82" d="100"/>
        </p:scale>
        <p:origin x="234" y="96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19946040122808"/>
          <c:y val="0.13047132252952878"/>
          <c:w val="0.39127699266666582"/>
          <c:h val="0.769235496903833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ERDF</c:v>
                </c:pt>
              </c:strCache>
            </c:strRef>
          </c:tx>
          <c:spPr>
            <a:solidFill>
              <a:srgbClr val="0D216C"/>
            </a:solidFill>
          </c:spPr>
          <c:explosion val="11"/>
          <c:dPt>
            <c:idx val="0"/>
            <c:bubble3D val="0"/>
            <c:spPr>
              <a:solidFill>
                <a:srgbClr val="FDC608"/>
              </a:solidFill>
            </c:spPr>
            <c:extLst>
              <c:ext xmlns:c16="http://schemas.microsoft.com/office/drawing/2014/chart" uri="{C3380CC4-5D6E-409C-BE32-E72D297353CC}">
                <c16:uniqueId val="{00000001-687B-4B0D-8135-05BEBB298781}"/>
              </c:ext>
            </c:extLst>
          </c:dPt>
          <c:dPt>
            <c:idx val="1"/>
            <c:bubble3D val="0"/>
            <c:spPr>
              <a:solidFill>
                <a:srgbClr val="159961"/>
              </a:solidFill>
            </c:spPr>
            <c:extLst>
              <c:ext xmlns:c16="http://schemas.microsoft.com/office/drawing/2014/chart" uri="{C3380CC4-5D6E-409C-BE32-E72D297353CC}">
                <c16:uniqueId val="{00000003-687B-4B0D-8135-05BEBB298781}"/>
              </c:ext>
            </c:extLst>
          </c:dPt>
          <c:dPt>
            <c:idx val="2"/>
            <c:bubble3D val="0"/>
            <c:spPr>
              <a:solidFill>
                <a:srgbClr val="98C222"/>
              </a:solidFill>
            </c:spPr>
            <c:extLst>
              <c:ext xmlns:c16="http://schemas.microsoft.com/office/drawing/2014/chart" uri="{C3380CC4-5D6E-409C-BE32-E72D297353CC}">
                <c16:uniqueId val="{00000005-687B-4B0D-8135-05BEBB298781}"/>
              </c:ext>
            </c:extLst>
          </c:dPt>
          <c:dPt>
            <c:idx val="3"/>
            <c:bubble3D val="0"/>
            <c:spPr>
              <a:solidFill>
                <a:srgbClr val="8A898C"/>
              </a:solidFill>
            </c:spPr>
            <c:extLst>
              <c:ext xmlns:c16="http://schemas.microsoft.com/office/drawing/2014/chart" uri="{C3380CC4-5D6E-409C-BE32-E72D297353CC}">
                <c16:uniqueId val="{00000007-687B-4B0D-8135-05BEBB298781}"/>
              </c:ext>
            </c:extLst>
          </c:dPt>
          <c:dLbls>
            <c:dLbl>
              <c:idx val="0"/>
              <c:layout>
                <c:manualLayout>
                  <c:x val="9.2994147945385602E-2"/>
                  <c:y val="5.0528694328002631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FDC608"/>
                        </a:solidFill>
                        <a:latin typeface="Trebuchet MS" pitchFamily="34" charset="0"/>
                      </a:rPr>
                      <a:t>Inovace</a:t>
                    </a:r>
                    <a:r>
                      <a:rPr lang="en-US" sz="1400" dirty="0" smtClean="0">
                        <a:latin typeface="Trebuchet MS" pitchFamily="34" charset="0"/>
                      </a:rPr>
                      <a:t> </a:t>
                    </a:r>
                    <a:endParaRPr lang="en-US" sz="1400" dirty="0">
                      <a:latin typeface="Trebuchet MS" pitchFamily="34" charset="0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69,0 mil.</a:t>
                    </a:r>
                    <a:r>
                      <a:rPr lang="en-US" sz="1600" b="1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96084184268175"/>
                      <c:h val="0.453047209516638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7B-4B0D-8135-05BEBB298781}"/>
                </c:ext>
              </c:extLst>
            </c:dLbl>
            <c:dLbl>
              <c:idx val="1"/>
              <c:layout>
                <c:manualLayout>
                  <c:x val="0.14716773343285428"/>
                  <c:y val="-7.4371356501466285E-3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sv-SE" sz="1400" b="1" dirty="0" err="1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Nízkouh</a:t>
                    </a:r>
                    <a:r>
                      <a:rPr lang="sv-SE" sz="1400" b="1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l.</a:t>
                    </a:r>
                    <a:r>
                      <a:rPr lang="sv-SE" sz="1400" b="1" baseline="0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 Ekonom.</a:t>
                    </a:r>
                    <a:r>
                      <a:rPr lang="sv-SE" sz="1400" b="1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 </a:t>
                    </a:r>
                    <a:r>
                      <a:rPr lang="sv-SE" sz="1600" b="1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44,4 mil.</a:t>
                    </a:r>
                    <a:r>
                      <a:rPr lang="sv-SE" sz="1600" b="1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sv-SE" sz="1600" b="1" i="0" u="none" strike="noStrike" kern="1200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sv-SE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02962282992304"/>
                      <c:h val="0.445110997457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7B-4B0D-8135-05BEBB298781}"/>
                </c:ext>
              </c:extLst>
            </c:dLbl>
            <c:dLbl>
              <c:idx val="2"/>
              <c:layout>
                <c:manualLayout>
                  <c:x val="-2.6885462702561209E-2"/>
                  <c:y val="-3.1661780323889402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Přírodní</a:t>
                    </a:r>
                    <a:r>
                      <a:rPr lang="en-US" sz="1400" b="1" baseline="0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  +kulturní zdroje</a:t>
                    </a:r>
                    <a:r>
                      <a:rPr lang="en-US" sz="1400" b="1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 </a:t>
                    </a:r>
                    <a:endParaRPr lang="en-US" sz="1400" b="1" dirty="0">
                      <a:solidFill>
                        <a:srgbClr val="98C222"/>
                      </a:solidFill>
                      <a:latin typeface="Trebuchet MS" pitchFamily="34" charset="0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88,8 mil.</a:t>
                    </a:r>
                    <a:r>
                      <a:rPr lang="en-US" sz="1600" b="1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93179704449804"/>
                      <c:h val="0.519843070430766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87B-4B0D-8135-05BEBB298781}"/>
                </c:ext>
              </c:extLst>
            </c:dLbl>
            <c:dLbl>
              <c:idx val="3"/>
              <c:layout>
                <c:manualLayout>
                  <c:x val="-0.16032507946554236"/>
                  <c:y val="7.0212377242758653E-2"/>
                </c:manualLayout>
              </c:layout>
              <c:tx>
                <c:rich>
                  <a:bodyPr/>
                  <a:lstStyle/>
                  <a:p>
                    <a:r>
                      <a:rPr lang="pt-BR" sz="1400" b="1" dirty="0" smtClean="0">
                        <a:solidFill>
                          <a:srgbClr val="8A898C"/>
                        </a:solidFill>
                        <a:latin typeface="Trebuchet MS" pitchFamily="34" charset="0"/>
                      </a:rPr>
                      <a:t>Doprava</a:t>
                    </a:r>
                    <a:endParaRPr lang="pt-BR" sz="1400" b="1" dirty="0">
                      <a:solidFill>
                        <a:srgbClr val="8A898C"/>
                      </a:solidFill>
                      <a:latin typeface="Trebuchet MS" pitchFamily="34" charset="0"/>
                    </a:endParaRPr>
                  </a:p>
                  <a:p>
                    <a:r>
                      <a:rPr lang="pt-BR" sz="1600" b="1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29,6</a:t>
                    </a:r>
                    <a:r>
                      <a:rPr lang="pt-BR" sz="1600" b="1" baseline="0" dirty="0" smtClean="0">
                        <a:solidFill>
                          <a:srgbClr val="0D216C"/>
                        </a:solidFill>
                        <a:latin typeface="Trebuchet MS" pitchFamily="34" charset="0"/>
                      </a:rPr>
                      <a:t> mil. EUR ERDF</a:t>
                    </a:r>
                    <a:endParaRPr lang="pt-BR" sz="1600" b="1" dirty="0">
                      <a:solidFill>
                        <a:srgbClr val="0D216C"/>
                      </a:solidFill>
                      <a:latin typeface="Trebuchet MS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53161733325731"/>
                      <c:h val="0.3241134343286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87B-4B0D-8135-05BEBB298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rebuchet MS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Innovation</c:v>
                </c:pt>
                <c:pt idx="1">
                  <c:v>Low carbon</c:v>
                </c:pt>
                <c:pt idx="2">
                  <c:v>Natural and cultural resources</c:v>
                </c:pt>
                <c:pt idx="3">
                  <c:v>Transport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44.4</c:v>
                </c:pt>
                <c:pt idx="2">
                  <c:v>88.8</c:v>
                </c:pt>
                <c:pt idx="3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7B-4B0D-8135-05BEBB29878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17883670320913"/>
          <c:y val="0.12070445303646424"/>
          <c:w val="0.4650581852733533"/>
          <c:h val="0.75859109392707158"/>
        </c:manualLayout>
      </c:layout>
      <c:pieChart>
        <c:varyColors val="1"/>
        <c:ser>
          <c:idx val="0"/>
          <c:order val="0"/>
          <c:spPr>
            <a:solidFill>
              <a:srgbClr val="C8D3D8"/>
            </a:solidFill>
          </c:spPr>
          <c:dPt>
            <c:idx val="0"/>
            <c:bubble3D val="0"/>
            <c:spPr>
              <a:solidFill>
                <a:srgbClr val="C8D3D8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34A7-471E-B5B1-16DDA4F9C162}"/>
              </c:ext>
            </c:extLst>
          </c:dPt>
          <c:dPt>
            <c:idx val="1"/>
            <c:bubble3D val="0"/>
            <c:spPr>
              <a:solidFill>
                <a:srgbClr val="C8D3D8"/>
              </a:solidFill>
              <a:ln>
                <a:solidFill>
                  <a:srgbClr val="7E93A5">
                    <a:lumMod val="60000"/>
                    <a:lumOff val="4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4A7-471E-B5B1-16DDA4F9C162}"/>
              </c:ext>
            </c:extLst>
          </c:dPt>
          <c:dLbls>
            <c:dLbl>
              <c:idx val="0"/>
              <c:layout>
                <c:manualLayout>
                  <c:x val="-0.24009914221934034"/>
                  <c:y val="-4.37949156793129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ČR public 60%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A7-471E-B5B1-16DDA4F9C162}"/>
                </c:ext>
              </c:extLst>
            </c:dLbl>
            <c:dLbl>
              <c:idx val="1"/>
              <c:layout>
                <c:manualLayout>
                  <c:x val="0.2073171214603555"/>
                  <c:y val="9.05548971862122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ČR </a:t>
                    </a:r>
                    <a:r>
                      <a:rPr lang="en-US" dirty="0" err="1" smtClean="0"/>
                      <a:t>private</a:t>
                    </a:r>
                    <a:endParaRPr lang="en-US" dirty="0" smtClean="0"/>
                  </a:p>
                  <a:p>
                    <a:r>
                      <a:rPr lang="en-US" dirty="0" smtClean="0"/>
                      <a:t> 40%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A7-471E-B5B1-16DDA4F9C1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SCENARIO_1!$H$43:$H$44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SCENARIO_1!$I$43:$I$44</c:f>
              <c:numCache>
                <c:formatCode>General</c:formatCode>
                <c:ptCount val="2"/>
                <c:pt idx="0">
                  <c:v>22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A7-471E-B5B1-16DDA4F9C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10/6/2017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0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0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36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9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STORAGE\-Print\MA27\Powerpoint\rep\Cov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Meeting </a:t>
            </a:r>
            <a:r>
              <a:rPr lang="de-DE" dirty="0" err="1" smtClean="0"/>
              <a:t>xy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 |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altLang="de-DE" sz="14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</a:t>
            </a:r>
            <a:r>
              <a:rPr lang="en-US" altLang="de-DE" sz="1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CENTRAL EUROPE | Joint Secretariat | Frank Schneider</a:t>
            </a:r>
            <a:endParaRPr lang="en-US" altLang="de-DE" sz="140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 </a:t>
            </a:r>
            <a:r>
              <a:rPr lang="de-DE" dirty="0" err="1" smtClean="0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 smtClean="0"/>
              <a:t>FULL Image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de-AT" sz="1500" b="1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id-ID" sz="1500" b="0" kern="1200" spc="50" baseline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b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id-ID" sz="1200" b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3" r:id="rId18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central.eu/Content.Node/implement/document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Fondy-EU/2014-2020/Operacni-programy/OP-nadnarodni-spoluprac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rreg_CZ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Finanční seminář pro příjemce</a:t>
            </a:r>
            <a:endParaRPr lang="de-AT" dirty="0" smtClean="0"/>
          </a:p>
          <a:p>
            <a:r>
              <a:rPr lang="cs-CZ" dirty="0" smtClean="0"/>
              <a:t>Praha, Hotel </a:t>
            </a:r>
            <a:r>
              <a:rPr lang="cs-CZ" dirty="0" err="1" smtClean="0"/>
              <a:t>Amarilis</a:t>
            </a:r>
            <a:r>
              <a:rPr lang="cs-CZ" dirty="0" smtClean="0"/>
              <a:t>, 12. září </a:t>
            </a:r>
            <a:r>
              <a:rPr lang="de-AT" dirty="0" smtClean="0"/>
              <a:t>201</a:t>
            </a:r>
            <a:r>
              <a:rPr lang="cs-CZ" dirty="0" smtClean="0"/>
              <a:t>7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Interreg</a:t>
            </a:r>
            <a:r>
              <a:rPr lang="cs-CZ" sz="3200" dirty="0" smtClean="0"/>
              <a:t> CENTRAL EUROPE</a:t>
            </a:r>
            <a:endParaRPr lang="de-AT" sz="3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104926" y="6336468"/>
            <a:ext cx="7754912" cy="275990"/>
          </a:xfrm>
        </p:spPr>
        <p:txBody>
          <a:bodyPr/>
          <a:lstStyle/>
          <a:p>
            <a:r>
              <a:rPr lang="cs-CZ" dirty="0" smtClean="0"/>
              <a:t>Odbor evropské </a:t>
            </a:r>
            <a:r>
              <a:rPr lang="cs-CZ" dirty="0"/>
              <a:t>ú</a:t>
            </a:r>
            <a:r>
              <a:rPr lang="cs-CZ" dirty="0" smtClean="0"/>
              <a:t>zemní spolupráce MMR I Stella Horváthová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67" y="6447959"/>
            <a:ext cx="1634033" cy="3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102413" y="962763"/>
            <a:ext cx="5596258" cy="5702732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cs-CZ" altLang="cs-CZ" sz="1600" u="sng" dirty="0">
                <a:solidFill>
                  <a:schemeClr val="accent1">
                    <a:lumMod val="50000"/>
                  </a:schemeClr>
                </a:solidFill>
              </a:rPr>
              <a:t>.) Programové dokumenty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err="1" smtClean="0">
                <a:solidFill>
                  <a:schemeClr val="accent1">
                    <a:lumMod val="50000"/>
                  </a:schemeClr>
                </a:solidFill>
              </a:rPr>
              <a:t>Application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Manual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2nd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call – Příručka pro žadatele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800" dirty="0" err="1" smtClean="0">
                <a:solidFill>
                  <a:schemeClr val="accent1">
                    <a:lumMod val="50000"/>
                  </a:schemeClr>
                </a:solidFill>
              </a:rPr>
              <a:t>Interreg</a:t>
            </a:r>
            <a:r>
              <a:rPr lang="cs-CZ" altLang="cs-CZ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accent1">
                    <a:lumMod val="50000"/>
                  </a:schemeClr>
                </a:solidFill>
              </a:rPr>
              <a:t>CENTRAL EUROPE CP - Program spolupráce </a:t>
            </a:r>
            <a:endParaRPr lang="cs-CZ" altLang="cs-CZ" sz="1800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800" dirty="0" smtClean="0">
                <a:solidFill>
                  <a:srgbClr val="C00000"/>
                </a:solidFill>
                <a:latin typeface="+mn-lt"/>
              </a:rPr>
              <a:t>IMPLEMENTATION DOCUMENTS: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800" dirty="0" err="1" smtClean="0">
                <a:solidFill>
                  <a:srgbClr val="C00000"/>
                </a:solidFill>
                <a:latin typeface="+mn-lt"/>
              </a:rPr>
              <a:t>Implementation</a:t>
            </a:r>
            <a:r>
              <a:rPr lang="cs-CZ" altLang="cs-CZ" sz="1800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cs-CZ" altLang="cs-CZ" sz="1800" dirty="0" err="1" smtClean="0">
                <a:solidFill>
                  <a:srgbClr val="C00000"/>
                </a:solidFill>
                <a:latin typeface="+mn-lt"/>
              </a:rPr>
              <a:t>Manual</a:t>
            </a:r>
            <a:r>
              <a:rPr lang="cs-CZ" altLang="cs-CZ" sz="1800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800" dirty="0" smtClean="0">
                <a:solidFill>
                  <a:srgbClr val="C00000"/>
                </a:solidFill>
                <a:latin typeface="+mn-lt"/>
              </a:rPr>
              <a:t>(verze 2.1 prosinec 2016) – </a:t>
            </a:r>
            <a:r>
              <a:rPr lang="cs-CZ" altLang="cs-CZ" sz="1800" b="1" dirty="0" smtClean="0">
                <a:solidFill>
                  <a:srgbClr val="C00000"/>
                </a:solidFill>
                <a:latin typeface="+mn-lt"/>
              </a:rPr>
              <a:t>nutno znát</a:t>
            </a:r>
            <a:endParaRPr lang="cs-CZ" altLang="cs-CZ" sz="18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://www.interreg-central.eu/Content.Node/implement/documents.html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1800" dirty="0" err="1">
                <a:solidFill>
                  <a:srgbClr val="C00000"/>
                </a:solidFill>
                <a:latin typeface="+mn-lt"/>
              </a:rPr>
              <a:t>Toolbox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C00000"/>
                </a:solidFill>
                <a:latin typeface="+mn-lt"/>
              </a:rPr>
              <a:t>for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C00000"/>
                </a:solidFill>
                <a:latin typeface="+mn-lt"/>
              </a:rPr>
              <a:t>implementation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cs-CZ" sz="1800" dirty="0" err="1" smtClean="0">
                <a:solidFill>
                  <a:srgbClr val="C00000"/>
                </a:solidFill>
                <a:latin typeface="+mn-lt"/>
              </a:rPr>
              <a:t>ImplemenationToolbox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err="1">
                <a:solidFill>
                  <a:srgbClr val="C00000"/>
                </a:solidFill>
                <a:latin typeface="+mn-lt"/>
              </a:rPr>
              <a:t>eMS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C00000"/>
                </a:solidFill>
                <a:latin typeface="+mn-lt"/>
              </a:rPr>
              <a:t>guidance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800" dirty="0" err="1" smtClean="0">
                <a:solidFill>
                  <a:srgbClr val="C00000"/>
                </a:solidFill>
                <a:latin typeface="+mn-lt"/>
              </a:rPr>
              <a:t>factsheets</a:t>
            </a:r>
            <a:r>
              <a:rPr lang="cs-CZ" sz="1800" dirty="0" smtClean="0">
                <a:solidFill>
                  <a:srgbClr val="C00000"/>
                </a:solidFill>
                <a:latin typeface="+mn-lt"/>
              </a:rPr>
              <a:t> </a:t>
            </a:r>
            <a:endParaRPr lang="cs-CZ" sz="18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solidFill>
                  <a:srgbClr val="C00000"/>
                </a:solidFill>
                <a:latin typeface="+mn-lt"/>
              </a:rPr>
              <a:t>Project </a:t>
            </a:r>
            <a:r>
              <a:rPr lang="cs-CZ" sz="1800" dirty="0" err="1">
                <a:solidFill>
                  <a:srgbClr val="C00000"/>
                </a:solidFill>
                <a:latin typeface="+mn-lt"/>
              </a:rPr>
              <a:t>b</a:t>
            </a:r>
            <a:r>
              <a:rPr lang="cs-CZ" sz="1800" dirty="0" err="1" smtClean="0">
                <a:solidFill>
                  <a:srgbClr val="C00000"/>
                </a:solidFill>
                <a:latin typeface="+mn-lt"/>
              </a:rPr>
              <a:t>rand</a:t>
            </a:r>
            <a:r>
              <a:rPr lang="cs-CZ" sz="1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C00000"/>
                </a:solidFill>
                <a:latin typeface="+mn-lt"/>
              </a:rPr>
              <a:t>manual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 – </a:t>
            </a:r>
            <a:r>
              <a:rPr lang="cs-CZ" sz="1800" dirty="0" err="1">
                <a:solidFill>
                  <a:srgbClr val="C00000"/>
                </a:solidFill>
                <a:latin typeface="+mn-lt"/>
              </a:rPr>
              <a:t>Version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solidFill>
                  <a:srgbClr val="C00000"/>
                </a:solidFill>
                <a:latin typeface="+mn-lt"/>
              </a:rPr>
              <a:t>Project </a:t>
            </a:r>
            <a:r>
              <a:rPr lang="cs-CZ" sz="1800" dirty="0" err="1">
                <a:solidFill>
                  <a:srgbClr val="C00000"/>
                </a:solidFill>
                <a:latin typeface="+mn-lt"/>
              </a:rPr>
              <a:t>website</a:t>
            </a:r>
            <a:r>
              <a:rPr lang="cs-CZ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800" dirty="0" err="1" smtClean="0">
                <a:solidFill>
                  <a:srgbClr val="C00000"/>
                </a:solidFill>
                <a:latin typeface="+mn-lt"/>
              </a:rPr>
              <a:t>manual</a:t>
            </a:r>
            <a:endParaRPr lang="cs-CZ" sz="1800" dirty="0" smtClean="0">
              <a:solidFill>
                <a:srgbClr val="C00000"/>
              </a:solidFill>
              <a:latin typeface="+mn-lt"/>
            </a:endParaRPr>
          </a:p>
          <a:p>
            <a:pPr marL="0" lvl="0" indent="0">
              <a:buClr>
                <a:srgbClr val="7E93A5"/>
              </a:buClr>
              <a:buNone/>
              <a:defRPr/>
            </a:pPr>
            <a:r>
              <a:rPr lang="cs-CZ" sz="1600" dirty="0" smtClean="0">
                <a:solidFill>
                  <a:srgbClr val="7E93A5"/>
                </a:solidFill>
              </a:rPr>
              <a:t>IM obsahuje </a:t>
            </a:r>
            <a:r>
              <a:rPr lang="cs-CZ" sz="1600" dirty="0">
                <a:solidFill>
                  <a:srgbClr val="7E93A5"/>
                </a:solidFill>
              </a:rPr>
              <a:t>informace pro všechny partnery popisující požadavky na dokladování jednotlivých typů výdajů, způsobilost, požadavky na kontrolu, harmonogram kontroly a formuláře ke kontrole v AJ </a:t>
            </a:r>
            <a:endParaRPr lang="cs-CZ" sz="1600" b="1" dirty="0">
              <a:solidFill>
                <a:srgbClr val="7E93A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670" y="2821659"/>
            <a:ext cx="3331029" cy="3413164"/>
          </a:xfrm>
          <a:prstGeom prst="rect">
            <a:avLst/>
          </a:prstGeom>
        </p:spPr>
      </p:pic>
      <p:sp>
        <p:nvSpPr>
          <p:cNvPr id="4" name="Zahnutá šipka nahoru 3"/>
          <p:cNvSpPr/>
          <p:nvPr/>
        </p:nvSpPr>
        <p:spPr>
          <a:xfrm rot="908742">
            <a:off x="4040135" y="4436917"/>
            <a:ext cx="1707508" cy="588928"/>
          </a:xfrm>
          <a:prstGeom prst="curved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921" y="835231"/>
            <a:ext cx="2018643" cy="1998114"/>
          </a:xfrm>
          <a:prstGeom prst="rect">
            <a:avLst/>
          </a:prstGeom>
        </p:spPr>
      </p:pic>
      <p:sp>
        <p:nvSpPr>
          <p:cNvPr id="7" name="Zahnutá šipka dolů 6"/>
          <p:cNvSpPr/>
          <p:nvPr/>
        </p:nvSpPr>
        <p:spPr>
          <a:xfrm rot="21404074" flipV="1">
            <a:off x="2191765" y="1328122"/>
            <a:ext cx="5078400" cy="698054"/>
          </a:xfrm>
          <a:prstGeom prst="curvedDown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dolů 10"/>
          <p:cNvSpPr/>
          <p:nvPr/>
        </p:nvSpPr>
        <p:spPr>
          <a:xfrm rot="20633630" flipV="1">
            <a:off x="3522331" y="2286298"/>
            <a:ext cx="3786769" cy="514712"/>
          </a:xfrm>
          <a:prstGeom prst="curved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4300" y="149225"/>
            <a:ext cx="6488519" cy="68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807984"/>
            <a:ext cx="8229600" cy="53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7" name="Zástupný symbol pro obsah 1"/>
          <p:cNvSpPr txBox="1">
            <a:spLocks/>
          </p:cNvSpPr>
          <p:nvPr/>
        </p:nvSpPr>
        <p:spPr>
          <a:xfrm>
            <a:off x="192504" y="835231"/>
            <a:ext cx="8825618" cy="5314933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.) Národní dokumenty </a:t>
            </a: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Pokyny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pro příjemce ke kontrole (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vč. příloh)!! </a:t>
            </a:r>
            <a:r>
              <a:rPr lang="cs-CZ" altLang="cs-CZ" sz="16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</a:t>
            </a:r>
            <a:r>
              <a:rPr lang="cs-CZ" altLang="cs-CZ" sz="16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www.dotaceeu.cz/cs/Fondy-EU/2014-2020/Operacni-programy/OP-nadnarodni-spoluprace</a:t>
            </a:r>
            <a:endParaRPr lang="cs-CZ" alt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+ Náležitosti dokladování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+ Mzdové sazby typových pozic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zákon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o veřejných zakázkách </a:t>
            </a:r>
            <a:endParaRPr 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. 137/2006 Sb. 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pro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zakázky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vyhlášené </a:t>
            </a: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do 30.9.2016) </a:t>
            </a: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zákon č. 134/2016 Sb.,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o zadávání </a:t>
            </a: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veřejných zakázek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</a:rPr>
              <a:t>(pro zakázky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vyhlášené </a:t>
            </a:r>
            <a:endParaRPr 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</a:rPr>
              <a:t>od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1.10. 2016) </a:t>
            </a: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Metod.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pokyn pro zadávání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zakázek 2014-2020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033" y="1693529"/>
            <a:ext cx="4165089" cy="29575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" y="4102769"/>
            <a:ext cx="3443819" cy="207685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636324" y="5050198"/>
            <a:ext cx="519485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78">
              <a:spcBef>
                <a:spcPct val="20000"/>
              </a:spcBef>
              <a:buClr>
                <a:srgbClr val="7E93A5"/>
              </a:buClr>
              <a:buSzPct val="80000"/>
              <a:defRPr/>
            </a:pPr>
            <a:r>
              <a:rPr lang="cs-CZ" altLang="cs-CZ" sz="1400" i="1" dirty="0">
                <a:solidFill>
                  <a:schemeClr val="accent1">
                    <a:lumMod val="50000"/>
                  </a:schemeClr>
                </a:solidFill>
              </a:rPr>
              <a:t>Pro </a:t>
            </a:r>
            <a:r>
              <a:rPr lang="cs-CZ" altLang="cs-CZ" sz="1400" i="1" dirty="0" smtClean="0">
                <a:solidFill>
                  <a:schemeClr val="accent1">
                    <a:lumMod val="50000"/>
                  </a:schemeClr>
                </a:solidFill>
              </a:rPr>
              <a:t>oblast veřejných zakázek a další </a:t>
            </a:r>
            <a:r>
              <a:rPr lang="cs-CZ" altLang="cs-CZ" sz="1400" i="1" dirty="0" err="1" smtClean="0">
                <a:solidFill>
                  <a:schemeClr val="accent1">
                    <a:lumMod val="50000"/>
                  </a:schemeClr>
                </a:solidFill>
              </a:rPr>
              <a:t>specif.oblasti</a:t>
            </a:r>
            <a:r>
              <a:rPr lang="cs-CZ" altLang="cs-CZ" sz="1400" i="1" dirty="0" smtClean="0">
                <a:solidFill>
                  <a:schemeClr val="accent1">
                    <a:lumMod val="50000"/>
                  </a:schemeClr>
                </a:solidFill>
              </a:rPr>
              <a:t> (ŽP apod.) </a:t>
            </a:r>
            <a:r>
              <a:rPr lang="cs-CZ" altLang="cs-CZ" sz="1400" i="1" dirty="0">
                <a:solidFill>
                  <a:schemeClr val="accent1">
                    <a:lumMod val="50000"/>
                  </a:schemeClr>
                </a:solidFill>
              </a:rPr>
              <a:t>platí </a:t>
            </a:r>
            <a:r>
              <a:rPr lang="cs-CZ" altLang="cs-CZ" sz="1400" i="1" dirty="0" smtClean="0">
                <a:solidFill>
                  <a:schemeClr val="accent1">
                    <a:lumMod val="50000"/>
                  </a:schemeClr>
                </a:solidFill>
              </a:rPr>
              <a:t>hierarchie, kdy národní pravidla jsou </a:t>
            </a:r>
            <a:r>
              <a:rPr lang="cs-CZ" altLang="cs-CZ" sz="1400" i="1" dirty="0">
                <a:solidFill>
                  <a:schemeClr val="accent1">
                    <a:lumMod val="50000"/>
                  </a:schemeClr>
                </a:solidFill>
              </a:rPr>
              <a:t>nadřazena programovým pravidlům, </a:t>
            </a:r>
            <a:r>
              <a:rPr lang="cs-CZ" altLang="cs-CZ" sz="1400" i="1" dirty="0" smtClean="0">
                <a:solidFill>
                  <a:schemeClr val="accent1">
                    <a:lumMod val="50000"/>
                  </a:schemeClr>
                </a:solidFill>
              </a:rPr>
              <a:t>pokud jsou národní pravidla přísnější.</a:t>
            </a:r>
            <a:endParaRPr lang="cs-CZ" altLang="cs-CZ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lvl="0" defTabSz="913878">
              <a:spcBef>
                <a:spcPct val="20000"/>
              </a:spcBef>
              <a:buClr>
                <a:srgbClr val="7E93A5"/>
              </a:buClr>
              <a:buSzPct val="80000"/>
              <a:defRPr/>
            </a:pPr>
            <a:endParaRPr lang="cs-CZ" sz="1400" dirty="0">
              <a:solidFill>
                <a:srgbClr val="7E93A5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 txBox="1">
            <a:spLocks noGrp="1"/>
          </p:cNvSpPr>
          <p:nvPr>
            <p:ph type="title"/>
          </p:nvPr>
        </p:nvSpPr>
        <p:spPr>
          <a:xfrm>
            <a:off x="-4762" y="199840"/>
            <a:ext cx="6607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r>
              <a:rPr lang="cs-CZ" sz="3200" b="1" dirty="0" smtClean="0">
                <a:solidFill>
                  <a:srgbClr val="000099"/>
                </a:solidFill>
              </a:rPr>
              <a:t> </a:t>
            </a:r>
            <a:endParaRPr lang="cs-CZ" sz="3200" b="1" dirty="0">
              <a:solidFill>
                <a:srgbClr val="000099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9" name="Zástupný symbol pro obsah 1"/>
          <p:cNvSpPr txBox="1">
            <a:spLocks/>
          </p:cNvSpPr>
          <p:nvPr/>
        </p:nvSpPr>
        <p:spPr>
          <a:xfrm>
            <a:off x="206080" y="858974"/>
            <a:ext cx="8703212" cy="5625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b="1" dirty="0" smtClean="0">
                <a:latin typeface="+mj-lt"/>
              </a:rPr>
              <a:t>Kam </a:t>
            </a:r>
            <a:r>
              <a:rPr lang="cs-CZ" altLang="cs-CZ" sz="1600" b="1" dirty="0">
                <a:latin typeface="+mj-lt"/>
              </a:rPr>
              <a:t>předložit výdaje ke kontrole</a:t>
            </a:r>
            <a:r>
              <a:rPr lang="cs-CZ" altLang="cs-CZ" sz="1600" b="1" dirty="0" smtClean="0">
                <a:latin typeface="+mj-lt"/>
              </a:rPr>
              <a:t>?: </a:t>
            </a:r>
            <a:r>
              <a:rPr lang="cs-CZ" altLang="cs-CZ" sz="1600" dirty="0" smtClean="0">
                <a:latin typeface="+mj-lt"/>
              </a:rPr>
              <a:t>Na </a:t>
            </a:r>
            <a:r>
              <a:rPr lang="cs-CZ" altLang="cs-CZ" sz="1600" dirty="0">
                <a:latin typeface="+mj-lt"/>
              </a:rPr>
              <a:t>regionální pobočky Centra dle sídla partnera (kontakty </a:t>
            </a:r>
            <a:r>
              <a:rPr lang="cs-CZ" altLang="cs-CZ" sz="1600" u="sng" dirty="0">
                <a:latin typeface="+mj-lt"/>
              </a:rPr>
              <a:t>v příloze Pokynů pro příjemce ke kontrole</a:t>
            </a:r>
            <a:r>
              <a:rPr lang="cs-CZ" altLang="cs-CZ" sz="1600" dirty="0" smtClean="0">
                <a:latin typeface="+mj-lt"/>
              </a:rPr>
              <a:t>)</a:t>
            </a:r>
            <a:endParaRPr lang="cs-CZ" altLang="cs-CZ" sz="2000" b="1" dirty="0" smtClean="0">
              <a:latin typeface="+mj-lt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cs-CZ" altLang="cs-CZ" sz="1600" b="1" dirty="0" smtClean="0">
                <a:latin typeface="+mj-lt"/>
              </a:rPr>
              <a:t>Čechy</a:t>
            </a:r>
            <a:r>
              <a:rPr lang="cs-CZ" altLang="cs-CZ" sz="1600" dirty="0" smtClean="0">
                <a:latin typeface="+mj-lt"/>
              </a:rPr>
              <a:t>	</a:t>
            </a:r>
            <a:r>
              <a:rPr lang="cs-CZ" altLang="cs-CZ" sz="1800" dirty="0" smtClean="0">
                <a:latin typeface="+mj-lt"/>
              </a:rPr>
              <a:t>			     	</a:t>
            </a:r>
            <a:r>
              <a:rPr lang="cs-CZ" altLang="cs-CZ" sz="1600" b="1" dirty="0" smtClean="0">
                <a:latin typeface="+mj-lt"/>
              </a:rPr>
              <a:t>Morava a Slezsko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>
                <a:latin typeface="+mj-lt"/>
              </a:rPr>
              <a:t>oddělení pro NUTS II Severovýchod         		oddělení pro NUTS II </a:t>
            </a:r>
            <a:r>
              <a:rPr lang="cs-CZ" sz="1400" dirty="0" err="1" smtClean="0">
                <a:latin typeface="+mj-lt"/>
              </a:rPr>
              <a:t>Moravskoslezsko</a:t>
            </a:r>
            <a:endParaRPr lang="cs-CZ" sz="1400" dirty="0" smtClean="0">
              <a:latin typeface="+mj-lt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cs-CZ" altLang="cs-CZ" sz="1400" dirty="0" smtClean="0">
                <a:latin typeface="+mj-lt"/>
              </a:rPr>
              <a:t>Hradec Králové			      	Ostrava</a:t>
            </a:r>
            <a:r>
              <a:rPr lang="cs-CZ" altLang="cs-CZ" sz="1800" dirty="0" smtClean="0">
                <a:latin typeface="+mj-lt"/>
              </a:rPr>
              <a:t/>
            </a:r>
            <a:br>
              <a:rPr lang="cs-CZ" altLang="cs-CZ" sz="1800" dirty="0" smtClean="0">
                <a:latin typeface="+mj-lt"/>
              </a:rPr>
            </a:br>
            <a:endParaRPr lang="cs-CZ" altLang="cs-CZ" sz="1800" dirty="0" smtClean="0">
              <a:latin typeface="+mj-lt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cs-CZ" altLang="cs-CZ" sz="1400" dirty="0" smtClean="0">
                <a:latin typeface="+mj-lt"/>
              </a:rPr>
              <a:t>+ </a:t>
            </a:r>
            <a:r>
              <a:rPr lang="cs-CZ" altLang="cs-CZ" sz="1400" dirty="0">
                <a:latin typeface="+mj-lt"/>
              </a:rPr>
              <a:t>vybrané projekty podle seznamu na pobočce </a:t>
            </a:r>
            <a:r>
              <a:rPr lang="cs-CZ" altLang="cs-CZ" sz="1400" b="1" dirty="0" smtClean="0">
                <a:latin typeface="+mj-lt"/>
              </a:rPr>
              <a:t>Jihovýchod – přesun zveřejněn na webu Centra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Oznámení je v rolovacím menu EÚS/</a:t>
            </a:r>
            <a:r>
              <a:rPr lang="cs-CZ" altLang="cs-CZ" sz="1600" dirty="0" err="1" smtClean="0">
                <a:solidFill>
                  <a:schemeClr val="accent1">
                    <a:lumMod val="50000"/>
                  </a:schemeClr>
                </a:solidFill>
              </a:rPr>
              <a:t>Interreg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 CENTRAL EUROPE v Novinkách: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56" y="2862117"/>
            <a:ext cx="3925692" cy="251991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0" y="2943709"/>
            <a:ext cx="4358232" cy="351212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785988" y="542737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V </a:t>
            </a:r>
            <a:r>
              <a:rPr lang="cs-CZ" altLang="cs-CZ" sz="1400" dirty="0">
                <a:solidFill>
                  <a:schemeClr val="accent1">
                    <a:lumMod val="50000"/>
                  </a:schemeClr>
                </a:solidFill>
              </a:rPr>
              <a:t>rolovacím menu „EÚS“ ke stažení: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altLang="cs-CZ" sz="1400" dirty="0">
                <a:solidFill>
                  <a:schemeClr val="accent1">
                    <a:lumMod val="50000"/>
                  </a:schemeClr>
                </a:solidFill>
              </a:rPr>
              <a:t>Náležitosti dokladování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altLang="cs-CZ" sz="1400" dirty="0">
                <a:solidFill>
                  <a:schemeClr val="accent1">
                    <a:lumMod val="50000"/>
                  </a:schemeClr>
                </a:solidFill>
              </a:rPr>
              <a:t>Mzdové sazby typových pozic</a:t>
            </a:r>
          </a:p>
          <a:p>
            <a:r>
              <a:rPr lang="cs-CZ" altLang="cs-CZ" sz="1400" dirty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517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500" dirty="0" smtClean="0">
                <a:solidFill>
                  <a:schemeClr val="bg2">
                    <a:lumMod val="75000"/>
                  </a:schemeClr>
                </a:solidFill>
              </a:rPr>
              <a:t>Provádění Kontroly</a:t>
            </a:r>
            <a:endParaRPr lang="cs-CZ" sz="25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type="body" sz="quarter" idx="10"/>
          </p:nvPr>
        </p:nvSpPr>
        <p:spPr>
          <a:xfrm>
            <a:off x="162131" y="769395"/>
            <a:ext cx="8649626" cy="5386965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 smtClean="0"/>
              <a:t>Cílem kontroly je ověřit:</a:t>
            </a:r>
          </a:p>
          <a:p>
            <a:endParaRPr lang="cs-CZ" sz="1800" dirty="0" smtClean="0"/>
          </a:p>
          <a:p>
            <a:pPr>
              <a:buFontTx/>
              <a:buChar char="-"/>
            </a:pPr>
            <a:r>
              <a:rPr lang="cs-CZ" altLang="cs-CZ" sz="1800" b="1" u="sng" dirty="0" smtClean="0"/>
              <a:t>způsobilost příjemce/partnera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(tj. údaje uvedené o </a:t>
            </a:r>
            <a:r>
              <a:rPr lang="cs-CZ" altLang="cs-CZ" sz="1800" dirty="0" smtClean="0"/>
              <a:t>příjemci </a:t>
            </a:r>
            <a:r>
              <a:rPr lang="cs-CZ" altLang="cs-CZ" sz="1800" dirty="0"/>
              <a:t>na faktuře </a:t>
            </a:r>
            <a:r>
              <a:rPr lang="cs-CZ" altLang="cs-CZ" sz="1800" dirty="0" smtClean="0"/>
              <a:t>jsou </a:t>
            </a:r>
            <a:r>
              <a:rPr lang="cs-CZ" altLang="cs-CZ" sz="1800" dirty="0"/>
              <a:t>správné a v souladu se </a:t>
            </a:r>
            <a:r>
              <a:rPr lang="cs-CZ" altLang="cs-CZ" sz="1800" i="1" u="sng" dirty="0" err="1"/>
              <a:t>Subsidy</a:t>
            </a:r>
            <a:r>
              <a:rPr lang="cs-CZ" altLang="cs-CZ" sz="1800" i="1" u="sng" dirty="0"/>
              <a:t> </a:t>
            </a:r>
            <a:r>
              <a:rPr lang="cs-CZ" altLang="cs-CZ" sz="1800" i="1" u="sng" dirty="0" err="1"/>
              <a:t>Contract</a:t>
            </a:r>
            <a:r>
              <a:rPr lang="cs-CZ" altLang="cs-CZ" sz="1800" i="1" u="sng" dirty="0"/>
              <a:t>/</a:t>
            </a:r>
            <a:r>
              <a:rPr lang="cs-CZ" altLang="cs-CZ" sz="1800" i="1" u="sng" dirty="0" err="1"/>
              <a:t>Partnership</a:t>
            </a:r>
            <a:r>
              <a:rPr lang="cs-CZ" altLang="cs-CZ" sz="1800" i="1" u="sng" dirty="0"/>
              <a:t> </a:t>
            </a:r>
            <a:r>
              <a:rPr lang="cs-CZ" altLang="cs-CZ" sz="1800" i="1" u="sng" dirty="0" err="1"/>
              <a:t>agreement</a:t>
            </a:r>
            <a:r>
              <a:rPr lang="cs-CZ" altLang="cs-CZ" sz="1800" dirty="0"/>
              <a:t>) </a:t>
            </a:r>
            <a:endParaRPr lang="cs-CZ" altLang="cs-CZ" sz="1800" dirty="0" smtClean="0"/>
          </a:p>
          <a:p>
            <a:pPr>
              <a:buFontTx/>
              <a:buChar char="-"/>
            </a:pPr>
            <a:r>
              <a:rPr lang="cs-CZ" altLang="cs-CZ" sz="1800" b="1" u="sng" dirty="0" smtClean="0"/>
              <a:t>zda </a:t>
            </a:r>
            <a:r>
              <a:rPr lang="cs-CZ" altLang="cs-CZ" sz="1800" b="1" u="sng" dirty="0"/>
              <a:t>realizace projektu popsaná ve zprávě o průběhu projektu probíhá v souladu</a:t>
            </a:r>
            <a:r>
              <a:rPr lang="cs-CZ" altLang="cs-CZ" sz="1800" u="sng" dirty="0"/>
              <a:t> s podmínkami programové dokumentace</a:t>
            </a:r>
            <a:r>
              <a:rPr lang="cs-CZ" altLang="cs-CZ" sz="1800" u="sng" dirty="0" smtClean="0"/>
              <a:t>, projektové žádosti,  </a:t>
            </a:r>
            <a:r>
              <a:rPr lang="cs-CZ" altLang="cs-CZ" sz="1800" dirty="0"/>
              <a:t>smlouvy (</a:t>
            </a:r>
            <a:r>
              <a:rPr lang="cs-CZ" altLang="cs-CZ" sz="1800" dirty="0" smtClean="0"/>
              <a:t>rozpočet) </a:t>
            </a:r>
            <a:r>
              <a:rPr lang="cs-CZ" altLang="cs-CZ" sz="1800" dirty="0"/>
              <a:t>pokynů pro příjemce a EU/národní legislativou (výstupy projektu</a:t>
            </a:r>
            <a:r>
              <a:rPr lang="cs-CZ" altLang="cs-CZ" sz="1800" dirty="0" smtClean="0"/>
              <a:t>)</a:t>
            </a:r>
          </a:p>
          <a:p>
            <a:pPr>
              <a:buFontTx/>
              <a:buChar char="-"/>
            </a:pPr>
            <a:r>
              <a:rPr lang="cs-CZ" altLang="cs-CZ" sz="1800" b="1" u="sng" dirty="0"/>
              <a:t>d</a:t>
            </a:r>
            <a:r>
              <a:rPr lang="cs-CZ" altLang="cs-CZ" sz="1800" b="1" u="sng" dirty="0" smtClean="0"/>
              <a:t>održení pravidel pro zadávání veřejných zakázek </a:t>
            </a:r>
          </a:p>
          <a:p>
            <a:pPr>
              <a:buFontTx/>
              <a:buChar char="-"/>
            </a:pPr>
            <a:r>
              <a:rPr lang="cs-CZ" altLang="cs-CZ" sz="1800" b="1" u="sng" dirty="0"/>
              <a:t>d</a:t>
            </a:r>
            <a:r>
              <a:rPr lang="cs-CZ" altLang="cs-CZ" sz="1800" b="1" u="sng" dirty="0" smtClean="0"/>
              <a:t>održení pravidel publicity</a:t>
            </a:r>
          </a:p>
          <a:p>
            <a:pPr>
              <a:buFontTx/>
              <a:buChar char="-"/>
            </a:pPr>
            <a:r>
              <a:rPr lang="cs-CZ" altLang="cs-CZ" sz="1800" b="1" u="sng" dirty="0"/>
              <a:t>d</a:t>
            </a:r>
            <a:r>
              <a:rPr lang="cs-CZ" altLang="cs-CZ" sz="1800" b="1" u="sng" dirty="0" smtClean="0"/>
              <a:t>održení pravidel podmínek veřejné podpory, ochrany životního prostředí, rovných příležitostí a nediskriminace, </a:t>
            </a:r>
            <a:r>
              <a:rPr lang="cs-CZ" altLang="cs-CZ" sz="1800" dirty="0" smtClean="0"/>
              <a:t>tak jak  je uvedeno v žádosti</a:t>
            </a:r>
          </a:p>
          <a:p>
            <a:pPr>
              <a:buFontTx/>
              <a:buChar char="-"/>
            </a:pPr>
            <a:r>
              <a:rPr lang="cs-CZ" sz="1800" b="1" u="sng" dirty="0"/>
              <a:t>časovou a věcnou způsobilost výdajů</a:t>
            </a:r>
          </a:p>
          <a:p>
            <a:pPr lvl="1">
              <a:buFontTx/>
              <a:buChar char="-"/>
            </a:pPr>
            <a:r>
              <a:rPr lang="cs-CZ" sz="1400" dirty="0"/>
              <a:t>soulad s legislativou EU, programovou dokumentací a národní legislativou</a:t>
            </a:r>
          </a:p>
          <a:p>
            <a:pPr lvl="1">
              <a:buFontTx/>
              <a:buChar char="-"/>
            </a:pPr>
            <a:r>
              <a:rPr lang="cs-CZ" altLang="cs-CZ" sz="1400" dirty="0"/>
              <a:t>přiměřenost (výdaje musí odpovídat cenám v místě a čase obvyklém) a musí být vynaloženy v souladu s principy hospodárnosti, účelnosti, efektivnosti</a:t>
            </a:r>
          </a:p>
          <a:p>
            <a:pPr lvl="1">
              <a:buFontTx/>
              <a:buChar char="-"/>
            </a:pPr>
            <a:r>
              <a:rPr lang="cs-CZ" altLang="cs-CZ" sz="1400" dirty="0"/>
              <a:t>zda deklarované výdaje byly vynaloženy v souvislosti s projektem a aktivitami uvedené v žádosti o projekt (</a:t>
            </a:r>
            <a:r>
              <a:rPr lang="cs-CZ" altLang="cs-CZ" sz="1400" dirty="0" err="1"/>
              <a:t>Application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form</a:t>
            </a:r>
            <a:r>
              <a:rPr lang="cs-CZ" altLang="cs-CZ" sz="1400" dirty="0"/>
              <a:t>),v souladu s platným rozpočtem projektu a se smlouvou/partnerskou dohodou (</a:t>
            </a:r>
            <a:r>
              <a:rPr lang="cs-CZ" altLang="cs-CZ" sz="1400" dirty="0" err="1"/>
              <a:t>Subsidy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Contract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Partnership</a:t>
            </a:r>
            <a:r>
              <a:rPr lang="cs-CZ" altLang="cs-CZ" sz="1400" dirty="0"/>
              <a:t> </a:t>
            </a:r>
            <a:r>
              <a:rPr lang="cs-CZ" altLang="cs-CZ" sz="1400" dirty="0" err="1"/>
              <a:t>Agreement</a:t>
            </a:r>
            <a:r>
              <a:rPr lang="cs-CZ" altLang="cs-CZ" sz="1400" dirty="0"/>
              <a:t>)</a:t>
            </a:r>
          </a:p>
          <a:p>
            <a:pPr lvl="1">
              <a:buFontTx/>
              <a:buChar char="-"/>
            </a:pPr>
            <a:r>
              <a:rPr lang="cs-CZ" altLang="cs-CZ" sz="1400" dirty="0"/>
              <a:t>výdaje musí být identifikovatelné (originály dokladů projektového partnera musí být řádně označené číslem, akronymem/názvem projektu a názvem programu), prokazatelné, doložitelné potvrzenými účetními doklady, tzn. musí být definitivní, zachyceny v účetnictví partnera analyticky na projekt, uhrazeny </a:t>
            </a:r>
          </a:p>
          <a:p>
            <a:pPr lvl="1">
              <a:buFontTx/>
              <a:buChar char="-"/>
            </a:pPr>
            <a:r>
              <a:rPr lang="cs-CZ" altLang="cs-CZ" sz="1400" dirty="0"/>
              <a:t>skutečné dodání produktů a služeb (dle dodacích listů, ukázek výstupů, prezenčních listin atd.)</a:t>
            </a:r>
            <a:endParaRPr lang="cs-CZ" alt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2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type="body" sz="quarter" idx="10"/>
          </p:nvPr>
        </p:nvSpPr>
        <p:spPr>
          <a:xfrm>
            <a:off x="192505" y="980549"/>
            <a:ext cx="8571105" cy="40185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2000" b="1" u="sng" dirty="0" smtClean="0"/>
              <a:t>Časový harmonogram kontroly</a:t>
            </a:r>
            <a:endParaRPr lang="cs-CZ" altLang="cs-CZ" sz="2000" b="1" dirty="0" smtClean="0"/>
          </a:p>
          <a:p>
            <a:pPr marL="0" indent="0"/>
            <a:r>
              <a:rPr lang="cs-CZ" altLang="cs-CZ" sz="1800" dirty="0" smtClean="0"/>
              <a:t>CZ partneři předkládají výdaje ke kontrole </a:t>
            </a:r>
            <a:r>
              <a:rPr lang="cs-CZ" altLang="cs-CZ" sz="1800" b="1" dirty="0" smtClean="0"/>
              <a:t>zpravidla každých 6 měsíců, </a:t>
            </a:r>
            <a:r>
              <a:rPr lang="cs-CZ" altLang="cs-CZ" sz="1800" dirty="0" smtClean="0"/>
              <a:t>pokud nárokované výdaje partnera za dané </a:t>
            </a:r>
            <a:r>
              <a:rPr lang="cs-CZ" altLang="cs-CZ" sz="1800" dirty="0" err="1" smtClean="0"/>
              <a:t>reportovací</a:t>
            </a:r>
            <a:r>
              <a:rPr lang="cs-CZ" altLang="cs-CZ" sz="1800" dirty="0" smtClean="0"/>
              <a:t> období jsou </a:t>
            </a:r>
          </a:p>
          <a:p>
            <a:pPr marL="0" indent="0"/>
            <a:r>
              <a:rPr lang="cs-CZ" altLang="cs-CZ" sz="2400" b="1" dirty="0" smtClean="0"/>
              <a:t>˃7.500 EUR</a:t>
            </a:r>
            <a:endParaRPr lang="cs-CZ" altLang="cs-CZ" sz="2400" b="1" dirty="0"/>
          </a:p>
          <a:p>
            <a:pPr marL="0" indent="0"/>
            <a:r>
              <a:rPr lang="cs-CZ" altLang="cs-CZ" sz="1800" dirty="0" smtClean="0"/>
              <a:t>Bez ohledu na tento finanční limit musí příjemci předložit výdaje ke kontrole </a:t>
            </a:r>
            <a:r>
              <a:rPr lang="cs-CZ" altLang="cs-CZ" sz="1800" b="1" dirty="0" smtClean="0"/>
              <a:t>minimálně jednou do roka</a:t>
            </a:r>
            <a:r>
              <a:rPr lang="cs-CZ" altLang="cs-CZ" sz="1800" dirty="0" smtClean="0"/>
              <a:t>. </a:t>
            </a:r>
            <a:endParaRPr lang="cs-CZ" altLang="cs-CZ" sz="1800" b="1" dirty="0" smtClean="0"/>
          </a:p>
          <a:p>
            <a:pPr marL="0" indent="0"/>
            <a:r>
              <a:rPr lang="cs-CZ" altLang="cs-CZ" sz="1800" dirty="0" smtClean="0"/>
              <a:t>Zpráva o průběhu projektu (část popisující aktivity) se předkládá za každé </a:t>
            </a:r>
            <a:r>
              <a:rPr lang="cs-CZ" altLang="cs-CZ" sz="1800" dirty="0" err="1" smtClean="0"/>
              <a:t>reportovací</a:t>
            </a:r>
            <a:r>
              <a:rPr lang="cs-CZ" altLang="cs-CZ" sz="1800" dirty="0" smtClean="0"/>
              <a:t> období, tedy v 6 měsíčních cyklech.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r>
              <a:rPr lang="cs-CZ" altLang="cs-CZ" sz="2000" b="1" u="sng" dirty="0" smtClean="0"/>
              <a:t>Lhůty</a:t>
            </a:r>
            <a:r>
              <a:rPr lang="cs-CZ" altLang="cs-CZ" sz="2000" b="1" dirty="0" smtClean="0"/>
              <a:t> </a:t>
            </a:r>
            <a:r>
              <a:rPr lang="cs-CZ" altLang="cs-CZ" sz="2000" b="1" dirty="0"/>
              <a:t>pro předkládání dokladů ke kontrole pro příjemce:</a:t>
            </a:r>
          </a:p>
          <a:p>
            <a:pPr>
              <a:lnSpc>
                <a:spcPct val="80000"/>
              </a:lnSpc>
            </a:pPr>
            <a:endParaRPr lang="cs-CZ" altLang="cs-CZ" sz="7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	</a:t>
            </a:r>
            <a:r>
              <a:rPr lang="cs-CZ" altLang="cs-CZ" sz="1800" b="1" dirty="0"/>
              <a:t>do 15 dnů </a:t>
            </a:r>
            <a:r>
              <a:rPr lang="cs-CZ" altLang="cs-CZ" sz="1800" dirty="0"/>
              <a:t>po skončení každého </a:t>
            </a:r>
            <a:r>
              <a:rPr lang="cs-CZ" altLang="cs-CZ" sz="1800" dirty="0" err="1"/>
              <a:t>reportovacího</a:t>
            </a:r>
            <a:r>
              <a:rPr lang="cs-CZ" altLang="cs-CZ" sz="1800" dirty="0"/>
              <a:t> období 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		</a:t>
            </a:r>
            <a:r>
              <a:rPr lang="cs-CZ" altLang="cs-CZ" sz="1400" dirty="0"/>
              <a:t>např. </a:t>
            </a:r>
            <a:r>
              <a:rPr lang="cs-CZ" altLang="cs-CZ" sz="1400" dirty="0" err="1"/>
              <a:t>reportovací</a:t>
            </a:r>
            <a:r>
              <a:rPr lang="cs-CZ" altLang="cs-CZ" sz="1400" dirty="0"/>
              <a:t> období od. 1.1. až 30.6. – nutno předložit do 15.7. </a:t>
            </a:r>
            <a:endParaRPr lang="cs-CZ" altLang="cs-CZ" sz="1600" dirty="0"/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	Centrum má </a:t>
            </a:r>
            <a:r>
              <a:rPr lang="cs-CZ" altLang="cs-CZ" sz="1800" b="1" dirty="0"/>
              <a:t>60 dní </a:t>
            </a:r>
            <a:r>
              <a:rPr lang="cs-CZ" altLang="cs-CZ" sz="1800" dirty="0"/>
              <a:t>na kontrolu a vystavení certifikátu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	LP musí </a:t>
            </a:r>
            <a:r>
              <a:rPr lang="cs-CZ" altLang="cs-CZ" sz="1800" b="1" dirty="0"/>
              <a:t>do 3 měsíců </a:t>
            </a:r>
            <a:r>
              <a:rPr lang="cs-CZ" altLang="cs-CZ" sz="1800" dirty="0"/>
              <a:t>po skončení </a:t>
            </a:r>
            <a:r>
              <a:rPr lang="cs-CZ" altLang="cs-CZ" sz="1800" dirty="0" err="1"/>
              <a:t>reportovacího</a:t>
            </a:r>
            <a:r>
              <a:rPr lang="cs-CZ" altLang="cs-CZ" sz="1800" dirty="0"/>
              <a:t> období vložit souhrnnou zprávu za celý projekt a souhrnné výdaje do Monitorovacího systému.  </a:t>
            </a:r>
            <a:endParaRPr lang="cs-CZ" altLang="cs-CZ" sz="1800" dirty="0" smtClean="0"/>
          </a:p>
        </p:txBody>
      </p:sp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xfrm>
            <a:off x="-4762" y="253700"/>
            <a:ext cx="6607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chemeClr val="bg2">
                    <a:lumMod val="75000"/>
                  </a:schemeClr>
                </a:solidFill>
              </a:rPr>
              <a:t>Provádění Kontroly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688174" y="4999096"/>
            <a:ext cx="568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sz="1600" b="1" dirty="0"/>
              <a:t>Kdy je vhodné kontaktovat Kontrolora?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zadávání veřejných zakázek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pochybnosti o způsobilosti výdaje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pochybnosti o dokladování výdaje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předkládání výdajů ke kontrole (reportingu)</a:t>
            </a:r>
          </a:p>
        </p:txBody>
      </p:sp>
    </p:spTree>
    <p:extLst>
      <p:ext uri="{BB962C8B-B14F-4D97-AF65-F5344CB8AC3E}">
        <p14:creationId xmlns:p14="http://schemas.microsoft.com/office/powerpoint/2010/main" val="526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 txBox="1">
            <a:spLocks noGrp="1"/>
          </p:cNvSpPr>
          <p:nvPr>
            <p:ph type="title"/>
          </p:nvPr>
        </p:nvSpPr>
        <p:spPr>
          <a:xfrm>
            <a:off x="-4762" y="199840"/>
            <a:ext cx="6607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</a:rPr>
              <a:t>Provádění kontroly</a:t>
            </a:r>
            <a:r>
              <a:rPr lang="cs-CZ" sz="3200" b="1" dirty="0" smtClean="0">
                <a:solidFill>
                  <a:srgbClr val="000099"/>
                </a:solidFill>
              </a:rPr>
              <a:t> </a:t>
            </a:r>
            <a:endParaRPr lang="cs-CZ" sz="3200" b="1" dirty="0">
              <a:solidFill>
                <a:srgbClr val="000099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533702" y="1010653"/>
            <a:ext cx="5345603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6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cs-CZ" sz="1600" dirty="0" err="1" smtClean="0">
                <a:latin typeface="+mj-lt"/>
              </a:rPr>
              <a:t>Reportovací</a:t>
            </a:r>
            <a:r>
              <a:rPr lang="cs-CZ" sz="1600" dirty="0" smtClean="0">
                <a:latin typeface="+mj-lt"/>
              </a:rPr>
              <a:t> proces </a:t>
            </a: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cs-CZ" sz="1600" dirty="0" smtClean="0">
                <a:latin typeface="+mj-lt"/>
              </a:rPr>
              <a:t>viz kapitola B.1 </a:t>
            </a:r>
            <a:r>
              <a:rPr lang="cs-CZ" sz="1600" dirty="0" err="1" smtClean="0">
                <a:latin typeface="+mj-lt"/>
              </a:rPr>
              <a:t>Implementation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manual</a:t>
            </a:r>
            <a:endParaRPr lang="cs-CZ" sz="16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600" dirty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6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6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cs-CZ" sz="1600" dirty="0" smtClean="0">
                <a:latin typeface="+mj-lt"/>
              </a:rPr>
              <a:t>Předkládání </a:t>
            </a:r>
            <a:r>
              <a:rPr lang="cs-CZ" sz="1600" dirty="0">
                <a:latin typeface="+mj-lt"/>
              </a:rPr>
              <a:t>výdajů </a:t>
            </a:r>
            <a:r>
              <a:rPr lang="cs-CZ" sz="1600" dirty="0" smtClean="0">
                <a:latin typeface="+mj-lt"/>
              </a:rPr>
              <a:t>kontrolorovi uskutečňuje partner prostřednictvím </a:t>
            </a:r>
            <a:r>
              <a:rPr lang="cs-CZ" sz="1600" dirty="0" err="1" smtClean="0">
                <a:latin typeface="+mj-lt"/>
              </a:rPr>
              <a:t>eMS</a:t>
            </a:r>
            <a:r>
              <a:rPr lang="cs-CZ" sz="1600" dirty="0" smtClean="0">
                <a:latin typeface="+mj-lt"/>
              </a:rPr>
              <a:t> (formulářů), </a:t>
            </a: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cs-CZ" sz="1600" dirty="0" smtClean="0">
                <a:latin typeface="+mj-lt"/>
              </a:rPr>
              <a:t>a související podpůrné dokumenty odevzdává v </a:t>
            </a:r>
            <a:r>
              <a:rPr lang="cs-CZ" sz="1600" dirty="0" err="1" smtClean="0">
                <a:latin typeface="+mj-lt"/>
              </a:rPr>
              <a:t>elektr.podobě</a:t>
            </a:r>
            <a:r>
              <a:rPr lang="cs-CZ" sz="1600" dirty="0" smtClean="0">
                <a:latin typeface="+mj-lt"/>
              </a:rPr>
              <a:t> na nosičích anebo ve vytištěné podobě. </a:t>
            </a:r>
            <a:endParaRPr lang="cs-CZ" sz="1600" dirty="0">
              <a:latin typeface="+mj-lt"/>
            </a:endParaRPr>
          </a:p>
          <a:p>
            <a:r>
              <a:rPr lang="cs-CZ" sz="1600" dirty="0" smtClean="0">
                <a:latin typeface="+mj-lt"/>
                <a:ea typeface="Times New Roman" panose="02020603050405020304" pitchFamily="18" charset="0"/>
                <a:cs typeface="Trebuchet MS" panose="020B0603020202020204" pitchFamily="34" charset="0"/>
              </a:rPr>
              <a:t>Kontrolor </a:t>
            </a:r>
            <a:r>
              <a:rPr lang="cs-CZ" sz="1600" dirty="0">
                <a:latin typeface="+mj-lt"/>
                <a:ea typeface="Times New Roman" panose="02020603050405020304" pitchFamily="18" charset="0"/>
                <a:cs typeface="Trebuchet MS" panose="020B0603020202020204" pitchFamily="34" charset="0"/>
              </a:rPr>
              <a:t>buď potvrdí, nebo odmítne (zčásti, nebo plně) výdaj, který příjemce k ověření předložil. Částka, kterou národní kontrolor ověřil a potvrdil, bude poté uvedena v „certifikátu o </a:t>
            </a:r>
            <a:r>
              <a:rPr lang="cs-CZ" sz="1600" dirty="0" smtClean="0">
                <a:latin typeface="+mj-lt"/>
                <a:ea typeface="Times New Roman" panose="02020603050405020304" pitchFamily="18" charset="0"/>
                <a:cs typeface="Trebuchet MS" panose="020B0603020202020204" pitchFamily="34" charset="0"/>
              </a:rPr>
              <a:t>výdajích“. Tuto LP zahrne </a:t>
            </a:r>
            <a:r>
              <a:rPr lang="cs-CZ" sz="1600" dirty="0">
                <a:latin typeface="+mj-lt"/>
                <a:ea typeface="Times New Roman" panose="02020603050405020304" pitchFamily="18" charset="0"/>
                <a:cs typeface="Trebuchet MS" panose="020B0603020202020204" pitchFamily="34" charset="0"/>
              </a:rPr>
              <a:t>do společné zprávy o </a:t>
            </a:r>
            <a:r>
              <a:rPr lang="cs-CZ" sz="1600" dirty="0" smtClean="0">
                <a:latin typeface="+mj-lt"/>
                <a:ea typeface="Times New Roman" panose="02020603050405020304" pitchFamily="18" charset="0"/>
                <a:cs typeface="Trebuchet MS" panose="020B0603020202020204" pitchFamily="34" charset="0"/>
              </a:rPr>
              <a:t>průběhu.</a:t>
            </a:r>
          </a:p>
          <a:p>
            <a:endParaRPr lang="cs-CZ" sz="1600" dirty="0"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j-lt"/>
              </a:rPr>
              <a:t>Po předložení všech výdajů kontrolor </a:t>
            </a:r>
            <a:r>
              <a:rPr lang="cs-CZ" altLang="cs-CZ" sz="1600" dirty="0" smtClean="0">
                <a:latin typeface="+mj-lt"/>
              </a:rPr>
              <a:t>zpracuje kontrolní dokumenty:</a:t>
            </a:r>
            <a:endParaRPr lang="cs-CZ" altLang="cs-CZ" sz="1600" dirty="0">
              <a:latin typeface="+mj-lt"/>
            </a:endParaRPr>
          </a:p>
          <a:p>
            <a:pPr marL="685800" lvl="1">
              <a:buFontTx/>
              <a:buChar char="-"/>
            </a:pPr>
            <a:r>
              <a:rPr lang="cs-CZ" altLang="cs-CZ" sz="1600" dirty="0" err="1">
                <a:latin typeface="+mj-lt"/>
              </a:rPr>
              <a:t>Certificate</a:t>
            </a:r>
            <a:r>
              <a:rPr lang="cs-CZ" altLang="cs-CZ" sz="1600" dirty="0">
                <a:latin typeface="+mj-lt"/>
              </a:rPr>
              <a:t> </a:t>
            </a:r>
            <a:r>
              <a:rPr lang="cs-CZ" altLang="cs-CZ" sz="1600" dirty="0" err="1">
                <a:latin typeface="+mj-lt"/>
              </a:rPr>
              <a:t>of</a:t>
            </a:r>
            <a:r>
              <a:rPr lang="cs-CZ" altLang="cs-CZ" sz="1600" dirty="0">
                <a:latin typeface="+mj-lt"/>
              </a:rPr>
              <a:t> </a:t>
            </a:r>
            <a:r>
              <a:rPr lang="cs-CZ" altLang="cs-CZ" sz="1600" dirty="0" err="1">
                <a:latin typeface="+mj-lt"/>
              </a:rPr>
              <a:t>Expenditures</a:t>
            </a:r>
            <a:r>
              <a:rPr lang="cs-CZ" altLang="cs-CZ" sz="1600" dirty="0">
                <a:latin typeface="+mj-lt"/>
              </a:rPr>
              <a:t>, </a:t>
            </a:r>
            <a:r>
              <a:rPr lang="cs-CZ" altLang="cs-CZ" sz="1600" dirty="0" err="1">
                <a:latin typeface="+mj-lt"/>
              </a:rPr>
              <a:t>Control</a:t>
            </a:r>
            <a:r>
              <a:rPr lang="cs-CZ" altLang="cs-CZ" sz="1600" dirty="0">
                <a:latin typeface="+mj-lt"/>
              </a:rPr>
              <a:t> </a:t>
            </a:r>
            <a:r>
              <a:rPr lang="cs-CZ" altLang="cs-CZ" sz="1600" dirty="0" err="1">
                <a:latin typeface="+mj-lt"/>
              </a:rPr>
              <a:t>Certificate</a:t>
            </a:r>
            <a:r>
              <a:rPr lang="cs-CZ" altLang="cs-CZ" sz="1600" dirty="0">
                <a:latin typeface="+mj-lt"/>
              </a:rPr>
              <a:t>, </a:t>
            </a:r>
            <a:r>
              <a:rPr lang="cs-CZ" altLang="cs-CZ" sz="1600" dirty="0" err="1">
                <a:latin typeface="+mj-lt"/>
              </a:rPr>
              <a:t>Control</a:t>
            </a:r>
            <a:r>
              <a:rPr lang="cs-CZ" altLang="cs-CZ" sz="1600" dirty="0">
                <a:latin typeface="+mj-lt"/>
              </a:rPr>
              <a:t> </a:t>
            </a:r>
            <a:r>
              <a:rPr lang="cs-CZ" altLang="cs-CZ" sz="1600" dirty="0" err="1">
                <a:latin typeface="+mj-lt"/>
              </a:rPr>
              <a:t>Check</a:t>
            </a:r>
            <a:r>
              <a:rPr lang="cs-CZ" altLang="cs-CZ" sz="1600" dirty="0">
                <a:latin typeface="+mj-lt"/>
              </a:rPr>
              <a:t> </a:t>
            </a:r>
            <a:r>
              <a:rPr lang="cs-CZ" altLang="cs-CZ" sz="1600" dirty="0" smtClean="0">
                <a:latin typeface="+mj-lt"/>
              </a:rPr>
              <a:t>List</a:t>
            </a:r>
          </a:p>
          <a:p>
            <a:pPr marL="685800" lvl="1"/>
            <a:r>
              <a:rPr lang="cs-CZ" altLang="cs-CZ" sz="1600" dirty="0" smtClean="0">
                <a:latin typeface="+mj-lt"/>
              </a:rPr>
              <a:t>Kontrolní </a:t>
            </a:r>
            <a:r>
              <a:rPr lang="cs-CZ" altLang="cs-CZ" sz="1600" dirty="0">
                <a:latin typeface="+mj-lt"/>
              </a:rPr>
              <a:t>dokumenty jsou součástí Joint </a:t>
            </a:r>
            <a:r>
              <a:rPr lang="cs-CZ" altLang="cs-CZ" sz="1600" dirty="0" err="1">
                <a:latin typeface="+mj-lt"/>
              </a:rPr>
              <a:t>Progress</a:t>
            </a:r>
            <a:r>
              <a:rPr lang="cs-CZ" altLang="cs-CZ" sz="1600" dirty="0">
                <a:latin typeface="+mj-lt"/>
              </a:rPr>
              <a:t> Report, kterou předkládá </a:t>
            </a:r>
            <a:r>
              <a:rPr lang="cs-CZ" altLang="cs-CZ" sz="1600" dirty="0" err="1">
                <a:latin typeface="+mj-lt"/>
              </a:rPr>
              <a:t>leadpartner</a:t>
            </a:r>
            <a:r>
              <a:rPr lang="cs-CZ" altLang="cs-CZ" sz="1600" dirty="0">
                <a:latin typeface="+mj-lt"/>
              </a:rPr>
              <a:t> na JS</a:t>
            </a:r>
            <a:r>
              <a:rPr lang="cs-CZ" altLang="cs-CZ" sz="1600" dirty="0" smtClean="0">
                <a:latin typeface="+mj-lt"/>
              </a:rPr>
              <a:t>.</a:t>
            </a:r>
            <a:endParaRPr lang="cs-CZ" altLang="cs-CZ" sz="160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18" y="784615"/>
            <a:ext cx="3221705" cy="5477560"/>
          </a:xfrm>
          <a:prstGeom prst="rect">
            <a:avLst/>
          </a:prstGeom>
        </p:spPr>
      </p:pic>
      <p:sp>
        <p:nvSpPr>
          <p:cNvPr id="3" name="Šipka doprava se zářezem 2"/>
          <p:cNvSpPr/>
          <p:nvPr/>
        </p:nvSpPr>
        <p:spPr>
          <a:xfrm>
            <a:off x="3458990" y="187992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5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type="body" sz="quarter" idx="10"/>
          </p:nvPr>
        </p:nvSpPr>
        <p:spPr>
          <a:xfrm>
            <a:off x="120316" y="1070812"/>
            <a:ext cx="8739522" cy="467893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000" b="1" dirty="0"/>
              <a:t>Jaké faktory ovlivňují průběh </a:t>
            </a:r>
            <a:r>
              <a:rPr lang="cs-CZ" altLang="cs-CZ" sz="2000" b="1" dirty="0" smtClean="0"/>
              <a:t>kontroly: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kvalita </a:t>
            </a:r>
            <a:r>
              <a:rPr lang="cs-CZ" altLang="cs-CZ" sz="2000" dirty="0"/>
              <a:t>zpracování předložených podkladů (zprávy o realizaci, finanční </a:t>
            </a:r>
            <a:r>
              <a:rPr lang="cs-CZ" altLang="cs-CZ" sz="2000" dirty="0" smtClean="0"/>
              <a:t>zprávy)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dodržení požadavků </a:t>
            </a:r>
            <a:r>
              <a:rPr lang="cs-CZ" altLang="cs-CZ" sz="2000" dirty="0"/>
              <a:t>v Pokynech </a:t>
            </a:r>
            <a:r>
              <a:rPr lang="cs-CZ" altLang="cs-CZ" sz="2000" dirty="0" smtClean="0"/>
              <a:t>a programové dokumentace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řádné </a:t>
            </a:r>
            <a:r>
              <a:rPr lang="cs-CZ" altLang="cs-CZ" sz="2000" dirty="0"/>
              <a:t>doložení/vykázání výdajů </a:t>
            </a:r>
            <a:r>
              <a:rPr lang="cs-CZ" altLang="cs-CZ" sz="2000" dirty="0" smtClean="0"/>
              <a:t>podle program. dokumentace a Pokynů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spolupráce </a:t>
            </a:r>
            <a:r>
              <a:rPr lang="cs-CZ" altLang="cs-CZ" sz="2000" dirty="0"/>
              <a:t>partnera s kontrolorem v případě doplňování požadovaných </a:t>
            </a:r>
            <a:r>
              <a:rPr lang="cs-CZ" altLang="cs-CZ" sz="2000" dirty="0" smtClean="0"/>
              <a:t>informací/podkladů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termín </a:t>
            </a:r>
            <a:r>
              <a:rPr lang="cs-CZ" altLang="cs-CZ" sz="2000" dirty="0"/>
              <a:t>předložení výdajů ke </a:t>
            </a:r>
            <a:r>
              <a:rPr lang="cs-CZ" altLang="cs-CZ" sz="2000" dirty="0" smtClean="0"/>
              <a:t>kontrole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r>
              <a:rPr lang="cs-CZ" altLang="cs-CZ" sz="2000" b="1" dirty="0" smtClean="0"/>
              <a:t>Na </a:t>
            </a:r>
            <a:r>
              <a:rPr lang="cs-CZ" altLang="cs-CZ" sz="2000" b="1" dirty="0"/>
              <a:t>co je třeba dát pozor</a:t>
            </a:r>
            <a:r>
              <a:rPr lang="cs-CZ" altLang="cs-CZ" sz="2000" b="1" dirty="0" smtClean="0"/>
              <a:t>!!!:</a:t>
            </a:r>
            <a:endParaRPr lang="cs-CZ" altLang="cs-CZ" sz="2000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i="1" dirty="0"/>
              <a:t>veřejné zakázky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dodržování </a:t>
            </a:r>
            <a:r>
              <a:rPr lang="cs-CZ" altLang="cs-CZ" i="1" dirty="0"/>
              <a:t>pravidel publicity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časová a věcná způsobilost výdajů dle </a:t>
            </a:r>
            <a:r>
              <a:rPr lang="cs-CZ" altLang="cs-CZ" dirty="0" err="1"/>
              <a:t>program.dokumentace</a:t>
            </a:r>
            <a:endParaRPr lang="cs-CZ" altLang="cs-CZ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i="1" dirty="0"/>
              <a:t>rozpočet projektu – budget lines, změna rozpočtu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shoda informací předkládaných kontrolorovi s informacemi v reportingu pro LP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příjmy projektu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problematika dvojího </a:t>
            </a:r>
            <a:r>
              <a:rPr lang="cs-CZ" altLang="cs-CZ" dirty="0" smtClean="0"/>
              <a:t>financování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</p:txBody>
      </p:sp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-4762" y="253700"/>
            <a:ext cx="6607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chemeClr val="bg2">
                    <a:lumMod val="75000"/>
                  </a:schemeClr>
                </a:solidFill>
              </a:rPr>
              <a:t>Provádění Kontroly </a:t>
            </a:r>
          </a:p>
        </p:txBody>
      </p:sp>
    </p:spTree>
    <p:extLst>
      <p:ext uri="{BB962C8B-B14F-4D97-AF65-F5344CB8AC3E}">
        <p14:creationId xmlns:p14="http://schemas.microsoft.com/office/powerpoint/2010/main" val="19824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4300" y="149225"/>
            <a:ext cx="6488519" cy="68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základní pravidla, reportování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1" y="776711"/>
            <a:ext cx="7603585" cy="53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-4762" y="253700"/>
            <a:ext cx="6607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smtClean="0">
                <a:solidFill>
                  <a:schemeClr val="bg2">
                    <a:lumMod val="75000"/>
                  </a:schemeClr>
                </a:solidFill>
              </a:rPr>
              <a:t>Reportování </a:t>
            </a:r>
            <a:endParaRPr lang="cs-CZ" sz="25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66" y="770588"/>
            <a:ext cx="3347334" cy="5775158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153618" y="1307806"/>
            <a:ext cx="8706220" cy="990226"/>
          </a:xfrm>
        </p:spPr>
        <p:txBody>
          <a:bodyPr/>
          <a:lstStyle/>
          <a:p>
            <a:r>
              <a:rPr lang="cs-CZ" altLang="cs-CZ" sz="1600" b="1" dirty="0"/>
              <a:t>Reportování – </a:t>
            </a:r>
            <a:r>
              <a:rPr lang="cs-CZ" altLang="cs-CZ" sz="1600" b="1" dirty="0" smtClean="0"/>
              <a:t>pomůcky: </a:t>
            </a:r>
          </a:p>
          <a:p>
            <a:r>
              <a:rPr lang="cs-CZ" altLang="cs-CZ" sz="1600" b="1" dirty="0" err="1" smtClean="0"/>
              <a:t>videotutorials</a:t>
            </a:r>
            <a:r>
              <a:rPr lang="cs-CZ" altLang="cs-CZ" sz="1600" b="1" dirty="0" smtClean="0"/>
              <a:t> </a:t>
            </a:r>
            <a:r>
              <a:rPr lang="cs-CZ" altLang="cs-CZ" sz="1600" b="1" dirty="0"/>
              <a:t>na webu programu (</a:t>
            </a:r>
            <a:r>
              <a:rPr lang="cs-CZ" altLang="cs-CZ" sz="1600" b="1" dirty="0" err="1"/>
              <a:t>youtube</a:t>
            </a:r>
            <a:r>
              <a:rPr lang="cs-CZ" altLang="cs-CZ" sz="1600" b="1" dirty="0"/>
              <a:t>)</a:t>
            </a:r>
            <a:endParaRPr lang="cs-CZ" altLang="cs-CZ" sz="1600" dirty="0"/>
          </a:p>
          <a:p>
            <a:r>
              <a:rPr lang="cs-CZ" altLang="cs-CZ" sz="1600" b="1" dirty="0" err="1"/>
              <a:t>eMS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factsheets</a:t>
            </a:r>
            <a:r>
              <a:rPr lang="cs-CZ" altLang="cs-CZ" sz="1600" b="1" dirty="0"/>
              <a:t>, </a:t>
            </a:r>
          </a:p>
          <a:p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8" y="2232186"/>
            <a:ext cx="6728445" cy="6030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" y="2996087"/>
            <a:ext cx="5125165" cy="1324160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4506728" y="4481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58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69011" y="149225"/>
            <a:ext cx="6491278" cy="686006"/>
          </a:xfrm>
        </p:spPr>
        <p:txBody>
          <a:bodyPr/>
          <a:lstStyle/>
          <a:p>
            <a:r>
              <a:rPr lang="cs-CZ" dirty="0" smtClean="0"/>
              <a:t>PREZENTACE v kostce</a:t>
            </a:r>
            <a:endParaRPr lang="de-AT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cs-CZ" dirty="0" smtClean="0"/>
              <a:t>Finanční seminář pro příjemce </a:t>
            </a:r>
          </a:p>
          <a:p>
            <a:r>
              <a:rPr lang="cs-CZ" dirty="0" smtClean="0"/>
              <a:t>2. výzvy programu </a:t>
            </a:r>
            <a:r>
              <a:rPr lang="cs-CZ" dirty="0" err="1" smtClean="0"/>
              <a:t>Interreg</a:t>
            </a:r>
            <a:r>
              <a:rPr lang="cs-CZ" dirty="0" smtClean="0"/>
              <a:t> CENTRAL EUROPE</a:t>
            </a:r>
          </a:p>
          <a:p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Časový plán</a:t>
            </a:r>
          </a:p>
          <a:p>
            <a:endParaRPr lang="cs-CZ" dirty="0" smtClean="0"/>
          </a:p>
          <a:p>
            <a:r>
              <a:rPr lang="cs-CZ" dirty="0" smtClean="0"/>
              <a:t>Alokace a </a:t>
            </a:r>
            <a:r>
              <a:rPr lang="cs-CZ" dirty="0"/>
              <a:t>stav implementace </a:t>
            </a:r>
            <a:r>
              <a:rPr lang="cs-CZ" dirty="0" smtClean="0"/>
              <a:t>programu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4673643" y="1323253"/>
            <a:ext cx="1976216" cy="1980390"/>
          </a:xfrm>
        </p:spPr>
        <p:txBody>
          <a:bodyPr/>
          <a:lstStyle/>
          <a:p>
            <a:r>
              <a:rPr lang="cs-CZ" dirty="0"/>
              <a:t>3. výzva</a:t>
            </a:r>
          </a:p>
          <a:p>
            <a:endParaRPr lang="de-AT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4"/>
          </p:nvPr>
        </p:nvSpPr>
        <p:spPr>
          <a:xfrm>
            <a:off x="6867664" y="1323253"/>
            <a:ext cx="1976216" cy="1980390"/>
          </a:xfrm>
        </p:spPr>
        <p:txBody>
          <a:bodyPr/>
          <a:lstStyle/>
          <a:p>
            <a:r>
              <a:rPr lang="cs-CZ" dirty="0" smtClean="0"/>
              <a:t>Právní </a:t>
            </a:r>
            <a:r>
              <a:rPr lang="cs-CZ" dirty="0"/>
              <a:t>rámec pro výkon kontroly</a:t>
            </a:r>
          </a:p>
          <a:p>
            <a:endParaRPr lang="de-AT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 smtClean="0"/>
              <a:t>Legislativa a dokumenty</a:t>
            </a:r>
            <a:endParaRPr lang="de-AT" dirty="0"/>
          </a:p>
          <a:p>
            <a:endParaRPr lang="de-AT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Provádění kontroly</a:t>
            </a:r>
            <a:endParaRPr lang="de-AT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Kontakt</a:t>
            </a:r>
            <a:endParaRPr lang="de-AT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071"/>
            <a:ext cx="1591965" cy="3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4"/>
          <p:cNvSpPr txBox="1">
            <a:spLocks noChangeArrowheads="1"/>
          </p:cNvSpPr>
          <p:nvPr/>
        </p:nvSpPr>
        <p:spPr bwMode="auto">
          <a:xfrm>
            <a:off x="2154238" y="1320266"/>
            <a:ext cx="6629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Národní kontaktní místo –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Ministerstvo pro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místní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rozvoj </a:t>
            </a: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Odbor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evropské územní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spolupráce </a:t>
            </a: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kancelář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: Letenská 3, Praha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Phone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224 862 213,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224 862 260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Mail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nadnarodni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mmr.cz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Web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www.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dotaceEU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cz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/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Programové období 2014-2020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en-US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Twitter 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 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@</a:t>
            </a:r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Interreg_CZ</a:t>
            </a:r>
            <a:endParaRPr lang="cs-CZ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1" name="TextBox 16"/>
          <p:cNvSpPr txBox="1">
            <a:spLocks noChangeArrowheads="1"/>
          </p:cNvSpPr>
          <p:nvPr/>
        </p:nvSpPr>
        <p:spPr bwMode="auto">
          <a:xfrm>
            <a:off x="2154238" y="4041775"/>
            <a:ext cx="3278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+43 (0) 1 8908 088 - 2403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12" name="TextBox 17"/>
          <p:cNvSpPr txBox="1">
            <a:spLocks noChangeArrowheads="1"/>
          </p:cNvSpPr>
          <p:nvPr/>
        </p:nvSpPr>
        <p:spPr bwMode="auto">
          <a:xfrm>
            <a:off x="2154238" y="3645694"/>
            <a:ext cx="337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info</a:t>
            </a:r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5" name="TextBox 20"/>
          <p:cNvSpPr txBox="1">
            <a:spLocks noChangeArrowheads="1"/>
          </p:cNvSpPr>
          <p:nvPr/>
        </p:nvSpPr>
        <p:spPr bwMode="auto">
          <a:xfrm>
            <a:off x="2190748" y="3265488"/>
            <a:ext cx="3278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www.interreg-central.eu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6" name="Freeform 21"/>
          <p:cNvSpPr>
            <a:spLocks noEditPoints="1"/>
          </p:cNvSpPr>
          <p:nvPr/>
        </p:nvSpPr>
        <p:spPr bwMode="auto">
          <a:xfrm>
            <a:off x="1533896" y="1428305"/>
            <a:ext cx="357188" cy="361950"/>
          </a:xfrm>
          <a:custGeom>
            <a:avLst/>
            <a:gdLst>
              <a:gd name="T0" fmla="*/ 2147483647 w 1500"/>
              <a:gd name="T1" fmla="*/ 2147483647 h 1500"/>
              <a:gd name="T2" fmla="*/ 2147483647 w 1500"/>
              <a:gd name="T3" fmla="*/ 2147483647 h 1500"/>
              <a:gd name="T4" fmla="*/ 2147483647 w 1500"/>
              <a:gd name="T5" fmla="*/ 0 h 1500"/>
              <a:gd name="T6" fmla="*/ 2147483647 w 1500"/>
              <a:gd name="T7" fmla="*/ 2147483647 h 1500"/>
              <a:gd name="T8" fmla="*/ 2147483647 w 1500"/>
              <a:gd name="T9" fmla="*/ 2147483647 h 1500"/>
              <a:gd name="T10" fmla="*/ 0 w 1500"/>
              <a:gd name="T11" fmla="*/ 2147483647 h 1500"/>
              <a:gd name="T12" fmla="*/ 2147483647 w 1500"/>
              <a:gd name="T13" fmla="*/ 2147483647 h 1500"/>
              <a:gd name="T14" fmla="*/ 2147483647 w 1500"/>
              <a:gd name="T15" fmla="*/ 2147483647 h 1500"/>
              <a:gd name="T16" fmla="*/ 2147483647 w 1500"/>
              <a:gd name="T17" fmla="*/ 2147483647 h 1500"/>
              <a:gd name="T18" fmla="*/ 2147483647 w 1500"/>
              <a:gd name="T19" fmla="*/ 2147483647 h 1500"/>
              <a:gd name="T20" fmla="*/ 2147483647 w 1500"/>
              <a:gd name="T21" fmla="*/ 2147483647 h 1500"/>
              <a:gd name="T22" fmla="*/ 2147483647 w 1500"/>
              <a:gd name="T23" fmla="*/ 2147483647 h 1500"/>
              <a:gd name="T24" fmla="*/ 2147483647 w 1500"/>
              <a:gd name="T25" fmla="*/ 2147483647 h 1500"/>
              <a:gd name="T26" fmla="*/ 2147483647 w 1500"/>
              <a:gd name="T27" fmla="*/ 2147483647 h 1500"/>
              <a:gd name="T28" fmla="*/ 2147483647 w 1500"/>
              <a:gd name="T29" fmla="*/ 2147483647 h 1500"/>
              <a:gd name="T30" fmla="*/ 2147483647 w 1500"/>
              <a:gd name="T31" fmla="*/ 2147483647 h 1500"/>
              <a:gd name="T32" fmla="*/ 2147483647 w 1500"/>
              <a:gd name="T33" fmla="*/ 2147483647 h 1500"/>
              <a:gd name="T34" fmla="*/ 2147483647 w 1500"/>
              <a:gd name="T35" fmla="*/ 2147483647 h 1500"/>
              <a:gd name="T36" fmla="*/ 2147483647 w 1500"/>
              <a:gd name="T37" fmla="*/ 2147483647 h 1500"/>
              <a:gd name="T38" fmla="*/ 2147483647 w 1500"/>
              <a:gd name="T39" fmla="*/ 2147483647 h 1500"/>
              <a:gd name="T40" fmla="*/ 2147483647 w 1500"/>
              <a:gd name="T41" fmla="*/ 2147483647 h 1500"/>
              <a:gd name="T42" fmla="*/ 2147483647 w 1500"/>
              <a:gd name="T43" fmla="*/ 2147483647 h 1500"/>
              <a:gd name="T44" fmla="*/ 2147483647 w 1500"/>
              <a:gd name="T45" fmla="*/ 2147483647 h 1500"/>
              <a:gd name="T46" fmla="*/ 2147483647 w 1500"/>
              <a:gd name="T47" fmla="*/ 2147483647 h 1500"/>
              <a:gd name="T48" fmla="*/ 2147483647 w 1500"/>
              <a:gd name="T49" fmla="*/ 2147483647 h 1500"/>
              <a:gd name="T50" fmla="*/ 2147483647 w 1500"/>
              <a:gd name="T51" fmla="*/ 2147483647 h 1500"/>
              <a:gd name="T52" fmla="*/ 2147483647 w 1500"/>
              <a:gd name="T53" fmla="*/ 2147483647 h 1500"/>
              <a:gd name="T54" fmla="*/ 2147483647 w 1500"/>
              <a:gd name="T55" fmla="*/ 2147483647 h 1500"/>
              <a:gd name="T56" fmla="*/ 2147483647 w 1500"/>
              <a:gd name="T57" fmla="*/ 2147483647 h 1500"/>
              <a:gd name="T58" fmla="*/ 2147483647 w 1500"/>
              <a:gd name="T59" fmla="*/ 2147483647 h 1500"/>
              <a:gd name="T60" fmla="*/ 2147483647 w 1500"/>
              <a:gd name="T61" fmla="*/ 2147483647 h 1500"/>
              <a:gd name="T62" fmla="*/ 2147483647 w 1500"/>
              <a:gd name="T63" fmla="*/ 2147483647 h 1500"/>
              <a:gd name="T64" fmla="*/ 2147483647 w 1500"/>
              <a:gd name="T65" fmla="*/ 2147483647 h 1500"/>
              <a:gd name="T66" fmla="*/ 2147483647 w 1500"/>
              <a:gd name="T67" fmla="*/ 2147483647 h 1500"/>
              <a:gd name="T68" fmla="*/ 2147483647 w 1500"/>
              <a:gd name="T69" fmla="*/ 2147483647 h 1500"/>
              <a:gd name="T70" fmla="*/ 2147483647 w 1500"/>
              <a:gd name="T71" fmla="*/ 2147483647 h 1500"/>
              <a:gd name="T72" fmla="*/ 2147483647 w 1500"/>
              <a:gd name="T73" fmla="*/ 2147483647 h 1500"/>
              <a:gd name="T74" fmla="*/ 2147483647 w 1500"/>
              <a:gd name="T75" fmla="*/ 2147483647 h 1500"/>
              <a:gd name="T76" fmla="*/ 2147483647 w 1500"/>
              <a:gd name="T77" fmla="*/ 2147483647 h 1500"/>
              <a:gd name="T78" fmla="*/ 2147483647 w 1500"/>
              <a:gd name="T79" fmla="*/ 2147483647 h 1500"/>
              <a:gd name="T80" fmla="*/ 2147483647 w 1500"/>
              <a:gd name="T81" fmla="*/ 2147483647 h 1500"/>
              <a:gd name="T82" fmla="*/ 2147483647 w 1500"/>
              <a:gd name="T83" fmla="*/ 2147483647 h 15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405" tIns="19202" rIns="38405" bIns="19202"/>
          <a:lstStyle/>
          <a:p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1608138" y="3265488"/>
            <a:ext cx="255587" cy="1041400"/>
            <a:chOff x="1608138" y="2776538"/>
            <a:chExt cx="255587" cy="1041400"/>
          </a:xfrm>
        </p:grpSpPr>
        <p:sp>
          <p:nvSpPr>
            <p:cNvPr id="43013" name="Freeform 27"/>
            <p:cNvSpPr>
              <a:spLocks noEditPoints="1"/>
            </p:cNvSpPr>
            <p:nvPr/>
          </p:nvSpPr>
          <p:spPr bwMode="auto">
            <a:xfrm>
              <a:off x="1627188" y="3211513"/>
              <a:ext cx="223837" cy="136525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147483647 h 137"/>
                <a:gd name="T4" fmla="*/ 0 w 229"/>
                <a:gd name="T5" fmla="*/ 2147483647 h 137"/>
                <a:gd name="T6" fmla="*/ 0 w 229"/>
                <a:gd name="T7" fmla="*/ 2147483647 h 137"/>
                <a:gd name="T8" fmla="*/ 2147483647 w 229"/>
                <a:gd name="T9" fmla="*/ 2147483647 h 137"/>
                <a:gd name="T10" fmla="*/ 2147483647 w 229"/>
                <a:gd name="T11" fmla="*/ 2147483647 h 137"/>
                <a:gd name="T12" fmla="*/ 2147483647 w 229"/>
                <a:gd name="T13" fmla="*/ 2147483647 h 137"/>
                <a:gd name="T14" fmla="*/ 2147483647 w 229"/>
                <a:gd name="T15" fmla="*/ 0 h 137"/>
                <a:gd name="T16" fmla="*/ 0 w 229"/>
                <a:gd name="T17" fmla="*/ 0 h 137"/>
                <a:gd name="T18" fmla="*/ 2147483647 w 229"/>
                <a:gd name="T19" fmla="*/ 2147483647 h 137"/>
                <a:gd name="T20" fmla="*/ 2147483647 w 229"/>
                <a:gd name="T21" fmla="*/ 2147483647 h 137"/>
                <a:gd name="T22" fmla="*/ 2147483647 w 229"/>
                <a:gd name="T23" fmla="*/ 2147483647 h 137"/>
                <a:gd name="T24" fmla="*/ 2147483647 w 229"/>
                <a:gd name="T25" fmla="*/ 2147483647 h 137"/>
                <a:gd name="T26" fmla="*/ 2147483647 w 229"/>
                <a:gd name="T27" fmla="*/ 2147483647 h 137"/>
                <a:gd name="T28" fmla="*/ 2147483647 w 229"/>
                <a:gd name="T29" fmla="*/ 2147483647 h 137"/>
                <a:gd name="T30" fmla="*/ 2147483647 w 229"/>
                <a:gd name="T31" fmla="*/ 2147483647 h 137"/>
                <a:gd name="T32" fmla="*/ 2147483647 w 229"/>
                <a:gd name="T33" fmla="*/ 2147483647 h 137"/>
                <a:gd name="T34" fmla="*/ 2147483647 w 229"/>
                <a:gd name="T35" fmla="*/ 2147483647 h 137"/>
                <a:gd name="T36" fmla="*/ 2147483647 w 229"/>
                <a:gd name="T37" fmla="*/ 2147483647 h 137"/>
                <a:gd name="T38" fmla="*/ 2147483647 w 229"/>
                <a:gd name="T39" fmla="*/ 2147483647 h 137"/>
                <a:gd name="T40" fmla="*/ 2147483647 w 229"/>
                <a:gd name="T41" fmla="*/ 2147483647 h 137"/>
                <a:gd name="T42" fmla="*/ 2147483647 w 229"/>
                <a:gd name="T43" fmla="*/ 2147483647 h 137"/>
                <a:gd name="T44" fmla="*/ 2147483647 w 229"/>
                <a:gd name="T45" fmla="*/ 2147483647 h 137"/>
                <a:gd name="T46" fmla="*/ 2147483647 w 229"/>
                <a:gd name="T47" fmla="*/ 2147483647 h 137"/>
                <a:gd name="T48" fmla="*/ 2147483647 w 229"/>
                <a:gd name="T49" fmla="*/ 2147483647 h 137"/>
                <a:gd name="T50" fmla="*/ 2147483647 w 229"/>
                <a:gd name="T51" fmla="*/ 2147483647 h 137"/>
                <a:gd name="T52" fmla="*/ 2147483647 w 229"/>
                <a:gd name="T53" fmla="*/ 2147483647 h 137"/>
                <a:gd name="T54" fmla="*/ 2147483647 w 229"/>
                <a:gd name="T55" fmla="*/ 2147483647 h 137"/>
                <a:gd name="T56" fmla="*/ 2147483647 w 229"/>
                <a:gd name="T57" fmla="*/ 2147483647 h 137"/>
                <a:gd name="T58" fmla="*/ 2147483647 w 229"/>
                <a:gd name="T59" fmla="*/ 2147483647 h 137"/>
                <a:gd name="T60" fmla="*/ 2147483647 w 229"/>
                <a:gd name="T61" fmla="*/ 2147483647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4" name="Freeform 130"/>
            <p:cNvSpPr>
              <a:spLocks noEditPoints="1"/>
            </p:cNvSpPr>
            <p:nvPr/>
          </p:nvSpPr>
          <p:spPr bwMode="auto">
            <a:xfrm>
              <a:off x="1608138" y="2776538"/>
              <a:ext cx="255587" cy="260350"/>
            </a:xfrm>
            <a:custGeom>
              <a:avLst/>
              <a:gdLst>
                <a:gd name="T0" fmla="*/ 0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7" name="Freeform 76"/>
            <p:cNvSpPr>
              <a:spLocks noChangeArrowheads="1"/>
            </p:cNvSpPr>
            <p:nvPr/>
          </p:nvSpPr>
          <p:spPr bwMode="auto">
            <a:xfrm>
              <a:off x="1674813" y="3552825"/>
              <a:ext cx="150812" cy="265113"/>
            </a:xfrm>
            <a:custGeom>
              <a:avLst/>
              <a:gdLst>
                <a:gd name="T0" fmla="*/ 2147483647 w 283"/>
                <a:gd name="T1" fmla="*/ 0 h 489"/>
                <a:gd name="T2" fmla="*/ 2147483647 w 283"/>
                <a:gd name="T3" fmla="*/ 0 h 489"/>
                <a:gd name="T4" fmla="*/ 2147483647 w 283"/>
                <a:gd name="T5" fmla="*/ 0 h 489"/>
                <a:gd name="T6" fmla="*/ 0 w 283"/>
                <a:gd name="T7" fmla="*/ 2147483647 h 489"/>
                <a:gd name="T8" fmla="*/ 0 w 283"/>
                <a:gd name="T9" fmla="*/ 2147483647 h 489"/>
                <a:gd name="T10" fmla="*/ 2147483647 w 283"/>
                <a:gd name="T11" fmla="*/ 2147483647 h 489"/>
                <a:gd name="T12" fmla="*/ 2147483647 w 283"/>
                <a:gd name="T13" fmla="*/ 2147483647 h 489"/>
                <a:gd name="T14" fmla="*/ 2147483647 w 283"/>
                <a:gd name="T15" fmla="*/ 2147483647 h 489"/>
                <a:gd name="T16" fmla="*/ 2147483647 w 283"/>
                <a:gd name="T17" fmla="*/ 2147483647 h 489"/>
                <a:gd name="T18" fmla="*/ 2147483647 w 283"/>
                <a:gd name="T19" fmla="*/ 0 h 489"/>
                <a:gd name="T20" fmla="*/ 2147483647 w 283"/>
                <a:gd name="T21" fmla="*/ 2147483647 h 489"/>
                <a:gd name="T22" fmla="*/ 2147483647 w 283"/>
                <a:gd name="T23" fmla="*/ 2147483647 h 489"/>
                <a:gd name="T24" fmla="*/ 2147483647 w 283"/>
                <a:gd name="T25" fmla="*/ 2147483647 h 489"/>
                <a:gd name="T26" fmla="*/ 2147483647 w 283"/>
                <a:gd name="T27" fmla="*/ 2147483647 h 489"/>
                <a:gd name="T28" fmla="*/ 2147483647 w 283"/>
                <a:gd name="T29" fmla="*/ 2147483647 h 489"/>
                <a:gd name="T30" fmla="*/ 2147483647 w 283"/>
                <a:gd name="T31" fmla="*/ 2147483647 h 489"/>
                <a:gd name="T32" fmla="*/ 2147483647 w 283"/>
                <a:gd name="T33" fmla="*/ 2147483647 h 489"/>
                <a:gd name="T34" fmla="*/ 2147483647 w 283"/>
                <a:gd name="T35" fmla="*/ 2147483647 h 489"/>
                <a:gd name="T36" fmla="*/ 2147483647 w 283"/>
                <a:gd name="T37" fmla="*/ 2147483647 h 489"/>
                <a:gd name="T38" fmla="*/ 2147483647 w 283"/>
                <a:gd name="T39" fmla="*/ 2147483647 h 489"/>
                <a:gd name="T40" fmla="*/ 2147483647 w 283"/>
                <a:gd name="T41" fmla="*/ 2147483647 h 489"/>
                <a:gd name="T42" fmla="*/ 2147483647 w 283"/>
                <a:gd name="T43" fmla="*/ 2147483647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405" tIns="19202" rIns="38405" bIns="19202" anchor="ctr"/>
            <a:lstStyle/>
            <a:p>
              <a:endParaRPr lang="cs-CZ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Kontakty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019" name="TextBox 16"/>
          <p:cNvSpPr txBox="1">
            <a:spLocks noChangeArrowheads="1"/>
          </p:cNvSpPr>
          <p:nvPr/>
        </p:nvSpPr>
        <p:spPr bwMode="auto">
          <a:xfrm>
            <a:off x="2190748" y="4727574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facebook.com/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0" name="TextBox 16"/>
          <p:cNvSpPr txBox="1">
            <a:spLocks noChangeArrowheads="1"/>
          </p:cNvSpPr>
          <p:nvPr/>
        </p:nvSpPr>
        <p:spPr bwMode="auto">
          <a:xfrm>
            <a:off x="2190750" y="5087937"/>
            <a:ext cx="53387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linkedin.com/in/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1" name="TextBox 16"/>
          <p:cNvSpPr txBox="1">
            <a:spLocks noChangeArrowheads="1"/>
          </p:cNvSpPr>
          <p:nvPr/>
        </p:nvSpPr>
        <p:spPr bwMode="auto">
          <a:xfrm>
            <a:off x="2190749" y="5472320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twitter.com/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interregce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632321" y="4714875"/>
            <a:ext cx="269875" cy="1008062"/>
            <a:chOff x="1616075" y="4341813"/>
            <a:chExt cx="269875" cy="1008062"/>
          </a:xfrm>
        </p:grpSpPr>
        <p:pic>
          <p:nvPicPr>
            <p:cNvPr id="43022" name="Picture 12" descr="\\ISTORAGE\-Print\MA27\Powerpoint\rep\linkedin.e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88" y="5113338"/>
              <a:ext cx="258762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13" descr="\\ISTORAGE\-Print\MA27\Powerpoint\rep\twitter.e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075" y="4760913"/>
              <a:ext cx="258763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14" descr="\\ISTORAGE\-Print\MA27\Powerpoint\rep\facebook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4341813"/>
              <a:ext cx="1238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Obrázek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ČASOVý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plán 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78634"/>
              </p:ext>
            </p:extLst>
          </p:nvPr>
        </p:nvGraphicFramePr>
        <p:xfrm>
          <a:off x="284205" y="888231"/>
          <a:ext cx="8583066" cy="5316339"/>
        </p:xfrm>
        <a:graphic>
          <a:graphicData uri="http://schemas.openxmlformats.org/drawingml/2006/table">
            <a:tbl>
              <a:tblPr/>
              <a:tblGrid>
                <a:gridCol w="6539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725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Podepisování smluv projektů schválených ve 2. výzvě</a:t>
                      </a:r>
                      <a:r>
                        <a:rPr lang="en-US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Kick-off </a:t>
                      </a:r>
                      <a:r>
                        <a:rPr lang="cs-CZ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jednání</a:t>
                      </a:r>
                      <a:endParaRPr lang="en-US" sz="16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t" latinLnBrk="0" hangingPunct="1"/>
                      <a:r>
                        <a:rPr lang="cs-CZ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 area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t" latinLnBrk="0" hangingPunct="1"/>
                      <a:r>
                        <a:rPr lang="cs-CZ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2017_05_31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45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6. MC - 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schválení konceptu </a:t>
                      </a:r>
                      <a:r>
                        <a:rPr lang="cs-CZ" sz="1600" b="0" kern="120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3. výzvy</a:t>
                      </a: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Wien</a:t>
                      </a:r>
                      <a:endParaRPr lang="cs-CZ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2017_06_21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861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Project </a:t>
                      </a:r>
                      <a:r>
                        <a:rPr lang="cs-CZ" sz="16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cs-CZ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Training</a:t>
                      </a:r>
                      <a:r>
                        <a:rPr lang="cs-CZ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pro příjemce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2.výzvy</a:t>
                      </a:r>
                      <a:endParaRPr lang="cs-CZ" sz="16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t" latinLnBrk="0" hangingPunct="1"/>
                      <a:r>
                        <a:rPr lang="cs-CZ" sz="16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Wien</a:t>
                      </a:r>
                      <a:endParaRPr lang="cs-CZ" sz="16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7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2017_06_19</a:t>
                      </a:r>
                    </a:p>
                    <a:p>
                      <a:pPr marL="0" algn="l" defTabSz="913878" rtl="0" eaLnBrk="1" fontAlgn="t" latinLnBrk="0" hangingPunct="1"/>
                      <a:r>
                        <a:rPr lang="cs-CZ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2017_06_20</a:t>
                      </a:r>
                      <a:endParaRPr lang="cs-CZ" sz="16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57">
                <a:tc>
                  <a:txBody>
                    <a:bodyPr/>
                    <a:lstStyle/>
                    <a:p>
                      <a:pPr marL="0" marR="0" lvl="0" indent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Národní Finanční</a:t>
                      </a:r>
                      <a:r>
                        <a:rPr lang="cs-CZ" sz="1600" b="0" kern="12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seminář pro příjemce z 2. výzvy – např. v ČR</a:t>
                      </a:r>
                      <a:endParaRPr lang="en-US" sz="1600" b="0" kern="1200" dirty="0" smtClean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6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878" rtl="0" eaLnBrk="1" fontAlgn="t" latinLnBrk="0" hangingPunct="1"/>
                      <a:r>
                        <a:rPr lang="cs-CZ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Praha</a:t>
                      </a:r>
                      <a:endParaRPr lang="cs-CZ" sz="16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7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2017_09_12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78153"/>
                  </a:ext>
                </a:extLst>
              </a:tr>
              <a:tr h="1306649">
                <a:tc>
                  <a:txBody>
                    <a:bodyPr/>
                    <a:lstStyle/>
                    <a:p>
                      <a:pPr marL="0" marR="0" lvl="0" indent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Nadnárodní konference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´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let spolupráce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ve střední Evropě´</a:t>
                      </a:r>
                    </a:p>
                    <a:p>
                      <a:pPr marL="0" marR="0" lvl="0" indent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Vyhlášení 3. výzvy 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(D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1: p</a:t>
                      </a:r>
                      <a:r>
                        <a:rPr lang="cs-CZ" sz="16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anelová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diskuse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, interview, </a:t>
                      </a:r>
                      <a:r>
                        <a:rPr lang="en-US" sz="16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debat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, networking, D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2: 5 workshop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ů,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pre</a:t>
                      </a:r>
                      <a:r>
                        <a:rPr lang="cs-CZ" sz="16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zentace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projektových záměrů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výstava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s využitím multimédií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); 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registrováno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cca 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400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účastníků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600" b="0" kern="1200" dirty="0" smtClean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Zveřejnění </a:t>
                      </a:r>
                      <a:r>
                        <a:rPr lang="cs-CZ" sz="16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Application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0" kern="1200" baseline="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Manual</a:t>
                      </a:r>
                      <a:endParaRPr lang="en-US" sz="1600" b="0" kern="1200" dirty="0" smtClean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Berlin</a:t>
                      </a:r>
                      <a:endParaRPr lang="cs-CZ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7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2017_09_21</a:t>
                      </a:r>
                    </a:p>
                    <a:p>
                      <a:pPr algn="l" fontAlgn="t"/>
                      <a:r>
                        <a:rPr lang="cs-CZ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2017_09_22</a:t>
                      </a:r>
                    </a:p>
                    <a:p>
                      <a:pPr algn="l" fontAlgn="t"/>
                      <a:endParaRPr lang="cs-CZ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435">
                <a:tc>
                  <a:txBody>
                    <a:bodyPr/>
                    <a:lstStyle/>
                    <a:p>
                      <a:pPr marL="0" marR="0" lvl="0" indent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Národní </a:t>
                      </a:r>
                      <a:r>
                        <a:rPr lang="cs-CZ" sz="16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Infodny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ke 3. výzvě – např. v ČR</a:t>
                      </a: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Praha</a:t>
                      </a:r>
                      <a:endParaRPr lang="cs-CZ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7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2017_10_12</a:t>
                      </a:r>
                    </a:p>
                    <a:p>
                      <a:pPr marL="0" marR="0" lvl="0" indent="0" algn="l" defTabSz="91387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9675">
                <a:tc>
                  <a:txBody>
                    <a:bodyPr/>
                    <a:lstStyle/>
                    <a:p>
                      <a:pPr marL="0" marR="0" lvl="0" indent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Lead Applicant Training pro </a:t>
                      </a:r>
                      <a:r>
                        <a:rPr lang="en-US" sz="16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zájemce</a:t>
                      </a:r>
                      <a:r>
                        <a:rPr lang="en-US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o 3. </a:t>
                      </a:r>
                      <a:r>
                        <a:rPr lang="en-US" sz="1600" b="0" kern="1200" dirty="0" err="1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výzvu</a:t>
                      </a:r>
                      <a:endParaRPr lang="en-US" sz="1600" b="0" kern="1200" dirty="0" smtClean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600" b="0" kern="12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Praha</a:t>
                      </a:r>
                      <a:endParaRPr lang="cs-CZ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7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2017_11_07</a:t>
                      </a:r>
                    </a:p>
                    <a:p>
                      <a:pPr algn="l" fontAlgn="t"/>
                      <a:r>
                        <a:rPr lang="cs-CZ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2017_11_08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5287">
                <a:tc>
                  <a:txBody>
                    <a:bodyPr/>
                    <a:lstStyle/>
                    <a:p>
                      <a:pPr marL="0" algn="l" defTabSz="913878" rtl="0" eaLnBrk="1" fontAlgn="t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Ukončení 3. výzvy</a:t>
                      </a:r>
                      <a:endParaRPr lang="en-US" sz="1600" b="1" kern="12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030" marR="6030" marT="60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CE</a:t>
                      </a:r>
                      <a:r>
                        <a:rPr lang="cs-CZ" sz="16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area</a:t>
                      </a:r>
                      <a:endParaRPr lang="cs-CZ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7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2018_01_25</a:t>
                      </a:r>
                      <a:endParaRPr lang="cs-CZ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AlokacE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8834" y="3275112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cs-CZ" sz="1400" dirty="0">
                <a:solidFill>
                  <a:srgbClr val="FFFFFF"/>
                </a:solidFill>
              </a:rPr>
              <a:t>Výzva</a:t>
            </a:r>
          </a:p>
        </p:txBody>
      </p:sp>
      <p:graphicFrame>
        <p:nvGraphicFramePr>
          <p:cNvPr id="8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761731"/>
              </p:ext>
            </p:extLst>
          </p:nvPr>
        </p:nvGraphicFramePr>
        <p:xfrm>
          <a:off x="185529" y="1034715"/>
          <a:ext cx="8645650" cy="2374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13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Trebuchet MS" panose="020B0603020202020204" pitchFamily="34" charset="0"/>
                        </a:rPr>
                        <a:t>Priority</a:t>
                      </a:r>
                      <a:r>
                        <a:rPr lang="cs-CZ" sz="1600" baseline="0" dirty="0" smtClean="0">
                          <a:latin typeface="Trebuchet MS" panose="020B0603020202020204" pitchFamily="34" charset="0"/>
                        </a:rPr>
                        <a:t>: Nadnárodní spolupráce v oblasti</a:t>
                      </a:r>
                      <a:endParaRPr lang="cs-CZ" sz="16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Trebuchet MS" panose="020B0603020202020204" pitchFamily="34" charset="0"/>
                        </a:rPr>
                        <a:t>Alokace </a:t>
                      </a:r>
                      <a:endParaRPr lang="cs-CZ" sz="16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030">
                <a:tc>
                  <a:txBody>
                    <a:bodyPr/>
                    <a:lstStyle/>
                    <a:p>
                      <a:pPr algn="l"/>
                      <a:endParaRPr lang="cs-CZ" sz="1600" b="0" kern="1200" dirty="0" smtClean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1: Inovace</a:t>
                      </a: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2: Nízkouhlíková ekonomika</a:t>
                      </a: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3: Přírodní a kulturní zdroje</a:t>
                      </a: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4: Doprava</a:t>
                      </a:r>
                      <a:endParaRPr lang="cs-CZ" sz="1600" b="0" kern="12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Pro program = 246,5 mil. EUR ERDF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Z toho pro projekty určeno = 231,8 mil. EUR ERDF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(zbytek Technická Asistence)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Projekty schváleny v objemu = 154,5 mil. EUR ERDF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Zbývá rozdělit = 77,3 mil. EUR ERDF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(v nadcházejících 2 výzvách)</a:t>
                      </a:r>
                    </a:p>
                  </a:txBody>
                  <a:tcPr marL="91424" marR="91424" marT="45528" marB="455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714296"/>
              </p:ext>
            </p:extLst>
          </p:nvPr>
        </p:nvGraphicFramePr>
        <p:xfrm>
          <a:off x="256033" y="3503981"/>
          <a:ext cx="3913272" cy="269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délník 9"/>
          <p:cNvSpPr/>
          <p:nvPr/>
        </p:nvSpPr>
        <p:spPr>
          <a:xfrm>
            <a:off x="4298231" y="3502422"/>
            <a:ext cx="4660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Rozpočty partnerů z ČR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v uplynulých výzvách: </a:t>
            </a:r>
            <a:endParaRPr lang="cs-CZ" sz="1600" dirty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defTabSz="914400"/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V </a:t>
            </a:r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rozmezí od 25 tis. EUR do 1 mil. EUR, </a:t>
            </a:r>
          </a:p>
          <a:p>
            <a:pPr defTabSz="914400"/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medián </a:t>
            </a:r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= cca 150 tis.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EUR</a:t>
            </a:r>
          </a:p>
          <a:p>
            <a:pPr indent="-285750" defTabSz="9144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Podíl spolufinancování pro partnery z ČR:</a:t>
            </a:r>
          </a:p>
          <a:p>
            <a:pPr defTabSz="914400"/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85% způsobilých výdajů uznaných kontrolorem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Podíl partnerů z veřej./</a:t>
            </a:r>
            <a:r>
              <a:rPr lang="cs-CZ" sz="16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soukr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. sektoru v ČR:</a:t>
            </a:r>
            <a:endParaRPr lang="cs-CZ" sz="1600" dirty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872416"/>
              </p:ext>
            </p:extLst>
          </p:nvPr>
        </p:nvGraphicFramePr>
        <p:xfrm>
          <a:off x="5393482" y="4661587"/>
          <a:ext cx="2543509" cy="197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33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Stav implementace programu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8834" y="3275112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cs-CZ" sz="1400" dirty="0">
                <a:solidFill>
                  <a:srgbClr val="FFFFFF"/>
                </a:solidFill>
              </a:rPr>
              <a:t>Výzva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46693"/>
              </p:ext>
            </p:extLst>
          </p:nvPr>
        </p:nvGraphicFramePr>
        <p:xfrm>
          <a:off x="120795" y="863412"/>
          <a:ext cx="8873289" cy="3329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16573"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Výzva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Předloženo projektů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Schváleno projektů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Schváleno projektů s účastí partnerů z ČR/ partnerů z</a:t>
                      </a:r>
                      <a:r>
                        <a:rPr lang="cs-CZ" sz="1600" b="0" baseline="0" dirty="0" smtClean="0"/>
                        <a:t> ČR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Finance schváleno všem partnerům (mil. EUR ERDF)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/>
                        <a:t>Finance schváleno partnerům</a:t>
                      </a:r>
                      <a:r>
                        <a:rPr lang="cs-CZ" sz="1600" b="0" baseline="0" dirty="0" smtClean="0"/>
                        <a:t> z ČR</a:t>
                      </a:r>
                      <a:r>
                        <a:rPr lang="cs-CZ" sz="1600" b="0" dirty="0" smtClean="0"/>
                        <a:t> (mil. EUR ERDF)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05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(1.) 12.2. – 15.4. 2015</a:t>
                      </a:r>
                    </a:p>
                    <a:p>
                      <a:pPr algn="ctr"/>
                      <a:r>
                        <a:rPr lang="cs-CZ" sz="1600" dirty="0" smtClean="0"/>
                        <a:t>(dvoukolová)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620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23 /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70,5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05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(2.) 26.4. – 23.6. 2016</a:t>
                      </a:r>
                    </a:p>
                    <a:p>
                      <a:pPr algn="ctr"/>
                      <a:r>
                        <a:rPr lang="cs-CZ" sz="1600" dirty="0" smtClean="0"/>
                        <a:t>(jednokolová)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 /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49</a:t>
                      </a:r>
                      <a:r>
                        <a:rPr lang="cs-CZ" sz="1600" baseline="0" dirty="0" smtClean="0"/>
                        <a:t> 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96,4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8,0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93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56 / 84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166,9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13,1</a:t>
                      </a:r>
                      <a:endParaRPr lang="cs-CZ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82325"/>
              </p:ext>
            </p:extLst>
          </p:nvPr>
        </p:nvGraphicFramePr>
        <p:xfrm>
          <a:off x="156411" y="5485665"/>
          <a:ext cx="8873289" cy="68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207">
                  <a:extLst>
                    <a:ext uri="{9D8B030D-6E8A-4147-A177-3AD203B41FA5}">
                      <a16:colId xmlns:a16="http://schemas.microsoft.com/office/drawing/2014/main" val="3455969743"/>
                    </a:ext>
                  </a:extLst>
                </a:gridCol>
                <a:gridCol w="1082667">
                  <a:extLst>
                    <a:ext uri="{9D8B030D-6E8A-4147-A177-3AD203B41FA5}">
                      <a16:colId xmlns:a16="http://schemas.microsoft.com/office/drawing/2014/main" val="1335940786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629619761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850837176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3825908596"/>
                    </a:ext>
                  </a:extLst>
                </a:gridCol>
                <a:gridCol w="1437773">
                  <a:extLst>
                    <a:ext uri="{9D8B030D-6E8A-4147-A177-3AD203B41FA5}">
                      <a16:colId xmlns:a16="http://schemas.microsoft.com/office/drawing/2014/main" val="1040053175"/>
                    </a:ext>
                  </a:extLst>
                </a:gridCol>
              </a:tblGrid>
              <a:tr h="68168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(3.) 21.9.2017</a:t>
                      </a:r>
                    </a:p>
                    <a:p>
                      <a:pPr algn="ctr"/>
                      <a:r>
                        <a:rPr lang="cs-CZ" sz="1600" dirty="0" smtClean="0"/>
                        <a:t> – 25.1. 2018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? /</a:t>
                      </a:r>
                      <a:r>
                        <a:rPr lang="cs-CZ" sz="1600" baseline="0" dirty="0" smtClean="0"/>
                        <a:t> ?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60,0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515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56412" y="4173196"/>
            <a:ext cx="8621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>
              <a:buFont typeface="Arial" panose="020B0604020202020204" pitchFamily="34" charset="0"/>
              <a:buChar char="•"/>
            </a:pPr>
            <a:r>
              <a:rPr lang="cs-CZ" sz="16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Projekty z 1. výzvy: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´</a:t>
            </a:r>
            <a:r>
              <a:rPr lang="cs-CZ" sz="1600" dirty="0" smtClean="0">
                <a:latin typeface="Trebuchet MS" panose="020B0603020202020204" pitchFamily="34" charset="0"/>
              </a:rPr>
              <a:t>start </a:t>
            </a:r>
            <a:r>
              <a:rPr lang="cs-CZ" sz="1600" dirty="0" err="1" smtClean="0">
                <a:latin typeface="Trebuchet MS" panose="020B0603020202020204" pitchFamily="34" charset="0"/>
              </a:rPr>
              <a:t>date</a:t>
            </a:r>
            <a:r>
              <a:rPr lang="cs-CZ" sz="1600" dirty="0" smtClean="0">
                <a:latin typeface="Trebuchet MS" panose="020B0603020202020204" pitchFamily="34" charset="0"/>
              </a:rPr>
              <a:t>´ </a:t>
            </a:r>
            <a:r>
              <a:rPr lang="cs-CZ" sz="1600" dirty="0">
                <a:latin typeface="Trebuchet MS" panose="020B0603020202020204" pitchFamily="34" charset="0"/>
              </a:rPr>
              <a:t>v měsících květen až září </a:t>
            </a:r>
            <a:r>
              <a:rPr lang="cs-CZ" sz="1600" dirty="0" smtClean="0">
                <a:latin typeface="Trebuchet MS" panose="020B0603020202020204" pitchFamily="34" charset="0"/>
              </a:rPr>
              <a:t>2016, 1.RP ukončeno, reporty zadány </a:t>
            </a:r>
            <a:r>
              <a:rPr lang="cs-CZ" sz="1600" dirty="0">
                <a:latin typeface="Trebuchet MS" panose="020B0603020202020204" pitchFamily="34" charset="0"/>
              </a:rPr>
              <a:t>do </a:t>
            </a:r>
            <a:r>
              <a:rPr lang="cs-CZ" sz="1600" dirty="0" err="1" smtClean="0">
                <a:latin typeface="Trebuchet MS" panose="020B0603020202020204" pitchFamily="34" charset="0"/>
              </a:rPr>
              <a:t>eMS</a:t>
            </a:r>
            <a:r>
              <a:rPr lang="cs-CZ" sz="1600" dirty="0" smtClean="0">
                <a:latin typeface="Trebuchet MS" panose="020B0603020202020204" pitchFamily="34" charset="0"/>
              </a:rPr>
              <a:t>, nadále probíhá proplácení výdajů, u projektů ještě pokračuje 2.RP anebo právě začíná 3.RP, ´end </a:t>
            </a:r>
            <a:r>
              <a:rPr lang="cs-CZ" sz="1600" dirty="0" err="1" smtClean="0">
                <a:latin typeface="Trebuchet MS" panose="020B0603020202020204" pitchFamily="34" charset="0"/>
              </a:rPr>
              <a:t>date´projektů</a:t>
            </a:r>
            <a:r>
              <a:rPr lang="cs-CZ" sz="1600" dirty="0" smtClean="0">
                <a:latin typeface="Trebuchet MS" panose="020B0603020202020204" pitchFamily="34" charset="0"/>
              </a:rPr>
              <a:t> stanoven na listopad 2018 až srpen 2019</a:t>
            </a:r>
          </a:p>
          <a:p>
            <a:pPr indent="-285750" defTabSz="914400">
              <a:buFont typeface="Arial" panose="020B0604020202020204" pitchFamily="34" charset="0"/>
              <a:buChar char="•"/>
            </a:pPr>
            <a:r>
              <a:rPr lang="cs-CZ" sz="16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Projekty z 2. výzvy: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´start </a:t>
            </a:r>
            <a:r>
              <a:rPr lang="cs-CZ" sz="16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date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´ </a:t>
            </a:r>
            <a:r>
              <a:rPr lang="cs-CZ" sz="1600" dirty="0">
                <a:latin typeface="Trebuchet MS" panose="020B0603020202020204" pitchFamily="34" charset="0"/>
              </a:rPr>
              <a:t>v měsících květen </a:t>
            </a:r>
            <a:r>
              <a:rPr lang="cs-CZ" sz="1600" dirty="0" smtClean="0">
                <a:latin typeface="Trebuchet MS" panose="020B0603020202020204" pitchFamily="34" charset="0"/>
              </a:rPr>
              <a:t>až září 2017,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1. RP běží anebo právě začíná, ´end </a:t>
            </a:r>
            <a:r>
              <a:rPr lang="cs-CZ" sz="1600" dirty="0" err="1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date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´ projektů schválen na říjen 2019 až únor 2021 </a:t>
            </a:r>
            <a:endParaRPr lang="cs-CZ" sz="1600" dirty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7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3. Výzva - Web programu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9" y="657666"/>
            <a:ext cx="3343658" cy="36838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931" y="1379777"/>
            <a:ext cx="4570240" cy="29617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931" y="4431477"/>
            <a:ext cx="4308908" cy="44998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01576" y="4333321"/>
            <a:ext cx="62203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cs-CZ" altLang="de-DE" sz="1800" b="1" kern="0" dirty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  <a:sym typeface="Symbol" pitchFamily="18" charset="2"/>
              </a:rPr>
              <a:t>Alokace podle priorit: </a:t>
            </a:r>
            <a:endParaRPr lang="cs-CZ" altLang="de-DE" sz="1800" b="1" kern="0" dirty="0" smtClean="0">
              <a:solidFill>
                <a:schemeClr val="bg2">
                  <a:lumMod val="75000"/>
                </a:schemeClr>
              </a:solidFill>
              <a:ea typeface="ＭＳ Ｐゴシック" pitchFamily="34" charset="-128"/>
              <a:sym typeface="Symbol" pitchFamily="18" charset="2"/>
            </a:endParaRPr>
          </a:p>
          <a:p>
            <a:pPr marL="0" lvl="1" indent="0">
              <a:buNone/>
            </a:pPr>
            <a:endParaRPr lang="cs-CZ" altLang="de-DE" sz="1800" b="1" kern="0" dirty="0">
              <a:solidFill>
                <a:schemeClr val="bg2">
                  <a:lumMod val="75000"/>
                </a:schemeClr>
              </a:solidFill>
              <a:ea typeface="ＭＳ Ｐゴシック" pitchFamily="34" charset="-128"/>
              <a:sym typeface="Symbol" pitchFamily="18" charset="2"/>
            </a:endParaRPr>
          </a:p>
          <a:p>
            <a:r>
              <a:rPr lang="cs-CZ" altLang="de-DE" sz="1600" kern="0" dirty="0">
                <a:ea typeface="ＭＳ Ｐゴシック" pitchFamily="34" charset="-128"/>
                <a:sym typeface="Symbol" pitchFamily="18" charset="2"/>
              </a:rPr>
              <a:t>P1 – 20 mil. EUR ERDF</a:t>
            </a:r>
          </a:p>
          <a:p>
            <a:r>
              <a:rPr lang="cs-CZ" sz="1600" kern="0" dirty="0">
                <a:ea typeface="ＭＳ Ｐゴシック" pitchFamily="34" charset="-128"/>
                <a:sym typeface="Symbol" pitchFamily="18" charset="2"/>
              </a:rPr>
              <a:t>P2 – 10</a:t>
            </a:r>
            <a:r>
              <a:rPr lang="cs-CZ" altLang="de-DE" sz="1600" kern="0" dirty="0">
                <a:ea typeface="ＭＳ Ｐゴシック" pitchFamily="34" charset="-128"/>
                <a:sym typeface="Symbol" pitchFamily="18" charset="2"/>
              </a:rPr>
              <a:t> mil. EUR ERDF</a:t>
            </a:r>
            <a:endParaRPr lang="cs-CZ" sz="1600" kern="0" dirty="0">
              <a:ea typeface="ＭＳ Ｐゴシック" pitchFamily="34" charset="-128"/>
              <a:sym typeface="Symbol" pitchFamily="18" charset="2"/>
            </a:endParaRPr>
          </a:p>
          <a:p>
            <a:r>
              <a:rPr lang="cs-CZ" sz="1600" kern="0" dirty="0">
                <a:ea typeface="ＭＳ Ｐゴシック" pitchFamily="34" charset="-128"/>
                <a:sym typeface="Symbol" pitchFamily="18" charset="2"/>
              </a:rPr>
              <a:t>P3 - 20 mil EUR ERDF</a:t>
            </a:r>
          </a:p>
          <a:p>
            <a:r>
              <a:rPr lang="cs-CZ" sz="1600" kern="0" dirty="0">
                <a:ea typeface="ＭＳ Ｐゴシック" pitchFamily="34" charset="-128"/>
                <a:sym typeface="Symbol" pitchFamily="18" charset="2"/>
              </a:rPr>
              <a:t>P4 – 10 mil. EUR ERDF –malý zájem -&gt; </a:t>
            </a:r>
            <a:r>
              <a:rPr lang="cs-CZ" sz="1600" kern="0" dirty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největší šance na úspěch</a:t>
            </a:r>
            <a:endParaRPr lang="cs-CZ" sz="1600" kern="0" dirty="0">
              <a:ea typeface="ＭＳ Ｐゴシック" pitchFamily="34" charset="-128"/>
              <a:sym typeface="Symbol" pitchFamily="18" charset="2"/>
            </a:endParaRPr>
          </a:p>
          <a:p>
            <a:pPr marL="457200" indent="-457200"/>
            <a:endParaRPr lang="cs-CZ" sz="1600" kern="0" dirty="0" smtClean="0">
              <a:ea typeface="ＭＳ Ｐゴシック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82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3. VÝZVA - zeštíhlení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7001"/>
              </p:ext>
            </p:extLst>
          </p:nvPr>
        </p:nvGraphicFramePr>
        <p:xfrm>
          <a:off x="127591" y="799568"/>
          <a:ext cx="8888817" cy="3607267"/>
        </p:xfrm>
        <a:graphic>
          <a:graphicData uri="http://schemas.openxmlformats.org/drawingml/2006/table">
            <a:tbl>
              <a:tblPr firstRow="1" bandRow="1"/>
              <a:tblGrid>
                <a:gridCol w="510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8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582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SO</a:t>
                      </a:r>
                      <a:endParaRPr lang="cs-CZ" sz="1600" b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AB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Tematické zeštíhlení </a:t>
                      </a:r>
                      <a:endParaRPr lang="cs-CZ" sz="1600" b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ABB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4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1.1</a:t>
                      </a:r>
                      <a:endParaRPr lang="cs-CZ" sz="1600" b="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 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by se měl zaměřit na posílení implementace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S3 </a:t>
                      </a: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(Smart </a:t>
                      </a:r>
                      <a:r>
                        <a:rPr lang="cs-CZ" sz="1600" b="0" i="0" u="sng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Specialization</a:t>
                      </a: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sng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Strategies</a:t>
                      </a: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na NN úrovni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21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1.2</a:t>
                      </a:r>
                      <a:endParaRPr lang="cs-CZ" sz="1600" b="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 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by se měl soustředit </a:t>
                      </a: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na </a:t>
                      </a:r>
                      <a:r>
                        <a:rPr lang="en-US" sz="1600" b="0" i="0" u="sng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soci</a:t>
                      </a:r>
                      <a:r>
                        <a:rPr lang="cs-CZ" sz="1600" b="0" i="0" u="sng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ální</a:t>
                      </a:r>
                      <a:r>
                        <a:rPr lang="en-US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in</a:t>
                      </a: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ovace, zejména na </a:t>
                      </a:r>
                      <a:r>
                        <a:rPr lang="en-US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1600" b="0" i="0" u="sng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ktivity</a:t>
                      </a: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spojené s účastí těch/pro ty, koho se týkají - znevýhodněných</a:t>
                      </a:r>
                      <a:r>
                        <a:rPr lang="en-US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a</a:t>
                      </a: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zranitelných</a:t>
                      </a:r>
                      <a:r>
                        <a:rPr lang="en-US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skupin</a:t>
                      </a:r>
                      <a:r>
                        <a:rPr lang="en-US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– tak, aby vedly </a:t>
                      </a:r>
                    </a:p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 posílení jejich pozice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silnější sociální soudržnosti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cs-CZ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např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nezam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, migrant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). </a:t>
                      </a: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61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u="none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2.1</a:t>
                      </a:r>
                      <a:endParaRPr lang="cs-CZ" sz="1600" b="0" u="none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 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by měl 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zahrnovat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aktivity zabývající se </a:t>
                      </a: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energetickou účinností veřejné infrastruktury – avšak mimo budov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2.3</a:t>
                      </a:r>
                      <a:endParaRPr lang="cs-CZ" sz="1600" b="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 </a:t>
                      </a: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uzavřen</a:t>
                      </a:r>
                      <a:r>
                        <a:rPr lang="en-US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  <a:endParaRPr lang="cs-CZ" sz="1600" b="0" i="0" u="sng" strike="noStrike" kern="1200" baseline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1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3.2</a:t>
                      </a:r>
                      <a:endParaRPr lang="cs-CZ" sz="1600" b="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SO </a:t>
                      </a: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by měl řešit pouze odvětví</a:t>
                      </a:r>
                      <a:r>
                        <a:rPr lang="en-US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kulturního a kreativního průmyslu</a:t>
                      </a:r>
                      <a:r>
                        <a:rPr lang="en-US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75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600" b="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sng" strike="noStrike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Všechny ostatní SO zůstanou otevřené, více web programu banner „APPLY“</a:t>
                      </a: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kern="1200" baseline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7222" marR="6722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4441384"/>
            <a:ext cx="8746326" cy="1680190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 rot="8083187">
            <a:off x="7225365" y="45037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9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22377"/>
            <a:ext cx="6787305" cy="686006"/>
          </a:xfrm>
        </p:spPr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Právní rámec pro výkon kontroly</a:t>
            </a:r>
            <a:endParaRPr lang="de-AT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21" name="Zástupný symbol pro obsah 1"/>
          <p:cNvSpPr txBox="1">
            <a:spLocks/>
          </p:cNvSpPr>
          <p:nvPr/>
        </p:nvSpPr>
        <p:spPr>
          <a:xfrm>
            <a:off x="230716" y="1324477"/>
            <a:ext cx="8798984" cy="4266158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Podle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Nařízení EU č. 1299/2013 čl. 23:	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Zodpovídají za kontrolu výdajů členské státy na jejichž území má sídlo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příjemce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Kontrolní </a:t>
            </a:r>
            <a:r>
              <a:rPr lang="cs-CZ" altLang="cs-CZ" sz="1600" u="sng" dirty="0">
                <a:solidFill>
                  <a:schemeClr val="accent1">
                    <a:lumMod val="50000"/>
                  </a:schemeClr>
                </a:solidFill>
              </a:rPr>
              <a:t>systém v ČR je centralizovaný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, tzn. kontrolu vykonává jedna pověřená organizace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= Centrum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pro regionální rozvoj České republiky (dále jen „Centrum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“), </a:t>
            </a:r>
            <a:r>
              <a:rPr lang="cs-CZ" altLang="cs-CZ" sz="1600" dirty="0" err="1" smtClean="0">
                <a:solidFill>
                  <a:schemeClr val="accent1">
                    <a:lumMod val="50000"/>
                  </a:schemeClr>
                </a:solidFill>
              </a:rPr>
              <a:t>kt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. svou činnost zajišťuje prostřednictvím svých poboček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Na základě rozhodnutí ministryně pro místní rozvoj č. 142/2015 je kontrolou výdajů u programů Evropská územní spolupráce (tedy i </a:t>
            </a: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Interreg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CENTRAL EUROPE) pověřeno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Centrum</a:t>
            </a:r>
          </a:p>
          <a:p>
            <a:pPr marL="0">
              <a:spcBef>
                <a:spcPts val="0"/>
              </a:spcBef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Jenom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Centrum může v ČR vykonávat kontrolu výdajů u programů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EÚS</a:t>
            </a: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cs-CZ" altLang="cs-CZ" sz="1600" u="sng" dirty="0">
                <a:solidFill>
                  <a:schemeClr val="accent1">
                    <a:lumMod val="50000"/>
                  </a:schemeClr>
                </a:solidFill>
              </a:rPr>
              <a:t>Výkon kontroly </a:t>
            </a: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je </a:t>
            </a:r>
            <a:r>
              <a:rPr lang="cs-CZ" altLang="cs-CZ" sz="1600" u="sng" dirty="0">
                <a:solidFill>
                  <a:schemeClr val="accent1">
                    <a:lumMod val="50000"/>
                  </a:schemeClr>
                </a:solidFill>
              </a:rPr>
              <a:t>pro české příjemce bezplatný!!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600" i="1" dirty="0"/>
              <a:t>Úkolem kontrolora je:</a:t>
            </a:r>
          </a:p>
          <a:p>
            <a:pPr marL="0" indent="0">
              <a:buNone/>
            </a:pPr>
            <a:r>
              <a:rPr lang="cs-CZ" sz="1600" i="1" dirty="0"/>
              <a:t>„Ověřit, že spolufinancované produkty a služby byly dodány a že výdaje, jež příjemci vykázali, byly skutečně zaplaceny a že je dodržen soulad s platnými právními předpisy, programem a jsou splněny podmínky podpory operace.“ 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344904" y="3042598"/>
            <a:ext cx="8470231" cy="1348928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i="1" dirty="0" smtClean="0">
                <a:solidFill>
                  <a:schemeClr val="accent1">
                    <a:lumMod val="50000"/>
                  </a:schemeClr>
                </a:solidFill>
              </a:rPr>
              <a:t>Pro způsobilost výdajů platí tato hierarchie: Pravidla EU jsou nadřazena programovým pravidlům, </a:t>
            </a:r>
            <a:r>
              <a:rPr lang="cs-CZ" altLang="cs-CZ" sz="1600" i="1" dirty="0" err="1" smtClean="0">
                <a:solidFill>
                  <a:schemeClr val="accent1">
                    <a:lumMod val="50000"/>
                  </a:schemeClr>
                </a:solidFill>
              </a:rPr>
              <a:t>kt</a:t>
            </a:r>
            <a:r>
              <a:rPr lang="cs-CZ" altLang="cs-CZ" sz="1600" i="1" dirty="0" smtClean="0">
                <a:solidFill>
                  <a:schemeClr val="accent1">
                    <a:lumMod val="50000"/>
                  </a:schemeClr>
                </a:solidFill>
              </a:rPr>
              <a:t>. jsou nadřazena pravidlům národním.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Pak např. programové dokumenty upravují oblasti, které nejsou přesné specifikované na úrovni EU a národní pravidla upravují jen ty postupy, které nejsou přesné stanoveny v programových dokumentech.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58" y="759608"/>
            <a:ext cx="3499711" cy="2282990"/>
          </a:xfrm>
          <a:prstGeom prst="rect">
            <a:avLst/>
          </a:prstGeom>
        </p:spPr>
      </p:pic>
      <p:sp>
        <p:nvSpPr>
          <p:cNvPr id="13" name="Zástupný symbol pro obsah 1"/>
          <p:cNvSpPr txBox="1">
            <a:spLocks/>
          </p:cNvSpPr>
          <p:nvPr/>
        </p:nvSpPr>
        <p:spPr>
          <a:xfrm>
            <a:off x="344904" y="4541918"/>
            <a:ext cx="5680479" cy="1696453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cs-CZ" altLang="cs-CZ" sz="1600" u="sng" dirty="0">
                <a:solidFill>
                  <a:schemeClr val="accent1">
                    <a:lumMod val="50000"/>
                  </a:schemeClr>
                </a:solidFill>
              </a:rPr>
              <a:t>.) Nařízení EU zvláště: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. 1303/2013 – 	tzv. obecné nařízení</a:t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č. 1299/2013 – 	nařízení o Evropské územní spolupráci</a:t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č. 1301/2013 – 	nařízení o ERDF</a:t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č. 481/2014   – 	nařízení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EK v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přenesené pravomoci </a:t>
            </a: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Delegated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Regulation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) o způsobilosti výdajů</a:t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entral Europe">
    <a:dk1>
      <a:srgbClr val="0C0C0C"/>
    </a:dk1>
    <a:lt1>
      <a:sysClr val="window" lastClr="FFFFFF"/>
    </a:lt1>
    <a:dk2>
      <a:srgbClr val="4D4D4E"/>
    </a:dk2>
    <a:lt2>
      <a:srgbClr val="7E93A5"/>
    </a:lt2>
    <a:accent1>
      <a:srgbClr val="7D8B8A"/>
    </a:accent1>
    <a:accent2>
      <a:srgbClr val="90ABB1"/>
    </a:accent2>
    <a:accent3>
      <a:srgbClr val="C8D3D8"/>
    </a:accent3>
    <a:accent4>
      <a:srgbClr val="7B7B7D"/>
    </a:accent4>
    <a:accent5>
      <a:srgbClr val="A6A7A9"/>
    </a:accent5>
    <a:accent6>
      <a:srgbClr val="4D4933"/>
    </a:accent6>
    <a:hlink>
      <a:srgbClr val="7B7B7D"/>
    </a:hlink>
    <a:folHlink>
      <a:srgbClr val="BFBFBF"/>
    </a:folHlink>
  </a:clrScheme>
  <a:fontScheme name="CE-Interreg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Central Europe">
    <a:dk1>
      <a:srgbClr val="4D4D4E"/>
    </a:dk1>
    <a:lt1>
      <a:sysClr val="window" lastClr="FFFFFF"/>
    </a:lt1>
    <a:dk2>
      <a:srgbClr val="7B7B7B"/>
    </a:dk2>
    <a:lt2>
      <a:srgbClr val="A6A6A6"/>
    </a:lt2>
    <a:accent1>
      <a:srgbClr val="7E93A5"/>
    </a:accent1>
    <a:accent2>
      <a:srgbClr val="7D8B8A"/>
    </a:accent2>
    <a:accent3>
      <a:srgbClr val="8A8A8A"/>
    </a:accent3>
    <a:accent4>
      <a:srgbClr val="90ABAB"/>
    </a:accent4>
    <a:accent5>
      <a:srgbClr val="C8D3D8"/>
    </a:accent5>
    <a:accent6>
      <a:srgbClr val="4D4933"/>
    </a:accent6>
    <a:hlink>
      <a:srgbClr val="7E93A5"/>
    </a:hlink>
    <a:folHlink>
      <a:srgbClr val="7E93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1467</Words>
  <Application>Microsoft Office PowerPoint</Application>
  <PresentationFormat>Předvádění na obrazovce (4:3)</PresentationFormat>
  <Paragraphs>292</Paragraphs>
  <Slides>20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33" baseType="lpstr">
      <vt:lpstr>ＭＳ Ｐゴシック</vt:lpstr>
      <vt:lpstr>Arial</vt:lpstr>
      <vt:lpstr>Gill Sans</vt:lpstr>
      <vt:lpstr>Lato Light</vt:lpstr>
      <vt:lpstr>Raleway</vt:lpstr>
      <vt:lpstr>Raleway Light</vt:lpstr>
      <vt:lpstr>Symbol</vt:lpstr>
      <vt:lpstr>Tahoma</vt:lpstr>
      <vt:lpstr>Times New Roman</vt:lpstr>
      <vt:lpstr>Trebuchet MS</vt:lpstr>
      <vt:lpstr>Wingdings</vt:lpstr>
      <vt:lpstr>Wingdings 2</vt:lpstr>
      <vt:lpstr>CentralEurope_iService</vt:lpstr>
      <vt:lpstr>Prezentace aplikace PowerPoint</vt:lpstr>
      <vt:lpstr>PREZENTACE v kostce</vt:lpstr>
      <vt:lpstr>ČASOVý plán </vt:lpstr>
      <vt:lpstr>AlokacE</vt:lpstr>
      <vt:lpstr>Stav implementace programu</vt:lpstr>
      <vt:lpstr>3. Výzva - Web programu</vt:lpstr>
      <vt:lpstr>3. VÝZVA - zeštíhlení</vt:lpstr>
      <vt:lpstr>Právní rámec pro výkon kontroly</vt:lpstr>
      <vt:lpstr>Legislativa a dokumenty </vt:lpstr>
      <vt:lpstr>Legislativa a dokumenty </vt:lpstr>
      <vt:lpstr>Legislativa a dokumenty</vt:lpstr>
      <vt:lpstr>Legislativa a dokumenty </vt:lpstr>
      <vt:lpstr>Legislativa a dokumenty  </vt:lpstr>
      <vt:lpstr>Provádění Kontroly</vt:lpstr>
      <vt:lpstr>Provádění Kontroly </vt:lpstr>
      <vt:lpstr>Provádění kontroly </vt:lpstr>
      <vt:lpstr>Provádění Kontroly </vt:lpstr>
      <vt:lpstr>základní pravidla, reportování</vt:lpstr>
      <vt:lpstr>Reportování </vt:lpstr>
      <vt:lpstr>Kontakty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Stella Horváthová</cp:lastModifiedBy>
  <cp:revision>2376</cp:revision>
  <cp:lastPrinted>2017-09-12T06:47:04Z</cp:lastPrinted>
  <dcterms:created xsi:type="dcterms:W3CDTF">2014-11-12T21:47:38Z</dcterms:created>
  <dcterms:modified xsi:type="dcterms:W3CDTF">2017-10-06T13:16:48Z</dcterms:modified>
</cp:coreProperties>
</file>