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  <p:sldMasterId id="2147483690" r:id="rId3"/>
    <p:sldMasterId id="2147483695" r:id="rId4"/>
    <p:sldMasterId id="2147483700" r:id="rId5"/>
  </p:sldMasterIdLst>
  <p:notesMasterIdLst>
    <p:notesMasterId r:id="rId22"/>
  </p:notesMasterIdLst>
  <p:handoutMasterIdLst>
    <p:handoutMasterId r:id="rId23"/>
  </p:handoutMasterIdLst>
  <p:sldIdLst>
    <p:sldId id="332" r:id="rId6"/>
    <p:sldId id="350" r:id="rId7"/>
    <p:sldId id="330" r:id="rId8"/>
    <p:sldId id="377" r:id="rId9"/>
    <p:sldId id="378" r:id="rId10"/>
    <p:sldId id="379" r:id="rId11"/>
    <p:sldId id="380" r:id="rId12"/>
    <p:sldId id="381" r:id="rId13"/>
    <p:sldId id="382" r:id="rId14"/>
    <p:sldId id="364" r:id="rId15"/>
    <p:sldId id="367" r:id="rId16"/>
    <p:sldId id="383" r:id="rId17"/>
    <p:sldId id="384" r:id="rId18"/>
    <p:sldId id="385" r:id="rId19"/>
    <p:sldId id="386" r:id="rId20"/>
    <p:sldId id="368" r:id="rId2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a Polaskova" initials="PP" lastIdx="6" clrIdx="0">
    <p:extLst/>
  </p:cmAuthor>
  <p:cmAuthor id="2" name="Elena FERRARIO" initials="EF" lastIdx="4" clrIdx="1">
    <p:extLst/>
  </p:cmAuthor>
  <p:cmAuthor id="3" name="Marie Guitton" initials="M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666C98"/>
    <a:srgbClr val="556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46" autoAdjust="0"/>
    <p:restoredTop sz="86410" autoAdjust="0"/>
  </p:normalViewPr>
  <p:slideViewPr>
    <p:cSldViewPr>
      <p:cViewPr varScale="1">
        <p:scale>
          <a:sx n="81" d="100"/>
          <a:sy n="81" d="100"/>
        </p:scale>
        <p:origin x="-102" y="-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420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22539390842477"/>
          <c:y val="4.1885317215836049E-2"/>
          <c:w val="0.58050686556248854"/>
          <c:h val="0.89332426267211296"/>
        </c:manualLayout>
      </c:layout>
      <c:doughnut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4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List1!$B$2:$E$2</c:f>
              <c:strCache>
                <c:ptCount val="4"/>
                <c:pt idx="0">
                  <c:v>inovace</c:v>
                </c:pt>
                <c:pt idx="1">
                  <c:v>MSP</c:v>
                </c:pt>
                <c:pt idx="2">
                  <c:v>CO2</c:v>
                </c:pt>
                <c:pt idx="3">
                  <c:v>životní prostředí</c:v>
                </c:pt>
              </c:strCache>
            </c:strRef>
          </c:cat>
          <c:val>
            <c:numRef>
              <c:f>List1!$B$3:$E$3</c:f>
              <c:numCache>
                <c:formatCode>General</c:formatCode>
                <c:ptCount val="4"/>
                <c:pt idx="0">
                  <c:v>8</c:v>
                </c:pt>
                <c:pt idx="1">
                  <c:v>6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200" b="1"/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sz="1100" b="1"/>
            </a:pPr>
            <a:endParaRPr lang="cs-CZ"/>
          </a:p>
        </c:txPr>
      </c:legendEntry>
      <c:legendEntry>
        <c:idx val="2"/>
        <c:txPr>
          <a:bodyPr/>
          <a:lstStyle/>
          <a:p>
            <a:pPr>
              <a:defRPr sz="1100" b="1"/>
            </a:pPr>
            <a:endParaRPr lang="cs-CZ"/>
          </a:p>
        </c:txPr>
      </c:legendEntry>
      <c:legendEntry>
        <c:idx val="3"/>
        <c:txPr>
          <a:bodyPr/>
          <a:lstStyle/>
          <a:p>
            <a:pPr>
              <a:defRPr sz="1200" b="1"/>
            </a:pPr>
            <a:endParaRPr lang="cs-CZ"/>
          </a:p>
        </c:txPr>
      </c:legendEntry>
      <c:layout>
        <c:manualLayout>
          <c:xMode val="edge"/>
          <c:yMode val="edge"/>
          <c:x val="0.81811674034625503"/>
          <c:y val="0.33708411908056396"/>
          <c:w val="0.17295263722920992"/>
          <c:h val="0.2410828811228766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35B579-9488-43D7-AC45-D017D22DC8DD}" type="doc">
      <dgm:prSet loTypeId="urn:microsoft.com/office/officeart/2005/8/layout/radial6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AB46933-7466-4112-9CE2-0FF7C8306B84}">
      <dgm:prSet/>
      <dgm:spPr>
        <a:gradFill flip="none" rotWithShape="1">
          <a:gsLst>
            <a:gs pos="0">
              <a:srgbClr val="1F497D"/>
            </a:gs>
            <a:gs pos="100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pPr rtl="0"/>
          <a:r>
            <a:rPr lang="fr-FR" b="1" dirty="0" smtClean="0"/>
            <a:t>EUR 180 million</a:t>
          </a:r>
          <a:endParaRPr lang="fr-FR" dirty="0"/>
        </a:p>
      </dgm:t>
    </dgm:pt>
    <dgm:pt modelId="{CCA6AD6D-16BC-4593-B368-C1AB5F5D46D0}" type="parTrans" cxnId="{270EC8F2-B730-4EE7-839B-35309571D3DB}">
      <dgm:prSet/>
      <dgm:spPr/>
      <dgm:t>
        <a:bodyPr/>
        <a:lstStyle/>
        <a:p>
          <a:endParaRPr lang="fr-FR"/>
        </a:p>
      </dgm:t>
    </dgm:pt>
    <dgm:pt modelId="{C4109559-86EC-4993-BC0F-8A2B296A6969}" type="sibTrans" cxnId="{270EC8F2-B730-4EE7-839B-35309571D3DB}">
      <dgm:prSet/>
      <dgm:spPr/>
      <dgm:t>
        <a:bodyPr/>
        <a:lstStyle/>
        <a:p>
          <a:endParaRPr lang="fr-FR"/>
        </a:p>
      </dgm:t>
    </dgm:pt>
    <dgm:pt modelId="{E671E03F-9951-406B-851C-F1766B68B7FD}" type="pres">
      <dgm:prSet presAssocID="{4735B579-9488-43D7-AC45-D017D22DC8D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800906A-AB31-417E-8668-5A26F2819A17}" type="pres">
      <dgm:prSet presAssocID="{6AB46933-7466-4112-9CE2-0FF7C8306B84}" presName="centerShape" presStyleLbl="node0" presStyleIdx="0" presStyleCnt="1" custLinFactNeighborX="1231" custLinFactNeighborY="-165"/>
      <dgm:spPr/>
      <dgm:t>
        <a:bodyPr/>
        <a:lstStyle/>
        <a:p>
          <a:endParaRPr lang="fr-FR"/>
        </a:p>
      </dgm:t>
    </dgm:pt>
  </dgm:ptLst>
  <dgm:cxnLst>
    <dgm:cxn modelId="{AE4CAEBD-2D1D-45B2-95D4-5B9006423352}" type="presOf" srcId="{6AB46933-7466-4112-9CE2-0FF7C8306B84}" destId="{E800906A-AB31-417E-8668-5A26F2819A17}" srcOrd="0" destOrd="0" presId="urn:microsoft.com/office/officeart/2005/8/layout/radial6"/>
    <dgm:cxn modelId="{270EC8F2-B730-4EE7-839B-35309571D3DB}" srcId="{4735B579-9488-43D7-AC45-D017D22DC8DD}" destId="{6AB46933-7466-4112-9CE2-0FF7C8306B84}" srcOrd="0" destOrd="0" parTransId="{CCA6AD6D-16BC-4593-B368-C1AB5F5D46D0}" sibTransId="{C4109559-86EC-4993-BC0F-8A2B296A6969}"/>
    <dgm:cxn modelId="{5D604CC2-59CF-44FC-9F4E-6391229357BC}" type="presOf" srcId="{4735B579-9488-43D7-AC45-D017D22DC8DD}" destId="{E671E03F-9951-406B-851C-F1766B68B7FD}" srcOrd="0" destOrd="0" presId="urn:microsoft.com/office/officeart/2005/8/layout/radial6"/>
    <dgm:cxn modelId="{E7F01318-6A0C-4AB1-8095-C3D6FC713EA8}" type="presParOf" srcId="{E671E03F-9951-406B-851C-F1766B68B7FD}" destId="{E800906A-AB31-417E-8668-5A26F2819A17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35B579-9488-43D7-AC45-D017D22DC8DD}" type="doc">
      <dgm:prSet loTypeId="urn:microsoft.com/office/officeart/2005/8/layout/radial6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AB46933-7466-4112-9CE2-0FF7C8306B84}">
      <dgm:prSet/>
      <dgm:spPr>
        <a:gradFill flip="none" rotWithShape="1">
          <a:gsLst>
            <a:gs pos="0">
              <a:srgbClr val="1F497D"/>
            </a:gs>
            <a:gs pos="100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pPr rtl="0"/>
          <a:r>
            <a:rPr lang="fr-FR" b="1" dirty="0" smtClean="0"/>
            <a:t>EUR </a:t>
          </a:r>
          <a:r>
            <a:rPr lang="cs-CZ" b="1" dirty="0" smtClean="0"/>
            <a:t>2,9</a:t>
          </a:r>
          <a:r>
            <a:rPr lang="fr-FR" b="1" dirty="0" smtClean="0"/>
            <a:t> mil</a:t>
          </a:r>
          <a:r>
            <a:rPr lang="cs-CZ" b="1" dirty="0" smtClean="0"/>
            <a:t>.</a:t>
          </a:r>
          <a:endParaRPr lang="fr-FR" dirty="0"/>
        </a:p>
      </dgm:t>
    </dgm:pt>
    <dgm:pt modelId="{CCA6AD6D-16BC-4593-B368-C1AB5F5D46D0}" type="parTrans" cxnId="{270EC8F2-B730-4EE7-839B-35309571D3DB}">
      <dgm:prSet/>
      <dgm:spPr/>
      <dgm:t>
        <a:bodyPr/>
        <a:lstStyle/>
        <a:p>
          <a:endParaRPr lang="fr-FR"/>
        </a:p>
      </dgm:t>
    </dgm:pt>
    <dgm:pt modelId="{C4109559-86EC-4993-BC0F-8A2B296A6969}" type="sibTrans" cxnId="{270EC8F2-B730-4EE7-839B-35309571D3DB}">
      <dgm:prSet/>
      <dgm:spPr/>
      <dgm:t>
        <a:bodyPr/>
        <a:lstStyle/>
        <a:p>
          <a:endParaRPr lang="fr-FR"/>
        </a:p>
      </dgm:t>
    </dgm:pt>
    <dgm:pt modelId="{E671E03F-9951-406B-851C-F1766B68B7FD}" type="pres">
      <dgm:prSet presAssocID="{4735B579-9488-43D7-AC45-D017D22DC8D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800906A-AB31-417E-8668-5A26F2819A17}" type="pres">
      <dgm:prSet presAssocID="{6AB46933-7466-4112-9CE2-0FF7C8306B84}" presName="centerShape" presStyleLbl="node0" presStyleIdx="0" presStyleCnt="1" custLinFactNeighborX="1952" custLinFactNeighborY="14"/>
      <dgm:spPr/>
      <dgm:t>
        <a:bodyPr/>
        <a:lstStyle/>
        <a:p>
          <a:endParaRPr lang="fr-FR"/>
        </a:p>
      </dgm:t>
    </dgm:pt>
  </dgm:ptLst>
  <dgm:cxnLst>
    <dgm:cxn modelId="{5B583DCB-55F2-4420-8016-0D5C5B5F34E3}" type="presOf" srcId="{6AB46933-7466-4112-9CE2-0FF7C8306B84}" destId="{E800906A-AB31-417E-8668-5A26F2819A17}" srcOrd="0" destOrd="0" presId="urn:microsoft.com/office/officeart/2005/8/layout/radial6"/>
    <dgm:cxn modelId="{270EC8F2-B730-4EE7-839B-35309571D3DB}" srcId="{4735B579-9488-43D7-AC45-D017D22DC8DD}" destId="{6AB46933-7466-4112-9CE2-0FF7C8306B84}" srcOrd="0" destOrd="0" parTransId="{CCA6AD6D-16BC-4593-B368-C1AB5F5D46D0}" sibTransId="{C4109559-86EC-4993-BC0F-8A2B296A6969}"/>
    <dgm:cxn modelId="{552C1CB6-5C26-4F04-AC85-98383E4AC378}" type="presOf" srcId="{4735B579-9488-43D7-AC45-D017D22DC8DD}" destId="{E671E03F-9951-406B-851C-F1766B68B7FD}" srcOrd="0" destOrd="0" presId="urn:microsoft.com/office/officeart/2005/8/layout/radial6"/>
    <dgm:cxn modelId="{4C837420-2C38-4D07-AAA9-A36B21DA6051}" type="presParOf" srcId="{E671E03F-9951-406B-851C-F1766B68B7FD}" destId="{E800906A-AB31-417E-8668-5A26F2819A17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0906A-AB31-417E-8668-5A26F2819A17}">
      <dsp:nvSpPr>
        <dsp:cNvPr id="0" name=""/>
        <dsp:cNvSpPr/>
      </dsp:nvSpPr>
      <dsp:spPr>
        <a:xfrm>
          <a:off x="121385" y="0"/>
          <a:ext cx="2769278" cy="2769278"/>
        </a:xfrm>
        <a:prstGeom prst="ellipse">
          <a:avLst/>
        </a:prstGeom>
        <a:gradFill flip="none" rotWithShape="1">
          <a:gsLst>
            <a:gs pos="0">
              <a:srgbClr val="1F497D"/>
            </a:gs>
            <a:gs pos="100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b="1" kern="1200" dirty="0" smtClean="0"/>
            <a:t>EUR 180 million</a:t>
          </a:r>
          <a:endParaRPr lang="fr-FR" sz="4500" kern="1200" dirty="0"/>
        </a:p>
      </dsp:txBody>
      <dsp:txXfrm>
        <a:off x="526936" y="405551"/>
        <a:ext cx="1958176" cy="19581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0906A-AB31-417E-8668-5A26F2819A17}">
      <dsp:nvSpPr>
        <dsp:cNvPr id="0" name=""/>
        <dsp:cNvSpPr/>
      </dsp:nvSpPr>
      <dsp:spPr>
        <a:xfrm>
          <a:off x="121385" y="1783"/>
          <a:ext cx="2769278" cy="2769278"/>
        </a:xfrm>
        <a:prstGeom prst="ellipse">
          <a:avLst/>
        </a:prstGeom>
        <a:gradFill flip="none" rotWithShape="1">
          <a:gsLst>
            <a:gs pos="0">
              <a:srgbClr val="1F497D"/>
            </a:gs>
            <a:gs pos="100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600" b="1" kern="1200" dirty="0" smtClean="0"/>
            <a:t>EUR </a:t>
          </a:r>
          <a:r>
            <a:rPr lang="cs-CZ" sz="4600" b="1" kern="1200" dirty="0" smtClean="0"/>
            <a:t>2,9</a:t>
          </a:r>
          <a:r>
            <a:rPr lang="fr-FR" sz="4600" b="1" kern="1200" dirty="0" smtClean="0"/>
            <a:t> mil</a:t>
          </a:r>
          <a:r>
            <a:rPr lang="cs-CZ" sz="4600" b="1" kern="1200" dirty="0" smtClean="0"/>
            <a:t>.</a:t>
          </a:r>
          <a:endParaRPr lang="fr-FR" sz="4600" kern="1200" dirty="0"/>
        </a:p>
      </dsp:txBody>
      <dsp:txXfrm>
        <a:off x="526936" y="407334"/>
        <a:ext cx="1958176" cy="1958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981DB460-CE8E-48A1-80BD-D54973448805}" type="datetimeFigureOut">
              <a:rPr lang="fr-FR" smtClean="0"/>
              <a:t>02/03/2017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8055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8055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DC6E5CD9-6D41-43B2-89D1-32A795283C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850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33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33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614BCC57-04AA-4404-8BAD-6DB0D3B48556}" type="datetimeFigureOut">
              <a:rPr lang="fr-FR" smtClean="0"/>
              <a:t>02/03/2017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6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6331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1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935BECE1-868B-4983-9655-ECCB303A16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5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659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401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401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19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 dirty="0">
                <a:latin typeface="Times" panose="02020603050405020304" pitchFamily="18" charset="0"/>
              </a:rPr>
              <a:t>The 4 services following interest for involvement of the users. These </a:t>
            </a:r>
            <a:r>
              <a:rPr lang="en-US" altLang="fr-FR" dirty="0" smtClean="0">
                <a:latin typeface="Times" panose="02020603050405020304" pitchFamily="18" charset="0"/>
              </a:rPr>
              <a:t>are the seed  services</a:t>
            </a:r>
            <a:r>
              <a:rPr lang="en-US" altLang="fr-FR" baseline="0" dirty="0" smtClean="0">
                <a:latin typeface="Times" panose="02020603050405020304" pitchFamily="18" charset="0"/>
              </a:rPr>
              <a:t> to kick off the platforms.</a:t>
            </a:r>
            <a:endParaRPr lang="fr-FR" altLang="fr-FR" dirty="0">
              <a:latin typeface="Times" panose="02020603050405020304" pitchFamily="18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35687" indent="-282957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31826" indent="-226365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84556" indent="-226365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37287" indent="-226365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90017" indent="-22636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42748" indent="-22636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95478" indent="-22636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48209" indent="-22636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AEF1AB2-00E5-4D87-8732-31B52EFBDD11}" type="slidenum">
              <a:rPr lang="fr-FR" altLang="fr-FR" sz="1200"/>
              <a:pPr/>
              <a:t>13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2420034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5CC67-BDE6-47C2-9823-FFDCB67968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67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ogo onl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06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28785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1112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777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full width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340769"/>
            <a:ext cx="9144001" cy="547260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444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70866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219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4633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up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1" cy="681337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8229600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34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340769"/>
            <a:ext cx="9144001" cy="547260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524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BIG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318"/>
            <a:ext cx="7123048" cy="6602068"/>
          </a:xfrm>
          <a:prstGeom prst="rect">
            <a:avLst/>
          </a:prstGeom>
        </p:spPr>
      </p:pic>
      <p:grpSp>
        <p:nvGrpSpPr>
          <p:cNvPr id="3" name="Groupe 2"/>
          <p:cNvGrpSpPr/>
          <p:nvPr userDrawn="1"/>
        </p:nvGrpSpPr>
        <p:grpSpPr>
          <a:xfrm>
            <a:off x="443381" y="5395744"/>
            <a:ext cx="2178739" cy="841568"/>
            <a:chOff x="443381" y="5395744"/>
            <a:chExt cx="2178739" cy="841568"/>
          </a:xfrm>
        </p:grpSpPr>
        <p:pic>
          <p:nvPicPr>
            <p:cNvPr id="4" name="Image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81" y="5395744"/>
              <a:ext cx="2178739" cy="634212"/>
            </a:xfrm>
            <a:prstGeom prst="rect">
              <a:avLst/>
            </a:prstGeom>
          </p:spPr>
        </p:pic>
        <p:sp>
          <p:nvSpPr>
            <p:cNvPr id="5" name="Zone de texte 3"/>
            <p:cNvSpPr txBox="1"/>
            <p:nvPr userDrawn="1"/>
          </p:nvSpPr>
          <p:spPr>
            <a:xfrm>
              <a:off x="506716" y="6054752"/>
              <a:ext cx="2064998" cy="18256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GB" sz="630" baseline="0" dirty="0">
                  <a:effectLst/>
                  <a:latin typeface="Arial"/>
                  <a:ea typeface="Arial"/>
                  <a:cs typeface="Times New Roman"/>
                </a:rPr>
                <a:t>European </a:t>
              </a:r>
              <a:r>
                <a:rPr lang="en-GB" sz="630" baseline="0" dirty="0" smtClean="0">
                  <a:effectLst/>
                  <a:latin typeface="Arial"/>
                  <a:ea typeface="Arial"/>
                  <a:cs typeface="Times New Roman"/>
                </a:rPr>
                <a:t>Union</a:t>
              </a:r>
              <a:r>
                <a:rPr lang="en-GB" sz="630" baseline="0" dirty="0" smtClean="0">
                  <a:effectLst/>
                  <a:latin typeface="+mn-lt"/>
                  <a:ea typeface="Arial"/>
                  <a:cs typeface="Times New Roman"/>
                </a:rPr>
                <a:t> | European </a:t>
              </a:r>
              <a:r>
                <a:rPr lang="en-GB" sz="630" baseline="0" dirty="0">
                  <a:effectLst/>
                  <a:latin typeface="Arial"/>
                  <a:ea typeface="Arial"/>
                  <a:cs typeface="Times New Roman"/>
                </a:rPr>
                <a:t>Regional Development </a:t>
              </a:r>
              <a:r>
                <a:rPr lang="en-GB" sz="630" baseline="0" dirty="0" smtClean="0">
                  <a:effectLst/>
                  <a:latin typeface="Arial"/>
                  <a:ea typeface="Arial"/>
                  <a:cs typeface="Times New Roman"/>
                </a:rPr>
                <a:t>Fund</a:t>
              </a: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093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943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+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933578" y="472514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Name, </a:t>
            </a:r>
            <a:r>
              <a:rPr lang="en-GB" dirty="0" smtClean="0"/>
              <a:t>person</a:t>
            </a:r>
            <a:endParaRPr lang="en-GB" dirty="0"/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933578" y="5157216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Position</a:t>
            </a:r>
            <a:endParaRPr lang="en-GB"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933578" y="558926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Institution</a:t>
            </a:r>
            <a:endParaRPr lang="en-GB" dirty="0"/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23" name="Imag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24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971600" y="6309320"/>
            <a:ext cx="7415683" cy="38742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Venue</a:t>
            </a:r>
            <a:r>
              <a:rPr lang="en-GB" b="0" dirty="0" smtClean="0">
                <a:solidFill>
                  <a:schemeClr val="bg1">
                    <a:lumMod val="50000"/>
                  </a:schemeClr>
                </a:solidFill>
                <a:sym typeface="Webdings" panose="05030102010509060703" pitchFamily="18" charset="2"/>
              </a:rPr>
              <a:t> </a:t>
            </a:r>
            <a:r>
              <a:rPr lang="fr-FR" dirty="0" smtClean="0"/>
              <a:t>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34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3344385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!</a:t>
            </a:r>
            <a:endParaRPr lang="en-GB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67544" y="6165304"/>
            <a:ext cx="3775980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www.interregeurope.eu</a:t>
            </a:r>
            <a:endParaRPr lang="en-GB" dirty="0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12" name="Imag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13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  <p:sp>
        <p:nvSpPr>
          <p:cNvPr id="14" name="Sous-titre 2"/>
          <p:cNvSpPr txBox="1">
            <a:spLocks/>
          </p:cNvSpPr>
          <p:nvPr userDrawn="1"/>
        </p:nvSpPr>
        <p:spPr>
          <a:xfrm>
            <a:off x="5724128" y="6165304"/>
            <a:ext cx="280831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600" dirty="0" err="1" smtClean="0"/>
              <a:t>Interregeurope</a:t>
            </a:r>
            <a:endParaRPr lang="en-GB" sz="1600" dirty="0"/>
          </a:p>
        </p:txBody>
      </p:sp>
      <p:pic>
        <p:nvPicPr>
          <p:cNvPr id="17" name="Image 1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165304"/>
            <a:ext cx="1312080" cy="3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4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3" name="Groupe 2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4" name="Image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5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579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22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40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4103687" cy="50400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927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0350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67544" y="432000"/>
            <a:ext cx="8229600" cy="634082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5"/>
            <a:ext cx="8208144" cy="38163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57788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 smtClean="0"/>
              <a:t>Legend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095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87430588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5" name="Imag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27" y="-314057"/>
            <a:ext cx="3496061" cy="3240360"/>
          </a:xfrm>
          <a:prstGeom prst="rect">
            <a:avLst/>
          </a:prstGeom>
        </p:spPr>
      </p:pic>
      <p:sp>
        <p:nvSpPr>
          <p:cNvPr id="6" name="Zone de texte 2"/>
          <p:cNvSpPr txBox="1"/>
          <p:nvPr userDrawn="1"/>
        </p:nvSpPr>
        <p:spPr>
          <a:xfrm>
            <a:off x="5780081" y="1778347"/>
            <a:ext cx="2002951" cy="47126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n-GB" sz="12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>Sharing solutions </a:t>
            </a:r>
            <a: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/>
            </a:r>
            <a:b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</a:br>
            <a: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>for </a:t>
            </a:r>
            <a:r>
              <a:rPr lang="en-GB" sz="12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>better regional policies</a:t>
            </a:r>
            <a:endParaRPr lang="fr-FR" sz="1200" i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/>
              <a:ea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117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5" r:id="rId2"/>
    <p:sldLayoutId id="2147483694" r:id="rId3"/>
    <p:sldLayoutId id="214748368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34253785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4" y="173697"/>
            <a:ext cx="715334" cy="66301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8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88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03" r:id="rId2"/>
    <p:sldLayoutId id="2147483671" r:id="rId3"/>
    <p:sldLayoutId id="2147483670" r:id="rId4"/>
    <p:sldLayoutId id="2147483684" r:id="rId5"/>
    <p:sldLayoutId id="2147483675" r:id="rId6"/>
    <p:sldLayoutId id="2147483676" r:id="rId7"/>
    <p:sldLayoutId id="2147483709" r:id="rId8"/>
    <p:sldLayoutId id="2147483712" r:id="rId9"/>
    <p:sldLayoutId id="2147483713" r:id="rId10"/>
    <p:sldLayoutId id="2147483714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30221447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38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49294327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4" y="173697"/>
            <a:ext cx="715334" cy="6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9248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36558550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65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europe.eu/policylearn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aceeu.cz/" TargetMode="External"/><Relationship Id="rId2" Type="http://schemas.openxmlformats.org/officeDocument/2006/relationships/hyperlink" Target="mailto:pavel.lukes@mmr.cz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emf"/><Relationship Id="rId4" Type="http://schemas.openxmlformats.org/officeDocument/2006/relationships/hyperlink" Target="http://www.interreg4c.e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938804"/>
            <a:ext cx="889417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 smtClean="0">
              <a:solidFill>
                <a:srgbClr val="1F497D"/>
              </a:solidFill>
            </a:endParaRPr>
          </a:p>
          <a:p>
            <a:pPr algn="ctr"/>
            <a:r>
              <a:rPr lang="cs-CZ" sz="3200" b="1" dirty="0">
                <a:solidFill>
                  <a:srgbClr val="1F497D"/>
                </a:solidFill>
              </a:rPr>
              <a:t>4</a:t>
            </a:r>
            <a:r>
              <a:rPr lang="cs-CZ" sz="3200" b="1" dirty="0" smtClean="0">
                <a:solidFill>
                  <a:srgbClr val="1F497D"/>
                </a:solidFill>
              </a:rPr>
              <a:t>. </a:t>
            </a:r>
            <a:r>
              <a:rPr lang="cs-CZ" sz="3200" b="1" dirty="0" smtClean="0">
                <a:solidFill>
                  <a:srgbClr val="1F497D"/>
                </a:solidFill>
              </a:rPr>
              <a:t>zasedání Výboru České republiky pro programy nadnárodní a meziregionální spolupráce 2014 - 2020 </a:t>
            </a:r>
            <a:endParaRPr lang="en-US" sz="3200" b="1" dirty="0" smtClean="0">
              <a:solidFill>
                <a:srgbClr val="1F497D"/>
              </a:solidFill>
            </a:endParaRPr>
          </a:p>
          <a:p>
            <a:pPr algn="ctr"/>
            <a:endParaRPr lang="en-US" sz="3200" b="1" dirty="0" smtClean="0">
              <a:solidFill>
                <a:srgbClr val="1F497D"/>
              </a:solidFill>
            </a:endParaRP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cs-CZ" dirty="0"/>
              <a:t>7</a:t>
            </a:r>
            <a:r>
              <a:rPr lang="cs-CZ" dirty="0" smtClean="0"/>
              <a:t>.</a:t>
            </a:r>
            <a:r>
              <a:rPr lang="fr-FR" dirty="0" smtClean="0"/>
              <a:t> </a:t>
            </a:r>
            <a:r>
              <a:rPr lang="cs-CZ" dirty="0" smtClean="0"/>
              <a:t>března</a:t>
            </a:r>
            <a:r>
              <a:rPr lang="fr-FR" dirty="0" smtClean="0"/>
              <a:t> 201</a:t>
            </a:r>
            <a:r>
              <a:rPr lang="cs-CZ" dirty="0" smtClean="0"/>
              <a:t>7</a:t>
            </a:r>
            <a:r>
              <a:rPr lang="en-GB" dirty="0" smtClean="0">
                <a:sym typeface="Webdings" panose="05030102010509060703" pitchFamily="18" charset="2"/>
              </a:rPr>
              <a:t></a:t>
            </a:r>
            <a:r>
              <a:rPr lang="cs-CZ" dirty="0" smtClean="0">
                <a:sym typeface="Webdings" panose="05030102010509060703" pitchFamily="18" charset="2"/>
              </a:rPr>
              <a:t>Praha</a:t>
            </a:r>
            <a:endParaRPr lang="fr-FR" dirty="0"/>
          </a:p>
        </p:txBody>
      </p:sp>
      <p:pic>
        <p:nvPicPr>
          <p:cNvPr id="5" name="Obrázek 7" descr="mmr_cr_rgb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949280"/>
            <a:ext cx="2565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397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</a:t>
            </a:r>
            <a:r>
              <a:rPr lang="cs-CZ" smtClean="0"/>
              <a:t>. </a:t>
            </a:r>
            <a:r>
              <a:rPr lang="cs-CZ" dirty="0"/>
              <a:t>v</a:t>
            </a:r>
            <a:r>
              <a:rPr lang="cs-CZ" dirty="0" smtClean="0"/>
              <a:t>ýzva programu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373616" cy="4525963"/>
          </a:xfrm>
        </p:spPr>
        <p:txBody>
          <a:bodyPr>
            <a:normAutofit/>
          </a:bodyPr>
          <a:lstStyle/>
          <a:p>
            <a:r>
              <a:rPr lang="cs-CZ" sz="1800" b="0" dirty="0" smtClean="0"/>
              <a:t>Termín: 			</a:t>
            </a:r>
            <a:r>
              <a:rPr lang="cs-CZ" sz="1800" b="0" dirty="0" smtClean="0"/>
              <a:t>1.3</a:t>
            </a:r>
            <a:r>
              <a:rPr lang="cs-CZ" sz="1800" b="0" dirty="0" smtClean="0"/>
              <a:t>. 2017 </a:t>
            </a:r>
            <a:r>
              <a:rPr lang="cs-CZ" sz="1800" b="0" dirty="0" smtClean="0"/>
              <a:t>až </a:t>
            </a:r>
            <a:r>
              <a:rPr lang="cs-CZ" sz="1800" b="0" dirty="0" smtClean="0"/>
              <a:t>30.6. </a:t>
            </a:r>
            <a:r>
              <a:rPr lang="cs-CZ" sz="1800" b="0" dirty="0" smtClean="0"/>
              <a:t>2017</a:t>
            </a:r>
          </a:p>
          <a:p>
            <a:endParaRPr lang="cs-CZ" sz="1800" b="0" dirty="0"/>
          </a:p>
          <a:p>
            <a:r>
              <a:rPr lang="cs-CZ" sz="1800" b="0" dirty="0" smtClean="0"/>
              <a:t>Tematické omezení: 	všechny priority a SC otevřeny </a:t>
            </a:r>
          </a:p>
          <a:p>
            <a:endParaRPr lang="cs-CZ" sz="1800" b="0" dirty="0" smtClean="0"/>
          </a:p>
          <a:p>
            <a:r>
              <a:rPr lang="cs-CZ" sz="1800" b="0" dirty="0" smtClean="0"/>
              <a:t>Alokace:  		zbývající </a:t>
            </a:r>
            <a:r>
              <a:rPr lang="cs-CZ" sz="1800" b="0" dirty="0" smtClean="0"/>
              <a:t>rozpočet programu (nemusí se vyčerpat</a:t>
            </a:r>
            <a:r>
              <a:rPr lang="cs-CZ" sz="1800" b="0" dirty="0" smtClean="0"/>
              <a:t>)</a:t>
            </a:r>
          </a:p>
          <a:p>
            <a:endParaRPr lang="cs-CZ" sz="1800" b="0" dirty="0"/>
          </a:p>
          <a:p>
            <a:r>
              <a:rPr lang="cs-CZ" sz="1800" dirty="0" smtClean="0"/>
              <a:t>Další kroky:</a:t>
            </a:r>
          </a:p>
          <a:p>
            <a:endParaRPr lang="cs-CZ" sz="1800" b="0" dirty="0" smtClean="0"/>
          </a:p>
          <a:p>
            <a:r>
              <a:rPr lang="cs-CZ" sz="1800" b="0" dirty="0" smtClean="0"/>
              <a:t>Kontrola způsobilosti: 			červenec – srpen 2017</a:t>
            </a:r>
          </a:p>
          <a:p>
            <a:r>
              <a:rPr lang="cs-CZ" sz="1800" b="0" dirty="0" smtClean="0"/>
              <a:t>Hodnocení kvality:			září – listopad 2017</a:t>
            </a:r>
          </a:p>
          <a:p>
            <a:r>
              <a:rPr lang="cs-CZ" sz="1800" b="0" dirty="0" smtClean="0"/>
              <a:t>Schvalování žádostí MV:			konec roku 2017</a:t>
            </a:r>
          </a:p>
          <a:p>
            <a:r>
              <a:rPr lang="cs-CZ" sz="1800" b="0" dirty="0" smtClean="0"/>
              <a:t>Začátek implementace projektů z 3. výzvy:	začátek roku 2018 </a:t>
            </a:r>
            <a:endParaRPr lang="cs-CZ" sz="1800" b="0" dirty="0" smtClean="0"/>
          </a:p>
          <a:p>
            <a:endParaRPr lang="cs-CZ" sz="1800" b="0" dirty="0"/>
          </a:p>
          <a:p>
            <a:endParaRPr lang="cs-CZ" sz="1800" b="0" dirty="0" smtClean="0"/>
          </a:p>
          <a:p>
            <a:pPr marL="342900" indent="-342900">
              <a:buFontTx/>
              <a:buChar char="-"/>
            </a:pPr>
            <a:endParaRPr lang="cs-CZ" sz="1800" b="0" dirty="0" smtClean="0"/>
          </a:p>
          <a:p>
            <a:pPr marL="342900" indent="-342900">
              <a:buFontTx/>
              <a:buChar char="-"/>
            </a:pP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578208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Kontaktní osoby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68001"/>
            <a:ext cx="3888432" cy="321312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Pavel Lukeš</a:t>
            </a:r>
          </a:p>
          <a:p>
            <a:r>
              <a:rPr lang="cs-CZ" sz="1800" b="0" dirty="0" smtClean="0"/>
              <a:t>Národní koordinátor programu</a:t>
            </a:r>
          </a:p>
          <a:p>
            <a:r>
              <a:rPr lang="cs-CZ" sz="1800" b="0" dirty="0" smtClean="0"/>
              <a:t>Ministerstvo pro místní rozvoj</a:t>
            </a:r>
          </a:p>
          <a:p>
            <a:r>
              <a:rPr lang="cs-CZ" sz="1800" b="0" dirty="0" smtClean="0"/>
              <a:t>Odbor evropské územní spolupráce</a:t>
            </a:r>
          </a:p>
          <a:p>
            <a:r>
              <a:rPr lang="cs-CZ" sz="1800" b="0" dirty="0" smtClean="0"/>
              <a:t>Letenská 3</a:t>
            </a:r>
          </a:p>
          <a:p>
            <a:r>
              <a:rPr lang="cs-CZ" sz="1800" b="0" dirty="0" smtClean="0"/>
              <a:t>110 15 Praha 1</a:t>
            </a:r>
          </a:p>
          <a:p>
            <a:r>
              <a:rPr lang="cs-CZ" sz="1800" b="0" dirty="0" smtClean="0"/>
              <a:t>Tel: 224 862 331</a:t>
            </a:r>
          </a:p>
          <a:p>
            <a:r>
              <a:rPr lang="cs-CZ" sz="1800" b="0" dirty="0" smtClean="0"/>
              <a:t>Email: pavel.lukes@mmr.cz</a:t>
            </a:r>
            <a:endParaRPr lang="cs-CZ" sz="1800" b="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444396" y="1340768"/>
            <a:ext cx="3888432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Alice Štollová Kovandová</a:t>
            </a:r>
          </a:p>
          <a:p>
            <a:r>
              <a:rPr lang="cs-CZ" sz="1800" b="0" dirty="0" smtClean="0"/>
              <a:t>Národní kontaktní místo programu</a:t>
            </a:r>
          </a:p>
          <a:p>
            <a:r>
              <a:rPr lang="cs-CZ" sz="1800" b="0" dirty="0" smtClean="0"/>
              <a:t>Ministerstvo pro místní rozvoj</a:t>
            </a:r>
          </a:p>
          <a:p>
            <a:r>
              <a:rPr lang="cs-CZ" sz="1800" b="0" dirty="0" smtClean="0"/>
              <a:t>Odbor evropské územní spolupráce</a:t>
            </a:r>
          </a:p>
          <a:p>
            <a:r>
              <a:rPr lang="cs-CZ" sz="1800" b="0" dirty="0" smtClean="0"/>
              <a:t>Letenská 3</a:t>
            </a:r>
          </a:p>
          <a:p>
            <a:r>
              <a:rPr lang="cs-CZ" sz="1800" b="0" dirty="0" smtClean="0"/>
              <a:t>110 15 Praha 1</a:t>
            </a:r>
          </a:p>
          <a:p>
            <a:r>
              <a:rPr lang="cs-CZ" sz="1800" b="0" dirty="0" smtClean="0"/>
              <a:t>Tel: 224 862 254</a:t>
            </a:r>
          </a:p>
          <a:p>
            <a:r>
              <a:rPr lang="cs-CZ" sz="1800" b="0" dirty="0" smtClean="0"/>
              <a:t>Email: alice.stollova@mmr.cz</a:t>
            </a:r>
            <a:endParaRPr lang="cs-CZ" sz="1800" b="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6" y="4797152"/>
            <a:ext cx="8496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1F497D"/>
                </a:solidFill>
              </a:rPr>
              <a:t>V případě, že Vás někdo osloví, že by měl zájem o mezinárodní projekt, který alespoň teoreticky zapadá do logiky programu </a:t>
            </a:r>
            <a:r>
              <a:rPr lang="cs-CZ" dirty="0" err="1" smtClean="0">
                <a:solidFill>
                  <a:srgbClr val="1F497D"/>
                </a:solidFill>
              </a:rPr>
              <a:t>Interreg</a:t>
            </a:r>
            <a:r>
              <a:rPr lang="cs-CZ" dirty="0" smtClean="0">
                <a:solidFill>
                  <a:srgbClr val="1F497D"/>
                </a:solidFill>
              </a:rPr>
              <a:t> EUROPE, případně by pro něj/ní mohl být zajímavý prosím  ODKAŽTE HO/JÍ NA NÁS.</a:t>
            </a:r>
            <a:endParaRPr lang="cs-CZ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96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4400559" y="1115961"/>
            <a:ext cx="4743441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400" dirty="0" smtClean="0">
              <a:solidFill>
                <a:srgbClr val="1F497D"/>
              </a:solidFill>
            </a:endParaRPr>
          </a:p>
          <a:p>
            <a:pPr algn="ctr">
              <a:defRPr/>
            </a:pPr>
            <a:r>
              <a:rPr lang="cs-CZ" sz="2400" dirty="0" smtClean="0"/>
              <a:t>Usnadňuje proces učení se na politické úrovni napříč EU, vytvořením komunity politiků a odborníků s cílem na zlepšení regionálních politik</a:t>
            </a:r>
            <a:endParaRPr lang="en-US" sz="2400" dirty="0"/>
          </a:p>
          <a:p>
            <a:pPr algn="ctr">
              <a:defRPr/>
            </a:pPr>
            <a:endParaRPr lang="en-GB" sz="2400" dirty="0">
              <a:solidFill>
                <a:srgbClr val="1F497D"/>
              </a:solidFill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962887" y="3459004"/>
            <a:ext cx="468313" cy="204787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>
              <a:solidFill>
                <a:prstClr val="black"/>
              </a:solidFill>
              <a:latin typeface="Times" pitchFamily="1" charset="0"/>
            </a:endParaRPr>
          </a:p>
        </p:txBody>
      </p:sp>
      <p:sp>
        <p:nvSpPr>
          <p:cNvPr id="13" name="CasellaDiTesto 3"/>
          <p:cNvSpPr txBox="1"/>
          <p:nvPr/>
        </p:nvSpPr>
        <p:spPr>
          <a:xfrm>
            <a:off x="683568" y="260648"/>
            <a:ext cx="75608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b="1" dirty="0" smtClean="0">
                <a:solidFill>
                  <a:srgbClr val="1F497D"/>
                </a:solidFill>
              </a:rPr>
              <a:t>Platform</a:t>
            </a:r>
            <a:r>
              <a:rPr lang="cs-CZ" sz="4000" b="1" dirty="0" smtClean="0">
                <a:solidFill>
                  <a:srgbClr val="1F497D"/>
                </a:solidFill>
              </a:rPr>
              <a:t>y</a:t>
            </a:r>
            <a:endParaRPr lang="it-IT" sz="4000" b="1" dirty="0">
              <a:solidFill>
                <a:srgbClr val="1F497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83568" y="1162027"/>
            <a:ext cx="3682874" cy="2628455"/>
            <a:chOff x="0" y="0"/>
            <a:chExt cx="5544820" cy="395732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8450" y="0"/>
              <a:ext cx="2706370" cy="191389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705100" cy="191198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47875"/>
              <a:ext cx="2705100" cy="190944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8450" y="2047875"/>
              <a:ext cx="2668270" cy="19050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683568" y="4445386"/>
            <a:ext cx="53173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/>
              <a:t>Lepší využití projektových výsledků</a:t>
            </a:r>
            <a:endParaRPr lang="en-GB" sz="2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/>
              <a:t>Otevřít výsledky programu i subjektům, kteří se neúčastní projektů</a:t>
            </a:r>
            <a:endParaRPr lang="en-GB" sz="2400" dirty="0"/>
          </a:p>
        </p:txBody>
      </p:sp>
      <p:sp>
        <p:nvSpPr>
          <p:cNvPr id="3" name="Flowchart: Data 2"/>
          <p:cNvSpPr/>
          <p:nvPr/>
        </p:nvSpPr>
        <p:spPr>
          <a:xfrm>
            <a:off x="5922368" y="4281580"/>
            <a:ext cx="3208935" cy="666358"/>
          </a:xfrm>
          <a:prstGeom prst="flowChartInputOutput">
            <a:avLst/>
          </a:prstGeom>
          <a:solidFill>
            <a:srgbClr val="1F497D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Interní kapitalizace</a:t>
            </a:r>
            <a:endParaRPr lang="en-GB" dirty="0"/>
          </a:p>
        </p:txBody>
      </p:sp>
      <p:sp>
        <p:nvSpPr>
          <p:cNvPr id="25" name="Flowchart: Data 24"/>
          <p:cNvSpPr/>
          <p:nvPr/>
        </p:nvSpPr>
        <p:spPr>
          <a:xfrm>
            <a:off x="5652120" y="5379954"/>
            <a:ext cx="3208935" cy="707719"/>
          </a:xfrm>
          <a:prstGeom prst="flowChartInputOutput">
            <a:avLst/>
          </a:prstGeom>
          <a:solidFill>
            <a:srgbClr val="1F497D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Externí </a:t>
            </a:r>
            <a:r>
              <a:rPr lang="cs-CZ" dirty="0"/>
              <a:t>kapitalizace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949937" y="6353236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policylearning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707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3"/>
          <p:cNvSpPr txBox="1"/>
          <p:nvPr/>
        </p:nvSpPr>
        <p:spPr>
          <a:xfrm>
            <a:off x="323598" y="476672"/>
            <a:ext cx="77768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chemeClr val="tx2"/>
                </a:solidFill>
                <a:latin typeface="+mn-lt"/>
              </a:rPr>
              <a:t>Dostupné služby platforem</a:t>
            </a:r>
            <a:endParaRPr lang="it-IT" sz="2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08" y="1552022"/>
            <a:ext cx="1391043" cy="13910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45" y="1533294"/>
            <a:ext cx="1465401" cy="14654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1611443" y="1540108"/>
            <a:ext cx="3033610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Databáze dobrých praxí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Po</a:t>
            </a:r>
            <a:r>
              <a:rPr lang="cs-CZ" dirty="0" smtClean="0"/>
              <a:t>litická doporučení</a:t>
            </a:r>
            <a:r>
              <a:rPr lang="en-US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EU </a:t>
            </a:r>
            <a:r>
              <a:rPr lang="cs-CZ" dirty="0" smtClean="0"/>
              <a:t>novinky v jednotlivých oblastech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Tematické studie</a:t>
            </a:r>
            <a:endParaRPr lang="en-US" dirty="0" smtClean="0"/>
          </a:p>
          <a:p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80438" y="1536870"/>
            <a:ext cx="316713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Databáze odborníků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Diskuzní fórum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err="1" smtClean="0"/>
              <a:t>Networking</a:t>
            </a:r>
            <a:r>
              <a:rPr lang="cs-CZ" dirty="0" smtClean="0"/>
              <a:t> akce</a:t>
            </a:r>
            <a:endParaRPr lang="en-US" dirty="0" smtClean="0"/>
          </a:p>
          <a:p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8" name="CasellaDiTesto 3"/>
          <p:cNvSpPr txBox="1"/>
          <p:nvPr/>
        </p:nvSpPr>
        <p:spPr>
          <a:xfrm>
            <a:off x="398239" y="3347994"/>
            <a:ext cx="813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chemeClr val="tx2"/>
                </a:solidFill>
                <a:latin typeface="+mn-lt"/>
              </a:rPr>
              <a:t>Dostupné služby pro registrované členy</a:t>
            </a:r>
            <a:endParaRPr lang="it-IT" sz="2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46" y="4414221"/>
            <a:ext cx="1391043" cy="13910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2" y="4453532"/>
            <a:ext cx="1368152" cy="13681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TextBox 11"/>
          <p:cNvSpPr txBox="1"/>
          <p:nvPr/>
        </p:nvSpPr>
        <p:spPr>
          <a:xfrm>
            <a:off x="1655390" y="4404464"/>
            <a:ext cx="375735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Rady pro jednotlivé oblasti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Pokyny v rámci databáze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Analytická data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Aktuální informace</a:t>
            </a:r>
            <a:endParaRPr lang="en-US" sz="1600" dirty="0" smtClean="0">
              <a:solidFill>
                <a:schemeClr val="tx2"/>
              </a:solidFill>
            </a:endParaRPr>
          </a:p>
          <a:p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80439" y="4486908"/>
            <a:ext cx="29635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Peer reviews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Benchmarking 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Tematické workshopy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Akce na podporu rozvoje kapacit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14" name="CasellaDiTesto 3"/>
          <p:cNvSpPr txBox="1"/>
          <p:nvPr/>
        </p:nvSpPr>
        <p:spPr>
          <a:xfrm>
            <a:off x="179511" y="47382"/>
            <a:ext cx="90010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3200" dirty="0" smtClean="0">
                <a:solidFill>
                  <a:schemeClr val="bg1"/>
                </a:solidFill>
                <a:latin typeface="+mj-lt"/>
              </a:rPr>
              <a:t>www.interregeurope.eu/policylearning</a:t>
            </a:r>
            <a:endParaRPr lang="it-IT" sz="22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1" y="1098246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Znalostní</a:t>
            </a:r>
            <a:r>
              <a:rPr lang="en-GB" b="1" dirty="0" smtClean="0"/>
              <a:t> </a:t>
            </a:r>
            <a:r>
              <a:rPr lang="cs-CZ" b="1" dirty="0" smtClean="0"/>
              <a:t>data</a:t>
            </a:r>
            <a:r>
              <a:rPr lang="en-GB" b="1" dirty="0" smtClean="0"/>
              <a:t>bank</a:t>
            </a:r>
            <a:r>
              <a:rPr lang="cs-CZ" b="1" dirty="0" smtClean="0"/>
              <a:t>a</a:t>
            </a:r>
            <a:endParaRPr lang="en-GB" b="1" dirty="0"/>
          </a:p>
        </p:txBody>
      </p:sp>
      <p:sp>
        <p:nvSpPr>
          <p:cNvPr id="15" name="Rectangle 14"/>
          <p:cNvSpPr/>
          <p:nvPr/>
        </p:nvSpPr>
        <p:spPr>
          <a:xfrm>
            <a:off x="4590289" y="1131146"/>
            <a:ext cx="314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Příležitosti pro n</a:t>
            </a:r>
            <a:r>
              <a:rPr lang="en-GB" b="1" dirty="0" err="1" smtClean="0"/>
              <a:t>etworking</a:t>
            </a:r>
            <a:r>
              <a:rPr lang="en-GB" b="1" dirty="0" smtClean="0"/>
              <a:t> </a:t>
            </a:r>
            <a:endParaRPr lang="en-GB" b="1" dirty="0"/>
          </a:p>
        </p:txBody>
      </p:sp>
      <p:sp>
        <p:nvSpPr>
          <p:cNvPr id="16" name="Rectangle 15"/>
          <p:cNvSpPr/>
          <p:nvPr/>
        </p:nvSpPr>
        <p:spPr>
          <a:xfrm>
            <a:off x="179511" y="3986158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Expert helpdesk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80045" y="3980769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Expert </a:t>
            </a:r>
            <a:r>
              <a:rPr lang="cs-CZ" b="1" dirty="0" smtClean="0"/>
              <a:t>podpora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825284" y="6011996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policylearning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77" y="338006"/>
            <a:ext cx="1254846" cy="90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24" y="5298272"/>
            <a:ext cx="1406130" cy="8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88152" y="110335"/>
            <a:ext cx="77041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GB" sz="4000" b="1" dirty="0" smtClean="0">
                <a:solidFill>
                  <a:schemeClr val="tx2"/>
                </a:solidFill>
                <a:latin typeface="+mj-lt"/>
              </a:rPr>
              <a:t>2 </a:t>
            </a:r>
            <a:r>
              <a:rPr lang="cs-CZ" sz="4000" b="1" dirty="0" smtClean="0">
                <a:solidFill>
                  <a:schemeClr val="tx2"/>
                </a:solidFill>
                <a:latin typeface="+mj-lt"/>
              </a:rPr>
              <a:t>provázené aktivity</a:t>
            </a:r>
            <a:endParaRPr lang="en-GB" sz="4000" b="1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176544" y="1437479"/>
            <a:ext cx="5438737" cy="4784871"/>
            <a:chOff x="1527224" y="1292698"/>
            <a:chExt cx="5792470" cy="546293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15813" y="2708920"/>
              <a:ext cx="3076705" cy="288032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709601" y="1292698"/>
              <a:ext cx="3489127" cy="1334133"/>
            </a:xfrm>
            <a:prstGeom prst="ellipse">
              <a:avLst/>
            </a:prstGeom>
            <a:solidFill>
              <a:srgbClr val="4F81BD"/>
            </a:solidFill>
            <a:ln>
              <a:solidFill>
                <a:schemeClr val="accent4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 smtClean="0">
                  <a:solidFill>
                    <a:schemeClr val="bg1"/>
                  </a:solidFill>
                  <a:latin typeface="+mn-lt"/>
                </a:rPr>
                <a:t>Policy Learning Platforms</a:t>
              </a:r>
            </a:p>
            <a:p>
              <a:pPr algn="ctr"/>
              <a:r>
                <a:rPr lang="cs-CZ" sz="1200" dirty="0" smtClean="0">
                  <a:solidFill>
                    <a:schemeClr val="bg1"/>
                  </a:solidFill>
                  <a:latin typeface="+mn-lt"/>
                </a:rPr>
                <a:t>Otevřené všem regionům</a:t>
              </a:r>
              <a:endParaRPr lang="en-GB" sz="1200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3059830" y="2564904"/>
              <a:ext cx="2788670" cy="0"/>
            </a:xfrm>
            <a:prstGeom prst="line">
              <a:avLst/>
            </a:prstGeom>
            <a:ln w="28575">
              <a:solidFill>
                <a:srgbClr val="4F81BD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3" idx="4"/>
              <a:endCxn id="2" idx="0"/>
            </p:cNvCxnSpPr>
            <p:nvPr/>
          </p:nvCxnSpPr>
          <p:spPr bwMode="auto">
            <a:xfrm>
              <a:off x="4454165" y="2626831"/>
              <a:ext cx="1" cy="82089"/>
            </a:xfrm>
            <a:prstGeom prst="line">
              <a:avLst/>
            </a:prstGeom>
            <a:noFill/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3059830" y="2564904"/>
              <a:ext cx="0" cy="144016"/>
            </a:xfrm>
            <a:prstGeom prst="line">
              <a:avLst/>
            </a:prstGeom>
            <a:noFill/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5848500" y="2564904"/>
              <a:ext cx="0" cy="144016"/>
            </a:xfrm>
            <a:prstGeom prst="line">
              <a:avLst/>
            </a:prstGeom>
            <a:noFill/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Curved Right Arrow 26"/>
            <p:cNvSpPr/>
            <p:nvPr/>
          </p:nvSpPr>
          <p:spPr bwMode="auto">
            <a:xfrm>
              <a:off x="1547664" y="1770057"/>
              <a:ext cx="985085" cy="4320480"/>
            </a:xfrm>
            <a:prstGeom prst="curvedRightArrow">
              <a:avLst/>
            </a:prstGeom>
            <a:solidFill>
              <a:srgbClr val="4F81BD"/>
            </a:solidFill>
            <a:ln w="9525" cap="flat" cmpd="sng" algn="ctr">
              <a:solidFill>
                <a:srgbClr val="0031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8" name="Curved Right Arrow 27"/>
            <p:cNvSpPr/>
            <p:nvPr/>
          </p:nvSpPr>
          <p:spPr bwMode="auto">
            <a:xfrm rot="10800000">
              <a:off x="6409903" y="1770057"/>
              <a:ext cx="909791" cy="4320480"/>
            </a:xfrm>
            <a:prstGeom prst="curvedRightArrow">
              <a:avLst/>
            </a:prstGeom>
            <a:solidFill>
              <a:srgbClr val="4F81BD"/>
            </a:solidFill>
            <a:ln w="9525" cap="flat" cmpd="sng" algn="ctr">
              <a:solidFill>
                <a:srgbClr val="0031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64777" y="5701458"/>
              <a:ext cx="3384376" cy="1054175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00316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GB" sz="1800" dirty="0" smtClean="0">
                <a:solidFill>
                  <a:schemeClr val="bg1"/>
                </a:solidFill>
                <a:latin typeface="+mn-lt"/>
              </a:endParaRPr>
            </a:p>
            <a:p>
              <a:pPr algn="ctr"/>
              <a:r>
                <a:rPr lang="cs-CZ" sz="1800" dirty="0" smtClean="0">
                  <a:solidFill>
                    <a:schemeClr val="bg1"/>
                  </a:solidFill>
                  <a:latin typeface="+mn-lt"/>
                </a:rPr>
                <a:t>Projekty meziregionální spolupráce</a:t>
              </a:r>
              <a:endParaRPr lang="en-GB" sz="18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27224" y="3702139"/>
              <a:ext cx="1458344" cy="456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>
                  <a:solidFill>
                    <a:srgbClr val="4F81BD"/>
                  </a:solidFill>
                  <a:latin typeface="+mn-lt"/>
                </a:rPr>
                <a:t>obohacuje</a:t>
              </a:r>
              <a:endParaRPr lang="en-GB" sz="2000" dirty="0">
                <a:solidFill>
                  <a:srgbClr val="4F81BD"/>
                </a:solidFill>
                <a:latin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92108" y="3697136"/>
              <a:ext cx="1152743" cy="456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>
                  <a:solidFill>
                    <a:srgbClr val="4F81BD"/>
                  </a:solidFill>
                  <a:latin typeface="+mn-lt"/>
                </a:rPr>
                <a:t>přispívá</a:t>
              </a:r>
              <a:endParaRPr lang="en-GB" sz="2000" dirty="0">
                <a:solidFill>
                  <a:srgbClr val="4F81BD"/>
                </a:solidFill>
                <a:latin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54708" y="5728923"/>
              <a:ext cx="842021" cy="31625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  <a:latin typeface="+mn-lt"/>
                </a:rPr>
                <a:t>Pro</a:t>
              </a:r>
              <a:r>
                <a:rPr lang="cs-CZ" sz="1200" dirty="0" err="1" smtClean="0">
                  <a:solidFill>
                    <a:schemeClr val="bg1"/>
                  </a:solidFill>
                  <a:latin typeface="+mn-lt"/>
                </a:rPr>
                <a:t>jekt</a:t>
              </a:r>
              <a:r>
                <a:rPr lang="en-GB" sz="1200" dirty="0" smtClean="0">
                  <a:solidFill>
                    <a:schemeClr val="bg1"/>
                  </a:solidFill>
                  <a:latin typeface="+mn-lt"/>
                </a:rPr>
                <a:t> 1</a:t>
              </a:r>
              <a:endParaRPr lang="en-GB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056483" y="5728923"/>
              <a:ext cx="842021" cy="31625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 err="1" smtClean="0">
                  <a:solidFill>
                    <a:schemeClr val="bg1"/>
                  </a:solidFill>
                  <a:latin typeface="+mn-lt"/>
                </a:rPr>
                <a:t>Proje</a:t>
              </a:r>
              <a:r>
                <a:rPr lang="cs-CZ" sz="1200" dirty="0" err="1" smtClean="0">
                  <a:solidFill>
                    <a:schemeClr val="bg1"/>
                  </a:solidFill>
                  <a:latin typeface="+mn-lt"/>
                </a:rPr>
                <a:t>kt</a:t>
              </a:r>
              <a:r>
                <a:rPr lang="en-GB" sz="1200" dirty="0" smtClean="0">
                  <a:solidFill>
                    <a:schemeClr val="bg1"/>
                  </a:solidFill>
                  <a:latin typeface="+mn-lt"/>
                </a:rPr>
                <a:t> 2</a:t>
              </a:r>
              <a:endParaRPr lang="en-GB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057899" y="5728923"/>
              <a:ext cx="842021" cy="31625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 err="1" smtClean="0">
                  <a:solidFill>
                    <a:schemeClr val="bg1"/>
                  </a:solidFill>
                  <a:latin typeface="+mn-lt"/>
                </a:rPr>
                <a:t>Proje</a:t>
              </a:r>
              <a:r>
                <a:rPr lang="cs-CZ" sz="1200" dirty="0" smtClean="0">
                  <a:solidFill>
                    <a:schemeClr val="bg1"/>
                  </a:solidFill>
                  <a:latin typeface="+mn-lt"/>
                </a:rPr>
                <a:t>k</a:t>
              </a:r>
              <a:r>
                <a:rPr lang="en-GB" sz="1200" dirty="0" smtClean="0">
                  <a:solidFill>
                    <a:schemeClr val="bg1"/>
                  </a:solidFill>
                  <a:latin typeface="+mn-lt"/>
                </a:rPr>
                <a:t>t 3</a:t>
              </a:r>
              <a:endParaRPr lang="en-GB" sz="1200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 flipV="1">
              <a:off x="3450008" y="5085184"/>
              <a:ext cx="185888" cy="64373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6" idx="0"/>
            </p:cNvCxnSpPr>
            <p:nvPr/>
          </p:nvCxnSpPr>
          <p:spPr bwMode="auto">
            <a:xfrm flipV="1">
              <a:off x="3475719" y="4437112"/>
              <a:ext cx="978445" cy="129181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3450008" y="4941168"/>
              <a:ext cx="1770064" cy="78775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9" idx="0"/>
            </p:cNvCxnSpPr>
            <p:nvPr/>
          </p:nvCxnSpPr>
          <p:spPr bwMode="auto">
            <a:xfrm flipH="1" flipV="1">
              <a:off x="3845310" y="4221089"/>
              <a:ext cx="611654" cy="148036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7" idx="0"/>
            </p:cNvCxnSpPr>
            <p:nvPr/>
          </p:nvCxnSpPr>
          <p:spPr bwMode="auto">
            <a:xfrm flipV="1">
              <a:off x="4477494" y="3697136"/>
              <a:ext cx="166514" cy="203178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7" idx="0"/>
            </p:cNvCxnSpPr>
            <p:nvPr/>
          </p:nvCxnSpPr>
          <p:spPr bwMode="auto">
            <a:xfrm flipV="1">
              <a:off x="4477494" y="5229201"/>
              <a:ext cx="742578" cy="49972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38" idx="0"/>
            </p:cNvCxnSpPr>
            <p:nvPr/>
          </p:nvCxnSpPr>
          <p:spPr bwMode="auto">
            <a:xfrm flipH="1" flipV="1">
              <a:off x="4932040" y="3429003"/>
              <a:ext cx="546870" cy="229992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38" idx="0"/>
            </p:cNvCxnSpPr>
            <p:nvPr/>
          </p:nvCxnSpPr>
          <p:spPr bwMode="auto">
            <a:xfrm flipH="1" flipV="1">
              <a:off x="3923929" y="4797155"/>
              <a:ext cx="1554981" cy="93176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 bwMode="auto">
            <a:xfrm flipH="1" flipV="1">
              <a:off x="4847084" y="4221088"/>
              <a:ext cx="606116" cy="150783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912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Jak se zapojit</a:t>
            </a:r>
            <a:r>
              <a:rPr lang="it-IT" b="1" dirty="0" smtClean="0"/>
              <a:t>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3200" b="0" dirty="0" smtClean="0"/>
              <a:t>Registrace do </a:t>
            </a:r>
            <a:r>
              <a:rPr lang="fr-FR" sz="3200" b="0" dirty="0" smtClean="0"/>
              <a:t>Interreg Europe </a:t>
            </a:r>
            <a:r>
              <a:rPr lang="cs-CZ" sz="3200" b="0" dirty="0" smtClean="0"/>
              <a:t>komunity</a:t>
            </a:r>
            <a:r>
              <a:rPr lang="fr-FR" sz="3200" b="0" dirty="0" smtClean="0"/>
              <a:t>: </a:t>
            </a:r>
            <a:r>
              <a:rPr lang="fr-FR" sz="3200" b="0" dirty="0" smtClean="0">
                <a:hlinkClick r:id="rId3"/>
              </a:rPr>
              <a:t>www.interregeurope.eu/policylearning</a:t>
            </a:r>
            <a:r>
              <a:rPr lang="fr-FR" sz="3200" b="0" dirty="0" smtClean="0"/>
              <a:t> </a:t>
            </a:r>
            <a:endParaRPr lang="fr-FR" sz="3200" b="0" dirty="0"/>
          </a:p>
          <a:p>
            <a:pPr algn="ctr"/>
            <a:endParaRPr lang="fr-FR" sz="3200" b="0" dirty="0"/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cs-CZ" sz="3200" b="0" dirty="0" smtClean="0"/>
              <a:t>Nadcházející akce v roce </a:t>
            </a:r>
            <a:r>
              <a:rPr lang="fr-FR" sz="3200" b="0" dirty="0" smtClean="0"/>
              <a:t>2017:</a:t>
            </a:r>
          </a:p>
          <a:p>
            <a:pPr marL="1085850" lvl="1" indent="-342900">
              <a:buFont typeface="Wingdings" panose="05000000000000000000" pitchFamily="2" charset="2"/>
              <a:buChar char="ü"/>
            </a:pPr>
            <a:r>
              <a:rPr lang="fr-FR" sz="3200" b="0" dirty="0" smtClean="0"/>
              <a:t>Networking </a:t>
            </a:r>
            <a:r>
              <a:rPr lang="cs-CZ" sz="3200" b="0" dirty="0" smtClean="0"/>
              <a:t>akce</a:t>
            </a:r>
            <a:r>
              <a:rPr lang="fr-FR" sz="3200" b="0" dirty="0" smtClean="0"/>
              <a:t> </a:t>
            </a:r>
            <a:r>
              <a:rPr lang="cs-CZ" sz="3200" b="0" dirty="0" smtClean="0"/>
              <a:t>pro priority  </a:t>
            </a:r>
            <a:r>
              <a:rPr lang="fr-FR" sz="3200" b="0" dirty="0" smtClean="0"/>
              <a:t>TO1+TO3 &amp; TO4 +TO6</a:t>
            </a:r>
          </a:p>
          <a:p>
            <a:pPr marL="1085850" lvl="1" indent="-342900">
              <a:buFont typeface="Wingdings" panose="05000000000000000000" pitchFamily="2" charset="2"/>
              <a:buChar char="ü"/>
            </a:pPr>
            <a:r>
              <a:rPr lang="fr-FR" sz="3200" b="0" dirty="0" smtClean="0"/>
              <a:t>Policy Learning </a:t>
            </a:r>
            <a:r>
              <a:rPr lang="cs-CZ" sz="3200" b="0" dirty="0" smtClean="0"/>
              <a:t>akce</a:t>
            </a:r>
            <a:r>
              <a:rPr lang="fr-FR" sz="3200" b="0" dirty="0" smtClean="0"/>
              <a:t> </a:t>
            </a:r>
          </a:p>
          <a:p>
            <a:pPr marL="1085850" lvl="1" indent="-342900">
              <a:buFont typeface="Wingdings" panose="05000000000000000000" pitchFamily="2" charset="2"/>
              <a:buChar char="ü"/>
            </a:pPr>
            <a:r>
              <a:rPr lang="cs-CZ" sz="3200" b="0" dirty="0" smtClean="0"/>
              <a:t>Tematické workshopy</a:t>
            </a:r>
            <a:endParaRPr lang="fr-FR" sz="3200" b="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050" y="4077072"/>
            <a:ext cx="188595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8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Pavel Lukeš</a:t>
            </a:r>
            <a:endParaRPr lang="en-GB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Odbor evropské územní spolupráce</a:t>
            </a:r>
            <a:endParaRPr lang="en-GB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Ministerstvo pro místní rozvoj</a:t>
            </a:r>
            <a:endParaRPr lang="en-GB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pavel.lukes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@mmr.cz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www.dotaceEU.cz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altLang="cs-CZ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www.interreg</a:t>
            </a: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europe</a:t>
            </a:r>
            <a:r>
              <a:rPr lang="en-GB" altLang="cs-CZ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.</a:t>
            </a:r>
            <a:r>
              <a:rPr lang="en-GB" altLang="cs-CZ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eu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4" name="Obrázek 7" descr="mmr_cr_rgb.e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32656"/>
            <a:ext cx="2565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4100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79712" y="2708920"/>
            <a:ext cx="5715000" cy="2643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514350" indent="-514350" eaLnBrk="1" hangingPunct="1">
              <a:spcBef>
                <a:spcPct val="0"/>
              </a:spcBef>
              <a:buClr>
                <a:srgbClr val="F0C200"/>
              </a:buClr>
              <a:defRPr/>
            </a:pPr>
            <a:endParaRPr lang="en-GB" sz="3200" dirty="0">
              <a:latin typeface="Arial" charset="0"/>
              <a:cs typeface="Arial" charset="0"/>
            </a:endParaRPr>
          </a:p>
          <a:p>
            <a:pPr marL="355600" indent="-355600" eaLnBrk="1" hangingPunct="1">
              <a:spcBef>
                <a:spcPct val="0"/>
              </a:spcBef>
              <a:buClr>
                <a:srgbClr val="F0C200"/>
              </a:buClr>
              <a:buFont typeface="Wingdings" pitchFamily="2" charset="2"/>
              <a:buNone/>
              <a:defRPr/>
            </a:pPr>
            <a:endParaRPr lang="en-GB" sz="3200" dirty="0">
              <a:latin typeface="Arial" charset="0"/>
              <a:cs typeface="Arial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8000" y="432000"/>
            <a:ext cx="7776408" cy="562074"/>
          </a:xfrm>
        </p:spPr>
        <p:txBody>
          <a:bodyPr/>
          <a:lstStyle/>
          <a:p>
            <a:r>
              <a:rPr lang="cs-CZ" sz="3600" dirty="0" smtClean="0"/>
              <a:t>Přehled </a:t>
            </a:r>
            <a:r>
              <a:rPr lang="cs-CZ" sz="3600" dirty="0" err="1" smtClean="0"/>
              <a:t>Interreg</a:t>
            </a:r>
            <a:r>
              <a:rPr lang="cs-CZ" sz="3600" dirty="0" smtClean="0"/>
              <a:t> EUROPE</a:t>
            </a:r>
            <a:endParaRPr lang="cs-CZ" sz="36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905009"/>
            <a:ext cx="388843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1F497D"/>
                </a:solidFill>
              </a:rPr>
              <a:t>ŘO:</a:t>
            </a:r>
          </a:p>
          <a:p>
            <a:r>
              <a:rPr lang="cs-CZ" sz="2000" dirty="0" smtClean="0">
                <a:solidFill>
                  <a:srgbClr val="1F497D"/>
                </a:solidFill>
              </a:rPr>
              <a:t>Region </a:t>
            </a:r>
            <a:r>
              <a:rPr lang="cs-CZ" sz="2000" dirty="0" err="1">
                <a:solidFill>
                  <a:srgbClr val="1F497D"/>
                </a:solidFill>
              </a:rPr>
              <a:t>Hauts</a:t>
            </a:r>
            <a:r>
              <a:rPr lang="cs-CZ" sz="2000" dirty="0">
                <a:solidFill>
                  <a:srgbClr val="1F497D"/>
                </a:solidFill>
              </a:rPr>
              <a:t> de France se </a:t>
            </a:r>
            <a:r>
              <a:rPr lang="cs-CZ" sz="2000" dirty="0" smtClean="0">
                <a:solidFill>
                  <a:srgbClr val="1F497D"/>
                </a:solidFill>
              </a:rPr>
              <a:t>sídlem v Lille</a:t>
            </a:r>
          </a:p>
          <a:p>
            <a:endParaRPr lang="cs-CZ" sz="2000" dirty="0" smtClean="0">
              <a:solidFill>
                <a:srgbClr val="1F497D"/>
              </a:solidFill>
            </a:endParaRPr>
          </a:p>
          <a:p>
            <a:r>
              <a:rPr lang="cs-CZ" sz="2000" b="1" dirty="0" smtClean="0">
                <a:solidFill>
                  <a:srgbClr val="1F497D"/>
                </a:solidFill>
              </a:rPr>
              <a:t>Národní koordinátor v ČR:</a:t>
            </a:r>
          </a:p>
          <a:p>
            <a:r>
              <a:rPr lang="cs-CZ" sz="2000" dirty="0" smtClean="0">
                <a:solidFill>
                  <a:srgbClr val="1F497D"/>
                </a:solidFill>
              </a:rPr>
              <a:t>MMR odbor evropské územní spolupráce</a:t>
            </a:r>
          </a:p>
          <a:p>
            <a:endParaRPr lang="cs-CZ" sz="2000" dirty="0" smtClean="0">
              <a:solidFill>
                <a:srgbClr val="1F497D"/>
              </a:solidFill>
            </a:endParaRPr>
          </a:p>
          <a:p>
            <a:r>
              <a:rPr lang="cs-CZ" sz="2000" b="1" dirty="0" smtClean="0">
                <a:solidFill>
                  <a:srgbClr val="1F497D"/>
                </a:solidFill>
              </a:rPr>
              <a:t>Kontrolor:</a:t>
            </a:r>
          </a:p>
          <a:p>
            <a:r>
              <a:rPr lang="cs-CZ" sz="2000" dirty="0" smtClean="0">
                <a:solidFill>
                  <a:srgbClr val="1F497D"/>
                </a:solidFill>
              </a:rPr>
              <a:t>Centrum pro regionální rozvoj</a:t>
            </a:r>
          </a:p>
          <a:p>
            <a:endParaRPr lang="cs-CZ" dirty="0"/>
          </a:p>
        </p:txBody>
      </p:sp>
      <p:pic>
        <p:nvPicPr>
          <p:cNvPr id="5" name="Obraz 5" descr="Nowy obra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1055"/>
            <a:ext cx="4736106" cy="437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267744" y="6124654"/>
            <a:ext cx="469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1F497D"/>
                </a:solidFill>
              </a:rPr>
              <a:t>Celková alokace programu 359 326 320 Eur</a:t>
            </a:r>
            <a:endParaRPr lang="cs-CZ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35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7776408" cy="562074"/>
          </a:xfrm>
        </p:spPr>
        <p:txBody>
          <a:bodyPr/>
          <a:lstStyle/>
          <a:p>
            <a:r>
              <a:rPr lang="cs-CZ" sz="3600" dirty="0" smtClean="0"/>
              <a:t>Přehled</a:t>
            </a:r>
            <a:r>
              <a:rPr lang="cs-CZ" dirty="0" smtClean="0"/>
              <a:t> </a:t>
            </a:r>
            <a:r>
              <a:rPr lang="cs-CZ" dirty="0" err="1" smtClean="0"/>
              <a:t>Interreg</a:t>
            </a:r>
            <a:r>
              <a:rPr lang="cs-CZ" dirty="0" smtClean="0"/>
              <a:t> EUROPE</a:t>
            </a:r>
            <a:endParaRPr lang="cs-CZ" dirty="0"/>
          </a:p>
        </p:txBody>
      </p:sp>
      <p:sp>
        <p:nvSpPr>
          <p:cNvPr id="4" name="Rectangle 8"/>
          <p:cNvSpPr/>
          <p:nvPr/>
        </p:nvSpPr>
        <p:spPr>
          <a:xfrm>
            <a:off x="251520" y="1768252"/>
            <a:ext cx="4176464" cy="2250504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balanced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500" b="1" u="sng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Výzkum, technologický rozvoj a inovace</a:t>
            </a:r>
          </a:p>
          <a:p>
            <a:pPr>
              <a:lnSpc>
                <a:spcPct val="150000"/>
              </a:lnSpc>
              <a:defRPr/>
            </a:pPr>
            <a:endParaRPr lang="cs-CZ" sz="1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cs-CZ" sz="1200" dirty="0" smtClean="0">
                <a:solidFill>
                  <a:schemeClr val="bg1"/>
                </a:solidFill>
              </a:rPr>
              <a:t>1.1. Posílení </a:t>
            </a:r>
            <a:r>
              <a:rPr lang="cs-CZ" sz="1200" dirty="0">
                <a:solidFill>
                  <a:schemeClr val="bg1"/>
                </a:solidFill>
              </a:rPr>
              <a:t>výzkumné a inovační infrastruktury a </a:t>
            </a:r>
            <a:r>
              <a:rPr lang="cs-CZ" sz="1200" dirty="0" smtClean="0">
                <a:solidFill>
                  <a:schemeClr val="bg1"/>
                </a:solidFill>
              </a:rPr>
              <a:t>kapacity</a:t>
            </a:r>
          </a:p>
          <a:p>
            <a:pPr>
              <a:lnSpc>
                <a:spcPct val="150000"/>
              </a:lnSpc>
              <a:defRPr/>
            </a:pPr>
            <a:endParaRPr lang="cs-CZ" sz="1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cs-CZ" sz="1200" dirty="0" smtClean="0">
                <a:solidFill>
                  <a:schemeClr val="bg1"/>
                </a:solidFill>
              </a:rPr>
              <a:t>1.2. Podpora </a:t>
            </a:r>
            <a:r>
              <a:rPr lang="cs-CZ" sz="1200" dirty="0">
                <a:solidFill>
                  <a:schemeClr val="bg1"/>
                </a:solidFill>
              </a:rPr>
              <a:t>inovativních řetězců „inteligentní specializace“ a inovačních příležitostí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4644008" y="1772816"/>
            <a:ext cx="4248472" cy="22413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500" b="1" u="sng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Konkurenceschopnost MSP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cs-CZ" sz="1200" dirty="0" smtClean="0">
              <a:solidFill>
                <a:schemeClr val="bg1"/>
              </a:solidFill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200" dirty="0" smtClean="0">
                <a:solidFill>
                  <a:schemeClr val="bg1"/>
                </a:solidFill>
              </a:rPr>
              <a:t>2.1. Podpora </a:t>
            </a:r>
            <a:r>
              <a:rPr lang="cs-CZ" sz="1200" dirty="0">
                <a:solidFill>
                  <a:schemeClr val="bg1"/>
                </a:solidFill>
              </a:rPr>
              <a:t>MSP v růstu, rozvoji a aktivitě na poli inovací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51520" y="4221088"/>
            <a:ext cx="4176464" cy="20882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500" b="1" u="sng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Nízkouhlíkové hospodářství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cs-CZ" sz="15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 smtClean="0">
                <a:solidFill>
                  <a:schemeClr val="bg1"/>
                </a:solidFill>
              </a:rPr>
              <a:t>3.1. Posun </a:t>
            </a:r>
            <a:r>
              <a:rPr lang="cs-CZ" sz="1200" dirty="0">
                <a:solidFill>
                  <a:schemeClr val="bg1"/>
                </a:solidFill>
              </a:rPr>
              <a:t>k nízkouhlíkovému hospodářství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4644008" y="4221088"/>
            <a:ext cx="4248472" cy="20882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1500" b="1" u="sng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Životní prostředí a efektivní využívání zdrojů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cs-CZ" sz="15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sz="1200" dirty="0" smtClean="0">
                <a:solidFill>
                  <a:schemeClr val="bg1"/>
                </a:solidFill>
              </a:rPr>
              <a:t>4.1. Zachování</a:t>
            </a:r>
            <a:r>
              <a:rPr lang="cs-CZ" sz="1200" dirty="0">
                <a:solidFill>
                  <a:schemeClr val="bg1"/>
                </a:solidFill>
              </a:rPr>
              <a:t>, ochrana a rozvoj přírodního a kulturního dědictví</a:t>
            </a:r>
          </a:p>
          <a:p>
            <a:pPr>
              <a:lnSpc>
                <a:spcPct val="150000"/>
              </a:lnSpc>
              <a:defRPr/>
            </a:pPr>
            <a:endParaRPr lang="cs-CZ" sz="1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cs-CZ" sz="1200" dirty="0" smtClean="0">
                <a:solidFill>
                  <a:schemeClr val="bg1"/>
                </a:solidFill>
              </a:rPr>
              <a:t>4.2. Efektivní </a:t>
            </a:r>
            <a:r>
              <a:rPr lang="cs-CZ" sz="1200" dirty="0">
                <a:solidFill>
                  <a:schemeClr val="bg1"/>
                </a:solidFill>
              </a:rPr>
              <a:t>využívání zdrojů, ekologický růst a inovace, řízení dopadů na životní prostředí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GB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95936" y="1052736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1F497D"/>
                </a:solidFill>
              </a:rPr>
              <a:t>Priority</a:t>
            </a:r>
            <a:endParaRPr lang="cs-CZ" sz="2400" dirty="0">
              <a:solidFill>
                <a:srgbClr val="1F497D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835696" y="6326119"/>
            <a:ext cx="5288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1F497D"/>
                </a:solidFill>
              </a:rPr>
              <a:t>Na každou prioritu alokováno 84,4 mil EUR ERDF</a:t>
            </a:r>
            <a:endParaRPr lang="cs-CZ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73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Předešlé 2 výzvy - celkem 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41" t="1340" r="1336" b="2248"/>
          <a:stretch/>
        </p:blipFill>
        <p:spPr>
          <a:xfrm>
            <a:off x="1475656" y="1140203"/>
            <a:ext cx="7293496" cy="5586507"/>
          </a:xfrm>
          <a:prstGeom prst="rect">
            <a:avLst/>
          </a:prstGeom>
          <a:ln>
            <a:noFill/>
          </a:ln>
        </p:spPr>
      </p:pic>
      <p:graphicFrame>
        <p:nvGraphicFramePr>
          <p:cNvPr id="12" name="Picture Placeholder 11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4266328709"/>
              </p:ext>
            </p:extLst>
          </p:nvPr>
        </p:nvGraphicFramePr>
        <p:xfrm>
          <a:off x="2915816" y="2708920"/>
          <a:ext cx="2890664" cy="2771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ontent Placeholder 4"/>
          <p:cNvSpPr txBox="1">
            <a:spLocks/>
          </p:cNvSpPr>
          <p:nvPr/>
        </p:nvSpPr>
        <p:spPr>
          <a:xfrm>
            <a:off x="323528" y="1066428"/>
            <a:ext cx="3719195" cy="164249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000" dirty="0" smtClean="0">
                <a:solidFill>
                  <a:schemeClr val="tx1"/>
                </a:solidFill>
              </a:rPr>
              <a:t>472 </a:t>
            </a:r>
            <a:r>
              <a:rPr lang="cs-CZ" altLang="en-US" sz="2000" dirty="0" smtClean="0">
                <a:solidFill>
                  <a:schemeClr val="tx1"/>
                </a:solidFill>
              </a:rPr>
              <a:t>projektů předloženo</a:t>
            </a:r>
            <a:endParaRPr lang="en-GB" altLang="en-US" sz="2000" dirty="0" smtClean="0">
              <a:solidFill>
                <a:schemeClr val="tx1"/>
              </a:solidFill>
            </a:endParaRPr>
          </a:p>
          <a:p>
            <a:r>
              <a:rPr lang="en-GB" altLang="en-US" sz="2000" dirty="0" smtClean="0">
                <a:solidFill>
                  <a:schemeClr val="tx1"/>
                </a:solidFill>
              </a:rPr>
              <a:t>130 </a:t>
            </a:r>
            <a:r>
              <a:rPr lang="cs-CZ" altLang="en-US" sz="2000" dirty="0" smtClean="0">
                <a:solidFill>
                  <a:schemeClr val="tx1"/>
                </a:solidFill>
              </a:rPr>
              <a:t>projektů schváleno</a:t>
            </a:r>
            <a:endParaRPr lang="en-GB" altLang="en-US" sz="2000" dirty="0" smtClean="0">
              <a:solidFill>
                <a:schemeClr val="tx1"/>
              </a:solidFill>
            </a:endParaRPr>
          </a:p>
          <a:p>
            <a:r>
              <a:rPr lang="en-GB" altLang="en-US" sz="2000" dirty="0" smtClean="0">
                <a:solidFill>
                  <a:schemeClr val="tx1"/>
                </a:solidFill>
              </a:rPr>
              <a:t>27.5 % </a:t>
            </a:r>
            <a:r>
              <a:rPr lang="cs-CZ" altLang="en-US" sz="2000" dirty="0" smtClean="0">
                <a:solidFill>
                  <a:schemeClr val="tx1"/>
                </a:solidFill>
              </a:rPr>
              <a:t>úspěšnost</a:t>
            </a:r>
            <a:endParaRPr lang="en-GB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0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Předešlé 2 výzvy - ČR  </a:t>
            </a:r>
            <a:endParaRPr lang="en-GB" dirty="0"/>
          </a:p>
        </p:txBody>
      </p:sp>
      <p:graphicFrame>
        <p:nvGraphicFramePr>
          <p:cNvPr id="12" name="Picture Placeholder 11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2444260262"/>
              </p:ext>
            </p:extLst>
          </p:nvPr>
        </p:nvGraphicFramePr>
        <p:xfrm>
          <a:off x="2915816" y="2852936"/>
          <a:ext cx="2890664" cy="2771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4"/>
          <p:cNvSpPr txBox="1">
            <a:spLocks/>
          </p:cNvSpPr>
          <p:nvPr/>
        </p:nvSpPr>
        <p:spPr>
          <a:xfrm>
            <a:off x="323528" y="1066428"/>
            <a:ext cx="3719195" cy="164249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en-US" sz="2000" dirty="0" smtClean="0">
                <a:solidFill>
                  <a:schemeClr val="tx1"/>
                </a:solidFill>
              </a:rPr>
              <a:t>71</a:t>
            </a:r>
            <a:r>
              <a:rPr lang="en-GB" altLang="en-US" sz="2000" dirty="0" smtClean="0">
                <a:solidFill>
                  <a:schemeClr val="tx1"/>
                </a:solidFill>
              </a:rPr>
              <a:t> </a:t>
            </a:r>
            <a:r>
              <a:rPr lang="cs-CZ" altLang="en-US" sz="2000" dirty="0" smtClean="0">
                <a:solidFill>
                  <a:schemeClr val="tx1"/>
                </a:solidFill>
              </a:rPr>
              <a:t>projektů předloženo s CZ</a:t>
            </a:r>
            <a:endParaRPr lang="en-GB" altLang="en-US" sz="2000" dirty="0" smtClean="0">
              <a:solidFill>
                <a:schemeClr val="tx1"/>
              </a:solidFill>
            </a:endParaRPr>
          </a:p>
          <a:p>
            <a:r>
              <a:rPr lang="cs-CZ" altLang="en-US" sz="2000" dirty="0" smtClean="0">
                <a:solidFill>
                  <a:schemeClr val="tx1"/>
                </a:solidFill>
              </a:rPr>
              <a:t>20</a:t>
            </a:r>
            <a:r>
              <a:rPr lang="en-GB" altLang="en-US" sz="2000" dirty="0" smtClean="0">
                <a:solidFill>
                  <a:schemeClr val="tx1"/>
                </a:solidFill>
              </a:rPr>
              <a:t> </a:t>
            </a:r>
            <a:r>
              <a:rPr lang="cs-CZ" altLang="en-US" sz="2000" dirty="0" smtClean="0">
                <a:solidFill>
                  <a:schemeClr val="tx1"/>
                </a:solidFill>
              </a:rPr>
              <a:t>projektů schváleno s CZ</a:t>
            </a:r>
            <a:endParaRPr lang="en-GB" altLang="en-US" sz="2000" dirty="0" smtClean="0">
              <a:solidFill>
                <a:schemeClr val="tx1"/>
              </a:solidFill>
            </a:endParaRPr>
          </a:p>
          <a:p>
            <a:r>
              <a:rPr lang="en-GB" altLang="en-US" sz="2000" dirty="0" smtClean="0">
                <a:solidFill>
                  <a:schemeClr val="tx1"/>
                </a:solidFill>
              </a:rPr>
              <a:t>2</a:t>
            </a:r>
            <a:r>
              <a:rPr lang="cs-CZ" altLang="en-US" sz="2000" dirty="0" smtClean="0">
                <a:solidFill>
                  <a:schemeClr val="tx1"/>
                </a:solidFill>
              </a:rPr>
              <a:t>8</a:t>
            </a:r>
            <a:r>
              <a:rPr lang="en-GB" altLang="en-US" sz="2000" dirty="0" smtClean="0">
                <a:solidFill>
                  <a:schemeClr val="tx1"/>
                </a:solidFill>
              </a:rPr>
              <a:t>.</a:t>
            </a:r>
            <a:r>
              <a:rPr lang="cs-CZ" altLang="en-US" sz="2000" dirty="0" smtClean="0">
                <a:solidFill>
                  <a:schemeClr val="tx1"/>
                </a:solidFill>
              </a:rPr>
              <a:t>2</a:t>
            </a:r>
            <a:r>
              <a:rPr lang="en-GB" altLang="en-US" sz="2000" dirty="0" smtClean="0">
                <a:solidFill>
                  <a:schemeClr val="tx1"/>
                </a:solidFill>
              </a:rPr>
              <a:t> </a:t>
            </a:r>
            <a:r>
              <a:rPr lang="en-GB" altLang="en-US" sz="2000" dirty="0" smtClean="0">
                <a:solidFill>
                  <a:schemeClr val="tx1"/>
                </a:solidFill>
              </a:rPr>
              <a:t>% </a:t>
            </a:r>
            <a:r>
              <a:rPr lang="cs-CZ" altLang="en-US" sz="2000" dirty="0" smtClean="0">
                <a:solidFill>
                  <a:schemeClr val="tx1"/>
                </a:solidFill>
              </a:rPr>
              <a:t>úspěšnost</a:t>
            </a:r>
            <a:endParaRPr lang="en-GB" alt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4403826"/>
              </p:ext>
            </p:extLst>
          </p:nvPr>
        </p:nvGraphicFramePr>
        <p:xfrm>
          <a:off x="611560" y="1484784"/>
          <a:ext cx="853244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65420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64758" y="4243601"/>
            <a:ext cx="1944000" cy="2024713"/>
            <a:chOff x="2782697" y="2268167"/>
            <a:chExt cx="1944000" cy="2024713"/>
          </a:xfrm>
        </p:grpSpPr>
        <p:sp>
          <p:nvSpPr>
            <p:cNvPr id="12" name="Oval 11"/>
            <p:cNvSpPr/>
            <p:nvPr/>
          </p:nvSpPr>
          <p:spPr>
            <a:xfrm>
              <a:off x="2782697" y="2348880"/>
              <a:ext cx="1944000" cy="19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 rot="9828463">
              <a:off x="3331382" y="2268167"/>
              <a:ext cx="544685" cy="119287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Předešlé 2 výzvy – </a:t>
            </a:r>
            <a:r>
              <a:rPr lang="cs-CZ" sz="2400" dirty="0" smtClean="0"/>
              <a:t>schválené projekty celkem</a:t>
            </a:r>
            <a:endParaRPr lang="en-GB" sz="2400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Zapojení států a regionů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/>
              <a:t>Partneři podle právního statutu</a:t>
            </a:r>
            <a:endParaRPr lang="fr-FR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899592" y="2282379"/>
            <a:ext cx="2337166" cy="1944000"/>
            <a:chOff x="682341" y="853057"/>
            <a:chExt cx="2297348" cy="1944000"/>
          </a:xfrm>
        </p:grpSpPr>
        <p:sp>
          <p:nvSpPr>
            <p:cNvPr id="3" name="Oval 2"/>
            <p:cNvSpPr/>
            <p:nvPr/>
          </p:nvSpPr>
          <p:spPr>
            <a:xfrm>
              <a:off x="682341" y="853057"/>
              <a:ext cx="1910880" cy="19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" name="Content Placeholder 4"/>
            <p:cNvSpPr txBox="1">
              <a:spLocks/>
            </p:cNvSpPr>
            <p:nvPr/>
          </p:nvSpPr>
          <p:spPr>
            <a:xfrm>
              <a:off x="912086" y="1128235"/>
              <a:ext cx="2067603" cy="51435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24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Tx/>
                <a:buNone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Courier New" panose="02070309020205020404" pitchFamily="49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altLang="en-US" sz="2700" dirty="0" smtClean="0">
                  <a:solidFill>
                    <a:srgbClr val="1F497D"/>
                  </a:solidFill>
                </a:rPr>
                <a:t>100% </a:t>
              </a:r>
              <a:endParaRPr lang="cs-CZ" altLang="en-US" sz="2700" dirty="0" smtClean="0">
                <a:solidFill>
                  <a:srgbClr val="1F497D"/>
                </a:solidFill>
              </a:endParaRPr>
            </a:p>
            <a:p>
              <a:r>
                <a:rPr lang="cs-CZ" altLang="en-US" sz="2700" b="0" dirty="0" smtClean="0">
                  <a:solidFill>
                    <a:srgbClr val="1F497D"/>
                  </a:solidFill>
                </a:rPr>
                <a:t>států</a:t>
              </a:r>
              <a:endParaRPr lang="en-GB" altLang="en-US" b="0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Content Placeholder 4"/>
          <p:cNvSpPr txBox="1">
            <a:spLocks/>
          </p:cNvSpPr>
          <p:nvPr/>
        </p:nvSpPr>
        <p:spPr>
          <a:xfrm>
            <a:off x="2574279" y="4501557"/>
            <a:ext cx="1712044" cy="51571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700" dirty="0" smtClean="0">
                <a:solidFill>
                  <a:srgbClr val="1F497D"/>
                </a:solidFill>
              </a:rPr>
              <a:t> 91% </a:t>
            </a:r>
          </a:p>
          <a:p>
            <a:r>
              <a:rPr lang="en-GB" altLang="en-US" sz="2700" b="0" dirty="0" smtClean="0">
                <a:solidFill>
                  <a:srgbClr val="1F497D"/>
                </a:solidFill>
              </a:rPr>
              <a:t>NUTS 2 </a:t>
            </a:r>
            <a:r>
              <a:rPr lang="cs-CZ" altLang="en-US" sz="2700" b="0" dirty="0" smtClean="0">
                <a:solidFill>
                  <a:srgbClr val="1F497D"/>
                </a:solidFill>
              </a:rPr>
              <a:t>regiony</a:t>
            </a:r>
            <a:endParaRPr lang="en-GB" altLang="en-US" b="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574" t="774" r="1716" b="839"/>
          <a:stretch/>
        </p:blipFill>
        <p:spPr>
          <a:xfrm>
            <a:off x="4644531" y="2281099"/>
            <a:ext cx="4330614" cy="376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5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Předešlé 2 výzvy - ČR</a:t>
            </a:r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002927"/>
            <a:ext cx="4072481" cy="2786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033409"/>
            <a:ext cx="3639627" cy="27556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247" y="3777305"/>
            <a:ext cx="6663506" cy="303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4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Předešlé 2 výzvy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Alokace podle priorit / Alokováno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117330"/>
            <a:ext cx="7314739" cy="480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9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Partneři - Schválené projekty</a:t>
            </a:r>
            <a:endParaRPr lang="en-GB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560181" y="1482054"/>
            <a:ext cx="8031236" cy="5143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700" b="0" dirty="0" smtClean="0"/>
              <a:t> </a:t>
            </a:r>
            <a:r>
              <a:rPr lang="cs-CZ" altLang="en-US" b="0" dirty="0" smtClean="0">
                <a:solidFill>
                  <a:schemeClr val="tx1"/>
                </a:solidFill>
              </a:rPr>
              <a:t>Počty partnerů podle států</a:t>
            </a:r>
            <a:endParaRPr lang="en-GB" altLang="en-US" b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5935046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Partneři ze všech států jsou zapojeny do schválených projektů.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91" t="2806" r="693" b="1789"/>
          <a:stretch/>
        </p:blipFill>
        <p:spPr>
          <a:xfrm>
            <a:off x="0" y="2521432"/>
            <a:ext cx="9144000" cy="2779776"/>
          </a:xfrm>
          <a:prstGeom prst="rect">
            <a:avLst/>
          </a:prstGeom>
        </p:spPr>
      </p:pic>
      <p:sp>
        <p:nvSpPr>
          <p:cNvPr id="5" name="Šipka dolů 4"/>
          <p:cNvSpPr/>
          <p:nvPr/>
        </p:nvSpPr>
        <p:spPr>
          <a:xfrm>
            <a:off x="5004048" y="3284984"/>
            <a:ext cx="288032" cy="1008112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956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C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M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OCK page 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ANCK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Interreg-Europe_Template_FINAL</Template>
  <TotalTime>2980</TotalTime>
  <Words>568</Words>
  <Application>Microsoft Office PowerPoint</Application>
  <PresentationFormat>Předvádění na obrazovce (4:3)</PresentationFormat>
  <Paragraphs>153</Paragraphs>
  <Slides>16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5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BASIC</vt:lpstr>
      <vt:lpstr>CONTENT page</vt:lpstr>
      <vt:lpstr>IMAGE</vt:lpstr>
      <vt:lpstr>BLOCK page </vt:lpstr>
      <vt:lpstr>BLANCK</vt:lpstr>
      <vt:lpstr>Prezentace aplikace PowerPoint</vt:lpstr>
      <vt:lpstr>Přehled Interreg EUROPE</vt:lpstr>
      <vt:lpstr>Přehled Interreg EUROPE</vt:lpstr>
      <vt:lpstr>Předešlé 2 výzvy - celkem  </vt:lpstr>
      <vt:lpstr>Předešlé 2 výzvy - ČR  </vt:lpstr>
      <vt:lpstr>Předešlé 2 výzvy – schválené projekty celkem</vt:lpstr>
      <vt:lpstr>Předešlé 2 výzvy - ČR</vt:lpstr>
      <vt:lpstr>Předešlé 2 výzvy</vt:lpstr>
      <vt:lpstr>Partneři - Schválené projekty</vt:lpstr>
      <vt:lpstr>3. výzva programu</vt:lpstr>
      <vt:lpstr>Kontaktní osoby v ČR</vt:lpstr>
      <vt:lpstr>Prezentace aplikace PowerPoint</vt:lpstr>
      <vt:lpstr>Prezentace aplikace PowerPoint</vt:lpstr>
      <vt:lpstr>Prezentace aplikace PowerPoint</vt:lpstr>
      <vt:lpstr>Jak se zapojit?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Irma Astrauskaite</dc:creator>
  <cp:lastModifiedBy>Pavel Lukeš</cp:lastModifiedBy>
  <cp:revision>286</cp:revision>
  <cp:lastPrinted>2016-02-03T15:31:41Z</cp:lastPrinted>
  <dcterms:created xsi:type="dcterms:W3CDTF">2015-05-28T10:02:20Z</dcterms:created>
  <dcterms:modified xsi:type="dcterms:W3CDTF">2017-03-02T14:11:31Z</dcterms:modified>
</cp:coreProperties>
</file>