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75" r:id="rId3"/>
    <p:sldId id="257" r:id="rId4"/>
    <p:sldId id="263" r:id="rId5"/>
    <p:sldId id="265" r:id="rId6"/>
    <p:sldId id="279" r:id="rId7"/>
    <p:sldId id="271" r:id="rId8"/>
    <p:sldId id="266" r:id="rId9"/>
    <p:sldId id="270" r:id="rId10"/>
    <p:sldId id="269" r:id="rId11"/>
    <p:sldId id="272" r:id="rId12"/>
    <p:sldId id="278" r:id="rId13"/>
    <p:sldId id="274" r:id="rId14"/>
    <p:sldId id="277" r:id="rId15"/>
    <p:sldId id="268" r:id="rId16"/>
    <p:sldId id="276" r:id="rId17"/>
    <p:sldId id="281" r:id="rId18"/>
    <p:sldId id="28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04E4A-330B-4599-B751-D51D1D03E102}" type="datetimeFigureOut">
              <a:rPr lang="cs-CZ" smtClean="0"/>
              <a:t>01.03.2018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BD71D-955E-4D0C-B57C-8868F3177D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79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CE7C0-863D-4B7E-9BAD-38B0EEBAC627}" type="slidenum">
              <a:rPr kumimoji="0" lang="da-DK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alt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11632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8AD3D2-8572-44B2-ABBC-AD5A99FA961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79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3EADF-940A-4030-A442-E660D3E451A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55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3EADF-940A-4030-A442-E660D3E451A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013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AD3D2-8572-44B2-ABBC-AD5A99FA961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484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679451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cs-CZ" altLang="cs-CZ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F95768DD-945B-4A53-9B2E-5836E1E90634}" type="slidenum">
              <a:rPr lang="en-US" altLang="cs-CZ" sz="1200">
                <a:solidFill>
                  <a:srgbClr val="000000"/>
                </a:solidFill>
                <a:latin typeface="Arial" charset="0"/>
              </a:rPr>
              <a:pPr algn="r" eaLnBrk="1" hangingPunct="1">
                <a:lnSpc>
                  <a:spcPct val="100000"/>
                </a:lnSpc>
              </a:pPr>
              <a:t>17</a:t>
            </a:fld>
            <a:endParaRPr lang="en-US" altLang="cs-CZ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0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frideres\Desktop\Map ban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44" y="1106632"/>
            <a:ext cx="11616000" cy="11375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7000"/>
            <a:ext cx="10363200" cy="933450"/>
          </a:xfrm>
        </p:spPr>
        <p:txBody>
          <a:bodyPr/>
          <a:lstStyle>
            <a:lvl1pPr>
              <a:defRPr>
                <a:solidFill>
                  <a:srgbClr val="3942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90623" y="2243281"/>
            <a:ext cx="11616000" cy="180000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2052" name="Picture 4" descr="G:\1 - ESPON EGTC\E - Outreach SO4\E3 - Publications\02 - Lay out and corporate id\Templates\ESPON Logo\ESPON-EGTC-logo_2015-12-03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5345"/>
            <a:ext cx="3048000" cy="7258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 userDrawn="1"/>
        </p:nvSpPr>
        <p:spPr>
          <a:xfrm>
            <a:off x="3239535" y="6172200"/>
            <a:ext cx="4476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AC2C2D"/>
                </a:solidFill>
              </a:rPr>
              <a:t>Inspire policy making with territorial evidence</a:t>
            </a:r>
          </a:p>
        </p:txBody>
      </p:sp>
      <p:pic>
        <p:nvPicPr>
          <p:cNvPr id="2053" name="Picture 5" descr="D:\Users\frideres\Desktop\Flags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2" y="6693234"/>
            <a:ext cx="11616000" cy="164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730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5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52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1"/>
          <p:cNvGraphicFramePr>
            <a:graphicFrameLocks noChangeAspect="1"/>
          </p:cNvGraphicFramePr>
          <p:nvPr userDrawn="1"/>
        </p:nvGraphicFramePr>
        <p:xfrm>
          <a:off x="190501" y="1"/>
          <a:ext cx="12001500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orelDRAW" r:id="rId3" imgW="37542960" imgH="10225440" progId="CorelDRAW.Graphic.13">
                  <p:embed/>
                </p:oleObj>
              </mc:Choice>
              <mc:Fallback>
                <p:oleObj name="CorelDRAW" r:id="rId3" imgW="37542960" imgH="10225440" progId="CorelDRAW.Graphic.13">
                  <p:embed/>
                  <p:pic>
                    <p:nvPicPr>
                      <p:cNvPr id="4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1" y="1"/>
                        <a:ext cx="12001500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5"/>
          <p:cNvSpPr>
            <a:spLocks noChangeArrowheads="1"/>
          </p:cNvSpPr>
          <p:nvPr userDrawn="1"/>
        </p:nvSpPr>
        <p:spPr bwMode="auto">
          <a:xfrm>
            <a:off x="0" y="3417889"/>
            <a:ext cx="12192000" cy="33115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6" name="Rectangle 88"/>
          <p:cNvSpPr>
            <a:spLocks noChangeArrowheads="1"/>
          </p:cNvSpPr>
          <p:nvPr userDrawn="1"/>
        </p:nvSpPr>
        <p:spPr bwMode="auto">
          <a:xfrm>
            <a:off x="0" y="0"/>
            <a:ext cx="16933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7" name="Rectangle 89"/>
          <p:cNvSpPr>
            <a:spLocks noChangeArrowheads="1"/>
          </p:cNvSpPr>
          <p:nvPr userDrawn="1"/>
        </p:nvSpPr>
        <p:spPr bwMode="auto">
          <a:xfrm>
            <a:off x="0" y="0"/>
            <a:ext cx="16933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8" name="Rectangle 90"/>
          <p:cNvSpPr>
            <a:spLocks noChangeArrowheads="1"/>
          </p:cNvSpPr>
          <p:nvPr userDrawn="1"/>
        </p:nvSpPr>
        <p:spPr bwMode="auto">
          <a:xfrm>
            <a:off x="0" y="0"/>
            <a:ext cx="16933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9" name="Rectangle 91"/>
          <p:cNvSpPr>
            <a:spLocks noChangeArrowheads="1"/>
          </p:cNvSpPr>
          <p:nvPr userDrawn="1"/>
        </p:nvSpPr>
        <p:spPr bwMode="auto">
          <a:xfrm>
            <a:off x="0" y="0"/>
            <a:ext cx="16933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10" name="Rectangle 119"/>
          <p:cNvSpPr>
            <a:spLocks noChangeArrowheads="1"/>
          </p:cNvSpPr>
          <p:nvPr userDrawn="1"/>
        </p:nvSpPr>
        <p:spPr bwMode="auto">
          <a:xfrm>
            <a:off x="11755967" y="0"/>
            <a:ext cx="480484" cy="6858000"/>
          </a:xfrm>
          <a:prstGeom prst="rect">
            <a:avLst/>
          </a:prstGeom>
          <a:solidFill>
            <a:srgbClr val="1921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11" name="Rectangle 120"/>
          <p:cNvSpPr>
            <a:spLocks noChangeArrowheads="1"/>
          </p:cNvSpPr>
          <p:nvPr userDrawn="1"/>
        </p:nvSpPr>
        <p:spPr bwMode="auto">
          <a:xfrm>
            <a:off x="1" y="0"/>
            <a:ext cx="480484" cy="6858000"/>
          </a:xfrm>
          <a:prstGeom prst="rect">
            <a:avLst/>
          </a:prstGeom>
          <a:solidFill>
            <a:srgbClr val="1921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a-DK" altLang="cs-CZ" sz="4400" smtClean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2" name="Base" hidden="1"/>
          <p:cNvGraphicFramePr>
            <a:graphicFrameLocks/>
          </p:cNvGraphicFramePr>
          <p:nvPr userDrawn="1"/>
        </p:nvGraphicFramePr>
        <p:xfrm>
          <a:off x="2032000" y="1397000"/>
          <a:ext cx="8128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r:id="rId5" imgW="0" imgH="0" progId="PowerPoint.Show.8">
                  <p:embed/>
                </p:oleObj>
              </mc:Choice>
              <mc:Fallback>
                <p:oleObj r:id="rId5" imgW="0" imgH="0" progId="PowerPoint.Show.8">
                  <p:embed/>
                  <p:pic>
                    <p:nvPicPr>
                      <p:cNvPr id="12" name="Base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397000"/>
                        <a:ext cx="8128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5" descr="sentence_pptespon2013_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34" y="6221413"/>
            <a:ext cx="708871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81" name="Rectangle 85"/>
          <p:cNvSpPr>
            <a:spLocks noGrp="1" noChangeArrowheads="1"/>
          </p:cNvSpPr>
          <p:nvPr>
            <p:ph type="ctrTitle"/>
          </p:nvPr>
        </p:nvSpPr>
        <p:spPr>
          <a:xfrm>
            <a:off x="958851" y="2554288"/>
            <a:ext cx="10160000" cy="685800"/>
          </a:xfrm>
        </p:spPr>
        <p:txBody>
          <a:bodyPr/>
          <a:lstStyle>
            <a:lvl1pPr>
              <a:lnSpc>
                <a:spcPct val="80000"/>
              </a:lnSpc>
              <a:defRPr sz="25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9782" name="Rectangle 86"/>
          <p:cNvSpPr>
            <a:spLocks noGrp="1" noChangeArrowheads="1"/>
          </p:cNvSpPr>
          <p:nvPr>
            <p:ph type="subTitle" idx="1"/>
          </p:nvPr>
        </p:nvSpPr>
        <p:spPr>
          <a:xfrm>
            <a:off x="958851" y="3525838"/>
            <a:ext cx="10160000" cy="685800"/>
          </a:xfrm>
        </p:spPr>
        <p:txBody>
          <a:bodyPr/>
          <a:lstStyle>
            <a:lvl1pPr marL="0" indent="0">
              <a:buFont typeface="Times" pitchFamily="18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1277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4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869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8851" y="1654176"/>
            <a:ext cx="5056716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8768" y="1654176"/>
            <a:ext cx="5058833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27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48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09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536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65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394287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D:\Users\frideres\Desktop\Map banner.jpg"/>
          <p:cNvPicPr>
            <a:picLocks noChangeAspect="1" noChangeArrowheads="1"/>
          </p:cNvPicPr>
          <p:nvPr userDrawn="1"/>
        </p:nvPicPr>
        <p:blipFill>
          <a:blip r:embed="rId2" cstate="print"/>
          <a:srcRect b="84075"/>
          <a:stretch>
            <a:fillRect/>
          </a:stretch>
        </p:blipFill>
        <p:spPr bwMode="auto">
          <a:xfrm>
            <a:off x="289144" y="0"/>
            <a:ext cx="11616000" cy="18114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290623" y="180972"/>
            <a:ext cx="11616000" cy="180000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9" name="Picture 4" descr="G:\1 - ESPON EGTC\E - Outreach SO4\E3 - Publications\02 - Lay out and corporate id\Templates\ESPON Logo\ESPON-EGTC-logo_2015-12-03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35118"/>
            <a:ext cx="1524000" cy="362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5728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871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02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99501" y="898526"/>
            <a:ext cx="2578100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8852" y="898526"/>
            <a:ext cx="7537449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5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SPON slides">
    <p:bg>
      <p:bgPr>
        <a:blipFill dpi="0" rotWithShape="0">
          <a:blip r:embed="rId2">
            <a:lum/>
          </a:blip>
          <a:srcRect/>
          <a:stretch>
            <a:fillRect l="-21000" t="-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117600" y="1752600"/>
            <a:ext cx="9956800" cy="3581400"/>
          </a:xfrm>
        </p:spPr>
        <p:txBody>
          <a:bodyPr>
            <a:noAutofit/>
          </a:bodyPr>
          <a:lstStyle>
            <a:lvl1pPr>
              <a:buFont typeface="Arial"/>
              <a:buNone/>
              <a:defRPr sz="18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>
                <a:latin typeface="Arial"/>
                <a:cs typeface="Arial"/>
              </a:defRPr>
            </a:lvl6pPr>
            <a:lvl7pPr>
              <a:defRPr sz="1800">
                <a:latin typeface="Arial"/>
                <a:cs typeface="Arial"/>
              </a:defRPr>
            </a:lvl7pPr>
            <a:lvl8pPr>
              <a:defRPr sz="1800">
                <a:latin typeface="Arial"/>
                <a:cs typeface="Arial"/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609600" y="871800"/>
            <a:ext cx="10972800" cy="396960"/>
          </a:xfrm>
        </p:spPr>
        <p:txBody>
          <a:bodyPr anchor="ctr"/>
          <a:lstStyle>
            <a:lvl1pPr algn="ctr">
              <a:buNone/>
              <a:defRPr sz="2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72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0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2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1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0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0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1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rgbClr val="394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1904000" y="0"/>
            <a:ext cx="288000" cy="6858000"/>
          </a:xfrm>
          <a:prstGeom prst="rect">
            <a:avLst/>
          </a:prstGeom>
          <a:solidFill>
            <a:srgbClr val="394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78018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9428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5"/>
          <p:cNvGraphicFramePr>
            <a:graphicFrameLocks noChangeAspect="1"/>
          </p:cNvGraphicFramePr>
          <p:nvPr userDrawn="1"/>
        </p:nvGraphicFramePr>
        <p:xfrm>
          <a:off x="1" y="0"/>
          <a:ext cx="120015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orelDRAW" r:id="rId15" imgW="37542960" imgH="3557880" progId="CorelDRAW.Graphic.13">
                  <p:embed/>
                </p:oleObj>
              </mc:Choice>
              <mc:Fallback>
                <p:oleObj name="CorelDRAW" r:id="rId15" imgW="37542960" imgH="3557880" progId="CorelDRAW.Graphic.13">
                  <p:embed/>
                  <p:pic>
                    <p:nvPicPr>
                      <p:cNvPr id="1026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20015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-16933" y="-12700"/>
            <a:ext cx="16933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-16933" y="-12700"/>
            <a:ext cx="16933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-16933" y="-12700"/>
            <a:ext cx="16933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-16933" y="-12700"/>
            <a:ext cx="16933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1031" name="Rectangle 52"/>
          <p:cNvSpPr>
            <a:spLocks noChangeArrowheads="1"/>
          </p:cNvSpPr>
          <p:nvPr userDrawn="1"/>
        </p:nvSpPr>
        <p:spPr bwMode="auto">
          <a:xfrm>
            <a:off x="0" y="1546225"/>
            <a:ext cx="12192000" cy="5181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1032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898525"/>
            <a:ext cx="10318749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title style</a:t>
            </a:r>
          </a:p>
        </p:txBody>
      </p:sp>
      <p:sp>
        <p:nvSpPr>
          <p:cNvPr id="1033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1" y="1654176"/>
            <a:ext cx="10318749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text styles</a:t>
            </a:r>
          </a:p>
          <a:p>
            <a:pPr lvl="1"/>
            <a:r>
              <a:rPr lang="da-DK" altLang="cs-CZ" smtClean="0"/>
              <a:t>Second level</a:t>
            </a:r>
          </a:p>
          <a:p>
            <a:pPr lvl="2"/>
            <a:r>
              <a:rPr lang="da-DK" altLang="cs-CZ" smtClean="0"/>
              <a:t>Third level</a:t>
            </a:r>
          </a:p>
          <a:p>
            <a:pPr lvl="3"/>
            <a:r>
              <a:rPr lang="da-DK" altLang="cs-CZ" smtClean="0"/>
              <a:t>Fourth level</a:t>
            </a:r>
          </a:p>
          <a:p>
            <a:pPr lvl="4"/>
            <a:r>
              <a:rPr lang="da-DK" altLang="cs-CZ" smtClean="0"/>
              <a:t>Fifth level</a:t>
            </a:r>
          </a:p>
        </p:txBody>
      </p:sp>
      <p:sp>
        <p:nvSpPr>
          <p:cNvPr id="1034" name="Rectangle 92"/>
          <p:cNvSpPr>
            <a:spLocks noChangeArrowheads="1"/>
          </p:cNvSpPr>
          <p:nvPr userDrawn="1"/>
        </p:nvSpPr>
        <p:spPr bwMode="auto">
          <a:xfrm>
            <a:off x="11711517" y="0"/>
            <a:ext cx="480483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  <p:sp>
        <p:nvSpPr>
          <p:cNvPr id="1035" name="Rectangle 93"/>
          <p:cNvSpPr>
            <a:spLocks noChangeArrowheads="1"/>
          </p:cNvSpPr>
          <p:nvPr userDrawn="1"/>
        </p:nvSpPr>
        <p:spPr bwMode="auto">
          <a:xfrm>
            <a:off x="1" y="0"/>
            <a:ext cx="48048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z="4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219200" indent="-3048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764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908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0480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5052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9624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www.dotaceeu.cz/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://www.espon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www.uur.cz/" TargetMode="External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hyperlink" Target="http://www.espon.eu/mai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trukturalni-fondy.cz/" TargetMode="External"/><Relationship Id="rId5" Type="http://schemas.openxmlformats.org/officeDocument/2006/relationships/hyperlink" Target="mailto:fridrich@uur.cz" TargetMode="External"/><Relationship Id="rId10" Type="http://schemas.openxmlformats.org/officeDocument/2006/relationships/image" Target="../media/image37.jpeg"/><Relationship Id="rId4" Type="http://schemas.openxmlformats.org/officeDocument/2006/relationships/hyperlink" Target="mailto:hromil@mmr.cz" TargetMode="External"/><Relationship Id="rId9" Type="http://schemas.openxmlformats.org/officeDocument/2006/relationships/hyperlink" Target="http://www.uur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54214" y="2565400"/>
            <a:ext cx="8353425" cy="73025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PS ESPON 2020</a:t>
            </a:r>
            <a:r>
              <a:rPr lang="en-GB" altLang="cs-CZ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GB" altLang="cs-CZ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endParaRPr lang="da-DK" altLang="cs-CZ" sz="28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919289" y="2492376"/>
            <a:ext cx="8353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cs-CZ" sz="320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919288" y="3429000"/>
            <a:ext cx="842486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 altLang="cs-CZ" sz="2800" dirty="0">
              <a:solidFill>
                <a:srgbClr val="0800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cs-CZ" sz="2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zasedání Výboru ČR pro programy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nadnárodní a meziregionální </a:t>
            </a:r>
            <a:r>
              <a:rPr lang="cs-CZ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spolupráce</a:t>
            </a:r>
            <a:endParaRPr lang="cs-CZ" sz="24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cs-CZ" altLang="cs-CZ" sz="24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2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Praha, </a:t>
            </a:r>
            <a:r>
              <a:rPr lang="cs-CZ" altLang="cs-CZ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12. března 2018</a:t>
            </a:r>
            <a:endParaRPr lang="en-GB" altLang="cs-CZ" sz="24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4237039" y="2909989"/>
            <a:ext cx="6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cs-CZ" sz="440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Cílené analýzy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791394"/>
            <a:ext cx="10972800" cy="4525963"/>
          </a:xfrm>
        </p:spPr>
        <p:txBody>
          <a:bodyPr>
            <a:normAutofit/>
          </a:bodyPr>
          <a:lstStyle/>
          <a:p>
            <a:pPr marL="266700" indent="-266700">
              <a:spcAft>
                <a:spcPts val="600"/>
              </a:spcAft>
              <a:defRPr/>
            </a:pPr>
            <a:r>
              <a:rPr lang="cs-CZ" sz="24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Průběžně </a:t>
            </a: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– 2 x ročně hodnocení návrhů k určitému </a:t>
            </a:r>
            <a:r>
              <a:rPr lang="cs-CZ" sz="24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datu (výběr 3 návrhů </a:t>
            </a: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cílených analýz v každém kole </a:t>
            </a:r>
            <a:r>
              <a:rPr lang="cs-CZ" sz="24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)</a:t>
            </a:r>
            <a:endParaRPr lang="cs-CZ" sz="2400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Následná realizace – vyhlášení výběrového řízení</a:t>
            </a:r>
          </a:p>
          <a:p>
            <a:pPr>
              <a:spcAft>
                <a:spcPts val="600"/>
              </a:spcAft>
              <a:defRPr/>
            </a:pP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Trvání projektu cca 12 měsíců</a:t>
            </a:r>
          </a:p>
          <a:p>
            <a:pPr>
              <a:spcAft>
                <a:spcPts val="600"/>
              </a:spcAft>
              <a:defRPr/>
            </a:pPr>
            <a:r>
              <a:rPr lang="cs-CZ" sz="24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Spolupráce </a:t>
            </a: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se zpracovatelem, </a:t>
            </a:r>
            <a:endParaRPr lang="cs-CZ" sz="2400" dirty="0" smtClean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cs-CZ" sz="24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    dohled </a:t>
            </a: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nad řízením cílené analýzy </a:t>
            </a:r>
            <a:endParaRPr lang="cs-CZ" sz="2400" dirty="0" smtClean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cs-CZ" sz="24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   (</a:t>
            </a: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cestovné na vlastní náklady), </a:t>
            </a:r>
            <a:endParaRPr lang="cs-CZ" sz="2400" dirty="0" smtClean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cs-CZ" sz="24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    výstupy </a:t>
            </a:r>
            <a:r>
              <a:rPr lang="cs-CZ" sz="24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z cílené analýzy</a:t>
            </a:r>
            <a:endParaRPr lang="en-GB" sz="2400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endParaRPr lang="cs-CZ" sz="2400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endParaRPr lang="cs-CZ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839" y="3199039"/>
            <a:ext cx="5269583" cy="31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Policy Briefs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8900">
              <a:spcAft>
                <a:spcPts val="300"/>
              </a:spcAft>
              <a:defRPr/>
            </a:pPr>
            <a:r>
              <a:rPr lang="cs-CZ" sz="2200" i="1" dirty="0">
                <a:solidFill>
                  <a:srgbClr val="002060"/>
                </a:solidFill>
                <a:latin typeface="+mj-lt"/>
              </a:rPr>
              <a:t>plán</a:t>
            </a:r>
            <a:r>
              <a:rPr lang="cs-CZ" sz="2200" dirty="0">
                <a:solidFill>
                  <a:srgbClr val="002060"/>
                </a:solidFill>
                <a:latin typeface="+mj-lt"/>
              </a:rPr>
              <a:t> – 45 </a:t>
            </a:r>
            <a:r>
              <a:rPr lang="en-US" sz="2200" dirty="0">
                <a:solidFill>
                  <a:srgbClr val="002060"/>
                </a:solidFill>
                <a:latin typeface="+mj-lt"/>
              </a:rPr>
              <a:t>policy briefs </a:t>
            </a:r>
            <a:r>
              <a:rPr lang="cs-CZ" sz="2200" dirty="0">
                <a:solidFill>
                  <a:srgbClr val="002060"/>
                </a:solidFill>
                <a:latin typeface="+mj-lt"/>
              </a:rPr>
              <a:t>(pracovní dokumenty – politické </a:t>
            </a:r>
          </a:p>
          <a:p>
            <a:pPr marL="88900">
              <a:spcAft>
                <a:spcPts val="300"/>
              </a:spcAft>
              <a:defRPr/>
            </a:pPr>
            <a:r>
              <a:rPr lang="cs-CZ" sz="2200" dirty="0">
                <a:solidFill>
                  <a:srgbClr val="002060"/>
                </a:solidFill>
                <a:latin typeface="+mj-lt"/>
              </a:rPr>
              <a:t>           instrukce, na základě průzkumu poptávky)</a:t>
            </a:r>
          </a:p>
          <a:p>
            <a:pPr marL="88900">
              <a:spcAft>
                <a:spcPts val="300"/>
              </a:spcAft>
              <a:defRPr/>
            </a:pPr>
            <a:r>
              <a:rPr lang="cs-CZ" sz="2200" i="1" dirty="0">
                <a:solidFill>
                  <a:srgbClr val="002060"/>
                </a:solidFill>
                <a:latin typeface="+mj-lt"/>
              </a:rPr>
              <a:t>ú</a:t>
            </a:r>
            <a:r>
              <a:rPr lang="cs-CZ" sz="2200" i="1" dirty="0" smtClean="0">
                <a:solidFill>
                  <a:srgbClr val="002060"/>
                </a:solidFill>
                <a:latin typeface="+mj-lt"/>
              </a:rPr>
              <a:t>nor 2018 </a:t>
            </a:r>
            <a:r>
              <a:rPr lang="cs-CZ" sz="2200" dirty="0">
                <a:solidFill>
                  <a:srgbClr val="002060"/>
                </a:solidFill>
                <a:latin typeface="+mj-lt"/>
              </a:rPr>
              <a:t>– </a:t>
            </a:r>
            <a:r>
              <a:rPr lang="cs-CZ" sz="2200" dirty="0" smtClean="0">
                <a:solidFill>
                  <a:srgbClr val="002060"/>
                </a:solidFill>
                <a:latin typeface="+mj-lt"/>
              </a:rPr>
              <a:t>10 </a:t>
            </a:r>
            <a:r>
              <a:rPr lang="en-US" sz="2200" dirty="0">
                <a:solidFill>
                  <a:srgbClr val="002060"/>
                </a:solidFill>
                <a:latin typeface="+mj-lt"/>
              </a:rPr>
              <a:t>policy 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briefs</a:t>
            </a:r>
            <a:r>
              <a:rPr lang="cs-CZ" sz="2200" dirty="0" smtClean="0">
                <a:solidFill>
                  <a:srgbClr val="002060"/>
                </a:solidFill>
                <a:latin typeface="+mj-lt"/>
              </a:rPr>
              <a:t> (</a:t>
            </a:r>
            <a:r>
              <a:rPr lang="cs-CZ" sz="2200" i="1" dirty="0" smtClean="0">
                <a:solidFill>
                  <a:srgbClr val="002060"/>
                </a:solidFill>
                <a:latin typeface="+mj-lt"/>
              </a:rPr>
              <a:t>překlad – Územní a urbanistické</a:t>
            </a: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cs-CZ" sz="22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200" i="1" dirty="0" smtClean="0">
                <a:solidFill>
                  <a:srgbClr val="002060"/>
                </a:solidFill>
                <a:latin typeface="+mj-lt"/>
              </a:rPr>
              <a:t>     dimenze digitalizace veřejných služeb</a:t>
            </a:r>
            <a:r>
              <a:rPr lang="cs-CZ" sz="2200" dirty="0" smtClean="0">
                <a:solidFill>
                  <a:srgbClr val="002060"/>
                </a:solidFill>
                <a:latin typeface="+mj-lt"/>
              </a:rPr>
              <a:t>)</a:t>
            </a:r>
            <a:endParaRPr lang="cs-CZ" sz="2200" dirty="0">
              <a:solidFill>
                <a:srgbClr val="002060"/>
              </a:solidFill>
              <a:latin typeface="+mj-lt"/>
            </a:endParaRP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cs-CZ" sz="4400" dirty="0" smtClean="0">
                <a:solidFill>
                  <a:srgbClr val="002060"/>
                </a:solidFill>
                <a:latin typeface="Verdana" pitchFamily="34" charset="0"/>
              </a:rPr>
              <a:t>              </a:t>
            </a:r>
            <a:endParaRPr lang="cs-CZ" sz="36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cs-CZ" sz="4400" dirty="0" smtClean="0">
                <a:solidFill>
                  <a:srgbClr val="002060"/>
                </a:solidFill>
                <a:latin typeface="Verdana" pitchFamily="34" charset="0"/>
              </a:rPr>
              <a:t>                        </a:t>
            </a:r>
            <a:r>
              <a:rPr lang="en-US" sz="3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cs-CZ" sz="3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</a:t>
            </a:r>
            <a:endParaRPr lang="en-US" sz="3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cs-CZ" sz="1200" dirty="0" smtClean="0"/>
              <a:t> </a:t>
            </a:r>
            <a:endParaRPr lang="cs-CZ" sz="1200" dirty="0"/>
          </a:p>
        </p:txBody>
      </p:sp>
      <p:pic>
        <p:nvPicPr>
          <p:cNvPr id="4" name="Obrázek 3" descr="https://www.espon.eu/sites/default/files/pdfpreview/da4ee5308e654322747765d127f5c78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96" y="4061693"/>
            <a:ext cx="1270730" cy="185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s://www.espon.eu/sites/default/files/pdfpreview/19e16bc646925b46d8bf26b1dcf2ad6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48" y="4061693"/>
            <a:ext cx="1338606" cy="204561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1"/>
            </a:outerShdw>
          </a:effectLst>
        </p:spPr>
      </p:pic>
      <p:pic>
        <p:nvPicPr>
          <p:cNvPr id="7" name="Obrázek 6" descr="coverp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74" y="4203097"/>
            <a:ext cx="1480007" cy="192306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1"/>
            </a:outerShdw>
          </a:effectLst>
        </p:spPr>
      </p:pic>
      <p:pic>
        <p:nvPicPr>
          <p:cNvPr id="8" name="Obrázek 7" descr="cover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17" y="4184242"/>
            <a:ext cx="1517714" cy="192306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1"/>
            </a:outerShdw>
          </a:effectLst>
        </p:spPr>
      </p:pic>
      <p:pic>
        <p:nvPicPr>
          <p:cNvPr id="9" name="Obrázek 8" descr="https://www.espon.eu/sites/default/files/pdfpreview/38360049cfd6f6692c2200c6051e5a4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51" y="4089974"/>
            <a:ext cx="1649688" cy="201733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1"/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51" y="1600201"/>
            <a:ext cx="14287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0"/>
            <a:ext cx="4942404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0"/>
            <a:ext cx="4572000" cy="6858000"/>
          </a:xfrm>
          <a:prstGeom prst="rect">
            <a:avLst/>
          </a:prstGeom>
          <a:solidFill>
            <a:srgbClr val="394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905000" y="25146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  <a:cs typeface="Arial" pitchFamily="34" charset="0"/>
              </a:rPr>
              <a:t>Vědecké                    a monitorovací nástroje</a:t>
            </a:r>
            <a:endParaRPr lang="en-GB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62200" y="160020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2"/>
                </a:solidFill>
              </a:rPr>
              <a:t>3</a:t>
            </a:r>
            <a:endParaRPr lang="en-GB" sz="5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Vědecké a monitorovací nástroje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" y="1600200"/>
            <a:ext cx="10727654" cy="4525963"/>
          </a:xfrm>
        </p:spPr>
      </p:pic>
    </p:spTree>
    <p:extLst>
      <p:ext uri="{BB962C8B-B14F-4D97-AF65-F5344CB8AC3E}">
        <p14:creationId xmlns:p14="http://schemas.microsoft.com/office/powerpoint/2010/main" val="38206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0" y="0"/>
            <a:ext cx="4572000" cy="6858000"/>
          </a:xfrm>
          <a:prstGeom prst="rect">
            <a:avLst/>
          </a:prstGeom>
          <a:solidFill>
            <a:srgbClr val="394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057400" y="25146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cs-CZ" sz="3600" dirty="0" smtClean="0">
                <a:solidFill>
                  <a:schemeClr val="bg1"/>
                </a:solidFill>
                <a:cs typeface="Arial" pitchFamily="34" charset="0"/>
              </a:rPr>
              <a:t>emináře, nadnárodní aktivity</a:t>
            </a:r>
          </a:p>
        </p:txBody>
      </p:sp>
      <p:sp>
        <p:nvSpPr>
          <p:cNvPr id="11" name="Oval 10"/>
          <p:cNvSpPr/>
          <p:nvPr/>
        </p:nvSpPr>
        <p:spPr>
          <a:xfrm>
            <a:off x="2362200" y="160020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chemeClr val="tx2"/>
                </a:solidFill>
              </a:rPr>
              <a:t>4</a:t>
            </a:r>
            <a:endParaRPr lang="en-GB" sz="5000" b="1" dirty="0">
              <a:solidFill>
                <a:schemeClr val="tx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0"/>
            <a:ext cx="4066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ESPON 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2"/>
                </a:solidFill>
              </a:rPr>
              <a:t>ESPON seminář, Tallinn, prosinec 2017   - téma digitalizace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tx2"/>
                </a:solidFill>
              </a:rPr>
              <a:t>     (report ke stažení na webu)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 smtClean="0">
                <a:solidFill>
                  <a:schemeClr val="tx2"/>
                </a:solidFill>
              </a:rPr>
              <a:t>ESPON seminář v Sofii, Bulharsko, 30. – 31. května 2018</a:t>
            </a:r>
          </a:p>
          <a:p>
            <a:r>
              <a:rPr lang="cs-CZ" sz="2400" dirty="0" smtClean="0">
                <a:solidFill>
                  <a:schemeClr val="tx2"/>
                </a:solidFill>
              </a:rPr>
              <a:t>Vědecká konference, podzim 2018 </a:t>
            </a:r>
          </a:p>
          <a:p>
            <a:r>
              <a:rPr lang="cs-CZ" sz="2400" dirty="0" smtClean="0">
                <a:solidFill>
                  <a:schemeClr val="tx2"/>
                </a:solidFill>
              </a:rPr>
              <a:t>ESPON seminář v Rakousku, 5. – 6. prosince 2018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2"/>
                </a:solidFill>
              </a:rPr>
              <a:t>Nadnárodní aktivity 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</a:rPr>
              <a:t>Konference o integrovaném územním rozvoji, Budapešť, 7. března 2018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</a:rPr>
              <a:t>Funkční městské oblasti, 16. května 2018, Nova Gorica, Slovinsko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tx2"/>
                </a:solidFill>
              </a:rPr>
              <a:t>Nástroj TIA -  instruktáž, </a:t>
            </a:r>
            <a:r>
              <a:rPr lang="cs-CZ" sz="2400" dirty="0" err="1" smtClean="0">
                <a:solidFill>
                  <a:schemeClr val="tx2"/>
                </a:solidFill>
              </a:rPr>
              <a:t>Lugano</a:t>
            </a:r>
            <a:r>
              <a:rPr lang="cs-CZ" sz="2400" dirty="0" smtClean="0">
                <a:solidFill>
                  <a:schemeClr val="tx2"/>
                </a:solidFill>
              </a:rPr>
              <a:t>, Švýcarsko, červen 2018</a:t>
            </a:r>
          </a:p>
          <a:p>
            <a:pPr>
              <a:buFontTx/>
              <a:buChar char="-"/>
            </a:pP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4" name="Obrázek 3" descr="https://www.espon.eu/sites/default/files/pdfpreview/3c5c48cc0d326f57e5c34bdfceddce7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2" y="1600201"/>
            <a:ext cx="1246505" cy="176339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1"/>
            </a:outerShdw>
          </a:effectLst>
        </p:spPr>
      </p:pic>
    </p:spTree>
    <p:extLst>
      <p:ext uri="{BB962C8B-B14F-4D97-AF65-F5344CB8AC3E}">
        <p14:creationId xmlns:p14="http://schemas.microsoft.com/office/powerpoint/2010/main" val="14740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Aktuální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                                          </a:t>
            </a:r>
            <a:r>
              <a:rPr lang="cs-CZ" dirty="0">
                <a:hlinkClick r:id="rId2"/>
              </a:rPr>
              <a:t>www.espon.eu</a:t>
            </a:r>
            <a:r>
              <a:rPr lang="cs-CZ" dirty="0" smtClean="0"/>
              <a:t>                                           </a:t>
            </a:r>
            <a:r>
              <a:rPr lang="cs-CZ" dirty="0" smtClean="0">
                <a:hlinkClick r:id="rId3"/>
              </a:rPr>
              <a:t>www.dotaceeu.cz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</a:t>
            </a:r>
            <a:r>
              <a:rPr lang="cs-CZ" dirty="0" smtClean="0"/>
              <a:t>                                                                                                       </a:t>
            </a:r>
            <a:r>
              <a:rPr lang="cs-CZ" dirty="0" smtClean="0">
                <a:hlinkClick r:id="rId4"/>
              </a:rPr>
              <a:t>www.uur.cz</a:t>
            </a:r>
            <a:r>
              <a:rPr lang="cs-CZ" dirty="0" smtClean="0"/>
              <a:t> </a:t>
            </a:r>
          </a:p>
          <a:p>
            <a:r>
              <a:rPr lang="cs-CZ" dirty="0"/>
              <a:t>mailing list  - veškeré aktuální</a:t>
            </a:r>
          </a:p>
          <a:p>
            <a:pPr marL="0" indent="0">
              <a:buNone/>
            </a:pPr>
            <a:r>
              <a:rPr lang="cs-CZ" dirty="0"/>
              <a:t>                         informace </a:t>
            </a:r>
          </a:p>
          <a:p>
            <a:pPr marL="0" indent="0">
              <a:buNone/>
            </a:pPr>
            <a:r>
              <a:rPr lang="cs-CZ" dirty="0"/>
              <a:t>                       - nové kontakty </a:t>
            </a:r>
          </a:p>
          <a:p>
            <a:pPr marL="0" indent="0">
              <a:buNone/>
            </a:pPr>
            <a:r>
              <a:rPr lang="cs-CZ" dirty="0"/>
              <a:t>                         na požádání                                               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</a:t>
            </a:r>
            <a:r>
              <a:rPr lang="cs-CZ" dirty="0" smtClean="0"/>
              <a:t>      - hledání partnerů</a:t>
            </a:r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094598"/>
            <a:ext cx="2844000" cy="17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476"/>
            <a:ext cx="2664000" cy="166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92" y="4416164"/>
            <a:ext cx="2736000" cy="17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16" y="4569771"/>
            <a:ext cx="972000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 descr="Výsledek obrázku pro linked in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22" y="5581777"/>
            <a:ext cx="864000" cy="6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5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PowerPoint p2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69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Placeholder 2"/>
          <p:cNvSpPr>
            <a:spLocks noGrp="1"/>
          </p:cNvSpPr>
          <p:nvPr/>
        </p:nvSpPr>
        <p:spPr bwMode="auto">
          <a:xfrm>
            <a:off x="1981200" y="838201"/>
            <a:ext cx="8229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 defTabSz="457200"/>
            <a:r>
              <a:rPr lang="cs-CZ" altLang="cs-CZ" sz="2400">
                <a:solidFill>
                  <a:srgbClr val="002060"/>
                </a:solidFill>
                <a:latin typeface="Verdana" pitchFamily="34" charset="0"/>
                <a:ea typeface="ＭＳ Ｐゴシック" pitchFamily="34" charset="-128"/>
              </a:rPr>
              <a:t> </a:t>
            </a:r>
            <a:endParaRPr lang="en-GB" altLang="cs-CZ" sz="2400">
              <a:solidFill>
                <a:srgbClr val="00206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460" name="TextBox 13"/>
          <p:cNvSpPr txBox="1">
            <a:spLocks noChangeArrowheads="1"/>
          </p:cNvSpPr>
          <p:nvPr/>
        </p:nvSpPr>
        <p:spPr bwMode="auto">
          <a:xfrm>
            <a:off x="2135189" y="1484314"/>
            <a:ext cx="76215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GB" altLang="cs-CZ" sz="20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b="1" dirty="0">
                <a:solidFill>
                  <a:srgbClr val="002060"/>
                </a:solidFill>
                <a:cs typeface="Tahoma" pitchFamily="34" charset="0"/>
              </a:rPr>
              <a:t>Kontakty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28801"/>
            <a:ext cx="7931150" cy="505142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1800" b="1" i="1" dirty="0">
                <a:latin typeface="+mj-lt"/>
                <a:cs typeface="Tahoma" pitchFamily="34" charset="0"/>
              </a:rPr>
              <a:t>Národní koordinátor                 </a:t>
            </a:r>
            <a:r>
              <a:rPr lang="cs-CZ" altLang="cs-CZ" sz="1800" b="1" i="1" dirty="0" smtClean="0">
                <a:latin typeface="+mj-lt"/>
                <a:cs typeface="Tahoma" pitchFamily="34" charset="0"/>
              </a:rPr>
              <a:t>                                 </a:t>
            </a:r>
            <a:r>
              <a:rPr lang="cs-CZ" altLang="cs-CZ" sz="1800" b="1" i="1" dirty="0">
                <a:latin typeface="+mj-lt"/>
                <a:cs typeface="Tahoma" pitchFamily="34" charset="0"/>
              </a:rPr>
              <a:t>Kontaktní místo</a:t>
            </a:r>
          </a:p>
          <a:p>
            <a:pPr marL="0" indent="0">
              <a:buNone/>
            </a:pPr>
            <a:endParaRPr lang="cs-CZ" altLang="cs-CZ" sz="16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cs-CZ" altLang="cs-CZ" sz="1600" b="1" dirty="0">
                <a:cs typeface="Tahoma" pitchFamily="34" charset="0"/>
              </a:rPr>
              <a:t>Ministerstvo pro místní rozvoj ČR    </a:t>
            </a:r>
            <a:r>
              <a:rPr lang="cs-CZ" altLang="cs-CZ" sz="1600" b="1" dirty="0" smtClean="0">
                <a:cs typeface="Tahoma" pitchFamily="34" charset="0"/>
              </a:rPr>
              <a:t>                                   </a:t>
            </a:r>
            <a:r>
              <a:rPr lang="cs-CZ" altLang="cs-CZ" sz="1600" b="1" dirty="0">
                <a:cs typeface="Tahoma" pitchFamily="34" charset="0"/>
              </a:rPr>
              <a:t>Ústav územního rozvoje</a:t>
            </a:r>
            <a:r>
              <a:rPr lang="cs-CZ" altLang="cs-CZ" sz="1800" dirty="0">
                <a:cs typeface="Tahoma" pitchFamily="34" charset="0"/>
              </a:rPr>
              <a:t/>
            </a:r>
            <a:br>
              <a:rPr lang="cs-CZ" altLang="cs-CZ" sz="1800" dirty="0">
                <a:cs typeface="Tahoma" pitchFamily="34" charset="0"/>
              </a:rPr>
            </a:br>
            <a:endParaRPr lang="cs-CZ" altLang="cs-CZ" sz="1800" dirty="0">
              <a:cs typeface="Tahoma" pitchFamily="34" charset="0"/>
            </a:endParaRPr>
          </a:p>
          <a:p>
            <a:pPr marL="0" indent="0">
              <a:buNone/>
            </a:pPr>
            <a:r>
              <a:rPr lang="cs-CZ" altLang="cs-CZ" sz="1800" dirty="0">
                <a:latin typeface="Tahoma" pitchFamily="34" charset="0"/>
                <a:cs typeface="Tahoma" pitchFamily="34" charset="0"/>
              </a:rPr>
              <a:t>  </a:t>
            </a:r>
            <a:r>
              <a:rPr lang="cs-CZ" altLang="cs-CZ" sz="1600" dirty="0">
                <a:cs typeface="Tahoma" pitchFamily="34" charset="0"/>
              </a:rPr>
              <a:t>Mgr. Milada Hroňková		     </a:t>
            </a:r>
            <a:r>
              <a:rPr lang="cs-CZ" altLang="cs-CZ" sz="1600" dirty="0" smtClean="0">
                <a:cs typeface="Tahoma" pitchFamily="34" charset="0"/>
              </a:rPr>
              <a:t>                </a:t>
            </a:r>
            <a:r>
              <a:rPr lang="cs-CZ" altLang="cs-CZ" sz="1600" dirty="0">
                <a:cs typeface="Tahoma" pitchFamily="34" charset="0"/>
              </a:rPr>
              <a:t>Ing. arch. Lubor Fridrich</a:t>
            </a:r>
          </a:p>
          <a:p>
            <a:pPr marL="0" indent="0">
              <a:buNone/>
            </a:pPr>
            <a:r>
              <a:rPr lang="cs-CZ" altLang="cs-CZ" sz="1600" dirty="0">
                <a:cs typeface="Tahoma" pitchFamily="34" charset="0"/>
              </a:rPr>
              <a:t>  Odbor evropské územní spolupráce</a:t>
            </a:r>
          </a:p>
          <a:p>
            <a:pPr marL="0" indent="0">
              <a:buNone/>
            </a:pPr>
            <a:r>
              <a:rPr lang="cs-CZ" altLang="cs-CZ" sz="1600" dirty="0">
                <a:cs typeface="Tahoma" pitchFamily="34" charset="0"/>
              </a:rPr>
              <a:t>  Letenská 3			     </a:t>
            </a:r>
            <a:r>
              <a:rPr lang="cs-CZ" altLang="cs-CZ" sz="1600" dirty="0" smtClean="0">
                <a:cs typeface="Tahoma" pitchFamily="34" charset="0"/>
              </a:rPr>
              <a:t>                </a:t>
            </a:r>
            <a:r>
              <a:rPr lang="cs-CZ" altLang="cs-CZ" sz="1600" dirty="0">
                <a:cs typeface="Tahoma" pitchFamily="34" charset="0"/>
              </a:rPr>
              <a:t>Jakubské nám. 3 </a:t>
            </a:r>
          </a:p>
          <a:p>
            <a:pPr marL="0" indent="0">
              <a:buNone/>
            </a:pPr>
            <a:r>
              <a:rPr lang="cs-CZ" altLang="cs-CZ" sz="1600" dirty="0">
                <a:cs typeface="Tahoma" pitchFamily="34" charset="0"/>
              </a:rPr>
              <a:t>  110 15 Praha 1			   </a:t>
            </a:r>
            <a:r>
              <a:rPr lang="cs-CZ" altLang="cs-CZ" sz="1600" dirty="0" smtClean="0">
                <a:cs typeface="Tahoma" pitchFamily="34" charset="0"/>
              </a:rPr>
              <a:t>                  </a:t>
            </a:r>
            <a:r>
              <a:rPr lang="cs-CZ" altLang="cs-CZ" sz="1600" dirty="0">
                <a:cs typeface="Tahoma" pitchFamily="34" charset="0"/>
              </a:rPr>
              <a:t>658 34 Brno	</a:t>
            </a:r>
            <a:br>
              <a:rPr lang="cs-CZ" altLang="cs-CZ" sz="1600" dirty="0">
                <a:cs typeface="Tahoma" pitchFamily="34" charset="0"/>
              </a:rPr>
            </a:br>
            <a:endParaRPr lang="cs-CZ" altLang="cs-CZ" sz="1600" dirty="0">
              <a:cs typeface="Tahoma" pitchFamily="34" charset="0"/>
            </a:endParaRPr>
          </a:p>
          <a:p>
            <a:pPr marL="0" indent="0">
              <a:buNone/>
            </a:pPr>
            <a:r>
              <a:rPr lang="cs-CZ" altLang="cs-CZ" sz="1600" dirty="0">
                <a:cs typeface="Tahoma" pitchFamily="34" charset="0"/>
              </a:rPr>
              <a:t>  Tel.: +420 224 862 262		      </a:t>
            </a:r>
            <a:r>
              <a:rPr lang="cs-CZ" altLang="cs-CZ" sz="1600" dirty="0" smtClean="0">
                <a:cs typeface="Tahoma" pitchFamily="34" charset="0"/>
              </a:rPr>
              <a:t>               </a:t>
            </a:r>
            <a:r>
              <a:rPr lang="cs-CZ" altLang="cs-CZ" sz="1600" dirty="0">
                <a:cs typeface="Tahoma" pitchFamily="34" charset="0"/>
              </a:rPr>
              <a:t>Tel.: +420 542 423 121</a:t>
            </a:r>
          </a:p>
          <a:p>
            <a:pPr marL="0" indent="0">
              <a:buNone/>
            </a:pPr>
            <a:r>
              <a:rPr lang="cs-CZ" altLang="cs-CZ" sz="1600" dirty="0">
                <a:cs typeface="Tahoma" pitchFamily="34" charset="0"/>
              </a:rPr>
              <a:t>  E-mail: </a:t>
            </a:r>
            <a:r>
              <a:rPr lang="cs-CZ" altLang="cs-CZ" sz="1600" dirty="0">
                <a:cs typeface="Tahoma" pitchFamily="34" charset="0"/>
                <a:hlinkClick r:id="rId4"/>
              </a:rPr>
              <a:t>hromil@mmr.cz</a:t>
            </a:r>
            <a:r>
              <a:rPr lang="cs-CZ" altLang="cs-CZ" sz="1600" dirty="0">
                <a:cs typeface="Tahoma" pitchFamily="34" charset="0"/>
              </a:rPr>
              <a:t>		  </a:t>
            </a:r>
            <a:r>
              <a:rPr lang="cs-CZ" altLang="cs-CZ" sz="1600" dirty="0" smtClean="0">
                <a:cs typeface="Tahoma" pitchFamily="34" charset="0"/>
              </a:rPr>
              <a:t>                   </a:t>
            </a:r>
            <a:r>
              <a:rPr lang="cs-CZ" altLang="cs-CZ" sz="1600" dirty="0">
                <a:cs typeface="Tahoma" pitchFamily="34" charset="0"/>
              </a:rPr>
              <a:t>E-mail: </a:t>
            </a:r>
            <a:r>
              <a:rPr lang="cs-CZ" altLang="cs-CZ" sz="1600" dirty="0">
                <a:cs typeface="Tahoma" pitchFamily="34" charset="0"/>
                <a:hlinkClick r:id="rId5"/>
              </a:rPr>
              <a:t>fridrich@uur.cz</a:t>
            </a:r>
            <a:endParaRPr lang="cs-CZ" altLang="cs-CZ" sz="1600" dirty="0">
              <a:cs typeface="Tahoma" pitchFamily="34" charset="0"/>
            </a:endParaRPr>
          </a:p>
          <a:p>
            <a:pPr marL="0" indent="0">
              <a:buNone/>
            </a:pPr>
            <a:r>
              <a:rPr lang="cs-CZ" altLang="cs-CZ" sz="1600" dirty="0">
                <a:cs typeface="Tahoma" pitchFamily="34" charset="0"/>
              </a:rPr>
              <a:t>	</a:t>
            </a:r>
          </a:p>
          <a:p>
            <a:pPr marL="0" indent="0">
              <a:buNone/>
            </a:pPr>
            <a:endParaRPr lang="cs-CZ" altLang="cs-CZ" sz="1600" dirty="0">
              <a:solidFill>
                <a:srgbClr val="FF6600"/>
              </a:solidFill>
              <a:cs typeface="Tahoma" pitchFamily="34" charset="0"/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4269967" y="4998562"/>
            <a:ext cx="33843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cs-CZ" altLang="cs-CZ" sz="1800" u="sng" dirty="0">
                <a:solidFill>
                  <a:srgbClr val="996633"/>
                </a:solidFill>
                <a:latin typeface="+mn-lt"/>
                <a:cs typeface="Tahoma" pitchFamily="34" charset="0"/>
                <a:hlinkClick r:id="rId6"/>
              </a:rPr>
              <a:t>www.strukturalni-fondy.cz</a:t>
            </a:r>
            <a:endParaRPr lang="cs-CZ" altLang="cs-CZ" sz="1800" u="sng" dirty="0">
              <a:solidFill>
                <a:srgbClr val="996633"/>
              </a:solidFill>
              <a:latin typeface="+mn-lt"/>
              <a:cs typeface="Tahom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cs-CZ" altLang="cs-CZ" sz="1800" u="sng" dirty="0">
                <a:solidFill>
                  <a:srgbClr val="FF4A4A"/>
                </a:solidFill>
                <a:latin typeface="+mn-lt"/>
                <a:cs typeface="Tahoma" pitchFamily="34" charset="0"/>
                <a:hlinkClick r:id="rId7"/>
              </a:rPr>
              <a:t>www.espon.eu</a:t>
            </a:r>
            <a:endParaRPr lang="cs-CZ" altLang="cs-CZ" sz="1800" u="sng" dirty="0">
              <a:solidFill>
                <a:srgbClr val="FF4A4A"/>
              </a:solidFill>
              <a:latin typeface="+mn-lt"/>
              <a:cs typeface="Tahom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endParaRPr lang="cs-CZ" altLang="cs-CZ" sz="1800" u="sng" dirty="0">
              <a:solidFill>
                <a:srgbClr val="996633"/>
              </a:solidFill>
              <a:latin typeface="+mn-lt"/>
            </a:endParaRPr>
          </a:p>
        </p:txBody>
      </p:sp>
      <p:pic>
        <p:nvPicPr>
          <p:cNvPr id="8" name="obrázek 1" descr="mmr_barevn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5645" y="4998562"/>
            <a:ext cx="2159635" cy="467995"/>
          </a:xfrm>
          <a:prstGeom prst="rect">
            <a:avLst/>
          </a:prstGeom>
          <a:noFill/>
        </p:spPr>
      </p:pic>
      <p:pic>
        <p:nvPicPr>
          <p:cNvPr id="28674" name="Picture 2" descr="Ústav územního rozvoj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4991101"/>
            <a:ext cx="1057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9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r="14984"/>
          <a:stretch/>
        </p:blipFill>
        <p:spPr>
          <a:xfrm>
            <a:off x="5297327" y="0"/>
            <a:ext cx="5156526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0"/>
            <a:ext cx="4572000" cy="6858000"/>
          </a:xfrm>
          <a:prstGeom prst="rect">
            <a:avLst/>
          </a:prstGeom>
          <a:solidFill>
            <a:srgbClr val="394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25146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ESPON data            v návaznosti na evropskou politiku</a:t>
            </a:r>
            <a:endParaRPr lang="en-GB" sz="36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62200" y="160020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000" b="1" dirty="0">
                <a:solidFill>
                  <a:srgbClr val="1F497D"/>
                </a:solidFill>
                <a:latin typeface="Calibr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305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324600" y="4264266"/>
            <a:ext cx="3886200" cy="20603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1200" y="1600200"/>
            <a:ext cx="2449970" cy="28161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7406" y="1371600"/>
            <a:ext cx="3743395" cy="2686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Příspěvek ESPON k fázím politického procesu</a:t>
            </a:r>
            <a:endParaRPr lang="en-GB" sz="3600" dirty="0"/>
          </a:p>
        </p:txBody>
      </p:sp>
      <p:grpSp>
        <p:nvGrpSpPr>
          <p:cNvPr id="3" name="Group 3"/>
          <p:cNvGrpSpPr/>
          <p:nvPr/>
        </p:nvGrpSpPr>
        <p:grpSpPr>
          <a:xfrm>
            <a:off x="3429000" y="1601407"/>
            <a:ext cx="2004344" cy="2303843"/>
            <a:chOff x="1312545" y="71"/>
            <a:chExt cx="1310630" cy="1506471"/>
          </a:xfrm>
        </p:grpSpPr>
        <p:sp>
          <p:nvSpPr>
            <p:cNvPr id="5" name="Hexagon 4"/>
            <p:cNvSpPr/>
            <p:nvPr/>
          </p:nvSpPr>
          <p:spPr>
            <a:xfrm rot="5400000">
              <a:off x="1214624" y="97992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 lIns="0" tIns="0" rIns="0" bIns="0" anchor="ctr"/>
            <a:lstStyle/>
            <a:p>
              <a:pPr algn="ctr"/>
              <a:r>
                <a:rPr lang="cs-CZ" sz="1700" b="1" dirty="0" smtClean="0">
                  <a:solidFill>
                    <a:prstClr val="white"/>
                  </a:solidFill>
                  <a:latin typeface="Calibri"/>
                </a:rPr>
                <a:t>Městská agenda</a:t>
              </a:r>
              <a:r>
                <a:rPr lang="en-GB" sz="1700" b="1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cs-CZ" sz="1700" b="1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n-GB" sz="1700" b="1" dirty="0" smtClean="0">
                  <a:solidFill>
                    <a:prstClr val="white"/>
                  </a:solidFill>
                  <a:latin typeface="Calibri"/>
                </a:rPr>
                <a:t>–</a:t>
              </a:r>
              <a:r>
                <a:rPr lang="cs-CZ" sz="1700" b="1" dirty="0" smtClean="0">
                  <a:solidFill>
                    <a:prstClr val="white"/>
                  </a:solidFill>
                  <a:latin typeface="Calibri"/>
                </a:rPr>
                <a:t> podpora městských partnerství</a:t>
              </a:r>
              <a:r>
                <a:rPr lang="en-GB" sz="1700" b="1" dirty="0" smtClean="0">
                  <a:solidFill>
                    <a:prstClr val="white"/>
                  </a:solidFill>
                  <a:latin typeface="Calibri"/>
                </a:rPr>
                <a:t> </a:t>
              </a:r>
              <a:endParaRPr lang="en-GB" sz="17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Hexagon 4"/>
            <p:cNvSpPr/>
            <p:nvPr/>
          </p:nvSpPr>
          <p:spPr>
            <a:xfrm>
              <a:off x="1516784" y="234830"/>
              <a:ext cx="902150" cy="103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700" b="1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5503335" y="1601407"/>
            <a:ext cx="2004344" cy="2303843"/>
            <a:chOff x="1312545" y="71"/>
            <a:chExt cx="1310630" cy="1506471"/>
          </a:xfrm>
        </p:grpSpPr>
        <p:sp>
          <p:nvSpPr>
            <p:cNvPr id="8" name="Hexagon 7"/>
            <p:cNvSpPr/>
            <p:nvPr/>
          </p:nvSpPr>
          <p:spPr>
            <a:xfrm rot="5400000">
              <a:off x="1214624" y="97992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 lIns="0" tIns="0" rIns="0" bIns="0" anchor="ctr"/>
            <a:lstStyle/>
            <a:p>
              <a:pPr algn="ctr"/>
              <a:r>
                <a:rPr lang="cs-CZ" sz="1700" b="1" dirty="0" smtClean="0">
                  <a:solidFill>
                    <a:prstClr val="white"/>
                  </a:solidFill>
                  <a:latin typeface="Calibri"/>
                </a:rPr>
                <a:t>Územní agenda EU</a:t>
              </a:r>
              <a:r>
                <a:rPr lang="en-GB" sz="1700" b="1" dirty="0" smtClean="0">
                  <a:solidFill>
                    <a:prstClr val="white"/>
                  </a:solidFill>
                  <a:latin typeface="Calibri"/>
                </a:rPr>
                <a:t> </a:t>
              </a:r>
              <a:r>
                <a:rPr lang="en-GB" sz="1700" b="1" dirty="0">
                  <a:solidFill>
                    <a:prstClr val="white"/>
                  </a:solidFill>
                  <a:latin typeface="Calibri"/>
                </a:rPr>
                <a:t/>
              </a:r>
              <a:br>
                <a:rPr lang="en-GB" sz="1700" b="1" dirty="0">
                  <a:solidFill>
                    <a:prstClr val="white"/>
                  </a:solidFill>
                  <a:latin typeface="Calibri"/>
                </a:rPr>
              </a:br>
              <a:r>
                <a:rPr lang="en-GB" sz="1700" b="1" dirty="0">
                  <a:solidFill>
                    <a:prstClr val="white"/>
                  </a:solidFill>
                  <a:latin typeface="Calibri"/>
                </a:rPr>
                <a:t>post-2020</a:t>
              </a:r>
            </a:p>
          </p:txBody>
        </p:sp>
        <p:sp>
          <p:nvSpPr>
            <p:cNvPr id="9" name="Hexagon 4"/>
            <p:cNvSpPr/>
            <p:nvPr/>
          </p:nvSpPr>
          <p:spPr>
            <a:xfrm>
              <a:off x="1516784" y="234830"/>
              <a:ext cx="902150" cy="103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700" b="1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4463061" y="3469093"/>
            <a:ext cx="2004344" cy="2303843"/>
            <a:chOff x="1312545" y="71"/>
            <a:chExt cx="1310630" cy="1506471"/>
          </a:xfrm>
        </p:grpSpPr>
        <p:sp>
          <p:nvSpPr>
            <p:cNvPr id="11" name="Hexagon 10"/>
            <p:cNvSpPr/>
            <p:nvPr/>
          </p:nvSpPr>
          <p:spPr>
            <a:xfrm rot="5400000">
              <a:off x="1214624" y="97992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 lIns="0" tIns="0" rIns="0" bIns="0" anchor="ctr"/>
            <a:lstStyle/>
            <a:p>
              <a:pPr algn="ctr"/>
              <a:r>
                <a:rPr lang="cs-CZ" sz="1700" b="1" dirty="0" smtClean="0">
                  <a:solidFill>
                    <a:prstClr val="white"/>
                  </a:solidFill>
                  <a:latin typeface="Calibri"/>
                </a:rPr>
                <a:t>Politika soudržnosti EU – debata k budoucnosti post-2020 </a:t>
              </a:r>
              <a:endParaRPr lang="en-GB" sz="17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Hexagon 4"/>
            <p:cNvSpPr/>
            <p:nvPr/>
          </p:nvSpPr>
          <p:spPr>
            <a:xfrm>
              <a:off x="1516784" y="234830"/>
              <a:ext cx="902150" cy="103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700" b="1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Flowchart: Alternate Process 12"/>
          <p:cNvSpPr/>
          <p:nvPr/>
        </p:nvSpPr>
        <p:spPr>
          <a:xfrm>
            <a:off x="2108452" y="1710753"/>
            <a:ext cx="1171086" cy="68459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Digitální přechod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7657140" y="1522449"/>
            <a:ext cx="1270000" cy="84705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Územní referenční rámec EU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9076602" y="1531703"/>
            <a:ext cx="1134198" cy="83780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Evropské územní perspektivy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7657140" y="3216287"/>
            <a:ext cx="2440800" cy="56196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Území s geografickými specifiky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6629400" y="4304400"/>
            <a:ext cx="2057400" cy="45396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European Territorial Review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6629400" y="4876800"/>
            <a:ext cx="2056034" cy="3420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Finanční nástroje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6499295" y="5410200"/>
            <a:ext cx="2644705" cy="3420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Nové dynamiky zaměstnanosti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9030476" y="2513048"/>
            <a:ext cx="1105318" cy="561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Vnitřní periferie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7257662" y="5866924"/>
            <a:ext cx="610168" cy="34217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MSP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9310387" y="5410201"/>
            <a:ext cx="647282" cy="79101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Toky PZI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7981831" y="5862722"/>
            <a:ext cx="1163781" cy="34637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rgbClr val="1F497D"/>
                </a:solidFill>
                <a:latin typeface="Calibri"/>
              </a:rPr>
              <a:t>Ex-ante TIA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974285" y="6112807"/>
            <a:ext cx="1219201" cy="134518"/>
          </a:xfrm>
          <a:prstGeom prst="rect">
            <a:avLst/>
          </a:prstGeom>
        </p:spPr>
      </p:pic>
      <p:sp>
        <p:nvSpPr>
          <p:cNvPr id="31" name="Flowchart: Alternate Process 30"/>
          <p:cNvSpPr/>
          <p:nvPr/>
        </p:nvSpPr>
        <p:spPr>
          <a:xfrm>
            <a:off x="2133600" y="2505900"/>
            <a:ext cx="1171086" cy="6858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Průřezové otázky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7658876" y="2395347"/>
            <a:ext cx="1270000" cy="67774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European Territorial Review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8839200" y="4400939"/>
            <a:ext cx="1270000" cy="84705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Územní referenční rámec EU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2133600" y="3983368"/>
            <a:ext cx="2153086" cy="34217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Migrace a uprchlíci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2137284" y="3287333"/>
            <a:ext cx="1140518" cy="60040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Cirkulární ekonomika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5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71563" y="4983163"/>
            <a:ext cx="4944917" cy="16851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1200" y="1600200"/>
            <a:ext cx="2449970" cy="3382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5509" y="1600200"/>
            <a:ext cx="3900970" cy="3200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Příspěvek </a:t>
            </a:r>
            <a:r>
              <a:rPr lang="cs-CZ" sz="3600" dirty="0" smtClean="0"/>
              <a:t>ESPON </a:t>
            </a:r>
            <a:r>
              <a:rPr lang="cs-CZ" sz="3600" dirty="0">
                <a:solidFill>
                  <a:schemeClr val="tx2"/>
                </a:solidFill>
              </a:rPr>
              <a:t>k</a:t>
            </a:r>
            <a:r>
              <a:rPr lang="cs-CZ" sz="3600" dirty="0"/>
              <a:t> fázím politického procesu</a:t>
            </a:r>
            <a:endParaRPr lang="en-GB" sz="3600" dirty="0"/>
          </a:p>
        </p:txBody>
      </p:sp>
      <p:sp>
        <p:nvSpPr>
          <p:cNvPr id="20" name="Flowchart: Alternate Process 19"/>
          <p:cNvSpPr/>
          <p:nvPr/>
        </p:nvSpPr>
        <p:spPr>
          <a:xfrm>
            <a:off x="6675006" y="4230546"/>
            <a:ext cx="1747781" cy="56612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Nové dynamiky zaměstnanosti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8808165" y="1740370"/>
            <a:ext cx="1354534" cy="59751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Nízkouhlíková ekonomika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7155027" y="3554325"/>
            <a:ext cx="1129138" cy="57062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Kulturní dědictví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7669659" y="2438593"/>
            <a:ext cx="2541141" cy="56196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Zelená infrastruktura a ekosystémové služby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7621557" y="3162447"/>
            <a:ext cx="2541141" cy="34217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Migrace a uprchlíci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8394036" y="3655725"/>
            <a:ext cx="567441" cy="34217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MSP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8529857" y="4230547"/>
            <a:ext cx="1632841" cy="55069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Nezaměstnanost mladých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9083847" y="3651523"/>
            <a:ext cx="1078850" cy="34637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rgbClr val="1F497D"/>
                </a:solidFill>
                <a:latin typeface="Calibri"/>
              </a:rPr>
              <a:t>Ex-ante TIA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974285" y="6112807"/>
            <a:ext cx="1219201" cy="134518"/>
          </a:xfrm>
          <a:prstGeom prst="rect">
            <a:avLst/>
          </a:prstGeom>
        </p:spPr>
      </p:pic>
      <p:grpSp>
        <p:nvGrpSpPr>
          <p:cNvPr id="3" name="Group 39"/>
          <p:cNvGrpSpPr/>
          <p:nvPr/>
        </p:nvGrpSpPr>
        <p:grpSpPr>
          <a:xfrm>
            <a:off x="5486804" y="1609497"/>
            <a:ext cx="2004344" cy="2303843"/>
            <a:chOff x="1312545" y="71"/>
            <a:chExt cx="1310630" cy="1506471"/>
          </a:xfrm>
        </p:grpSpPr>
        <p:sp>
          <p:nvSpPr>
            <p:cNvPr id="41" name="Hexagon 40"/>
            <p:cNvSpPr/>
            <p:nvPr/>
          </p:nvSpPr>
          <p:spPr>
            <a:xfrm rot="5400000">
              <a:off x="1214624" y="97992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 lIns="0" tIns="0" rIns="0" bIns="0" anchor="ctr"/>
            <a:lstStyle/>
            <a:p>
              <a:pPr algn="ctr"/>
              <a:r>
                <a:rPr lang="cs-CZ" sz="1700" b="1" dirty="0" smtClean="0">
                  <a:solidFill>
                    <a:prstClr val="white"/>
                  </a:solidFill>
                  <a:latin typeface="Calibri"/>
                </a:rPr>
                <a:t>Územní dimenze EU a národní sektorové politiky</a:t>
              </a:r>
              <a:endParaRPr lang="en-GB" sz="17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Hexagon 4"/>
            <p:cNvSpPr/>
            <p:nvPr/>
          </p:nvSpPr>
          <p:spPr>
            <a:xfrm>
              <a:off x="1516784" y="234830"/>
              <a:ext cx="902150" cy="103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700" b="1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" name="Group 43"/>
          <p:cNvGrpSpPr/>
          <p:nvPr/>
        </p:nvGrpSpPr>
        <p:grpSpPr>
          <a:xfrm>
            <a:off x="3412470" y="1609497"/>
            <a:ext cx="2004344" cy="2303843"/>
            <a:chOff x="1312546" y="71"/>
            <a:chExt cx="1310630" cy="1506471"/>
          </a:xfrm>
        </p:grpSpPr>
        <p:sp>
          <p:nvSpPr>
            <p:cNvPr id="45" name="Hexagon 44"/>
            <p:cNvSpPr/>
            <p:nvPr/>
          </p:nvSpPr>
          <p:spPr>
            <a:xfrm rot="5400000">
              <a:off x="1214625" y="97992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 lIns="0" tIns="0" rIns="0" bIns="0" anchor="ctr"/>
            <a:lstStyle/>
            <a:p>
              <a:pPr algn="ctr"/>
              <a:r>
                <a:rPr lang="cs-CZ" sz="1700" b="1" dirty="0" smtClean="0">
                  <a:solidFill>
                    <a:prstClr val="white"/>
                  </a:solidFill>
                  <a:latin typeface="Calibri"/>
                </a:rPr>
                <a:t>Funkční oblasti </a:t>
              </a:r>
              <a:endParaRPr lang="en-GB" sz="17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Hexagon 4"/>
            <p:cNvSpPr/>
            <p:nvPr/>
          </p:nvSpPr>
          <p:spPr>
            <a:xfrm>
              <a:off x="1516784" y="234830"/>
              <a:ext cx="902150" cy="103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700" b="1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" name="Group 46"/>
          <p:cNvGrpSpPr/>
          <p:nvPr/>
        </p:nvGrpSpPr>
        <p:grpSpPr>
          <a:xfrm>
            <a:off x="4441174" y="3477182"/>
            <a:ext cx="2004344" cy="2303843"/>
            <a:chOff x="1312545" y="71"/>
            <a:chExt cx="1310630" cy="1506471"/>
          </a:xfrm>
        </p:grpSpPr>
        <p:sp>
          <p:nvSpPr>
            <p:cNvPr id="48" name="Hexagon 47"/>
            <p:cNvSpPr/>
            <p:nvPr/>
          </p:nvSpPr>
          <p:spPr>
            <a:xfrm rot="5400000">
              <a:off x="1214624" y="97992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 lIns="0" tIns="0" rIns="0" bIns="0" anchor="ctr"/>
            <a:lstStyle/>
            <a:p>
              <a:pPr algn="ctr"/>
              <a:r>
                <a:rPr lang="cs-CZ" sz="1700" b="1" dirty="0" smtClean="0">
                  <a:solidFill>
                    <a:prstClr val="white"/>
                  </a:solidFill>
                  <a:latin typeface="Calibri"/>
                </a:rPr>
                <a:t>Regionální politiky a strategie</a:t>
              </a:r>
              <a:endParaRPr lang="en-GB" sz="17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Hexagon 4"/>
            <p:cNvSpPr/>
            <p:nvPr/>
          </p:nvSpPr>
          <p:spPr>
            <a:xfrm>
              <a:off x="1516784" y="234830"/>
              <a:ext cx="902150" cy="103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700" b="1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0" name="Flowchart: Alternate Process 49"/>
          <p:cNvSpPr/>
          <p:nvPr/>
        </p:nvSpPr>
        <p:spPr>
          <a:xfrm>
            <a:off x="7621556" y="1737486"/>
            <a:ext cx="1056200" cy="60040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Cirkulární ekonomika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4" name="Flowchart: Alternate Process 53"/>
          <p:cNvSpPr/>
          <p:nvPr/>
        </p:nvSpPr>
        <p:spPr>
          <a:xfrm>
            <a:off x="2094086" y="1600200"/>
            <a:ext cx="1248394" cy="103671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Makro-regionální monitorovací systém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2116922" y="4390283"/>
            <a:ext cx="1006037" cy="45689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rgbClr val="1F497D"/>
                </a:solidFill>
                <a:latin typeface="Calibri"/>
              </a:rPr>
              <a:t>BSR 2050</a:t>
            </a:r>
          </a:p>
        </p:txBody>
      </p:sp>
      <p:sp>
        <p:nvSpPr>
          <p:cNvPr id="56" name="Flowchart: Alternate Process 55"/>
          <p:cNvSpPr/>
          <p:nvPr/>
        </p:nvSpPr>
        <p:spPr>
          <a:xfrm>
            <a:off x="5689190" y="6230996"/>
            <a:ext cx="4521613" cy="32671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Systémy územní správy a územního plánování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6445519" y="5422011"/>
            <a:ext cx="3765282" cy="32671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Regionální a funkční městská správa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9" name="Flowchart: Alternate Process 58"/>
          <p:cNvSpPr/>
          <p:nvPr/>
        </p:nvSpPr>
        <p:spPr>
          <a:xfrm>
            <a:off x="5689189" y="5823498"/>
            <a:ext cx="4521612" cy="32671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Propojení chráněných oblastí s územním rozvojem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0" name="Flowchart: Alternate Process 59"/>
          <p:cNvSpPr/>
          <p:nvPr/>
        </p:nvSpPr>
        <p:spPr>
          <a:xfrm>
            <a:off x="6301047" y="5036226"/>
            <a:ext cx="3747385" cy="32671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1600" b="1" dirty="0">
                <a:solidFill>
                  <a:srgbClr val="1F497D"/>
                </a:solidFill>
                <a:latin typeface="Calibri"/>
              </a:rPr>
              <a:t>  </a:t>
            </a:r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  Výše zmíněné </a:t>
            </a:r>
            <a:r>
              <a:rPr lang="en-GB" sz="1600" b="1" dirty="0" smtClean="0">
                <a:solidFill>
                  <a:srgbClr val="1F497D"/>
                </a:solidFill>
                <a:latin typeface="Calibri"/>
              </a:rPr>
              <a:t>+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2130282" y="2719575"/>
            <a:ext cx="1176002" cy="94708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Přeshraniční služby veřejného zájmu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3258764" y="4390283"/>
            <a:ext cx="1006037" cy="45689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rgbClr val="1F497D"/>
                </a:solidFill>
                <a:latin typeface="Calibri"/>
              </a:rPr>
              <a:t>Alps 2050</a:t>
            </a:r>
          </a:p>
        </p:txBody>
      </p:sp>
      <p:sp>
        <p:nvSpPr>
          <p:cNvPr id="33" name="Flowchart: Alternate Process 32"/>
          <p:cNvSpPr/>
          <p:nvPr/>
        </p:nvSpPr>
        <p:spPr>
          <a:xfrm>
            <a:off x="8122192" y="4954682"/>
            <a:ext cx="2088608" cy="4082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Smršťující se venkovské oblasti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2116922" y="3792815"/>
            <a:ext cx="2094765" cy="45689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600" b="1" dirty="0" smtClean="0">
                <a:solidFill>
                  <a:srgbClr val="1F497D"/>
                </a:solidFill>
                <a:latin typeface="Calibri"/>
              </a:rPr>
              <a:t>Funkční městské oblasti</a:t>
            </a:r>
            <a:endParaRPr lang="en-GB" sz="1600" b="1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6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ESPON Territorial Review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solidFill>
                  <a:schemeClr val="tx2"/>
                </a:solidFill>
              </a:rPr>
              <a:t>Publikace European Territorial Review </a:t>
            </a:r>
            <a:r>
              <a:rPr lang="cs-CZ" sz="2000" dirty="0" smtClean="0">
                <a:solidFill>
                  <a:schemeClr val="tx2"/>
                </a:solidFill>
              </a:rPr>
              <a:t>“Územní spolupráce pro budoucnost Evropy” – příspěvek programu ESPON k debat o budoucnosti politiky soudržnosti po roce 2020</a:t>
            </a:r>
            <a:endParaRPr lang="cs-CZ" sz="2000" dirty="0">
              <a:solidFill>
                <a:schemeClr val="tx2"/>
              </a:solidFill>
            </a:endParaRPr>
          </a:p>
          <a:p>
            <a:r>
              <a:rPr lang="cs-CZ" sz="2000" dirty="0">
                <a:solidFill>
                  <a:schemeClr val="tx2"/>
                </a:solidFill>
              </a:rPr>
              <a:t>Publikace přináší řadu poznatků založených na aplikovaném výzkumu prováděném do léta roku 2017 nadnárodními výzkumnými týmy z celé </a:t>
            </a:r>
            <a:r>
              <a:rPr lang="cs-CZ" sz="2000" dirty="0" smtClean="0">
                <a:solidFill>
                  <a:schemeClr val="tx2"/>
                </a:solidFill>
              </a:rPr>
              <a:t>Evropy </a:t>
            </a:r>
            <a:r>
              <a:rPr lang="cs-CZ" sz="2000" dirty="0">
                <a:solidFill>
                  <a:schemeClr val="tx2"/>
                </a:solidFill>
              </a:rPr>
              <a:t>spolupracujícími na projektech programu </a:t>
            </a:r>
            <a:r>
              <a:rPr lang="cs-CZ" sz="2000" dirty="0" smtClean="0">
                <a:solidFill>
                  <a:schemeClr val="tx2"/>
                </a:solidFill>
              </a:rPr>
              <a:t>ESPON</a:t>
            </a:r>
          </a:p>
          <a:p>
            <a:r>
              <a:rPr lang="cs-CZ" sz="2000" dirty="0" smtClean="0">
                <a:solidFill>
                  <a:schemeClr val="tx2"/>
                </a:solidFill>
              </a:rPr>
              <a:t>Publikace je ke stažení na webu programu a umožňuje vytvořit si na míru vypracovaný přehled zaměřený </a:t>
            </a:r>
            <a:r>
              <a:rPr lang="cs-CZ" sz="2000" dirty="0">
                <a:solidFill>
                  <a:schemeClr val="tx2"/>
                </a:solidFill>
              </a:rPr>
              <a:t>na vaše oblasti zájmu.</a:t>
            </a:r>
          </a:p>
          <a:p>
            <a:endParaRPr lang="cs-CZ" sz="2000" dirty="0">
              <a:solidFill>
                <a:schemeClr val="tx2"/>
              </a:solidFill>
            </a:endParaRPr>
          </a:p>
        </p:txBody>
      </p:sp>
      <p:pic>
        <p:nvPicPr>
          <p:cNvPr id="5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177" y="3706642"/>
            <a:ext cx="1620000" cy="23040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/>
            </a:outerShdw>
          </a:effectLst>
        </p:spPr>
      </p:pic>
      <p:pic>
        <p:nvPicPr>
          <p:cNvPr id="6" name="Obrázek 5" descr="Výsledek obrázku pro territorial review esp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49" y="3706642"/>
            <a:ext cx="2841466" cy="241952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1"/>
            </a:outerShdw>
          </a:effectLst>
        </p:spPr>
      </p:pic>
    </p:spTree>
    <p:extLst>
      <p:ext uri="{BB962C8B-B14F-4D97-AF65-F5344CB8AC3E}">
        <p14:creationId xmlns:p14="http://schemas.microsoft.com/office/powerpoint/2010/main" val="41222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1" r="29437"/>
          <a:stretch/>
        </p:blipFill>
        <p:spPr>
          <a:xfrm>
            <a:off x="6026427" y="0"/>
            <a:ext cx="44196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0"/>
            <a:ext cx="4572000" cy="6858000"/>
          </a:xfrm>
          <a:prstGeom prst="rect">
            <a:avLst/>
          </a:prstGeom>
          <a:solidFill>
            <a:srgbClr val="394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2514601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Aplikovaný výzkum Cílené analýzy Policy Briefs</a:t>
            </a:r>
            <a:endParaRPr lang="en-GB" sz="36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62200" y="160020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000" b="1" dirty="0">
                <a:solidFill>
                  <a:srgbClr val="1F497D"/>
                </a:solidFill>
                <a:latin typeface="Calibri"/>
              </a:rPr>
              <a:t>2</a:t>
            </a:r>
            <a:endParaRPr lang="en-GB" sz="5000" b="1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04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Aplikovaný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lvl="0" eaLnBrk="0" fontAlgn="base" hangingPunct="0">
              <a:spcAft>
                <a:spcPts val="300"/>
              </a:spcAft>
            </a:pPr>
            <a:r>
              <a:rPr lang="cs-CZ" sz="2000" i="1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plán</a:t>
            </a: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– cca 22</a:t>
            </a:r>
            <a:r>
              <a:rPr lang="en-GB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projektů aplikovaného výzkumu, 15</a:t>
            </a:r>
            <a:r>
              <a:rPr lang="en-US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.</a:t>
            </a: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6</a:t>
            </a:r>
            <a:r>
              <a:rPr lang="en-US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mi</a:t>
            </a: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l. </a:t>
            </a:r>
            <a:r>
              <a:rPr lang="en-US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€</a:t>
            </a: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, </a:t>
            </a:r>
          </a:p>
          <a:p>
            <a:pPr marL="88900" lvl="0" eaLnBrk="0" fontAlgn="base" hangingPunct="0">
              <a:spcAft>
                <a:spcPts val="300"/>
              </a:spcAft>
              <a:buNone/>
            </a:pP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             max.  doba projektu – 18 měsíců</a:t>
            </a:r>
          </a:p>
          <a:p>
            <a:pPr marL="88900" lvl="0" eaLnBrk="0" fontAlgn="base" hangingPunct="0">
              <a:spcAft>
                <a:spcPts val="300"/>
              </a:spcAft>
              <a:buNone/>
            </a:pPr>
            <a:endParaRPr lang="cs-CZ" sz="2000" kern="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 marL="431800" lvl="0" eaLnBrk="0" fontAlgn="base" hangingPunct="0">
              <a:spcAft>
                <a:spcPts val="300"/>
              </a:spcAft>
            </a:pPr>
            <a:r>
              <a:rPr lang="cs-CZ" sz="2000" i="1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únor 2018 </a:t>
            </a: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– </a:t>
            </a:r>
            <a:r>
              <a:rPr lang="cs-CZ" sz="2000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14 </a:t>
            </a: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projektů </a:t>
            </a:r>
            <a:r>
              <a:rPr lang="cs-CZ" sz="2000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- dvě kola výběrových </a:t>
            </a: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řízení </a:t>
            </a:r>
            <a:r>
              <a:rPr lang="cs-CZ" sz="2000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(2016, 2017)</a:t>
            </a:r>
            <a:endParaRPr lang="cs-CZ" sz="2000" kern="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 marL="88900" lvl="0" eaLnBrk="0" fontAlgn="base" hangingPunct="0">
              <a:spcAft>
                <a:spcPts val="300"/>
              </a:spcAft>
              <a:buNone/>
            </a:pPr>
            <a:r>
              <a:rPr lang="cs-CZ" sz="2000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                    (7 projektů z 1. kola </a:t>
            </a:r>
            <a:r>
              <a:rPr lang="cs-CZ" sz="2000" kern="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již</a:t>
            </a:r>
            <a:r>
              <a:rPr lang="cs-CZ" sz="2000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uzavřeno, finální reporty na webu) </a:t>
            </a:r>
            <a:endParaRPr lang="cs-CZ" sz="2000" kern="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 marL="88900" lvl="0" eaLnBrk="0" fontAlgn="base" hangingPunct="0">
              <a:spcAft>
                <a:spcPts val="300"/>
              </a:spcAft>
              <a:buNone/>
            </a:pP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                 - </a:t>
            </a:r>
            <a:r>
              <a:rPr lang="cs-CZ" sz="2000" i="1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účast českého partnera – FA ČVUT</a:t>
            </a:r>
          </a:p>
          <a:p>
            <a:pPr marL="88900" lvl="0" eaLnBrk="0" fontAlgn="base" hangingPunct="0">
              <a:spcAft>
                <a:spcPts val="300"/>
              </a:spcAft>
              <a:buNone/>
            </a:pPr>
            <a:r>
              <a:rPr lang="cs-CZ" sz="2000" i="1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                    </a:t>
            </a:r>
            <a:r>
              <a:rPr lang="en-US" sz="2000" i="1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Spatial planning systems in </a:t>
            </a:r>
            <a:r>
              <a:rPr lang="en-US" sz="2000" i="1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Europe</a:t>
            </a:r>
            <a:endParaRPr lang="cs-CZ" sz="2000" i="1" kern="0" dirty="0" smtClean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 marL="88900" lvl="0" eaLnBrk="0" fontAlgn="base" hangingPunct="0">
              <a:spcAft>
                <a:spcPts val="300"/>
              </a:spcAft>
              <a:buNone/>
            </a:pPr>
            <a:endParaRPr lang="cs-CZ" sz="2000" i="1" kern="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 marL="88900" lvl="0" eaLnBrk="0" fontAlgn="base" hangingPunct="0">
              <a:spcAft>
                <a:spcPts val="300"/>
              </a:spcAft>
            </a:pP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 </a:t>
            </a:r>
            <a:r>
              <a:rPr lang="cs-CZ" sz="2000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3. kolo - předběžně oznámeno </a:t>
            </a: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6</a:t>
            </a:r>
            <a:r>
              <a:rPr lang="cs-CZ" sz="2000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témat vybraných </a:t>
            </a:r>
            <a:r>
              <a:rPr lang="cs-CZ" sz="2000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MV a EGTC</a:t>
            </a:r>
            <a:endParaRPr lang="cs-CZ" sz="2000" kern="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  <a:p>
            <a:pPr marL="88900" lvl="0" eaLnBrk="0" fontAlgn="base" hangingPunct="0">
              <a:spcAft>
                <a:spcPts val="300"/>
              </a:spcAft>
              <a:buNone/>
            </a:pPr>
            <a:r>
              <a:rPr lang="cs-CZ" sz="2000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                    </a:t>
            </a:r>
            <a:r>
              <a:rPr lang="cs-CZ" sz="2000" kern="0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(vyhlášení výběrových řízení v 1. pol. 2018)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728" y="1901858"/>
            <a:ext cx="1853345" cy="1609483"/>
          </a:xfrm>
          <a:prstGeom prst="rect">
            <a:avLst/>
          </a:prstGeom>
          <a:effectLst>
            <a:outerShdw blurRad="50800" dist="50800" dir="5400000" algn="ctr" rotWithShape="0">
              <a:schemeClr val="accent1"/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331" y="4048880"/>
            <a:ext cx="1913448" cy="1697848"/>
          </a:xfrm>
          <a:prstGeom prst="rect">
            <a:avLst/>
          </a:prstGeom>
          <a:effectLst>
            <a:outerShdw blurRad="50800" dist="50800" dir="5400000" algn="ctr" rotWithShape="0">
              <a:schemeClr val="accent1"/>
            </a:outerShdw>
          </a:effectLst>
        </p:spPr>
      </p:pic>
      <p:pic>
        <p:nvPicPr>
          <p:cNvPr id="2050" name="Picture 2" descr="TerrFutRe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28" y="4003456"/>
            <a:ext cx="1905000" cy="17621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Nová </a:t>
            </a:r>
            <a:r>
              <a:rPr lang="cs-CZ" dirty="0" smtClean="0">
                <a:solidFill>
                  <a:schemeClr val="tx2"/>
                </a:solidFill>
              </a:rPr>
              <a:t>výběrová</a:t>
            </a:r>
            <a:r>
              <a:rPr lang="cs-CZ" dirty="0" smtClean="0"/>
              <a:t> řízení – aplikovaný výzkum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837113"/>
            <a:ext cx="10972800" cy="4289051"/>
          </a:xfrm>
        </p:spPr>
        <p:txBody>
          <a:bodyPr/>
          <a:lstStyle/>
          <a:p>
            <a:pPr marL="0" indent="0" fontAlgn="base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cs-CZ" sz="240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6 nových témat:</a:t>
            </a:r>
          </a:p>
          <a:p>
            <a:pPr marL="0" indent="0" fontAlgn="base">
              <a:buNone/>
            </a:pPr>
            <a:endParaRPr lang="cs-CZ" sz="2400" b="1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cs-CZ" sz="2400" b="1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Přechodná </a:t>
            </a:r>
            <a:r>
              <a:rPr lang="cs-CZ" sz="2400" b="1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fáze regionálních ekonomik</a:t>
            </a:r>
            <a:endParaRPr lang="cs-CZ" sz="240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cs-CZ" sz="2400" b="1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Rozvoj venkova v Evropě</a:t>
            </a:r>
            <a:endParaRPr lang="cs-CZ" sz="240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cs-CZ" sz="2400" b="1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Meziregionální vztahy v Evropě</a:t>
            </a:r>
            <a:endParaRPr lang="cs-CZ" sz="240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cs-CZ" sz="2400" b="1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Udržitelné využití území</a:t>
            </a:r>
            <a:endParaRPr lang="cs-CZ" sz="240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cs-CZ" sz="2400" b="1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Územní dopady přírodních katastrof</a:t>
            </a:r>
            <a:endParaRPr lang="cs-CZ" sz="240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cs-CZ" sz="2400" b="1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Metodika and měření kvality života</a:t>
            </a:r>
            <a:endParaRPr lang="cs-CZ" sz="240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  <p:pic>
        <p:nvPicPr>
          <p:cNvPr id="5" name="Picture 7"/>
          <p:cNvPicPr/>
          <p:nvPr/>
        </p:nvPicPr>
        <p:blipFill rotWithShape="1">
          <a:blip r:embed="rId2"/>
          <a:srcRect r="9089"/>
          <a:stretch/>
        </p:blipFill>
        <p:spPr>
          <a:xfrm>
            <a:off x="7711648" y="3232481"/>
            <a:ext cx="2235200" cy="32575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72" y="1610463"/>
            <a:ext cx="3413552" cy="1395368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5644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Cílené analýzy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2356" y="1417638"/>
            <a:ext cx="10972800" cy="5174355"/>
          </a:xfrm>
        </p:spPr>
        <p:txBody>
          <a:bodyPr>
            <a:normAutofit/>
          </a:bodyPr>
          <a:lstStyle/>
          <a:p>
            <a:pPr marL="88900">
              <a:spcAft>
                <a:spcPts val="800"/>
              </a:spcAft>
            </a:pPr>
            <a:endParaRPr lang="cs-CZ" sz="2200" i="1" dirty="0" smtClean="0">
              <a:solidFill>
                <a:schemeClr val="tx2"/>
              </a:solidFill>
              <a:latin typeface="+mj-lt"/>
            </a:endParaRPr>
          </a:p>
          <a:p>
            <a:pPr marL="88900">
              <a:spcAft>
                <a:spcPts val="800"/>
              </a:spcAft>
            </a:pPr>
            <a:r>
              <a:rPr lang="cs-CZ" sz="2200" i="1" dirty="0" smtClean="0">
                <a:solidFill>
                  <a:schemeClr val="tx2"/>
                </a:solidFill>
                <a:latin typeface="+mj-lt"/>
              </a:rPr>
              <a:t>plán</a:t>
            </a:r>
            <a:r>
              <a:rPr lang="cs-CZ" sz="2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cs-CZ" sz="2200" dirty="0">
                <a:solidFill>
                  <a:schemeClr val="tx2"/>
                </a:solidFill>
                <a:latin typeface="+mj-lt"/>
              </a:rPr>
              <a:t>– 25 cílených analýz (předkládání průběžně, 2x ročně </a:t>
            </a:r>
          </a:p>
          <a:p>
            <a:pPr marL="88900">
              <a:spcAft>
                <a:spcPts val="800"/>
              </a:spcAft>
            </a:pPr>
            <a:r>
              <a:rPr lang="cs-CZ" sz="2200" dirty="0">
                <a:solidFill>
                  <a:schemeClr val="tx2"/>
                </a:solidFill>
                <a:latin typeface="+mj-lt"/>
              </a:rPr>
              <a:t>          hodnocení), 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6.4 mil</a:t>
            </a:r>
            <a:r>
              <a:rPr lang="cs-CZ" sz="2200" dirty="0">
                <a:solidFill>
                  <a:schemeClr val="tx2"/>
                </a:solidFill>
                <a:latin typeface="+mj-lt"/>
              </a:rPr>
              <a:t>.</a:t>
            </a:r>
            <a:r>
              <a:rPr lang="en-US" sz="2200" dirty="0">
                <a:solidFill>
                  <a:schemeClr val="tx2"/>
                </a:solidFill>
                <a:latin typeface="+mj-lt"/>
              </a:rPr>
              <a:t>€</a:t>
            </a:r>
            <a:r>
              <a:rPr lang="cs-CZ" sz="2200" dirty="0">
                <a:solidFill>
                  <a:schemeClr val="tx2"/>
                </a:solidFill>
                <a:latin typeface="+mj-lt"/>
              </a:rPr>
              <a:t> (včetně </a:t>
            </a:r>
            <a:r>
              <a:rPr lang="en-GB" sz="2200" dirty="0">
                <a:solidFill>
                  <a:schemeClr val="tx2"/>
                </a:solidFill>
                <a:latin typeface="+mj-lt"/>
              </a:rPr>
              <a:t>45 policy briefs</a:t>
            </a:r>
            <a:r>
              <a:rPr lang="cs-CZ" sz="2200" dirty="0">
                <a:solidFill>
                  <a:schemeClr val="tx2"/>
                </a:solidFill>
                <a:latin typeface="+mj-lt"/>
              </a:rPr>
              <a:t>)</a:t>
            </a:r>
          </a:p>
          <a:p>
            <a:pPr marL="88900"/>
            <a:endParaRPr lang="cs-CZ" sz="2200" i="1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88900"/>
            <a:r>
              <a:rPr lang="cs-CZ" sz="2200" i="1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ú</a:t>
            </a:r>
            <a:r>
              <a:rPr lang="cs-CZ" sz="2200" i="1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nor 2018 </a:t>
            </a:r>
            <a:r>
              <a:rPr lang="cs-CZ" sz="22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– </a:t>
            </a:r>
            <a:r>
              <a:rPr lang="cs-CZ" sz="22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vybráno 9 cílených analýz  </a:t>
            </a:r>
            <a:endParaRPr lang="cs-CZ" sz="2200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cs-CZ" sz="22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                   </a:t>
            </a:r>
            <a:r>
              <a:rPr lang="cs-CZ" sz="22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* účast 2 českých partnerů – projekt </a:t>
            </a:r>
            <a:r>
              <a:rPr lang="cs-CZ" sz="22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Metropolitní oblasti (SPIMA)</a:t>
            </a:r>
          </a:p>
          <a:p>
            <a:pPr marL="0" indent="0">
              <a:buNone/>
            </a:pPr>
            <a:r>
              <a:rPr lang="cs-CZ" sz="22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                    </a:t>
            </a:r>
            <a:r>
              <a:rPr lang="cs-CZ" sz="22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– Magistrát HMP, Magistrát města </a:t>
            </a:r>
            <a:r>
              <a:rPr lang="cs-CZ" sz="22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Brno  </a:t>
            </a:r>
            <a:endParaRPr lang="cs-CZ" sz="2200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               </a:t>
            </a:r>
          </a:p>
          <a:p>
            <a:pPr marL="266700" indent="-266700">
              <a:spcAft>
                <a:spcPts val="600"/>
              </a:spcAft>
              <a:defRPr/>
            </a:pPr>
            <a:r>
              <a:rPr lang="cs-CZ" sz="22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  </a:t>
            </a:r>
            <a:r>
              <a:rPr lang="cs-CZ" sz="22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průběžné předkládání -2x ročně hodnocení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cs-CZ" sz="22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      návrhů k určitému datu (22. 6. 2018)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cs-CZ" sz="2200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cs-CZ" sz="2200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     </a:t>
            </a:r>
            <a:endParaRPr lang="cs-CZ" sz="2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775" y="4089864"/>
            <a:ext cx="3336172" cy="250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2">
  <a:themeElements>
    <a:clrScheme name="">
      <a:dk1>
        <a:srgbClr val="000000"/>
      </a:dk1>
      <a:lt1>
        <a:srgbClr val="FFFFFF"/>
      </a:lt1>
      <a:dk2>
        <a:srgbClr val="000000"/>
      </a:dk2>
      <a:lt2>
        <a:srgbClr val="B3B3B3"/>
      </a:lt2>
      <a:accent1>
        <a:srgbClr val="D10000"/>
      </a:accent1>
      <a:accent2>
        <a:srgbClr val="08007D"/>
      </a:accent2>
      <a:accent3>
        <a:srgbClr val="FFFFFF"/>
      </a:accent3>
      <a:accent4>
        <a:srgbClr val="000000"/>
      </a:accent4>
      <a:accent5>
        <a:srgbClr val="E5AAAA"/>
      </a:accent5>
      <a:accent6>
        <a:srgbClr val="060071"/>
      </a:accent6>
      <a:hlink>
        <a:srgbClr val="007F19"/>
      </a:hlink>
      <a:folHlink>
        <a:srgbClr val="D9D9D9"/>
      </a:folHlink>
    </a:clrScheme>
    <a:fontScheme name="Presentation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A0000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0A01"/>
        </a:accent1>
        <a:accent2>
          <a:srgbClr val="960101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870101"/>
        </a:accent6>
        <a:hlink>
          <a:srgbClr val="5A010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683</Words>
  <Application>Microsoft Office PowerPoint</Application>
  <PresentationFormat>Širokoúhlá obrazovka</PresentationFormat>
  <Paragraphs>158</Paragraphs>
  <Slides>17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8" baseType="lpstr">
      <vt:lpstr>ＭＳ Ｐゴシック</vt:lpstr>
      <vt:lpstr>Arial</vt:lpstr>
      <vt:lpstr>Calibri</vt:lpstr>
      <vt:lpstr>Tahoma</vt:lpstr>
      <vt:lpstr>Times</vt:lpstr>
      <vt:lpstr>Times New Roman</vt:lpstr>
      <vt:lpstr>Verdana</vt:lpstr>
      <vt:lpstr>Office Theme</vt:lpstr>
      <vt:lpstr>Presentation2</vt:lpstr>
      <vt:lpstr>CorelDRAW</vt:lpstr>
      <vt:lpstr>Prezentace Microsoft PowerPointu 97–2003</vt:lpstr>
      <vt:lpstr>PS ESPON 2020 </vt:lpstr>
      <vt:lpstr>Prezentace aplikace PowerPoint</vt:lpstr>
      <vt:lpstr>Příspěvek ESPON k fázím politického procesu</vt:lpstr>
      <vt:lpstr>Příspěvek ESPON k fázím politického procesu</vt:lpstr>
      <vt:lpstr>ESPON Territorial Review</vt:lpstr>
      <vt:lpstr>Prezentace aplikace PowerPoint</vt:lpstr>
      <vt:lpstr>Aplikovaný výzkum</vt:lpstr>
      <vt:lpstr>Nová výběrová řízení – aplikovaný výzkum</vt:lpstr>
      <vt:lpstr>Cílené analýzy</vt:lpstr>
      <vt:lpstr>Cílené analýzy</vt:lpstr>
      <vt:lpstr>Policy Briefs</vt:lpstr>
      <vt:lpstr>Prezentace aplikace PowerPoint</vt:lpstr>
      <vt:lpstr>Vědecké a monitorovací nástroje</vt:lpstr>
      <vt:lpstr>Prezentace aplikace PowerPoint</vt:lpstr>
      <vt:lpstr>ESPON akce</vt:lpstr>
      <vt:lpstr>Aktuální informace</vt:lpstr>
      <vt:lpstr>Kontakty</vt:lpstr>
    </vt:vector>
  </TitlesOfParts>
  <Company>MMR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Hroňková Milada</dc:creator>
  <cp:lastModifiedBy>Hroňková Milada</cp:lastModifiedBy>
  <cp:revision>32</cp:revision>
  <dcterms:created xsi:type="dcterms:W3CDTF">2018-03-01T09:12:31Z</dcterms:created>
  <dcterms:modified xsi:type="dcterms:W3CDTF">2018-03-01T16:07:10Z</dcterms:modified>
</cp:coreProperties>
</file>