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6"/>
  </p:notesMasterIdLst>
  <p:handoutMasterIdLst>
    <p:handoutMasterId r:id="rId17"/>
  </p:handoutMasterIdLst>
  <p:sldIdLst>
    <p:sldId id="658" r:id="rId2"/>
    <p:sldId id="674" r:id="rId3"/>
    <p:sldId id="719" r:id="rId4"/>
    <p:sldId id="722" r:id="rId5"/>
    <p:sldId id="721" r:id="rId6"/>
    <p:sldId id="724" r:id="rId7"/>
    <p:sldId id="723" r:id="rId8"/>
    <p:sldId id="725" r:id="rId9"/>
    <p:sldId id="726" r:id="rId10"/>
    <p:sldId id="727" r:id="rId11"/>
    <p:sldId id="728" r:id="rId12"/>
    <p:sldId id="729" r:id="rId13"/>
    <p:sldId id="730" r:id="rId14"/>
    <p:sldId id="720" r:id="rId15"/>
  </p:sldIdLst>
  <p:sldSz cx="9144000" cy="6858000" type="screen4x3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35D"/>
    <a:srgbClr val="7494A4"/>
    <a:srgbClr val="77726B"/>
    <a:srgbClr val="000000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86410" autoAdjust="0"/>
  </p:normalViewPr>
  <p:slideViewPr>
    <p:cSldViewPr snapToGrid="0" snapToObjects="1">
      <p:cViewPr varScale="1">
        <p:scale>
          <a:sx n="134" d="100"/>
          <a:sy n="134" d="100"/>
        </p:scale>
        <p:origin x="-954" y="-78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9/19/2016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0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3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9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39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39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0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Meeting </a:t>
            </a:r>
            <a:r>
              <a:rPr lang="de-DE" dirty="0" err="1" smtClean="0"/>
              <a:t>xy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 |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  <a:endParaRPr lang="en-US" altLang="de-DE" sz="1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 </a:t>
            </a:r>
            <a:r>
              <a:rPr lang="de-DE" dirty="0" err="1" smtClean="0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 smtClean="0"/>
              <a:t>FULL Image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b="0" kern="1200" spc="50" baseline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id-ID" sz="1200" b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central.eu/Content.Node/apply/Project_Idea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rreg_CZ" TargetMode="External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cs-CZ" dirty="0"/>
              <a:t>z</a:t>
            </a:r>
            <a:r>
              <a:rPr lang="cs-CZ" dirty="0" smtClean="0"/>
              <a:t>asedání Výboru ČR</a:t>
            </a:r>
            <a:endParaRPr lang="de-AT" dirty="0" smtClean="0"/>
          </a:p>
          <a:p>
            <a:r>
              <a:rPr lang="de-AT" dirty="0" smtClean="0"/>
              <a:t>2</a:t>
            </a:r>
            <a:r>
              <a:rPr lang="cs-CZ" dirty="0"/>
              <a:t>0</a:t>
            </a:r>
            <a:r>
              <a:rPr lang="cs-CZ" dirty="0" smtClean="0"/>
              <a:t>. září </a:t>
            </a:r>
            <a:r>
              <a:rPr lang="de-AT" dirty="0" smtClean="0"/>
              <a:t>2016, </a:t>
            </a:r>
            <a:r>
              <a:rPr lang="de-AT" dirty="0" err="1" smtClean="0"/>
              <a:t>Pra</a:t>
            </a:r>
            <a:r>
              <a:rPr lang="cs-CZ" dirty="0" smtClean="0"/>
              <a:t>ha, MMR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Interreg</a:t>
            </a:r>
            <a:r>
              <a:rPr lang="cs-CZ" sz="3200" dirty="0" smtClean="0"/>
              <a:t> CENTRAL EUROPE</a:t>
            </a:r>
            <a:endParaRPr lang="de-AT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104926" y="6336468"/>
            <a:ext cx="7754912" cy="275990"/>
          </a:xfrm>
        </p:spPr>
        <p:txBody>
          <a:bodyPr/>
          <a:lstStyle/>
          <a:p>
            <a:r>
              <a:rPr lang="cs-CZ" dirty="0" smtClean="0"/>
              <a:t>Ministerstvo pro místní rozvoj</a:t>
            </a:r>
            <a:r>
              <a:rPr lang="de-AT" dirty="0" smtClean="0"/>
              <a:t>|</a:t>
            </a:r>
            <a:r>
              <a:rPr lang="cs-CZ" dirty="0" smtClean="0"/>
              <a:t> Odbor </a:t>
            </a:r>
            <a:r>
              <a:rPr lang="cs-CZ" dirty="0" err="1" smtClean="0"/>
              <a:t>evr</a:t>
            </a:r>
            <a:r>
              <a:rPr lang="cs-CZ" dirty="0" smtClean="0"/>
              <a:t>. </a:t>
            </a:r>
            <a:r>
              <a:rPr lang="cs-CZ" dirty="0"/>
              <a:t>ú</a:t>
            </a:r>
            <a:r>
              <a:rPr lang="cs-CZ" dirty="0" smtClean="0"/>
              <a:t>zemní spolupráce – </a:t>
            </a:r>
            <a:r>
              <a:rPr lang="cs-CZ" dirty="0" smtClean="0"/>
              <a:t>Stella Horváthová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264" y="91414"/>
            <a:ext cx="6592187" cy="928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>
                <a:solidFill>
                  <a:schemeClr val="accent3">
                    <a:lumMod val="75000"/>
                  </a:schemeClr>
                </a:solidFill>
              </a:rPr>
              <a:t>SCHVÁLENÉ PROJEKTY Z 1. VÝZVY </a:t>
            </a:r>
            <a: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rgbClr val="159961"/>
                </a:solidFill>
              </a:rPr>
              <a:t>2.1 </a:t>
            </a:r>
            <a:r>
              <a:rPr lang="cs-CZ" sz="1800" u="sng" dirty="0" smtClean="0">
                <a:solidFill>
                  <a:srgbClr val="159961"/>
                </a:solidFill>
              </a:rPr>
              <a:t>zvýšení </a:t>
            </a:r>
            <a:r>
              <a:rPr lang="cs-CZ" sz="1800" u="sng" dirty="0">
                <a:solidFill>
                  <a:srgbClr val="159961"/>
                </a:solidFill>
              </a:rPr>
              <a:t>energetické účinnosti a využívání energie z obnovitelných zdrojů </a:t>
            </a:r>
            <a:r>
              <a:rPr lang="cs-CZ" sz="1800" dirty="0">
                <a:solidFill>
                  <a:srgbClr val="159961"/>
                </a:solidFill>
              </a:rPr>
              <a:t>ve veřejné infrastruktuře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31549" y="2171701"/>
            <a:ext cx="6161086" cy="1738992"/>
          </a:xfrm>
        </p:spPr>
        <p:txBody>
          <a:bodyPr/>
          <a:lstStyle/>
          <a:p>
            <a:r>
              <a:rPr lang="de-AT" sz="1600" dirty="0"/>
              <a:t>Projekt se </a:t>
            </a:r>
            <a:r>
              <a:rPr lang="de-AT" sz="1600" dirty="0" err="1"/>
              <a:t>zaměřuje</a:t>
            </a:r>
            <a:r>
              <a:rPr lang="de-AT" sz="1600" dirty="0"/>
              <a:t> na </a:t>
            </a:r>
            <a:r>
              <a:rPr lang="de-AT" sz="1600" dirty="0" err="1"/>
              <a:t>snižování</a:t>
            </a:r>
            <a:r>
              <a:rPr lang="de-AT" sz="1600" dirty="0"/>
              <a:t> </a:t>
            </a:r>
            <a:r>
              <a:rPr lang="de-AT" sz="1600" dirty="0" err="1"/>
              <a:t>emisí</a:t>
            </a:r>
            <a:r>
              <a:rPr lang="de-AT" sz="1600" dirty="0"/>
              <a:t> CO2 </a:t>
            </a:r>
            <a:r>
              <a:rPr lang="cs-CZ" sz="1600" dirty="0"/>
              <a:t>a</a:t>
            </a:r>
            <a:r>
              <a:rPr lang="de-AT" sz="1600" dirty="0"/>
              <a:t> </a:t>
            </a:r>
            <a:r>
              <a:rPr lang="de-AT" sz="1600" dirty="0" err="1"/>
              <a:t>zvýšení</a:t>
            </a:r>
            <a:r>
              <a:rPr lang="de-AT" sz="1600" dirty="0"/>
              <a:t> </a:t>
            </a:r>
            <a:r>
              <a:rPr lang="de-AT" sz="1600" dirty="0" err="1"/>
              <a:t>energetické</a:t>
            </a:r>
            <a:r>
              <a:rPr lang="de-AT" sz="1600" dirty="0"/>
              <a:t> </a:t>
            </a:r>
            <a:r>
              <a:rPr lang="de-AT" sz="1600" dirty="0" err="1"/>
              <a:t>účinnosti</a:t>
            </a:r>
            <a:r>
              <a:rPr lang="de-AT" sz="1600" dirty="0"/>
              <a:t> </a:t>
            </a:r>
            <a:r>
              <a:rPr lang="de-AT" sz="1600" dirty="0" err="1" smtClean="0"/>
              <a:t>veřejné</a:t>
            </a:r>
            <a:r>
              <a:rPr lang="cs-CZ" sz="1600" dirty="0" smtClean="0"/>
              <a:t>ho </a:t>
            </a:r>
            <a:r>
              <a:rPr lang="de-AT" sz="1600" dirty="0" err="1" smtClean="0"/>
              <a:t>osvětlení</a:t>
            </a:r>
            <a:r>
              <a:rPr lang="de-AT" sz="1600" dirty="0" smtClean="0"/>
              <a:t> </a:t>
            </a:r>
            <a:r>
              <a:rPr lang="de-AT" sz="1600" dirty="0"/>
              <a:t>v </a:t>
            </a:r>
            <a:r>
              <a:rPr lang="de-AT" sz="1600" dirty="0" err="1"/>
              <a:t>místních</a:t>
            </a:r>
            <a:r>
              <a:rPr lang="de-AT" sz="1600" dirty="0"/>
              <a:t> </a:t>
            </a:r>
            <a:r>
              <a:rPr lang="de-AT" sz="1600" dirty="0" err="1"/>
              <a:t>samospráv</a:t>
            </a:r>
            <a:r>
              <a:rPr lang="cs-CZ" sz="1600" dirty="0"/>
              <a:t>. Cílem je, aby </a:t>
            </a:r>
            <a:r>
              <a:rPr lang="cs-CZ" sz="1600" dirty="0" smtClean="0"/>
              <a:t>se proces plánování </a:t>
            </a:r>
            <a:r>
              <a:rPr lang="cs-CZ" sz="1600" dirty="0"/>
              <a:t>městského světelné infrastruktury </a:t>
            </a:r>
            <a:r>
              <a:rPr lang="cs-CZ" sz="1600" dirty="0" smtClean="0"/>
              <a:t>posunul směrem </a:t>
            </a:r>
            <a:r>
              <a:rPr lang="cs-CZ" sz="1600" dirty="0"/>
              <a:t>k </a:t>
            </a:r>
            <a:r>
              <a:rPr lang="cs-CZ" sz="1600" dirty="0" smtClean="0"/>
              <a:t>poptávce po moderní </a:t>
            </a:r>
            <a:r>
              <a:rPr lang="cs-CZ" sz="1600" dirty="0"/>
              <a:t>energetické </a:t>
            </a:r>
            <a:r>
              <a:rPr lang="cs-CZ" sz="1600" dirty="0" smtClean="0"/>
              <a:t>účinnosti.</a:t>
            </a:r>
          </a:p>
          <a:p>
            <a:r>
              <a:rPr lang="cs-CZ" sz="1600" dirty="0" smtClean="0"/>
              <a:t>Nedostatek inteligentních světelných systémů které přispívají </a:t>
            </a:r>
            <a:r>
              <a:rPr lang="cs-CZ" sz="1600" dirty="0"/>
              <a:t>snížení spotřeby energie a </a:t>
            </a:r>
            <a:r>
              <a:rPr lang="cs-CZ" sz="1600" dirty="0" smtClean="0"/>
              <a:t>nákladů - světelný </a:t>
            </a:r>
            <a:r>
              <a:rPr lang="cs-CZ" sz="1600" dirty="0"/>
              <a:t>design </a:t>
            </a:r>
            <a:r>
              <a:rPr lang="cs-CZ" sz="1600" dirty="0" smtClean="0"/>
              <a:t>= </a:t>
            </a:r>
            <a:r>
              <a:rPr lang="cs-CZ" sz="1600" dirty="0"/>
              <a:t>lepší světlo a hospodaření s energií.</a:t>
            </a:r>
            <a:endParaRPr lang="de-AT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96864" y="1077686"/>
            <a:ext cx="8562975" cy="947057"/>
          </a:xfrm>
        </p:spPr>
        <p:txBody>
          <a:bodyPr/>
          <a:lstStyle/>
          <a:p>
            <a:r>
              <a:rPr lang="cs-CZ" sz="2200" dirty="0"/>
              <a:t>snižování emisí CO2 a zlepšení energetické </a:t>
            </a:r>
            <a:r>
              <a:rPr lang="cs-CZ" sz="2200" dirty="0" smtClean="0"/>
              <a:t>účinnosti veřejného </a:t>
            </a:r>
            <a:r>
              <a:rPr lang="cs-CZ" sz="2200" dirty="0"/>
              <a:t>osvětlení, konvenční svítidla je třeba </a:t>
            </a:r>
            <a:r>
              <a:rPr lang="cs-CZ" sz="2200" dirty="0" smtClean="0"/>
              <a:t>vyměnit za energeticky </a:t>
            </a:r>
            <a:r>
              <a:rPr lang="cs-CZ" sz="2200" dirty="0"/>
              <a:t>úsporné osvětlení.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26873" y="1891862"/>
            <a:ext cx="2470170" cy="266286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Univerzita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Obec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Institut pro ochranu klimatu </a:t>
            </a: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Designová společnost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Společnost osvětlovací techniky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Energetická agentura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Středisko 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obch.podpory</a:t>
            </a: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Komunální služby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 další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31549" y="4014723"/>
            <a:ext cx="8817429" cy="223198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  <a:endParaRPr lang="cs-CZ" sz="18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Navrženy parametry, které současně splňují sociálních potřeby, vymezení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společných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norem a harmonizace politických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doporučení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 odvětví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Testování a nastavení technologických standardů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investice ve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vybraných pilotních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lokalitách -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mplementace přenosných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inteligentních světelných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konceptů</a:t>
            </a:r>
          </a:p>
        </p:txBody>
      </p:sp>
    </p:spTree>
    <p:extLst>
      <p:ext uri="{BB962C8B-B14F-4D97-AF65-F5344CB8AC3E}">
        <p14:creationId xmlns:p14="http://schemas.microsoft.com/office/powerpoint/2010/main" val="21917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891" y="149224"/>
            <a:ext cx="6497295" cy="765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>
                <a:solidFill>
                  <a:schemeClr val="accent3">
                    <a:lumMod val="75000"/>
                  </a:schemeClr>
                </a:solidFill>
              </a:rPr>
              <a:t>SCHVÁLENÉ PROJEKTY Z 1. VÝZVY</a:t>
            </a:r>
            <a:r>
              <a:rPr lang="cs-CZ" sz="3100" dirty="0" smtClean="0">
                <a:solidFill>
                  <a:srgbClr val="98C222"/>
                </a:solidFill>
              </a:rPr>
              <a:t/>
            </a:r>
            <a:br>
              <a:rPr lang="cs-CZ" sz="3100" dirty="0" smtClean="0">
                <a:solidFill>
                  <a:srgbClr val="98C222"/>
                </a:solidFill>
              </a:rPr>
            </a:br>
            <a:r>
              <a:rPr lang="cs-CZ" sz="1800" dirty="0" smtClean="0">
                <a:solidFill>
                  <a:srgbClr val="98C222"/>
                </a:solidFill>
              </a:rPr>
              <a:t>3.3 </a:t>
            </a:r>
            <a:r>
              <a:rPr lang="cs-CZ" sz="1800" dirty="0">
                <a:solidFill>
                  <a:srgbClr val="98C222"/>
                </a:solidFill>
              </a:rPr>
              <a:t>Zlepšit</a:t>
            </a:r>
            <a:r>
              <a:rPr lang="en-US" sz="1800" dirty="0">
                <a:solidFill>
                  <a:srgbClr val="98C222"/>
                </a:solidFill>
              </a:rPr>
              <a:t> </a:t>
            </a:r>
            <a:r>
              <a:rPr lang="cs-CZ" sz="1800" u="sng" dirty="0">
                <a:solidFill>
                  <a:srgbClr val="98C222"/>
                </a:solidFill>
              </a:rPr>
              <a:t>řízení ŽP </a:t>
            </a:r>
            <a:r>
              <a:rPr lang="cs-CZ" sz="1800" u="sng" dirty="0" smtClean="0">
                <a:solidFill>
                  <a:srgbClr val="98C222"/>
                </a:solidFill>
              </a:rPr>
              <a:t>ve FUNKČNÍCH MĚSTSKÝCH OBLASTECH</a:t>
            </a:r>
            <a:endParaRPr lang="en-US" sz="1800" dirty="0">
              <a:solidFill>
                <a:srgbClr val="98C22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06037"/>
            <a:ext cx="6161086" cy="1778134"/>
          </a:xfrm>
        </p:spPr>
        <p:txBody>
          <a:bodyPr/>
          <a:lstStyle/>
          <a:p>
            <a:r>
              <a:rPr lang="cs-CZ" sz="1600" dirty="0"/>
              <a:t>M</a:t>
            </a:r>
            <a:r>
              <a:rPr lang="cs-CZ" sz="1600" dirty="0" smtClean="0"/>
              <a:t>ěstské zelené plochy </a:t>
            </a:r>
            <a:r>
              <a:rPr lang="cs-CZ" sz="1600" dirty="0"/>
              <a:t>nabízí základní nástroje pro zlepšení vlivu na životní prostředí a odolnost vůči změně </a:t>
            </a:r>
            <a:r>
              <a:rPr lang="cs-CZ" sz="1600" dirty="0" smtClean="0"/>
              <a:t>klimatu</a:t>
            </a:r>
            <a:r>
              <a:rPr lang="cs-CZ" sz="1600" dirty="0"/>
              <a:t>. přispěje ke zlepšení kvality života v městských jader a jejich zázemí. </a:t>
            </a:r>
          </a:p>
          <a:p>
            <a:r>
              <a:rPr lang="cs-CZ" sz="1600" dirty="0" smtClean="0"/>
              <a:t>Městská </a:t>
            </a:r>
            <a:r>
              <a:rPr lang="cs-CZ" sz="1600" dirty="0"/>
              <a:t>zeleň </a:t>
            </a:r>
            <a:r>
              <a:rPr lang="cs-CZ" sz="1600" dirty="0" smtClean="0"/>
              <a:t>jsou </a:t>
            </a:r>
            <a:r>
              <a:rPr lang="cs-CZ" sz="1600" dirty="0"/>
              <a:t>často odděleně řízeny prostřednictvím outsourcingu </a:t>
            </a:r>
            <a:r>
              <a:rPr lang="cs-CZ" sz="1600" dirty="0" smtClean="0"/>
              <a:t> - projekt integruje </a:t>
            </a:r>
            <a:r>
              <a:rPr lang="cs-CZ" sz="1600" dirty="0"/>
              <a:t>všechny </a:t>
            </a:r>
            <a:r>
              <a:rPr lang="cs-CZ" sz="1600" dirty="0" smtClean="0"/>
              <a:t>zúčastněné </a:t>
            </a:r>
            <a:r>
              <a:rPr lang="cs-CZ" sz="1600" dirty="0"/>
              <a:t>strany, aby efektivněji </a:t>
            </a:r>
            <a:r>
              <a:rPr lang="cs-CZ" sz="1600" dirty="0" smtClean="0"/>
              <a:t>řídily zeleň udržitelným </a:t>
            </a:r>
            <a:r>
              <a:rPr lang="cs-CZ" sz="1600" dirty="0"/>
              <a:t>způsobem, a tím </a:t>
            </a:r>
            <a:r>
              <a:rPr lang="cs-CZ" sz="1600" dirty="0" smtClean="0"/>
              <a:t>zlepšily </a:t>
            </a:r>
            <a:r>
              <a:rPr lang="cs-CZ" sz="1600" dirty="0"/>
              <a:t>environmentální výkonnost jejich </a:t>
            </a:r>
            <a:r>
              <a:rPr lang="cs-CZ" sz="1600" dirty="0" smtClean="0"/>
              <a:t>FMO.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96864" y="1250071"/>
            <a:ext cx="8562975" cy="820477"/>
          </a:xfrm>
        </p:spPr>
        <p:txBody>
          <a:bodyPr/>
          <a:lstStyle/>
          <a:p>
            <a:r>
              <a:rPr lang="cs-CZ" sz="2200" dirty="0"/>
              <a:t>zlepšení plánování, řízení a rozhodovací kapacity veřejného sektoru ve funkčních městských oblastí týkajících se městské zeleně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26873" y="2070548"/>
            <a:ext cx="2470170" cy="223198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Městská část</a:t>
            </a:r>
            <a:endParaRPr lang="cs-CZ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Regionální 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environm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. centrum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Výzkumné 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centrum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Obec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Ústav územ. plánování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Sdružení ekologických sídel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 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další</a:t>
            </a:r>
            <a:endParaRPr lang="cs-CZ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614" y="4196443"/>
            <a:ext cx="8817429" cy="173953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metody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pro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posouzení městské zeleně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 </a:t>
            </a:r>
            <a:r>
              <a:rPr lang="cs-CZ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integrujíci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zelené infrastruktury do územního plánování </a:t>
            </a:r>
            <a:endParaRPr lang="cs-CZ" sz="18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Vytvoření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nadnárodně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reprodukovatelného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model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multi-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úrovňové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správy </a:t>
            </a:r>
            <a:r>
              <a:rPr lang="en-US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zaměřené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na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udržiteln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ou a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integrovan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ou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správ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městské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zeleně</a:t>
            </a:r>
            <a:r>
              <a:rPr lang="en-US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posílením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kapacity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veřejného</a:t>
            </a:r>
            <a:r>
              <a:rPr lang="en-US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sektoru</a:t>
            </a:r>
          </a:p>
        </p:txBody>
      </p:sp>
    </p:spTree>
    <p:extLst>
      <p:ext uri="{BB962C8B-B14F-4D97-AF65-F5344CB8AC3E}">
        <p14:creationId xmlns:p14="http://schemas.microsoft.com/office/powerpoint/2010/main" val="37175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027" y="69012"/>
            <a:ext cx="6412573" cy="842814"/>
          </a:xfrm>
        </p:spPr>
        <p:txBody>
          <a:bodyPr>
            <a:normAutofit fontScale="90000"/>
          </a:bodyPr>
          <a:lstStyle/>
          <a:p>
            <a:pPr lvl="0"/>
            <a:r>
              <a:rPr lang="cs-CZ" sz="3100" dirty="0">
                <a:solidFill>
                  <a:schemeClr val="accent3">
                    <a:lumMod val="75000"/>
                  </a:schemeClr>
                </a:solidFill>
              </a:rPr>
              <a:t>SCHVÁLENÉ PROJEKTY Z 1. VÝZVY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1800" dirty="0" smtClean="0"/>
              <a:t>4.2 </a:t>
            </a:r>
            <a:r>
              <a:rPr lang="cs-CZ" sz="1800" dirty="0"/>
              <a:t>Zlepšit</a:t>
            </a:r>
            <a:r>
              <a:rPr lang="en-GB" sz="1800" dirty="0"/>
              <a:t> </a:t>
            </a:r>
            <a:r>
              <a:rPr lang="cs-CZ" sz="1800" dirty="0"/>
              <a:t>koordinaci</a:t>
            </a:r>
            <a:r>
              <a:rPr lang="en-GB" sz="1800" dirty="0"/>
              <a:t> </a:t>
            </a:r>
            <a:r>
              <a:rPr lang="cs-CZ" sz="1800" dirty="0"/>
              <a:t>mezi subjekty </a:t>
            </a:r>
            <a:r>
              <a:rPr lang="cs-CZ" sz="1800" dirty="0" smtClean="0"/>
              <a:t>nákladní dopravy, využití </a:t>
            </a:r>
            <a:r>
              <a:rPr lang="cs-CZ" sz="1800" u="sng" dirty="0"/>
              <a:t>ekologických </a:t>
            </a:r>
            <a:r>
              <a:rPr lang="en-GB" sz="1800" u="sng" dirty="0" err="1"/>
              <a:t>multimod</a:t>
            </a:r>
            <a:r>
              <a:rPr lang="cs-CZ" sz="1800" u="sng" dirty="0" err="1"/>
              <a:t>álních</a:t>
            </a:r>
            <a:r>
              <a:rPr lang="en-GB" sz="1800" u="sng" dirty="0"/>
              <a:t> </a:t>
            </a:r>
            <a:r>
              <a:rPr lang="cs-CZ" sz="1800" u="sng" dirty="0"/>
              <a:t>dopravních řešení</a:t>
            </a:r>
            <a:endParaRPr lang="en-US" sz="1800" u="sng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984898"/>
            <a:ext cx="6161086" cy="1990406"/>
          </a:xfrm>
        </p:spPr>
        <p:txBody>
          <a:bodyPr/>
          <a:lstStyle/>
          <a:p>
            <a:r>
              <a:rPr lang="cs-CZ" sz="1600" dirty="0"/>
              <a:t>C</a:t>
            </a:r>
            <a:r>
              <a:rPr lang="de-AT" sz="1600" dirty="0" err="1" smtClean="0"/>
              <a:t>ílem</a:t>
            </a:r>
            <a:r>
              <a:rPr lang="de-AT" sz="1600" dirty="0" smtClean="0"/>
              <a:t> je </a:t>
            </a:r>
            <a:r>
              <a:rPr lang="de-AT" sz="1600" dirty="0" err="1"/>
              <a:t>podpora</a:t>
            </a:r>
            <a:r>
              <a:rPr lang="de-AT" sz="1600" dirty="0"/>
              <a:t> </a:t>
            </a:r>
            <a:r>
              <a:rPr lang="cs-CZ" sz="1600" dirty="0" smtClean="0"/>
              <a:t>multimodální</a:t>
            </a:r>
            <a:r>
              <a:rPr lang="de-AT" sz="1600" dirty="0" smtClean="0"/>
              <a:t> </a:t>
            </a:r>
            <a:r>
              <a:rPr lang="de-AT" sz="1600" dirty="0" err="1" smtClean="0"/>
              <a:t>přeprav</a:t>
            </a:r>
            <a:r>
              <a:rPr lang="cs-CZ" sz="1600" dirty="0" smtClean="0"/>
              <a:t>y</a:t>
            </a:r>
            <a:r>
              <a:rPr lang="de-AT" sz="1600" dirty="0" smtClean="0"/>
              <a:t> </a:t>
            </a:r>
            <a:r>
              <a:rPr lang="cs-CZ" sz="1600" dirty="0" smtClean="0"/>
              <a:t>chemického</a:t>
            </a:r>
            <a:r>
              <a:rPr lang="de-AT" sz="1600" dirty="0" smtClean="0"/>
              <a:t> </a:t>
            </a:r>
            <a:r>
              <a:rPr lang="de-AT" sz="1600" dirty="0" err="1" smtClean="0"/>
              <a:t>zboží</a:t>
            </a:r>
            <a:r>
              <a:rPr lang="cs-CZ" sz="1600" dirty="0" smtClean="0"/>
              <a:t>, </a:t>
            </a:r>
            <a:r>
              <a:rPr lang="de-AT" sz="1600" dirty="0" smtClean="0"/>
              <a:t> </a:t>
            </a:r>
            <a:r>
              <a:rPr lang="cs-CZ" sz="1600" dirty="0" smtClean="0"/>
              <a:t>koordinace</a:t>
            </a:r>
            <a:r>
              <a:rPr lang="de-AT" sz="1600" dirty="0" smtClean="0"/>
              <a:t> </a:t>
            </a:r>
            <a:r>
              <a:rPr lang="de-AT" sz="1600" dirty="0"/>
              <a:t>a </a:t>
            </a:r>
            <a:r>
              <a:rPr lang="de-AT" sz="1600" dirty="0" err="1"/>
              <a:t>usnadnění</a:t>
            </a:r>
            <a:r>
              <a:rPr lang="de-AT" sz="1600" dirty="0"/>
              <a:t> </a:t>
            </a:r>
            <a:r>
              <a:rPr lang="cs-CZ" sz="1600" dirty="0" smtClean="0"/>
              <a:t>spolupráce</a:t>
            </a:r>
            <a:r>
              <a:rPr lang="de-AT" sz="1600" dirty="0" smtClean="0"/>
              <a:t> </a:t>
            </a:r>
            <a:r>
              <a:rPr lang="cs-CZ" sz="1600" dirty="0" smtClean="0"/>
              <a:t>chemických firem</a:t>
            </a:r>
            <a:r>
              <a:rPr lang="de-AT" sz="1600" dirty="0" smtClean="0"/>
              <a:t>, </a:t>
            </a:r>
            <a:r>
              <a:rPr lang="de-AT" sz="1600" dirty="0" err="1"/>
              <a:t>specializovaných</a:t>
            </a:r>
            <a:r>
              <a:rPr lang="de-AT" sz="1600" dirty="0"/>
              <a:t> </a:t>
            </a:r>
            <a:r>
              <a:rPr lang="de-AT" sz="1600" dirty="0" err="1"/>
              <a:t>poskytovatelů</a:t>
            </a:r>
            <a:r>
              <a:rPr lang="de-AT" sz="1600" dirty="0"/>
              <a:t> </a:t>
            </a:r>
            <a:r>
              <a:rPr lang="de-AT" sz="1600" dirty="0" err="1"/>
              <a:t>logistických</a:t>
            </a:r>
            <a:r>
              <a:rPr lang="de-AT" sz="1600" dirty="0"/>
              <a:t> </a:t>
            </a:r>
            <a:r>
              <a:rPr lang="de-AT" sz="1600" dirty="0" err="1" smtClean="0"/>
              <a:t>služeb</a:t>
            </a:r>
            <a:r>
              <a:rPr lang="de-AT" sz="1600" dirty="0" smtClean="0"/>
              <a:t>, </a:t>
            </a:r>
            <a:r>
              <a:rPr lang="cs-CZ" sz="1600" dirty="0" smtClean="0"/>
              <a:t>provozovatelé</a:t>
            </a:r>
            <a:r>
              <a:rPr lang="de-AT" sz="1600" dirty="0" smtClean="0"/>
              <a:t> </a:t>
            </a:r>
            <a:r>
              <a:rPr lang="de-AT" sz="1600" dirty="0" err="1"/>
              <a:t>terminálů</a:t>
            </a:r>
            <a:r>
              <a:rPr lang="de-AT" sz="1600" dirty="0"/>
              <a:t> a </a:t>
            </a:r>
            <a:r>
              <a:rPr lang="de-AT" sz="1600" dirty="0" err="1"/>
              <a:t>veřejnými</a:t>
            </a:r>
            <a:r>
              <a:rPr lang="de-AT" sz="1600" dirty="0"/>
              <a:t> </a:t>
            </a:r>
            <a:r>
              <a:rPr lang="de-AT" sz="1600" dirty="0" err="1"/>
              <a:t>orgány</a:t>
            </a:r>
            <a:r>
              <a:rPr lang="de-AT" sz="1600" dirty="0"/>
              <a:t> v </a:t>
            </a:r>
            <a:r>
              <a:rPr lang="de-AT" sz="1600" dirty="0" err="1"/>
              <a:t>chemických</a:t>
            </a:r>
            <a:r>
              <a:rPr lang="de-AT" sz="1600" dirty="0"/>
              <a:t> </a:t>
            </a:r>
            <a:r>
              <a:rPr lang="de-AT" sz="1600" dirty="0" err="1"/>
              <a:t>regionů</a:t>
            </a:r>
            <a:r>
              <a:rPr lang="de-AT" sz="1600" dirty="0"/>
              <a:t> v </a:t>
            </a:r>
            <a:r>
              <a:rPr lang="de-AT" sz="1600" dirty="0" smtClean="0"/>
              <a:t>CE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P</a:t>
            </a:r>
            <a:r>
              <a:rPr lang="de-AT" sz="1600" dirty="0" err="1" smtClean="0"/>
              <a:t>rojekt</a:t>
            </a:r>
            <a:r>
              <a:rPr lang="de-AT" sz="1600" dirty="0" smtClean="0"/>
              <a:t> </a:t>
            </a:r>
            <a:r>
              <a:rPr lang="cs-CZ" sz="1600" dirty="0" smtClean="0"/>
              <a:t>bude rozvíjet</a:t>
            </a:r>
            <a:r>
              <a:rPr lang="de-AT" sz="1600" dirty="0" smtClean="0"/>
              <a:t> </a:t>
            </a:r>
            <a:r>
              <a:rPr lang="de-AT" sz="1600" dirty="0" err="1"/>
              <a:t>soubor</a:t>
            </a:r>
            <a:r>
              <a:rPr lang="de-AT" sz="1600" dirty="0"/>
              <a:t> </a:t>
            </a:r>
            <a:r>
              <a:rPr lang="de-AT" sz="1600" dirty="0" err="1"/>
              <a:t>nástrojů</a:t>
            </a:r>
            <a:r>
              <a:rPr lang="de-AT" sz="1600" dirty="0"/>
              <a:t> na </a:t>
            </a:r>
            <a:r>
              <a:rPr lang="de-AT" sz="1600" dirty="0" err="1"/>
              <a:t>podporu</a:t>
            </a:r>
            <a:r>
              <a:rPr lang="de-AT" sz="1600" dirty="0"/>
              <a:t> </a:t>
            </a:r>
            <a:r>
              <a:rPr lang="de-AT" sz="1600" dirty="0" err="1"/>
              <a:t>chemických</a:t>
            </a:r>
            <a:r>
              <a:rPr lang="de-AT" sz="1600" dirty="0"/>
              <a:t> </a:t>
            </a:r>
            <a:r>
              <a:rPr lang="de-AT" sz="1600" dirty="0" err="1"/>
              <a:t>firem</a:t>
            </a:r>
            <a:r>
              <a:rPr lang="de-AT" sz="1600" dirty="0"/>
              <a:t> a </a:t>
            </a:r>
            <a:r>
              <a:rPr lang="cs-CZ" sz="1600" dirty="0" err="1" smtClean="0"/>
              <a:t>logis</a:t>
            </a:r>
            <a:r>
              <a:rPr lang="cs-CZ" sz="1600" dirty="0" smtClean="0"/>
              <a:t>. poskytovatelů</a:t>
            </a:r>
            <a:r>
              <a:rPr lang="de-AT" sz="1600" dirty="0" smtClean="0"/>
              <a:t> </a:t>
            </a:r>
            <a:r>
              <a:rPr lang="cs-CZ" sz="1600" dirty="0" smtClean="0"/>
              <a:t>pro </a:t>
            </a:r>
            <a:r>
              <a:rPr lang="de-AT" sz="1600" dirty="0" err="1" smtClean="0"/>
              <a:t>strategické</a:t>
            </a:r>
            <a:r>
              <a:rPr lang="de-AT" sz="1600" dirty="0" smtClean="0"/>
              <a:t> </a:t>
            </a:r>
            <a:r>
              <a:rPr lang="de-AT" sz="1600" dirty="0"/>
              <a:t>a </a:t>
            </a:r>
            <a:r>
              <a:rPr lang="cs-CZ" sz="1600" dirty="0" smtClean="0"/>
              <a:t>operativní</a:t>
            </a:r>
            <a:r>
              <a:rPr lang="de-AT" sz="1600" dirty="0" smtClean="0"/>
              <a:t> </a:t>
            </a:r>
            <a:r>
              <a:rPr lang="cs-CZ" sz="1600" dirty="0" smtClean="0"/>
              <a:t>plánování</a:t>
            </a:r>
            <a:r>
              <a:rPr lang="de-AT" sz="1600" dirty="0" smtClean="0"/>
              <a:t> </a:t>
            </a:r>
            <a:r>
              <a:rPr lang="cs-CZ" sz="1600" dirty="0"/>
              <a:t>k</a:t>
            </a:r>
            <a:r>
              <a:rPr lang="cs-CZ" sz="1600" dirty="0" smtClean="0"/>
              <a:t>teré povede ke</a:t>
            </a:r>
            <a:r>
              <a:rPr lang="de-AT" sz="1600" dirty="0" smtClean="0"/>
              <a:t> </a:t>
            </a:r>
            <a:r>
              <a:rPr lang="cs-CZ" sz="1600" dirty="0" smtClean="0"/>
              <a:t>zvýšení podílu multimodální dopravy. </a:t>
            </a:r>
            <a:endParaRPr lang="cs-CZ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96864" y="1077686"/>
            <a:ext cx="8562975" cy="820477"/>
          </a:xfrm>
        </p:spPr>
        <p:txBody>
          <a:bodyPr/>
          <a:lstStyle/>
          <a:p>
            <a:r>
              <a:rPr lang="cs-CZ" sz="2200" dirty="0"/>
              <a:t>Optimalizace dodavatelského řetězce </a:t>
            </a:r>
            <a:r>
              <a:rPr lang="cs-CZ" sz="2200" dirty="0" smtClean="0"/>
              <a:t>v chemickém průmyslu pro zajištění dlouhodobé konkurenceschopnosti. 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26873" y="1749020"/>
            <a:ext cx="2470170" cy="266286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Min. vědy a hospodářství</a:t>
            </a:r>
            <a:endParaRPr lang="cs-CZ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Institut pro 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hosp.rozvoj</a:t>
            </a: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Univerzita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Komora chemického 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průmyslu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Svaz chemického 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průmyslu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Rozvojová agentura (</a:t>
            </a: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prům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 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další</a:t>
            </a:r>
            <a:endParaRPr lang="cs-CZ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614" y="4196443"/>
            <a:ext cx="8817429" cy="173953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specializovaný nástroj, který podporuje chemické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společnosti ve zlepšování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logistického plánování -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testování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pilot. aktivitách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 přímé spolupráci </a:t>
            </a: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několika </a:t>
            </a:r>
            <a:r>
              <a:rPr lang="cs-CZ" sz="18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chemických podniků ve všech partnerských zemích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vytvoření doporučení pro zlepšení rámcových podmínek, které mohou být začleněny do regionálních a národních politik a strategií dopravy.</a:t>
            </a:r>
          </a:p>
        </p:txBody>
      </p:sp>
    </p:spTree>
    <p:extLst>
      <p:ext uri="{BB962C8B-B14F-4D97-AF65-F5344CB8AC3E}">
        <p14:creationId xmlns:p14="http://schemas.microsoft.com/office/powerpoint/2010/main" val="318906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" y="149225"/>
            <a:ext cx="6488519" cy="6860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Záměry </a:t>
            </a:r>
            <a:r>
              <a:rPr lang="cs-CZ" dirty="0" err="1" smtClean="0"/>
              <a:t>dostupnÉ</a:t>
            </a:r>
            <a:r>
              <a:rPr lang="cs-CZ" dirty="0" smtClean="0"/>
              <a:t> v „Project </a:t>
            </a:r>
            <a:r>
              <a:rPr lang="cs-CZ" dirty="0" err="1" smtClean="0"/>
              <a:t>ideas</a:t>
            </a:r>
            <a:r>
              <a:rPr lang="cs-CZ" dirty="0" smtClean="0"/>
              <a:t>“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2000" dirty="0" smtClean="0">
                <a:hlinkClick r:id="rId3"/>
              </a:rPr>
              <a:t>http</a:t>
            </a:r>
            <a:r>
              <a:rPr lang="de-AT" sz="2000" dirty="0">
                <a:hlinkClick r:id="rId3"/>
              </a:rPr>
              <a:t>://</a:t>
            </a:r>
            <a:r>
              <a:rPr lang="de-AT" sz="2000" dirty="0" smtClean="0">
                <a:hlinkClick r:id="rId3"/>
              </a:rPr>
              <a:t>www.interreg-central.eu/Content.Node/apply/Project_Ideas.html</a:t>
            </a:r>
            <a:r>
              <a:rPr lang="cs-CZ" sz="2000" dirty="0" smtClean="0"/>
              <a:t> </a:t>
            </a:r>
          </a:p>
          <a:p>
            <a:endParaRPr lang="de-A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8" y="1787979"/>
            <a:ext cx="6277501" cy="384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230461"/>
            <a:ext cx="3429000" cy="552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Přímá spojnice se šipkou 2"/>
          <p:cNvCxnSpPr/>
          <p:nvPr/>
        </p:nvCxnSpPr>
        <p:spPr>
          <a:xfrm flipV="1">
            <a:off x="1257300" y="3984171"/>
            <a:ext cx="0" cy="246290"/>
          </a:xfrm>
          <a:prstGeom prst="straightConnector1">
            <a:avLst/>
          </a:prstGeom>
          <a:ln>
            <a:solidFill>
              <a:srgbClr val="F10F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7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4"/>
          <p:cNvSpPr txBox="1">
            <a:spLocks noChangeArrowheads="1"/>
          </p:cNvSpPr>
          <p:nvPr/>
        </p:nvSpPr>
        <p:spPr bwMode="auto">
          <a:xfrm>
            <a:off x="2154238" y="1320266"/>
            <a:ext cx="6629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Národní kontaktní místo – Ministerstvo pro místní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rozvoj </a:t>
            </a: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Odbor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evropské územní spolupráce, </a:t>
            </a:r>
            <a:endParaRPr lang="cs-CZ" altLang="de-DE" sz="1600" dirty="0" smtClean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kancelář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 Letenská 3, Praha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Phone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Mail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Web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www.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dotaceEU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cz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/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Programové období 2014-2020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en-US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Twitter 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 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@</a:t>
            </a:r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Interreg_CZ</a:t>
            </a:r>
            <a:endParaRPr lang="cs-CZ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1" name="TextBox 16"/>
          <p:cNvSpPr txBox="1">
            <a:spLocks noChangeArrowheads="1"/>
          </p:cNvSpPr>
          <p:nvPr/>
        </p:nvSpPr>
        <p:spPr bwMode="auto">
          <a:xfrm>
            <a:off x="2154238" y="4041775"/>
            <a:ext cx="3278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+43 (0) 1 8908 088 - 2403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12" name="TextBox 17"/>
          <p:cNvSpPr txBox="1">
            <a:spLocks noChangeArrowheads="1"/>
          </p:cNvSpPr>
          <p:nvPr/>
        </p:nvSpPr>
        <p:spPr bwMode="auto">
          <a:xfrm>
            <a:off x="2154238" y="3645694"/>
            <a:ext cx="337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info</a:t>
            </a:r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2190748" y="3265488"/>
            <a:ext cx="3278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6" name="Freeform 21"/>
          <p:cNvSpPr>
            <a:spLocks noEditPoints="1"/>
          </p:cNvSpPr>
          <p:nvPr/>
        </p:nvSpPr>
        <p:spPr bwMode="auto">
          <a:xfrm>
            <a:off x="1533896" y="1428305"/>
            <a:ext cx="357188" cy="361950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405" tIns="19202" rIns="38405" bIns="19202"/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1608138" y="3265488"/>
            <a:ext cx="255587" cy="1041400"/>
            <a:chOff x="1608138" y="2776538"/>
            <a:chExt cx="255587" cy="1041400"/>
          </a:xfrm>
        </p:grpSpPr>
        <p:sp>
          <p:nvSpPr>
            <p:cNvPr id="43013" name="Freeform 27"/>
            <p:cNvSpPr>
              <a:spLocks noEditPoints="1"/>
            </p:cNvSpPr>
            <p:nvPr/>
          </p:nvSpPr>
          <p:spPr bwMode="auto">
            <a:xfrm>
              <a:off x="1627188" y="3211513"/>
              <a:ext cx="223837" cy="13652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4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7" name="Freeform 76"/>
            <p:cNvSpPr>
              <a:spLocks noChangeArrowheads="1"/>
            </p:cNvSpPr>
            <p:nvPr/>
          </p:nvSpPr>
          <p:spPr bwMode="auto">
            <a:xfrm>
              <a:off x="1674813" y="3552825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763" y="149225"/>
            <a:ext cx="6618288" cy="685800"/>
          </a:xfrm>
        </p:spPr>
        <p:txBody>
          <a:bodyPr/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Kontakty 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019" name="TextBox 16"/>
          <p:cNvSpPr txBox="1">
            <a:spLocks noChangeArrowheads="1"/>
          </p:cNvSpPr>
          <p:nvPr/>
        </p:nvSpPr>
        <p:spPr bwMode="auto">
          <a:xfrm>
            <a:off x="2190748" y="4727574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0" name="TextBox 16"/>
          <p:cNvSpPr txBox="1">
            <a:spLocks noChangeArrowheads="1"/>
          </p:cNvSpPr>
          <p:nvPr/>
        </p:nvSpPr>
        <p:spPr bwMode="auto">
          <a:xfrm>
            <a:off x="2190750" y="5087937"/>
            <a:ext cx="533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linkedin.com/in/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1" name="TextBox 16"/>
          <p:cNvSpPr txBox="1">
            <a:spLocks noChangeArrowheads="1"/>
          </p:cNvSpPr>
          <p:nvPr/>
        </p:nvSpPr>
        <p:spPr bwMode="auto">
          <a:xfrm>
            <a:off x="2190749" y="5472320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twitter.com/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632321" y="4714875"/>
            <a:ext cx="269875" cy="1008062"/>
            <a:chOff x="1616075" y="4341813"/>
            <a:chExt cx="269875" cy="1008062"/>
          </a:xfrm>
        </p:grpSpPr>
        <p:pic>
          <p:nvPicPr>
            <p:cNvPr id="43022" name="Picture 12" descr="\\ISTORAGE\-Print\MA27\Powerpoint\rep\linkedin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88" y="5113338"/>
              <a:ext cx="258762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13" descr="\\ISTORAGE\-Print\MA27\Powerpoint\rep\twitter.e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75" y="4760913"/>
              <a:ext cx="258763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14" descr="\\ISTORAGE\-Print\MA27\Powerpoint\rep\facebook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4341813"/>
              <a:ext cx="1238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platzhalter 5"/>
          <p:cNvSpPr txBox="1">
            <a:spLocks/>
          </p:cNvSpPr>
          <p:nvPr/>
        </p:nvSpPr>
        <p:spPr>
          <a:xfrm>
            <a:off x="5219732" y="5100707"/>
            <a:ext cx="3838004" cy="900848"/>
          </a:xfrm>
          <a:prstGeom prst="rect">
            <a:avLst/>
          </a:prstGeom>
        </p:spPr>
        <p:txBody>
          <a:bodyPr/>
          <a:lstStyle>
            <a:lvl1pPr marL="342705" indent="-342705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"/>
              <a:defRPr sz="24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 smtClean="0"/>
              <a:t>2</a:t>
            </a:r>
            <a:r>
              <a:rPr lang="cs-CZ" sz="1800" dirty="0" smtClean="0"/>
              <a:t>1.-22. září, Vídeň</a:t>
            </a:r>
            <a:r>
              <a:rPr lang="de-AT" sz="1800" dirty="0" smtClean="0"/>
              <a:t>: </a:t>
            </a: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     Project </a:t>
            </a:r>
            <a:r>
              <a:rPr lang="cs-CZ" sz="1800" dirty="0" err="1" smtClean="0"/>
              <a:t>implementation</a:t>
            </a:r>
            <a:r>
              <a:rPr lang="cs-CZ" sz="1800" dirty="0" smtClean="0"/>
              <a:t> </a:t>
            </a:r>
            <a:r>
              <a:rPr lang="cs-CZ" sz="1800" dirty="0" err="1" smtClean="0"/>
              <a:t>training</a:t>
            </a:r>
            <a:r>
              <a:rPr lang="de-AT" sz="1800" dirty="0" smtClean="0"/>
              <a:t> 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27116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1. výzvy</a:t>
            </a:r>
            <a:endParaRPr lang="de-AT" dirty="0"/>
          </a:p>
        </p:txBody>
      </p:sp>
      <p:pic>
        <p:nvPicPr>
          <p:cNvPr id="2052" name="Picture 4" descr="C:\Users\horste\Desktop\Výstřižek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785247"/>
            <a:ext cx="3390987" cy="354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rste\Desktop\Výstřižek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23" y="4429051"/>
            <a:ext cx="7072833" cy="168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rste\Desktop\Výstřižek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109502"/>
            <a:ext cx="2480754" cy="222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ousměrná vodorovná šipka 5"/>
          <p:cNvSpPr/>
          <p:nvPr/>
        </p:nvSpPr>
        <p:spPr>
          <a:xfrm>
            <a:off x="1759788" y="2558343"/>
            <a:ext cx="759125" cy="25016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ousměrná vodorovná šipka 12"/>
          <p:cNvSpPr/>
          <p:nvPr/>
        </p:nvSpPr>
        <p:spPr>
          <a:xfrm>
            <a:off x="3313351" y="2902202"/>
            <a:ext cx="559910" cy="25016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218451" y="964627"/>
            <a:ext cx="6140701" cy="41609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35 projektů, 389 partnerů, 70 mil. EUR ERDF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253" y="1301322"/>
            <a:ext cx="2797603" cy="34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 pro </a:t>
            </a:r>
            <a:r>
              <a:rPr lang="cs-CZ" dirty="0" err="1" smtClean="0"/>
              <a:t>přÍJEMCe</a:t>
            </a:r>
            <a:endParaRPr lang="de-AT" dirty="0"/>
          </a:p>
        </p:txBody>
      </p:sp>
      <p:pic>
        <p:nvPicPr>
          <p:cNvPr id="1026" name="Picture 2" descr="C:\Users\horste\Desktop\Výstřižek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42" y="1594501"/>
            <a:ext cx="1995022" cy="27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orste\Desktop\Výstřižek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79" y="4031428"/>
            <a:ext cx="6699430" cy="211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rste\Desktop\Výstřižek1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9" y="748967"/>
            <a:ext cx="2214090" cy="539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48" y="921495"/>
            <a:ext cx="2951861" cy="285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89291" y="921495"/>
            <a:ext cx="910103" cy="223198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cs typeface="Raleway"/>
              </a:rPr>
              <a:t>MMR</a:t>
            </a:r>
          </a:p>
          <a:p>
            <a:pPr algn="ctr"/>
            <a:endParaRPr lang="cs-CZ" sz="2800" b="1" dirty="0" smtClean="0">
              <a:solidFill>
                <a:schemeClr val="bg2">
                  <a:lumMod val="50000"/>
                </a:schemeClr>
              </a:solidFill>
              <a:latin typeface="Trebuchet MS" pitchFamily="34" charset="0"/>
              <a:cs typeface="Raleway"/>
            </a:endParaRPr>
          </a:p>
          <a:p>
            <a:pPr algn="ctr"/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cs typeface="Raleway"/>
              </a:rPr>
              <a:t>CRR</a:t>
            </a:r>
          </a:p>
          <a:p>
            <a:pPr algn="ctr"/>
            <a:endParaRPr lang="cs-CZ" sz="2800" b="1" dirty="0" smtClean="0">
              <a:solidFill>
                <a:schemeClr val="bg2">
                  <a:lumMod val="50000"/>
                </a:schemeClr>
              </a:solidFill>
              <a:latin typeface="Trebuchet MS" pitchFamily="34" charset="0"/>
              <a:cs typeface="Raleway"/>
            </a:endParaRPr>
          </a:p>
          <a:p>
            <a:pPr algn="ctr"/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  <a:cs typeface="Raleway"/>
              </a:rPr>
              <a:t>JS</a:t>
            </a:r>
          </a:p>
        </p:txBody>
      </p:sp>
      <p:sp>
        <p:nvSpPr>
          <p:cNvPr id="7" name="Šipka doleva 6"/>
          <p:cNvSpPr/>
          <p:nvPr/>
        </p:nvSpPr>
        <p:spPr>
          <a:xfrm>
            <a:off x="2234242" y="1035180"/>
            <a:ext cx="2493033" cy="310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699393" y="1899462"/>
            <a:ext cx="629729" cy="276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051572" y="3153474"/>
            <a:ext cx="385540" cy="1375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91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155" y="149225"/>
            <a:ext cx="6411032" cy="686006"/>
          </a:xfrm>
        </p:spPr>
        <p:txBody>
          <a:bodyPr/>
          <a:lstStyle/>
          <a:p>
            <a:r>
              <a:rPr lang="cs-CZ" cap="none" dirty="0" smtClean="0"/>
              <a:t>e-MS </a:t>
            </a:r>
            <a:endParaRPr lang="de-AT" cap="none" dirty="0"/>
          </a:p>
        </p:txBody>
      </p:sp>
      <p:pic>
        <p:nvPicPr>
          <p:cNvPr id="11" name="Obrázek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00331" y="1147312"/>
            <a:ext cx="8039819" cy="47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rámec pro 2. výzvu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79499" y="1335217"/>
            <a:ext cx="8562975" cy="75072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cs-CZ" altLang="de-DE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Navazuje na zkušenosti z 1. výzvy</a:t>
            </a:r>
            <a:r>
              <a:rPr lang="sk-SK" altLang="de-DE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, </a:t>
            </a:r>
            <a:r>
              <a:rPr lang="cs-CZ" altLang="de-DE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má snížit administrativní zátěž</a:t>
            </a:r>
            <a:r>
              <a:rPr lang="sk-SK" altLang="de-DE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a dát </a:t>
            </a:r>
            <a:r>
              <a:rPr lang="sk-SK" altLang="de-DE" sz="14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příležitost</a:t>
            </a:r>
            <a:r>
              <a:rPr lang="sk-SK" altLang="de-DE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k-SK" altLang="de-DE" sz="14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žadatelům</a:t>
            </a:r>
            <a:r>
              <a:rPr lang="sk-SK" altLang="de-DE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 z 1. výzvy, aby </a:t>
            </a:r>
            <a:r>
              <a:rPr lang="sk-SK" altLang="de-DE" sz="14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předložili</a:t>
            </a:r>
            <a:r>
              <a:rPr lang="sk-SK" altLang="de-DE" sz="1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sk-SK" altLang="de-DE" sz="14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aktualizované </a:t>
            </a:r>
            <a:r>
              <a:rPr lang="sk-SK" altLang="de-DE" sz="1400" dirty="0" err="1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žádosti</a:t>
            </a: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970547" y="2299347"/>
            <a:ext cx="914912" cy="944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algn="ctr"/>
            <a:r>
              <a:rPr lang="sk-SK" altLang="de-DE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€</a:t>
            </a:r>
            <a:endParaRPr lang="id-ID" sz="3600" dirty="0">
              <a:solidFill>
                <a:schemeClr val="bg1"/>
              </a:solidFill>
              <a:latin typeface="Raleway Ligh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953291" y="4198958"/>
            <a:ext cx="914912" cy="9443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algn="ctr"/>
            <a:endParaRPr lang="id-ID" sz="1200" dirty="0">
              <a:latin typeface="Trebuchet MS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16491" y="4216849"/>
            <a:ext cx="914912" cy="944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algn="ctr"/>
            <a:endParaRPr lang="id-ID" sz="1200" dirty="0">
              <a:latin typeface="Raleway Light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85703" y="4244259"/>
            <a:ext cx="914912" cy="944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algn="ctr"/>
            <a:endParaRPr lang="id-ID" sz="1200" dirty="0">
              <a:latin typeface="Trebuchet MS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033321" y="2250456"/>
            <a:ext cx="914912" cy="9443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algn="ctr"/>
            <a:endParaRPr lang="id-ID" sz="1200" dirty="0">
              <a:latin typeface="Raleway Ligh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12921" y="4253925"/>
            <a:ext cx="914912" cy="944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algn="ctr"/>
            <a:endParaRPr lang="id-ID" sz="1200" dirty="0">
              <a:latin typeface="Trebuchet MS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162155" y="4543017"/>
            <a:ext cx="419542" cy="37848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 dirty="0">
                <a:latin typeface="Trebuchet MS" pitchFamily="34" charset="0"/>
              </a:endParaRPr>
            </a:p>
          </p:txBody>
        </p:sp>
        <p:sp>
          <p:nvSpPr>
            <p:cNvPr id="53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 dirty="0">
                <a:latin typeface="Trebuchet MS" pitchFamily="34" charset="0"/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2973841" y="2293251"/>
            <a:ext cx="914912" cy="944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algn="ctr"/>
            <a:endParaRPr lang="id-ID" sz="1200" dirty="0">
              <a:latin typeface="Raleway Ligh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926906" y="2250456"/>
            <a:ext cx="914912" cy="944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algn="ctr"/>
            <a:endParaRPr lang="id-ID" sz="1200" dirty="0">
              <a:latin typeface="Trebuchet MS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3919" y="3279285"/>
            <a:ext cx="1381173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Rozpočet</a:t>
            </a:r>
            <a:endParaRPr lang="id-ID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28035" y="3536925"/>
            <a:ext cx="1579418" cy="6105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sk-SK" sz="1200" dirty="0" err="1" smtClean="0">
                <a:latin typeface="Trebuchet MS" pitchFamily="34" charset="0"/>
                <a:cs typeface="Raleway Light"/>
              </a:rPr>
              <a:t>Odhadem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do výše </a:t>
            </a:r>
          </a:p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sk-SK" sz="1200" dirty="0" smtClean="0">
                <a:latin typeface="Trebuchet MS" pitchFamily="34" charset="0"/>
                <a:cs typeface="Raleway Light"/>
              </a:rPr>
              <a:t>90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Mio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EUR</a:t>
            </a:r>
            <a:endParaRPr lang="es-ES" sz="1200" dirty="0">
              <a:latin typeface="Trebuchet MS" pitchFamily="34" charset="0"/>
              <a:cs typeface="Raleway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33426" y="5188620"/>
            <a:ext cx="875786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eMS</a:t>
            </a:r>
            <a:endParaRPr lang="id-ID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73267" y="5446260"/>
            <a:ext cx="1579418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sk-SK" sz="1200" dirty="0" smtClean="0">
                <a:latin typeface="Trebuchet MS" pitchFamily="34" charset="0"/>
                <a:cs typeface="Raleway Light"/>
              </a:rPr>
              <a:t>Elektronicky podané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žádosti</a:t>
            </a:r>
            <a:endParaRPr lang="es-ES" sz="1200" dirty="0">
              <a:latin typeface="Trebuchet MS" pitchFamily="34" charset="0"/>
              <a:cs typeface="Raleway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72199" y="3265022"/>
            <a:ext cx="1108626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Priority</a:t>
            </a:r>
            <a:endParaRPr lang="id-ID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28542" y="3522662"/>
            <a:ext cx="1680063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sk-SK" sz="1200" dirty="0" err="1" smtClean="0">
                <a:latin typeface="Trebuchet MS" pitchFamily="34" charset="0"/>
                <a:cs typeface="Raleway Light"/>
              </a:rPr>
              <a:t>Otevřena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pro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všechny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4 priority</a:t>
            </a:r>
            <a:endParaRPr lang="es-ES" sz="1200" dirty="0">
              <a:latin typeface="Trebuchet MS" pitchFamily="34" charset="0"/>
              <a:cs typeface="Raleway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63869" y="3206844"/>
            <a:ext cx="1511197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sk-SK" sz="12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Témat</a:t>
            </a:r>
            <a:endParaRPr lang="id-ID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63869" y="3469054"/>
            <a:ext cx="1787234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sk-SK" sz="1200" dirty="0" err="1">
                <a:latin typeface="Trebuchet MS" pitchFamily="34" charset="0"/>
                <a:cs typeface="Raleway Light"/>
              </a:rPr>
              <a:t>Otevřena</a:t>
            </a:r>
            <a:r>
              <a:rPr lang="sk-SK" sz="1200" dirty="0">
                <a:latin typeface="Trebuchet MS" pitchFamily="34" charset="0"/>
                <a:cs typeface="Raleway Light"/>
              </a:rPr>
              <a:t> </a:t>
            </a:r>
            <a:r>
              <a:rPr lang="sk-SK" sz="1200" dirty="0" err="1">
                <a:latin typeface="Trebuchet MS" pitchFamily="34" charset="0"/>
                <a:cs typeface="Raleway Light"/>
              </a:rPr>
              <a:t>pro</a:t>
            </a:r>
            <a:r>
              <a:rPr lang="sk-SK" sz="1200" dirty="0">
                <a:latin typeface="Trebuchet MS" pitchFamily="34" charset="0"/>
                <a:cs typeface="Raleway Light"/>
              </a:rPr>
              <a:t> </a:t>
            </a:r>
            <a:r>
              <a:rPr lang="sk-SK" sz="1200" dirty="0" err="1">
                <a:latin typeface="Trebuchet MS" pitchFamily="34" charset="0"/>
                <a:cs typeface="Raleway Light"/>
              </a:rPr>
              <a:t>všechny</a:t>
            </a:r>
            <a:r>
              <a:rPr lang="sk-SK" sz="1200" dirty="0">
                <a:latin typeface="Trebuchet MS" pitchFamily="34" charset="0"/>
                <a:cs typeface="Raleway Light"/>
              </a:rPr>
              <a:t> 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specifické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cíle</a:t>
            </a:r>
            <a:endParaRPr lang="es-ES" sz="1200" dirty="0">
              <a:latin typeface="Trebuchet MS" pitchFamily="34" charset="0"/>
              <a:cs typeface="Raleway Ligh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10256" y="5128766"/>
            <a:ext cx="600980" cy="26221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algn="ctr"/>
            <a:r>
              <a:rPr lang="sk-SK" sz="12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Trvání</a:t>
            </a:r>
            <a:endParaRPr lang="id-ID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710779" y="5406520"/>
            <a:ext cx="1579418" cy="2991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sk-SK" sz="1200" dirty="0" err="1" smtClean="0">
                <a:latin typeface="Trebuchet MS" pitchFamily="34" charset="0"/>
                <a:cs typeface="Raleway Light"/>
              </a:rPr>
              <a:t>Otevřena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8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týdnů</a:t>
            </a:r>
            <a:endParaRPr lang="es-ES" sz="1200" dirty="0">
              <a:latin typeface="Trebuchet MS" pitchFamily="34" charset="0"/>
              <a:cs typeface="Raleway Ligh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54180" y="5165899"/>
            <a:ext cx="631950" cy="26221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Postup</a:t>
            </a:r>
            <a:endParaRPr lang="id-ID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41656" y="5450079"/>
            <a:ext cx="1579418" cy="83210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sk-SK" sz="1200" dirty="0" smtClean="0">
                <a:latin typeface="Trebuchet MS" pitchFamily="34" charset="0"/>
                <a:cs typeface="Raleway Light"/>
              </a:rPr>
              <a:t>1-kolová výzva</a:t>
            </a:r>
          </a:p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sk-SK" sz="1200" dirty="0" smtClean="0">
                <a:latin typeface="Trebuchet MS" pitchFamily="34" charset="0"/>
                <a:cs typeface="Raleway Light"/>
              </a:rPr>
              <a:t>(</a:t>
            </a:r>
            <a:r>
              <a:rPr lang="sk-SK" sz="1200" dirty="0">
                <a:latin typeface="Trebuchet MS" pitchFamily="34" charset="0"/>
                <a:cs typeface="Raleway Light"/>
              </a:rPr>
              <a:t>+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filtr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u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hodnocení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relevance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)</a:t>
            </a:r>
            <a:endParaRPr lang="es-ES" sz="1200" dirty="0">
              <a:latin typeface="Trebuchet MS" pitchFamily="34" charset="0"/>
              <a:cs typeface="Raleway Ligh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57361" y="3172096"/>
            <a:ext cx="788275" cy="26221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algn="ctr"/>
            <a:r>
              <a:rPr lang="sk-SK" sz="12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Výsledky</a:t>
            </a:r>
            <a:endParaRPr lang="id-ID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769535" y="3456276"/>
            <a:ext cx="1461906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sk-SK" sz="1200" dirty="0" err="1" smtClean="0">
                <a:latin typeface="Trebuchet MS" pitchFamily="34" charset="0"/>
                <a:cs typeface="Raleway Light"/>
              </a:rPr>
              <a:t>Důraz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na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orientaci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a na výsledky</a:t>
            </a:r>
            <a:endParaRPr lang="es-ES" sz="1200" dirty="0">
              <a:latin typeface="Trebuchet MS" pitchFamily="34" charset="0"/>
              <a:cs typeface="Raleway Ligh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2369" y="5199277"/>
            <a:ext cx="1272297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sk-SK" sz="12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Inovativnost</a:t>
            </a:r>
            <a:endParaRPr lang="id-ID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75153" y="5469980"/>
            <a:ext cx="1579418" cy="2991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sk-SK" sz="1200" dirty="0" err="1" smtClean="0">
                <a:latin typeface="Trebuchet MS" pitchFamily="34" charset="0"/>
                <a:cs typeface="Raleway Light"/>
              </a:rPr>
              <a:t>Více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</a:t>
            </a:r>
            <a:r>
              <a:rPr lang="sk-SK" sz="1200" dirty="0" err="1" smtClean="0">
                <a:latin typeface="Trebuchet MS" pitchFamily="34" charset="0"/>
                <a:cs typeface="Raleway Light"/>
              </a:rPr>
              <a:t>zdůrazněna</a:t>
            </a:r>
            <a:r>
              <a:rPr lang="sk-SK" sz="1200" dirty="0" smtClean="0">
                <a:latin typeface="Trebuchet MS" pitchFamily="34" charset="0"/>
                <a:cs typeface="Raleway Light"/>
              </a:rPr>
              <a:t>  </a:t>
            </a:r>
            <a:endParaRPr lang="es-ES" sz="1200" dirty="0">
              <a:latin typeface="Trebuchet MS" pitchFamily="34" charset="0"/>
              <a:cs typeface="Raleway Light"/>
            </a:endParaRPr>
          </a:p>
        </p:txBody>
      </p:sp>
      <p:sp>
        <p:nvSpPr>
          <p:cNvPr id="98" name="Freeform 4"/>
          <p:cNvSpPr>
            <a:spLocks noChangeArrowheads="1"/>
          </p:cNvSpPr>
          <p:nvPr/>
        </p:nvSpPr>
        <p:spPr bwMode="auto">
          <a:xfrm>
            <a:off x="5420921" y="4515099"/>
            <a:ext cx="334481" cy="341423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70287" y="2450186"/>
            <a:ext cx="665177" cy="50843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  <a:latin typeface="Trebuchet MS" pitchFamily="34" charset="0"/>
                <a:cs typeface="Raleway"/>
              </a:rPr>
              <a:t>10</a:t>
            </a:r>
            <a:endParaRPr lang="de-AT" sz="2800" b="1" dirty="0" smtClean="0">
              <a:solidFill>
                <a:schemeClr val="bg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01" name="Freeform 116"/>
          <p:cNvSpPr>
            <a:spLocks noChangeArrowheads="1"/>
          </p:cNvSpPr>
          <p:nvPr/>
        </p:nvSpPr>
        <p:spPr bwMode="auto">
          <a:xfrm>
            <a:off x="7227509" y="4458989"/>
            <a:ext cx="356109" cy="41943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02" name="Freeform 146"/>
          <p:cNvSpPr>
            <a:spLocks noChangeArrowheads="1"/>
          </p:cNvSpPr>
          <p:nvPr/>
        </p:nvSpPr>
        <p:spPr bwMode="auto">
          <a:xfrm>
            <a:off x="3254677" y="4447139"/>
            <a:ext cx="369562" cy="45212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C0C0C"/>
              </a:solidFill>
              <a:effectLst/>
              <a:uLnTx/>
              <a:uFillTx/>
            </a:endParaRPr>
          </a:p>
        </p:txBody>
      </p:sp>
      <p:sp>
        <p:nvSpPr>
          <p:cNvPr id="103" name="AutoShape 48"/>
          <p:cNvSpPr>
            <a:spLocks/>
          </p:cNvSpPr>
          <p:nvPr/>
        </p:nvSpPr>
        <p:spPr bwMode="auto">
          <a:xfrm>
            <a:off x="7187061" y="2528303"/>
            <a:ext cx="380120" cy="358664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104" name="Picture 6" descr="\\ISTORAGE\-Print\MA27\Powerpoint\rep\icons (3).e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13" y="2778590"/>
            <a:ext cx="468003" cy="4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7" descr="\\ISTORAGE\-Print\MA27\Powerpoint\rep\icons (4)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41" y="2477542"/>
            <a:ext cx="450215" cy="4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\\ISTORAGE\-Print\MA27\Powerpoint\rep\icons (5)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74" y="2635820"/>
            <a:ext cx="438579" cy="4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9" descr="\\ISTORAGE\-Print\MA27\Powerpoint\rep\icons (6).e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79" y="2317396"/>
            <a:ext cx="386308" cy="3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HARMONOGRAM 2. VÝZVY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099531" y="905774"/>
            <a:ext cx="2840547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 typeface="Wingdings" pitchFamily="2" charset="2"/>
              <a:buChar char="à"/>
            </a:pPr>
            <a:endParaRPr lang="en-US" sz="100" dirty="0">
              <a:latin typeface="Trebuchet MS" pitchFamily="34" charset="0"/>
              <a:ea typeface="MS PGothic" pitchFamily="34" charset="-128"/>
            </a:endParaRP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Trebuchet MS" pitchFamily="34" charset="0"/>
                <a:ea typeface="MS PGothic" pitchFamily="34" charset="-128"/>
              </a:rPr>
              <a:t>„Filtr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“ </a:t>
            </a:r>
            <a:r>
              <a:rPr lang="cs-CZ" sz="1400" dirty="0" smtClean="0">
                <a:latin typeface="Trebuchet MS" pitchFamily="34" charset="0"/>
                <a:ea typeface="MS PGothic" pitchFamily="34" charset="-128"/>
              </a:rPr>
              <a:t>relevance: </a:t>
            </a:r>
          </a:p>
          <a:p>
            <a:pPr marL="0" lvl="1" indent="0" eaLnBrk="1" hangingPunct="1">
              <a:spcBef>
                <a:spcPts val="600"/>
              </a:spcBef>
            </a:pPr>
            <a:r>
              <a:rPr lang="cs-CZ" sz="1400" dirty="0">
                <a:latin typeface="Trebuchet MS" pitchFamily="34" charset="0"/>
                <a:ea typeface="MS PGothic" pitchFamily="34" charset="-128"/>
              </a:rPr>
              <a:t> </a:t>
            </a:r>
            <a:r>
              <a:rPr lang="cs-CZ" sz="1400" dirty="0" smtClean="0">
                <a:latin typeface="Trebuchet MS" pitchFamily="34" charset="0"/>
                <a:ea typeface="MS PGothic" pitchFamily="34" charset="-128"/>
              </a:rPr>
              <a:t>     dle</a:t>
            </a:r>
            <a:r>
              <a:rPr lang="en-US" sz="1400" dirty="0" smtClean="0">
                <a:latin typeface="Trebuchet MS" pitchFamily="34" charset="0"/>
                <a:ea typeface="MS PGothic" pitchFamily="34" charset="-128"/>
              </a:rPr>
              <a:t>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3 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sub-</a:t>
            </a:r>
            <a:r>
              <a:rPr lang="cs-CZ" sz="1400" dirty="0" smtClean="0">
                <a:latin typeface="Trebuchet MS" pitchFamily="34" charset="0"/>
                <a:ea typeface="MS PGothic" pitchFamily="34" charset="-128"/>
              </a:rPr>
              <a:t>kritérií</a:t>
            </a:r>
            <a:r>
              <a:rPr lang="en-US" sz="1400" dirty="0" smtClean="0">
                <a:latin typeface="Trebuchet MS" pitchFamily="34" charset="0"/>
                <a:ea typeface="MS PGothic" pitchFamily="34" charset="-128"/>
              </a:rPr>
              <a:t>: </a:t>
            </a:r>
            <a:endParaRPr lang="en-US" sz="1400" dirty="0">
              <a:latin typeface="Trebuchet MS" pitchFamily="34" charset="0"/>
              <a:ea typeface="MS PGothic" pitchFamily="34" charset="-128"/>
            </a:endParaRPr>
          </a:p>
          <a:p>
            <a:pPr lvl="1" eaLnBrk="1" hangingPunct="1"/>
            <a:r>
              <a:rPr lang="en-US" sz="1400" dirty="0">
                <a:latin typeface="Trebuchet MS" pitchFamily="34" charset="0"/>
                <a:ea typeface="MS PGothic" pitchFamily="34" charset="-128"/>
              </a:rPr>
              <a:t>1.1	</a:t>
            </a:r>
            <a:r>
              <a:rPr lang="cs-CZ" sz="1400" dirty="0" smtClean="0">
                <a:latin typeface="Trebuchet MS" pitchFamily="34" charset="0"/>
                <a:ea typeface="MS PGothic" pitchFamily="34" charset="-128"/>
              </a:rPr>
              <a:t> </a:t>
            </a:r>
            <a:r>
              <a:rPr lang="en-US" sz="1400" dirty="0" smtClean="0">
                <a:latin typeface="Trebuchet MS" pitchFamily="34" charset="0"/>
                <a:ea typeface="MS PGothic" pitchFamily="34" charset="-128"/>
              </a:rPr>
              <a:t>Relevance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vůči cílům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/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výsledkům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programu a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územní výzvy</a:t>
            </a:r>
            <a:endParaRPr lang="en-US" sz="1400" dirty="0">
              <a:latin typeface="Trebuchet MS" pitchFamily="34" charset="0"/>
              <a:ea typeface="MS PGothic" pitchFamily="34" charset="-128"/>
            </a:endParaRPr>
          </a:p>
          <a:p>
            <a:pPr lvl="1" eaLnBrk="1" hangingPunct="1"/>
            <a:r>
              <a:rPr lang="en-US" sz="1400" dirty="0">
                <a:latin typeface="Trebuchet MS" pitchFamily="34" charset="0"/>
                <a:ea typeface="MS PGothic" pitchFamily="34" charset="-128"/>
              </a:rPr>
              <a:t>1.2	</a:t>
            </a:r>
            <a:r>
              <a:rPr lang="cs-CZ" sz="1400" dirty="0" smtClean="0">
                <a:latin typeface="Trebuchet MS" pitchFamily="34" charset="0"/>
                <a:ea typeface="MS PGothic" pitchFamily="34" charset="-128"/>
              </a:rPr>
              <a:t> Srozumitelnost</a:t>
            </a:r>
            <a:r>
              <a:rPr lang="en-US" sz="1400" dirty="0" smtClean="0">
                <a:latin typeface="Trebuchet MS" pitchFamily="34" charset="0"/>
                <a:ea typeface="MS PGothic" pitchFamily="34" charset="-128"/>
              </a:rPr>
              <a:t> 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a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soulad specifických cílů projektu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,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výsledků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 a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výstupů</a:t>
            </a:r>
            <a:endParaRPr lang="en-US" sz="1400" dirty="0">
              <a:latin typeface="Trebuchet MS" pitchFamily="34" charset="0"/>
              <a:ea typeface="MS PGothic" pitchFamily="34" charset="-128"/>
            </a:endParaRPr>
          </a:p>
          <a:p>
            <a:pPr lvl="1" eaLnBrk="1" hangingPunct="1"/>
            <a:r>
              <a:rPr lang="en-US" sz="1400" dirty="0">
                <a:latin typeface="Trebuchet MS" pitchFamily="34" charset="0"/>
                <a:ea typeface="MS PGothic" pitchFamily="34" charset="-128"/>
              </a:rPr>
              <a:t>1.3	</a:t>
            </a:r>
            <a:r>
              <a:rPr lang="cs-CZ" sz="1400" dirty="0" smtClean="0">
                <a:latin typeface="Trebuchet MS" pitchFamily="34" charset="0"/>
                <a:ea typeface="MS PGothic" pitchFamily="34" charset="-128"/>
              </a:rPr>
              <a:t> Nadnárodní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přidaná </a:t>
            </a:r>
            <a:r>
              <a:rPr lang="cs-CZ" sz="1400" dirty="0" smtClean="0">
                <a:latin typeface="Trebuchet MS" pitchFamily="34" charset="0"/>
                <a:ea typeface="MS PGothic" pitchFamily="34" charset="-128"/>
              </a:rPr>
              <a:t>hodnota</a:t>
            </a:r>
          </a:p>
          <a:p>
            <a:pPr lvl="1" eaLnBrk="1" hangingPunct="1"/>
            <a:endParaRPr lang="en-US" sz="1400" dirty="0">
              <a:latin typeface="Trebuchet MS" pitchFamily="34" charset="0"/>
              <a:ea typeface="MS PGothic" pitchFamily="34" charset="-128"/>
            </a:endParaRP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 smtClean="0">
                <a:latin typeface="Trebuchet MS" pitchFamily="34" charset="0"/>
                <a:ea typeface="MS PGothic" pitchFamily="34" charset="-128"/>
              </a:rPr>
              <a:t>Toto úvodní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hodnocení bude zpracovávat 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JS (</a:t>
            </a:r>
            <a:r>
              <a:rPr lang="cs-CZ" sz="1400" u="sng" dirty="0">
                <a:latin typeface="Trebuchet MS" pitchFamily="34" charset="0"/>
                <a:ea typeface="MS PGothic" pitchFamily="34" charset="-128"/>
              </a:rPr>
              <a:t>princip 4 očí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)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>
                <a:latin typeface="Trebuchet MS" pitchFamily="34" charset="0"/>
                <a:ea typeface="MS PGothic" pitchFamily="34" charset="-128"/>
              </a:rPr>
              <a:t>Jen projektové návrhy dosahující 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60 %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celkového skóre pro 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sub-</a:t>
            </a:r>
            <a:r>
              <a:rPr lang="cs-CZ" sz="1400" dirty="0" err="1">
                <a:latin typeface="Trebuchet MS" pitchFamily="34" charset="0"/>
                <a:ea typeface="MS PGothic" pitchFamily="34" charset="-128"/>
              </a:rPr>
              <a:t>kriteria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 1.1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až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 1.3 (9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z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 15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bodů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) 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budou kompletně posouzeny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 (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provedou 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JS a extern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í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 expert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i</a:t>
            </a:r>
            <a:r>
              <a:rPr lang="en-US" sz="1400" dirty="0">
                <a:latin typeface="Trebuchet MS" pitchFamily="34" charset="0"/>
                <a:ea typeface="MS PGothic" pitchFamily="34" charset="-128"/>
              </a:rPr>
              <a:t>)</a:t>
            </a:r>
            <a:endParaRPr lang="cs-CZ" sz="1400" dirty="0">
              <a:latin typeface="Trebuchet MS" pitchFamily="34" charset="0"/>
              <a:ea typeface="MS PGothic" pitchFamily="34" charset="-128"/>
            </a:endParaRP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cs-CZ" sz="1400" dirty="0">
                <a:latin typeface="Trebuchet MS" pitchFamily="34" charset="0"/>
                <a:ea typeface="MS PGothic" pitchFamily="34" charset="-128"/>
              </a:rPr>
              <a:t>Kompletní posouzení: obsahuje i </a:t>
            </a:r>
            <a:r>
              <a:rPr lang="cs-CZ" sz="1400" dirty="0" err="1">
                <a:latin typeface="Trebuchet MS" pitchFamily="34" charset="0"/>
                <a:ea typeface="MS PGothic" pitchFamily="34" charset="-128"/>
              </a:rPr>
              <a:t>kriteria</a:t>
            </a:r>
            <a:r>
              <a:rPr lang="cs-CZ" sz="1400" dirty="0">
                <a:latin typeface="Trebuchet MS" pitchFamily="34" charset="0"/>
                <a:ea typeface="MS PGothic" pitchFamily="34" charset="-128"/>
              </a:rPr>
              <a:t> partnerství, implementace a rozpočet</a:t>
            </a:r>
            <a:endParaRPr lang="en-US" sz="1400" dirty="0"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4099" name="Picture 3" descr="C:\Users\horste\Desktop\Výstřižek2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" y="1336326"/>
            <a:ext cx="6037996" cy="43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ŽADATELÉ ZE 2. VÝZVY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horste\Desktop\Výstřižek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288" y="923026"/>
            <a:ext cx="4436712" cy="274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181635" y="968971"/>
            <a:ext cx="4525653" cy="253975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Z celkových 209 žádostí </a:t>
            </a:r>
          </a:p>
          <a:p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  <a:sym typeface="Symbol"/>
              </a:rPr>
              <a:t> 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bylo 18 nezpůsobilých a 19 neprošlo                filtrem relevance</a:t>
            </a:r>
            <a:endParaRPr lang="cs-CZ" sz="16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  <a:cs typeface="Raleway"/>
            </a:endParaRPr>
          </a:p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Aktuální stav:   172 žádostí</a:t>
            </a:r>
          </a:p>
          <a:p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  <a:sym typeface="Symbol"/>
              </a:rPr>
              <a:t> 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z 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toho 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ve 114 jsou PP/LP z ČR</a:t>
            </a:r>
            <a:endParaRPr lang="cs-CZ" sz="20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  <a:cs typeface="Raleway"/>
            </a:endParaRPr>
          </a:p>
          <a:p>
            <a:pPr algn="ctr"/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1900 financujících partnerů </a:t>
            </a:r>
          </a:p>
          <a:p>
            <a:pPr marL="285750" indent="-285750">
              <a:buFont typeface="Symbol" pitchFamily="18" charset="2"/>
              <a:buChar char="®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z toho 160 z ČR</a:t>
            </a:r>
          </a:p>
          <a:p>
            <a:pPr algn="ctr"/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zažádáno o cca </a:t>
            </a:r>
            <a:r>
              <a:rPr lang="cs-CZ" sz="2000" b="1" u="sng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380 mil. EUR ERDF</a:t>
            </a:r>
          </a:p>
          <a:p>
            <a:pPr marL="285750" indent="-285750">
              <a:buFont typeface="Symbol" pitchFamily="18" charset="2"/>
              <a:buChar char="®"/>
            </a:pP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z </a:t>
            </a:r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toho 28 mil. EUR ERDF 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pro PP/LP z ČR</a:t>
            </a:r>
            <a:endParaRPr lang="cs-CZ" sz="1600" b="1" dirty="0">
              <a:solidFill>
                <a:schemeClr val="tx2">
                  <a:lumMod val="75000"/>
                </a:schemeClr>
              </a:solidFill>
              <a:latin typeface="Trebuchet MS" pitchFamily="34" charset="0"/>
              <a:cs typeface="Raleway"/>
            </a:endParaRPr>
          </a:p>
        </p:txBody>
      </p:sp>
      <p:graphicFrame>
        <p:nvGraphicFramePr>
          <p:cNvPr id="44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59908"/>
              </p:ext>
            </p:extLst>
          </p:nvPr>
        </p:nvGraphicFramePr>
        <p:xfrm>
          <a:off x="258845" y="3944400"/>
          <a:ext cx="4448443" cy="2225048"/>
        </p:xfrm>
        <a:graphic>
          <a:graphicData uri="http://schemas.openxmlformats.org/drawingml/2006/table">
            <a:tbl>
              <a:tblPr/>
              <a:tblGrid>
                <a:gridCol w="1276425"/>
                <a:gridCol w="700130"/>
                <a:gridCol w="757283"/>
                <a:gridCol w="1714605"/>
              </a:tblGrid>
              <a:tr h="1996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Priorit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a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ERDF al</a:t>
                      </a:r>
                      <a:r>
                        <a:rPr kumimoji="0" lang="cs-CZ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okace</a:t>
                      </a:r>
                      <a:endParaRPr kumimoji="0" lang="de-A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Počet projektů</a:t>
                      </a:r>
                      <a:endParaRPr kumimoji="0" lang="de-A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</a:tr>
              <a:tr h="26446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(Mio. EUR)</a:t>
                      </a: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4E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918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Priority 1</a:t>
                      </a:r>
                      <a:b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</a:b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27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29,8%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3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3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Priority 2</a:t>
                      </a:r>
                    </a:p>
                  </a:txBody>
                  <a:tcPr marL="7621" marR="7621" marT="761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16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16,9%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1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7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-8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D1D3"/>
                    </a:solidFill>
                  </a:tcPr>
                </a:tc>
              </a:tr>
              <a:tr h="3918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Priority 3</a:t>
                      </a:r>
                      <a:b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</a:b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34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38,3%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7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8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Priority 4</a:t>
                      </a:r>
                      <a:b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</a:b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13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15%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6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-7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A2"/>
                    </a:solidFill>
                  </a:tcPr>
                </a:tc>
              </a:tr>
              <a:tr h="2143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Celkem</a:t>
                      </a:r>
                      <a:endParaRPr kumimoji="0" lang="de-AT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90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100,0%</a:t>
                      </a: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4</a:t>
                      </a:r>
                      <a:r>
                        <a:rPr kumimoji="0" 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icrosoft YaHei" pitchFamily="34" charset="-122"/>
                        </a:rPr>
                        <a:t>5</a:t>
                      </a:r>
                      <a:endParaRPr kumimoji="0" lang="de-A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icrosoft YaHei" pitchFamily="34" charset="-122"/>
                      </a:endParaRPr>
                    </a:p>
                  </a:txBody>
                  <a:tcPr marL="7621" marR="7621" marT="761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" name="TextovéPole 55"/>
          <p:cNvSpPr txBox="1"/>
          <p:nvPr/>
        </p:nvSpPr>
        <p:spPr>
          <a:xfrm>
            <a:off x="147610" y="3528302"/>
            <a:ext cx="4307315" cy="416098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r>
              <a:rPr lang="cs-CZ" sz="2200" b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Raleway"/>
              </a:rPr>
              <a:t>ODHAD ALOKACE PRO 2. VÝZVU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02" y="3736351"/>
            <a:ext cx="3708280" cy="236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3234906" y="1021217"/>
            <a:ext cx="1820172" cy="276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761" y="149224"/>
            <a:ext cx="6596948" cy="765175"/>
          </a:xfrm>
        </p:spPr>
        <p:txBody>
          <a:bodyPr>
            <a:normAutofit fontScale="90000"/>
          </a:bodyPr>
          <a:lstStyle/>
          <a:p>
            <a:pPr lvl="0"/>
            <a:r>
              <a:rPr lang="cs-CZ" sz="3100" dirty="0" smtClean="0">
                <a:solidFill>
                  <a:schemeClr val="accent3">
                    <a:lumMod val="75000"/>
                  </a:schemeClr>
                </a:solidFill>
              </a:rPr>
              <a:t>SCHVÁLENÉ PROJEKTY Z 1. </a:t>
            </a:r>
            <a:r>
              <a:rPr lang="cs-CZ" sz="3100" dirty="0">
                <a:solidFill>
                  <a:schemeClr val="accent3">
                    <a:lumMod val="75000"/>
                  </a:schemeClr>
                </a:solidFill>
              </a:rPr>
              <a:t>VÝZVY</a:t>
            </a:r>
            <a:r>
              <a:rPr lang="cs-CZ" sz="1800" dirty="0">
                <a:solidFill>
                  <a:srgbClr val="DEA902"/>
                </a:solidFill>
              </a:rPr>
              <a:t/>
            </a:r>
            <a:br>
              <a:rPr lang="cs-CZ" sz="1800" dirty="0">
                <a:solidFill>
                  <a:srgbClr val="DEA902"/>
                </a:solidFill>
              </a:rPr>
            </a:br>
            <a:r>
              <a:rPr lang="cs-CZ" sz="1800" dirty="0" smtClean="0">
                <a:solidFill>
                  <a:srgbClr val="DEA902"/>
                </a:solidFill>
              </a:rPr>
              <a:t>1.1 </a:t>
            </a:r>
            <a:r>
              <a:rPr lang="cs-CZ" sz="1800" dirty="0">
                <a:solidFill>
                  <a:srgbClr val="DEA902"/>
                </a:solidFill>
              </a:rPr>
              <a:t>Zlepšit </a:t>
            </a:r>
            <a:r>
              <a:rPr lang="cs-CZ" sz="1800" u="sng" dirty="0">
                <a:solidFill>
                  <a:srgbClr val="DEA902"/>
                </a:solidFill>
              </a:rPr>
              <a:t>udržitelné vazby mezi aktéry systému </a:t>
            </a:r>
            <a:r>
              <a:rPr lang="cs-CZ" sz="1800" u="sng" dirty="0" smtClean="0">
                <a:solidFill>
                  <a:srgbClr val="DEA902"/>
                </a:solidFill>
              </a:rPr>
              <a:t>inovací</a:t>
            </a:r>
            <a:endParaRPr lang="de-AT" dirty="0">
              <a:solidFill>
                <a:srgbClr val="DEA90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999362"/>
            <a:ext cx="6161086" cy="2025631"/>
          </a:xfrm>
        </p:spPr>
        <p:txBody>
          <a:bodyPr/>
          <a:lstStyle/>
          <a:p>
            <a:r>
              <a:rPr lang="de-AT" sz="1600" dirty="0" err="1"/>
              <a:t>Mnoho</a:t>
            </a:r>
            <a:r>
              <a:rPr lang="de-AT" sz="1600" dirty="0"/>
              <a:t> </a:t>
            </a:r>
            <a:r>
              <a:rPr lang="cs-CZ" sz="1600" dirty="0" smtClean="0"/>
              <a:t>SMART</a:t>
            </a:r>
            <a:r>
              <a:rPr lang="de-AT" sz="1600" dirty="0" smtClean="0"/>
              <a:t> </a:t>
            </a:r>
            <a:r>
              <a:rPr lang="de-AT" sz="1600" dirty="0" err="1"/>
              <a:t>řešení</a:t>
            </a:r>
            <a:r>
              <a:rPr lang="de-AT" sz="1600" dirty="0"/>
              <a:t>, </a:t>
            </a:r>
            <a:r>
              <a:rPr lang="de-AT" sz="1600" dirty="0" err="1"/>
              <a:t>technologie</a:t>
            </a:r>
            <a:r>
              <a:rPr lang="de-AT" sz="1600" dirty="0"/>
              <a:t> a </a:t>
            </a:r>
            <a:r>
              <a:rPr lang="de-AT" sz="1600" dirty="0" err="1"/>
              <a:t>služby</a:t>
            </a:r>
            <a:r>
              <a:rPr lang="de-AT" sz="1600" dirty="0"/>
              <a:t> </a:t>
            </a:r>
            <a:r>
              <a:rPr lang="de-AT" sz="1600" dirty="0" err="1" smtClean="0"/>
              <a:t>nejsou</a:t>
            </a:r>
            <a:r>
              <a:rPr lang="cs-CZ" sz="1600" dirty="0" smtClean="0"/>
              <a:t> </a:t>
            </a:r>
            <a:r>
              <a:rPr lang="de-AT" sz="1600" dirty="0" err="1" smtClean="0"/>
              <a:t>široce</a:t>
            </a:r>
            <a:r>
              <a:rPr lang="de-AT" sz="1600" dirty="0" smtClean="0"/>
              <a:t> </a:t>
            </a:r>
            <a:r>
              <a:rPr lang="de-AT" sz="1600" dirty="0" err="1"/>
              <a:t>využívány</a:t>
            </a:r>
            <a:r>
              <a:rPr lang="de-AT" sz="1600" dirty="0"/>
              <a:t> </a:t>
            </a:r>
            <a:r>
              <a:rPr lang="de-AT" sz="1600" dirty="0" err="1"/>
              <a:t>kvůli</a:t>
            </a:r>
            <a:r>
              <a:rPr lang="de-AT" sz="1600" dirty="0"/>
              <a:t> </a:t>
            </a:r>
            <a:r>
              <a:rPr lang="de-AT" sz="1600" dirty="0" err="1"/>
              <a:t>nedostatku</a:t>
            </a:r>
            <a:r>
              <a:rPr lang="de-AT" sz="1600" dirty="0"/>
              <a:t> </a:t>
            </a:r>
            <a:r>
              <a:rPr lang="de-AT" sz="1600" dirty="0" err="1" smtClean="0"/>
              <a:t>znalost</a:t>
            </a:r>
            <a:r>
              <a:rPr lang="cs-CZ" sz="1600" dirty="0" smtClean="0"/>
              <a:t>i</a:t>
            </a:r>
            <a:r>
              <a:rPr lang="de-AT" sz="1600" dirty="0" smtClean="0"/>
              <a:t> </a:t>
            </a:r>
            <a:r>
              <a:rPr lang="de-AT" sz="1600" dirty="0"/>
              <a:t>a </a:t>
            </a:r>
            <a:r>
              <a:rPr lang="de-AT" sz="1600" dirty="0" err="1"/>
              <a:t>motivace</a:t>
            </a:r>
            <a:r>
              <a:rPr lang="de-AT" sz="1600" dirty="0"/>
              <a:t> </a:t>
            </a:r>
            <a:r>
              <a:rPr lang="de-AT" sz="1600" dirty="0" err="1"/>
              <a:t>nebo</a:t>
            </a:r>
            <a:r>
              <a:rPr lang="de-AT" sz="1600" dirty="0"/>
              <a:t> </a:t>
            </a:r>
            <a:r>
              <a:rPr lang="de-AT" sz="1600" dirty="0" err="1"/>
              <a:t>přijetí</a:t>
            </a:r>
            <a:r>
              <a:rPr lang="de-AT" sz="1600" dirty="0"/>
              <a:t> </a:t>
            </a:r>
            <a:r>
              <a:rPr lang="de-AT" sz="1600" dirty="0" err="1"/>
              <a:t>koncových</a:t>
            </a:r>
            <a:r>
              <a:rPr lang="de-AT" sz="1600" dirty="0"/>
              <a:t> </a:t>
            </a:r>
            <a:r>
              <a:rPr lang="de-AT" sz="1600" dirty="0" err="1"/>
              <a:t>uživatelů</a:t>
            </a:r>
            <a:r>
              <a:rPr lang="de-AT" sz="1600" dirty="0" smtClean="0"/>
              <a:t>.</a:t>
            </a:r>
            <a:r>
              <a:rPr lang="cs-CZ" sz="1600" dirty="0" smtClean="0"/>
              <a:t> Zapojení obyvatel, SME, R</a:t>
            </a:r>
            <a:r>
              <a:rPr lang="cs-CZ" sz="1600" dirty="0" smtClean="0">
                <a:latin typeface="Calibri"/>
                <a:cs typeface="Calibri"/>
              </a:rPr>
              <a:t>&amp;D</a:t>
            </a:r>
            <a:endParaRPr lang="cs-CZ" sz="1600" dirty="0" smtClean="0"/>
          </a:p>
          <a:p>
            <a:r>
              <a:rPr lang="de-AT" sz="1600" dirty="0" smtClean="0"/>
              <a:t>a</a:t>
            </a:r>
            <a:r>
              <a:rPr lang="de-AT" sz="1600" dirty="0"/>
              <a:t>) </a:t>
            </a:r>
            <a:r>
              <a:rPr lang="de-AT" sz="1600" dirty="0" err="1" smtClean="0"/>
              <a:t>lepší</a:t>
            </a:r>
            <a:r>
              <a:rPr lang="de-AT" sz="1600" dirty="0" smtClean="0"/>
              <a:t> </a:t>
            </a:r>
            <a:r>
              <a:rPr lang="de-AT" sz="1600" dirty="0" err="1"/>
              <a:t>propojení</a:t>
            </a:r>
            <a:r>
              <a:rPr lang="de-AT" sz="1600" dirty="0"/>
              <a:t> </a:t>
            </a:r>
            <a:r>
              <a:rPr lang="de-AT" sz="1600" dirty="0" err="1"/>
              <a:t>aktérů</a:t>
            </a:r>
            <a:r>
              <a:rPr lang="de-AT" sz="1600" dirty="0"/>
              <a:t> </a:t>
            </a:r>
            <a:r>
              <a:rPr lang="de-AT" sz="1600" dirty="0" err="1" smtClean="0"/>
              <a:t>inovační</a:t>
            </a:r>
            <a:r>
              <a:rPr lang="cs-CZ" sz="1600" dirty="0" smtClean="0"/>
              <a:t>ch</a:t>
            </a:r>
            <a:r>
              <a:rPr lang="de-AT" sz="1600" dirty="0" smtClean="0"/>
              <a:t> </a:t>
            </a:r>
            <a:r>
              <a:rPr lang="de-AT" sz="1600" dirty="0" err="1" smtClean="0"/>
              <a:t>systém</a:t>
            </a:r>
            <a:r>
              <a:rPr lang="cs-CZ" sz="1600" dirty="0" smtClean="0"/>
              <a:t>ů</a:t>
            </a:r>
            <a:r>
              <a:rPr lang="de-AT" sz="1600" dirty="0" smtClean="0"/>
              <a:t> </a:t>
            </a:r>
            <a:r>
              <a:rPr lang="cs-CZ" sz="1600" dirty="0" smtClean="0"/>
              <a:t>zřízením</a:t>
            </a:r>
            <a:r>
              <a:rPr lang="de-AT" sz="1600" dirty="0" smtClean="0"/>
              <a:t> </a:t>
            </a:r>
            <a:r>
              <a:rPr lang="de-AT" sz="1600" dirty="0"/>
              <a:t>a </a:t>
            </a:r>
            <a:r>
              <a:rPr lang="cs-CZ" sz="1600" dirty="0" smtClean="0"/>
              <a:t>p</a:t>
            </a:r>
            <a:r>
              <a:rPr lang="de-AT" sz="1600" dirty="0" err="1" smtClean="0"/>
              <a:t>ropojení</a:t>
            </a:r>
            <a:r>
              <a:rPr lang="de-AT" sz="1600" dirty="0" smtClean="0"/>
              <a:t> </a:t>
            </a:r>
            <a:r>
              <a:rPr lang="cs-CZ" sz="1600" dirty="0" err="1" smtClean="0"/>
              <a:t>quadruple</a:t>
            </a:r>
            <a:r>
              <a:rPr lang="cs-CZ" sz="1600" dirty="0" smtClean="0"/>
              <a:t> helix </a:t>
            </a:r>
            <a:r>
              <a:rPr lang="de-AT" sz="1600" dirty="0" err="1" smtClean="0"/>
              <a:t>klastrů</a:t>
            </a:r>
            <a:r>
              <a:rPr lang="de-AT" sz="1600" dirty="0" smtClean="0"/>
              <a:t>/</a:t>
            </a:r>
            <a:r>
              <a:rPr lang="de-AT" sz="1600" dirty="0" err="1" smtClean="0"/>
              <a:t>sítí</a:t>
            </a:r>
            <a:r>
              <a:rPr lang="de-AT" sz="1600" dirty="0" smtClean="0"/>
              <a:t> </a:t>
            </a:r>
            <a:r>
              <a:rPr lang="de-AT" sz="1600" dirty="0"/>
              <a:t>v </a:t>
            </a:r>
            <a:r>
              <a:rPr lang="de-AT" sz="1600" dirty="0" err="1"/>
              <a:t>partnerských</a:t>
            </a:r>
            <a:r>
              <a:rPr lang="de-AT" sz="1600" dirty="0"/>
              <a:t> </a:t>
            </a:r>
            <a:r>
              <a:rPr lang="de-AT" sz="1600" dirty="0" err="1" smtClean="0"/>
              <a:t>regionech</a:t>
            </a:r>
            <a:endParaRPr lang="cs-CZ" sz="1600" dirty="0" smtClean="0"/>
          </a:p>
          <a:p>
            <a:r>
              <a:rPr lang="de-AT" sz="1600" dirty="0" smtClean="0"/>
              <a:t>b)</a:t>
            </a:r>
            <a:r>
              <a:rPr lang="cs-CZ" sz="1600" dirty="0" smtClean="0"/>
              <a:t> </a:t>
            </a:r>
            <a:r>
              <a:rPr lang="de-AT" sz="1600" dirty="0" err="1" smtClean="0"/>
              <a:t>vývojem</a:t>
            </a:r>
            <a:r>
              <a:rPr lang="de-AT" sz="1600" dirty="0" smtClean="0"/>
              <a:t> </a:t>
            </a:r>
            <a:r>
              <a:rPr lang="de-AT" sz="1600" dirty="0"/>
              <a:t>a </a:t>
            </a:r>
            <a:r>
              <a:rPr lang="de-AT" sz="1600" dirty="0" err="1"/>
              <a:t>zavádění</a:t>
            </a:r>
            <a:r>
              <a:rPr lang="de-AT" sz="1600" dirty="0"/>
              <a:t> </a:t>
            </a:r>
            <a:r>
              <a:rPr lang="de-AT" sz="1600" dirty="0" err="1"/>
              <a:t>nových</a:t>
            </a:r>
            <a:r>
              <a:rPr lang="de-AT" sz="1600" dirty="0"/>
              <a:t> </a:t>
            </a:r>
            <a:r>
              <a:rPr lang="de-AT" sz="1600" dirty="0" err="1" smtClean="0"/>
              <a:t>metod</a:t>
            </a:r>
            <a:r>
              <a:rPr lang="de-AT" sz="1600" dirty="0" smtClean="0"/>
              <a:t> </a:t>
            </a:r>
            <a:r>
              <a:rPr lang="de-AT" sz="1600" dirty="0"/>
              <a:t>a </a:t>
            </a:r>
            <a:r>
              <a:rPr lang="de-AT" sz="1600" dirty="0" err="1"/>
              <a:t>nástrojů</a:t>
            </a:r>
            <a:r>
              <a:rPr lang="de-AT" sz="1600" dirty="0" smtClean="0"/>
              <a:t>,</a:t>
            </a:r>
            <a:r>
              <a:rPr lang="cs-CZ" sz="1600" dirty="0" smtClean="0"/>
              <a:t> tak</a:t>
            </a:r>
            <a:r>
              <a:rPr lang="de-AT" sz="1600" dirty="0" smtClean="0"/>
              <a:t> </a:t>
            </a:r>
            <a:r>
              <a:rPr lang="de-AT" sz="1600" dirty="0" err="1"/>
              <a:t>aby</a:t>
            </a:r>
            <a:r>
              <a:rPr lang="de-AT" sz="1600" dirty="0"/>
              <a:t> se </a:t>
            </a:r>
            <a:r>
              <a:rPr lang="de-AT" sz="1600" dirty="0" err="1" smtClean="0"/>
              <a:t>zapojil</a:t>
            </a:r>
            <a:r>
              <a:rPr lang="cs-CZ" sz="1600" dirty="0" smtClean="0"/>
              <a:t>i</a:t>
            </a:r>
            <a:r>
              <a:rPr lang="de-AT" sz="1600" dirty="0" smtClean="0"/>
              <a:t> </a:t>
            </a:r>
            <a:r>
              <a:rPr lang="de-AT" sz="1600" dirty="0" err="1" smtClean="0"/>
              <a:t>koncov</a:t>
            </a:r>
            <a:r>
              <a:rPr lang="cs-CZ" sz="1600" dirty="0"/>
              <a:t>ý</a:t>
            </a:r>
            <a:r>
              <a:rPr lang="de-AT" sz="1600" dirty="0" smtClean="0"/>
              <a:t> </a:t>
            </a:r>
            <a:r>
              <a:rPr lang="de-AT" sz="1600" dirty="0" err="1" smtClean="0"/>
              <a:t>uživate</a:t>
            </a:r>
            <a:r>
              <a:rPr lang="cs-CZ" sz="1600" dirty="0" err="1" smtClean="0"/>
              <a:t>lé</a:t>
            </a:r>
            <a:endParaRPr lang="de-AT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96864" y="1147439"/>
            <a:ext cx="8562975" cy="750724"/>
          </a:xfrm>
        </p:spPr>
        <p:txBody>
          <a:bodyPr/>
          <a:lstStyle/>
          <a:p>
            <a:r>
              <a:rPr lang="de-AT" sz="2400" dirty="0" err="1" smtClean="0"/>
              <a:t>maximaliz</a:t>
            </a:r>
            <a:r>
              <a:rPr lang="cs-CZ" sz="2400" dirty="0" err="1" smtClean="0"/>
              <a:t>ace</a:t>
            </a:r>
            <a:r>
              <a:rPr lang="de-AT" sz="2400" dirty="0" smtClean="0"/>
              <a:t> </a:t>
            </a:r>
            <a:r>
              <a:rPr lang="de-AT" sz="2400" dirty="0" err="1" smtClean="0"/>
              <a:t>inova</a:t>
            </a:r>
            <a:r>
              <a:rPr lang="cs-CZ" sz="2400" dirty="0" err="1" smtClean="0"/>
              <a:t>čního</a:t>
            </a:r>
            <a:r>
              <a:rPr lang="cs-CZ" sz="2400" dirty="0" smtClean="0"/>
              <a:t> </a:t>
            </a:r>
            <a:r>
              <a:rPr lang="de-AT" sz="2400" dirty="0" err="1" smtClean="0"/>
              <a:t>potenciál</a:t>
            </a:r>
            <a:r>
              <a:rPr lang="cs-CZ" sz="2400" dirty="0" smtClean="0"/>
              <a:t>u</a:t>
            </a:r>
            <a:r>
              <a:rPr lang="de-AT" sz="2400" dirty="0" smtClean="0"/>
              <a:t> </a:t>
            </a:r>
            <a:r>
              <a:rPr lang="de-AT" sz="2400" dirty="0" err="1"/>
              <a:t>malých</a:t>
            </a:r>
            <a:r>
              <a:rPr lang="de-AT" sz="2400" dirty="0"/>
              <a:t> a </a:t>
            </a:r>
            <a:r>
              <a:rPr lang="de-AT" sz="2400" dirty="0" err="1"/>
              <a:t>středních</a:t>
            </a:r>
            <a:r>
              <a:rPr lang="de-AT" sz="2400" dirty="0"/>
              <a:t> </a:t>
            </a:r>
            <a:r>
              <a:rPr lang="de-AT" sz="2400" dirty="0" err="1"/>
              <a:t>městských</a:t>
            </a:r>
            <a:r>
              <a:rPr lang="de-AT" sz="2400" dirty="0"/>
              <a:t> </a:t>
            </a:r>
            <a:r>
              <a:rPr lang="de-AT" sz="2400" dirty="0" err="1" smtClean="0"/>
              <a:t>ekosystémů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62057" y="2018850"/>
            <a:ext cx="2334986" cy="201653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IT společnost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Obec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Univerzita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Rozvojová agentura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Agentura pro podporu podnikání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Výzkumná instituce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další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614" y="4041322"/>
            <a:ext cx="8680225" cy="223198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6 regionálních akčních plánů Městské inovace v cílových regionech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Sada nástrojů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9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pilotní projekty budou realizovány v různých městských oblastech,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kde budou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testovány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metody </a:t>
            </a: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 nástroje.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nadnárodní společná strategie městské </a:t>
            </a:r>
            <a:r>
              <a:rPr lang="cs-CZ" sz="20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inovace – nejlepší praxe</a:t>
            </a:r>
            <a:endParaRPr lang="cs-CZ" sz="20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1097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613" y="149224"/>
            <a:ext cx="6412573" cy="76517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SCHVÁLENÉ PROJEKTY Z 1. VÝZVY </a:t>
            </a:r>
            <a: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cs-CZ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rgbClr val="DEA902"/>
                </a:solidFill>
                <a:ea typeface="Calibri"/>
                <a:cs typeface="Times New Roman"/>
              </a:rPr>
              <a:t>1.2 </a:t>
            </a:r>
            <a:r>
              <a:rPr lang="cs-CZ" sz="1800" dirty="0">
                <a:solidFill>
                  <a:srgbClr val="DEA902"/>
                </a:solidFill>
                <a:ea typeface="Calibri"/>
                <a:cs typeface="Times New Roman"/>
              </a:rPr>
              <a:t>Zlepšit </a:t>
            </a:r>
            <a:r>
              <a:rPr lang="cs-CZ" sz="1800" u="sng" dirty="0">
                <a:solidFill>
                  <a:srgbClr val="DEA902"/>
                </a:solidFill>
                <a:ea typeface="Calibri"/>
                <a:cs typeface="Times New Roman"/>
              </a:rPr>
              <a:t>znalosti a podnikatelské dovednosti</a:t>
            </a:r>
            <a:r>
              <a:rPr lang="cs-CZ" sz="1800" dirty="0">
                <a:solidFill>
                  <a:srgbClr val="DEA902"/>
                </a:solidFill>
                <a:ea typeface="Calibri"/>
                <a:cs typeface="Times New Roman"/>
              </a:rPr>
              <a:t> </a:t>
            </a:r>
            <a:endParaRPr lang="en-US" sz="1800" dirty="0">
              <a:solidFill>
                <a:srgbClr val="DEA902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3292"/>
            <a:ext cx="6161086" cy="1606580"/>
          </a:xfrm>
        </p:spPr>
        <p:txBody>
          <a:bodyPr/>
          <a:lstStyle/>
          <a:p>
            <a:r>
              <a:rPr lang="cs-CZ" sz="1600" dirty="0" err="1"/>
              <a:t>C</a:t>
            </a:r>
            <a:r>
              <a:rPr lang="de-AT" sz="1600" dirty="0" err="1" smtClean="0"/>
              <a:t>íl</a:t>
            </a:r>
            <a:r>
              <a:rPr lang="cs-CZ" sz="1600" dirty="0" err="1" smtClean="0"/>
              <a:t>em</a:t>
            </a:r>
            <a:r>
              <a:rPr lang="de-AT" sz="1600" dirty="0" smtClean="0"/>
              <a:t> </a:t>
            </a:r>
            <a:r>
              <a:rPr lang="de-AT" sz="1600" dirty="0" err="1"/>
              <a:t>zlepšit</a:t>
            </a:r>
            <a:r>
              <a:rPr lang="de-AT" sz="1600" dirty="0"/>
              <a:t> </a:t>
            </a:r>
            <a:r>
              <a:rPr lang="de-AT" sz="1600" dirty="0" err="1"/>
              <a:t>podnikatelské</a:t>
            </a:r>
            <a:r>
              <a:rPr lang="de-AT" sz="1600" dirty="0"/>
              <a:t> </a:t>
            </a:r>
            <a:r>
              <a:rPr lang="de-AT" sz="1600" dirty="0" err="1"/>
              <a:t>schopnosti</a:t>
            </a:r>
            <a:r>
              <a:rPr lang="de-AT" sz="1600" dirty="0"/>
              <a:t> a </a:t>
            </a:r>
            <a:r>
              <a:rPr lang="de-AT" sz="1600" dirty="0" err="1"/>
              <a:t>dovednosti</a:t>
            </a:r>
            <a:r>
              <a:rPr lang="de-AT" sz="1600" dirty="0"/>
              <a:t> v </a:t>
            </a:r>
            <a:r>
              <a:rPr lang="de-AT" sz="1600" dirty="0" err="1"/>
              <a:t>odlehlých</a:t>
            </a:r>
            <a:r>
              <a:rPr lang="de-AT" sz="1600" dirty="0"/>
              <a:t> </a:t>
            </a:r>
            <a:r>
              <a:rPr lang="de-AT" sz="1600" dirty="0" err="1"/>
              <a:t>oblastech</a:t>
            </a:r>
            <a:r>
              <a:rPr lang="de-AT" sz="1600" dirty="0"/>
              <a:t> </a:t>
            </a:r>
            <a:r>
              <a:rPr lang="de-AT" sz="1600" dirty="0" err="1"/>
              <a:t>prostřednictvím</a:t>
            </a:r>
            <a:r>
              <a:rPr lang="de-AT" sz="1600" dirty="0"/>
              <a:t> </a:t>
            </a:r>
            <a:r>
              <a:rPr lang="de-AT" sz="1600" dirty="0" err="1"/>
              <a:t>inovačního</a:t>
            </a:r>
            <a:r>
              <a:rPr lang="de-AT" sz="1600" dirty="0"/>
              <a:t> </a:t>
            </a:r>
            <a:r>
              <a:rPr lang="de-AT" sz="1600" dirty="0" err="1" smtClean="0"/>
              <a:t>potenciálu</a:t>
            </a:r>
            <a:r>
              <a:rPr lang="cs-CZ" sz="1600" dirty="0" smtClean="0"/>
              <a:t> </a:t>
            </a:r>
            <a:r>
              <a:rPr lang="de-AT" sz="1600" dirty="0" err="1" smtClean="0"/>
              <a:t>potravin</a:t>
            </a:r>
            <a:r>
              <a:rPr lang="cs-CZ" sz="1600" dirty="0" err="1" smtClean="0"/>
              <a:t>ářského</a:t>
            </a:r>
            <a:r>
              <a:rPr lang="cs-CZ" sz="1600" dirty="0" smtClean="0"/>
              <a:t> průmyslu</a:t>
            </a:r>
            <a:r>
              <a:rPr lang="de-AT" sz="1600" dirty="0" smtClean="0"/>
              <a:t>.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Napomoci </a:t>
            </a:r>
            <a:r>
              <a:rPr lang="cs-CZ" sz="1600" dirty="0"/>
              <a:t>místním </a:t>
            </a:r>
            <a:r>
              <a:rPr lang="cs-CZ" sz="1600" dirty="0" smtClean="0"/>
              <a:t>SME </a:t>
            </a:r>
            <a:r>
              <a:rPr lang="cs-CZ" sz="1600" dirty="0"/>
              <a:t>vstoupit </a:t>
            </a:r>
            <a:r>
              <a:rPr lang="cs-CZ" sz="1600" dirty="0" smtClean="0"/>
              <a:t>na větší </a:t>
            </a:r>
            <a:r>
              <a:rPr lang="cs-CZ" sz="1600" dirty="0"/>
              <a:t>trh </a:t>
            </a:r>
            <a:r>
              <a:rPr lang="cs-CZ" sz="1600" dirty="0" smtClean="0"/>
              <a:t>– lepší podmínky </a:t>
            </a:r>
            <a:r>
              <a:rPr lang="cs-CZ" sz="1600" dirty="0"/>
              <a:t>pro podnikání </a:t>
            </a:r>
            <a:r>
              <a:rPr lang="cs-CZ" sz="1600" dirty="0" smtClean="0"/>
              <a:t>- pozitivní </a:t>
            </a:r>
            <a:r>
              <a:rPr lang="cs-CZ" sz="1600" dirty="0"/>
              <a:t>dopady na zaměstnanost </a:t>
            </a:r>
            <a:r>
              <a:rPr lang="cs-CZ" sz="1600" dirty="0" smtClean="0"/>
              <a:t>a </a:t>
            </a:r>
            <a:r>
              <a:rPr lang="cs-CZ" sz="1600" dirty="0" err="1" smtClean="0"/>
              <a:t>braindrain</a:t>
            </a:r>
            <a:r>
              <a:rPr lang="cs-CZ" sz="1600" dirty="0"/>
              <a:t>.</a:t>
            </a:r>
            <a:endParaRPr lang="de-AT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96864" y="1077686"/>
            <a:ext cx="8562975" cy="995155"/>
          </a:xfrm>
        </p:spPr>
        <p:txBody>
          <a:bodyPr/>
          <a:lstStyle/>
          <a:p>
            <a:r>
              <a:rPr lang="cs-CZ" sz="2200" dirty="0" smtClean="0"/>
              <a:t>i</a:t>
            </a:r>
            <a:r>
              <a:rPr lang="de-AT" sz="2200" dirty="0" err="1" smtClean="0"/>
              <a:t>novační</a:t>
            </a:r>
            <a:r>
              <a:rPr lang="de-AT" sz="2200" dirty="0" smtClean="0"/>
              <a:t> </a:t>
            </a:r>
            <a:r>
              <a:rPr lang="de-AT" sz="2200" dirty="0" err="1"/>
              <a:t>kapacity</a:t>
            </a:r>
            <a:r>
              <a:rPr lang="de-AT" sz="2200" dirty="0"/>
              <a:t> </a:t>
            </a:r>
            <a:r>
              <a:rPr lang="de-AT" sz="2200" dirty="0" smtClean="0"/>
              <a:t>v </a:t>
            </a:r>
            <a:r>
              <a:rPr lang="cs-CZ" sz="2200" dirty="0" smtClean="0"/>
              <a:t>odlehlých</a:t>
            </a:r>
            <a:r>
              <a:rPr lang="de-AT" sz="2200" dirty="0" smtClean="0"/>
              <a:t> </a:t>
            </a:r>
            <a:r>
              <a:rPr lang="de-AT" sz="2200" dirty="0" err="1" smtClean="0"/>
              <a:t>oblastech</a:t>
            </a:r>
            <a:r>
              <a:rPr lang="cs-CZ" sz="2200" dirty="0"/>
              <a:t>, které se potýkají s </a:t>
            </a:r>
            <a:r>
              <a:rPr lang="cs-CZ" sz="2200" dirty="0" smtClean="0"/>
              <a:t>poklesem </a:t>
            </a:r>
            <a:r>
              <a:rPr lang="cs-CZ" sz="2200" dirty="0"/>
              <a:t>pracovních příležitostí v tradičních odvětvích v důsledku strukturálních </a:t>
            </a:r>
            <a:r>
              <a:rPr lang="cs-CZ" sz="2200" dirty="0" smtClean="0"/>
              <a:t>změn</a:t>
            </a:r>
            <a:endParaRPr lang="de-AT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92187" y="1880946"/>
            <a:ext cx="2404856" cy="266286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Technologický park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Hospodářská komora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Svaz řemesel a SME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. inovační agentura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Univerzita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Nezisková </a:t>
            </a: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organizace 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R&amp;D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Asociace průmyslu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Obchodní agentura – klastr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a </a:t>
            </a:r>
            <a:r>
              <a:rPr lang="cs-CZ" sz="14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další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400" b="1" dirty="0" smtClean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614" y="3996305"/>
            <a:ext cx="8817429" cy="212425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sz="19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Výstupy: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9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Společné nadnárodní potravinářské mentor schéma - program pro malé a střední podniky souvisejících s potravinami, udržitelný obchodní </a:t>
            </a:r>
            <a:r>
              <a:rPr lang="cs-CZ" sz="19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model </a:t>
            </a:r>
            <a:r>
              <a:rPr lang="cs-CZ" sz="19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-expertní </a:t>
            </a:r>
            <a:r>
              <a:rPr lang="cs-CZ" sz="19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přístup napříč </a:t>
            </a:r>
            <a:r>
              <a:rPr lang="cs-CZ" sz="19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odvětvími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9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Regionální workshopy – výměna znalostí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9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CROWD DESIGN PLATFORM zaměřují na potravinářský designu obalu a </a:t>
            </a:r>
            <a:r>
              <a:rPr lang="cs-CZ" sz="1900" b="1" dirty="0" err="1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branding</a:t>
            </a:r>
            <a:r>
              <a:rPr lang="cs-CZ" sz="1900" b="1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7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1019</Words>
  <Application>Microsoft Office PowerPoint</Application>
  <PresentationFormat>Předvádění na obrazovce (4:3)</PresentationFormat>
  <Paragraphs>188</Paragraphs>
  <Slides>14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CentralEurope_iService</vt:lpstr>
      <vt:lpstr>Prezentace aplikace PowerPoint</vt:lpstr>
      <vt:lpstr>Výsledky 1. výzvy</vt:lpstr>
      <vt:lpstr>Dokumenty pro přÍJEMCe</vt:lpstr>
      <vt:lpstr>e-MS </vt:lpstr>
      <vt:lpstr>rámec pro 2. výzvu</vt:lpstr>
      <vt:lpstr>HARMONOGRAM 2. VÝZVY</vt:lpstr>
      <vt:lpstr>ŽADATELÉ ZE 2. VÝZVY</vt:lpstr>
      <vt:lpstr>SCHVÁLENÉ PROJEKTY Z 1. VÝZVY 1.1 Zlepšit udržitelné vazby mezi aktéry systému inovací</vt:lpstr>
      <vt:lpstr>SCHVÁLENÉ PROJEKTY Z 1. VÝZVY  1.2 Zlepšit znalosti a podnikatelské dovednosti </vt:lpstr>
      <vt:lpstr>SCHVÁLENÉ PROJEKTY Z 1. VÝZVY  2.1 zvýšení energetické účinnosti a využívání energie z obnovitelných zdrojů ve veřejné infrastruktuře</vt:lpstr>
      <vt:lpstr>SCHVÁLENÉ PROJEKTY Z 1. VÝZVY 3.3 Zlepšit řízení ŽP ve FUNKČNÍCH MĚSTSKÝCH OBLASTECH</vt:lpstr>
      <vt:lpstr>SCHVÁLENÉ PROJEKTY Z 1. VÝZVY 4.2 Zlepšit koordinaci mezi subjekty nákladní dopravy, využití ekologických multimodálních dopravních řešení</vt:lpstr>
      <vt:lpstr>Záměry dostupnÉ v „Project ideas“</vt:lpstr>
      <vt:lpstr>Kontakty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*</cp:lastModifiedBy>
  <cp:revision>2061</cp:revision>
  <cp:lastPrinted>2016-09-19T11:44:06Z</cp:lastPrinted>
  <dcterms:created xsi:type="dcterms:W3CDTF">2014-11-12T21:47:38Z</dcterms:created>
  <dcterms:modified xsi:type="dcterms:W3CDTF">2016-09-19T11:44:08Z</dcterms:modified>
</cp:coreProperties>
</file>