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9"/>
  </p:notesMasterIdLst>
  <p:handoutMasterIdLst>
    <p:handoutMasterId r:id="rId10"/>
  </p:handoutMasterIdLst>
  <p:sldIdLst>
    <p:sldId id="319" r:id="rId2"/>
    <p:sldId id="320" r:id="rId3"/>
    <p:sldId id="321" r:id="rId4"/>
    <p:sldId id="322" r:id="rId5"/>
    <p:sldId id="323" r:id="rId6"/>
    <p:sldId id="325" r:id="rId7"/>
    <p:sldId id="324" r:id="rId8"/>
  </p:sldIdLst>
  <p:sldSz cx="9144000" cy="6858000" type="screen4x3"/>
  <p:notesSz cx="6797675" cy="992663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EF21CFD5-F008-4A9D-A1AB-3162EF72604E}">
          <p14:sldIdLst>
            <p14:sldId id="319"/>
            <p14:sldId id="320"/>
            <p14:sldId id="321"/>
            <p14:sldId id="322"/>
            <p14:sldId id="323"/>
            <p14:sldId id="325"/>
            <p14:sldId id="324"/>
          </p14:sldIdLst>
        </p14:section>
        <p14:section name="Oddíl bez názvu" id="{3BDD611E-5107-4B6A-B03C-C811960EC6A9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B868"/>
    <a:srgbClr val="96D34D"/>
    <a:srgbClr val="EED284"/>
    <a:srgbClr val="D4CAE2"/>
    <a:srgbClr val="F9E300"/>
    <a:srgbClr val="000099"/>
    <a:srgbClr val="00AF3F"/>
    <a:srgbClr val="DB7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60" autoAdjust="0"/>
    <p:restoredTop sz="99698" autoAdjust="0"/>
  </p:normalViewPr>
  <p:slideViewPr>
    <p:cSldViewPr>
      <p:cViewPr>
        <p:scale>
          <a:sx n="75" d="100"/>
          <a:sy n="75" d="100"/>
        </p:scale>
        <p:origin x="-2664" y="-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909B5C1-F25E-4218-A08D-1EB240BD89B8}" type="datetimeFigureOut">
              <a:rPr lang="cs-CZ"/>
              <a:pPr>
                <a:defRPr/>
              </a:pPr>
              <a:t>19.1.2015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DC7DAB-85D1-4921-AF1C-D25FCE776F7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1935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9EE64D-CD1B-4784-B9A8-4F4272DB421D}" type="datetimeFigureOut">
              <a:rPr lang="cs-CZ"/>
              <a:pPr>
                <a:defRPr/>
              </a:pPr>
              <a:t>19.1.2015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606" y="4715710"/>
            <a:ext cx="5438464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1098" y="9428243"/>
            <a:ext cx="2944958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07242A5-D254-4360-8D95-C35261AD25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923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2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élník 6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1403350" y="3789363"/>
            <a:ext cx="7208838" cy="5762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mtClean="0"/>
              <a:t>MINISTERSTVO PRO MÍSTNÍ ROZVOJ ČR</a:t>
            </a:r>
          </a:p>
        </p:txBody>
      </p:sp>
      <p:pic>
        <p:nvPicPr>
          <p:cNvPr id="10" name="Obrázek 7" descr="mmr_cr_rgb.em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692150"/>
            <a:ext cx="2565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7" name="Obrázek 3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bdélník 3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6" name="Obrázek 2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9" descr="podtisk_modry.emf"/>
          <p:cNvPicPr>
            <a:picLocks noChangeAspect="1"/>
          </p:cNvPicPr>
          <p:nvPr/>
        </p:nvPicPr>
        <p:blipFill>
          <a:blip r:embed="rId3" cstate="print"/>
          <a:srcRect l="17007" b="8623"/>
          <a:stretch>
            <a:fillRect/>
          </a:stretch>
        </p:blipFill>
        <p:spPr bwMode="auto">
          <a:xfrm>
            <a:off x="0" y="1989138"/>
            <a:ext cx="790892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>
            <a:spLocks noChangeAspect="1"/>
          </p:cNvSpPr>
          <p:nvPr/>
        </p:nvSpPr>
        <p:spPr>
          <a:xfrm>
            <a:off x="0" y="0"/>
            <a:ext cx="9144000" cy="260350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>
              <a:noFill/>
            </a:endParaRPr>
          </a:p>
        </p:txBody>
      </p:sp>
      <p:pic>
        <p:nvPicPr>
          <p:cNvPr id="8" name="Obrázek 4" descr="mmr_cr_rgb.em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620713"/>
            <a:ext cx="201612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Nadpis 9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10BE5-83C6-421C-86A9-CDC3EFF7B9E3}" type="datetime1">
              <a:rPr lang="cs-CZ"/>
              <a:pPr>
                <a:defRPr/>
              </a:pPr>
              <a:t>19.1.2015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697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E96B4-5963-4A8C-98BB-BE823D5AEBF9}" type="datetime1">
              <a:rPr lang="cs-CZ"/>
              <a:pPr>
                <a:defRPr/>
              </a:pPr>
              <a:t>19.1.2015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8874A-FDC9-495A-A92F-77661319D9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403350" y="1916113"/>
            <a:ext cx="7272338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03350" y="4581525"/>
            <a:ext cx="72009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81" r:id="rId6"/>
    <p:sldLayoutId id="2147483683" r:id="rId7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rgbClr val="000099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nadnarodn&#237;@mmr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 txBox="1">
            <a:spLocks/>
          </p:cNvSpPr>
          <p:nvPr/>
        </p:nvSpPr>
        <p:spPr bwMode="auto">
          <a:xfrm>
            <a:off x="251520" y="1340768"/>
            <a:ext cx="864096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 baseline="0">
                <a:solidFill>
                  <a:srgbClr val="000099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0099"/>
                </a:solidFill>
                <a:latin typeface="Arial" charset="0"/>
              </a:defRPr>
            </a:lvl9pPr>
          </a:lstStyle>
          <a:p>
            <a:pPr algn="ctr"/>
            <a:r>
              <a:rPr lang="cs-CZ" altLang="cs-CZ" sz="3200" dirty="0" smtClean="0"/>
              <a:t>Statut a Jednací řád</a:t>
            </a:r>
          </a:p>
          <a:p>
            <a:pPr algn="ctr"/>
            <a:r>
              <a:rPr lang="cs-CZ" altLang="cs-CZ" sz="3200" dirty="0">
                <a:latin typeface="Arial" charset="0"/>
                <a:cs typeface="Arial" charset="0"/>
              </a:rPr>
              <a:t>Výboru České republiky pro programy nadnárodní a meziregionální </a:t>
            </a:r>
            <a:r>
              <a:rPr lang="cs-CZ" altLang="cs-CZ" sz="3200" dirty="0" smtClean="0">
                <a:latin typeface="Arial" charset="0"/>
                <a:cs typeface="Arial" charset="0"/>
              </a:rPr>
              <a:t>spolupráce </a:t>
            </a:r>
            <a:r>
              <a:rPr lang="cs-CZ" altLang="cs-CZ" sz="3200" dirty="0">
                <a:latin typeface="Arial" charset="0"/>
                <a:cs typeface="Arial" charset="0"/>
              </a:rPr>
              <a:t>2014-2020 </a:t>
            </a:r>
            <a:r>
              <a:rPr lang="cs-CZ" altLang="cs-CZ" sz="3200" dirty="0" smtClean="0"/>
              <a:t> </a:t>
            </a:r>
            <a:endParaRPr lang="en-GB" altLang="cs-CZ" sz="3200" dirty="0" smtClean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23528" y="4941168"/>
            <a:ext cx="6984776" cy="1440160"/>
          </a:xfrm>
        </p:spPr>
        <p:txBody>
          <a:bodyPr/>
          <a:lstStyle/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Praha 21. ledna 2015 </a:t>
            </a:r>
          </a:p>
          <a:p>
            <a:pPr eaLnBrk="1" hangingPunct="1"/>
            <a:r>
              <a:rPr lang="cs-CZ" altLang="cs-CZ" sz="2400" dirty="0" smtClean="0">
                <a:latin typeface="Arial" charset="0"/>
                <a:cs typeface="Arial" charset="0"/>
              </a:rPr>
              <a:t>Pavel Lukeš</a:t>
            </a:r>
          </a:p>
        </p:txBody>
      </p:sp>
    </p:spTree>
    <p:extLst>
      <p:ext uri="{BB962C8B-B14F-4D97-AF65-F5344CB8AC3E}">
        <p14:creationId xmlns:p14="http://schemas.microsoft.com/office/powerpoint/2010/main" val="322279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4860032" y="601662"/>
            <a:ext cx="10567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 smtClean="0"/>
              <a:t>Statut</a:t>
            </a:r>
            <a:endParaRPr lang="cs-CZ" altLang="cs-CZ" sz="2400" b="1" u="sng" dirty="0"/>
          </a:p>
        </p:txBody>
      </p:sp>
      <p:sp>
        <p:nvSpPr>
          <p:cNvPr id="8" name="TextovéPole 8"/>
          <p:cNvSpPr txBox="1">
            <a:spLocks noChangeArrowheads="1"/>
          </p:cNvSpPr>
          <p:nvPr/>
        </p:nvSpPr>
        <p:spPr bwMode="auto">
          <a:xfrm>
            <a:off x="323528" y="1484784"/>
            <a:ext cx="828092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30. 7. 2014 - předběžná verze Statutu zaslána ke komentářům členům Výboru České republiky pro nadnárodní a meziregionální spolupráci a ESPON 2013 (Výbor 2007-2013)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Následně verze se zapracovanými připomínkami prošla vnitřním připomínkovým řízením na MMR 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24. 9. 2014 - vydáno rozhodnutí paní ministryně č. 171 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zrušení </a:t>
            </a:r>
            <a:r>
              <a:rPr lang="cs-CZ" altLang="cs-CZ" sz="1700" dirty="0"/>
              <a:t>Výboru 2007-2013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altLang="cs-CZ" sz="17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zřízení </a:t>
            </a:r>
            <a:r>
              <a:rPr lang="cs-CZ" altLang="cs-CZ" sz="1700" dirty="0"/>
              <a:t>Výboru České republiky pro programy nadnárodní a meziregionální spolupráce 2014-2020 (Výbor 2014-2020)</a:t>
            </a:r>
          </a:p>
          <a:p>
            <a:pPr lvl="1"/>
            <a:endParaRPr lang="cs-CZ" altLang="cs-CZ" sz="17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700" dirty="0"/>
              <a:t>v</a:t>
            </a:r>
            <a:r>
              <a:rPr lang="cs-CZ" altLang="cs-CZ" sz="1700" dirty="0" smtClean="0"/>
              <a:t>ydání Statutu Výboru 2014-2020</a:t>
            </a:r>
          </a:p>
          <a:p>
            <a:pPr lvl="1"/>
            <a:endParaRPr lang="cs-CZ" altLang="cs-CZ" sz="17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altLang="cs-CZ" sz="1700" dirty="0"/>
              <a:t>j</a:t>
            </a:r>
            <a:r>
              <a:rPr lang="cs-CZ" altLang="cs-CZ" sz="1700" dirty="0" smtClean="0"/>
              <a:t>menování ředitele odboru evropské územní spolupráce na MMR (RNDr. Jiří Horáček) předsedou Výboru 2014-2020  </a:t>
            </a:r>
            <a:endParaRPr lang="cs-CZ" altLang="cs-CZ" sz="1700" dirty="0"/>
          </a:p>
        </p:txBody>
      </p:sp>
    </p:spTree>
    <p:extLst>
      <p:ext uri="{BB962C8B-B14F-4D97-AF65-F5344CB8AC3E}">
        <p14:creationId xmlns:p14="http://schemas.microsoft.com/office/powerpoint/2010/main" val="1788676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3323835" y="593724"/>
            <a:ext cx="46153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 smtClean="0"/>
              <a:t>Statut – cíle Výboru 2014-2020</a:t>
            </a:r>
            <a:endParaRPr lang="cs-CZ" altLang="cs-CZ" sz="2400" b="1" u="sng" dirty="0"/>
          </a:p>
        </p:txBody>
      </p:sp>
      <p:sp>
        <p:nvSpPr>
          <p:cNvPr id="8" name="TextovéPole 8"/>
          <p:cNvSpPr txBox="1">
            <a:spLocks noChangeArrowheads="1"/>
          </p:cNvSpPr>
          <p:nvPr/>
        </p:nvSpPr>
        <p:spPr bwMode="auto">
          <a:xfrm>
            <a:off x="323528" y="1772816"/>
            <a:ext cx="8280920" cy="463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Zapojit krajské a sektorové zástupce do implementace programů INTERREG EUROPE, CENTRAL EUROPE 2020, DANUBE, ESPON 2020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Podporovat účast českých subjektů v projektech výše uvedených programů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 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Projednávat stav implementace jednotlivých programů a body jež budou projednávána na jednotlivých monitorovacích výborech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Posuzovat návrhy projektů s českou účastí – jejich soulad s regionálními nebo sektorovými strategiemi – za účelem jejich obhajoby na monitorovacích výborech, kde budou schvalovány (zvláště projekty v tzv. šedé zóně)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Napomáhat k synergiím mezi projekty a programy, aby nedocházelo k duplicitě prací na projektech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Lepší využití výsledků projektů v jednotlivých regionech a sektorech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Lepší informovanost žadatelů o možnostech těchto programů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Zajistit, co největší zapojení českých žadatelů do projektů   </a:t>
            </a:r>
            <a:endParaRPr lang="cs-CZ" altLang="cs-CZ" sz="1700" dirty="0"/>
          </a:p>
        </p:txBody>
      </p:sp>
    </p:spTree>
    <p:extLst>
      <p:ext uri="{BB962C8B-B14F-4D97-AF65-F5344CB8AC3E}">
        <p14:creationId xmlns:p14="http://schemas.microsoft.com/office/powerpoint/2010/main" val="133833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3323835" y="593724"/>
            <a:ext cx="51443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 smtClean="0"/>
              <a:t>Statut – složení Výboru 2014-2020</a:t>
            </a:r>
            <a:endParaRPr lang="cs-CZ" altLang="cs-CZ" sz="2400" b="1" u="sng" dirty="0"/>
          </a:p>
        </p:txBody>
      </p:sp>
      <p:sp>
        <p:nvSpPr>
          <p:cNvPr id="8" name="TextovéPole 8"/>
          <p:cNvSpPr txBox="1">
            <a:spLocks noChangeArrowheads="1"/>
          </p:cNvSpPr>
          <p:nvPr/>
        </p:nvSpPr>
        <p:spPr bwMode="auto">
          <a:xfrm>
            <a:off x="323528" y="1772816"/>
            <a:ext cx="828092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Max. 30 členů – jmenováno 26 členů + 26 náhradníků</a:t>
            </a:r>
          </a:p>
          <a:p>
            <a:pPr eaLnBrk="1" hangingPunct="1">
              <a:spcBef>
                <a:spcPct val="0"/>
              </a:spcBef>
            </a:pPr>
            <a:endParaRPr lang="cs-CZ" altLang="cs-CZ" sz="17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Zástupci všech 13 krajů</a:t>
            </a:r>
          </a:p>
          <a:p>
            <a:pPr eaLnBrk="1" hangingPunct="1">
              <a:spcBef>
                <a:spcPct val="0"/>
              </a:spcBef>
            </a:pPr>
            <a:endParaRPr lang="cs-CZ" altLang="cs-CZ" sz="17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Zástupci Prahy, Brna, Ostravy, Plzně</a:t>
            </a:r>
          </a:p>
          <a:p>
            <a:pPr eaLnBrk="1" hangingPunct="1">
              <a:spcBef>
                <a:spcPct val="0"/>
              </a:spcBef>
            </a:pPr>
            <a:endParaRPr lang="cs-CZ" altLang="cs-CZ" sz="17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Zástupci MMR, MZV, MD, MZ, MŽP, MPO, MK, MŠMT, ÚV ČR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Předseda Výboru 2014-2020 – ředitel odboru evropské územní spolupráce na MMR – RNDr. Jiří Horáček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Místopředseda Výboru 2014-2020 – vedoucí oddělení v odboru evropské územní spolupráce na MMR – Mgr. Pavel Lukeš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V případě změny osoby zastupující daný subjekt ve Výboru 2014-2020, je třeba </a:t>
            </a:r>
            <a:r>
              <a:rPr lang="cs-CZ" altLang="cs-CZ" sz="1700" smtClean="0"/>
              <a:t>toto </a:t>
            </a:r>
            <a:r>
              <a:rPr lang="cs-CZ" altLang="cs-CZ" sz="1700" smtClean="0"/>
              <a:t>oznámit </a:t>
            </a:r>
            <a:r>
              <a:rPr lang="cs-CZ" altLang="cs-CZ" sz="1700" dirty="0" smtClean="0"/>
              <a:t>sekretariátu Výboru 2014-2020 a zaslat písemnou nominaci nového člena/náhradníka    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800" dirty="0" smtClean="0"/>
          </a:p>
        </p:txBody>
      </p:sp>
    </p:spTree>
    <p:extLst>
      <p:ext uri="{BB962C8B-B14F-4D97-AF65-F5344CB8AC3E}">
        <p14:creationId xmlns:p14="http://schemas.microsoft.com/office/powerpoint/2010/main" val="1309263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4283968" y="601662"/>
            <a:ext cx="1895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 smtClean="0"/>
              <a:t>Jednací řád</a:t>
            </a:r>
            <a:endParaRPr lang="cs-CZ" altLang="cs-CZ" sz="2400" b="1" u="sng" dirty="0"/>
          </a:p>
        </p:txBody>
      </p:sp>
      <p:sp>
        <p:nvSpPr>
          <p:cNvPr id="8" name="TextovéPole 8"/>
          <p:cNvSpPr txBox="1">
            <a:spLocks noChangeArrowheads="1"/>
          </p:cNvSpPr>
          <p:nvPr/>
        </p:nvSpPr>
        <p:spPr bwMode="auto">
          <a:xfrm>
            <a:off x="323528" y="1484784"/>
            <a:ext cx="8280920" cy="4539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18. 12. 2014 - předběžná verze Jednacího řádů zaslána ke komentářům členům Výboru 2014-2020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Nedošlo k žádným zásadním změnám oproti Jednacímu řádu pro období 2007-2013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Je vydán na základě čl. 10, Statutu Výboru 2014-2020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 smtClean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Zasedání Výboru 2014-2020 se koná min. jedenkrát ročně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Výbor 2014-2020 je způsobilý přijímat závěry, pokud je přítomna více něž polovina členů (min. 14)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Každý instituce zastoupena ve Výboru 2014-2020 má jeden hlas</a:t>
            </a:r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cs-CZ" altLang="cs-CZ" sz="1700" dirty="0"/>
          </a:p>
          <a:p>
            <a:pPr marL="285750" indent="-285750" eaLnBrk="1" hangingPunct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1700" dirty="0" smtClean="0"/>
              <a:t>Závěr hlasování je přijat pokud pro něj hlasuje nadpoloviční většina přítomných členů</a:t>
            </a:r>
            <a:endParaRPr lang="cs-CZ" altLang="cs-CZ" sz="1700" dirty="0"/>
          </a:p>
        </p:txBody>
      </p:sp>
    </p:spTree>
    <p:extLst>
      <p:ext uri="{BB962C8B-B14F-4D97-AF65-F5344CB8AC3E}">
        <p14:creationId xmlns:p14="http://schemas.microsoft.com/office/powerpoint/2010/main" val="86652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7"/>
          <p:cNvSpPr txBox="1">
            <a:spLocks noChangeArrowheads="1"/>
          </p:cNvSpPr>
          <p:nvPr/>
        </p:nvSpPr>
        <p:spPr bwMode="auto">
          <a:xfrm>
            <a:off x="3707904" y="601662"/>
            <a:ext cx="18950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Calibri" pitchFamily="34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Cambria" pitchFamily="18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dirty="0" smtClean="0"/>
              <a:t>Jednací řád</a:t>
            </a:r>
            <a:endParaRPr lang="cs-CZ" altLang="cs-CZ" sz="2400" b="1" u="sng" dirty="0"/>
          </a:p>
        </p:txBody>
      </p:sp>
      <p:sp>
        <p:nvSpPr>
          <p:cNvPr id="8" name="TextovéPole 8"/>
          <p:cNvSpPr txBox="1">
            <a:spLocks noChangeArrowheads="1"/>
          </p:cNvSpPr>
          <p:nvPr/>
        </p:nvSpPr>
        <p:spPr bwMode="auto">
          <a:xfrm>
            <a:off x="514979" y="2916188"/>
            <a:ext cx="82809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cs-CZ" altLang="cs-CZ" sz="2000" dirty="0" smtClean="0"/>
              <a:t>Jednací řád bude schválen na 1. jednání Výbor České republiky pro programy nadnárodní a meziregionální spolupráci 2014 - 2020</a:t>
            </a:r>
            <a:endParaRPr lang="cs-CZ" altLang="cs-CZ" sz="2000" dirty="0"/>
          </a:p>
        </p:txBody>
      </p:sp>
    </p:spTree>
    <p:extLst>
      <p:ext uri="{BB962C8B-B14F-4D97-AF65-F5344CB8AC3E}">
        <p14:creationId xmlns:p14="http://schemas.microsoft.com/office/powerpoint/2010/main" val="389480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23528" y="2636912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Sekretariát Výboru České republiky pro programy nadnárodní a meziregionální spolupráci 2014-2020</a:t>
            </a:r>
          </a:p>
          <a:p>
            <a:endParaRPr lang="cs-CZ" dirty="0" smtClean="0"/>
          </a:p>
          <a:p>
            <a:pPr algn="ctr"/>
            <a:r>
              <a:rPr lang="cs-CZ" dirty="0" smtClean="0"/>
              <a:t>Ministerstvo pro místní rozvoj</a:t>
            </a:r>
          </a:p>
          <a:p>
            <a:pPr algn="ctr"/>
            <a:r>
              <a:rPr lang="cs-CZ" dirty="0" smtClean="0"/>
              <a:t>Odbor evropské územní spolupráce</a:t>
            </a:r>
          </a:p>
          <a:p>
            <a:pPr algn="ctr"/>
            <a:r>
              <a:rPr lang="cs-CZ" dirty="0" smtClean="0"/>
              <a:t>Na Příkopě 3-5</a:t>
            </a:r>
          </a:p>
          <a:p>
            <a:pPr algn="ctr"/>
            <a:r>
              <a:rPr lang="cs-CZ" dirty="0" smtClean="0"/>
              <a:t>110 15 Praha 1</a:t>
            </a:r>
          </a:p>
          <a:p>
            <a:pPr algn="ctr"/>
            <a:r>
              <a:rPr lang="cs-CZ" dirty="0" smtClean="0"/>
              <a:t>Tel: 234 154 016</a:t>
            </a:r>
          </a:p>
          <a:p>
            <a:pPr algn="ctr"/>
            <a:r>
              <a:rPr lang="cs-CZ" dirty="0" smtClean="0"/>
              <a:t>Email: </a:t>
            </a:r>
            <a:r>
              <a:rPr lang="cs-CZ" dirty="0" smtClean="0">
                <a:hlinkClick r:id="rId2"/>
              </a:rPr>
              <a:t>nadnarodní@mmr.cz</a:t>
            </a:r>
            <a:endParaRPr lang="cs-CZ" dirty="0" smtClean="0"/>
          </a:p>
          <a:p>
            <a:pPr algn="ctr"/>
            <a:r>
              <a:rPr lang="cs-CZ" dirty="0" smtClean="0"/>
              <a:t>Web: www.dotaceEU.cz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121768"/>
      </p:ext>
    </p:extLst>
  </p:cSld>
  <p:clrMapOvr>
    <a:masterClrMapping/>
  </p:clrMapOvr>
</p:sld>
</file>

<file path=ppt/theme/theme1.xml><?xml version="1.0" encoding="utf-8"?>
<a:theme xmlns:a="http://schemas.openxmlformats.org/drawingml/2006/main" name="Interact III">
  <a:themeElements>
    <a:clrScheme name="Úvodní list 2">
      <a:dk1>
        <a:srgbClr val="000000"/>
      </a:dk1>
      <a:lt1>
        <a:srgbClr val="FFFFFF"/>
      </a:lt1>
      <a:dk2>
        <a:srgbClr val="000099"/>
      </a:dk2>
      <a:lt2>
        <a:srgbClr val="EEECE1"/>
      </a:lt2>
      <a:accent1>
        <a:srgbClr val="000099"/>
      </a:accent1>
      <a:accent2>
        <a:srgbClr val="00AF3F"/>
      </a:accent2>
      <a:accent3>
        <a:srgbClr val="FFFFFF"/>
      </a:accent3>
      <a:accent4>
        <a:srgbClr val="000000"/>
      </a:accent4>
      <a:accent5>
        <a:srgbClr val="AAAACA"/>
      </a:accent5>
      <a:accent6>
        <a:srgbClr val="009E38"/>
      </a:accent6>
      <a:hlink>
        <a:srgbClr val="00AF3F"/>
      </a:hlink>
      <a:folHlink>
        <a:srgbClr val="868686"/>
      </a:folHlink>
    </a:clrScheme>
    <a:fontScheme name="1_Úvodní lis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Úvodní list 1">
        <a:dk1>
          <a:srgbClr val="000000"/>
        </a:dk1>
        <a:lt1>
          <a:srgbClr val="FFFFFF"/>
        </a:lt1>
        <a:dk2>
          <a:srgbClr val="262626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Úvodní list 2">
        <a:dk1>
          <a:srgbClr val="000000"/>
        </a:dk1>
        <a:lt1>
          <a:srgbClr val="FFFFFF"/>
        </a:lt1>
        <a:dk2>
          <a:srgbClr val="000099"/>
        </a:dk2>
        <a:lt2>
          <a:srgbClr val="EEECE1"/>
        </a:lt2>
        <a:accent1>
          <a:srgbClr val="000099"/>
        </a:accent1>
        <a:accent2>
          <a:srgbClr val="00AF3F"/>
        </a:accent2>
        <a:accent3>
          <a:srgbClr val="FFFFFF"/>
        </a:accent3>
        <a:accent4>
          <a:srgbClr val="000000"/>
        </a:accent4>
        <a:accent5>
          <a:srgbClr val="AAAACA"/>
        </a:accent5>
        <a:accent6>
          <a:srgbClr val="009E38"/>
        </a:accent6>
        <a:hlink>
          <a:srgbClr val="00AF3F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nitřní list s nadpisem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2.xml><?xml version="1.0" encoding="utf-8"?>
<a:themeOverride xmlns:a="http://schemas.openxmlformats.org/drawingml/2006/main">
  <a:clrScheme name="Vnitřní list bez nadpisu 2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ppt/theme/themeOverride3.xml><?xml version="1.0" encoding="utf-8"?>
<a:themeOverride xmlns:a="http://schemas.openxmlformats.org/drawingml/2006/main">
  <a:clrScheme name="Vnitřní list s odrážkami 1">
    <a:dk1>
      <a:srgbClr val="000000"/>
    </a:dk1>
    <a:lt1>
      <a:srgbClr val="FFFFFF"/>
    </a:lt1>
    <a:dk2>
      <a:srgbClr val="000099"/>
    </a:dk2>
    <a:lt2>
      <a:srgbClr val="EEECE1"/>
    </a:lt2>
    <a:accent1>
      <a:srgbClr val="000099"/>
    </a:accent1>
    <a:accent2>
      <a:srgbClr val="00AF3F"/>
    </a:accent2>
    <a:accent3>
      <a:srgbClr val="FFFFFF"/>
    </a:accent3>
    <a:accent4>
      <a:srgbClr val="000000"/>
    </a:accent4>
    <a:accent5>
      <a:srgbClr val="AAAACA"/>
    </a:accent5>
    <a:accent6>
      <a:srgbClr val="009E38"/>
    </a:accent6>
    <a:hlink>
      <a:srgbClr val="00AF3F"/>
    </a:hlink>
    <a:folHlink>
      <a:srgbClr val="86868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Interact III</Template>
  <TotalTime>4915</TotalTime>
  <Words>492</Words>
  <Application>Microsoft Office PowerPoint</Application>
  <PresentationFormat>Předvádění na obrazovce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Interact III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</vt:lpstr>
    </vt:vector>
  </TitlesOfParts>
  <Company>MMR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III</dc:title>
  <dc:creator>*</dc:creator>
  <cp:lastModifiedBy>P. Lukes</cp:lastModifiedBy>
  <cp:revision>363</cp:revision>
  <cp:lastPrinted>2012-11-20T11:29:07Z</cp:lastPrinted>
  <dcterms:created xsi:type="dcterms:W3CDTF">2012-11-21T12:13:20Z</dcterms:created>
  <dcterms:modified xsi:type="dcterms:W3CDTF">2015-01-19T14:40:04Z</dcterms:modified>
</cp:coreProperties>
</file>