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68" r:id="rId3"/>
    <p:sldId id="273" r:id="rId4"/>
    <p:sldId id="276" r:id="rId5"/>
    <p:sldId id="277" r:id="rId6"/>
    <p:sldId id="282" r:id="rId7"/>
    <p:sldId id="294" r:id="rId8"/>
    <p:sldId id="280" r:id="rId9"/>
    <p:sldId id="284" r:id="rId10"/>
    <p:sldId id="285" r:id="rId11"/>
    <p:sldId id="298" r:id="rId12"/>
    <p:sldId id="299" r:id="rId13"/>
    <p:sldId id="295" r:id="rId14"/>
    <p:sldId id="288" r:id="rId15"/>
    <p:sldId id="289" r:id="rId16"/>
    <p:sldId id="290" r:id="rId17"/>
    <p:sldId id="296" r:id="rId18"/>
    <p:sldId id="297" r:id="rId19"/>
    <p:sldId id="291" r:id="rId20"/>
    <p:sldId id="292" r:id="rId21"/>
    <p:sldId id="293" r:id="rId22"/>
    <p:sldId id="258" r:id="rId23"/>
  </p:sldIdLst>
  <p:sldSz cx="9144000" cy="6858000" type="screen4x3"/>
  <p:notesSz cx="6805613" cy="99441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EC1"/>
    <a:srgbClr val="99CCFF"/>
    <a:srgbClr val="3166CF"/>
    <a:srgbClr val="3E6FD2"/>
    <a:srgbClr val="BDDEFF"/>
    <a:srgbClr val="808080"/>
    <a:srgbClr val="FFD624"/>
    <a:srgbClr val="EE8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088" autoAdjust="0"/>
    <p:restoredTop sz="94660"/>
  </p:normalViewPr>
  <p:slideViewPr>
    <p:cSldViewPr>
      <p:cViewPr>
        <p:scale>
          <a:sx n="75" d="100"/>
          <a:sy n="75" d="100"/>
        </p:scale>
        <p:origin x="-2664" y="-8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3EBCC7-FA64-48AF-96C5-4456EB74EDB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2EE7C8F6-9D09-4493-9E0A-9D413D4277A4}">
      <dgm:prSet custT="1">
        <dgm:style>
          <a:lnRef idx="2">
            <a:schemeClr val="accent5"/>
          </a:lnRef>
          <a:fillRef idx="1">
            <a:schemeClr val="lt1"/>
          </a:fillRef>
          <a:effectRef idx="0">
            <a:schemeClr val="accent5"/>
          </a:effectRef>
          <a:fontRef idx="minor">
            <a:schemeClr val="dk1"/>
          </a:fontRef>
        </dgm:style>
      </dgm:prSet>
      <dgm:spPr>
        <a:ln>
          <a:solidFill>
            <a:schemeClr val="accent5">
              <a:lumMod val="90000"/>
            </a:schemeClr>
          </a:solidFill>
        </a:ln>
      </dgm:spPr>
      <dgm:t>
        <a:bodyPr/>
        <a:lstStyle/>
        <a:p>
          <a:pPr algn="ctr" rtl="0"/>
          <a:r>
            <a:rPr lang="en-GB" sz="1800" b="1" dirty="0" smtClean="0">
              <a:solidFill>
                <a:srgbClr val="0F5494"/>
              </a:solidFill>
              <a:latin typeface="Calibri"/>
              <a:cs typeface="Calibri"/>
            </a:rPr>
            <a:t>1. Analyse 2014-2020 programming phase</a:t>
          </a:r>
          <a:endParaRPr lang="en-GB" sz="1800" dirty="0">
            <a:solidFill>
              <a:srgbClr val="0F5494"/>
            </a:solidFill>
            <a:latin typeface="Calibri"/>
            <a:cs typeface="Calibri"/>
          </a:endParaRPr>
        </a:p>
      </dgm:t>
    </dgm:pt>
    <dgm:pt modelId="{2C2593CA-AB54-4713-84A9-8BB5B1B90D9C}" type="parTrans" cxnId="{E8082B6A-9844-47B2-8965-E356EF5BF8AD}">
      <dgm:prSet/>
      <dgm:spPr/>
      <dgm:t>
        <a:bodyPr/>
        <a:lstStyle/>
        <a:p>
          <a:endParaRPr lang="en-GB"/>
        </a:p>
      </dgm:t>
    </dgm:pt>
    <dgm:pt modelId="{35DC3B3F-9AED-4A07-93B9-F66FB480A16C}" type="sibTrans" cxnId="{E8082B6A-9844-47B2-8965-E356EF5BF8AD}">
      <dgm:prSet/>
      <dgm:spPr/>
      <dgm:t>
        <a:bodyPr/>
        <a:lstStyle/>
        <a:p>
          <a:endParaRPr lang="en-GB"/>
        </a:p>
      </dgm:t>
    </dgm:pt>
    <dgm:pt modelId="{6F724E8E-923F-4A4A-90F5-8E2403DE1281}">
      <dgm:prSet custT="1"/>
      <dgm:spPr>
        <a:solidFill>
          <a:schemeClr val="accent5">
            <a:alpha val="90000"/>
          </a:schemeClr>
        </a:solidFill>
        <a:ln>
          <a:solidFill>
            <a:schemeClr val="accent5">
              <a:lumMod val="90000"/>
              <a:alpha val="90000"/>
            </a:schemeClr>
          </a:solidFill>
        </a:ln>
      </dgm:spPr>
      <dgm:t>
        <a:bodyPr/>
        <a:lstStyle/>
        <a:p>
          <a:pPr rtl="0"/>
          <a:r>
            <a:rPr lang="en-GB" sz="1800" b="1" i="1" dirty="0" smtClean="0">
              <a:solidFill>
                <a:srgbClr val="0F5494"/>
              </a:solidFill>
              <a:latin typeface="Calibri"/>
              <a:cs typeface="Calibri"/>
            </a:rPr>
            <a:t>4 studies ("new provisions", ex ante conditionalities, performance framework, partnership principle)</a:t>
          </a:r>
          <a:endParaRPr lang="en-GB" sz="1800" b="1" dirty="0">
            <a:solidFill>
              <a:srgbClr val="0F5494"/>
            </a:solidFill>
            <a:latin typeface="Calibri"/>
            <a:cs typeface="Calibri"/>
          </a:endParaRPr>
        </a:p>
      </dgm:t>
    </dgm:pt>
    <dgm:pt modelId="{9DCC5A3B-5689-4690-A8ED-A4F6DF707E87}" type="parTrans" cxnId="{E25625A0-681C-4658-8678-0A8E248C9A47}">
      <dgm:prSet/>
      <dgm:spPr/>
      <dgm:t>
        <a:bodyPr/>
        <a:lstStyle/>
        <a:p>
          <a:endParaRPr lang="en-GB"/>
        </a:p>
      </dgm:t>
    </dgm:pt>
    <dgm:pt modelId="{280BDE67-51A3-4B91-AA75-954DC88E05B2}" type="sibTrans" cxnId="{E25625A0-681C-4658-8678-0A8E248C9A47}">
      <dgm:prSet/>
      <dgm:spPr/>
      <dgm:t>
        <a:bodyPr/>
        <a:lstStyle/>
        <a:p>
          <a:endParaRPr lang="en-GB"/>
        </a:p>
      </dgm:t>
    </dgm:pt>
    <dgm:pt modelId="{CAD31E4B-9A3E-4E3D-954B-CFFEF3242C1C}">
      <dgm:prSet custT="1">
        <dgm:style>
          <a:lnRef idx="2">
            <a:schemeClr val="accent5"/>
          </a:lnRef>
          <a:fillRef idx="1">
            <a:schemeClr val="lt1"/>
          </a:fillRef>
          <a:effectRef idx="0">
            <a:schemeClr val="accent5"/>
          </a:effectRef>
          <a:fontRef idx="minor">
            <a:schemeClr val="dk1"/>
          </a:fontRef>
        </dgm:style>
      </dgm:prSet>
      <dgm:spPr>
        <a:ln>
          <a:solidFill>
            <a:schemeClr val="accent5">
              <a:lumMod val="90000"/>
            </a:schemeClr>
          </a:solidFill>
        </a:ln>
      </dgm:spPr>
      <dgm:t>
        <a:bodyPr/>
        <a:lstStyle/>
        <a:p>
          <a:pPr rtl="0"/>
          <a:r>
            <a:rPr lang="en-GB" sz="1800" b="1" dirty="0" smtClean="0">
              <a:solidFill>
                <a:srgbClr val="0F5494"/>
              </a:solidFill>
              <a:latin typeface="Calibri"/>
              <a:cs typeface="Calibri"/>
            </a:rPr>
            <a:t>2. Assess the impacts and effects of the thresholds and limits introduced in the CPR</a:t>
          </a:r>
          <a:endParaRPr lang="en-GB" sz="1800" dirty="0">
            <a:solidFill>
              <a:srgbClr val="0F5494"/>
            </a:solidFill>
            <a:latin typeface="Calibri"/>
            <a:cs typeface="Calibri"/>
          </a:endParaRPr>
        </a:p>
      </dgm:t>
    </dgm:pt>
    <dgm:pt modelId="{1D3E4FE0-D7E5-4266-AA53-2A6D8B675253}" type="parTrans" cxnId="{44B869DB-8816-4312-A205-294C7E5FF8B1}">
      <dgm:prSet/>
      <dgm:spPr/>
      <dgm:t>
        <a:bodyPr/>
        <a:lstStyle/>
        <a:p>
          <a:endParaRPr lang="en-GB"/>
        </a:p>
      </dgm:t>
    </dgm:pt>
    <dgm:pt modelId="{5F22C180-ED51-4333-865C-BC709D9A379B}" type="sibTrans" cxnId="{44B869DB-8816-4312-A205-294C7E5FF8B1}">
      <dgm:prSet/>
      <dgm:spPr/>
      <dgm:t>
        <a:bodyPr/>
        <a:lstStyle/>
        <a:p>
          <a:endParaRPr lang="en-GB"/>
        </a:p>
      </dgm:t>
    </dgm:pt>
    <dgm:pt modelId="{6381254A-3317-4FE0-B6BF-153EF691DC31}">
      <dgm:prSet custT="1"/>
      <dgm:spPr>
        <a:solidFill>
          <a:schemeClr val="accent5">
            <a:alpha val="90000"/>
          </a:schemeClr>
        </a:solidFill>
        <a:ln>
          <a:solidFill>
            <a:schemeClr val="accent5">
              <a:lumMod val="90000"/>
              <a:alpha val="90000"/>
            </a:schemeClr>
          </a:solidFill>
        </a:ln>
      </dgm:spPr>
      <dgm:t>
        <a:bodyPr/>
        <a:lstStyle/>
        <a:p>
          <a:pPr rtl="0"/>
          <a:r>
            <a:rPr lang="en-GB" sz="1800" b="1" i="1" dirty="0" smtClean="0">
              <a:solidFill>
                <a:srgbClr val="0F5494"/>
              </a:solidFill>
              <a:latin typeface="Calibri"/>
              <a:cs typeface="Calibri"/>
            </a:rPr>
            <a:t>Study on "thresholds and limits" (setting up a database of 2007-2013 operations)</a:t>
          </a:r>
          <a:endParaRPr lang="en-GB" sz="1800" dirty="0">
            <a:solidFill>
              <a:srgbClr val="0F5494"/>
            </a:solidFill>
            <a:latin typeface="Calibri"/>
            <a:cs typeface="Calibri"/>
          </a:endParaRPr>
        </a:p>
      </dgm:t>
    </dgm:pt>
    <dgm:pt modelId="{579D184D-CA38-48ED-B097-6479BDFFFC4A}" type="parTrans" cxnId="{57912EF0-D524-4441-8FCB-6519C6FD024A}">
      <dgm:prSet/>
      <dgm:spPr/>
      <dgm:t>
        <a:bodyPr/>
        <a:lstStyle/>
        <a:p>
          <a:endParaRPr lang="en-GB"/>
        </a:p>
      </dgm:t>
    </dgm:pt>
    <dgm:pt modelId="{17E9C464-F393-4BEA-A803-1B2418FD1CBB}" type="sibTrans" cxnId="{57912EF0-D524-4441-8FCB-6519C6FD024A}">
      <dgm:prSet/>
      <dgm:spPr/>
      <dgm:t>
        <a:bodyPr/>
        <a:lstStyle/>
        <a:p>
          <a:endParaRPr lang="en-GB"/>
        </a:p>
      </dgm:t>
    </dgm:pt>
    <dgm:pt modelId="{A0E71D38-99B7-4DA8-9885-B1E7FF8F70AF}">
      <dgm:prSet custT="1">
        <dgm:style>
          <a:lnRef idx="2">
            <a:schemeClr val="accent5"/>
          </a:lnRef>
          <a:fillRef idx="1">
            <a:schemeClr val="lt1"/>
          </a:fillRef>
          <a:effectRef idx="0">
            <a:schemeClr val="accent5"/>
          </a:effectRef>
          <a:fontRef idx="minor">
            <a:schemeClr val="dk1"/>
          </a:fontRef>
        </dgm:style>
      </dgm:prSet>
      <dgm:spPr>
        <a:ln>
          <a:solidFill>
            <a:schemeClr val="accent5">
              <a:lumMod val="90000"/>
            </a:schemeClr>
          </a:solidFill>
        </a:ln>
      </dgm:spPr>
      <dgm:t>
        <a:bodyPr/>
        <a:lstStyle/>
        <a:p>
          <a:pPr rtl="0"/>
          <a:r>
            <a:rPr lang="en-GB" sz="1800" b="1" noProof="0" dirty="0" smtClean="0">
              <a:solidFill>
                <a:srgbClr val="0F5494"/>
              </a:solidFill>
              <a:latin typeface="Calibri"/>
              <a:cs typeface="Calibri"/>
            </a:rPr>
            <a:t>3. Analyse 2014-2020 programme implementation and options to feed into the impact assessment</a:t>
          </a:r>
        </a:p>
      </dgm:t>
    </dgm:pt>
    <dgm:pt modelId="{3AB99582-B776-4826-A267-2D605804C8F2}" type="parTrans" cxnId="{D772A1F8-9A4B-4483-A4AB-1B491D9EA149}">
      <dgm:prSet/>
      <dgm:spPr/>
      <dgm:t>
        <a:bodyPr/>
        <a:lstStyle/>
        <a:p>
          <a:endParaRPr lang="en-GB"/>
        </a:p>
      </dgm:t>
    </dgm:pt>
    <dgm:pt modelId="{B06509D8-29F0-4A95-89EB-FCBA88FCF40C}" type="sibTrans" cxnId="{D772A1F8-9A4B-4483-A4AB-1B491D9EA149}">
      <dgm:prSet/>
      <dgm:spPr/>
      <dgm:t>
        <a:bodyPr/>
        <a:lstStyle/>
        <a:p>
          <a:endParaRPr lang="en-GB"/>
        </a:p>
      </dgm:t>
    </dgm:pt>
    <dgm:pt modelId="{A0626149-2C69-4627-A033-8F5A9AA56212}">
      <dgm:prSet custT="1"/>
      <dgm:spPr>
        <a:solidFill>
          <a:schemeClr val="accent5">
            <a:alpha val="90000"/>
          </a:schemeClr>
        </a:solidFill>
        <a:ln>
          <a:solidFill>
            <a:schemeClr val="accent5">
              <a:lumMod val="90000"/>
              <a:alpha val="90000"/>
            </a:schemeClr>
          </a:solidFill>
        </a:ln>
      </dgm:spPr>
      <dgm:t>
        <a:bodyPr/>
        <a:lstStyle/>
        <a:p>
          <a:pPr rtl="0"/>
          <a:r>
            <a:rPr lang="en-GB" sz="1800" b="1" i="1" dirty="0" smtClean="0">
              <a:solidFill>
                <a:srgbClr val="0F5494"/>
              </a:solidFill>
              <a:latin typeface="Calibri"/>
              <a:cs typeface="Calibri"/>
            </a:rPr>
            <a:t>6 studies (simplification, financial instruments, coordination and harmonisation, alternative delivery mechanisms, feasibility study on budget support, country specific recommendations )</a:t>
          </a:r>
          <a:endParaRPr lang="en-GB" sz="1800" dirty="0">
            <a:solidFill>
              <a:srgbClr val="0F5494"/>
            </a:solidFill>
            <a:latin typeface="Calibri"/>
            <a:cs typeface="Calibri"/>
          </a:endParaRPr>
        </a:p>
      </dgm:t>
    </dgm:pt>
    <dgm:pt modelId="{90344639-3395-4E34-94C3-8C663E04F1FB}" type="parTrans" cxnId="{4721EB8F-7DD0-45A8-A22C-280C4775904A}">
      <dgm:prSet/>
      <dgm:spPr/>
      <dgm:t>
        <a:bodyPr/>
        <a:lstStyle/>
        <a:p>
          <a:endParaRPr lang="en-GB"/>
        </a:p>
      </dgm:t>
    </dgm:pt>
    <dgm:pt modelId="{BE6688B5-A60B-4777-978F-65583185761F}" type="sibTrans" cxnId="{4721EB8F-7DD0-45A8-A22C-280C4775904A}">
      <dgm:prSet/>
      <dgm:spPr/>
      <dgm:t>
        <a:bodyPr/>
        <a:lstStyle/>
        <a:p>
          <a:endParaRPr lang="en-GB"/>
        </a:p>
      </dgm:t>
    </dgm:pt>
    <dgm:pt modelId="{721D6B06-466E-4A3A-98EE-9360F7984EA4}" type="pres">
      <dgm:prSet presAssocID="{263EBCC7-FA64-48AF-96C5-4456EB74EDBD}" presName="Name0" presStyleCnt="0">
        <dgm:presLayoutVars>
          <dgm:dir/>
          <dgm:animLvl val="lvl"/>
          <dgm:resizeHandles val="exact"/>
        </dgm:presLayoutVars>
      </dgm:prSet>
      <dgm:spPr/>
      <dgm:t>
        <a:bodyPr/>
        <a:lstStyle/>
        <a:p>
          <a:endParaRPr lang="en-GB"/>
        </a:p>
      </dgm:t>
    </dgm:pt>
    <dgm:pt modelId="{75E172BA-4EDD-4A91-9309-5866C9812D23}" type="pres">
      <dgm:prSet presAssocID="{2EE7C8F6-9D09-4493-9E0A-9D413D4277A4}" presName="linNode" presStyleCnt="0"/>
      <dgm:spPr/>
    </dgm:pt>
    <dgm:pt modelId="{4875E0F8-00D4-4B74-BAE3-D0BA5C495F76}" type="pres">
      <dgm:prSet presAssocID="{2EE7C8F6-9D09-4493-9E0A-9D413D4277A4}" presName="parentText" presStyleLbl="node1" presStyleIdx="0" presStyleCnt="3" custScaleX="106690">
        <dgm:presLayoutVars>
          <dgm:chMax val="1"/>
          <dgm:bulletEnabled val="1"/>
        </dgm:presLayoutVars>
      </dgm:prSet>
      <dgm:spPr/>
      <dgm:t>
        <a:bodyPr/>
        <a:lstStyle/>
        <a:p>
          <a:endParaRPr lang="en-GB"/>
        </a:p>
      </dgm:t>
    </dgm:pt>
    <dgm:pt modelId="{4972B50D-6A12-44C1-8757-B9D4EC3A8533}" type="pres">
      <dgm:prSet presAssocID="{2EE7C8F6-9D09-4493-9E0A-9D413D4277A4}" presName="descendantText" presStyleLbl="alignAccFollowNode1" presStyleIdx="0" presStyleCnt="3" custScaleX="99157" custScaleY="101139">
        <dgm:presLayoutVars>
          <dgm:bulletEnabled val="1"/>
        </dgm:presLayoutVars>
      </dgm:prSet>
      <dgm:spPr/>
      <dgm:t>
        <a:bodyPr/>
        <a:lstStyle/>
        <a:p>
          <a:endParaRPr lang="en-GB"/>
        </a:p>
      </dgm:t>
    </dgm:pt>
    <dgm:pt modelId="{1672A3F2-49E6-46A5-886B-08C8D051749E}" type="pres">
      <dgm:prSet presAssocID="{35DC3B3F-9AED-4A07-93B9-F66FB480A16C}" presName="sp" presStyleCnt="0"/>
      <dgm:spPr/>
    </dgm:pt>
    <dgm:pt modelId="{2F64EBA4-514A-4033-8111-032E19D7818C}" type="pres">
      <dgm:prSet presAssocID="{CAD31E4B-9A3E-4E3D-954B-CFFEF3242C1C}" presName="linNode" presStyleCnt="0"/>
      <dgm:spPr/>
    </dgm:pt>
    <dgm:pt modelId="{66880E3D-AD5A-4755-9340-81D83081A396}" type="pres">
      <dgm:prSet presAssocID="{CAD31E4B-9A3E-4E3D-954B-CFFEF3242C1C}" presName="parentText" presStyleLbl="node1" presStyleIdx="1" presStyleCnt="3" custScaleX="109211">
        <dgm:presLayoutVars>
          <dgm:chMax val="1"/>
          <dgm:bulletEnabled val="1"/>
        </dgm:presLayoutVars>
      </dgm:prSet>
      <dgm:spPr/>
      <dgm:t>
        <a:bodyPr/>
        <a:lstStyle/>
        <a:p>
          <a:endParaRPr lang="en-GB"/>
        </a:p>
      </dgm:t>
    </dgm:pt>
    <dgm:pt modelId="{64EF3FFB-B47D-4BD1-8BC6-9A2D9FB00989}" type="pres">
      <dgm:prSet presAssocID="{CAD31E4B-9A3E-4E3D-954B-CFFEF3242C1C}" presName="descendantText" presStyleLbl="alignAccFollowNode1" presStyleIdx="1" presStyleCnt="3" custScaleX="102143" custScaleY="96996">
        <dgm:presLayoutVars>
          <dgm:bulletEnabled val="1"/>
        </dgm:presLayoutVars>
      </dgm:prSet>
      <dgm:spPr/>
      <dgm:t>
        <a:bodyPr/>
        <a:lstStyle/>
        <a:p>
          <a:endParaRPr lang="en-GB"/>
        </a:p>
      </dgm:t>
    </dgm:pt>
    <dgm:pt modelId="{53FC003B-A879-4B32-BAAE-815BE1269316}" type="pres">
      <dgm:prSet presAssocID="{5F22C180-ED51-4333-865C-BC709D9A379B}" presName="sp" presStyleCnt="0"/>
      <dgm:spPr/>
    </dgm:pt>
    <dgm:pt modelId="{87499431-B739-496A-9D7E-CEEB4CC8B271}" type="pres">
      <dgm:prSet presAssocID="{A0E71D38-99B7-4DA8-9885-B1E7FF8F70AF}" presName="linNode" presStyleCnt="0"/>
      <dgm:spPr/>
    </dgm:pt>
    <dgm:pt modelId="{86CC03F7-832D-448E-934F-FB195219A2DF}" type="pres">
      <dgm:prSet presAssocID="{A0E71D38-99B7-4DA8-9885-B1E7FF8F70AF}" presName="parentText" presStyleLbl="node1" presStyleIdx="2" presStyleCnt="3" custScaleX="107676" custScaleY="106315">
        <dgm:presLayoutVars>
          <dgm:chMax val="1"/>
          <dgm:bulletEnabled val="1"/>
        </dgm:presLayoutVars>
      </dgm:prSet>
      <dgm:spPr/>
      <dgm:t>
        <a:bodyPr/>
        <a:lstStyle/>
        <a:p>
          <a:endParaRPr lang="en-GB"/>
        </a:p>
      </dgm:t>
    </dgm:pt>
    <dgm:pt modelId="{6B703765-053C-4ED6-80C8-72FBFBFCDAE9}" type="pres">
      <dgm:prSet presAssocID="{A0E71D38-99B7-4DA8-9885-B1E7FF8F70AF}" presName="descendantText" presStyleLbl="alignAccFollowNode1" presStyleIdx="2" presStyleCnt="3" custScaleY="133100">
        <dgm:presLayoutVars>
          <dgm:bulletEnabled val="1"/>
        </dgm:presLayoutVars>
      </dgm:prSet>
      <dgm:spPr/>
      <dgm:t>
        <a:bodyPr/>
        <a:lstStyle/>
        <a:p>
          <a:endParaRPr lang="en-GB"/>
        </a:p>
      </dgm:t>
    </dgm:pt>
  </dgm:ptLst>
  <dgm:cxnLst>
    <dgm:cxn modelId="{0DD1F2EE-5C8C-4479-A3E1-A055CF593AA4}" type="presOf" srcId="{263EBCC7-FA64-48AF-96C5-4456EB74EDBD}" destId="{721D6B06-466E-4A3A-98EE-9360F7984EA4}" srcOrd="0" destOrd="0" presId="urn:microsoft.com/office/officeart/2005/8/layout/vList5"/>
    <dgm:cxn modelId="{165AE356-A1AE-4D9E-9AE4-16D4C1652BC9}" type="presOf" srcId="{6F724E8E-923F-4A4A-90F5-8E2403DE1281}" destId="{4972B50D-6A12-44C1-8757-B9D4EC3A8533}" srcOrd="0" destOrd="0" presId="urn:microsoft.com/office/officeart/2005/8/layout/vList5"/>
    <dgm:cxn modelId="{0AAF8DD7-EF99-4B39-BD72-0C9A0A22CAAF}" type="presOf" srcId="{A0626149-2C69-4627-A033-8F5A9AA56212}" destId="{6B703765-053C-4ED6-80C8-72FBFBFCDAE9}" srcOrd="0" destOrd="0" presId="urn:microsoft.com/office/officeart/2005/8/layout/vList5"/>
    <dgm:cxn modelId="{44B869DB-8816-4312-A205-294C7E5FF8B1}" srcId="{263EBCC7-FA64-48AF-96C5-4456EB74EDBD}" destId="{CAD31E4B-9A3E-4E3D-954B-CFFEF3242C1C}" srcOrd="1" destOrd="0" parTransId="{1D3E4FE0-D7E5-4266-AA53-2A6D8B675253}" sibTransId="{5F22C180-ED51-4333-865C-BC709D9A379B}"/>
    <dgm:cxn modelId="{D772A1F8-9A4B-4483-A4AB-1B491D9EA149}" srcId="{263EBCC7-FA64-48AF-96C5-4456EB74EDBD}" destId="{A0E71D38-99B7-4DA8-9885-B1E7FF8F70AF}" srcOrd="2" destOrd="0" parTransId="{3AB99582-B776-4826-A267-2D605804C8F2}" sibTransId="{B06509D8-29F0-4A95-89EB-FCBA88FCF40C}"/>
    <dgm:cxn modelId="{7D9F36CE-7259-4DEF-BC56-C2E2635A9744}" type="presOf" srcId="{6381254A-3317-4FE0-B6BF-153EF691DC31}" destId="{64EF3FFB-B47D-4BD1-8BC6-9A2D9FB00989}" srcOrd="0" destOrd="0" presId="urn:microsoft.com/office/officeart/2005/8/layout/vList5"/>
    <dgm:cxn modelId="{B8D965CB-00F9-4D40-851E-E677D0742650}" type="presOf" srcId="{2EE7C8F6-9D09-4493-9E0A-9D413D4277A4}" destId="{4875E0F8-00D4-4B74-BAE3-D0BA5C495F76}" srcOrd="0" destOrd="0" presId="urn:microsoft.com/office/officeart/2005/8/layout/vList5"/>
    <dgm:cxn modelId="{E25625A0-681C-4658-8678-0A8E248C9A47}" srcId="{2EE7C8F6-9D09-4493-9E0A-9D413D4277A4}" destId="{6F724E8E-923F-4A4A-90F5-8E2403DE1281}" srcOrd="0" destOrd="0" parTransId="{9DCC5A3B-5689-4690-A8ED-A4F6DF707E87}" sibTransId="{280BDE67-51A3-4B91-AA75-954DC88E05B2}"/>
    <dgm:cxn modelId="{4721EB8F-7DD0-45A8-A22C-280C4775904A}" srcId="{A0E71D38-99B7-4DA8-9885-B1E7FF8F70AF}" destId="{A0626149-2C69-4627-A033-8F5A9AA56212}" srcOrd="0" destOrd="0" parTransId="{90344639-3395-4E34-94C3-8C663E04F1FB}" sibTransId="{BE6688B5-A60B-4777-978F-65583185761F}"/>
    <dgm:cxn modelId="{57912EF0-D524-4441-8FCB-6519C6FD024A}" srcId="{CAD31E4B-9A3E-4E3D-954B-CFFEF3242C1C}" destId="{6381254A-3317-4FE0-B6BF-153EF691DC31}" srcOrd="0" destOrd="0" parTransId="{579D184D-CA38-48ED-B097-6479BDFFFC4A}" sibTransId="{17E9C464-F393-4BEA-A803-1B2418FD1CBB}"/>
    <dgm:cxn modelId="{E8082B6A-9844-47B2-8965-E356EF5BF8AD}" srcId="{263EBCC7-FA64-48AF-96C5-4456EB74EDBD}" destId="{2EE7C8F6-9D09-4493-9E0A-9D413D4277A4}" srcOrd="0" destOrd="0" parTransId="{2C2593CA-AB54-4713-84A9-8BB5B1B90D9C}" sibTransId="{35DC3B3F-9AED-4A07-93B9-F66FB480A16C}"/>
    <dgm:cxn modelId="{BFFF5DA6-070A-46EE-94D7-403D661A6EFA}" type="presOf" srcId="{A0E71D38-99B7-4DA8-9885-B1E7FF8F70AF}" destId="{86CC03F7-832D-448E-934F-FB195219A2DF}" srcOrd="0" destOrd="0" presId="urn:microsoft.com/office/officeart/2005/8/layout/vList5"/>
    <dgm:cxn modelId="{1C923639-45F2-40FA-AAA7-38BD857F4E68}" type="presOf" srcId="{CAD31E4B-9A3E-4E3D-954B-CFFEF3242C1C}" destId="{66880E3D-AD5A-4755-9340-81D83081A396}" srcOrd="0" destOrd="0" presId="urn:microsoft.com/office/officeart/2005/8/layout/vList5"/>
    <dgm:cxn modelId="{43E4F7A6-4D60-48BC-B1A1-FFF96D5FB6F6}" type="presParOf" srcId="{721D6B06-466E-4A3A-98EE-9360F7984EA4}" destId="{75E172BA-4EDD-4A91-9309-5866C9812D23}" srcOrd="0" destOrd="0" presId="urn:microsoft.com/office/officeart/2005/8/layout/vList5"/>
    <dgm:cxn modelId="{51FEB5C7-603B-4D26-B705-36F04079A99A}" type="presParOf" srcId="{75E172BA-4EDD-4A91-9309-5866C9812D23}" destId="{4875E0F8-00D4-4B74-BAE3-D0BA5C495F76}" srcOrd="0" destOrd="0" presId="urn:microsoft.com/office/officeart/2005/8/layout/vList5"/>
    <dgm:cxn modelId="{BD128681-20A2-4E7C-BBFA-01EA2F13C620}" type="presParOf" srcId="{75E172BA-4EDD-4A91-9309-5866C9812D23}" destId="{4972B50D-6A12-44C1-8757-B9D4EC3A8533}" srcOrd="1" destOrd="0" presId="urn:microsoft.com/office/officeart/2005/8/layout/vList5"/>
    <dgm:cxn modelId="{A0A11316-FDC4-4B83-A2A0-5410FD27B430}" type="presParOf" srcId="{721D6B06-466E-4A3A-98EE-9360F7984EA4}" destId="{1672A3F2-49E6-46A5-886B-08C8D051749E}" srcOrd="1" destOrd="0" presId="urn:microsoft.com/office/officeart/2005/8/layout/vList5"/>
    <dgm:cxn modelId="{4898C245-0ACA-46B2-9B65-46A3B727A155}" type="presParOf" srcId="{721D6B06-466E-4A3A-98EE-9360F7984EA4}" destId="{2F64EBA4-514A-4033-8111-032E19D7818C}" srcOrd="2" destOrd="0" presId="urn:microsoft.com/office/officeart/2005/8/layout/vList5"/>
    <dgm:cxn modelId="{1D35714A-F07D-4314-8561-5C57A11C7053}" type="presParOf" srcId="{2F64EBA4-514A-4033-8111-032E19D7818C}" destId="{66880E3D-AD5A-4755-9340-81D83081A396}" srcOrd="0" destOrd="0" presId="urn:microsoft.com/office/officeart/2005/8/layout/vList5"/>
    <dgm:cxn modelId="{25AF5ABB-DE71-433B-B8EC-F1ED2B57251E}" type="presParOf" srcId="{2F64EBA4-514A-4033-8111-032E19D7818C}" destId="{64EF3FFB-B47D-4BD1-8BC6-9A2D9FB00989}" srcOrd="1" destOrd="0" presId="urn:microsoft.com/office/officeart/2005/8/layout/vList5"/>
    <dgm:cxn modelId="{2FB01658-D80B-4531-8377-D8DEE7D845B2}" type="presParOf" srcId="{721D6B06-466E-4A3A-98EE-9360F7984EA4}" destId="{53FC003B-A879-4B32-BAAE-815BE1269316}" srcOrd="3" destOrd="0" presId="urn:microsoft.com/office/officeart/2005/8/layout/vList5"/>
    <dgm:cxn modelId="{A48F5A90-5B7A-4A9F-904C-E386B6D41347}" type="presParOf" srcId="{721D6B06-466E-4A3A-98EE-9360F7984EA4}" destId="{87499431-B739-496A-9D7E-CEEB4CC8B271}" srcOrd="4" destOrd="0" presId="urn:microsoft.com/office/officeart/2005/8/layout/vList5"/>
    <dgm:cxn modelId="{774D95DB-5842-4BF2-8142-3BB8960DD3D9}" type="presParOf" srcId="{87499431-B739-496A-9D7E-CEEB4CC8B271}" destId="{86CC03F7-832D-448E-934F-FB195219A2DF}" srcOrd="0" destOrd="0" presId="urn:microsoft.com/office/officeart/2005/8/layout/vList5"/>
    <dgm:cxn modelId="{BB423121-6509-4391-BBD8-BA113A2BAF7B}" type="presParOf" srcId="{87499431-B739-496A-9D7E-CEEB4CC8B271}" destId="{6B703765-053C-4ED6-80C8-72FBFBFCDAE9}"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72B50D-6A12-44C1-8757-B9D4EC3A8533}">
      <dsp:nvSpPr>
        <dsp:cNvPr id="0" name=""/>
        <dsp:cNvSpPr/>
      </dsp:nvSpPr>
      <dsp:spPr>
        <a:xfrm rot="5400000">
          <a:off x="5458647" y="-2007190"/>
          <a:ext cx="1178103" cy="5471267"/>
        </a:xfrm>
        <a:prstGeom prst="round2SameRect">
          <a:avLst/>
        </a:prstGeom>
        <a:solidFill>
          <a:schemeClr val="accent5">
            <a:alpha val="90000"/>
          </a:schemeClr>
        </a:solidFill>
        <a:ln w="25400" cap="flat" cmpd="sng" algn="ctr">
          <a:solidFill>
            <a:schemeClr val="accent5">
              <a:lumMod val="9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90000"/>
            </a:lnSpc>
            <a:spcBef>
              <a:spcPct val="0"/>
            </a:spcBef>
            <a:spcAft>
              <a:spcPct val="15000"/>
            </a:spcAft>
            <a:buChar char="••"/>
          </a:pPr>
          <a:r>
            <a:rPr lang="en-GB" sz="1800" b="1" i="1" kern="1200" dirty="0" smtClean="0">
              <a:solidFill>
                <a:srgbClr val="0F5494"/>
              </a:solidFill>
              <a:latin typeface="Calibri"/>
              <a:cs typeface="Calibri"/>
            </a:rPr>
            <a:t>4 studies ("new provisions", ex ante conditionalities, performance framework, partnership principle)</a:t>
          </a:r>
          <a:endParaRPr lang="en-GB" sz="1800" b="1" kern="1200" dirty="0">
            <a:solidFill>
              <a:srgbClr val="0F5494"/>
            </a:solidFill>
            <a:latin typeface="Calibri"/>
            <a:cs typeface="Calibri"/>
          </a:endParaRPr>
        </a:p>
      </dsp:txBody>
      <dsp:txXfrm rot="-5400000">
        <a:off x="3312065" y="196902"/>
        <a:ext cx="5413757" cy="1063083"/>
      </dsp:txXfrm>
    </dsp:sp>
    <dsp:sp modelId="{4875E0F8-00D4-4B74-BAE3-D0BA5C495F76}">
      <dsp:nvSpPr>
        <dsp:cNvPr id="0" name=""/>
        <dsp:cNvSpPr/>
      </dsp:nvSpPr>
      <dsp:spPr>
        <a:xfrm>
          <a:off x="671" y="421"/>
          <a:ext cx="3311393" cy="1456045"/>
        </a:xfrm>
        <a:prstGeom prst="roundRect">
          <a:avLst/>
        </a:prstGeom>
        <a:solidFill>
          <a:schemeClr val="lt1"/>
        </a:solidFill>
        <a:ln w="25400" cap="flat" cmpd="sng" algn="ctr">
          <a:solidFill>
            <a:schemeClr val="accent5">
              <a:lumMod val="90000"/>
            </a:schemeClr>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GB" sz="1800" b="1" kern="1200" dirty="0" smtClean="0">
              <a:solidFill>
                <a:srgbClr val="0F5494"/>
              </a:solidFill>
              <a:latin typeface="Calibri"/>
              <a:cs typeface="Calibri"/>
            </a:rPr>
            <a:t>1. Analyse 2014-2020 programming phase</a:t>
          </a:r>
          <a:endParaRPr lang="en-GB" sz="1800" kern="1200" dirty="0">
            <a:solidFill>
              <a:srgbClr val="0F5494"/>
            </a:solidFill>
            <a:latin typeface="Calibri"/>
            <a:cs typeface="Calibri"/>
          </a:endParaRPr>
        </a:p>
      </dsp:txBody>
      <dsp:txXfrm>
        <a:off x="71749" y="71499"/>
        <a:ext cx="3169237" cy="1313889"/>
      </dsp:txXfrm>
    </dsp:sp>
    <dsp:sp modelId="{64EF3FFB-B47D-4BD1-8BC6-9A2D9FB00989}">
      <dsp:nvSpPr>
        <dsp:cNvPr id="0" name=""/>
        <dsp:cNvSpPr/>
      </dsp:nvSpPr>
      <dsp:spPr>
        <a:xfrm rot="5400000">
          <a:off x="5476630" y="-485015"/>
          <a:ext cx="1129844" cy="5484613"/>
        </a:xfrm>
        <a:prstGeom prst="round2SameRect">
          <a:avLst/>
        </a:prstGeom>
        <a:solidFill>
          <a:schemeClr val="accent5">
            <a:alpha val="90000"/>
          </a:schemeClr>
        </a:solidFill>
        <a:ln w="25400" cap="flat" cmpd="sng" algn="ctr">
          <a:solidFill>
            <a:schemeClr val="accent5">
              <a:lumMod val="9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90000"/>
            </a:lnSpc>
            <a:spcBef>
              <a:spcPct val="0"/>
            </a:spcBef>
            <a:spcAft>
              <a:spcPct val="15000"/>
            </a:spcAft>
            <a:buChar char="••"/>
          </a:pPr>
          <a:r>
            <a:rPr lang="en-GB" sz="1800" b="1" i="1" kern="1200" dirty="0" smtClean="0">
              <a:solidFill>
                <a:srgbClr val="0F5494"/>
              </a:solidFill>
              <a:latin typeface="Calibri"/>
              <a:cs typeface="Calibri"/>
            </a:rPr>
            <a:t>Study on "thresholds and limits" (setting up a database of 2007-2013 operations)</a:t>
          </a:r>
          <a:endParaRPr lang="en-GB" sz="1800" kern="1200" dirty="0">
            <a:solidFill>
              <a:srgbClr val="0F5494"/>
            </a:solidFill>
            <a:latin typeface="Calibri"/>
            <a:cs typeface="Calibri"/>
          </a:endParaRPr>
        </a:p>
      </dsp:txBody>
      <dsp:txXfrm rot="-5400000">
        <a:off x="3299246" y="1747523"/>
        <a:ext cx="5429459" cy="1019536"/>
      </dsp:txXfrm>
    </dsp:sp>
    <dsp:sp modelId="{66880E3D-AD5A-4755-9340-81D83081A396}">
      <dsp:nvSpPr>
        <dsp:cNvPr id="0" name=""/>
        <dsp:cNvSpPr/>
      </dsp:nvSpPr>
      <dsp:spPr>
        <a:xfrm>
          <a:off x="671" y="1529268"/>
          <a:ext cx="3298574" cy="1456045"/>
        </a:xfrm>
        <a:prstGeom prst="roundRect">
          <a:avLst/>
        </a:prstGeom>
        <a:solidFill>
          <a:schemeClr val="lt1"/>
        </a:solidFill>
        <a:ln w="25400" cap="flat" cmpd="sng" algn="ctr">
          <a:solidFill>
            <a:schemeClr val="accent5">
              <a:lumMod val="90000"/>
            </a:schemeClr>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GB" sz="1800" b="1" kern="1200" dirty="0" smtClean="0">
              <a:solidFill>
                <a:srgbClr val="0F5494"/>
              </a:solidFill>
              <a:latin typeface="Calibri"/>
              <a:cs typeface="Calibri"/>
            </a:rPr>
            <a:t>2. Assess the impacts and effects of the thresholds and limits introduced in the CPR</a:t>
          </a:r>
          <a:endParaRPr lang="en-GB" sz="1800" kern="1200" dirty="0">
            <a:solidFill>
              <a:srgbClr val="0F5494"/>
            </a:solidFill>
            <a:latin typeface="Calibri"/>
            <a:cs typeface="Calibri"/>
          </a:endParaRPr>
        </a:p>
      </dsp:txBody>
      <dsp:txXfrm>
        <a:off x="71749" y="1600346"/>
        <a:ext cx="3156418" cy="1313889"/>
      </dsp:txXfrm>
    </dsp:sp>
    <dsp:sp modelId="{6B703765-053C-4ED6-80C8-72FBFBFCDAE9}">
      <dsp:nvSpPr>
        <dsp:cNvPr id="0" name=""/>
        <dsp:cNvSpPr/>
      </dsp:nvSpPr>
      <dsp:spPr>
        <a:xfrm rot="5400000">
          <a:off x="5271726" y="1099129"/>
          <a:ext cx="1550396" cy="5468369"/>
        </a:xfrm>
        <a:prstGeom prst="round2SameRect">
          <a:avLst/>
        </a:prstGeom>
        <a:solidFill>
          <a:schemeClr val="accent5">
            <a:alpha val="90000"/>
          </a:schemeClr>
        </a:solidFill>
        <a:ln w="25400" cap="flat" cmpd="sng" algn="ctr">
          <a:solidFill>
            <a:schemeClr val="accent5">
              <a:lumMod val="9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90000"/>
            </a:lnSpc>
            <a:spcBef>
              <a:spcPct val="0"/>
            </a:spcBef>
            <a:spcAft>
              <a:spcPct val="15000"/>
            </a:spcAft>
            <a:buChar char="••"/>
          </a:pPr>
          <a:r>
            <a:rPr lang="en-GB" sz="1800" b="1" i="1" kern="1200" dirty="0" smtClean="0">
              <a:solidFill>
                <a:srgbClr val="0F5494"/>
              </a:solidFill>
              <a:latin typeface="Calibri"/>
              <a:cs typeface="Calibri"/>
            </a:rPr>
            <a:t>6 studies (simplification, financial instruments, coordination and harmonisation, alternative delivery mechanisms, feasibility study on budget support, country specific recommendations )</a:t>
          </a:r>
          <a:endParaRPr lang="en-GB" sz="1800" kern="1200" dirty="0">
            <a:solidFill>
              <a:srgbClr val="0F5494"/>
            </a:solidFill>
            <a:latin typeface="Calibri"/>
            <a:cs typeface="Calibri"/>
          </a:endParaRPr>
        </a:p>
      </dsp:txBody>
      <dsp:txXfrm rot="-5400000">
        <a:off x="3312740" y="3133799"/>
        <a:ext cx="5392685" cy="1399028"/>
      </dsp:txXfrm>
    </dsp:sp>
    <dsp:sp modelId="{86CC03F7-832D-448E-934F-FB195219A2DF}">
      <dsp:nvSpPr>
        <dsp:cNvPr id="0" name=""/>
        <dsp:cNvSpPr/>
      </dsp:nvSpPr>
      <dsp:spPr>
        <a:xfrm>
          <a:off x="671" y="3059317"/>
          <a:ext cx="3312068" cy="1547994"/>
        </a:xfrm>
        <a:prstGeom prst="roundRect">
          <a:avLst/>
        </a:prstGeom>
        <a:solidFill>
          <a:schemeClr val="lt1"/>
        </a:solidFill>
        <a:ln w="25400" cap="flat" cmpd="sng" algn="ctr">
          <a:solidFill>
            <a:schemeClr val="accent5">
              <a:lumMod val="90000"/>
            </a:schemeClr>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GB" sz="1800" b="1" kern="1200" noProof="0" dirty="0" smtClean="0">
              <a:solidFill>
                <a:srgbClr val="0F5494"/>
              </a:solidFill>
              <a:latin typeface="Calibri"/>
              <a:cs typeface="Calibri"/>
            </a:rPr>
            <a:t>3. Analyse 2014-2020 programme implementation and options to feed into the impact assessment</a:t>
          </a:r>
        </a:p>
      </dsp:txBody>
      <dsp:txXfrm>
        <a:off x="76238" y="3134884"/>
        <a:ext cx="3160934" cy="13968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defRPr>
                <a:solidFill>
                  <a:schemeClr val="tx1"/>
                </a:solidFill>
                <a:latin typeface="Arial" charset="0"/>
              </a:defRPr>
            </a:lvl1pPr>
          </a:lstStyle>
          <a:p>
            <a:pPr>
              <a:defRPr/>
            </a:pPr>
            <a:endParaRPr lang="en-GB" altLang="en-US"/>
          </a:p>
        </p:txBody>
      </p:sp>
      <p:sp>
        <p:nvSpPr>
          <p:cNvPr id="37891" name="Rectangle 3"/>
          <p:cNvSpPr>
            <a:spLocks noGrp="1" noChangeArrowheads="1"/>
          </p:cNvSpPr>
          <p:nvPr>
            <p:ph type="dt" sz="quarter" idx="1"/>
          </p:nvPr>
        </p:nvSpPr>
        <p:spPr bwMode="auto">
          <a:xfrm>
            <a:off x="385445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lgn="r">
              <a:defRPr>
                <a:solidFill>
                  <a:schemeClr val="tx1"/>
                </a:solidFill>
                <a:latin typeface="Arial" charset="0"/>
              </a:defRPr>
            </a:lvl1pPr>
          </a:lstStyle>
          <a:p>
            <a:pPr>
              <a:defRPr/>
            </a:pPr>
            <a:endParaRPr lang="en-GB" altLang="en-US"/>
          </a:p>
        </p:txBody>
      </p:sp>
      <p:sp>
        <p:nvSpPr>
          <p:cNvPr id="37892" name="Rectangle 4"/>
          <p:cNvSpPr>
            <a:spLocks noGrp="1" noChangeArrowheads="1"/>
          </p:cNvSpPr>
          <p:nvPr>
            <p:ph type="ftr" sz="quarter" idx="2"/>
          </p:nvPr>
        </p:nvSpPr>
        <p:spPr bwMode="auto">
          <a:xfrm>
            <a:off x="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defRPr>
                <a:solidFill>
                  <a:schemeClr val="tx1"/>
                </a:solidFill>
                <a:latin typeface="Arial" charset="0"/>
              </a:defRPr>
            </a:lvl1pPr>
          </a:lstStyle>
          <a:p>
            <a:pPr>
              <a:defRPr/>
            </a:pPr>
            <a:endParaRPr lang="en-GB" altLang="en-US"/>
          </a:p>
        </p:txBody>
      </p:sp>
      <p:sp>
        <p:nvSpPr>
          <p:cNvPr id="37893" name="Rectangle 5"/>
          <p:cNvSpPr>
            <a:spLocks noGrp="1" noChangeArrowheads="1"/>
          </p:cNvSpPr>
          <p:nvPr>
            <p:ph type="sldNum" sz="quarter" idx="3"/>
          </p:nvPr>
        </p:nvSpPr>
        <p:spPr bwMode="auto">
          <a:xfrm>
            <a:off x="385445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lgn="r">
              <a:defRPr>
                <a:solidFill>
                  <a:schemeClr val="tx1"/>
                </a:solidFill>
                <a:latin typeface="Arial" charset="0"/>
              </a:defRPr>
            </a:lvl1pPr>
          </a:lstStyle>
          <a:p>
            <a:pPr>
              <a:defRPr/>
            </a:pPr>
            <a:fld id="{63661603-4D2E-485C-8121-703D06DBAD4B}" type="slidenum">
              <a:rPr lang="en-GB" altLang="en-US"/>
              <a:pPr>
                <a:defRPr/>
              </a:pPr>
              <a:t>‹#›</a:t>
            </a:fld>
            <a:endParaRPr lang="en-GB" altLang="en-US"/>
          </a:p>
        </p:txBody>
      </p:sp>
    </p:spTree>
    <p:extLst>
      <p:ext uri="{BB962C8B-B14F-4D97-AF65-F5344CB8AC3E}">
        <p14:creationId xmlns:p14="http://schemas.microsoft.com/office/powerpoint/2010/main" val="4157471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defRPr>
                <a:solidFill>
                  <a:schemeClr val="tx1"/>
                </a:solidFill>
                <a:latin typeface="Arial" charset="0"/>
              </a:defRPr>
            </a:lvl1pPr>
          </a:lstStyle>
          <a:p>
            <a:pPr>
              <a:defRPr/>
            </a:pPr>
            <a:endParaRPr lang="en-GB" altLang="en-US"/>
          </a:p>
        </p:txBody>
      </p:sp>
      <p:sp>
        <p:nvSpPr>
          <p:cNvPr id="36867" name="Rectangle 3"/>
          <p:cNvSpPr>
            <a:spLocks noGrp="1" noChangeArrowheads="1"/>
          </p:cNvSpPr>
          <p:nvPr>
            <p:ph type="dt" idx="1"/>
          </p:nvPr>
        </p:nvSpPr>
        <p:spPr bwMode="auto">
          <a:xfrm>
            <a:off x="385445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lvl1pPr algn="r">
              <a:defRPr>
                <a:solidFill>
                  <a:schemeClr val="tx1"/>
                </a:solidFill>
                <a:latin typeface="Arial" charset="0"/>
              </a:defRPr>
            </a:lvl1pPr>
          </a:lstStyle>
          <a:p>
            <a:pPr>
              <a:defRPr/>
            </a:pPr>
            <a:endParaRPr lang="en-GB" altLang="en-US"/>
          </a:p>
        </p:txBody>
      </p:sp>
      <p:sp>
        <p:nvSpPr>
          <p:cNvPr id="25604"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24400"/>
            <a:ext cx="5446713"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36870" name="Rectangle 6"/>
          <p:cNvSpPr>
            <a:spLocks noGrp="1" noChangeArrowheads="1"/>
          </p:cNvSpPr>
          <p:nvPr>
            <p:ph type="ftr" sz="quarter" idx="4"/>
          </p:nvPr>
        </p:nvSpPr>
        <p:spPr bwMode="auto">
          <a:xfrm>
            <a:off x="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defRPr>
                <a:solidFill>
                  <a:schemeClr val="tx1"/>
                </a:solidFill>
                <a:latin typeface="Arial" charset="0"/>
              </a:defRPr>
            </a:lvl1pPr>
          </a:lstStyle>
          <a:p>
            <a:pPr>
              <a:defRPr/>
            </a:pPr>
            <a:endParaRPr lang="en-GB" altLang="en-US"/>
          </a:p>
        </p:txBody>
      </p:sp>
      <p:sp>
        <p:nvSpPr>
          <p:cNvPr id="36871" name="Rectangle 7"/>
          <p:cNvSpPr>
            <a:spLocks noGrp="1" noChangeArrowheads="1"/>
          </p:cNvSpPr>
          <p:nvPr>
            <p:ph type="sldNum" sz="quarter" idx="5"/>
          </p:nvPr>
        </p:nvSpPr>
        <p:spPr bwMode="auto">
          <a:xfrm>
            <a:off x="385445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8" tIns="45784" rIns="91568" bIns="45784" numCol="1" anchor="b" anchorCtr="0" compatLnSpc="1">
            <a:prstTxWarp prst="textNoShape">
              <a:avLst/>
            </a:prstTxWarp>
          </a:bodyPr>
          <a:lstStyle>
            <a:lvl1pPr algn="r">
              <a:defRPr>
                <a:solidFill>
                  <a:schemeClr val="tx1"/>
                </a:solidFill>
                <a:latin typeface="Arial" charset="0"/>
              </a:defRPr>
            </a:lvl1pPr>
          </a:lstStyle>
          <a:p>
            <a:pPr>
              <a:defRPr/>
            </a:pPr>
            <a:fld id="{7A4E61CB-2BB0-4B33-91DF-741CD969B688}" type="slidenum">
              <a:rPr lang="en-GB" altLang="en-US"/>
              <a:pPr>
                <a:defRPr/>
              </a:pPr>
              <a:t>‹#›</a:t>
            </a:fld>
            <a:endParaRPr lang="en-GB" altLang="en-US"/>
          </a:p>
        </p:txBody>
      </p:sp>
    </p:spTree>
    <p:extLst>
      <p:ext uri="{BB962C8B-B14F-4D97-AF65-F5344CB8AC3E}">
        <p14:creationId xmlns:p14="http://schemas.microsoft.com/office/powerpoint/2010/main" val="4256182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GB" altLang="en-US" smtClean="0"/>
          </a:p>
          <a:p>
            <a:pPr>
              <a:buClr>
                <a:schemeClr val="accent2"/>
              </a:buClr>
            </a:pPr>
            <a:endParaRPr lang="en-US" altLang="en-US" smtClean="0"/>
          </a:p>
        </p:txBody>
      </p:sp>
      <p:sp>
        <p:nvSpPr>
          <p:cNvPr id="2662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0AA4D0A-17EA-4012-B2D4-C4A39930C922}" type="slidenum">
              <a:rPr lang="en-GB" altLang="en-US" smtClean="0"/>
              <a:pPr eaLnBrk="1" hangingPunct="1">
                <a:spcBef>
                  <a:spcPct val="0"/>
                </a:spcBef>
              </a:pPr>
              <a:t>2</a:t>
            </a:fld>
            <a:endParaRPr lang="en-GB"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p:spPr>
        <p:txBody>
          <a:bodyPr/>
          <a:lstStyle/>
          <a:p>
            <a:endParaRPr lang="en-GB" altLang="en-US" sz="1400"/>
          </a:p>
        </p:txBody>
      </p:sp>
      <p:sp>
        <p:nvSpPr>
          <p:cNvPr id="3584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223" indent="-287308" eaLnBrk="0" hangingPunct="0">
              <a:spcBef>
                <a:spcPct val="30000"/>
              </a:spcBef>
              <a:defRPr sz="1200">
                <a:solidFill>
                  <a:schemeClr val="tx1"/>
                </a:solidFill>
                <a:latin typeface="Arial" charset="0"/>
              </a:defRPr>
            </a:lvl2pPr>
            <a:lvl3pPr marL="1153994" indent="-230165" eaLnBrk="0" hangingPunct="0">
              <a:spcBef>
                <a:spcPct val="30000"/>
              </a:spcBef>
              <a:defRPr sz="1200">
                <a:solidFill>
                  <a:schemeClr val="tx1"/>
                </a:solidFill>
                <a:latin typeface="Arial" charset="0"/>
              </a:defRPr>
            </a:lvl3pPr>
            <a:lvl4pPr marL="1615909" indent="-230165" eaLnBrk="0" hangingPunct="0">
              <a:spcBef>
                <a:spcPct val="30000"/>
              </a:spcBef>
              <a:defRPr sz="1200">
                <a:solidFill>
                  <a:schemeClr val="tx1"/>
                </a:solidFill>
                <a:latin typeface="Arial" charset="0"/>
              </a:defRPr>
            </a:lvl4pPr>
            <a:lvl5pPr marL="2077825" indent="-230165" eaLnBrk="0" hangingPunct="0">
              <a:spcBef>
                <a:spcPct val="30000"/>
              </a:spcBef>
              <a:defRPr sz="1200">
                <a:solidFill>
                  <a:schemeClr val="tx1"/>
                </a:solidFill>
                <a:latin typeface="Arial" charset="0"/>
              </a:defRPr>
            </a:lvl5pPr>
            <a:lvl6pPr marL="2534979" indent="-230165" eaLnBrk="0" fontAlgn="base" hangingPunct="0">
              <a:spcBef>
                <a:spcPct val="30000"/>
              </a:spcBef>
              <a:spcAft>
                <a:spcPct val="0"/>
              </a:spcAft>
              <a:defRPr sz="1200">
                <a:solidFill>
                  <a:schemeClr val="tx1"/>
                </a:solidFill>
                <a:latin typeface="Arial" charset="0"/>
              </a:defRPr>
            </a:lvl6pPr>
            <a:lvl7pPr marL="2992131" indent="-230165" eaLnBrk="0" fontAlgn="base" hangingPunct="0">
              <a:spcBef>
                <a:spcPct val="30000"/>
              </a:spcBef>
              <a:spcAft>
                <a:spcPct val="0"/>
              </a:spcAft>
              <a:defRPr sz="1200">
                <a:solidFill>
                  <a:schemeClr val="tx1"/>
                </a:solidFill>
                <a:latin typeface="Arial" charset="0"/>
              </a:defRPr>
            </a:lvl7pPr>
            <a:lvl8pPr marL="3449285" indent="-230165" eaLnBrk="0" fontAlgn="base" hangingPunct="0">
              <a:spcBef>
                <a:spcPct val="30000"/>
              </a:spcBef>
              <a:spcAft>
                <a:spcPct val="0"/>
              </a:spcAft>
              <a:defRPr sz="1200">
                <a:solidFill>
                  <a:schemeClr val="tx1"/>
                </a:solidFill>
                <a:latin typeface="Arial" charset="0"/>
              </a:defRPr>
            </a:lvl8pPr>
            <a:lvl9pPr marL="3906438" indent="-230165"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70AEDE0-CBD8-4D30-BC72-5948247B7C67}" type="slidenum">
              <a:rPr lang="en-GB" altLang="en-US" smtClean="0"/>
              <a:pPr eaLnBrk="1" hangingPunct="1">
                <a:spcBef>
                  <a:spcPct val="0"/>
                </a:spcBef>
              </a:pPr>
              <a:t>11</a:t>
            </a:fld>
            <a:endParaRPr lang="en-GB"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p:spPr>
        <p:txBody>
          <a:bodyPr/>
          <a:lstStyle/>
          <a:p>
            <a:endParaRPr lang="en-GB" altLang="en-US" sz="1400"/>
          </a:p>
        </p:txBody>
      </p:sp>
      <p:sp>
        <p:nvSpPr>
          <p:cNvPr id="3686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223" indent="-287308" eaLnBrk="0" hangingPunct="0">
              <a:spcBef>
                <a:spcPct val="30000"/>
              </a:spcBef>
              <a:defRPr sz="1200">
                <a:solidFill>
                  <a:schemeClr val="tx1"/>
                </a:solidFill>
                <a:latin typeface="Arial" charset="0"/>
              </a:defRPr>
            </a:lvl2pPr>
            <a:lvl3pPr marL="1153994" indent="-230165" eaLnBrk="0" hangingPunct="0">
              <a:spcBef>
                <a:spcPct val="30000"/>
              </a:spcBef>
              <a:defRPr sz="1200">
                <a:solidFill>
                  <a:schemeClr val="tx1"/>
                </a:solidFill>
                <a:latin typeface="Arial" charset="0"/>
              </a:defRPr>
            </a:lvl3pPr>
            <a:lvl4pPr marL="1615909" indent="-230165" eaLnBrk="0" hangingPunct="0">
              <a:spcBef>
                <a:spcPct val="30000"/>
              </a:spcBef>
              <a:defRPr sz="1200">
                <a:solidFill>
                  <a:schemeClr val="tx1"/>
                </a:solidFill>
                <a:latin typeface="Arial" charset="0"/>
              </a:defRPr>
            </a:lvl4pPr>
            <a:lvl5pPr marL="2077825" indent="-230165" eaLnBrk="0" hangingPunct="0">
              <a:spcBef>
                <a:spcPct val="30000"/>
              </a:spcBef>
              <a:defRPr sz="1200">
                <a:solidFill>
                  <a:schemeClr val="tx1"/>
                </a:solidFill>
                <a:latin typeface="Arial" charset="0"/>
              </a:defRPr>
            </a:lvl5pPr>
            <a:lvl6pPr marL="2534979" indent="-230165" eaLnBrk="0" fontAlgn="base" hangingPunct="0">
              <a:spcBef>
                <a:spcPct val="30000"/>
              </a:spcBef>
              <a:spcAft>
                <a:spcPct val="0"/>
              </a:spcAft>
              <a:defRPr sz="1200">
                <a:solidFill>
                  <a:schemeClr val="tx1"/>
                </a:solidFill>
                <a:latin typeface="Arial" charset="0"/>
              </a:defRPr>
            </a:lvl6pPr>
            <a:lvl7pPr marL="2992131" indent="-230165" eaLnBrk="0" fontAlgn="base" hangingPunct="0">
              <a:spcBef>
                <a:spcPct val="30000"/>
              </a:spcBef>
              <a:spcAft>
                <a:spcPct val="0"/>
              </a:spcAft>
              <a:defRPr sz="1200">
                <a:solidFill>
                  <a:schemeClr val="tx1"/>
                </a:solidFill>
                <a:latin typeface="Arial" charset="0"/>
              </a:defRPr>
            </a:lvl7pPr>
            <a:lvl8pPr marL="3449285" indent="-230165" eaLnBrk="0" fontAlgn="base" hangingPunct="0">
              <a:spcBef>
                <a:spcPct val="30000"/>
              </a:spcBef>
              <a:spcAft>
                <a:spcPct val="0"/>
              </a:spcAft>
              <a:defRPr sz="1200">
                <a:solidFill>
                  <a:schemeClr val="tx1"/>
                </a:solidFill>
                <a:latin typeface="Arial" charset="0"/>
              </a:defRPr>
            </a:lvl8pPr>
            <a:lvl9pPr marL="3906438" indent="-230165"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1A5BEAE-B106-4B39-9D92-ED92CF452216}" type="slidenum">
              <a:rPr lang="en-GB" altLang="en-US" smtClean="0"/>
              <a:pPr eaLnBrk="1" hangingPunct="1">
                <a:spcBef>
                  <a:spcPct val="0"/>
                </a:spcBef>
              </a:pPr>
              <a:t>12</a:t>
            </a:fld>
            <a:endParaRPr lang="en-GB"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p:spPr>
        <p:txBody>
          <a:bodyPr/>
          <a:lstStyle/>
          <a:p>
            <a:endParaRPr lang="en-GB" altLang="en-US" sz="1400" smtClean="0"/>
          </a:p>
        </p:txBody>
      </p:sp>
      <p:sp>
        <p:nvSpPr>
          <p:cNvPr id="3789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CD367BF-88FE-4CAC-989C-A2D6DE8099CD}" type="slidenum">
              <a:rPr lang="en-GB" altLang="en-US" smtClean="0"/>
              <a:pPr eaLnBrk="1" hangingPunct="1">
                <a:spcBef>
                  <a:spcPct val="0"/>
                </a:spcBef>
              </a:pPr>
              <a:t>13</a:t>
            </a:fld>
            <a:endParaRPr lang="en-GB"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p:spPr>
        <p:txBody>
          <a:bodyPr/>
          <a:lstStyle/>
          <a:p>
            <a:endParaRPr lang="en-GB" altLang="en-US" sz="1400" smtClean="0"/>
          </a:p>
        </p:txBody>
      </p:sp>
      <p:sp>
        <p:nvSpPr>
          <p:cNvPr id="3891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BD63170-1563-4290-A439-FA3199F8C755}" type="slidenum">
              <a:rPr lang="en-GB" altLang="en-US" smtClean="0"/>
              <a:pPr eaLnBrk="1" hangingPunct="1">
                <a:spcBef>
                  <a:spcPct val="0"/>
                </a:spcBef>
              </a:pPr>
              <a:t>14</a:t>
            </a:fld>
            <a:endParaRPr lang="en-GB"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p:spPr>
        <p:txBody>
          <a:bodyPr/>
          <a:lstStyle/>
          <a:p>
            <a:endParaRPr lang="en-GB" altLang="en-US" sz="1400" smtClean="0"/>
          </a:p>
        </p:txBody>
      </p:sp>
      <p:sp>
        <p:nvSpPr>
          <p:cNvPr id="3994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7890247-8043-4B8E-B765-58BCEEF029CB}" type="slidenum">
              <a:rPr lang="en-GB" altLang="en-US" smtClean="0"/>
              <a:pPr eaLnBrk="1" hangingPunct="1">
                <a:spcBef>
                  <a:spcPct val="0"/>
                </a:spcBef>
              </a:pPr>
              <a:t>15</a:t>
            </a:fld>
            <a:endParaRPr lang="en-GB"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lstStyle/>
          <a:p>
            <a:pPr defTabSz="923925"/>
            <a:endParaRPr lang="en-GB" altLang="en-US" sz="1400" dirty="0" smtClean="0"/>
          </a:p>
        </p:txBody>
      </p:sp>
      <p:sp>
        <p:nvSpPr>
          <p:cNvPr id="4096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463E73B-0259-4D5A-8121-0ABE11DE87D9}" type="slidenum">
              <a:rPr lang="en-GB" altLang="en-US" smtClean="0"/>
              <a:pPr eaLnBrk="1" hangingPunct="1">
                <a:spcBef>
                  <a:spcPct val="0"/>
                </a:spcBef>
              </a:pPr>
              <a:t>16</a:t>
            </a:fld>
            <a:endParaRPr lang="en-GB"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defTabSz="923925"/>
            <a:endParaRPr lang="en-GB" altLang="en-US" sz="1400" dirty="0" smtClean="0"/>
          </a:p>
        </p:txBody>
      </p:sp>
      <p:sp>
        <p:nvSpPr>
          <p:cNvPr id="4198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9BA6D01-3055-499B-B2FB-B40F85BE7564}" type="slidenum">
              <a:rPr lang="en-GB" altLang="en-US" smtClean="0"/>
              <a:pPr eaLnBrk="1" hangingPunct="1">
                <a:spcBef>
                  <a:spcPct val="0"/>
                </a:spcBef>
              </a:pPr>
              <a:t>17</a:t>
            </a:fld>
            <a:endParaRPr lang="en-GB"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p:spPr>
        <p:txBody>
          <a:bodyPr/>
          <a:lstStyle/>
          <a:p>
            <a:pPr defTabSz="923925"/>
            <a:endParaRPr lang="en-GB" altLang="en-US" sz="1400" dirty="0" smtClean="0"/>
          </a:p>
        </p:txBody>
      </p:sp>
      <p:sp>
        <p:nvSpPr>
          <p:cNvPr id="4301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C56F2F7-F37B-4976-AC9B-74E569D8696C}" type="slidenum">
              <a:rPr lang="en-GB" altLang="en-US" smtClean="0"/>
              <a:pPr eaLnBrk="1" hangingPunct="1">
                <a:spcBef>
                  <a:spcPct val="0"/>
                </a:spcBef>
              </a:pPr>
              <a:t>18</a:t>
            </a:fld>
            <a:endParaRPr lang="en-GB"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endParaRPr lang="en-GB" altLang="en-US" sz="1400" smtClean="0"/>
          </a:p>
        </p:txBody>
      </p:sp>
      <p:sp>
        <p:nvSpPr>
          <p:cNvPr id="4403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E0D9E05-A4EB-4DED-A823-BFDC7090F35D}" type="slidenum">
              <a:rPr lang="en-GB" altLang="en-US" smtClean="0"/>
              <a:pPr eaLnBrk="1" hangingPunct="1">
                <a:spcBef>
                  <a:spcPct val="0"/>
                </a:spcBef>
              </a:pPr>
              <a:t>19</a:t>
            </a:fld>
            <a:endParaRPr lang="en-GB"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endParaRPr lang="en-GB" altLang="en-US" sz="1400" smtClean="0"/>
          </a:p>
        </p:txBody>
      </p:sp>
      <p:sp>
        <p:nvSpPr>
          <p:cNvPr id="4506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A8FC3E3-FD12-40E0-8BC1-6D1BEEB9F9E9}" type="slidenum">
              <a:rPr lang="en-GB" altLang="en-US" smtClean="0"/>
              <a:pPr eaLnBrk="1" hangingPunct="1">
                <a:spcBef>
                  <a:spcPct val="0"/>
                </a:spcBef>
              </a:pPr>
              <a:t>20</a:t>
            </a:fld>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endParaRPr lang="en-GB" altLang="en-US" sz="1400" smtClean="0"/>
          </a:p>
        </p:txBody>
      </p:sp>
      <p:sp>
        <p:nvSpPr>
          <p:cNvPr id="2765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E026AE0-4926-4B7D-BB30-E9D7583F0CAA}" type="slidenum">
              <a:rPr lang="en-GB" altLang="en-US" smtClean="0"/>
              <a:pPr eaLnBrk="1" hangingPunct="1">
                <a:spcBef>
                  <a:spcPct val="0"/>
                </a:spcBef>
              </a:pPr>
              <a:t>3</a:t>
            </a:fld>
            <a:endParaRPr lang="en-GB"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p:spPr>
        <p:txBody>
          <a:bodyPr/>
          <a:lstStyle/>
          <a:p>
            <a:endParaRPr lang="en-GB" altLang="en-US" sz="1400" smtClean="0"/>
          </a:p>
        </p:txBody>
      </p:sp>
      <p:sp>
        <p:nvSpPr>
          <p:cNvPr id="4608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4409590-AC3F-4551-9BCE-4114B3F41571}" type="slidenum">
              <a:rPr lang="en-GB" altLang="en-US" smtClean="0"/>
              <a:pPr eaLnBrk="1" hangingPunct="1">
                <a:spcBef>
                  <a:spcPct val="0"/>
                </a:spcBef>
              </a:pPr>
              <a:t>21</a:t>
            </a:fld>
            <a:endParaRPr lang="en-GB"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GB" altLang="en-US" sz="1400" smtClean="0"/>
          </a:p>
        </p:txBody>
      </p:sp>
      <p:sp>
        <p:nvSpPr>
          <p:cNvPr id="2867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0A21A20-B252-4D2B-9F58-62821D6392E0}" type="slidenum">
              <a:rPr lang="en-GB" altLang="en-US" smtClean="0"/>
              <a:pPr eaLnBrk="1" hangingPunct="1">
                <a:spcBef>
                  <a:spcPct val="0"/>
                </a:spcBef>
              </a:pPr>
              <a:t>4</a:t>
            </a:fld>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endParaRPr lang="en-GB" altLang="en-US" sz="1400" smtClean="0"/>
          </a:p>
        </p:txBody>
      </p:sp>
      <p:sp>
        <p:nvSpPr>
          <p:cNvPr id="2970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2EC9CCB-190E-4258-A70D-D953BC116385}" type="slidenum">
              <a:rPr lang="en-GB" altLang="en-US" smtClean="0"/>
              <a:pPr eaLnBrk="1" hangingPunct="1">
                <a:spcBef>
                  <a:spcPct val="0"/>
                </a:spcBef>
              </a:pPr>
              <a:t>5</a:t>
            </a:fld>
            <a:endParaRPr lang="en-GB"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GB" altLang="en-US" sz="1400" smtClean="0"/>
          </a:p>
        </p:txBody>
      </p:sp>
      <p:sp>
        <p:nvSpPr>
          <p:cNvPr id="3072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EC5FBF9-4C32-4915-B2F0-1E3E15FAC9ED}" type="slidenum">
              <a:rPr lang="en-GB" altLang="en-US" smtClean="0"/>
              <a:pPr eaLnBrk="1" hangingPunct="1">
                <a:spcBef>
                  <a:spcPct val="0"/>
                </a:spcBef>
              </a:pPr>
              <a:t>6</a:t>
            </a:fld>
            <a:endParaRPr lang="en-GB"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GB" altLang="en-US" sz="1400" smtClean="0"/>
          </a:p>
        </p:txBody>
      </p:sp>
      <p:sp>
        <p:nvSpPr>
          <p:cNvPr id="3174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44B6DC8-268D-4BE2-AE7E-6DB1AC30352C}" type="slidenum">
              <a:rPr lang="en-GB" altLang="en-US" smtClean="0"/>
              <a:pPr eaLnBrk="1" hangingPunct="1">
                <a:spcBef>
                  <a:spcPct val="0"/>
                </a:spcBef>
              </a:pPr>
              <a:t>7</a:t>
            </a:fld>
            <a:endParaRPr lang="en-GB"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GB" altLang="en-US" sz="1400" smtClean="0"/>
          </a:p>
        </p:txBody>
      </p:sp>
      <p:sp>
        <p:nvSpPr>
          <p:cNvPr id="3277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10BAE46-B35A-498E-8895-0AD0EAA03B4A}" type="slidenum">
              <a:rPr lang="en-GB" altLang="en-US" smtClean="0"/>
              <a:pPr eaLnBrk="1" hangingPunct="1">
                <a:spcBef>
                  <a:spcPct val="0"/>
                </a:spcBef>
              </a:pPr>
              <a:t>8</a:t>
            </a:fld>
            <a:endParaRPr lang="en-GB"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endParaRPr lang="en-GB" altLang="en-US" sz="1400" smtClean="0"/>
          </a:p>
        </p:txBody>
      </p:sp>
      <p:sp>
        <p:nvSpPr>
          <p:cNvPr id="3379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ACBD20F-18AE-4A40-A8C1-21A40C46C400}" type="slidenum">
              <a:rPr lang="en-GB" altLang="en-US" smtClean="0"/>
              <a:pPr eaLnBrk="1" hangingPunct="1">
                <a:spcBef>
                  <a:spcPct val="0"/>
                </a:spcBef>
              </a:pPr>
              <a:t>9</a:t>
            </a:fld>
            <a:endParaRPr lang="en-GB"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endParaRPr lang="en-GB" altLang="en-US" sz="1400" smtClean="0"/>
          </a:p>
        </p:txBody>
      </p:sp>
      <p:sp>
        <p:nvSpPr>
          <p:cNvPr id="3482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300" indent="-287338" eaLnBrk="0" hangingPunct="0">
              <a:spcBef>
                <a:spcPct val="30000"/>
              </a:spcBef>
              <a:defRPr sz="1200">
                <a:solidFill>
                  <a:schemeClr val="tx1"/>
                </a:solidFill>
                <a:latin typeface="Arial" charset="0"/>
              </a:defRPr>
            </a:lvl2pPr>
            <a:lvl3pPr marL="1154113" indent="-230188" eaLnBrk="0" hangingPunct="0">
              <a:spcBef>
                <a:spcPct val="30000"/>
              </a:spcBef>
              <a:defRPr sz="1200">
                <a:solidFill>
                  <a:schemeClr val="tx1"/>
                </a:solidFill>
                <a:latin typeface="Arial" charset="0"/>
              </a:defRPr>
            </a:lvl3pPr>
            <a:lvl4pPr marL="1616075" indent="-230188" eaLnBrk="0" hangingPunct="0">
              <a:spcBef>
                <a:spcPct val="30000"/>
              </a:spcBef>
              <a:defRPr sz="1200">
                <a:solidFill>
                  <a:schemeClr val="tx1"/>
                </a:solidFill>
                <a:latin typeface="Arial" charset="0"/>
              </a:defRPr>
            </a:lvl4pPr>
            <a:lvl5pPr marL="2078038" indent="-230188" eaLnBrk="0" hangingPunct="0">
              <a:spcBef>
                <a:spcPct val="30000"/>
              </a:spcBef>
              <a:defRPr sz="1200">
                <a:solidFill>
                  <a:schemeClr val="tx1"/>
                </a:solidFill>
                <a:latin typeface="Arial" charset="0"/>
              </a:defRPr>
            </a:lvl5pPr>
            <a:lvl6pPr marL="2535238" indent="-230188" eaLnBrk="0" fontAlgn="base" hangingPunct="0">
              <a:spcBef>
                <a:spcPct val="30000"/>
              </a:spcBef>
              <a:spcAft>
                <a:spcPct val="0"/>
              </a:spcAft>
              <a:defRPr sz="1200">
                <a:solidFill>
                  <a:schemeClr val="tx1"/>
                </a:solidFill>
                <a:latin typeface="Arial" charset="0"/>
              </a:defRPr>
            </a:lvl6pPr>
            <a:lvl7pPr marL="2992438" indent="-230188" eaLnBrk="0" fontAlgn="base" hangingPunct="0">
              <a:spcBef>
                <a:spcPct val="30000"/>
              </a:spcBef>
              <a:spcAft>
                <a:spcPct val="0"/>
              </a:spcAft>
              <a:defRPr sz="1200">
                <a:solidFill>
                  <a:schemeClr val="tx1"/>
                </a:solidFill>
                <a:latin typeface="Arial" charset="0"/>
              </a:defRPr>
            </a:lvl7pPr>
            <a:lvl8pPr marL="3449638" indent="-230188" eaLnBrk="0" fontAlgn="base" hangingPunct="0">
              <a:spcBef>
                <a:spcPct val="30000"/>
              </a:spcBef>
              <a:spcAft>
                <a:spcPct val="0"/>
              </a:spcAft>
              <a:defRPr sz="1200">
                <a:solidFill>
                  <a:schemeClr val="tx1"/>
                </a:solidFill>
                <a:latin typeface="Arial" charset="0"/>
              </a:defRPr>
            </a:lvl8pPr>
            <a:lvl9pPr marL="3906838" indent="-23018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A7EB293-E41F-4FB7-A785-0B6344A56007}" type="slidenum">
              <a:rPr lang="en-GB" altLang="en-US" smtClean="0"/>
              <a:pPr eaLnBrk="1" hangingPunct="1">
                <a:spcBef>
                  <a:spcPct val="0"/>
                </a:spcBef>
              </a:pPr>
              <a:t>10</a:t>
            </a:fld>
            <a:endParaRPr lang="en-GB"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defRPr/>
            </a:pPr>
            <a:endParaRPr lang="en-US" altLang="de-DE" sz="1800" smtClean="0">
              <a:solidFill>
                <a:srgbClr val="FFFFFF"/>
              </a:solidFill>
            </a:endParaRPr>
          </a:p>
        </p:txBody>
      </p:sp>
      <p:pic>
        <p:nvPicPr>
          <p:cNvPr id="5" name="Picture 6" descr="LOGO CE-EN-quadri.eps"/>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4"/>
          <p:cNvSpPr>
            <a:spLocks noChangeArrowheads="1"/>
          </p:cNvSpPr>
          <p:nvPr userDrawn="1"/>
        </p:nvSpPr>
        <p:spPr bwMode="auto">
          <a:xfrm>
            <a:off x="4251325" y="1223963"/>
            <a:ext cx="623888" cy="31750"/>
          </a:xfrm>
          <a:prstGeom prst="rect">
            <a:avLst/>
          </a:prstGeom>
          <a:solidFill>
            <a:srgbClr val="EE8032"/>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endParaRPr lang="de-DE" altLang="de-DE" smtClean="0"/>
          </a:p>
        </p:txBody>
      </p:sp>
      <p:sp>
        <p:nvSpPr>
          <p:cNvPr id="7" name="Rectangle 6"/>
          <p:cNvSpPr>
            <a:spLocks noChangeArrowheads="1"/>
          </p:cNvSpPr>
          <p:nvPr userDrawn="1"/>
        </p:nvSpPr>
        <p:spPr bwMode="auto">
          <a:xfrm>
            <a:off x="4267200" y="6575425"/>
            <a:ext cx="622300" cy="290513"/>
          </a:xfrm>
          <a:prstGeom prst="rect">
            <a:avLst/>
          </a:prstGeom>
          <a:solidFill>
            <a:srgbClr val="EE8032"/>
          </a:solidFill>
          <a:ln w="9525" algn="ctr">
            <a:solidFill>
              <a:srgbClr val="EE8032"/>
            </a:solidFill>
            <a:miter lim="800000"/>
            <a:headEnd/>
            <a:tailEnd/>
          </a:ln>
          <a:effectLst>
            <a:outerShdw dist="23000" dir="5400000" rotWithShape="0">
              <a:srgbClr val="000000">
                <a:alpha val="34999"/>
              </a:srgbClr>
            </a:outerShdw>
          </a:effectLst>
        </p:spPr>
        <p:txBody>
          <a:bodyPr lIns="54000" anchor="ctr"/>
          <a:lstStyle>
            <a:lvl1pPr defTabSz="457200">
              <a:defRPr>
                <a:solidFill>
                  <a:schemeClr val="tx1"/>
                </a:solidFill>
                <a:latin typeface="Arial" charset="0"/>
              </a:defRPr>
            </a:lvl1pPr>
            <a:lvl2pPr marL="742950" indent="-285750" defTabSz="457200">
              <a:defRPr>
                <a:solidFill>
                  <a:schemeClr val="tx1"/>
                </a:solidFill>
                <a:latin typeface="Arial" charset="0"/>
              </a:defRPr>
            </a:lvl2pPr>
            <a:lvl3pPr marL="1143000" indent="-228600" defTabSz="457200">
              <a:defRPr>
                <a:solidFill>
                  <a:schemeClr val="tx1"/>
                </a:solidFill>
                <a:latin typeface="Arial" charset="0"/>
              </a:defRPr>
            </a:lvl3pPr>
            <a:lvl4pPr marL="1600200" indent="-228600" defTabSz="457200">
              <a:defRPr>
                <a:solidFill>
                  <a:schemeClr val="tx1"/>
                </a:solidFill>
                <a:latin typeface="Arial" charset="0"/>
              </a:defRPr>
            </a:lvl4pPr>
            <a:lvl5pPr marL="2057400" indent="-228600" defTabSz="4572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a:defRPr/>
            </a:pPr>
            <a:r>
              <a:rPr lang="fr-BE" altLang="en-US" sz="900" smtClean="0">
                <a:solidFill>
                  <a:srgbClr val="FFFFFF"/>
                </a:solidFill>
                <a:latin typeface="Calibri" pitchFamily="34" charset="0"/>
              </a:rPr>
              <a:t>Regional Policy</a:t>
            </a:r>
            <a:endParaRPr lang="en-GB" altLang="en-US" sz="900" smtClean="0">
              <a:solidFill>
                <a:srgbClr val="FFFFFF"/>
              </a:solidFill>
              <a:latin typeface="Calibri" pitchFamily="34" charset="0"/>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altLang="en-US" noProof="0" smtClean="0"/>
              <a:t>Title</a:t>
            </a:r>
            <a:endParaRPr lang="en-GB" altLang="en-US"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smtClean="0"/>
              <a:t>Subtitle</a:t>
            </a:r>
            <a:endParaRPr lang="en-GB" altLang="en-US" noProof="0" smtClean="0"/>
          </a:p>
        </p:txBody>
      </p:sp>
      <p:sp>
        <p:nvSpPr>
          <p:cNvPr id="8"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a:p>
        </p:txBody>
      </p:sp>
      <p:sp>
        <p:nvSpPr>
          <p:cNvPr id="9"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ltLang="en-US"/>
          </a:p>
        </p:txBody>
      </p:sp>
      <p:sp>
        <p:nvSpPr>
          <p:cNvPr id="10"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C20E993C-43DB-4B90-A938-BE019DA6B4DF}" type="slidenum">
              <a:rPr lang="en-GB" altLang="en-US"/>
              <a:pPr>
                <a:defRPr/>
              </a:pPr>
              <a:t>‹#›</a:t>
            </a:fld>
            <a:endParaRPr lang="en-GB" altLang="en-US"/>
          </a:p>
        </p:txBody>
      </p:sp>
    </p:spTree>
    <p:extLst>
      <p:ext uri="{BB962C8B-B14F-4D97-AF65-F5344CB8AC3E}">
        <p14:creationId xmlns:p14="http://schemas.microsoft.com/office/powerpoint/2010/main" val="422888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911B43B4-4833-4B60-8C05-A27E126B9B47}" type="slidenum">
              <a:rPr lang="en-GB" altLang="en-US"/>
              <a:pPr>
                <a:defRPr/>
              </a:pPr>
              <a:t>‹#›</a:t>
            </a:fld>
            <a:endParaRPr lang="en-GB" altLang="en-US"/>
          </a:p>
        </p:txBody>
      </p:sp>
    </p:spTree>
    <p:extLst>
      <p:ext uri="{BB962C8B-B14F-4D97-AF65-F5344CB8AC3E}">
        <p14:creationId xmlns:p14="http://schemas.microsoft.com/office/powerpoint/2010/main" val="2205563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6616518D-53B7-4104-B642-428C4D98A71C}" type="slidenum">
              <a:rPr lang="en-GB" altLang="en-US"/>
              <a:pPr>
                <a:defRPr/>
              </a:pPr>
              <a:t>‹#›</a:t>
            </a:fld>
            <a:endParaRPr lang="en-GB" altLang="en-US"/>
          </a:p>
        </p:txBody>
      </p:sp>
    </p:spTree>
    <p:extLst>
      <p:ext uri="{BB962C8B-B14F-4D97-AF65-F5344CB8AC3E}">
        <p14:creationId xmlns:p14="http://schemas.microsoft.com/office/powerpoint/2010/main" val="956398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AF740691-56FD-4EA5-97C7-12B88EEBDE11}" type="slidenum">
              <a:rPr lang="en-GB" altLang="en-US"/>
              <a:pPr>
                <a:defRPr/>
              </a:pPr>
              <a:t>‹#›</a:t>
            </a:fld>
            <a:endParaRPr lang="en-GB" altLang="en-US"/>
          </a:p>
        </p:txBody>
      </p:sp>
    </p:spTree>
    <p:extLst>
      <p:ext uri="{BB962C8B-B14F-4D97-AF65-F5344CB8AC3E}">
        <p14:creationId xmlns:p14="http://schemas.microsoft.com/office/powerpoint/2010/main" val="128656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A22FD085-8284-4382-9179-BE8071F21398}" type="slidenum">
              <a:rPr lang="en-GB" altLang="en-US"/>
              <a:pPr>
                <a:defRPr/>
              </a:pPr>
              <a:t>‹#›</a:t>
            </a:fld>
            <a:endParaRPr lang="en-GB" altLang="en-US"/>
          </a:p>
        </p:txBody>
      </p:sp>
    </p:spTree>
    <p:extLst>
      <p:ext uri="{BB962C8B-B14F-4D97-AF65-F5344CB8AC3E}">
        <p14:creationId xmlns:p14="http://schemas.microsoft.com/office/powerpoint/2010/main" val="2973151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111B00CA-2CBD-4418-B700-99FB5B562CDA}" type="slidenum">
              <a:rPr lang="en-GB" altLang="en-US"/>
              <a:pPr>
                <a:defRPr/>
              </a:pPr>
              <a:t>‹#›</a:t>
            </a:fld>
            <a:endParaRPr lang="en-GB" altLang="en-US"/>
          </a:p>
        </p:txBody>
      </p:sp>
    </p:spTree>
    <p:extLst>
      <p:ext uri="{BB962C8B-B14F-4D97-AF65-F5344CB8AC3E}">
        <p14:creationId xmlns:p14="http://schemas.microsoft.com/office/powerpoint/2010/main" val="3236916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pPr>
              <a:defRPr/>
            </a:pPr>
            <a:fld id="{496AA68D-5663-4211-8FDC-07C431D52C35}" type="slidenum">
              <a:rPr lang="en-GB" altLang="en-US"/>
              <a:pPr>
                <a:defRPr/>
              </a:pPr>
              <a:t>‹#›</a:t>
            </a:fld>
            <a:endParaRPr lang="en-GB" altLang="en-US"/>
          </a:p>
        </p:txBody>
      </p:sp>
    </p:spTree>
    <p:extLst>
      <p:ext uri="{BB962C8B-B14F-4D97-AF65-F5344CB8AC3E}">
        <p14:creationId xmlns:p14="http://schemas.microsoft.com/office/powerpoint/2010/main" val="332500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pPr>
              <a:defRPr/>
            </a:pPr>
            <a:fld id="{2F9B0DE6-0BFF-494B-B356-991F87397F13}" type="slidenum">
              <a:rPr lang="en-GB" altLang="en-US"/>
              <a:pPr>
                <a:defRPr/>
              </a:pPr>
              <a:t>‹#›</a:t>
            </a:fld>
            <a:endParaRPr lang="en-GB" altLang="en-US"/>
          </a:p>
        </p:txBody>
      </p:sp>
    </p:spTree>
    <p:extLst>
      <p:ext uri="{BB962C8B-B14F-4D97-AF65-F5344CB8AC3E}">
        <p14:creationId xmlns:p14="http://schemas.microsoft.com/office/powerpoint/2010/main" val="1103085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pPr>
              <a:defRPr/>
            </a:pPr>
            <a:fld id="{5F51CE30-8BA9-403A-87B1-D1191E6718CB}" type="slidenum">
              <a:rPr lang="en-GB" altLang="en-US"/>
              <a:pPr>
                <a:defRPr/>
              </a:pPr>
              <a:t>‹#›</a:t>
            </a:fld>
            <a:endParaRPr lang="en-GB" altLang="en-US"/>
          </a:p>
        </p:txBody>
      </p:sp>
    </p:spTree>
    <p:extLst>
      <p:ext uri="{BB962C8B-B14F-4D97-AF65-F5344CB8AC3E}">
        <p14:creationId xmlns:p14="http://schemas.microsoft.com/office/powerpoint/2010/main" val="724313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2EBA0887-37E5-46AA-9311-6C37E98ABEC8}" type="slidenum">
              <a:rPr lang="en-GB" altLang="en-US"/>
              <a:pPr>
                <a:defRPr/>
              </a:pPr>
              <a:t>‹#›</a:t>
            </a:fld>
            <a:endParaRPr lang="en-GB" altLang="en-US"/>
          </a:p>
        </p:txBody>
      </p:sp>
    </p:spTree>
    <p:extLst>
      <p:ext uri="{BB962C8B-B14F-4D97-AF65-F5344CB8AC3E}">
        <p14:creationId xmlns:p14="http://schemas.microsoft.com/office/powerpoint/2010/main" val="2751107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42ED5DF6-9D6C-460D-B69A-F07D94841504}" type="slidenum">
              <a:rPr lang="en-GB" altLang="en-US"/>
              <a:pPr>
                <a:defRPr/>
              </a:pPr>
              <a:t>‹#›</a:t>
            </a:fld>
            <a:endParaRPr lang="en-GB" altLang="en-US"/>
          </a:p>
        </p:txBody>
      </p:sp>
    </p:spTree>
    <p:extLst>
      <p:ext uri="{BB962C8B-B14F-4D97-AF65-F5344CB8AC3E}">
        <p14:creationId xmlns:p14="http://schemas.microsoft.com/office/powerpoint/2010/main" val="265897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630A4747-9231-4B02-B11C-9B56D71BEB1E}" type="slidenum">
              <a:rPr lang="en-GB" altLang="en-US"/>
              <a:pPr>
                <a:defRPr/>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2"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19"/>
          <p:cNvSpPr>
            <a:spLocks noChangeArrowheads="1"/>
          </p:cNvSpPr>
          <p:nvPr userDrawn="1"/>
        </p:nvSpPr>
        <p:spPr bwMode="auto">
          <a:xfrm>
            <a:off x="4251325" y="1222375"/>
            <a:ext cx="623888" cy="39688"/>
          </a:xfrm>
          <a:prstGeom prst="rect">
            <a:avLst/>
          </a:prstGeom>
          <a:solidFill>
            <a:srgbClr val="EE8032"/>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endParaRPr lang="de-DE" altLang="de-DE" smtClean="0"/>
          </a:p>
        </p:txBody>
      </p:sp>
      <p:sp>
        <p:nvSpPr>
          <p:cNvPr id="7" name="Rectangle 6"/>
          <p:cNvSpPr>
            <a:spLocks noChangeArrowheads="1"/>
          </p:cNvSpPr>
          <p:nvPr userDrawn="1"/>
        </p:nvSpPr>
        <p:spPr bwMode="auto">
          <a:xfrm>
            <a:off x="4267200" y="6575425"/>
            <a:ext cx="622300" cy="290513"/>
          </a:xfrm>
          <a:prstGeom prst="rect">
            <a:avLst/>
          </a:prstGeom>
          <a:solidFill>
            <a:srgbClr val="EE8032"/>
          </a:solidFill>
          <a:ln w="9525" algn="ctr">
            <a:solidFill>
              <a:srgbClr val="EE8032"/>
            </a:solidFill>
            <a:miter lim="800000"/>
            <a:headEnd/>
            <a:tailEnd/>
          </a:ln>
          <a:effectLst>
            <a:outerShdw dist="23000" dir="5400000" rotWithShape="0">
              <a:srgbClr val="000000">
                <a:alpha val="34999"/>
              </a:srgbClr>
            </a:outerShdw>
          </a:effectLst>
        </p:spPr>
        <p:txBody>
          <a:bodyPr lIns="54000" anchor="ctr"/>
          <a:lstStyle>
            <a:lvl1pPr defTabSz="457200">
              <a:defRPr>
                <a:solidFill>
                  <a:schemeClr val="tx1"/>
                </a:solidFill>
                <a:latin typeface="Arial" charset="0"/>
              </a:defRPr>
            </a:lvl1pPr>
            <a:lvl2pPr marL="742950" indent="-285750" defTabSz="457200">
              <a:defRPr>
                <a:solidFill>
                  <a:schemeClr val="tx1"/>
                </a:solidFill>
                <a:latin typeface="Arial" charset="0"/>
              </a:defRPr>
            </a:lvl2pPr>
            <a:lvl3pPr marL="1143000" indent="-228600" defTabSz="457200">
              <a:defRPr>
                <a:solidFill>
                  <a:schemeClr val="tx1"/>
                </a:solidFill>
                <a:latin typeface="Arial" charset="0"/>
              </a:defRPr>
            </a:lvl3pPr>
            <a:lvl4pPr marL="1600200" indent="-228600" defTabSz="457200">
              <a:defRPr>
                <a:solidFill>
                  <a:schemeClr val="tx1"/>
                </a:solidFill>
                <a:latin typeface="Arial" charset="0"/>
              </a:defRPr>
            </a:lvl4pPr>
            <a:lvl5pPr marL="2057400" indent="-228600" defTabSz="4572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a:defRPr/>
            </a:pPr>
            <a:r>
              <a:rPr lang="fr-BE" altLang="en-US" sz="900" smtClean="0">
                <a:solidFill>
                  <a:srgbClr val="FFFFFF"/>
                </a:solidFill>
                <a:latin typeface="Calibri" pitchFamily="34" charset="0"/>
              </a:rPr>
              <a:t>Regional Policy</a:t>
            </a:r>
            <a:endParaRPr lang="en-GB" altLang="en-US" sz="900" smtClean="0">
              <a:solidFill>
                <a:srgbClr val="FFFFFF"/>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995"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684213" y="2133600"/>
            <a:ext cx="7848600" cy="1727200"/>
          </a:xfrm>
        </p:spPr>
        <p:txBody>
          <a:bodyPr/>
          <a:lstStyle/>
          <a:p>
            <a:pPr indent="0" algn="ctr" eaLnBrk="1" hangingPunct="1"/>
            <a:r>
              <a:rPr lang="fr-BE" altLang="en-US" sz="3600" dirty="0" smtClean="0">
                <a:latin typeface="Calibri"/>
                <a:cs typeface="Calibri"/>
              </a:rPr>
              <a:t>Key </a:t>
            </a:r>
            <a:r>
              <a:rPr lang="fr-BE" altLang="en-US" sz="3600" dirty="0" err="1" smtClean="0">
                <a:latin typeface="Calibri"/>
                <a:cs typeface="Calibri"/>
              </a:rPr>
              <a:t>findings</a:t>
            </a:r>
            <a:r>
              <a:rPr lang="fr-BE" altLang="en-US" sz="3600" smtClean="0">
                <a:latin typeface="Calibri"/>
                <a:cs typeface="Calibri"/>
              </a:rPr>
              <a:t> </a:t>
            </a:r>
            <a:r>
              <a:rPr lang="fr-BE" altLang="en-US" sz="3600" smtClean="0">
                <a:latin typeface="Calibri"/>
                <a:cs typeface="Calibri"/>
              </a:rPr>
              <a:t>from</a:t>
            </a:r>
            <a:r>
              <a:rPr lang="fr-BE" altLang="en-US" sz="3600" dirty="0" smtClean="0">
                <a:latin typeface="Calibri"/>
                <a:cs typeface="Calibri"/>
              </a:rPr>
              <a:t> </a:t>
            </a:r>
            <a:r>
              <a:rPr lang="fr-BE" altLang="en-US" sz="3600" dirty="0" err="1" smtClean="0">
                <a:latin typeface="Calibri"/>
                <a:cs typeface="Calibri"/>
              </a:rPr>
              <a:t>policy</a:t>
            </a:r>
            <a:r>
              <a:rPr lang="fr-BE" altLang="en-US" sz="3600" dirty="0" smtClean="0">
                <a:latin typeface="Calibri"/>
                <a:cs typeface="Calibri"/>
              </a:rPr>
              <a:t> </a:t>
            </a:r>
            <a:r>
              <a:rPr lang="fr-BE" altLang="en-US" sz="3600" dirty="0" err="1" smtClean="0">
                <a:latin typeface="Calibri"/>
                <a:cs typeface="Calibri"/>
              </a:rPr>
              <a:t>development</a:t>
            </a:r>
            <a:r>
              <a:rPr lang="fr-BE" altLang="en-US" sz="3600" dirty="0" smtClean="0">
                <a:latin typeface="Calibri"/>
                <a:cs typeface="Calibri"/>
              </a:rPr>
              <a:t> </a:t>
            </a:r>
            <a:r>
              <a:rPr lang="fr-BE" altLang="en-US" sz="3600" dirty="0" err="1" smtClean="0">
                <a:latin typeface="Calibri"/>
                <a:cs typeface="Calibri"/>
              </a:rPr>
              <a:t>studies</a:t>
            </a:r>
            <a:r>
              <a:rPr lang="fr-BE" altLang="en-US" sz="3600" dirty="0" smtClean="0">
                <a:latin typeface="Calibri"/>
                <a:cs typeface="Calibri"/>
              </a:rPr>
              <a:t/>
            </a:r>
            <a:br>
              <a:rPr lang="fr-BE" altLang="en-US" sz="3600" dirty="0" smtClean="0">
                <a:latin typeface="Calibri"/>
                <a:cs typeface="Calibri"/>
              </a:rPr>
            </a:br>
            <a:endParaRPr lang="en-GB" altLang="en-US" sz="3600" dirty="0" smtClean="0">
              <a:latin typeface="Calibri"/>
              <a:cs typeface="Calibri"/>
            </a:endParaRPr>
          </a:p>
        </p:txBody>
      </p:sp>
      <p:sp>
        <p:nvSpPr>
          <p:cNvPr id="3075" name="Rectangle 6"/>
          <p:cNvSpPr>
            <a:spLocks noGrp="1" noChangeArrowheads="1"/>
          </p:cNvSpPr>
          <p:nvPr>
            <p:ph type="subTitle" idx="1"/>
          </p:nvPr>
        </p:nvSpPr>
        <p:spPr/>
        <p:txBody>
          <a:bodyPr/>
          <a:lstStyle/>
          <a:p>
            <a:pPr algn="r" eaLnBrk="1" hangingPunct="1"/>
            <a:endParaRPr lang="fr-BE" altLang="en-US" dirty="0" smtClean="0">
              <a:latin typeface="Calibri"/>
              <a:cs typeface="Calibri"/>
            </a:endParaRPr>
          </a:p>
          <a:p>
            <a:pPr algn="ctr" eaLnBrk="1" hangingPunct="1"/>
            <a:r>
              <a:rPr lang="fr-BE" altLang="en-US" dirty="0" smtClean="0">
                <a:latin typeface="Calibri"/>
                <a:cs typeface="Calibri"/>
              </a:rPr>
              <a:t>Peter Berkowitz, DG REGIO</a:t>
            </a:r>
            <a:endParaRPr lang="en-GB" altLang="en-US" dirty="0" smtClean="0">
              <a:latin typeface="Calibri"/>
              <a:cs typeface="Calibri"/>
            </a:endParaRPr>
          </a:p>
          <a:p>
            <a:pPr algn="ctr" eaLnBrk="1" hangingPunct="1"/>
            <a:endParaRPr lang="fr-BE" altLang="en-US" dirty="0" smtClean="0">
              <a:latin typeface="Calibri"/>
              <a:cs typeface="Calibri"/>
            </a:endParaRPr>
          </a:p>
          <a:p>
            <a:pPr algn="ctr" eaLnBrk="1" hangingPunct="1"/>
            <a:r>
              <a:rPr lang="fr-BE" altLang="en-US" dirty="0" smtClean="0">
                <a:latin typeface="Calibri"/>
                <a:cs typeface="Calibri"/>
              </a:rPr>
              <a:t>EGESIF meeting, 21 September 2016</a:t>
            </a:r>
            <a:endParaRPr lang="en-GB" altLang="en-US" dirty="0" smtClean="0">
              <a:latin typeface="Calibri"/>
              <a:cs typeface="Calibri"/>
            </a:endParaRPr>
          </a:p>
          <a:p>
            <a:pPr algn="ctr" eaLnBrk="1" hangingPunct="1"/>
            <a:endParaRPr lang="fr-BE" altLang="en-US" dirty="0" smtClean="0">
              <a:latin typeface="Calibri"/>
              <a:cs typeface="Calibri"/>
            </a:endParaRPr>
          </a:p>
          <a:p>
            <a:pPr algn="r" eaLnBrk="1" hangingPunct="1"/>
            <a:endParaRPr lang="fr-BE" altLang="en-US" sz="2800" dirty="0" smtClean="0">
              <a:latin typeface="Calibri"/>
              <a:cs typeface="Calibri"/>
            </a:endParaRPr>
          </a:p>
          <a:p>
            <a:pPr algn="r" eaLnBrk="1" hangingPunct="1"/>
            <a:endParaRPr lang="fr-BE" altLang="en-US" dirty="0" smtClean="0">
              <a:latin typeface="Calibri"/>
              <a:cs typeface="Calibri"/>
            </a:endParaRPr>
          </a:p>
          <a:p>
            <a:pPr algn="r" eaLnBrk="1" hangingPunct="1"/>
            <a:endParaRPr lang="fr-BE" altLang="en-US" dirty="0" smtClean="0">
              <a:latin typeface="Calibri"/>
              <a:cs typeface="Calibri"/>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7"/>
            <a:ext cx="8218488" cy="4968974"/>
          </a:xfrm>
          <a:solidFill>
            <a:schemeClr val="accent5"/>
          </a:solidFill>
        </p:spPr>
        <p:txBody>
          <a:bodyPr/>
          <a:lstStyle/>
          <a:p>
            <a:pPr marL="0" indent="0" algn="ctr">
              <a:spcBef>
                <a:spcPts val="1200"/>
              </a:spcBef>
              <a:buClr>
                <a:srgbClr val="2D5EC1"/>
              </a:buClr>
              <a:buFontTx/>
              <a:buNone/>
              <a:defRPr/>
            </a:pPr>
            <a:r>
              <a:rPr lang="en-GB" sz="2000" b="1" i="0" dirty="0" smtClean="0">
                <a:latin typeface="Calibri" panose="020F0502020204030204" pitchFamily="34" charset="0"/>
              </a:rPr>
              <a:t>Frequency of the applicable thematic ex ante </a:t>
            </a:r>
            <a:r>
              <a:rPr lang="en-GB" sz="2000" b="1" i="0" dirty="0" err="1" smtClean="0">
                <a:latin typeface="Calibri" panose="020F0502020204030204" pitchFamily="34" charset="0"/>
              </a:rPr>
              <a:t>conditionalities</a:t>
            </a:r>
            <a:r>
              <a:rPr lang="en-GB" sz="2000" b="1" i="0" dirty="0" smtClean="0">
                <a:latin typeface="Calibri" panose="020F0502020204030204" pitchFamily="34" charset="0"/>
              </a:rPr>
              <a:t> in OPs</a:t>
            </a:r>
            <a:endParaRPr lang="en-GB" sz="2000" b="1" i="0" dirty="0">
              <a:latin typeface="Calibri" panose="020F0502020204030204" pitchFamily="34" charset="0"/>
            </a:endParaRPr>
          </a:p>
        </p:txBody>
      </p:sp>
      <p:sp>
        <p:nvSpPr>
          <p:cNvPr id="12292"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6D3BAB67-7570-47F0-A8B4-F8885B8B48F7}" type="slidenum">
              <a:rPr lang="en-GB" altLang="en-US" sz="1400" i="0" smtClean="0">
                <a:solidFill>
                  <a:schemeClr val="tx1"/>
                </a:solidFill>
                <a:latin typeface="Arial" charset="0"/>
              </a:rPr>
              <a:pPr eaLnBrk="1" hangingPunct="1">
                <a:spcBef>
                  <a:spcPct val="0"/>
                </a:spcBef>
                <a:buClrTx/>
                <a:buFontTx/>
                <a:buNone/>
              </a:pPr>
              <a:t>10</a:t>
            </a:fld>
            <a:endParaRPr lang="en-GB" altLang="en-US" sz="1400" i="0" smtClean="0">
              <a:solidFill>
                <a:schemeClr val="tx1"/>
              </a:solidFill>
              <a:latin typeface="Arial" charset="0"/>
            </a:endParaRPr>
          </a:p>
        </p:txBody>
      </p:sp>
      <p:pic>
        <p:nvPicPr>
          <p:cNvPr id="12293"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988840"/>
            <a:ext cx="7704856" cy="3346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Ex</a:t>
            </a:r>
            <a:r>
              <a:rPr lang="en-GB" altLang="en-US" sz="2000" dirty="0">
                <a:solidFill>
                  <a:srgbClr val="FFFFFF"/>
                </a:solidFill>
                <a:latin typeface="Calibri"/>
                <a:cs typeface="Calibri"/>
              </a:rPr>
              <a:t>-ante </a:t>
            </a:r>
            <a:r>
              <a:rPr lang="en-GB" altLang="en-US" sz="2000" dirty="0" err="1" smtClean="0">
                <a:solidFill>
                  <a:srgbClr val="FFFFFF"/>
                </a:solidFill>
                <a:latin typeface="Calibri"/>
                <a:cs typeface="Calibri"/>
              </a:rPr>
              <a:t>conditionalities</a:t>
            </a:r>
            <a:endParaRPr lang="en-GB" altLang="en-US" sz="2000" dirty="0" smtClean="0">
              <a:solidFill>
                <a:srgbClr val="FFFFFF"/>
              </a:solidFill>
              <a:latin typeface="Calibri"/>
              <a:cs typeface="Calibri"/>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5"/>
            <a:ext cx="8218488" cy="4896966"/>
          </a:xfrm>
          <a:solidFill>
            <a:schemeClr val="accent5"/>
          </a:solidFill>
        </p:spPr>
        <p:txBody>
          <a:bodyPr/>
          <a:lstStyle/>
          <a:p>
            <a:pPr algn="just">
              <a:spcAft>
                <a:spcPts val="600"/>
              </a:spcAft>
              <a:buClrTx/>
              <a:defRPr/>
            </a:pPr>
            <a:r>
              <a:rPr lang="en-GB" sz="2000" i="0" dirty="0" smtClean="0">
                <a:latin typeface="Calibri"/>
                <a:cs typeface="Calibri"/>
              </a:rPr>
              <a:t>Partnership </a:t>
            </a:r>
            <a:r>
              <a:rPr lang="en-GB" sz="2000" i="0" dirty="0">
                <a:latin typeface="Calibri"/>
                <a:cs typeface="Calibri"/>
              </a:rPr>
              <a:t>improved in the 2014-2020 ESIF period as compared to previous programming periods. </a:t>
            </a:r>
          </a:p>
          <a:p>
            <a:pPr algn="just">
              <a:spcAft>
                <a:spcPts val="600"/>
              </a:spcAft>
              <a:buClrTx/>
              <a:defRPr/>
            </a:pPr>
            <a:r>
              <a:rPr lang="en-GB" sz="2000" i="0" dirty="0" smtClean="0">
                <a:latin typeface="Calibri"/>
                <a:cs typeface="Calibri"/>
              </a:rPr>
              <a:t>The partnership principle is implemented very differently across the EU. Implementation depends on national administrative structures and cultures, technical and financial capacity of partners and political environment.</a:t>
            </a:r>
          </a:p>
          <a:p>
            <a:pPr algn="just">
              <a:spcAft>
                <a:spcPts val="600"/>
              </a:spcAft>
              <a:buClrTx/>
              <a:defRPr/>
            </a:pPr>
            <a:r>
              <a:rPr lang="en-GB" sz="2000" i="0" dirty="0" smtClean="0">
                <a:latin typeface="Calibri"/>
                <a:cs typeface="Calibri"/>
              </a:rPr>
              <a:t>Positive contribution of The Code of Conduct - by </a:t>
            </a:r>
            <a:r>
              <a:rPr lang="en-GB" sz="2000" i="0" dirty="0">
                <a:latin typeface="Calibri"/>
                <a:cs typeface="Calibri"/>
              </a:rPr>
              <a:t>clarifying the role of partnerships and the application of the partnership </a:t>
            </a:r>
            <a:r>
              <a:rPr lang="en-GB" sz="2000" i="0" dirty="0" smtClean="0">
                <a:latin typeface="Calibri"/>
                <a:cs typeface="Calibri"/>
              </a:rPr>
              <a:t>principle.</a:t>
            </a:r>
            <a:endParaRPr lang="en-GB" sz="2000" dirty="0">
              <a:latin typeface="Calibri"/>
              <a:cs typeface="Calibri"/>
            </a:endParaRPr>
          </a:p>
          <a:p>
            <a:pPr marL="342900" lvl="1" indent="-342900" algn="just">
              <a:spcAft>
                <a:spcPts val="600"/>
              </a:spcAft>
              <a:buClrTx/>
              <a:defRPr/>
            </a:pPr>
            <a:r>
              <a:rPr lang="en-GB" b="0" dirty="0">
                <a:latin typeface="Calibri"/>
                <a:ea typeface="+mn-ea"/>
                <a:cs typeface="Calibri"/>
              </a:rPr>
              <a:t>Working in partnership </a:t>
            </a:r>
            <a:r>
              <a:rPr lang="en-GB" b="0" dirty="0" smtClean="0">
                <a:latin typeface="Calibri"/>
                <a:ea typeface="+mn-ea"/>
                <a:cs typeface="Calibri"/>
              </a:rPr>
              <a:t>is </a:t>
            </a:r>
            <a:r>
              <a:rPr lang="en-GB" b="0" dirty="0">
                <a:latin typeface="Calibri"/>
                <a:ea typeface="+mn-ea"/>
                <a:cs typeface="Calibri"/>
              </a:rPr>
              <a:t>generally perceived as a benefit. </a:t>
            </a:r>
            <a:endParaRPr lang="en-GB" b="0" dirty="0" smtClean="0">
              <a:latin typeface="Calibri"/>
              <a:ea typeface="+mn-ea"/>
              <a:cs typeface="Calibri"/>
            </a:endParaRPr>
          </a:p>
          <a:p>
            <a:pPr algn="just">
              <a:spcAft>
                <a:spcPts val="600"/>
              </a:spcAft>
              <a:buClrTx/>
              <a:defRPr/>
            </a:pPr>
            <a:r>
              <a:rPr lang="en-GB" sz="2000" i="0" dirty="0">
                <a:latin typeface="Calibri"/>
                <a:cs typeface="Calibri"/>
              </a:rPr>
              <a:t>Partnerships appear as generally </a:t>
            </a:r>
            <a:r>
              <a:rPr lang="en-GB" sz="2000" i="0" dirty="0" smtClean="0">
                <a:latin typeface="Calibri"/>
                <a:cs typeface="Calibri"/>
              </a:rPr>
              <a:t>balanced with some cases of discrepancy between the actual and the perceived representation of certain partner group (example: local authorities).</a:t>
            </a:r>
            <a:endParaRPr lang="en-GB" sz="2000" i="0" dirty="0">
              <a:latin typeface="Calibri"/>
              <a:cs typeface="Calibri"/>
            </a:endParaRPr>
          </a:p>
          <a:p>
            <a:pPr marL="342900" lvl="1" indent="-342900" algn="just">
              <a:spcAft>
                <a:spcPts val="600"/>
              </a:spcAft>
              <a:buClr>
                <a:schemeClr val="bg1"/>
              </a:buClr>
              <a:defRPr/>
            </a:pPr>
            <a:endParaRPr lang="en-GB" sz="1800" b="0" dirty="0">
              <a:latin typeface="Calibri"/>
              <a:ea typeface="+mn-ea"/>
              <a:cs typeface="Calibri"/>
            </a:endParaRPr>
          </a:p>
        </p:txBody>
      </p:sp>
      <p:sp>
        <p:nvSpPr>
          <p:cNvPr id="13316"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CEF31B7B-89C4-473C-9FD7-1AFFCE959077}" type="slidenum">
              <a:rPr lang="en-GB" altLang="en-US" sz="1400" i="0" smtClean="0">
                <a:solidFill>
                  <a:schemeClr val="tx1"/>
                </a:solidFill>
                <a:latin typeface="Calibri"/>
                <a:cs typeface="Calibri"/>
              </a:rPr>
              <a:pPr eaLnBrk="1" hangingPunct="1">
                <a:spcBef>
                  <a:spcPct val="0"/>
                </a:spcBef>
                <a:buClrTx/>
                <a:buFontTx/>
                <a:buNone/>
              </a:pPr>
              <a:t>11</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Partnership	</a:t>
            </a: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(1)</a:t>
            </a:r>
          </a:p>
        </p:txBody>
      </p:sp>
    </p:spTree>
    <p:extLst>
      <p:ext uri="{BB962C8B-B14F-4D97-AF65-F5344CB8AC3E}">
        <p14:creationId xmlns:p14="http://schemas.microsoft.com/office/powerpoint/2010/main" val="27363411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703F04C5-A7E4-4682-9080-B300FCBB3CBA}" type="slidenum">
              <a:rPr lang="en-GB" altLang="en-US" sz="1400" i="0" smtClean="0">
                <a:solidFill>
                  <a:schemeClr val="tx1"/>
                </a:solidFill>
                <a:latin typeface="Calibri"/>
                <a:cs typeface="Calibri"/>
              </a:rPr>
              <a:pPr eaLnBrk="1" hangingPunct="1">
                <a:spcBef>
                  <a:spcPct val="0"/>
                </a:spcBef>
                <a:buClrTx/>
                <a:buFontTx/>
                <a:buNone/>
              </a:pPr>
              <a:t>12</a:t>
            </a:fld>
            <a:endParaRPr lang="en-GB" altLang="en-US" sz="1400" i="0" smtClean="0">
              <a:solidFill>
                <a:schemeClr val="tx1"/>
              </a:solidFill>
              <a:latin typeface="Calibri"/>
              <a:cs typeface="Calibri"/>
            </a:endParaRPr>
          </a:p>
        </p:txBody>
      </p:sp>
      <p:sp>
        <p:nvSpPr>
          <p:cNvPr id="3" name="Content Placeholder 2"/>
          <p:cNvSpPr>
            <a:spLocks noGrp="1"/>
          </p:cNvSpPr>
          <p:nvPr>
            <p:ph idx="1"/>
          </p:nvPr>
        </p:nvSpPr>
        <p:spPr>
          <a:xfrm>
            <a:off x="395536" y="1628800"/>
            <a:ext cx="8218488" cy="4464050"/>
          </a:xfrm>
          <a:solidFill>
            <a:schemeClr val="accent5"/>
          </a:solidFill>
        </p:spPr>
        <p:txBody>
          <a:bodyPr/>
          <a:lstStyle/>
          <a:p>
            <a:pPr algn="just">
              <a:spcAft>
                <a:spcPts val="600"/>
              </a:spcAft>
              <a:buClrTx/>
              <a:defRPr/>
            </a:pPr>
            <a:r>
              <a:rPr lang="en-GB" sz="2000" i="0" dirty="0">
                <a:latin typeface="Calibri"/>
                <a:cs typeface="Calibri"/>
              </a:rPr>
              <a:t>Countries that joined in or after 2004 have more often established new partnerships compared to countries that joined before 2004.</a:t>
            </a:r>
          </a:p>
          <a:p>
            <a:pPr marL="342900" lvl="1" indent="-342900" algn="just">
              <a:spcAft>
                <a:spcPts val="600"/>
              </a:spcAft>
              <a:buClrTx/>
              <a:defRPr/>
            </a:pPr>
            <a:r>
              <a:rPr lang="en-GB" b="0" dirty="0">
                <a:latin typeface="Calibri"/>
                <a:cs typeface="Calibri"/>
              </a:rPr>
              <a:t>A wide range of participation processes exists, depending on the target group (e.g. broad public consultations, targeted consultation, thematic seminars).</a:t>
            </a:r>
          </a:p>
          <a:p>
            <a:pPr marL="342900" lvl="1" indent="-342900" algn="just">
              <a:spcAft>
                <a:spcPts val="600"/>
              </a:spcAft>
              <a:buClrTx/>
              <a:defRPr/>
            </a:pPr>
            <a:r>
              <a:rPr lang="en-GB" b="0" dirty="0">
                <a:latin typeface="Calibri"/>
                <a:cs typeface="Calibri"/>
              </a:rPr>
              <a:t>Almost all programmes have planned actions to involve partners during the implementation process (mainly through committees). </a:t>
            </a:r>
          </a:p>
          <a:p>
            <a:pPr algn="just">
              <a:spcBef>
                <a:spcPts val="400"/>
              </a:spcBef>
              <a:spcAft>
                <a:spcPts val="600"/>
              </a:spcAft>
              <a:buClrTx/>
              <a:defRPr/>
            </a:pPr>
            <a:r>
              <a:rPr lang="en-GB" sz="2000" i="0" dirty="0" smtClean="0">
                <a:latin typeface="Calibri"/>
                <a:cs typeface="Calibri"/>
              </a:rPr>
              <a:t>The </a:t>
            </a:r>
            <a:r>
              <a:rPr lang="en-GB" sz="2000" i="0" dirty="0">
                <a:latin typeface="Calibri"/>
                <a:cs typeface="Calibri"/>
              </a:rPr>
              <a:t>informal dialogue with the Commission was perceived as more useful in the context </a:t>
            </a:r>
            <a:r>
              <a:rPr lang="en-GB" sz="2000" i="0" dirty="0" smtClean="0">
                <a:latin typeface="Calibri"/>
                <a:cs typeface="Calibri"/>
              </a:rPr>
              <a:t>of programmes rather than PAs. </a:t>
            </a:r>
            <a:endParaRPr lang="en-GB" sz="2000" i="0" dirty="0">
              <a:latin typeface="Calibri"/>
              <a:cs typeface="Calibri"/>
            </a:endParaRPr>
          </a:p>
          <a:p>
            <a:pPr algn="just">
              <a:spcBef>
                <a:spcPts val="400"/>
              </a:spcBef>
              <a:spcAft>
                <a:spcPts val="600"/>
              </a:spcAft>
              <a:buClrTx/>
              <a:defRPr/>
            </a:pPr>
            <a:r>
              <a:rPr lang="en-GB" sz="2000" i="0" dirty="0" smtClean="0">
                <a:latin typeface="Calibri"/>
                <a:cs typeface="Calibri"/>
              </a:rPr>
              <a:t>Challenges do persist, the most important being the mobilisation of partners.</a:t>
            </a:r>
          </a:p>
          <a:p>
            <a:pPr marL="0" indent="0" algn="just">
              <a:spcBef>
                <a:spcPts val="600"/>
              </a:spcBef>
              <a:spcAft>
                <a:spcPts val="600"/>
              </a:spcAft>
              <a:buFontTx/>
              <a:buNone/>
              <a:defRPr/>
            </a:pPr>
            <a:endParaRPr lang="en-GB" sz="1700" i="0" dirty="0">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Partnership	</a:t>
            </a: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(2)</a:t>
            </a:r>
          </a:p>
        </p:txBody>
      </p:sp>
    </p:spTree>
    <p:extLst>
      <p:ext uri="{BB962C8B-B14F-4D97-AF65-F5344CB8AC3E}">
        <p14:creationId xmlns:p14="http://schemas.microsoft.com/office/powerpoint/2010/main" val="3569071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A4A2CF84-2744-4352-B06C-27017657496D}" type="slidenum">
              <a:rPr lang="en-GB" altLang="en-US" sz="1400" i="0" smtClean="0">
                <a:solidFill>
                  <a:schemeClr val="tx1"/>
                </a:solidFill>
                <a:latin typeface="Calibri"/>
                <a:cs typeface="Calibri"/>
              </a:rPr>
              <a:pPr eaLnBrk="1" hangingPunct="1">
                <a:spcBef>
                  <a:spcPct val="0"/>
                </a:spcBef>
                <a:buClrTx/>
                <a:buFontTx/>
                <a:buNone/>
              </a:pPr>
              <a:t>13</a:t>
            </a:fld>
            <a:endParaRPr lang="en-GB" altLang="en-US" sz="1400" i="0" smtClean="0">
              <a:solidFill>
                <a:schemeClr val="tx1"/>
              </a:solidFill>
              <a:latin typeface="Calibri"/>
              <a:cs typeface="Calibri"/>
            </a:endParaRPr>
          </a:p>
        </p:txBody>
      </p:sp>
      <p:sp>
        <p:nvSpPr>
          <p:cNvPr id="3" name="Content Placeholder 2"/>
          <p:cNvSpPr>
            <a:spLocks noGrp="1"/>
          </p:cNvSpPr>
          <p:nvPr>
            <p:ph idx="1"/>
          </p:nvPr>
        </p:nvSpPr>
        <p:spPr>
          <a:xfrm>
            <a:off x="457200" y="1412776"/>
            <a:ext cx="8218488" cy="5111849"/>
          </a:xfrm>
          <a:solidFill>
            <a:schemeClr val="accent5"/>
          </a:solidFill>
        </p:spPr>
        <p:txBody>
          <a:bodyPr/>
          <a:lstStyle/>
          <a:p>
            <a:pPr marL="0" indent="0" algn="ctr">
              <a:spcBef>
                <a:spcPts val="600"/>
              </a:spcBef>
              <a:spcAft>
                <a:spcPts val="600"/>
              </a:spcAft>
              <a:buFontTx/>
              <a:buNone/>
              <a:defRPr/>
            </a:pPr>
            <a:r>
              <a:rPr lang="en-GB" sz="1700" b="1" i="0" dirty="0" smtClean="0">
                <a:latin typeface="Calibri"/>
                <a:cs typeface="Calibri"/>
              </a:rPr>
              <a:t>Involvement of partners in the drafting process of programmes</a:t>
            </a:r>
            <a:endParaRPr lang="en-GB" sz="1700" b="1" i="0" dirty="0">
              <a:latin typeface="Calibri"/>
              <a:cs typeface="Calibri"/>
            </a:endParaRPr>
          </a:p>
        </p:txBody>
      </p:sp>
      <p:pic>
        <p:nvPicPr>
          <p:cNvPr id="1536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1772816"/>
            <a:ext cx="6624736" cy="4640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Partnership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412777"/>
            <a:ext cx="8218488" cy="4968974"/>
          </a:xfrm>
          <a:solidFill>
            <a:schemeClr val="accent5"/>
          </a:solidFill>
        </p:spPr>
        <p:txBody>
          <a:bodyPr/>
          <a:lstStyle/>
          <a:p>
            <a:pPr algn="just">
              <a:spcBef>
                <a:spcPts val="600"/>
              </a:spcBef>
              <a:buClr>
                <a:schemeClr val="accent2"/>
              </a:buClr>
              <a:defRPr/>
            </a:pPr>
            <a:endParaRPr lang="en-GB" sz="1800" i="0" dirty="0" smtClean="0">
              <a:latin typeface="Calibri"/>
              <a:cs typeface="Calibri"/>
            </a:endParaRPr>
          </a:p>
          <a:p>
            <a:pPr algn="just">
              <a:spcBef>
                <a:spcPts val="600"/>
              </a:spcBef>
              <a:buClr>
                <a:schemeClr val="accent2"/>
              </a:buClr>
              <a:defRPr/>
            </a:pPr>
            <a:r>
              <a:rPr lang="en-GB" sz="1800" i="0" dirty="0" smtClean="0">
                <a:latin typeface="Calibri"/>
                <a:cs typeface="Calibri"/>
              </a:rPr>
              <a:t>PA </a:t>
            </a:r>
            <a:r>
              <a:rPr lang="en-GB" sz="1800" i="0" dirty="0">
                <a:latin typeface="Calibri"/>
                <a:cs typeface="Calibri"/>
              </a:rPr>
              <a:t>and OP have been substantially aligned with the priorities of the Europe 2020 strategy and CSRs. Explicit references in programmes representing 58% of Cohesion Policy budget. </a:t>
            </a:r>
          </a:p>
          <a:p>
            <a:pPr algn="just">
              <a:spcBef>
                <a:spcPts val="600"/>
              </a:spcBef>
              <a:buClr>
                <a:schemeClr val="accent2"/>
              </a:buClr>
              <a:defRPr/>
            </a:pPr>
            <a:r>
              <a:rPr lang="en-GB" sz="1800" i="0" dirty="0">
                <a:latin typeface="Calibri"/>
                <a:cs typeface="Calibri"/>
              </a:rPr>
              <a:t>Substantial degree of concentration of ERDF and the Cohesion Fund on key thematic objectives</a:t>
            </a:r>
            <a:r>
              <a:rPr lang="en-GB" sz="1800" i="0" dirty="0" smtClean="0">
                <a:latin typeface="Calibri"/>
                <a:cs typeface="Calibri"/>
              </a:rPr>
              <a:t>. </a:t>
            </a:r>
            <a:endParaRPr lang="en-GB" sz="1800" i="0" dirty="0">
              <a:solidFill>
                <a:srgbClr val="FF0000"/>
              </a:solidFill>
              <a:latin typeface="Calibri"/>
              <a:cs typeface="Calibri"/>
            </a:endParaRPr>
          </a:p>
          <a:p>
            <a:pPr algn="just">
              <a:spcBef>
                <a:spcPts val="600"/>
              </a:spcBef>
              <a:buClr>
                <a:schemeClr val="accent2"/>
              </a:buClr>
              <a:defRPr/>
            </a:pPr>
            <a:r>
              <a:rPr lang="en-US" sz="1800" i="0" dirty="0">
                <a:latin typeface="Calibri"/>
                <a:cs typeface="Calibri"/>
              </a:rPr>
              <a:t>New provisions have altered the approach </a:t>
            </a:r>
            <a:r>
              <a:rPr lang="en-US" sz="1800" i="0" dirty="0" smtClean="0">
                <a:latin typeface="Calibri"/>
                <a:cs typeface="Calibri"/>
              </a:rPr>
              <a:t>to </a:t>
            </a:r>
            <a:r>
              <a:rPr lang="en-US" sz="1800" i="0" dirty="0">
                <a:latin typeface="Calibri"/>
                <a:cs typeface="Calibri"/>
              </a:rPr>
              <a:t>programming, towards thinking in terms of a hierarchy of objectives and results. </a:t>
            </a:r>
            <a:r>
              <a:rPr lang="en-GB" sz="1800" i="0" dirty="0">
                <a:latin typeface="Calibri"/>
                <a:cs typeface="Calibri"/>
              </a:rPr>
              <a:t>The identification of result indicators was difficult, but overall the objectives and results are </a:t>
            </a:r>
            <a:r>
              <a:rPr lang="en-GB" sz="1800" i="0" dirty="0" smtClean="0">
                <a:latin typeface="Calibri"/>
                <a:cs typeface="Calibri"/>
              </a:rPr>
              <a:t>found well defined.</a:t>
            </a:r>
          </a:p>
          <a:p>
            <a:pPr marL="0" indent="0" algn="just">
              <a:spcBef>
                <a:spcPts val="1800"/>
              </a:spcBef>
              <a:buClr>
                <a:schemeClr val="accent2"/>
              </a:buClr>
              <a:buFontTx/>
              <a:buNone/>
              <a:defRPr/>
            </a:pPr>
            <a:endParaRPr lang="en-GB" sz="1600" i="0" dirty="0">
              <a:latin typeface="Calibri"/>
              <a:cs typeface="Calibri"/>
            </a:endParaRPr>
          </a:p>
          <a:p>
            <a:pPr>
              <a:spcBef>
                <a:spcPts val="1800"/>
              </a:spcBef>
              <a:buClr>
                <a:schemeClr val="accent2"/>
              </a:buClr>
              <a:defRPr/>
            </a:pPr>
            <a:endParaRPr lang="en-GB" sz="1600" i="0" dirty="0" smtClean="0">
              <a:latin typeface="Calibri"/>
              <a:cs typeface="Calibri"/>
            </a:endParaRPr>
          </a:p>
          <a:p>
            <a:pPr>
              <a:buClr>
                <a:schemeClr val="accent2"/>
              </a:buClr>
              <a:defRPr/>
            </a:pPr>
            <a:endParaRPr lang="en-GB" sz="1600" i="0" dirty="0" smtClean="0">
              <a:latin typeface="Calibri"/>
              <a:cs typeface="Calibri"/>
            </a:endParaRPr>
          </a:p>
        </p:txBody>
      </p:sp>
      <p:sp>
        <p:nvSpPr>
          <p:cNvPr id="16388"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AF1500D4-58AB-49EE-9CFE-CA9D272C17C5}" type="slidenum">
              <a:rPr lang="en-GB" altLang="en-US" sz="1400" i="0" smtClean="0">
                <a:solidFill>
                  <a:schemeClr val="tx1"/>
                </a:solidFill>
                <a:latin typeface="Calibri"/>
                <a:cs typeface="Calibri"/>
              </a:rPr>
              <a:pPr eaLnBrk="1" hangingPunct="1">
                <a:spcBef>
                  <a:spcPct val="0"/>
                </a:spcBef>
                <a:buClrTx/>
                <a:buFontTx/>
                <a:buNone/>
              </a:pPr>
              <a:t>14</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New provisions	</a:t>
            </a: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(1)</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556793"/>
            <a:ext cx="8218488" cy="4824958"/>
          </a:xfrm>
          <a:solidFill>
            <a:schemeClr val="accent5"/>
          </a:solidFill>
        </p:spPr>
        <p:txBody>
          <a:bodyPr/>
          <a:lstStyle/>
          <a:p>
            <a:pPr algn="just">
              <a:spcBef>
                <a:spcPts val="1800"/>
              </a:spcBef>
              <a:buClr>
                <a:schemeClr val="accent2"/>
              </a:buClr>
              <a:defRPr/>
            </a:pPr>
            <a:r>
              <a:rPr lang="en-GB" sz="2000" i="0" dirty="0">
                <a:latin typeface="Calibri"/>
                <a:cs typeface="Calibri"/>
              </a:rPr>
              <a:t>Over 40% of Cohesion Policy budget implemented through combined priority axes. May help to achieve synergies between programmes or regions, but also complicate programme structures. Justifications provided for the use of combined priority axes were often missing or poor.</a:t>
            </a:r>
          </a:p>
          <a:p>
            <a:pPr algn="just">
              <a:spcBef>
                <a:spcPts val="1800"/>
              </a:spcBef>
              <a:buClr>
                <a:schemeClr val="accent2"/>
              </a:buClr>
              <a:defRPr/>
            </a:pPr>
            <a:r>
              <a:rPr lang="en-GB" sz="2000" i="0" dirty="0" smtClean="0">
                <a:latin typeface="Calibri"/>
                <a:cs typeface="Calibri"/>
              </a:rPr>
              <a:t>Share </a:t>
            </a:r>
            <a:r>
              <a:rPr lang="en-GB" sz="2000" i="0" dirty="0">
                <a:latin typeface="Calibri"/>
                <a:cs typeface="Calibri"/>
              </a:rPr>
              <a:t>of financial instruments is planned to increase in comparison to </a:t>
            </a:r>
            <a:r>
              <a:rPr lang="en-GB" sz="2000" i="0" dirty="0" smtClean="0">
                <a:latin typeface="Calibri"/>
                <a:cs typeface="Calibri"/>
              </a:rPr>
              <a:t>previous </a:t>
            </a:r>
            <a:r>
              <a:rPr lang="en-GB" sz="2000" i="0" dirty="0">
                <a:latin typeface="Calibri"/>
                <a:cs typeface="Calibri"/>
              </a:rPr>
              <a:t>programming </a:t>
            </a:r>
            <a:r>
              <a:rPr lang="en-GB" sz="2000" i="0" dirty="0" smtClean="0">
                <a:latin typeface="Calibri"/>
                <a:cs typeface="Calibri"/>
              </a:rPr>
              <a:t>period, </a:t>
            </a:r>
            <a:r>
              <a:rPr lang="en-GB" sz="2000" i="0" dirty="0">
                <a:latin typeface="Calibri"/>
                <a:cs typeface="Calibri"/>
              </a:rPr>
              <a:t>although </a:t>
            </a:r>
            <a:r>
              <a:rPr lang="en-GB" sz="2000" i="0" dirty="0" smtClean="0">
                <a:latin typeface="Calibri"/>
                <a:cs typeface="Calibri"/>
              </a:rPr>
              <a:t>new </a:t>
            </a:r>
            <a:r>
              <a:rPr lang="en-GB" sz="2000" i="0" dirty="0">
                <a:latin typeface="Calibri"/>
                <a:cs typeface="Calibri"/>
              </a:rPr>
              <a:t>provisions </a:t>
            </a:r>
            <a:r>
              <a:rPr lang="en-GB" sz="2000" i="0" dirty="0" smtClean="0">
                <a:latin typeface="Calibri"/>
                <a:cs typeface="Calibri"/>
              </a:rPr>
              <a:t>on FI perceived </a:t>
            </a:r>
            <a:r>
              <a:rPr lang="en-GB" sz="2000" i="0" dirty="0">
                <a:latin typeface="Calibri"/>
                <a:cs typeface="Calibri"/>
              </a:rPr>
              <a:t>as </a:t>
            </a:r>
            <a:r>
              <a:rPr lang="en-GB" sz="2000" i="0" dirty="0" smtClean="0">
                <a:latin typeface="Calibri"/>
                <a:cs typeface="Calibri"/>
              </a:rPr>
              <a:t>complex and received </a:t>
            </a:r>
            <a:r>
              <a:rPr lang="en-GB" sz="2000" i="0" dirty="0">
                <a:latin typeface="Calibri"/>
                <a:cs typeface="Calibri"/>
              </a:rPr>
              <a:t>with </a:t>
            </a:r>
            <a:r>
              <a:rPr lang="en-GB" sz="2000" i="0" dirty="0" smtClean="0">
                <a:latin typeface="Calibri"/>
                <a:cs typeface="Calibri"/>
              </a:rPr>
              <a:t>caution.  </a:t>
            </a:r>
            <a:endParaRPr lang="en-GB" sz="2000" i="0" dirty="0">
              <a:latin typeface="Calibri"/>
              <a:cs typeface="Calibri"/>
            </a:endParaRPr>
          </a:p>
          <a:p>
            <a:pPr algn="just">
              <a:spcBef>
                <a:spcPts val="1800"/>
              </a:spcBef>
              <a:buClr>
                <a:schemeClr val="accent2"/>
              </a:buClr>
              <a:defRPr/>
            </a:pPr>
            <a:r>
              <a:rPr lang="en-US" sz="2000" i="0" dirty="0" smtClean="0">
                <a:latin typeface="Calibri"/>
                <a:cs typeface="Calibri"/>
              </a:rPr>
              <a:t>New </a:t>
            </a:r>
            <a:r>
              <a:rPr lang="en-US" sz="2000" i="0" dirty="0">
                <a:latin typeface="Calibri"/>
                <a:cs typeface="Calibri"/>
              </a:rPr>
              <a:t>territorial instruments, especially </a:t>
            </a:r>
            <a:r>
              <a:rPr lang="en-US" sz="2000" i="0" dirty="0" smtClean="0">
                <a:latin typeface="Calibri"/>
                <a:cs typeface="Calibri"/>
              </a:rPr>
              <a:t>ITI </a:t>
            </a:r>
            <a:r>
              <a:rPr lang="en-US" sz="2000" i="0" dirty="0">
                <a:latin typeface="Calibri"/>
                <a:cs typeface="Calibri"/>
              </a:rPr>
              <a:t>and </a:t>
            </a:r>
            <a:r>
              <a:rPr lang="en-US" sz="2000" i="0" dirty="0" smtClean="0">
                <a:latin typeface="Calibri"/>
                <a:cs typeface="Calibri"/>
              </a:rPr>
              <a:t>SUD, </a:t>
            </a:r>
            <a:r>
              <a:rPr lang="en-US" sz="2000" i="0" dirty="0">
                <a:latin typeface="Calibri"/>
                <a:cs typeface="Calibri"/>
              </a:rPr>
              <a:t>considered as </a:t>
            </a:r>
            <a:r>
              <a:rPr lang="en-US" sz="2000" i="0" dirty="0" smtClean="0">
                <a:latin typeface="Calibri"/>
                <a:cs typeface="Calibri"/>
              </a:rPr>
              <a:t>useful </a:t>
            </a:r>
            <a:r>
              <a:rPr lang="en-US" sz="2000" i="0" dirty="0">
                <a:latin typeface="Calibri"/>
                <a:cs typeface="Calibri"/>
              </a:rPr>
              <a:t>tools to address complex </a:t>
            </a:r>
            <a:r>
              <a:rPr lang="en-US" sz="2000" i="0" dirty="0" smtClean="0">
                <a:latin typeface="Calibri"/>
                <a:cs typeface="Calibri"/>
              </a:rPr>
              <a:t>cross-sectorial </a:t>
            </a:r>
            <a:r>
              <a:rPr lang="en-US" sz="2000" i="0" dirty="0">
                <a:latin typeface="Calibri"/>
                <a:cs typeface="Calibri"/>
              </a:rPr>
              <a:t>challenges in a territorial </a:t>
            </a:r>
            <a:r>
              <a:rPr lang="en-US" sz="2000" i="0" dirty="0" smtClean="0">
                <a:latin typeface="Calibri"/>
                <a:cs typeface="Calibri"/>
              </a:rPr>
              <a:t>context; uptake </a:t>
            </a:r>
            <a:r>
              <a:rPr lang="en-US" sz="2000" i="0" dirty="0">
                <a:latin typeface="Calibri"/>
                <a:cs typeface="Calibri"/>
              </a:rPr>
              <a:t>in </a:t>
            </a:r>
            <a:r>
              <a:rPr lang="en-US" sz="2000" i="0" dirty="0" smtClean="0">
                <a:latin typeface="Calibri"/>
                <a:cs typeface="Calibri"/>
              </a:rPr>
              <a:t>OPs is good. </a:t>
            </a:r>
            <a:r>
              <a:rPr lang="en-US" sz="2000" i="0" dirty="0">
                <a:latin typeface="Calibri"/>
                <a:cs typeface="Calibri"/>
              </a:rPr>
              <a:t>MS cautious about the delegation of functions to sub-national actors.</a:t>
            </a:r>
          </a:p>
          <a:p>
            <a:pPr>
              <a:spcBef>
                <a:spcPts val="1800"/>
              </a:spcBef>
              <a:buClr>
                <a:schemeClr val="accent2"/>
              </a:buClr>
              <a:defRPr/>
            </a:pPr>
            <a:endParaRPr lang="en-GB" sz="1800" i="0" dirty="0">
              <a:latin typeface="Calibri"/>
              <a:cs typeface="Calibri"/>
            </a:endParaRPr>
          </a:p>
          <a:p>
            <a:pPr>
              <a:spcBef>
                <a:spcPts val="1800"/>
              </a:spcBef>
              <a:buClr>
                <a:schemeClr val="accent2"/>
              </a:buClr>
              <a:defRPr/>
            </a:pPr>
            <a:endParaRPr lang="en-GB" sz="1800" i="0" dirty="0">
              <a:latin typeface="Calibri"/>
              <a:cs typeface="Calibri"/>
            </a:endParaRPr>
          </a:p>
          <a:p>
            <a:pPr marL="0" indent="0">
              <a:spcBef>
                <a:spcPts val="1800"/>
              </a:spcBef>
              <a:buClr>
                <a:schemeClr val="accent2"/>
              </a:buClr>
              <a:buFontTx/>
              <a:buNone/>
              <a:defRPr/>
            </a:pPr>
            <a:r>
              <a:rPr lang="en-US" sz="2000" i="0" dirty="0" smtClean="0">
                <a:latin typeface="Calibri"/>
                <a:cs typeface="Calibri"/>
              </a:rPr>
              <a:t> </a:t>
            </a:r>
            <a:endParaRPr lang="en-GB" sz="2000" i="0" dirty="0">
              <a:latin typeface="Calibri"/>
              <a:cs typeface="Calibri"/>
            </a:endParaRPr>
          </a:p>
          <a:p>
            <a:pPr>
              <a:spcBef>
                <a:spcPts val="1800"/>
              </a:spcBef>
              <a:buClr>
                <a:schemeClr val="accent2"/>
              </a:buClr>
              <a:defRPr/>
            </a:pPr>
            <a:endParaRPr lang="en-GB" sz="2000" i="0" dirty="0" smtClean="0">
              <a:latin typeface="Calibri"/>
              <a:cs typeface="Calibri"/>
            </a:endParaRPr>
          </a:p>
          <a:p>
            <a:pPr>
              <a:buClr>
                <a:schemeClr val="accent2"/>
              </a:buClr>
              <a:defRPr/>
            </a:pPr>
            <a:endParaRPr lang="en-GB" sz="1800" i="0" dirty="0" smtClean="0">
              <a:latin typeface="Calibri"/>
              <a:cs typeface="Calibri"/>
            </a:endParaRPr>
          </a:p>
        </p:txBody>
      </p:sp>
      <p:sp>
        <p:nvSpPr>
          <p:cNvPr id="17412"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53E3F8B0-7B04-4D49-A9AF-BC4D21618E28}" type="slidenum">
              <a:rPr lang="en-GB" altLang="en-US" sz="1400" i="0" smtClean="0">
                <a:solidFill>
                  <a:schemeClr val="tx1"/>
                </a:solidFill>
                <a:latin typeface="Arial" charset="0"/>
              </a:rPr>
              <a:pPr eaLnBrk="1" hangingPunct="1">
                <a:spcBef>
                  <a:spcPct val="0"/>
                </a:spcBef>
                <a:buClrTx/>
                <a:buFontTx/>
                <a:buNone/>
              </a:pPr>
              <a:t>15</a:t>
            </a:fld>
            <a:endParaRPr lang="en-GB" altLang="en-US" sz="1400" i="0" smtClean="0">
              <a:solidFill>
                <a:schemeClr val="tx1"/>
              </a:solidFill>
              <a:latin typeface="Arial" charset="0"/>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New provisions	</a:t>
            </a: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(2)</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484785"/>
            <a:ext cx="8218488" cy="4896966"/>
          </a:xfrm>
          <a:solidFill>
            <a:schemeClr val="accent5"/>
          </a:solidFill>
        </p:spPr>
        <p:txBody>
          <a:bodyPr/>
          <a:lstStyle/>
          <a:p>
            <a:pPr>
              <a:spcBef>
                <a:spcPts val="1800"/>
              </a:spcBef>
              <a:buClr>
                <a:srgbClr val="333399"/>
              </a:buClr>
              <a:defRPr/>
            </a:pPr>
            <a:endParaRPr lang="en-US" sz="2000" i="0" dirty="0" smtClean="0">
              <a:latin typeface="Calibri"/>
              <a:cs typeface="Calibri"/>
            </a:endParaRPr>
          </a:p>
          <a:p>
            <a:pPr algn="just">
              <a:spcBef>
                <a:spcPts val="1800"/>
              </a:spcBef>
              <a:buClr>
                <a:schemeClr val="accent2"/>
              </a:buClr>
              <a:defRPr/>
            </a:pPr>
            <a:r>
              <a:rPr lang="en-US" sz="2000" i="0" dirty="0">
                <a:latin typeface="Calibri"/>
                <a:cs typeface="Calibri"/>
              </a:rPr>
              <a:t>New provisions related to management (funds co-ordination, capacity building, reduction of administrative burdens, electronic administration) well received by the Member States and well complied with in the programming documents, which provides a good basis for developing implementation capacity.</a:t>
            </a:r>
          </a:p>
          <a:p>
            <a:pPr>
              <a:spcBef>
                <a:spcPts val="1800"/>
              </a:spcBef>
              <a:buClr>
                <a:srgbClr val="333399"/>
              </a:buClr>
              <a:defRPr/>
            </a:pPr>
            <a:r>
              <a:rPr lang="en-US" sz="2000" i="0" dirty="0" smtClean="0">
                <a:latin typeface="Calibri"/>
                <a:cs typeface="Calibri"/>
              </a:rPr>
              <a:t>In </a:t>
            </a:r>
            <a:r>
              <a:rPr lang="en-US" sz="2000" i="0" dirty="0">
                <a:latin typeface="Calibri"/>
                <a:cs typeface="Calibri"/>
              </a:rPr>
              <a:t>the programming process, the largest initial differences between the Commission and managing authorities concerned result indicators and specific objectives, the selection of actions to be supported and the use of combination axes.</a:t>
            </a:r>
            <a:r>
              <a:rPr lang="en-US" sz="2000" i="0" dirty="0" smtClean="0">
                <a:latin typeface="Calibri"/>
                <a:cs typeface="Calibri"/>
              </a:rPr>
              <a:t> </a:t>
            </a:r>
          </a:p>
          <a:p>
            <a:pPr>
              <a:spcBef>
                <a:spcPts val="1800"/>
              </a:spcBef>
              <a:buClr>
                <a:schemeClr val="accent2"/>
              </a:buClr>
              <a:defRPr/>
            </a:pPr>
            <a:endParaRPr lang="en-GB" sz="2000" i="0" dirty="0" smtClean="0">
              <a:latin typeface="Calibri"/>
              <a:cs typeface="Calibri"/>
            </a:endParaRPr>
          </a:p>
          <a:p>
            <a:pPr>
              <a:buClr>
                <a:schemeClr val="accent2"/>
              </a:buClr>
              <a:defRPr/>
            </a:pPr>
            <a:endParaRPr lang="en-GB" sz="1800" i="0" dirty="0" smtClean="0">
              <a:latin typeface="Calibri"/>
              <a:cs typeface="Calibri"/>
            </a:endParaRPr>
          </a:p>
        </p:txBody>
      </p:sp>
      <p:sp>
        <p:nvSpPr>
          <p:cNvPr id="18436"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A1EBBBE5-3CB6-491F-99D1-A02BA141C710}" type="slidenum">
              <a:rPr lang="en-GB" altLang="en-US" sz="1400" i="0" smtClean="0">
                <a:solidFill>
                  <a:schemeClr val="tx1"/>
                </a:solidFill>
                <a:latin typeface="Calibri"/>
                <a:cs typeface="Calibri"/>
              </a:rPr>
              <a:pPr eaLnBrk="1" hangingPunct="1">
                <a:spcBef>
                  <a:spcPct val="0"/>
                </a:spcBef>
                <a:buClrTx/>
                <a:buFontTx/>
                <a:buNone/>
              </a:pPr>
              <a:t>16</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New provisions	</a:t>
            </a: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(3)</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412777"/>
            <a:ext cx="8218488" cy="4968974"/>
          </a:xfrm>
          <a:solidFill>
            <a:schemeClr val="accent5"/>
          </a:solidFill>
        </p:spPr>
        <p:txBody>
          <a:bodyPr/>
          <a:lstStyle/>
          <a:p>
            <a:pPr marL="0" indent="0" algn="ctr">
              <a:spcBef>
                <a:spcPts val="1800"/>
              </a:spcBef>
              <a:buClr>
                <a:schemeClr val="accent2"/>
              </a:buClr>
              <a:buFontTx/>
              <a:buNone/>
              <a:defRPr/>
            </a:pPr>
            <a:r>
              <a:rPr lang="en-US" sz="1800" b="1" i="0" dirty="0" smtClean="0">
                <a:latin typeface="Calibri"/>
                <a:cs typeface="Calibri"/>
              </a:rPr>
              <a:t>Complex priority axes by thematic objectives, % of total</a:t>
            </a:r>
            <a:endParaRPr lang="en-GB" sz="2000" b="1" i="0" dirty="0" smtClean="0">
              <a:latin typeface="Calibri"/>
              <a:cs typeface="Calibri"/>
            </a:endParaRPr>
          </a:p>
          <a:p>
            <a:pPr>
              <a:buClr>
                <a:schemeClr val="accent2"/>
              </a:buClr>
              <a:defRPr/>
            </a:pPr>
            <a:endParaRPr lang="en-GB" sz="1800" i="0" dirty="0" smtClean="0">
              <a:latin typeface="Calibri"/>
              <a:cs typeface="Calibri"/>
            </a:endParaRPr>
          </a:p>
        </p:txBody>
      </p:sp>
      <p:sp>
        <p:nvSpPr>
          <p:cNvPr id="19460"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E8B657F9-CE78-4C33-8B02-DCC442EAE046}" type="slidenum">
              <a:rPr lang="en-GB" altLang="en-US" sz="1400" i="0" smtClean="0">
                <a:solidFill>
                  <a:schemeClr val="tx1"/>
                </a:solidFill>
                <a:latin typeface="Calibri"/>
                <a:cs typeface="Calibri"/>
              </a:rPr>
              <a:pPr eaLnBrk="1" hangingPunct="1">
                <a:spcBef>
                  <a:spcPct val="0"/>
                </a:spcBef>
                <a:buClrTx/>
                <a:buFontTx/>
                <a:buNone/>
              </a:pPr>
              <a:t>17</a:t>
            </a:fld>
            <a:endParaRPr lang="en-GB" altLang="en-US" sz="1400" i="0" smtClean="0">
              <a:solidFill>
                <a:schemeClr val="tx1"/>
              </a:solidFill>
              <a:latin typeface="Calibri"/>
              <a:cs typeface="Calibri"/>
            </a:endParaRPr>
          </a:p>
        </p:txBody>
      </p:sp>
      <p:pic>
        <p:nvPicPr>
          <p:cNvPr id="1946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1988840"/>
            <a:ext cx="8317318"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New provisions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340769"/>
            <a:ext cx="8218488" cy="5040982"/>
          </a:xfrm>
          <a:solidFill>
            <a:schemeClr val="accent5"/>
          </a:solidFill>
        </p:spPr>
        <p:txBody>
          <a:bodyPr/>
          <a:lstStyle/>
          <a:p>
            <a:pPr marL="0" indent="0" algn="ctr">
              <a:spcBef>
                <a:spcPts val="1800"/>
              </a:spcBef>
              <a:buClr>
                <a:schemeClr val="accent2"/>
              </a:buClr>
              <a:buFontTx/>
              <a:buNone/>
              <a:defRPr/>
            </a:pPr>
            <a:r>
              <a:rPr lang="en-GB" sz="1800" b="1" i="0" dirty="0" smtClean="0">
                <a:latin typeface="Calibri"/>
                <a:cs typeface="Calibri"/>
              </a:rPr>
              <a:t>Impact of exchanges with the Commission in the negotiations of PA and OP</a:t>
            </a:r>
            <a:endParaRPr lang="en-GB" sz="2000" b="1" i="0" dirty="0" smtClean="0">
              <a:latin typeface="Calibri"/>
              <a:cs typeface="Calibri"/>
            </a:endParaRPr>
          </a:p>
          <a:p>
            <a:pPr>
              <a:buClr>
                <a:schemeClr val="accent2"/>
              </a:buClr>
              <a:defRPr/>
            </a:pPr>
            <a:endParaRPr lang="en-GB" sz="1800" i="0" dirty="0" smtClean="0">
              <a:latin typeface="Calibri"/>
              <a:cs typeface="Calibri"/>
            </a:endParaRPr>
          </a:p>
        </p:txBody>
      </p:sp>
      <p:sp>
        <p:nvSpPr>
          <p:cNvPr id="20484"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041F4FF2-2066-4F23-AEFF-2A76ABDD9848}" type="slidenum">
              <a:rPr lang="en-GB" altLang="en-US" sz="1400" i="0" smtClean="0">
                <a:solidFill>
                  <a:schemeClr val="tx1"/>
                </a:solidFill>
                <a:latin typeface="Calibri"/>
                <a:cs typeface="Calibri"/>
              </a:rPr>
              <a:pPr eaLnBrk="1" hangingPunct="1">
                <a:spcBef>
                  <a:spcPct val="0"/>
                </a:spcBef>
                <a:buClrTx/>
                <a:buFontTx/>
                <a:buNone/>
              </a:pPr>
              <a:t>18</a:t>
            </a:fld>
            <a:endParaRPr lang="en-GB" altLang="en-US" sz="1400" i="0" smtClean="0">
              <a:solidFill>
                <a:schemeClr val="tx1"/>
              </a:solidFill>
              <a:latin typeface="Calibri"/>
              <a:cs typeface="Calibri"/>
            </a:endParaRPr>
          </a:p>
        </p:txBody>
      </p:sp>
      <p:pic>
        <p:nvPicPr>
          <p:cNvPr id="2048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1772815"/>
            <a:ext cx="8064896" cy="425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New provisions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484785"/>
            <a:ext cx="8218488" cy="4896966"/>
          </a:xfrm>
          <a:solidFill>
            <a:schemeClr val="accent5"/>
          </a:solidFill>
        </p:spPr>
        <p:txBody>
          <a:bodyPr/>
          <a:lstStyle/>
          <a:p>
            <a:pPr marL="0" indent="0">
              <a:buClr>
                <a:schemeClr val="accent2"/>
              </a:buClr>
              <a:buFontTx/>
              <a:buNone/>
              <a:defRPr/>
            </a:pPr>
            <a:r>
              <a:rPr lang="en-US" sz="2000" i="0" dirty="0" smtClean="0">
                <a:latin typeface="Calibri"/>
                <a:cs typeface="Calibri"/>
              </a:rPr>
              <a:t> </a:t>
            </a:r>
            <a:r>
              <a:rPr lang="fr-BE" sz="2000" i="0" dirty="0">
                <a:latin typeface="Calibri"/>
                <a:cs typeface="Calibri"/>
              </a:rPr>
              <a:t>Project size:</a:t>
            </a:r>
          </a:p>
          <a:p>
            <a:pPr>
              <a:buClr>
                <a:schemeClr val="accent2"/>
              </a:buClr>
              <a:defRPr/>
            </a:pPr>
            <a:r>
              <a:rPr lang="en-GB" sz="2000" i="0" dirty="0">
                <a:latin typeface="Calibri"/>
                <a:cs typeface="Calibri"/>
              </a:rPr>
              <a:t>The </a:t>
            </a:r>
            <a:r>
              <a:rPr lang="en-GB" sz="2000" b="1" i="0" dirty="0">
                <a:latin typeface="Calibri"/>
                <a:cs typeface="Calibri"/>
              </a:rPr>
              <a:t>average total cost per operation </a:t>
            </a:r>
            <a:r>
              <a:rPr lang="en-GB" sz="2000" i="0" dirty="0">
                <a:latin typeface="Calibri"/>
                <a:cs typeface="Calibri"/>
              </a:rPr>
              <a:t>varies significantly by Member State. From Spain (EUR 59,488) and Greece (EUR 101,373) to Slovakia (3.68 million) and Cyprus (EUR 5.77 Million). EU average is EUR 1.21 Million</a:t>
            </a:r>
          </a:p>
          <a:p>
            <a:pPr marL="0" indent="0">
              <a:buClr>
                <a:schemeClr val="accent2"/>
              </a:buClr>
              <a:buFontTx/>
              <a:buNone/>
              <a:defRPr/>
            </a:pPr>
            <a:endParaRPr lang="en-GB" sz="2000" i="0" dirty="0">
              <a:latin typeface="Calibri"/>
              <a:cs typeface="Calibri"/>
            </a:endParaRPr>
          </a:p>
          <a:p>
            <a:pPr marL="0" indent="0">
              <a:buFontTx/>
              <a:buNone/>
              <a:defRPr/>
            </a:pPr>
            <a:r>
              <a:rPr lang="en-GB" sz="2000" i="0" dirty="0">
                <a:latin typeface="Calibri"/>
                <a:cs typeface="Calibri"/>
              </a:rPr>
              <a:t>Priority themes</a:t>
            </a:r>
          </a:p>
          <a:p>
            <a:pPr>
              <a:buClr>
                <a:schemeClr val="accent2"/>
              </a:buClr>
              <a:defRPr/>
            </a:pPr>
            <a:r>
              <a:rPr lang="en-GB" sz="2000" b="1" i="0" dirty="0">
                <a:latin typeface="Calibri"/>
                <a:cs typeface="Calibri"/>
              </a:rPr>
              <a:t>Highest number of operations </a:t>
            </a:r>
            <a:r>
              <a:rPr lang="en-GB" sz="2000" i="0" dirty="0">
                <a:latin typeface="Calibri"/>
                <a:cs typeface="Calibri"/>
              </a:rPr>
              <a:t>in "research, development and innovation" (57%) and information society (12%)</a:t>
            </a:r>
          </a:p>
          <a:p>
            <a:pPr>
              <a:buClr>
                <a:schemeClr val="accent2"/>
              </a:buClr>
              <a:defRPr/>
            </a:pPr>
            <a:r>
              <a:rPr lang="en-GB" sz="2000" i="0" dirty="0">
                <a:latin typeface="Calibri"/>
                <a:cs typeface="Calibri"/>
              </a:rPr>
              <a:t>Operations with the </a:t>
            </a:r>
            <a:r>
              <a:rPr lang="en-GB" sz="2000" b="1" i="0" dirty="0">
                <a:latin typeface="Calibri"/>
                <a:cs typeface="Calibri"/>
              </a:rPr>
              <a:t>highest total cost </a:t>
            </a:r>
            <a:r>
              <a:rPr lang="en-GB" sz="2000" i="0" dirty="0">
                <a:latin typeface="Calibri"/>
                <a:cs typeface="Calibri"/>
              </a:rPr>
              <a:t>in priority themes "research, development and innovation" (37%), "transport" (20%) and "environment protection and risk prevention" (14%).</a:t>
            </a:r>
          </a:p>
          <a:p>
            <a:pPr>
              <a:spcBef>
                <a:spcPts val="1800"/>
              </a:spcBef>
              <a:buClr>
                <a:schemeClr val="accent2"/>
              </a:buClr>
              <a:defRPr/>
            </a:pPr>
            <a:endParaRPr lang="en-GB" sz="2000" i="0" dirty="0">
              <a:latin typeface="Calibri"/>
              <a:cs typeface="Calibri"/>
            </a:endParaRPr>
          </a:p>
          <a:p>
            <a:pPr>
              <a:spcBef>
                <a:spcPts val="1800"/>
              </a:spcBef>
              <a:buClr>
                <a:schemeClr val="accent2"/>
              </a:buClr>
              <a:defRPr/>
            </a:pPr>
            <a:endParaRPr lang="en-GB" sz="2000" i="0" dirty="0" smtClean="0">
              <a:latin typeface="Calibri"/>
              <a:cs typeface="Calibri"/>
            </a:endParaRPr>
          </a:p>
          <a:p>
            <a:pPr>
              <a:buClr>
                <a:schemeClr val="accent2"/>
              </a:buClr>
              <a:defRPr/>
            </a:pPr>
            <a:endParaRPr lang="en-GB" sz="1800" i="0" dirty="0" smtClean="0">
              <a:latin typeface="Calibri"/>
              <a:cs typeface="Calibri"/>
            </a:endParaRPr>
          </a:p>
        </p:txBody>
      </p:sp>
      <p:sp>
        <p:nvSpPr>
          <p:cNvPr id="21508"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7AF6BF2B-45B7-4089-9191-D347F36D3C7A}" type="slidenum">
              <a:rPr lang="en-GB" altLang="en-US" sz="1400" i="0" smtClean="0">
                <a:solidFill>
                  <a:schemeClr val="tx1"/>
                </a:solidFill>
                <a:latin typeface="Calibri"/>
                <a:cs typeface="Calibri"/>
              </a:rPr>
              <a:pPr eaLnBrk="1" hangingPunct="1">
                <a:spcBef>
                  <a:spcPct val="0"/>
                </a:spcBef>
                <a:buClrTx/>
                <a:buFontTx/>
                <a:buNone/>
              </a:pPr>
              <a:t>19</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Thresholds 2007 - 2013	</a:t>
            </a: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730427628"/>
              </p:ext>
            </p:extLst>
          </p:nvPr>
        </p:nvGraphicFramePr>
        <p:xfrm>
          <a:off x="217016" y="1484784"/>
          <a:ext cx="8784530" cy="4608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100" name="TextBox 1"/>
          <p:cNvSpPr txBox="1">
            <a:spLocks noChangeArrowheads="1"/>
          </p:cNvSpPr>
          <p:nvPr/>
        </p:nvSpPr>
        <p:spPr bwMode="auto">
          <a:xfrm>
            <a:off x="28575" y="6543675"/>
            <a:ext cx="903605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GB" altLang="en-US" sz="1400">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11 Studies launched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11138" y="476250"/>
            <a:ext cx="2592387" cy="2665413"/>
          </a:xfrm>
        </p:spPr>
        <p:txBody>
          <a:bodyPr/>
          <a:lstStyle/>
          <a:p>
            <a:pPr marL="0" indent="0" algn="ctr"/>
            <a:r>
              <a:rPr lang="en-GB" altLang="en-US" sz="1400" dirty="0" smtClean="0">
                <a:latin typeface="Calibri"/>
                <a:cs typeface="Calibri"/>
              </a:rPr>
              <a:t>Cumulative estimated distribution of operations by number</a:t>
            </a:r>
          </a:p>
        </p:txBody>
      </p:sp>
      <p:sp>
        <p:nvSpPr>
          <p:cNvPr id="22531"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7B9320DE-3E85-4245-B232-DE476C06CE76}" type="slidenum">
              <a:rPr lang="en-GB" altLang="en-US" sz="1400" i="0" smtClean="0">
                <a:solidFill>
                  <a:schemeClr val="tx1"/>
                </a:solidFill>
                <a:latin typeface="Calibri"/>
                <a:cs typeface="Calibri"/>
              </a:rPr>
              <a:pPr eaLnBrk="1" hangingPunct="1">
                <a:spcBef>
                  <a:spcPct val="0"/>
                </a:spcBef>
                <a:buClrTx/>
                <a:buFontTx/>
                <a:buNone/>
              </a:pPr>
              <a:t>20</a:t>
            </a:fld>
            <a:endParaRPr lang="en-GB" altLang="en-US" sz="1400" i="0" smtClean="0">
              <a:solidFill>
                <a:schemeClr val="tx1"/>
              </a:solidFill>
              <a:latin typeface="Calibri"/>
              <a:cs typeface="Calibri"/>
            </a:endParaRPr>
          </a:p>
        </p:txBody>
      </p:sp>
      <p:pic>
        <p:nvPicPr>
          <p:cNvPr id="22532" name="Chart 1"/>
          <p:cNvPicPr>
            <a:picLocks noGrp="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801938" y="0"/>
            <a:ext cx="6334125" cy="3452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Chart 255"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1938" y="3452813"/>
            <a:ext cx="6334125" cy="340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bwMode="auto">
          <a:xfrm>
            <a:off x="395288" y="4146550"/>
            <a:ext cx="2406650" cy="201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ctr">
              <a:defRPr/>
            </a:pPr>
            <a:r>
              <a:rPr lang="en-GB" altLang="en-US" sz="1400" kern="0" dirty="0" smtClean="0">
                <a:latin typeface="Calibri"/>
                <a:cs typeface="Calibri"/>
              </a:rPr>
              <a:t>Cumulative estimated distribution of operations by total cost </a:t>
            </a:r>
          </a:p>
        </p:txBody>
      </p:sp>
      <p:cxnSp>
        <p:nvCxnSpPr>
          <p:cNvPr id="3" name="Straight Connector 2"/>
          <p:cNvCxnSpPr/>
          <p:nvPr/>
        </p:nvCxnSpPr>
        <p:spPr bwMode="auto">
          <a:xfrm flipH="1">
            <a:off x="3492500" y="1125538"/>
            <a:ext cx="250825" cy="0"/>
          </a:xfrm>
          <a:prstGeom prst="line">
            <a:avLst/>
          </a:prstGeom>
          <a:ln>
            <a:solidFill>
              <a:schemeClr val="tx2"/>
            </a:solidFill>
            <a:prstDash val="sysDot"/>
          </a:ln>
          <a:extLst/>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bwMode="auto">
          <a:xfrm flipH="1">
            <a:off x="3492500" y="6164263"/>
            <a:ext cx="250825" cy="0"/>
          </a:xfrm>
          <a:prstGeom prst="line">
            <a:avLst/>
          </a:prstGeom>
          <a:ln>
            <a:prstDash val="sysDot"/>
          </a:ln>
          <a:extLst/>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bwMode="auto">
          <a:xfrm flipH="1">
            <a:off x="3492500" y="333375"/>
            <a:ext cx="2728913" cy="0"/>
          </a:xfrm>
          <a:prstGeom prst="line">
            <a:avLst/>
          </a:prstGeom>
          <a:ln>
            <a:solidFill>
              <a:schemeClr val="tx2"/>
            </a:solidFill>
            <a:prstDash val="sysDot"/>
          </a:ln>
          <a:extLst/>
        </p:spPr>
        <p:style>
          <a:lnRef idx="2">
            <a:schemeClr val="dk1"/>
          </a:lnRef>
          <a:fillRef idx="0">
            <a:schemeClr val="dk1"/>
          </a:fillRef>
          <a:effectRef idx="1">
            <a:schemeClr val="dk1"/>
          </a:effectRef>
          <a:fontRef idx="minor">
            <a:schemeClr val="tx1"/>
          </a:fontRef>
        </p:style>
      </p:cxnSp>
      <p:cxnSp>
        <p:nvCxnSpPr>
          <p:cNvPr id="21" name="Straight Connector 20"/>
          <p:cNvCxnSpPr/>
          <p:nvPr/>
        </p:nvCxnSpPr>
        <p:spPr bwMode="auto">
          <a:xfrm flipH="1">
            <a:off x="3492500" y="4652963"/>
            <a:ext cx="2728913" cy="0"/>
          </a:xfrm>
          <a:prstGeom prst="line">
            <a:avLst/>
          </a:prstGeom>
          <a:ln>
            <a:prstDash val="sysDot"/>
          </a:ln>
          <a:extLst/>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bwMode="auto">
          <a:xfrm flipV="1">
            <a:off x="3743325" y="1125538"/>
            <a:ext cx="0" cy="1727200"/>
          </a:xfrm>
          <a:prstGeom prst="line">
            <a:avLst/>
          </a:prstGeom>
          <a:ln>
            <a:solidFill>
              <a:schemeClr val="tx2"/>
            </a:solidFill>
            <a:prstDash val="sysDot"/>
          </a:ln>
          <a:extLst/>
        </p:spPr>
        <p:style>
          <a:lnRef idx="2">
            <a:schemeClr val="dk1"/>
          </a:lnRef>
          <a:fillRef idx="0">
            <a:schemeClr val="dk1"/>
          </a:fillRef>
          <a:effectRef idx="1">
            <a:schemeClr val="dk1"/>
          </a:effectRef>
          <a:fontRef idx="minor">
            <a:schemeClr val="tx1"/>
          </a:fontRef>
        </p:style>
      </p:cxnSp>
      <p:cxnSp>
        <p:nvCxnSpPr>
          <p:cNvPr id="28" name="Straight Connector 27"/>
          <p:cNvCxnSpPr/>
          <p:nvPr/>
        </p:nvCxnSpPr>
        <p:spPr bwMode="auto">
          <a:xfrm flipV="1">
            <a:off x="6210300" y="333375"/>
            <a:ext cx="0" cy="2590800"/>
          </a:xfrm>
          <a:prstGeom prst="line">
            <a:avLst/>
          </a:prstGeom>
          <a:ln>
            <a:solidFill>
              <a:schemeClr val="tx2"/>
            </a:solidFill>
            <a:prstDash val="sysDot"/>
          </a:ln>
          <a:extLst/>
        </p:spPr>
        <p:style>
          <a:lnRef idx="2">
            <a:schemeClr val="dk1"/>
          </a:lnRef>
          <a:fillRef idx="0">
            <a:schemeClr val="dk1"/>
          </a:fillRef>
          <a:effectRef idx="1">
            <a:schemeClr val="dk1"/>
          </a:effectRef>
          <a:fontRef idx="minor">
            <a:schemeClr val="tx1"/>
          </a:fontRef>
        </p:style>
      </p:cxnSp>
      <p:cxnSp>
        <p:nvCxnSpPr>
          <p:cNvPr id="33" name="Straight Connector 32"/>
          <p:cNvCxnSpPr/>
          <p:nvPr/>
        </p:nvCxnSpPr>
        <p:spPr bwMode="auto">
          <a:xfrm flipH="1" flipV="1">
            <a:off x="6210300" y="4652963"/>
            <a:ext cx="0" cy="1728787"/>
          </a:xfrm>
          <a:prstGeom prst="line">
            <a:avLst/>
          </a:prstGeom>
          <a:ln>
            <a:prstDash val="sysDot"/>
          </a:ln>
          <a:extLst/>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marL="0" indent="0" algn="ctr"/>
            <a:r>
              <a:rPr lang="en-GB" altLang="en-US" sz="2800" smtClean="0">
                <a:latin typeface="Calibri"/>
                <a:cs typeface="Calibri"/>
              </a:rPr>
              <a:t>Links to studies on InfoREGIO</a:t>
            </a:r>
          </a:p>
        </p:txBody>
      </p:sp>
      <p:sp>
        <p:nvSpPr>
          <p:cNvPr id="3" name="Content Placeholder 2"/>
          <p:cNvSpPr>
            <a:spLocks noGrp="1"/>
          </p:cNvSpPr>
          <p:nvPr>
            <p:ph idx="1"/>
          </p:nvPr>
        </p:nvSpPr>
        <p:spPr>
          <a:xfrm>
            <a:off x="539750" y="2276475"/>
            <a:ext cx="8218488" cy="4105275"/>
          </a:xfrm>
          <a:solidFill>
            <a:schemeClr val="accent5"/>
          </a:solidFill>
        </p:spPr>
        <p:txBody>
          <a:bodyPr/>
          <a:lstStyle/>
          <a:p>
            <a:pPr>
              <a:spcBef>
                <a:spcPts val="1800"/>
              </a:spcBef>
              <a:buClr>
                <a:schemeClr val="accent2"/>
              </a:buClr>
              <a:defRPr/>
            </a:pPr>
            <a:endParaRPr lang="en-GB" sz="2000" i="0" dirty="0">
              <a:latin typeface="Calibri"/>
              <a:cs typeface="Calibri"/>
            </a:endParaRPr>
          </a:p>
          <a:p>
            <a:pPr marL="0" indent="0" algn="ctr">
              <a:spcBef>
                <a:spcPts val="1800"/>
              </a:spcBef>
              <a:buClr>
                <a:schemeClr val="accent2"/>
              </a:buClr>
              <a:buFontTx/>
              <a:buNone/>
              <a:defRPr/>
            </a:pPr>
            <a:r>
              <a:rPr lang="en-GB" sz="2000" b="1" u="sng" dirty="0">
                <a:latin typeface="Calibri"/>
                <a:cs typeface="Calibri"/>
              </a:rPr>
              <a:t>http://ec.europa.eu/regional_policy/en/policy/how/improving-investment/studies_integration/</a:t>
            </a:r>
            <a:endParaRPr lang="en-GB" sz="1800" i="0" dirty="0" smtClean="0">
              <a:latin typeface="Calibri"/>
              <a:cs typeface="Calibri"/>
            </a:endParaRPr>
          </a:p>
        </p:txBody>
      </p:sp>
      <p:sp>
        <p:nvSpPr>
          <p:cNvPr id="23556"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5924CA4E-6595-4747-8DE0-8566825186D0}" type="slidenum">
              <a:rPr lang="en-GB" altLang="en-US" sz="1400" i="0" smtClean="0">
                <a:solidFill>
                  <a:schemeClr val="tx1"/>
                </a:solidFill>
                <a:latin typeface="Calibri"/>
                <a:cs typeface="Calibri"/>
              </a:rPr>
              <a:pPr eaLnBrk="1" hangingPunct="1">
                <a:spcBef>
                  <a:spcPct val="0"/>
                </a:spcBef>
                <a:buClrTx/>
                <a:buFontTx/>
                <a:buNone/>
              </a:pPr>
              <a:t>21</a:t>
            </a:fld>
            <a:endParaRPr lang="en-GB" altLang="en-US" sz="1400" i="0" smtClean="0">
              <a:solidFill>
                <a:schemeClr val="tx1"/>
              </a:solidFill>
              <a:latin typeface="Calibri"/>
              <a:cs typeface="Calibri"/>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Grp="1" noChangeArrowheads="1"/>
          </p:cNvSpPr>
          <p:nvPr>
            <p:ph type="subTitle" idx="1"/>
          </p:nvPr>
        </p:nvSpPr>
        <p:spPr>
          <a:xfrm>
            <a:off x="323528" y="1484784"/>
            <a:ext cx="8532812" cy="3960812"/>
          </a:xfrm>
          <a:noFill/>
        </p:spPr>
        <p:txBody>
          <a:bodyPr/>
          <a:lstStyle/>
          <a:p>
            <a:pPr eaLnBrk="1" hangingPunct="1"/>
            <a:endParaRPr lang="fr-BE" altLang="en-US" sz="3400" dirty="0" smtClean="0">
              <a:latin typeface="Calibri"/>
              <a:cs typeface="Calibri"/>
            </a:endParaRPr>
          </a:p>
          <a:p>
            <a:pPr eaLnBrk="1" hangingPunct="1"/>
            <a:endParaRPr lang="fr-BE" altLang="en-US" sz="3400" dirty="0" smtClean="0">
              <a:latin typeface="Calibri"/>
              <a:cs typeface="Calibri"/>
            </a:endParaRPr>
          </a:p>
          <a:p>
            <a:pPr algn="ctr" eaLnBrk="1" hangingPunct="1"/>
            <a:r>
              <a:rPr lang="fr-BE" altLang="en-US" sz="4000" dirty="0" smtClean="0">
                <a:latin typeface="Calibri"/>
                <a:cs typeface="Calibri"/>
              </a:rPr>
              <a:t>Thank you!</a:t>
            </a:r>
            <a:endParaRPr lang="en-GB" altLang="en-US" sz="4000" dirty="0" smtClean="0">
              <a:latin typeface="Calibri"/>
              <a:cs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4785"/>
            <a:ext cx="8218488" cy="4753868"/>
          </a:xfrm>
          <a:solidFill>
            <a:schemeClr val="accent5"/>
          </a:solidFill>
        </p:spPr>
        <p:txBody>
          <a:bodyPr/>
          <a:lstStyle/>
          <a:p>
            <a:pPr marL="307975" indent="-285750">
              <a:buClr>
                <a:schemeClr val="accent2"/>
              </a:buClr>
              <a:defRPr/>
            </a:pPr>
            <a:r>
              <a:rPr lang="en-GB" sz="2200" i="0" dirty="0" smtClean="0">
                <a:latin typeface="Calibri"/>
                <a:cs typeface="Calibri"/>
              </a:rPr>
              <a:t>Desk </a:t>
            </a:r>
            <a:r>
              <a:rPr lang="en-GB" sz="2200" i="0" dirty="0">
                <a:latin typeface="Calibri"/>
                <a:cs typeface="Calibri"/>
              </a:rPr>
              <a:t>studies of </a:t>
            </a:r>
            <a:r>
              <a:rPr lang="en-GB" sz="2200" b="1" i="0" dirty="0">
                <a:latin typeface="Calibri"/>
                <a:cs typeface="Calibri"/>
              </a:rPr>
              <a:t>all </a:t>
            </a:r>
            <a:r>
              <a:rPr lang="en-GB" sz="2200" b="1" i="0" dirty="0" smtClean="0">
                <a:latin typeface="Calibri"/>
                <a:cs typeface="Calibri"/>
              </a:rPr>
              <a:t>PAs </a:t>
            </a:r>
            <a:r>
              <a:rPr lang="en-GB" sz="2200" b="1" i="0" dirty="0">
                <a:latin typeface="Calibri"/>
                <a:cs typeface="Calibri"/>
              </a:rPr>
              <a:t>and </a:t>
            </a:r>
            <a:r>
              <a:rPr lang="en-GB" sz="2200" b="1" i="0" dirty="0" smtClean="0">
                <a:latin typeface="Calibri"/>
                <a:cs typeface="Calibri"/>
              </a:rPr>
              <a:t>ERDF/CF programmes</a:t>
            </a:r>
            <a:r>
              <a:rPr lang="en-GB" sz="2200" b="1" i="0" dirty="0">
                <a:latin typeface="Calibri"/>
                <a:cs typeface="Calibri"/>
              </a:rPr>
              <a:t>, </a:t>
            </a:r>
            <a:r>
              <a:rPr lang="en-GB" sz="2200" i="0" dirty="0">
                <a:latin typeface="Calibri"/>
                <a:cs typeface="Calibri"/>
              </a:rPr>
              <a:t>including cooperation and </a:t>
            </a:r>
            <a:r>
              <a:rPr lang="en-GB" sz="2200" i="0" dirty="0" smtClean="0">
                <a:latin typeface="Calibri"/>
                <a:cs typeface="Calibri"/>
              </a:rPr>
              <a:t>multi-fund programmes co-financed by the ESF</a:t>
            </a:r>
          </a:p>
          <a:p>
            <a:pPr marL="22225" indent="0">
              <a:buClr>
                <a:schemeClr val="accent2"/>
              </a:buClr>
              <a:buFontTx/>
              <a:buNone/>
              <a:defRPr/>
            </a:pPr>
            <a:endParaRPr lang="en-GB" sz="2200" i="0" dirty="0">
              <a:latin typeface="Calibri"/>
              <a:cs typeface="Calibri"/>
            </a:endParaRPr>
          </a:p>
          <a:p>
            <a:pPr marL="307975" indent="-285750">
              <a:buClr>
                <a:schemeClr val="accent2"/>
              </a:buClr>
              <a:defRPr/>
            </a:pPr>
            <a:r>
              <a:rPr lang="en-GB" sz="2200" b="1" i="0" dirty="0" smtClean="0">
                <a:latin typeface="Calibri"/>
                <a:cs typeface="Calibri"/>
              </a:rPr>
              <a:t>Web-based surveys </a:t>
            </a:r>
            <a:r>
              <a:rPr lang="en-GB" sz="2200" i="0" dirty="0" smtClean="0">
                <a:latin typeface="Calibri"/>
                <a:cs typeface="Calibri"/>
              </a:rPr>
              <a:t>to all Managing Authorities </a:t>
            </a:r>
          </a:p>
          <a:p>
            <a:pPr marL="307975" indent="-285750">
              <a:buClr>
                <a:schemeClr val="accent2"/>
              </a:buClr>
              <a:defRPr/>
            </a:pPr>
            <a:endParaRPr lang="en-GB" sz="2200" i="0" dirty="0">
              <a:latin typeface="Calibri"/>
              <a:cs typeface="Calibri"/>
            </a:endParaRPr>
          </a:p>
          <a:p>
            <a:pPr marL="307975" indent="-285750">
              <a:buClr>
                <a:schemeClr val="accent2"/>
              </a:buClr>
              <a:defRPr/>
            </a:pPr>
            <a:r>
              <a:rPr lang="en-GB" sz="2200" i="0" dirty="0" smtClean="0">
                <a:latin typeface="Calibri"/>
                <a:cs typeface="Calibri"/>
              </a:rPr>
              <a:t>Structured </a:t>
            </a:r>
            <a:r>
              <a:rPr lang="en-GB" sz="2200" b="1" i="0" dirty="0" smtClean="0">
                <a:latin typeface="Calibri"/>
                <a:cs typeface="Calibri"/>
              </a:rPr>
              <a:t>interviews</a:t>
            </a:r>
            <a:r>
              <a:rPr lang="en-GB" sz="2200" i="0" dirty="0" smtClean="0">
                <a:latin typeface="Calibri"/>
                <a:cs typeface="Calibri"/>
              </a:rPr>
              <a:t> of key actors at national/regional levels</a:t>
            </a:r>
          </a:p>
          <a:p>
            <a:pPr marL="22225" indent="0">
              <a:buClr>
                <a:schemeClr val="accent2"/>
              </a:buClr>
              <a:buFontTx/>
              <a:buNone/>
              <a:defRPr/>
            </a:pPr>
            <a:r>
              <a:rPr lang="en-GB" sz="2200" i="0" dirty="0" smtClean="0">
                <a:latin typeface="Calibri"/>
                <a:cs typeface="Calibri"/>
              </a:rPr>
              <a:t>	</a:t>
            </a:r>
          </a:p>
          <a:p>
            <a:pPr marL="22225" indent="0">
              <a:buClr>
                <a:schemeClr val="accent2"/>
              </a:buClr>
              <a:buFontTx/>
              <a:buNone/>
              <a:defRPr/>
            </a:pPr>
            <a:r>
              <a:rPr lang="en-GB" sz="2000" i="0" dirty="0">
                <a:latin typeface="Calibri"/>
                <a:cs typeface="Calibri"/>
              </a:rPr>
              <a:t>Shared with </a:t>
            </a:r>
            <a:r>
              <a:rPr lang="en-GB" sz="2000" i="0" dirty="0" smtClean="0">
                <a:latin typeface="Calibri"/>
                <a:cs typeface="Calibri"/>
              </a:rPr>
              <a:t>MS: draft final reports of studies on performance framework, ex-ante </a:t>
            </a:r>
            <a:r>
              <a:rPr lang="en-GB" sz="2000" i="0" dirty="0" err="1" smtClean="0">
                <a:latin typeface="Calibri"/>
                <a:cs typeface="Calibri"/>
              </a:rPr>
              <a:t>conditionalities</a:t>
            </a:r>
            <a:r>
              <a:rPr lang="en-GB" sz="2000" i="0" dirty="0" smtClean="0">
                <a:latin typeface="Calibri"/>
                <a:cs typeface="Calibri"/>
              </a:rPr>
              <a:t>, "new provisions" </a:t>
            </a:r>
          </a:p>
          <a:p>
            <a:pPr marL="22225" indent="0">
              <a:buClr>
                <a:schemeClr val="accent2"/>
              </a:buClr>
              <a:buFontTx/>
              <a:buNone/>
              <a:defRPr/>
            </a:pPr>
            <a:endParaRPr lang="fr-BE" sz="2000" i="0" dirty="0">
              <a:latin typeface="Calibri"/>
              <a:cs typeface="Calibri"/>
            </a:endParaRPr>
          </a:p>
          <a:p>
            <a:pPr marL="307975" indent="-285750">
              <a:buClr>
                <a:schemeClr val="accent2"/>
              </a:buClr>
              <a:buFont typeface="Arial" panose="020B0604020202020204" pitchFamily="34" charset="0"/>
              <a:buChar char="•"/>
              <a:defRPr/>
            </a:pPr>
            <a:r>
              <a:rPr lang="fr-BE" sz="2200" i="0" dirty="0" err="1">
                <a:latin typeface="Calibri"/>
                <a:cs typeface="Calibri"/>
              </a:rPr>
              <a:t>Presentation</a:t>
            </a:r>
            <a:r>
              <a:rPr lang="fr-BE" sz="2200" i="0" dirty="0">
                <a:latin typeface="Calibri"/>
                <a:cs typeface="Calibri"/>
              </a:rPr>
              <a:t> </a:t>
            </a:r>
            <a:r>
              <a:rPr lang="fr-BE" sz="2200" i="0" dirty="0" err="1">
                <a:latin typeface="Calibri"/>
                <a:cs typeface="Calibri"/>
              </a:rPr>
              <a:t>is</a:t>
            </a:r>
            <a:r>
              <a:rPr lang="fr-BE" sz="2200" i="0" dirty="0">
                <a:latin typeface="Calibri"/>
                <a:cs typeface="Calibri"/>
              </a:rPr>
              <a:t> </a:t>
            </a:r>
            <a:r>
              <a:rPr lang="fr-BE" sz="2200" i="0" dirty="0" err="1">
                <a:latin typeface="Calibri"/>
                <a:cs typeface="Calibri"/>
              </a:rPr>
              <a:t>highly</a:t>
            </a:r>
            <a:r>
              <a:rPr lang="fr-BE" sz="2200" i="0" dirty="0">
                <a:latin typeface="Calibri"/>
                <a:cs typeface="Calibri"/>
              </a:rPr>
              <a:t> </a:t>
            </a:r>
            <a:r>
              <a:rPr lang="fr-BE" sz="2200" i="0" dirty="0" err="1">
                <a:latin typeface="Calibri"/>
                <a:cs typeface="Calibri"/>
              </a:rPr>
              <a:t>synthetic</a:t>
            </a:r>
            <a:r>
              <a:rPr lang="fr-BE" sz="2200" i="0" dirty="0">
                <a:latin typeface="Calibri"/>
                <a:cs typeface="Calibri"/>
              </a:rPr>
              <a:t> – </a:t>
            </a:r>
            <a:r>
              <a:rPr lang="fr-BE" sz="2200" i="0" dirty="0" err="1">
                <a:latin typeface="Calibri"/>
                <a:cs typeface="Calibri"/>
              </a:rPr>
              <a:t>considerable</a:t>
            </a:r>
            <a:r>
              <a:rPr lang="fr-BE" sz="2200" i="0" dirty="0">
                <a:latin typeface="Calibri"/>
                <a:cs typeface="Calibri"/>
              </a:rPr>
              <a:t> </a:t>
            </a:r>
            <a:r>
              <a:rPr lang="fr-BE" sz="2200" i="0" dirty="0" err="1">
                <a:latin typeface="Calibri"/>
                <a:cs typeface="Calibri"/>
              </a:rPr>
              <a:t>diversity</a:t>
            </a:r>
            <a:r>
              <a:rPr lang="fr-BE" sz="2200" i="0" dirty="0">
                <a:latin typeface="Calibri"/>
                <a:cs typeface="Calibri"/>
              </a:rPr>
              <a:t> at MS </a:t>
            </a:r>
            <a:r>
              <a:rPr lang="fr-BE" sz="2200" i="0" dirty="0" err="1">
                <a:latin typeface="Calibri"/>
                <a:cs typeface="Calibri"/>
              </a:rPr>
              <a:t>level</a:t>
            </a:r>
            <a:endParaRPr lang="en-GB" sz="2200" i="0" dirty="0">
              <a:latin typeface="Calibri"/>
              <a:cs typeface="Calibri"/>
            </a:endParaRPr>
          </a:p>
        </p:txBody>
      </p:sp>
      <p:sp>
        <p:nvSpPr>
          <p:cNvPr id="5124" name="Slide Number Placeholder 3"/>
          <p:cNvSpPr>
            <a:spLocks noGrp="1"/>
          </p:cNvSpPr>
          <p:nvPr>
            <p:ph type="sldNum" sz="quarter" idx="12"/>
          </p:nvPr>
        </p:nvSpPr>
        <p:spPr>
          <a:xfrm>
            <a:off x="6553200" y="6102127"/>
            <a:ext cx="2133600" cy="476250"/>
          </a:xfrm>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E1E9CA29-4E01-4F0E-8E64-F7B65D2FA26B}" type="slidenum">
              <a:rPr lang="en-GB" altLang="en-US" sz="1400" i="0" smtClean="0">
                <a:solidFill>
                  <a:schemeClr val="tx1"/>
                </a:solidFill>
                <a:latin typeface="Calibri"/>
                <a:cs typeface="Calibri"/>
              </a:rPr>
              <a:pPr eaLnBrk="1" hangingPunct="1">
                <a:spcBef>
                  <a:spcPct val="0"/>
                </a:spcBef>
                <a:buClrTx/>
                <a:buFontTx/>
                <a:buNone/>
              </a:pPr>
              <a:t>3</a:t>
            </a:fld>
            <a:endParaRPr lang="en-GB" altLang="en-US" sz="1400" i="0" smtClean="0">
              <a:solidFill>
                <a:schemeClr val="tx1"/>
              </a:solidFill>
              <a:latin typeface="Calibri"/>
              <a:cs typeface="Calibri"/>
            </a:endParaRPr>
          </a:p>
        </p:txBody>
      </p:sp>
      <p:sp>
        <p:nvSpPr>
          <p:cNvPr id="5125" name="Right Arrow 1"/>
          <p:cNvSpPr>
            <a:spLocks noChangeArrowheads="1"/>
          </p:cNvSpPr>
          <p:nvPr/>
        </p:nvSpPr>
        <p:spPr bwMode="auto">
          <a:xfrm rot="2964331">
            <a:off x="297676" y="3947682"/>
            <a:ext cx="360363" cy="287337"/>
          </a:xfrm>
          <a:prstGeom prst="rightArrow">
            <a:avLst>
              <a:gd name="adj1" fmla="val 50000"/>
              <a:gd name="adj2" fmla="val 50166"/>
            </a:avLst>
          </a:prstGeom>
          <a:solidFill>
            <a:schemeClr val="accent2"/>
          </a:solidFill>
          <a:ln w="9525">
            <a:solidFill>
              <a:schemeClr val="accent2"/>
            </a:solidFill>
            <a:miter lim="800000"/>
            <a:headEnd/>
            <a:tailEnd/>
          </a:ln>
        </p:spPr>
        <p:txBody>
          <a:bodyPr anchor="ct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en-US">
              <a:latin typeface="Calibri"/>
              <a:cs typeface="Calibri"/>
            </a:endParaRPr>
          </a:p>
        </p:txBody>
      </p:sp>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Methodological approach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51520" y="0"/>
            <a:ext cx="3024336" cy="936625"/>
          </a:xfrm>
        </p:spPr>
        <p:txBody>
          <a:bodyPr/>
          <a:lstStyle/>
          <a:p>
            <a:pPr marL="0" indent="0"/>
            <a:r>
              <a:rPr lang="en-GB" altLang="en-US" sz="2000" dirty="0" smtClean="0">
                <a:solidFill>
                  <a:schemeClr val="bg1"/>
                </a:solidFill>
                <a:latin typeface="Calibri"/>
                <a:cs typeface="Calibri"/>
              </a:rPr>
              <a:t>Performance framework</a:t>
            </a:r>
          </a:p>
        </p:txBody>
      </p:sp>
      <p:sp>
        <p:nvSpPr>
          <p:cNvPr id="3" name="Content Placeholder 2"/>
          <p:cNvSpPr>
            <a:spLocks noGrp="1"/>
          </p:cNvSpPr>
          <p:nvPr>
            <p:ph idx="1"/>
          </p:nvPr>
        </p:nvSpPr>
        <p:spPr>
          <a:xfrm>
            <a:off x="457200" y="1484785"/>
            <a:ext cx="8218488" cy="4896966"/>
          </a:xfrm>
          <a:solidFill>
            <a:schemeClr val="accent5"/>
          </a:solidFill>
        </p:spPr>
        <p:txBody>
          <a:bodyPr/>
          <a:lstStyle/>
          <a:p>
            <a:pPr>
              <a:buClr>
                <a:schemeClr val="accent2"/>
              </a:buClr>
              <a:defRPr/>
            </a:pPr>
            <a:endParaRPr lang="en-GB" sz="2200" i="0" dirty="0" smtClean="0">
              <a:latin typeface="Calibri"/>
              <a:cs typeface="Calibri"/>
            </a:endParaRPr>
          </a:p>
          <a:p>
            <a:pPr>
              <a:buClr>
                <a:schemeClr val="accent2"/>
              </a:buClr>
              <a:defRPr/>
            </a:pPr>
            <a:r>
              <a:rPr lang="en-GB" sz="2200" i="0" dirty="0" smtClean="0">
                <a:latin typeface="Calibri"/>
                <a:cs typeface="Calibri"/>
              </a:rPr>
              <a:t>Performance </a:t>
            </a:r>
            <a:r>
              <a:rPr lang="en-GB" sz="2200" i="0" dirty="0">
                <a:latin typeface="Calibri"/>
                <a:cs typeface="Calibri"/>
              </a:rPr>
              <a:t>frameworks </a:t>
            </a:r>
            <a:r>
              <a:rPr lang="en-GB" sz="2200" i="0" dirty="0" smtClean="0">
                <a:latin typeface="Calibri"/>
                <a:cs typeface="Calibri"/>
              </a:rPr>
              <a:t>perceived </a:t>
            </a:r>
            <a:r>
              <a:rPr lang="en-GB" sz="2200" i="0" dirty="0">
                <a:latin typeface="Calibri"/>
                <a:cs typeface="Calibri"/>
              </a:rPr>
              <a:t>as beneficial for a stronger result orientation and direction of </a:t>
            </a:r>
            <a:r>
              <a:rPr lang="en-GB" sz="2200" i="0" dirty="0" smtClean="0">
                <a:latin typeface="Calibri"/>
                <a:cs typeface="Calibri"/>
              </a:rPr>
              <a:t>programmes</a:t>
            </a:r>
          </a:p>
          <a:p>
            <a:pPr>
              <a:buClr>
                <a:schemeClr val="accent2"/>
              </a:buClr>
              <a:defRPr/>
            </a:pPr>
            <a:r>
              <a:rPr lang="en-GB" sz="2200" i="0" dirty="0" smtClean="0">
                <a:latin typeface="Calibri"/>
                <a:cs typeface="Calibri"/>
              </a:rPr>
              <a:t>The </a:t>
            </a:r>
            <a:r>
              <a:rPr lang="en-GB" sz="2200" i="0" dirty="0">
                <a:latin typeface="Calibri"/>
                <a:cs typeface="Calibri"/>
              </a:rPr>
              <a:t>development of the performance frameworks has generated considerable debate and exchanges </a:t>
            </a:r>
            <a:endParaRPr lang="en-GB" sz="2200" i="0" dirty="0" smtClean="0">
              <a:latin typeface="Calibri"/>
              <a:cs typeface="Calibri"/>
            </a:endParaRPr>
          </a:p>
          <a:p>
            <a:pPr>
              <a:buClr>
                <a:schemeClr val="accent2"/>
              </a:buClr>
              <a:defRPr/>
            </a:pPr>
            <a:r>
              <a:rPr lang="en-GB" sz="2200" i="0" dirty="0" smtClean="0">
                <a:latin typeface="Calibri"/>
                <a:cs typeface="Calibri"/>
              </a:rPr>
              <a:t>Member States have made efforts to establish the performance framework on a solid basis</a:t>
            </a:r>
          </a:p>
          <a:p>
            <a:pPr>
              <a:buClr>
                <a:schemeClr val="accent2"/>
              </a:buClr>
              <a:defRPr/>
            </a:pPr>
            <a:r>
              <a:rPr lang="en-GB" sz="2200" i="0" dirty="0" smtClean="0">
                <a:latin typeface="Calibri"/>
                <a:cs typeface="Calibri"/>
              </a:rPr>
              <a:t>The </a:t>
            </a:r>
            <a:r>
              <a:rPr lang="en-GB" sz="2200" i="0" dirty="0">
                <a:latin typeface="Calibri"/>
                <a:cs typeface="Calibri"/>
              </a:rPr>
              <a:t>choice of indicators for milestones and targets was in line with Commission </a:t>
            </a:r>
            <a:r>
              <a:rPr lang="en-GB" sz="2200" i="0" dirty="0" smtClean="0">
                <a:latin typeface="Calibri"/>
                <a:cs typeface="Calibri"/>
              </a:rPr>
              <a:t>guidance</a:t>
            </a:r>
          </a:p>
          <a:p>
            <a:pPr>
              <a:buClr>
                <a:schemeClr val="accent2"/>
              </a:buClr>
              <a:defRPr/>
            </a:pPr>
            <a:r>
              <a:rPr lang="en-GB" sz="2200" i="0" dirty="0" smtClean="0">
                <a:latin typeface="Calibri"/>
                <a:cs typeface="Calibri"/>
              </a:rPr>
              <a:t>Setting </a:t>
            </a:r>
            <a:r>
              <a:rPr lang="en-GB" sz="2200" i="0" dirty="0">
                <a:latin typeface="Calibri"/>
                <a:cs typeface="Calibri"/>
              </a:rPr>
              <a:t>milestones and indicators was mainly a straightforward task</a:t>
            </a:r>
          </a:p>
          <a:p>
            <a:pPr>
              <a:buClr>
                <a:schemeClr val="accent2"/>
              </a:buClr>
              <a:defRPr/>
            </a:pPr>
            <a:endParaRPr lang="en-GB" sz="2000" i="0" dirty="0" smtClean="0">
              <a:latin typeface="Calibri"/>
              <a:cs typeface="Calibri"/>
            </a:endParaRPr>
          </a:p>
          <a:p>
            <a:pPr>
              <a:buClr>
                <a:schemeClr val="accent2"/>
              </a:buClr>
              <a:defRPr/>
            </a:pPr>
            <a:endParaRPr lang="en-GB" sz="2000" i="0" dirty="0" smtClean="0">
              <a:latin typeface="Calibri"/>
              <a:cs typeface="Calibri"/>
            </a:endParaRPr>
          </a:p>
          <a:p>
            <a:pPr marL="0" indent="0">
              <a:buClr>
                <a:schemeClr val="accent2"/>
              </a:buClr>
              <a:buFontTx/>
              <a:buNone/>
              <a:defRPr/>
            </a:pPr>
            <a:endParaRPr lang="fr-BE" sz="2000" i="0" dirty="0">
              <a:latin typeface="Calibri"/>
              <a:cs typeface="Calibri"/>
            </a:endParaRPr>
          </a:p>
          <a:p>
            <a:pPr marL="0" indent="0">
              <a:buClr>
                <a:schemeClr val="accent2"/>
              </a:buClr>
              <a:buFontTx/>
              <a:buNone/>
              <a:defRPr/>
            </a:pPr>
            <a:endParaRPr lang="fr-BE" sz="1800" i="0" dirty="0">
              <a:latin typeface="Calibri"/>
              <a:cs typeface="Calibri"/>
            </a:endParaRPr>
          </a:p>
          <a:p>
            <a:pPr marL="0" indent="0">
              <a:buClr>
                <a:schemeClr val="accent2"/>
              </a:buClr>
              <a:buFontTx/>
              <a:buNone/>
              <a:defRPr/>
            </a:pPr>
            <a:r>
              <a:rPr lang="en-GB" sz="1800" i="0" dirty="0" smtClean="0">
                <a:latin typeface="Calibri"/>
                <a:cs typeface="Calibri"/>
              </a:rPr>
              <a:t>.</a:t>
            </a:r>
          </a:p>
          <a:p>
            <a:pPr marL="0" indent="0">
              <a:buClr>
                <a:schemeClr val="accent2"/>
              </a:buClr>
              <a:buFontTx/>
              <a:buNone/>
              <a:defRPr/>
            </a:pPr>
            <a:endParaRPr lang="en-GB" sz="1800" i="0" dirty="0" smtClean="0">
              <a:latin typeface="Calibri"/>
              <a:cs typeface="Calibri"/>
            </a:endParaRPr>
          </a:p>
          <a:p>
            <a:pPr marL="0" indent="0">
              <a:buClr>
                <a:schemeClr val="accent2"/>
              </a:buClr>
              <a:buFontTx/>
              <a:buNone/>
              <a:defRPr/>
            </a:pPr>
            <a:r>
              <a:rPr lang="en-GB" sz="1800" i="0" dirty="0" smtClean="0">
                <a:latin typeface="Calibri"/>
                <a:cs typeface="Calibri"/>
              </a:rPr>
              <a:t>. </a:t>
            </a:r>
          </a:p>
        </p:txBody>
      </p:sp>
      <p:sp>
        <p:nvSpPr>
          <p:cNvPr id="6148"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D397429C-E59B-4282-99D2-55CBF3DA6D56}" type="slidenum">
              <a:rPr lang="en-GB" altLang="en-US" sz="1400" i="0" smtClean="0">
                <a:solidFill>
                  <a:schemeClr val="tx1"/>
                </a:solidFill>
                <a:latin typeface="Calibri"/>
                <a:cs typeface="Calibri"/>
              </a:rPr>
              <a:pPr eaLnBrk="1" hangingPunct="1">
                <a:spcBef>
                  <a:spcPct val="0"/>
                </a:spcBef>
                <a:buClrTx/>
                <a:buFontTx/>
                <a:buNone/>
              </a:pPr>
              <a:t>4</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8801"/>
            <a:ext cx="8218488" cy="4752950"/>
          </a:xfrm>
          <a:solidFill>
            <a:schemeClr val="accent5"/>
          </a:solidFill>
        </p:spPr>
        <p:txBody>
          <a:bodyPr/>
          <a:lstStyle/>
          <a:p>
            <a:pPr marL="0" indent="0">
              <a:buClr>
                <a:schemeClr val="accent2"/>
              </a:buClr>
              <a:buFontTx/>
              <a:buNone/>
              <a:defRPr/>
            </a:pPr>
            <a:r>
              <a:rPr lang="fr-BE" sz="2200" i="0" dirty="0" err="1" smtClean="0">
                <a:latin typeface="Calibri" panose="020F0502020204030204" pitchFamily="34" charset="0"/>
              </a:rPr>
              <a:t>Strengths</a:t>
            </a:r>
            <a:r>
              <a:rPr lang="fr-BE" sz="2200" i="0" dirty="0" smtClean="0">
                <a:latin typeface="Calibri" panose="020F0502020204030204" pitchFamily="34" charset="0"/>
              </a:rPr>
              <a:t>:</a:t>
            </a:r>
          </a:p>
          <a:p>
            <a:pPr>
              <a:buClr>
                <a:schemeClr val="accent2"/>
              </a:buClr>
              <a:defRPr/>
            </a:pPr>
            <a:r>
              <a:rPr lang="en-GB" sz="2200" i="0" dirty="0" smtClean="0">
                <a:latin typeface="Calibri" panose="020F0502020204030204" pitchFamily="34" charset="0"/>
              </a:rPr>
              <a:t>Better </a:t>
            </a:r>
            <a:r>
              <a:rPr lang="en-GB" sz="2200" i="0" dirty="0">
                <a:latin typeface="Calibri" panose="020F0502020204030204" pitchFamily="34" charset="0"/>
              </a:rPr>
              <a:t>steering and guiding of programme </a:t>
            </a:r>
            <a:r>
              <a:rPr lang="en-GB" sz="2200" i="0" dirty="0" smtClean="0">
                <a:latin typeface="Calibri" panose="020F0502020204030204" pitchFamily="34" charset="0"/>
              </a:rPr>
              <a:t>implementation; more realistic definition of targets </a:t>
            </a:r>
            <a:r>
              <a:rPr lang="en-GB" sz="2200" i="0" dirty="0">
                <a:latin typeface="Calibri" panose="020F0502020204030204" pitchFamily="34" charset="0"/>
              </a:rPr>
              <a:t>and expectations, increased </a:t>
            </a:r>
            <a:r>
              <a:rPr lang="en-GB" sz="2200" i="0" dirty="0" smtClean="0">
                <a:latin typeface="Calibri" panose="020F0502020204030204" pitchFamily="34" charset="0"/>
              </a:rPr>
              <a:t>focus</a:t>
            </a:r>
          </a:p>
          <a:p>
            <a:pPr>
              <a:buClr>
                <a:schemeClr val="accent2"/>
              </a:buClr>
              <a:defRPr/>
            </a:pPr>
            <a:r>
              <a:rPr lang="en-GB" sz="2200" i="0" dirty="0" smtClean="0">
                <a:latin typeface="Calibri" panose="020F0502020204030204" pitchFamily="34" charset="0"/>
              </a:rPr>
              <a:t>Need </a:t>
            </a:r>
            <a:r>
              <a:rPr lang="en-GB" sz="2200" i="0" dirty="0">
                <a:latin typeface="Calibri" panose="020F0502020204030204" pitchFamily="34" charset="0"/>
              </a:rPr>
              <a:t>to establish a performance framework has triggered reflections and discussions on the setting of objectives, monitoring of progress and on the implementation of an increased focus on results within Member States and with the </a:t>
            </a:r>
            <a:r>
              <a:rPr lang="en-GB" sz="2200" i="0" dirty="0" smtClean="0">
                <a:latin typeface="Calibri" panose="020F0502020204030204" pitchFamily="34" charset="0"/>
              </a:rPr>
              <a:t>Commission</a:t>
            </a:r>
          </a:p>
          <a:p>
            <a:pPr>
              <a:buClr>
                <a:schemeClr val="accent2"/>
              </a:buClr>
              <a:defRPr/>
            </a:pPr>
            <a:endParaRPr lang="fr-BE" sz="2200" i="0" dirty="0">
              <a:latin typeface="Calibri" panose="020F0502020204030204" pitchFamily="34" charset="0"/>
            </a:endParaRPr>
          </a:p>
          <a:p>
            <a:pPr marL="0" indent="0">
              <a:buClr>
                <a:schemeClr val="accent2"/>
              </a:buClr>
              <a:buFontTx/>
              <a:buNone/>
              <a:defRPr/>
            </a:pPr>
            <a:r>
              <a:rPr lang="fr-BE" sz="2200" i="0" dirty="0" err="1" smtClean="0">
                <a:latin typeface="Calibri" panose="020F0502020204030204" pitchFamily="34" charset="0"/>
              </a:rPr>
              <a:t>Weaknesses</a:t>
            </a:r>
            <a:endParaRPr lang="fr-BE" sz="2200" i="0" dirty="0" smtClean="0">
              <a:latin typeface="Calibri" panose="020F0502020204030204" pitchFamily="34" charset="0"/>
            </a:endParaRPr>
          </a:p>
          <a:p>
            <a:pPr>
              <a:buClr>
                <a:schemeClr val="accent2"/>
              </a:buClr>
              <a:defRPr/>
            </a:pPr>
            <a:r>
              <a:rPr lang="en-GB" sz="2200" i="0" dirty="0" smtClean="0">
                <a:latin typeface="Calibri" panose="020F0502020204030204" pitchFamily="34" charset="0"/>
              </a:rPr>
              <a:t>Risk </a:t>
            </a:r>
            <a:r>
              <a:rPr lang="en-GB" sz="2200" i="0" dirty="0">
                <a:latin typeface="Calibri" panose="020F0502020204030204" pitchFamily="34" charset="0"/>
              </a:rPr>
              <a:t>of conservative target setting </a:t>
            </a:r>
            <a:endParaRPr lang="en-GB" sz="2200" i="0" dirty="0" smtClean="0">
              <a:latin typeface="Calibri" panose="020F0502020204030204" pitchFamily="34" charset="0"/>
            </a:endParaRPr>
          </a:p>
          <a:p>
            <a:pPr>
              <a:buClr>
                <a:schemeClr val="accent2"/>
              </a:buClr>
              <a:defRPr/>
            </a:pPr>
            <a:r>
              <a:rPr lang="en-GB" sz="2200" i="0" dirty="0" smtClean="0">
                <a:latin typeface="Calibri" panose="020F0502020204030204" pitchFamily="34" charset="0"/>
              </a:rPr>
              <a:t>Balance </a:t>
            </a:r>
            <a:r>
              <a:rPr lang="en-GB" sz="2200" i="0" dirty="0">
                <a:latin typeface="Calibri" panose="020F0502020204030204" pitchFamily="34" charset="0"/>
              </a:rPr>
              <a:t>between shorter-term output-based indicators, milestones etc. on the one hand, and the drive for long-term results, supported by evaluation and policy learning</a:t>
            </a:r>
            <a:endParaRPr lang="en-GB" sz="2200" i="0" dirty="0" smtClean="0">
              <a:latin typeface="Calibri" panose="020F0502020204030204" pitchFamily="34" charset="0"/>
            </a:endParaRPr>
          </a:p>
        </p:txBody>
      </p:sp>
      <p:sp>
        <p:nvSpPr>
          <p:cNvPr id="7172"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0DFAEEF4-B10F-4AF9-BC0F-A4A3D47C674F}" type="slidenum">
              <a:rPr lang="en-GB" altLang="en-US" sz="1400" i="0" smtClean="0">
                <a:solidFill>
                  <a:schemeClr val="tx1"/>
                </a:solidFill>
                <a:latin typeface="Arial" charset="0"/>
              </a:rPr>
              <a:pPr eaLnBrk="1" hangingPunct="1">
                <a:spcBef>
                  <a:spcPct val="0"/>
                </a:spcBef>
                <a:buClrTx/>
                <a:buFontTx/>
                <a:buNone/>
              </a:pPr>
              <a:t>5</a:t>
            </a:fld>
            <a:endParaRPr lang="en-GB" altLang="en-US" sz="1400" i="0" smtClean="0">
              <a:solidFill>
                <a:schemeClr val="tx1"/>
              </a:solidFill>
              <a:latin typeface="Arial" charset="0"/>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smtClean="0">
                <a:solidFill>
                  <a:schemeClr val="bg1"/>
                </a:solidFill>
                <a:latin typeface="Calibri"/>
                <a:cs typeface="Calibri"/>
              </a:rPr>
              <a:t>Performance framework</a:t>
            </a:r>
            <a:endParaRPr lang="en-GB" altLang="en-US" sz="2000" dirty="0" smtClean="0">
              <a:solidFill>
                <a:schemeClr val="bg1"/>
              </a:solidFill>
              <a:latin typeface="Calibri"/>
              <a:cs typeface="Calibri"/>
            </a:endParaRP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18488" cy="5112991"/>
          </a:xfrm>
          <a:solidFill>
            <a:schemeClr val="accent5"/>
          </a:solidFill>
        </p:spPr>
        <p:txBody>
          <a:bodyPr/>
          <a:lstStyle/>
          <a:p>
            <a:pPr>
              <a:buClr>
                <a:schemeClr val="accent2"/>
              </a:buClr>
              <a:defRPr/>
            </a:pPr>
            <a:endParaRPr lang="en-GB" sz="2000" i="0" dirty="0">
              <a:latin typeface="Calibri"/>
              <a:cs typeface="Calibri"/>
            </a:endParaRPr>
          </a:p>
        </p:txBody>
      </p:sp>
      <p:sp>
        <p:nvSpPr>
          <p:cNvPr id="8196"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214FA4A4-F603-4936-B6A1-0887C6CA971A}" type="slidenum">
              <a:rPr lang="en-GB" altLang="en-US" sz="1400" i="0" smtClean="0">
                <a:solidFill>
                  <a:schemeClr val="tx1"/>
                </a:solidFill>
                <a:latin typeface="Calibri"/>
                <a:cs typeface="Calibri"/>
              </a:rPr>
              <a:pPr eaLnBrk="1" hangingPunct="1">
                <a:spcBef>
                  <a:spcPct val="0"/>
                </a:spcBef>
                <a:buClrTx/>
                <a:buFontTx/>
                <a:buNone/>
              </a:pPr>
              <a:t>6</a:t>
            </a:fld>
            <a:endParaRPr lang="en-GB" altLang="en-US" sz="1400" i="0" smtClean="0">
              <a:solidFill>
                <a:schemeClr val="tx1"/>
              </a:solidFill>
              <a:latin typeface="Calibri"/>
              <a:cs typeface="Calibri"/>
            </a:endParaRPr>
          </a:p>
        </p:txBody>
      </p:sp>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smtClean="0">
                <a:solidFill>
                  <a:schemeClr val="bg1"/>
                </a:solidFill>
                <a:latin typeface="Calibri"/>
                <a:cs typeface="Calibri"/>
              </a:rPr>
              <a:t>Performance framework</a:t>
            </a:r>
            <a:endParaRPr lang="en-GB" altLang="en-US" sz="2000" dirty="0" smtClean="0">
              <a:solidFill>
                <a:schemeClr val="bg1"/>
              </a:solidFill>
              <a:latin typeface="Calibri"/>
              <a:cs typeface="Calibri"/>
            </a:endParaRPr>
          </a:p>
        </p:txBody>
      </p:sp>
      <p:pic>
        <p:nvPicPr>
          <p:cNvPr id="1027" name="Picture 12"/>
          <p:cNvPicPr>
            <a:picLocks noChangeAspect="1" noChangeArrowheads="1"/>
          </p:cNvPicPr>
          <p:nvPr/>
        </p:nvPicPr>
        <p:blipFill>
          <a:blip r:embed="rId3">
            <a:extLst>
              <a:ext uri="{28A0092B-C50C-407E-A947-70E740481C1C}">
                <a14:useLocalDpi xmlns:a14="http://schemas.microsoft.com/office/drawing/2010/main" val="0"/>
              </a:ext>
            </a:extLst>
          </a:blip>
          <a:srcRect l="903" t="6445" r="1054" b="1376"/>
          <a:stretch>
            <a:fillRect/>
          </a:stretch>
        </p:blipFill>
        <p:spPr bwMode="auto">
          <a:xfrm>
            <a:off x="467544" y="936625"/>
            <a:ext cx="8307424" cy="5656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5148064" y="1412776"/>
            <a:ext cx="3024336" cy="2000548"/>
          </a:xfrm>
          <a:prstGeom prst="rect">
            <a:avLst/>
          </a:prstGeom>
          <a:solidFill>
            <a:schemeClr val="bg1"/>
          </a:solidFill>
        </p:spPr>
        <p:txBody>
          <a:bodyPr wrap="square" rtlCol="0">
            <a:spAutoFit/>
          </a:bodyPr>
          <a:lstStyle/>
          <a:p>
            <a:r>
              <a:rPr lang="en-GB" sz="2800" dirty="0">
                <a:latin typeface="Calibri"/>
                <a:cs typeface="Calibri"/>
              </a:rPr>
              <a:t>What do you see as the main benefit of the performance </a:t>
            </a:r>
            <a:r>
              <a:rPr lang="en-GB" sz="2800" dirty="0" smtClean="0">
                <a:latin typeface="Calibri"/>
                <a:cs typeface="Calibri"/>
              </a:rPr>
              <a:t>framework?</a:t>
            </a:r>
            <a:endParaRPr lang="en-GB" sz="2800" dirty="0">
              <a:latin typeface="Calibri"/>
              <a:cs typeface="Calibri"/>
            </a:endParaRP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18488" cy="4968975"/>
          </a:xfrm>
          <a:solidFill>
            <a:schemeClr val="accent5"/>
          </a:solidFill>
        </p:spPr>
        <p:txBody>
          <a:bodyPr/>
          <a:lstStyle/>
          <a:p>
            <a:pPr marL="0" indent="0" algn="ctr">
              <a:buClr>
                <a:schemeClr val="accent2"/>
              </a:buClr>
              <a:buFontTx/>
              <a:buNone/>
              <a:defRPr/>
            </a:pPr>
            <a:r>
              <a:rPr lang="en-GB" sz="2000" i="0" dirty="0" smtClean="0">
                <a:latin typeface="Calibri"/>
                <a:cs typeface="Calibri"/>
              </a:rPr>
              <a:t>Did you have particular difficulty with establishing a methodology and criteria to select indicators for the performance framework?</a:t>
            </a:r>
          </a:p>
          <a:p>
            <a:pPr>
              <a:buClr>
                <a:schemeClr val="accent2"/>
              </a:buClr>
              <a:defRPr/>
            </a:pPr>
            <a:endParaRPr lang="en-GB" sz="2000" i="0" dirty="0">
              <a:latin typeface="Calibri"/>
              <a:cs typeface="Calibri"/>
            </a:endParaRPr>
          </a:p>
        </p:txBody>
      </p:sp>
      <p:sp>
        <p:nvSpPr>
          <p:cNvPr id="9220"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1695C448-23B0-4555-ADD7-E8AA8918E7E1}" type="slidenum">
              <a:rPr lang="en-GB" altLang="en-US" sz="1400" i="0" smtClean="0">
                <a:solidFill>
                  <a:schemeClr val="tx1"/>
                </a:solidFill>
                <a:latin typeface="Calibri"/>
                <a:cs typeface="Calibri"/>
              </a:rPr>
              <a:pPr eaLnBrk="1" hangingPunct="1">
                <a:spcBef>
                  <a:spcPct val="0"/>
                </a:spcBef>
                <a:buClrTx/>
                <a:buFontTx/>
                <a:buNone/>
              </a:pPr>
              <a:t>7</a:t>
            </a:fld>
            <a:endParaRPr lang="en-GB" altLang="en-US" sz="1400" i="0" smtClean="0">
              <a:solidFill>
                <a:schemeClr val="tx1"/>
              </a:solidFill>
              <a:latin typeface="Calibri"/>
              <a:cs typeface="Calibri"/>
            </a:endParaRPr>
          </a:p>
        </p:txBody>
      </p:sp>
      <p:pic>
        <p:nvPicPr>
          <p:cNvPr id="922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7664" y="2204864"/>
            <a:ext cx="11449272" cy="3625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smtClean="0">
                <a:solidFill>
                  <a:schemeClr val="bg1"/>
                </a:solidFill>
                <a:latin typeface="Calibri"/>
                <a:cs typeface="Calibri"/>
              </a:rPr>
              <a:t>Performance framework</a:t>
            </a:r>
            <a:endParaRPr lang="en-GB" altLang="en-US" sz="2000" dirty="0" smtClean="0">
              <a:solidFill>
                <a:schemeClr val="bg1"/>
              </a:solidFill>
              <a:latin typeface="Calibri"/>
              <a:cs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750" y="1556793"/>
            <a:ext cx="8218488" cy="4824958"/>
          </a:xfrm>
          <a:solidFill>
            <a:schemeClr val="accent5"/>
          </a:solidFill>
        </p:spPr>
        <p:txBody>
          <a:bodyPr/>
          <a:lstStyle/>
          <a:p>
            <a:pPr>
              <a:spcBef>
                <a:spcPts val="1800"/>
              </a:spcBef>
              <a:buClr>
                <a:schemeClr val="accent2"/>
              </a:buClr>
              <a:defRPr/>
            </a:pPr>
            <a:r>
              <a:rPr lang="en-GB" sz="2200" i="0" dirty="0" smtClean="0">
                <a:latin typeface="Calibri"/>
                <a:cs typeface="Calibri"/>
              </a:rPr>
              <a:t>Ex-ante </a:t>
            </a:r>
            <a:r>
              <a:rPr lang="en-GB" sz="2200" i="0" dirty="0" err="1">
                <a:latin typeface="Calibri"/>
                <a:cs typeface="Calibri"/>
              </a:rPr>
              <a:t>conditionalities</a:t>
            </a:r>
            <a:r>
              <a:rPr lang="en-GB" sz="2200" i="0" dirty="0">
                <a:latin typeface="Calibri"/>
                <a:cs typeface="Calibri"/>
              </a:rPr>
              <a:t> (</a:t>
            </a:r>
            <a:r>
              <a:rPr lang="en-GB" sz="2200" i="0" dirty="0" err="1">
                <a:latin typeface="Calibri"/>
                <a:cs typeface="Calibri"/>
              </a:rPr>
              <a:t>ExAC</a:t>
            </a:r>
            <a:r>
              <a:rPr lang="en-GB" sz="2200" i="0" dirty="0">
                <a:latin typeface="Calibri"/>
                <a:cs typeface="Calibri"/>
              </a:rPr>
              <a:t>) have proved highly relevant for programming of ESI </a:t>
            </a:r>
            <a:r>
              <a:rPr lang="en-GB" sz="2200" i="0" dirty="0" smtClean="0">
                <a:latin typeface="Calibri"/>
                <a:cs typeface="Calibri"/>
              </a:rPr>
              <a:t>Funds;</a:t>
            </a:r>
          </a:p>
          <a:p>
            <a:pPr>
              <a:buClr>
                <a:schemeClr val="accent2"/>
              </a:buClr>
              <a:defRPr/>
            </a:pPr>
            <a:r>
              <a:rPr lang="en-US" sz="2200" i="0" dirty="0">
                <a:latin typeface="Calibri"/>
                <a:cs typeface="Calibri"/>
              </a:rPr>
              <a:t>A learning process for all stakeholders involved;</a:t>
            </a:r>
          </a:p>
          <a:p>
            <a:pPr>
              <a:buClr>
                <a:schemeClr val="accent2"/>
              </a:buClr>
              <a:defRPr/>
            </a:pPr>
            <a:r>
              <a:rPr lang="en-US" sz="2200" i="0" dirty="0">
                <a:latin typeface="Calibri"/>
                <a:cs typeface="Calibri"/>
              </a:rPr>
              <a:t>Very ambitious in terms of strategic reform for many Member States and for their cooperation with the EC;</a:t>
            </a:r>
          </a:p>
          <a:p>
            <a:pPr>
              <a:buClr>
                <a:schemeClr val="accent2"/>
              </a:buClr>
              <a:defRPr/>
            </a:pPr>
            <a:r>
              <a:rPr lang="en-US" sz="2200" i="0" dirty="0">
                <a:latin typeface="Calibri"/>
                <a:cs typeface="Calibri"/>
              </a:rPr>
              <a:t>The process was considered lengthy; at the same time more time would be needed in order to ensure higher quality deliverables;</a:t>
            </a:r>
          </a:p>
          <a:p>
            <a:pPr>
              <a:buClr>
                <a:schemeClr val="accent2"/>
              </a:buClr>
              <a:defRPr/>
            </a:pPr>
            <a:r>
              <a:rPr lang="en-US" sz="2200" i="0" dirty="0">
                <a:latin typeface="Calibri"/>
                <a:cs typeface="Calibri"/>
              </a:rPr>
              <a:t>Guidance material provided by the Commission was very much appreciated. </a:t>
            </a:r>
            <a:endParaRPr lang="en-GB" sz="2200" i="0" dirty="0">
              <a:latin typeface="Calibri"/>
              <a:cs typeface="Calibri"/>
            </a:endParaRPr>
          </a:p>
          <a:p>
            <a:pPr>
              <a:spcBef>
                <a:spcPts val="1800"/>
              </a:spcBef>
              <a:buClr>
                <a:schemeClr val="accent2"/>
              </a:buClr>
              <a:defRPr/>
            </a:pPr>
            <a:endParaRPr lang="en-GB" sz="2000" i="0" dirty="0" smtClean="0">
              <a:latin typeface="Calibri"/>
              <a:cs typeface="Calibri"/>
            </a:endParaRPr>
          </a:p>
          <a:p>
            <a:pPr>
              <a:buClr>
                <a:schemeClr val="accent2"/>
              </a:buClr>
              <a:defRPr/>
            </a:pPr>
            <a:endParaRPr lang="en-GB" sz="1800" i="0" dirty="0" smtClean="0">
              <a:latin typeface="Calibri"/>
              <a:cs typeface="Calibri"/>
            </a:endParaRPr>
          </a:p>
        </p:txBody>
      </p:sp>
      <p:sp>
        <p:nvSpPr>
          <p:cNvPr id="10244"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014CAD67-19A5-4836-8C6D-D5710CAD6480}" type="slidenum">
              <a:rPr lang="en-GB" altLang="en-US" sz="1400" i="0" smtClean="0">
                <a:solidFill>
                  <a:schemeClr val="tx1"/>
                </a:solidFill>
                <a:latin typeface="Calibri"/>
                <a:cs typeface="Calibri"/>
              </a:rPr>
              <a:pPr eaLnBrk="1" hangingPunct="1">
                <a:spcBef>
                  <a:spcPct val="0"/>
                </a:spcBef>
                <a:buClrTx/>
                <a:buFontTx/>
                <a:buNone/>
              </a:pPr>
              <a:t>8</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Ex</a:t>
            </a:r>
            <a:r>
              <a:rPr lang="en-GB" altLang="en-US" sz="2000" dirty="0">
                <a:solidFill>
                  <a:srgbClr val="FFFFFF"/>
                </a:solidFill>
                <a:latin typeface="Calibri"/>
                <a:cs typeface="Calibri"/>
              </a:rPr>
              <a:t>-ante </a:t>
            </a:r>
            <a:r>
              <a:rPr lang="en-GB" altLang="en-US" sz="2000" dirty="0" err="1" smtClean="0">
                <a:solidFill>
                  <a:srgbClr val="FFFFFF"/>
                </a:solidFill>
                <a:latin typeface="Calibri"/>
                <a:cs typeface="Calibri"/>
              </a:rPr>
              <a:t>conditionalities</a:t>
            </a:r>
            <a:endParaRPr lang="en-GB" altLang="en-US" sz="2000" dirty="0" smtClean="0">
              <a:solidFill>
                <a:srgbClr val="FFFFFF"/>
              </a:solidFill>
              <a:latin typeface="Calibri"/>
              <a:cs typeface="Calibri"/>
            </a:endParaRP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288" y="1556792"/>
            <a:ext cx="8280400" cy="4967833"/>
          </a:xfrm>
          <a:solidFill>
            <a:schemeClr val="accent5"/>
          </a:solidFill>
        </p:spPr>
        <p:txBody>
          <a:bodyPr/>
          <a:lstStyle/>
          <a:p>
            <a:pPr marL="0" indent="0">
              <a:buClr>
                <a:schemeClr val="accent2"/>
              </a:buClr>
              <a:buFontTx/>
              <a:buNone/>
              <a:defRPr/>
            </a:pPr>
            <a:r>
              <a:rPr lang="fr-BE" sz="2200" b="1" dirty="0" err="1">
                <a:latin typeface="Calibri"/>
                <a:cs typeface="Calibri"/>
              </a:rPr>
              <a:t>Strengths</a:t>
            </a:r>
            <a:r>
              <a:rPr lang="fr-BE" sz="2200" b="1" dirty="0">
                <a:latin typeface="Calibri"/>
                <a:cs typeface="Calibri"/>
              </a:rPr>
              <a:t>:</a:t>
            </a:r>
          </a:p>
          <a:p>
            <a:pPr>
              <a:spcBef>
                <a:spcPts val="600"/>
              </a:spcBef>
              <a:buClr>
                <a:schemeClr val="accent2"/>
              </a:buClr>
              <a:defRPr/>
            </a:pPr>
            <a:r>
              <a:rPr lang="en-US" sz="2200" i="0" dirty="0">
                <a:latin typeface="Calibri"/>
                <a:cs typeface="Calibri"/>
              </a:rPr>
              <a:t>P</a:t>
            </a:r>
            <a:r>
              <a:rPr lang="en-US" sz="2200" i="0" dirty="0" smtClean="0">
                <a:latin typeface="Calibri"/>
                <a:cs typeface="Calibri"/>
              </a:rPr>
              <a:t>rocess </a:t>
            </a:r>
            <a:r>
              <a:rPr lang="en-US" sz="2200" i="0" dirty="0">
                <a:latin typeface="Calibri"/>
                <a:cs typeface="Calibri"/>
              </a:rPr>
              <a:t>increased awareness in MS about the necessary pre-conditions for effective implementation of public investments and addressed shortcomings in these</a:t>
            </a:r>
            <a:r>
              <a:rPr lang="en-US" sz="2200" i="0" dirty="0" smtClean="0">
                <a:latin typeface="Calibri"/>
                <a:cs typeface="Calibri"/>
              </a:rPr>
              <a:t>.</a:t>
            </a:r>
          </a:p>
          <a:p>
            <a:pPr>
              <a:spcBef>
                <a:spcPts val="600"/>
              </a:spcBef>
              <a:buClr>
                <a:schemeClr val="accent2"/>
              </a:buClr>
              <a:defRPr/>
            </a:pPr>
            <a:r>
              <a:rPr lang="en-US" sz="2200" i="0" dirty="0" smtClean="0">
                <a:latin typeface="Calibri"/>
                <a:cs typeface="Calibri"/>
              </a:rPr>
              <a:t>Increased </a:t>
            </a:r>
            <a:r>
              <a:rPr lang="en-US" sz="2200" i="0" dirty="0">
                <a:latin typeface="Calibri"/>
                <a:cs typeface="Calibri"/>
              </a:rPr>
              <a:t>cooperation between the national and regional level in the </a:t>
            </a:r>
            <a:r>
              <a:rPr lang="en-US" sz="2200" i="0" dirty="0" smtClean="0">
                <a:latin typeface="Calibri"/>
                <a:cs typeface="Calibri"/>
              </a:rPr>
              <a:t>MS but </a:t>
            </a:r>
            <a:r>
              <a:rPr lang="en-US" sz="2200" i="0" dirty="0">
                <a:latin typeface="Calibri"/>
                <a:cs typeface="Calibri"/>
              </a:rPr>
              <a:t>also between the </a:t>
            </a:r>
            <a:r>
              <a:rPr lang="en-US" sz="2200" i="0" dirty="0" smtClean="0">
                <a:latin typeface="Calibri"/>
                <a:cs typeface="Calibri"/>
              </a:rPr>
              <a:t>MS and </a:t>
            </a:r>
            <a:r>
              <a:rPr lang="en-US" sz="2200" i="0" dirty="0">
                <a:latin typeface="Calibri"/>
                <a:cs typeface="Calibri"/>
              </a:rPr>
              <a:t>the Commission.</a:t>
            </a:r>
            <a:endParaRPr lang="en-GB" sz="2200" i="0" dirty="0">
              <a:latin typeface="Calibri"/>
              <a:cs typeface="Calibri"/>
            </a:endParaRPr>
          </a:p>
          <a:p>
            <a:pPr>
              <a:spcBef>
                <a:spcPts val="600"/>
              </a:spcBef>
              <a:buClr>
                <a:schemeClr val="accent2"/>
              </a:buClr>
              <a:defRPr/>
            </a:pPr>
            <a:r>
              <a:rPr lang="en-US" sz="2200" i="0" dirty="0" smtClean="0">
                <a:latin typeface="Calibri"/>
                <a:cs typeface="Calibri"/>
              </a:rPr>
              <a:t>Improvements in the investment framework </a:t>
            </a:r>
            <a:r>
              <a:rPr lang="en-US" sz="2200" i="0" dirty="0">
                <a:latin typeface="Calibri"/>
                <a:cs typeface="Calibri"/>
              </a:rPr>
              <a:t>already </a:t>
            </a:r>
            <a:r>
              <a:rPr lang="en-US" sz="2200" i="0" dirty="0" smtClean="0">
                <a:latin typeface="Calibri"/>
                <a:cs typeface="Calibri"/>
              </a:rPr>
              <a:t>occurred during </a:t>
            </a:r>
            <a:r>
              <a:rPr lang="en-US" sz="2200" i="0" dirty="0">
                <a:latin typeface="Calibri"/>
                <a:cs typeface="Calibri"/>
              </a:rPr>
              <a:t>the programming </a:t>
            </a:r>
            <a:r>
              <a:rPr lang="en-US" sz="2200" i="0" dirty="0" smtClean="0">
                <a:latin typeface="Calibri"/>
                <a:cs typeface="Calibri"/>
              </a:rPr>
              <a:t>process. </a:t>
            </a:r>
            <a:r>
              <a:rPr lang="en-US" sz="2200" i="0" dirty="0">
                <a:latin typeface="Calibri"/>
                <a:cs typeface="Calibri"/>
              </a:rPr>
              <a:t>A considerable amount of </a:t>
            </a:r>
            <a:r>
              <a:rPr lang="en-US" sz="2200" i="0" dirty="0" err="1">
                <a:latin typeface="Calibri"/>
                <a:cs typeface="Calibri"/>
              </a:rPr>
              <a:t>conditionalities</a:t>
            </a:r>
            <a:r>
              <a:rPr lang="en-US" sz="2200" i="0" dirty="0">
                <a:latin typeface="Calibri"/>
                <a:cs typeface="Calibri"/>
              </a:rPr>
              <a:t> </a:t>
            </a:r>
            <a:r>
              <a:rPr lang="en-US" sz="2200" i="0" dirty="0" smtClean="0">
                <a:latin typeface="Calibri"/>
                <a:cs typeface="Calibri"/>
              </a:rPr>
              <a:t>were fulfilled between the adoption of the PA and the OPs.</a:t>
            </a:r>
            <a:endParaRPr lang="fr-BE" sz="2200" i="0" dirty="0">
              <a:latin typeface="Calibri"/>
              <a:cs typeface="Calibri"/>
            </a:endParaRPr>
          </a:p>
          <a:p>
            <a:pPr marL="0" indent="0">
              <a:buClr>
                <a:schemeClr val="accent2"/>
              </a:buClr>
              <a:buFontTx/>
              <a:buNone/>
              <a:defRPr/>
            </a:pPr>
            <a:r>
              <a:rPr lang="fr-BE" sz="2200" b="1" dirty="0" err="1" smtClean="0">
                <a:latin typeface="Calibri"/>
                <a:cs typeface="Calibri"/>
              </a:rPr>
              <a:t>Weaknesses</a:t>
            </a:r>
            <a:r>
              <a:rPr lang="fr-BE" sz="2200" b="1" dirty="0" smtClean="0">
                <a:latin typeface="Calibri"/>
                <a:cs typeface="Calibri"/>
              </a:rPr>
              <a:t>:</a:t>
            </a:r>
          </a:p>
          <a:p>
            <a:pPr>
              <a:buClr>
                <a:schemeClr val="accent2"/>
              </a:buClr>
              <a:defRPr/>
            </a:pPr>
            <a:r>
              <a:rPr lang="en-US" sz="2200" i="0" dirty="0" smtClean="0">
                <a:latin typeface="Calibri"/>
                <a:cs typeface="Calibri"/>
              </a:rPr>
              <a:t>Considerable resource implications; the </a:t>
            </a:r>
            <a:r>
              <a:rPr lang="en-US" sz="2200" i="0" dirty="0">
                <a:latin typeface="Calibri"/>
                <a:cs typeface="Calibri"/>
              </a:rPr>
              <a:t>effort for fulfilling </a:t>
            </a:r>
            <a:r>
              <a:rPr lang="en-US" sz="2200" i="0" dirty="0" err="1">
                <a:latin typeface="Calibri"/>
                <a:cs typeface="Calibri"/>
              </a:rPr>
              <a:t>ExAC</a:t>
            </a:r>
            <a:r>
              <a:rPr lang="en-US" sz="2200" i="0" dirty="0">
                <a:latin typeface="Calibri"/>
                <a:cs typeface="Calibri"/>
              </a:rPr>
              <a:t> </a:t>
            </a:r>
            <a:r>
              <a:rPr lang="en-US" sz="2200" i="0" dirty="0" smtClean="0">
                <a:latin typeface="Calibri"/>
                <a:cs typeface="Calibri"/>
              </a:rPr>
              <a:t>was considered high </a:t>
            </a:r>
            <a:r>
              <a:rPr lang="en-US" sz="2200" i="0" dirty="0">
                <a:latin typeface="Calibri"/>
                <a:cs typeface="Calibri"/>
              </a:rPr>
              <a:t>and sometimes </a:t>
            </a:r>
            <a:r>
              <a:rPr lang="en-US" sz="2200" i="0" dirty="0" smtClean="0">
                <a:latin typeface="Calibri"/>
                <a:cs typeface="Calibri"/>
              </a:rPr>
              <a:t>disproportionate by certain more developed MS. </a:t>
            </a:r>
            <a:endParaRPr lang="fr-BE" sz="2200" i="0" dirty="0">
              <a:latin typeface="Calibri"/>
              <a:cs typeface="Calibri"/>
            </a:endParaRPr>
          </a:p>
        </p:txBody>
      </p:sp>
      <p:sp>
        <p:nvSpPr>
          <p:cNvPr id="11268" name="Slide Number Placeholder 3"/>
          <p:cNvSpPr>
            <a:spLocks noGrp="1"/>
          </p:cNvSpPr>
          <p:nvPr>
            <p:ph type="sldNum" sz="quarter" idx="12"/>
          </p:nvPr>
        </p:nvSpPr>
        <p:spPr>
          <a:noFill/>
        </p:spPr>
        <p:txBody>
          <a:bodyPr/>
          <a:lstStyle>
            <a:lvl1pPr eaLnBrk="0" hangingPunct="0">
              <a:spcBef>
                <a:spcPct val="20000"/>
              </a:spcBef>
              <a:buClr>
                <a:schemeClr val="bg1"/>
              </a:buClr>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fld id="{B23B5526-AC9F-4B58-8445-6AEC017FC1CB}" type="slidenum">
              <a:rPr lang="en-GB" altLang="en-US" sz="1400" i="0" smtClean="0">
                <a:solidFill>
                  <a:schemeClr val="tx1"/>
                </a:solidFill>
                <a:latin typeface="Calibri"/>
                <a:cs typeface="Calibri"/>
              </a:rPr>
              <a:pPr eaLnBrk="1" hangingPunct="1">
                <a:spcBef>
                  <a:spcPct val="0"/>
                </a:spcBef>
                <a:buClrTx/>
                <a:buFontTx/>
                <a:buNone/>
              </a:pPr>
              <a:t>9</a:t>
            </a:fld>
            <a:endParaRPr lang="en-GB" altLang="en-US" sz="1400" i="0" smtClean="0">
              <a:solidFill>
                <a:schemeClr val="tx1"/>
              </a:solidFill>
              <a:latin typeface="Calibri"/>
              <a:cs typeface="Calibri"/>
            </a:endParaRPr>
          </a:p>
        </p:txBody>
      </p:sp>
      <p:sp>
        <p:nvSpPr>
          <p:cNvPr id="5" name="Title 1"/>
          <p:cNvSpPr txBox="1">
            <a:spLocks/>
          </p:cNvSpPr>
          <p:nvPr/>
        </p:nvSpPr>
        <p:spPr bwMode="auto">
          <a:xfrm>
            <a:off x="251520" y="0"/>
            <a:ext cx="3024336"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r>
              <a:rPr lang="en-GB" altLang="en-US" sz="2000" dirty="0" smtClean="0">
                <a:solidFill>
                  <a:srgbClr val="FFFFFF"/>
                </a:solidFill>
                <a:latin typeface="Calibri"/>
                <a:cs typeface="Calibri"/>
              </a:rPr>
              <a:t>Ex</a:t>
            </a:r>
            <a:r>
              <a:rPr lang="en-GB" altLang="en-US" sz="2000" dirty="0">
                <a:solidFill>
                  <a:srgbClr val="FFFFFF"/>
                </a:solidFill>
                <a:latin typeface="Calibri"/>
                <a:cs typeface="Calibri"/>
              </a:rPr>
              <a:t>-ante </a:t>
            </a:r>
            <a:r>
              <a:rPr lang="en-GB" altLang="en-US" sz="2000" dirty="0" err="1" smtClean="0">
                <a:solidFill>
                  <a:srgbClr val="FFFFFF"/>
                </a:solidFill>
                <a:latin typeface="Calibri"/>
                <a:cs typeface="Calibri"/>
              </a:rPr>
              <a:t>conditionalities</a:t>
            </a:r>
            <a:endParaRPr lang="en-GB" altLang="en-US" sz="2000" dirty="0" smtClean="0">
              <a:solidFill>
                <a:srgbClr val="FFFFFF"/>
              </a:solidFill>
              <a:latin typeface="Calibri"/>
              <a:cs typeface="Calibri"/>
            </a:endParaRPr>
          </a:p>
        </p:txBody>
      </p:sp>
      <p:sp>
        <p:nvSpPr>
          <p:cNvPr id="6" name="Title 1"/>
          <p:cNvSpPr txBox="1">
            <a:spLocks/>
          </p:cNvSpPr>
          <p:nvPr/>
        </p:nvSpPr>
        <p:spPr bwMode="auto">
          <a:xfrm>
            <a:off x="5508104" y="1"/>
            <a:ext cx="3635896" cy="939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indent="0" algn="r"/>
            <a:r>
              <a:rPr lang="en-GB" altLang="en-US" sz="2000" i="1" dirty="0" smtClean="0">
                <a:solidFill>
                  <a:schemeClr val="bg1"/>
                </a:solidFill>
                <a:latin typeface="Calibri"/>
                <a:cs typeface="Calibri"/>
              </a:rPr>
              <a:t>Key findings (2)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1008</TotalTime>
  <Words>1281</Words>
  <Application>Microsoft Office PowerPoint</Application>
  <PresentationFormat>On-screen Show (4:3)</PresentationFormat>
  <Paragraphs>165</Paragraphs>
  <Slides>22</Slides>
  <Notes>20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Slide_Master</vt:lpstr>
      <vt:lpstr>Key findings from policy development studies </vt:lpstr>
      <vt:lpstr>PowerPoint Presentation</vt:lpstr>
      <vt:lpstr>PowerPoint Presentation</vt:lpstr>
      <vt:lpstr>Performance framework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Cumulative estimated distribution of operations by number</vt:lpstr>
      <vt:lpstr>Links to studies on InfoREGIO</vt:lpstr>
      <vt:lpstr>PowerPoint Presentation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Policy</dc:title>
  <dc:creator>Regional Policy</dc:creator>
  <cp:lastModifiedBy>JERMOL MARCINCAK Barbara (REGIO)</cp:lastModifiedBy>
  <cp:revision>163</cp:revision>
  <cp:lastPrinted>2016-09-20T10:07:51Z</cp:lastPrinted>
  <dcterms:created xsi:type="dcterms:W3CDTF">2011-10-28T10:25:18Z</dcterms:created>
  <dcterms:modified xsi:type="dcterms:W3CDTF">2016-09-20T12:27:24Z</dcterms:modified>
</cp:coreProperties>
</file>