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58" r:id="rId2"/>
    <p:sldId id="353" r:id="rId3"/>
    <p:sldId id="348" r:id="rId4"/>
    <p:sldId id="362" r:id="rId5"/>
    <p:sldId id="321" r:id="rId6"/>
    <p:sldId id="338" r:id="rId7"/>
    <p:sldId id="339" r:id="rId8"/>
    <p:sldId id="325" r:id="rId9"/>
    <p:sldId id="328" r:id="rId10"/>
    <p:sldId id="363" r:id="rId11"/>
    <p:sldId id="344" r:id="rId12"/>
    <p:sldId id="329" r:id="rId13"/>
    <p:sldId id="360" r:id="rId14"/>
    <p:sldId id="334" r:id="rId15"/>
    <p:sldId id="355" r:id="rId16"/>
    <p:sldId id="304" r:id="rId17"/>
  </p:sldIdLst>
  <p:sldSz cx="9144000" cy="6858000" type="screen4x3"/>
  <p:notesSz cx="7104063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B37C"/>
    <a:srgbClr val="58B240"/>
    <a:srgbClr val="CB139B"/>
    <a:srgbClr val="4C9937"/>
    <a:srgbClr val="F2F2F2"/>
    <a:srgbClr val="A2BC75"/>
    <a:srgbClr val="D0DDBC"/>
    <a:srgbClr val="D525FF"/>
    <a:srgbClr val="439BB3"/>
    <a:srgbClr val="71893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6" autoAdjust="0"/>
    <p:restoredTop sz="90323" autoAdjust="0"/>
  </p:normalViewPr>
  <p:slideViewPr>
    <p:cSldViewPr snapToObjects="1">
      <p:cViewPr>
        <p:scale>
          <a:sx n="66" d="100"/>
          <a:sy n="66" d="100"/>
        </p:scale>
        <p:origin x="-996" y="-68"/>
      </p:cViewPr>
      <p:guideLst>
        <p:guide orient="horz" pos="383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5" d="100"/>
          <a:sy n="75" d="100"/>
        </p:scale>
        <p:origin x="-3318" y="-108"/>
      </p:cViewPr>
      <p:guideLst>
        <p:guide orient="horz" pos="3224"/>
        <p:guide pos="22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427" cy="511731"/>
          </a:xfrm>
          <a:prstGeom prst="rect">
            <a:avLst/>
          </a:prstGeom>
        </p:spPr>
        <p:txBody>
          <a:bodyPr vert="horz" lIns="94788" tIns="47394" rIns="94788" bIns="47394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994" y="1"/>
            <a:ext cx="3078427" cy="511731"/>
          </a:xfrm>
          <a:prstGeom prst="rect">
            <a:avLst/>
          </a:prstGeom>
        </p:spPr>
        <p:txBody>
          <a:bodyPr vert="horz" lIns="94788" tIns="47394" rIns="94788" bIns="47394" rtlCol="0"/>
          <a:lstStyle>
            <a:lvl1pPr algn="r">
              <a:defRPr sz="1200"/>
            </a:lvl1pPr>
          </a:lstStyle>
          <a:p>
            <a:fld id="{62A7B117-F4AC-4E7F-B0E1-036F1CEAC945}" type="datetimeFigureOut">
              <a:rPr lang="es-ES" smtClean="0"/>
              <a:pPr/>
              <a:t>16/09/2016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9721107"/>
            <a:ext cx="3078427" cy="511731"/>
          </a:xfrm>
          <a:prstGeom prst="rect">
            <a:avLst/>
          </a:prstGeom>
        </p:spPr>
        <p:txBody>
          <a:bodyPr vert="horz" lIns="94788" tIns="47394" rIns="94788" bIns="47394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994" y="9721107"/>
            <a:ext cx="3078427" cy="511731"/>
          </a:xfrm>
          <a:prstGeom prst="rect">
            <a:avLst/>
          </a:prstGeom>
        </p:spPr>
        <p:txBody>
          <a:bodyPr vert="horz" lIns="94788" tIns="47394" rIns="94788" bIns="47394" rtlCol="0" anchor="b"/>
          <a:lstStyle>
            <a:lvl1pPr algn="r">
              <a:defRPr sz="1200"/>
            </a:lvl1pPr>
          </a:lstStyle>
          <a:p>
            <a:fld id="{939D5A14-7242-4D33-844C-E256A7C401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427" cy="511731"/>
          </a:xfrm>
          <a:prstGeom prst="rect">
            <a:avLst/>
          </a:prstGeom>
        </p:spPr>
        <p:txBody>
          <a:bodyPr vert="horz" lIns="94788" tIns="47394" rIns="94788" bIns="47394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994" y="1"/>
            <a:ext cx="3078427" cy="511731"/>
          </a:xfrm>
          <a:prstGeom prst="rect">
            <a:avLst/>
          </a:prstGeom>
        </p:spPr>
        <p:txBody>
          <a:bodyPr vert="horz" lIns="94788" tIns="47394" rIns="94788" bIns="47394" rtlCol="0"/>
          <a:lstStyle>
            <a:lvl1pPr algn="r">
              <a:defRPr sz="1200"/>
            </a:lvl1pPr>
          </a:lstStyle>
          <a:p>
            <a:fld id="{00479A7C-63D5-4D8F-9E07-CE31C8CAC78A}" type="datetimeFigureOut">
              <a:rPr lang="es-ES" smtClean="0"/>
              <a:pPr/>
              <a:t>16/09/2016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8" tIns="47394" rIns="94788" bIns="4739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407" y="4861443"/>
            <a:ext cx="5683250" cy="4605576"/>
          </a:xfrm>
          <a:prstGeom prst="rect">
            <a:avLst/>
          </a:prstGeom>
        </p:spPr>
        <p:txBody>
          <a:bodyPr vert="horz" lIns="94788" tIns="47394" rIns="94788" bIns="4739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1"/>
          </a:xfrm>
          <a:prstGeom prst="rect">
            <a:avLst/>
          </a:prstGeom>
        </p:spPr>
        <p:txBody>
          <a:bodyPr vert="horz" lIns="94788" tIns="47394" rIns="94788" bIns="47394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994" y="9721107"/>
            <a:ext cx="3078427" cy="511731"/>
          </a:xfrm>
          <a:prstGeom prst="rect">
            <a:avLst/>
          </a:prstGeom>
        </p:spPr>
        <p:txBody>
          <a:bodyPr vert="horz" lIns="94788" tIns="47394" rIns="94788" bIns="47394" rtlCol="0" anchor="b"/>
          <a:lstStyle>
            <a:lvl1pPr algn="r">
              <a:defRPr sz="1200"/>
            </a:lvl1pPr>
          </a:lstStyle>
          <a:p>
            <a:fld id="{126A217F-24DB-411B-B771-4089E83CAD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GB" sz="1100" dirty="0" smtClean="0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85A625-1AF5-4A54-B0B4-413ADD5C1346}" type="slidenum">
              <a:rPr lang="es-E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A217F-24DB-411B-B771-4089E83CADFA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u="sng" dirty="0" smtClean="0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85A625-1AF5-4A54-B0B4-413ADD5C1346}" type="slidenum">
              <a:rPr lang="es-E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100" dirty="0" smtClean="0"/>
          </a:p>
          <a:p>
            <a:pPr eaLnBrk="1" hangingPunct="1">
              <a:spcBef>
                <a:spcPct val="0"/>
              </a:spcBef>
              <a:defRPr/>
            </a:pPr>
            <a:endParaRPr lang="en-GB" sz="1100" dirty="0" smtClean="0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85A625-1AF5-4A54-B0B4-413ADD5C1346}" type="slidenum">
              <a:rPr lang="es-E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endParaRPr lang="en-GB" b="0" baseline="0" dirty="0" smtClean="0"/>
          </a:p>
        </p:txBody>
      </p:sp>
      <p:sp>
        <p:nvSpPr>
          <p:cNvPr id="2355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9BA520-A89E-440E-8AF3-1455DEE23D81}" type="slidenum">
              <a:rPr lang="es-ES" smtClean="0">
                <a:solidFill>
                  <a:prstClr val="black"/>
                </a:solidFill>
                <a:cs typeface="Arial" pitchFamily="34" charset="0"/>
              </a:rPr>
              <a:pPr>
                <a:defRPr/>
              </a:pPr>
              <a:t>14</a:t>
            </a:fld>
            <a:endParaRPr lang="es-ES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A217F-24DB-411B-B771-4089E83CADFA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665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4B1DD-4095-4228-8B4D-559788FD56C7}" type="slidenum">
              <a:rPr lang="es-E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s-ES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 b="0" baseline="0" dirty="0" smtClean="0"/>
          </a:p>
        </p:txBody>
      </p:sp>
      <p:sp>
        <p:nvSpPr>
          <p:cNvPr id="2355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9BA520-A89E-440E-8AF3-1455DEE23D81}" type="slidenum">
              <a:rPr lang="es-ES" smtClean="0">
                <a:solidFill>
                  <a:prstClr val="black"/>
                </a:solidFill>
                <a:cs typeface="Arial" pitchFamily="34" charset="0"/>
              </a:rPr>
              <a:pPr>
                <a:defRPr/>
              </a:pPr>
              <a:t>3</a:t>
            </a:fld>
            <a:endParaRPr lang="es-ES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355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9BA520-A89E-440E-8AF3-1455DEE23D81}" type="slidenum">
              <a:rPr lang="es-ES" smtClean="0">
                <a:solidFill>
                  <a:prstClr val="black"/>
                </a:solidFill>
                <a:cs typeface="Arial" pitchFamily="34" charset="0"/>
              </a:rPr>
              <a:pPr>
                <a:defRPr/>
              </a:pPr>
              <a:t>4</a:t>
            </a:fld>
            <a:endParaRPr lang="es-ES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57296" lvl="1" defTabSz="914590">
              <a:buFont typeface="Wingdings" pitchFamily="2" charset="2"/>
              <a:buChar char="Ø"/>
              <a:defRPr/>
            </a:pPr>
            <a:endParaRPr lang="en-GB" b="0" baseline="0" dirty="0" smtClean="0"/>
          </a:p>
        </p:txBody>
      </p:sp>
      <p:sp>
        <p:nvSpPr>
          <p:cNvPr id="2355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9BA520-A89E-440E-8AF3-1455DEE23D81}" type="slidenum">
              <a:rPr lang="es-ES" smtClean="0">
                <a:solidFill>
                  <a:prstClr val="black"/>
                </a:solidFill>
                <a:cs typeface="Arial" pitchFamily="34" charset="0"/>
              </a:rPr>
              <a:pPr>
                <a:defRPr/>
              </a:pPr>
              <a:t>5</a:t>
            </a:fld>
            <a:endParaRPr lang="es-ES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355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9BA520-A89E-440E-8AF3-1455DEE23D81}" type="slidenum">
              <a:rPr lang="es-ES" smtClean="0">
                <a:solidFill>
                  <a:prstClr val="black"/>
                </a:solidFill>
                <a:cs typeface="Arial" pitchFamily="34" charset="0"/>
              </a:rPr>
              <a:pPr>
                <a:defRPr/>
              </a:pPr>
              <a:t>6</a:t>
            </a:fld>
            <a:endParaRPr lang="es-ES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 b="0" baseline="0" dirty="0" smtClean="0"/>
          </a:p>
        </p:txBody>
      </p:sp>
      <p:sp>
        <p:nvSpPr>
          <p:cNvPr id="2355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9BA520-A89E-440E-8AF3-1455DEE23D81}" type="slidenum">
              <a:rPr lang="es-ES" smtClean="0">
                <a:solidFill>
                  <a:prstClr val="black"/>
                </a:solidFill>
                <a:cs typeface="Arial" pitchFamily="34" charset="0"/>
              </a:rPr>
              <a:pPr>
                <a:defRPr/>
              </a:pPr>
              <a:t>7</a:t>
            </a:fld>
            <a:endParaRPr lang="es-ES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s-ES" dirty="0" smtClean="0"/>
          </a:p>
          <a:p>
            <a:endParaRPr lang="en-GB" b="0" baseline="0" dirty="0" smtClean="0"/>
          </a:p>
        </p:txBody>
      </p:sp>
      <p:sp>
        <p:nvSpPr>
          <p:cNvPr id="2355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9BA520-A89E-440E-8AF3-1455DEE23D81}" type="slidenum">
              <a:rPr lang="es-ES" smtClean="0">
                <a:solidFill>
                  <a:prstClr val="black"/>
                </a:solidFill>
                <a:cs typeface="Arial" pitchFamily="34" charset="0"/>
              </a:rPr>
              <a:pPr>
                <a:defRPr/>
              </a:pPr>
              <a:t>8</a:t>
            </a:fld>
            <a:endParaRPr lang="es-ES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A217F-24DB-411B-B771-4089E83CADFA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A217F-24DB-411B-B771-4089E83CADFA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39552" y="630932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900F4D1-D97E-4B20-837C-22E0D717AAAC}" type="datetimeFigureOut">
              <a:rPr lang="es-ES" smtClean="0"/>
              <a:pPr/>
              <a:t>16/09/2016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EDDEB8A2-34D8-4A01-9865-044A87E1E8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CC295"/>
                </a:solidFill>
                <a:effectLst/>
                <a:uLnTx/>
                <a:uFillTx/>
                <a:latin typeface="Zurich BT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latin typeface="Zurich BT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latin typeface="Zurich BT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latin typeface="Zurich BT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latin typeface="Zurich BT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latin typeface="Zurich BT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00F4D1-D97E-4B20-837C-22E0D717AAAC}" type="datetimeFigureOut">
              <a:rPr lang="es-ES" smtClean="0"/>
              <a:pPr/>
              <a:t>16/09/2016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EDDEB8A2-34D8-4A01-9865-044A87E1E8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9 Conector recto"/>
          <p:cNvCxnSpPr/>
          <p:nvPr/>
        </p:nvCxnSpPr>
        <p:spPr>
          <a:xfrm>
            <a:off x="323528" y="836712"/>
            <a:ext cx="8569325" cy="0"/>
          </a:xfrm>
          <a:prstGeom prst="line">
            <a:avLst/>
          </a:prstGeom>
          <a:ln w="28575">
            <a:solidFill>
              <a:srgbClr val="5CB3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10 Conector recto"/>
          <p:cNvCxnSpPr/>
          <p:nvPr/>
        </p:nvCxnSpPr>
        <p:spPr>
          <a:xfrm flipH="1">
            <a:off x="8604250" y="260350"/>
            <a:ext cx="0" cy="6408738"/>
          </a:xfrm>
          <a:prstGeom prst="line">
            <a:avLst/>
          </a:prstGeom>
          <a:ln w="28575">
            <a:solidFill>
              <a:srgbClr val="5CB3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11 Conector recto"/>
          <p:cNvCxnSpPr/>
          <p:nvPr/>
        </p:nvCxnSpPr>
        <p:spPr>
          <a:xfrm flipH="1">
            <a:off x="8675688" y="549275"/>
            <a:ext cx="0" cy="583247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08912" cy="648072"/>
          </a:xfrm>
        </p:spPr>
        <p:txBody>
          <a:bodyPr>
            <a:noAutofit/>
          </a:bodyPr>
          <a:lstStyle>
            <a:lvl1pPr>
              <a:def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CC295"/>
                </a:solidFill>
                <a:effectLst/>
                <a:uLnTx/>
                <a:uFillTx/>
                <a:latin typeface="Zurich BT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08720"/>
            <a:ext cx="8136904" cy="4785395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EDDEB8A2-34D8-4A01-9865-044A87E1E8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CC295"/>
                </a:solidFill>
                <a:effectLst/>
                <a:uLnTx/>
                <a:uFillTx/>
                <a:latin typeface="Zurich BT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 sz="2800"/>
            </a:lvl1pPr>
            <a:lvl2pPr>
              <a:buClr>
                <a:schemeClr val="tx1">
                  <a:lumMod val="65000"/>
                  <a:lumOff val="35000"/>
                </a:schemeClr>
              </a:buClr>
              <a:defRPr sz="2400"/>
            </a:lvl2pPr>
            <a:lvl3pPr>
              <a:buClr>
                <a:schemeClr val="tx1">
                  <a:lumMod val="65000"/>
                  <a:lumOff val="35000"/>
                </a:schemeClr>
              </a:buClr>
              <a:defRPr sz="2000"/>
            </a:lvl3pPr>
            <a:lvl4pPr>
              <a:buClr>
                <a:schemeClr val="tx1">
                  <a:lumMod val="65000"/>
                  <a:lumOff val="35000"/>
                </a:schemeClr>
              </a:buClr>
              <a:defRPr sz="1800"/>
            </a:lvl4pPr>
            <a:lvl5pPr>
              <a:buClr>
                <a:schemeClr val="tx1">
                  <a:lumMod val="65000"/>
                  <a:lumOff val="3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 sz="2800"/>
            </a:lvl1pPr>
            <a:lvl2pPr>
              <a:buClr>
                <a:schemeClr val="tx1">
                  <a:lumMod val="65000"/>
                  <a:lumOff val="35000"/>
                </a:schemeClr>
              </a:buClr>
              <a:defRPr sz="2400"/>
            </a:lvl2pPr>
            <a:lvl3pPr>
              <a:buClr>
                <a:schemeClr val="tx1">
                  <a:lumMod val="65000"/>
                  <a:lumOff val="35000"/>
                </a:schemeClr>
              </a:buClr>
              <a:defRPr sz="2000"/>
            </a:lvl3pPr>
            <a:lvl4pPr>
              <a:buClr>
                <a:schemeClr val="tx1">
                  <a:lumMod val="65000"/>
                  <a:lumOff val="35000"/>
                </a:schemeClr>
              </a:buClr>
              <a:defRPr sz="1800"/>
            </a:lvl4pPr>
            <a:lvl5pPr>
              <a:buClr>
                <a:schemeClr val="tx1">
                  <a:lumMod val="65000"/>
                  <a:lumOff val="3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00F4D1-D97E-4B20-837C-22E0D717AAAC}" type="datetimeFigureOut">
              <a:rPr lang="es-ES" smtClean="0"/>
              <a:pPr/>
              <a:t>16/09/2016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EDDEB8A2-34D8-4A01-9865-044A87E1E8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CC295"/>
                </a:solidFill>
                <a:effectLst/>
                <a:uLnTx/>
                <a:uFillTx/>
                <a:latin typeface="Zurich BT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4175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348880"/>
            <a:ext cx="4040188" cy="3888432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 sz="2400"/>
            </a:lvl1pPr>
            <a:lvl2pPr>
              <a:buClr>
                <a:schemeClr val="tx1">
                  <a:lumMod val="65000"/>
                  <a:lumOff val="35000"/>
                </a:schemeClr>
              </a:buClr>
              <a:defRPr sz="2000"/>
            </a:lvl2pPr>
            <a:lvl3pPr>
              <a:buClr>
                <a:schemeClr val="tx1">
                  <a:lumMod val="65000"/>
                  <a:lumOff val="35000"/>
                </a:schemeClr>
              </a:buClr>
              <a:defRPr sz="1800"/>
            </a:lvl3pPr>
            <a:lvl4pPr>
              <a:buClr>
                <a:schemeClr val="tx1">
                  <a:lumMod val="65000"/>
                  <a:lumOff val="35000"/>
                </a:schemeClr>
              </a:buClr>
              <a:defRPr sz="1600"/>
            </a:lvl4pPr>
            <a:lvl5pPr>
              <a:buClr>
                <a:schemeClr val="tx1">
                  <a:lumMod val="65000"/>
                  <a:lumOff val="3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65102"/>
            <a:ext cx="4041775" cy="71177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48880"/>
            <a:ext cx="4041775" cy="3777282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 sz="2400"/>
            </a:lvl1pPr>
            <a:lvl2pPr>
              <a:buClr>
                <a:schemeClr val="tx1">
                  <a:lumMod val="65000"/>
                  <a:lumOff val="35000"/>
                </a:schemeClr>
              </a:buClr>
              <a:defRPr sz="2000"/>
            </a:lvl2pPr>
            <a:lvl3pPr>
              <a:buClr>
                <a:schemeClr val="tx1">
                  <a:lumMod val="65000"/>
                  <a:lumOff val="35000"/>
                </a:schemeClr>
              </a:buClr>
              <a:defRPr sz="1800"/>
            </a:lvl3pPr>
            <a:lvl4pPr>
              <a:buClr>
                <a:schemeClr val="tx1">
                  <a:lumMod val="65000"/>
                  <a:lumOff val="35000"/>
                </a:schemeClr>
              </a:buClr>
              <a:defRPr sz="1600"/>
            </a:lvl4pPr>
            <a:lvl5pPr>
              <a:buClr>
                <a:schemeClr val="tx1">
                  <a:lumMod val="65000"/>
                  <a:lumOff val="3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00F4D1-D97E-4B20-837C-22E0D717AAAC}" type="datetimeFigureOut">
              <a:rPr lang="es-ES" smtClean="0"/>
              <a:pPr/>
              <a:t>16/09/2016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EDDEB8A2-34D8-4A01-9865-044A87E1E8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CC295"/>
                </a:solidFill>
                <a:effectLst/>
                <a:uLnTx/>
                <a:uFillTx/>
                <a:latin typeface="Zurich BT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00F4D1-D97E-4B20-837C-22E0D717AAAC}" type="datetimeFigureOut">
              <a:rPr lang="es-ES" smtClean="0"/>
              <a:pPr/>
              <a:t>16/09/2016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EDDEB8A2-34D8-4A01-9865-044A87E1E8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00F4D1-D97E-4B20-837C-22E0D717AAAC}" type="datetimeFigureOut">
              <a:rPr lang="es-ES" smtClean="0"/>
              <a:pPr/>
              <a:t>16/09/2016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EDDEB8A2-34D8-4A01-9865-044A87E1E8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Zurich BT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 sz="3200">
                <a:latin typeface="Zurich BT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 sz="2800">
                <a:latin typeface="Zurich BT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 sz="2400">
                <a:latin typeface="Zurich BT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sz="2000">
                <a:latin typeface="Zurich BT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sz="2000">
                <a:latin typeface="Zurich BT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Zurich B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Zurich BT" pitchFamily="34" charset="0"/>
              </a:defRPr>
            </a:lvl1pPr>
          </a:lstStyle>
          <a:p>
            <a:fld id="{6900F4D1-D97E-4B20-837C-22E0D717AAAC}" type="datetimeFigureOut">
              <a:rPr lang="es-ES" smtClean="0"/>
              <a:pPr/>
              <a:t>16/09/2016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Zurich BT" pitchFamily="34" charset="0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Zurich BT" pitchFamily="34" charset="0"/>
                <a:cs typeface="+mn-cs"/>
              </a:defRPr>
            </a:lvl1pPr>
          </a:lstStyle>
          <a:p>
            <a:fld id="{EDDEB8A2-34D8-4A01-9865-044A87E1E8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7142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683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00F4D1-D97E-4B20-837C-22E0D717AAAC}" type="datetimeFigureOut">
              <a:rPr lang="es-ES" smtClean="0"/>
              <a:pPr/>
              <a:t>16/09/2016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EDDEB8A2-34D8-4A01-9865-044A87E1E8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CC295"/>
                </a:solidFill>
                <a:effectLst/>
                <a:uLnTx/>
                <a:uFillTx/>
                <a:latin typeface="Zurich BT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latin typeface="Zurich BT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latin typeface="Zurich BT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latin typeface="Zurich BT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latin typeface="Zurich BT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latin typeface="Zurich BT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00F4D1-D97E-4B20-837C-22E0D717AAAC}" type="datetimeFigureOut">
              <a:rPr lang="es-ES" smtClean="0"/>
              <a:pPr/>
              <a:t>16/09/2016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EDDEB8A2-34D8-4A01-9865-044A87E1E8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900F4D1-D97E-4B20-837C-22E0D717AAAC}" type="datetimeFigureOut">
              <a:rPr lang="es-ES" smtClean="0"/>
              <a:pPr/>
              <a:t>16/09/2016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0" lang="es-ES" sz="3200" b="1" i="0" u="none" strike="noStrike" kern="1200" cap="none" spc="0" normalizeH="0" baseline="0" noProof="0" smtClean="0">
          <a:ln>
            <a:noFill/>
          </a:ln>
          <a:solidFill>
            <a:srgbClr val="7CC295"/>
          </a:solidFill>
          <a:effectLst/>
          <a:uLnTx/>
          <a:uFillTx/>
          <a:latin typeface="Zurich B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CB37C"/>
          </a:solidFill>
          <a:latin typeface="Zurich B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CB37C"/>
          </a:solidFill>
          <a:latin typeface="Zurich B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CB37C"/>
          </a:solidFill>
          <a:latin typeface="Zurich B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CB37C"/>
          </a:solidFill>
          <a:latin typeface="Zurich BT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2D050"/>
          </a:solidFill>
          <a:latin typeface="Zurich BT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2D050"/>
          </a:solidFill>
          <a:latin typeface="Zurich BT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2D050"/>
          </a:solidFill>
          <a:latin typeface="Zurich BT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2D050"/>
          </a:solidFill>
          <a:latin typeface="Zurich B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D050"/>
        </a:buClr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D050"/>
        </a:buClr>
        <a:buFont typeface="Arial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D050"/>
        </a:buClr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2D050"/>
        </a:buClr>
        <a:buFont typeface="Arial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2D050"/>
        </a:buClr>
        <a:buFont typeface="Arial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l="2000" t="1000" r="2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Imagen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7" t="8844" r="3926" b="11556"/>
          <a:stretch>
            <a:fillRect/>
          </a:stretch>
        </p:blipFill>
        <p:spPr>
          <a:xfrm>
            <a:off x="899592" y="3501008"/>
            <a:ext cx="7776864" cy="1721109"/>
          </a:xfrm>
          <a:prstGeom prst="rect">
            <a:avLst/>
          </a:prstGeom>
        </p:spPr>
      </p:pic>
      <p:pic>
        <p:nvPicPr>
          <p:cNvPr id="2" name="1 Imagen" descr="Gob1colo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2320" y="6027401"/>
            <a:ext cx="1440160" cy="830599"/>
          </a:xfrm>
          <a:prstGeom prst="rect">
            <a:avLst/>
          </a:prstGeom>
        </p:spPr>
      </p:pic>
      <p:pic>
        <p:nvPicPr>
          <p:cNvPr id="3" name="2 Imagen" descr="Logo +lema (dcha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95830"/>
            <a:ext cx="2736304" cy="668874"/>
          </a:xfrm>
          <a:prstGeom prst="rect">
            <a:avLst/>
          </a:prstGeom>
        </p:spPr>
      </p:pic>
      <p:pic>
        <p:nvPicPr>
          <p:cNvPr id="4" name="Picture 4" descr="http://www.angloarabe.net/noticias12/adj/logo_magram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18071"/>
            <a:ext cx="2664296" cy="5746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95 Rectángulo redondeado"/>
          <p:cNvSpPr/>
          <p:nvPr/>
        </p:nvSpPr>
        <p:spPr bwMode="auto">
          <a:xfrm>
            <a:off x="4932040" y="5733256"/>
            <a:ext cx="3096344" cy="537155"/>
          </a:xfrm>
          <a:prstGeom prst="roundRect">
            <a:avLst/>
          </a:prstGeom>
          <a:solidFill>
            <a:srgbClr val="CB139B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750088"/>
              <a:satOff val="-5627"/>
              <a:lumOff val="-915"/>
              <a:alphaOff val="0"/>
            </a:schemeClr>
          </a:fillRef>
          <a:effectRef idx="0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179512" y="188640"/>
            <a:ext cx="82296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uLnTx/>
              <a:uFillTx/>
              <a:latin typeface="Calibri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179512" y="188640"/>
            <a:ext cx="8208912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lvl="0" indent="-514350" algn="ctr">
              <a:buFont typeface="+mj-lt"/>
              <a:buAutoNum type="arabicPeriod" startAt="2"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Lump sums - Art. 67.1 c) CPR</a:t>
            </a:r>
          </a:p>
        </p:txBody>
      </p:sp>
      <p:grpSp>
        <p:nvGrpSpPr>
          <p:cNvPr id="2" name="47 Grupo"/>
          <p:cNvGrpSpPr/>
          <p:nvPr/>
        </p:nvGrpSpPr>
        <p:grpSpPr>
          <a:xfrm>
            <a:off x="179512" y="1628800"/>
            <a:ext cx="8243667" cy="4896570"/>
            <a:chOff x="216764" y="1628774"/>
            <a:chExt cx="8243667" cy="4896570"/>
          </a:xfrm>
        </p:grpSpPr>
        <p:pic>
          <p:nvPicPr>
            <p:cNvPr id="46" name="Picture 3" descr="C:\Users\taniasm\Pictures\level.pn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88772" y="1662368"/>
              <a:ext cx="1086962" cy="1118560"/>
            </a:xfrm>
            <a:prstGeom prst="rect">
              <a:avLst/>
            </a:prstGeom>
            <a:noFill/>
          </p:spPr>
        </p:pic>
        <p:grpSp>
          <p:nvGrpSpPr>
            <p:cNvPr id="3" name="36 Grupo"/>
            <p:cNvGrpSpPr/>
            <p:nvPr/>
          </p:nvGrpSpPr>
          <p:grpSpPr>
            <a:xfrm>
              <a:off x="216764" y="1628774"/>
              <a:ext cx="8243667" cy="4896570"/>
              <a:chOff x="216764" y="1091619"/>
              <a:chExt cx="8243667" cy="4896570"/>
            </a:xfrm>
          </p:grpSpPr>
          <p:sp>
            <p:nvSpPr>
              <p:cNvPr id="38" name="99 Rectángulo"/>
              <p:cNvSpPr/>
              <p:nvPr/>
            </p:nvSpPr>
            <p:spPr>
              <a:xfrm>
                <a:off x="216764" y="1091619"/>
                <a:ext cx="8243667" cy="4896570"/>
              </a:xfrm>
              <a:prstGeom prst="rect">
                <a:avLst/>
              </a:prstGeom>
              <a:noFill/>
              <a:ln w="28575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" lastClr="FFFFFF"/>
                    </a:solidFill>
                    <a:latin typeface="Calibri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" lastClr="FFFFFF"/>
                    </a:solidFill>
                    <a:latin typeface="Calibri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" lastClr="FFFFFF"/>
                    </a:solidFill>
                    <a:latin typeface="Calibri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" lastClr="FFFFFF"/>
                    </a:solidFill>
                    <a:latin typeface="Calibri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" lastClr="FFFFFF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ysClr val="window" lastClr="FFFFFF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ysClr val="window" lastClr="FFFFFF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ysClr val="window" lastClr="FFFFFF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ysClr val="window" lastClr="FFFFFF"/>
                    </a:solidFill>
                    <a:latin typeface="Calibri"/>
                  </a:defRPr>
                </a:lvl9pPr>
              </a:lstStyle>
              <a:p>
                <a:pPr algn="ctr"/>
                <a:endParaRPr lang="es-ES" sz="2400">
                  <a:latin typeface="+mj-lt"/>
                </a:endParaRPr>
              </a:p>
            </p:txBody>
          </p:sp>
          <p:sp>
            <p:nvSpPr>
              <p:cNvPr id="39" name="40 Rectángulo"/>
              <p:cNvSpPr/>
              <p:nvPr/>
            </p:nvSpPr>
            <p:spPr>
              <a:xfrm>
                <a:off x="497954" y="2276872"/>
                <a:ext cx="4334728" cy="83099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s-ES" sz="2400" b="1" dirty="0" err="1" smtClean="0">
                    <a:solidFill>
                      <a:schemeClr val="bg1"/>
                    </a:solidFill>
                    <a:latin typeface="+mj-lt"/>
                  </a:rPr>
                  <a:t>Classification</a:t>
                </a:r>
                <a:r>
                  <a:rPr lang="es-ES" sz="2400" b="1" dirty="0" smtClean="0">
                    <a:solidFill>
                      <a:schemeClr val="bg1"/>
                    </a:solidFill>
                    <a:latin typeface="+mj-lt"/>
                  </a:rPr>
                  <a:t> of </a:t>
                </a:r>
              </a:p>
              <a:p>
                <a:pPr algn="ctr"/>
                <a:r>
                  <a:rPr lang="es-ES" sz="2400" b="1" dirty="0" err="1" smtClean="0">
                    <a:solidFill>
                      <a:schemeClr val="bg1"/>
                    </a:solidFill>
                    <a:latin typeface="+mj-lt"/>
                  </a:rPr>
                  <a:t>eligible</a:t>
                </a:r>
                <a:r>
                  <a:rPr lang="es-ES" sz="2400" b="1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s-ES" sz="2400" b="1" dirty="0" err="1" smtClean="0">
                    <a:solidFill>
                      <a:schemeClr val="bg1"/>
                    </a:solidFill>
                    <a:latin typeface="+mj-lt"/>
                  </a:rPr>
                  <a:t>costs</a:t>
                </a:r>
                <a:endParaRPr lang="es-ES" sz="2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0" name="48 Rectángulo"/>
              <p:cNvSpPr/>
              <p:nvPr/>
            </p:nvSpPr>
            <p:spPr>
              <a:xfrm>
                <a:off x="1217470" y="5196075"/>
                <a:ext cx="22688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s-ES" sz="2400" b="1" dirty="0" err="1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Sum</a:t>
                </a:r>
                <a:r>
                  <a:rPr lang="es-ES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 of </a:t>
                </a:r>
                <a:r>
                  <a:rPr lang="es-ES" sz="2400" b="1" dirty="0" err="1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averages</a:t>
                </a:r>
                <a:endParaRPr lang="es-ES" sz="2400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41" name="69 Rectángulo"/>
              <p:cNvSpPr/>
              <p:nvPr/>
            </p:nvSpPr>
            <p:spPr>
              <a:xfrm>
                <a:off x="1152869" y="3870314"/>
                <a:ext cx="3456384" cy="830997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2400" b="1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+mn-cs"/>
                  </a:rPr>
                  <a:t>Quotations from suppliers </a:t>
                </a:r>
                <a:endParaRPr lang="es-ES" sz="2400" b="1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+mn-cs"/>
                </a:endParaRPr>
              </a:p>
            </p:txBody>
          </p:sp>
          <p:sp>
            <p:nvSpPr>
              <p:cNvPr id="51" name="77 Rectángulo"/>
              <p:cNvSpPr/>
              <p:nvPr/>
            </p:nvSpPr>
            <p:spPr>
              <a:xfrm>
                <a:off x="5761380" y="3789014"/>
                <a:ext cx="22322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s-ES" sz="2400" b="1" dirty="0" err="1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Average</a:t>
                </a:r>
                <a:r>
                  <a:rPr lang="es-ES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 </a:t>
                </a:r>
                <a:r>
                  <a:rPr lang="es-ES" sz="2400" b="1" dirty="0" err="1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for</a:t>
                </a:r>
                <a:r>
                  <a:rPr lang="es-ES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 </a:t>
                </a:r>
              </a:p>
              <a:p>
                <a:pPr algn="ctr"/>
                <a:r>
                  <a:rPr lang="es-ES" sz="2400" b="1" dirty="0" err="1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cost</a:t>
                </a:r>
                <a:r>
                  <a:rPr lang="es-ES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 </a:t>
                </a:r>
                <a:r>
                  <a:rPr lang="es-ES" sz="2400" b="1" dirty="0" err="1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type</a:t>
                </a:r>
                <a:endParaRPr lang="es-ES" sz="2400" b="1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70" name="32 CuadroTexto"/>
              <p:cNvSpPr txBox="1"/>
              <p:nvPr/>
            </p:nvSpPr>
            <p:spPr>
              <a:xfrm>
                <a:off x="549896" y="1309384"/>
                <a:ext cx="5657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s-ES" sz="3600" b="1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1</a:t>
                </a:r>
                <a:endParaRPr lang="es-ES" sz="3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p:grpSp>
      </p:grpSp>
      <p:sp>
        <p:nvSpPr>
          <p:cNvPr id="71" name="143 CuadroTexto"/>
          <p:cNvSpPr txBox="1"/>
          <p:nvPr/>
        </p:nvSpPr>
        <p:spPr>
          <a:xfrm>
            <a:off x="1403648" y="1844824"/>
            <a:ext cx="3391782" cy="53860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9pPr>
          </a:lstStyle>
          <a:p>
            <a:endParaRPr lang="es-ES" sz="3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r>
              <a:rPr lang="es-ES" sz="2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 </a:t>
            </a:r>
            <a:r>
              <a:rPr lang="es-ES" sz="26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Promotional</a:t>
            </a:r>
            <a:r>
              <a:rPr lang="es-ES" sz="2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material</a:t>
            </a:r>
            <a:endParaRPr lang="es-ES" sz="2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2" name="97 Rectángulo"/>
          <p:cNvSpPr/>
          <p:nvPr/>
        </p:nvSpPr>
        <p:spPr bwMode="auto">
          <a:xfrm>
            <a:off x="4932040" y="575561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9pPr>
          </a:lstStyle>
          <a:p>
            <a:pPr marL="0" lvl="1" algn="ctr">
              <a:defRPr/>
            </a:pPr>
            <a:r>
              <a:rPr lang="es-ES" sz="2400" b="1" dirty="0" err="1" smtClean="0">
                <a:solidFill>
                  <a:sysClr val="window" lastClr="FFFFFF"/>
                </a:solidFill>
                <a:latin typeface="+mj-lt"/>
              </a:rPr>
              <a:t>Lump</a:t>
            </a:r>
            <a:r>
              <a:rPr lang="es-ES" sz="2400" b="1" dirty="0" smtClean="0">
                <a:solidFill>
                  <a:sysClr val="window" lastClr="FFFFFF"/>
                </a:solidFill>
                <a:latin typeface="+mj-lt"/>
              </a:rPr>
              <a:t> </a:t>
            </a:r>
            <a:r>
              <a:rPr lang="es-ES" sz="2400" b="1" dirty="0" err="1" smtClean="0">
                <a:solidFill>
                  <a:sysClr val="window" lastClr="FFFFFF"/>
                </a:solidFill>
                <a:latin typeface="+mj-lt"/>
              </a:rPr>
              <a:t>sum</a:t>
            </a:r>
            <a:r>
              <a:rPr lang="es-ES" sz="2400" b="1" dirty="0" smtClean="0">
                <a:solidFill>
                  <a:sysClr val="window" lastClr="FFFFFF"/>
                </a:solidFill>
                <a:latin typeface="+mj-lt"/>
              </a:rPr>
              <a:t> </a:t>
            </a:r>
            <a:r>
              <a:rPr lang="es-ES" sz="2400" b="1" dirty="0" err="1" smtClean="0">
                <a:solidFill>
                  <a:sysClr val="window" lastClr="FFFFFF"/>
                </a:solidFill>
                <a:latin typeface="+mj-lt"/>
              </a:rPr>
              <a:t>by</a:t>
            </a:r>
            <a:r>
              <a:rPr lang="es-ES" sz="2400" b="1" dirty="0" smtClean="0">
                <a:solidFill>
                  <a:sysClr val="window" lastClr="FFFFFF"/>
                </a:solidFill>
                <a:latin typeface="+mj-lt"/>
              </a:rPr>
              <a:t> </a:t>
            </a:r>
            <a:r>
              <a:rPr lang="es-ES" sz="2400" b="1" dirty="0" err="1" smtClean="0">
                <a:solidFill>
                  <a:sysClr val="window" lastClr="FFFFFF"/>
                </a:solidFill>
                <a:latin typeface="+mj-lt"/>
              </a:rPr>
              <a:t>level</a:t>
            </a:r>
            <a:endParaRPr lang="es-ES" sz="2400" b="1" dirty="0">
              <a:solidFill>
                <a:sysClr val="window" lastClr="FFFFFF"/>
              </a:solidFill>
              <a:latin typeface="+mj-lt"/>
            </a:endParaRPr>
          </a:p>
        </p:txBody>
      </p:sp>
      <p:pic>
        <p:nvPicPr>
          <p:cNvPr id="64" name="63 Imagen" descr="Imagen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765" y="908720"/>
            <a:ext cx="8192347" cy="627836"/>
          </a:xfrm>
          <a:prstGeom prst="rect">
            <a:avLst/>
          </a:prstGeom>
        </p:spPr>
      </p:pic>
      <p:sp>
        <p:nvSpPr>
          <p:cNvPr id="43" name="77 Rectángulo"/>
          <p:cNvSpPr/>
          <p:nvPr/>
        </p:nvSpPr>
        <p:spPr>
          <a:xfrm>
            <a:off x="5076056" y="2708920"/>
            <a:ext cx="227362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9pPr>
          </a:lstStyle>
          <a:p>
            <a:pPr marL="900113" indent="-363538">
              <a:buFont typeface="Arial" pitchFamily="34" charset="0"/>
              <a:buChar char="•"/>
            </a:pPr>
            <a:r>
              <a:rPr lang="es-ES" sz="24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Leaflets</a:t>
            </a:r>
            <a:endParaRPr lang="es-ES" sz="24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900113" indent="-363538">
              <a:buFont typeface="Arial" pitchFamily="34" charset="0"/>
              <a:buChar char="•"/>
            </a:pP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Posters</a:t>
            </a:r>
          </a:p>
          <a:p>
            <a:pPr marL="900113" indent="-363538">
              <a:buFont typeface="Arial" pitchFamily="34" charset="0"/>
              <a:buChar char="•"/>
            </a:pP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Roll-Ups</a:t>
            </a:r>
          </a:p>
        </p:txBody>
      </p:sp>
      <p:cxnSp>
        <p:nvCxnSpPr>
          <p:cNvPr id="61" name="60 Forma"/>
          <p:cNvCxnSpPr/>
          <p:nvPr/>
        </p:nvCxnSpPr>
        <p:spPr>
          <a:xfrm flipH="1">
            <a:off x="1078364" y="3309085"/>
            <a:ext cx="6234063" cy="1513909"/>
          </a:xfrm>
          <a:prstGeom prst="bentConnector5">
            <a:avLst>
              <a:gd name="adj1" fmla="val -3667"/>
              <a:gd name="adj2" fmla="val 56099"/>
              <a:gd name="adj3" fmla="val 108789"/>
            </a:avLst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Forma"/>
          <p:cNvCxnSpPr>
            <a:stCxn id="51" idx="3"/>
            <a:endCxn id="40" idx="1"/>
          </p:cNvCxnSpPr>
          <p:nvPr/>
        </p:nvCxnSpPr>
        <p:spPr>
          <a:xfrm flipH="1">
            <a:off x="1180218" y="4741694"/>
            <a:ext cx="6776158" cy="1222395"/>
          </a:xfrm>
          <a:prstGeom prst="bentConnector5">
            <a:avLst>
              <a:gd name="adj1" fmla="val -2089"/>
              <a:gd name="adj2" fmla="val 57553"/>
              <a:gd name="adj3" fmla="val 109372"/>
            </a:avLst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79 Flecha derecha"/>
          <p:cNvSpPr/>
          <p:nvPr/>
        </p:nvSpPr>
        <p:spPr>
          <a:xfrm>
            <a:off x="4932040" y="4435885"/>
            <a:ext cx="864096" cy="57729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/>
          </a:p>
        </p:txBody>
      </p:sp>
      <p:sp>
        <p:nvSpPr>
          <p:cNvPr id="95" name="94 Abrir llave"/>
          <p:cNvSpPr/>
          <p:nvPr/>
        </p:nvSpPr>
        <p:spPr>
          <a:xfrm>
            <a:off x="5184068" y="2780954"/>
            <a:ext cx="324036" cy="984279"/>
          </a:xfrm>
          <a:prstGeom prst="leftBrace">
            <a:avLst>
              <a:gd name="adj1" fmla="val 8333"/>
              <a:gd name="adj2" fmla="val 50000"/>
            </a:avLst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/>
          </a:p>
        </p:txBody>
      </p:sp>
      <p:sp>
        <p:nvSpPr>
          <p:cNvPr id="96" name="95 Flecha derecha"/>
          <p:cNvSpPr/>
          <p:nvPr/>
        </p:nvSpPr>
        <p:spPr>
          <a:xfrm>
            <a:off x="3707904" y="5733256"/>
            <a:ext cx="864096" cy="57729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  <p:bldP spid="72" grpId="1"/>
      <p:bldP spid="43" grpId="0"/>
      <p:bldP spid="80" grpId="0" animBg="1"/>
      <p:bldP spid="95" grpId="0" animBg="1"/>
      <p:bldP spid="95" grpId="1" animBg="1"/>
      <p:bldP spid="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l="4000" t="17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179512" y="188640"/>
            <a:ext cx="82296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uLnTx/>
              <a:uFillTx/>
              <a:latin typeface="Calibri"/>
            </a:endParaRPr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1331640" y="1772816"/>
            <a:ext cx="7200800" cy="223224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900" dirty="0" smtClean="0"/>
              <a:t>Classification of eligible costs by level </a:t>
            </a:r>
            <a:r>
              <a:rPr lang="en-US" sz="2900" b="1" dirty="0" smtClean="0">
                <a:solidFill>
                  <a:schemeClr val="accent2">
                    <a:lumMod val="75000"/>
                  </a:schemeClr>
                </a:solidFill>
              </a:rPr>
              <a:t>close to reality.</a:t>
            </a:r>
          </a:p>
          <a:p>
            <a:pPr>
              <a:spcBef>
                <a:spcPts val="1200"/>
              </a:spcBef>
            </a:pPr>
            <a:r>
              <a:rPr lang="es-ES" sz="2900" dirty="0" smtClean="0"/>
              <a:t>Escape </a:t>
            </a:r>
            <a:r>
              <a:rPr lang="es-ES" sz="2900" dirty="0" err="1" smtClean="0"/>
              <a:t>from</a:t>
            </a:r>
            <a:r>
              <a:rPr lang="es-ES" sz="2900" dirty="0" smtClean="0"/>
              <a:t> a </a:t>
            </a:r>
            <a:r>
              <a:rPr lang="es-ES" sz="2900" dirty="0" err="1" smtClean="0"/>
              <a:t>too</a:t>
            </a:r>
            <a:r>
              <a:rPr lang="es-ES" sz="2900" dirty="0" smtClean="0"/>
              <a:t> </a:t>
            </a:r>
            <a:r>
              <a:rPr lang="es-ES" sz="29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" sz="2900" b="1" dirty="0" err="1" smtClean="0">
                <a:solidFill>
                  <a:schemeClr val="accent2">
                    <a:lumMod val="75000"/>
                  </a:schemeClr>
                </a:solidFill>
              </a:rPr>
              <a:t>Binary</a:t>
            </a:r>
            <a:r>
              <a:rPr lang="es-ES" sz="29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900" b="1" dirty="0" err="1" smtClean="0">
                <a:solidFill>
                  <a:schemeClr val="accent2">
                    <a:lumMod val="75000"/>
                  </a:schemeClr>
                </a:solidFill>
              </a:rPr>
              <a:t>approach</a:t>
            </a:r>
            <a:r>
              <a:rPr lang="es-ES" sz="29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r>
              <a:rPr lang="es-ES" sz="2900" b="1" dirty="0" smtClean="0"/>
              <a:t> </a:t>
            </a:r>
            <a:r>
              <a:rPr lang="es-ES" sz="2900" dirty="0" smtClean="0"/>
              <a:t>(0% </a:t>
            </a:r>
            <a:r>
              <a:rPr lang="es-ES" sz="2900" dirty="0" err="1" smtClean="0"/>
              <a:t>or</a:t>
            </a:r>
            <a:r>
              <a:rPr lang="es-ES" sz="2900" dirty="0" smtClean="0"/>
              <a:t> 100% of </a:t>
            </a:r>
            <a:r>
              <a:rPr lang="es-ES" sz="2900" dirty="0" err="1" smtClean="0"/>
              <a:t>the</a:t>
            </a:r>
            <a:r>
              <a:rPr lang="es-ES" sz="2900" dirty="0" smtClean="0"/>
              <a:t> </a:t>
            </a:r>
            <a:r>
              <a:rPr lang="es-ES" sz="2900" dirty="0" err="1" smtClean="0"/>
              <a:t>grant</a:t>
            </a:r>
            <a:r>
              <a:rPr lang="es-E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es-ES" sz="2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 bwMode="auto">
          <a:xfrm>
            <a:off x="1331640" y="4365104"/>
            <a:ext cx="71287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Char char="•"/>
              <a:defRPr/>
            </a:pPr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Resort to the analysis </a:t>
            </a:r>
            <a:r>
              <a:rPr lang="en-US" sz="2900" b="1" dirty="0" smtClean="0">
                <a:solidFill>
                  <a:schemeClr val="accent2">
                    <a:lumMod val="75000"/>
                  </a:schemeClr>
                </a:solidFill>
              </a:rPr>
              <a:t>of animation costs of Leader and other projects </a:t>
            </a:r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within this area.</a:t>
            </a:r>
          </a:p>
          <a:p>
            <a:pPr marL="34290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Char char="•"/>
              <a:defRPr/>
            </a:pPr>
            <a:endParaRPr lang="en-US" sz="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Char char="•"/>
              <a:defRPr/>
            </a:pPr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 </a:t>
            </a:r>
            <a:r>
              <a:rPr lang="en-US" sz="2900" b="1" dirty="0" smtClean="0">
                <a:solidFill>
                  <a:schemeClr val="accent2">
                    <a:lumMod val="75000"/>
                  </a:schemeClr>
                </a:solidFill>
              </a:rPr>
              <a:t>payout levels.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374357" y="1772816"/>
          <a:ext cx="669251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251"/>
              </a:tblGrid>
              <a:tr h="2160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900" dirty="0" err="1" smtClean="0"/>
                        <a:t>Difficulties</a:t>
                      </a:r>
                      <a:r>
                        <a:rPr lang="es-ES" sz="2900" dirty="0" smtClean="0"/>
                        <a:t>:</a:t>
                      </a:r>
                    </a:p>
                  </a:txBody>
                  <a:tcPr vert="vert27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374357" y="4293096"/>
          <a:ext cx="648072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23762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900" dirty="0" err="1" smtClean="0"/>
                        <a:t>Solutions</a:t>
                      </a:r>
                      <a:r>
                        <a:rPr lang="es-ES" sz="2900" dirty="0" smtClean="0"/>
                        <a:t>:</a:t>
                      </a:r>
                    </a:p>
                  </a:txBody>
                  <a:tcPr vert="vert27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15 Rectángulo"/>
          <p:cNvSpPr/>
          <p:nvPr/>
        </p:nvSpPr>
        <p:spPr>
          <a:xfrm>
            <a:off x="179512" y="188640"/>
            <a:ext cx="8208912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lvl="0" indent="-514350" algn="ctr">
              <a:buFont typeface="+mj-lt"/>
              <a:buAutoNum type="arabicPeriod" startAt="2"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Lump sums - Art. 67.1 c) CPR</a:t>
            </a:r>
          </a:p>
        </p:txBody>
      </p:sp>
      <p:pic>
        <p:nvPicPr>
          <p:cNvPr id="17" name="16 Imagen" descr="Imagen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765" y="908720"/>
            <a:ext cx="8192347" cy="6278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251520" y="188640"/>
            <a:ext cx="8208912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3A766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lvl="0" indent="-514350" algn="ctr">
              <a:buFont typeface="+mj-lt"/>
              <a:buAutoNum type="arabicPeriod" startAt="3"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Flat rate financing - Art. 67.1 d) CPR</a:t>
            </a:r>
            <a:endParaRPr lang="en-US" sz="24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3" y="3140968"/>
            <a:ext cx="718360" cy="66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4437112"/>
            <a:ext cx="703775" cy="61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132856"/>
            <a:ext cx="759618" cy="6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Rectángulo"/>
          <p:cNvSpPr/>
          <p:nvPr/>
        </p:nvSpPr>
        <p:spPr>
          <a:xfrm>
            <a:off x="4139951" y="2214939"/>
            <a:ext cx="4364472" cy="3238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900" b="1" dirty="0" smtClean="0">
                <a:solidFill>
                  <a:srgbClr val="439BB3"/>
                </a:solidFill>
              </a:rPr>
              <a:t>Definition</a:t>
            </a:r>
            <a:r>
              <a:rPr lang="en-US" sz="29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900" b="1" dirty="0" smtClean="0">
                <a:solidFill>
                  <a:schemeClr val="bg1">
                    <a:lumMod val="50000"/>
                  </a:schemeClr>
                </a:solidFill>
              </a:rPr>
              <a:t>of indirect costs.</a:t>
            </a:r>
          </a:p>
          <a:p>
            <a:pPr marL="285750" lvl="1" indent="-285750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9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1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900" b="1" dirty="0" smtClean="0">
                <a:solidFill>
                  <a:srgbClr val="439BB3"/>
                </a:solidFill>
              </a:rPr>
              <a:t>Classification</a:t>
            </a:r>
            <a:r>
              <a:rPr lang="en-US" sz="2900" b="1" dirty="0" smtClean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en-US" sz="2900" b="1" dirty="0" smtClean="0">
                <a:solidFill>
                  <a:prstClr val="white">
                    <a:lumMod val="50000"/>
                  </a:prstClr>
                </a:solidFill>
              </a:rPr>
              <a:t>of indirect costs.</a:t>
            </a:r>
          </a:p>
          <a:p>
            <a:pPr marL="0" lvl="1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900" b="1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285750" lvl="1" indent="-285750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900" b="1" dirty="0" smtClean="0">
                <a:solidFill>
                  <a:srgbClr val="439BB3"/>
                </a:solidFill>
              </a:rPr>
              <a:t>Calculation</a:t>
            </a:r>
            <a:r>
              <a:rPr lang="en-US" sz="2900" b="1" dirty="0" smtClean="0">
                <a:solidFill>
                  <a:schemeClr val="bg1">
                    <a:lumMod val="50000"/>
                  </a:schemeClr>
                </a:solidFill>
              </a:rPr>
              <a:t> of Flat rate </a:t>
            </a:r>
          </a:p>
          <a:p>
            <a:pPr marL="285750" lvl="1" indent="-285750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900" b="1" dirty="0" smtClean="0">
                <a:solidFill>
                  <a:schemeClr val="bg1">
                    <a:lumMod val="50000"/>
                  </a:schemeClr>
                </a:solidFill>
              </a:rPr>
              <a:t>financing.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4139951" y="4221088"/>
            <a:ext cx="4140144" cy="493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9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12 Imagen" descr="Imagen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908720"/>
            <a:ext cx="8398456" cy="731460"/>
          </a:xfrm>
          <a:prstGeom prst="rect">
            <a:avLst/>
          </a:prstGeom>
        </p:spPr>
      </p:pic>
      <p:pic>
        <p:nvPicPr>
          <p:cNvPr id="14" name="Picture 2" descr="Resultado de imagen de man thinking png"/>
          <p:cNvPicPr>
            <a:picLocks noChangeAspect="1" noChangeArrowheads="1"/>
          </p:cNvPicPr>
          <p:nvPr/>
        </p:nvPicPr>
        <p:blipFill>
          <a:blip r:embed="rId7" cstate="print"/>
          <a:srcRect l="19195" r="21743" b="12251"/>
          <a:stretch>
            <a:fillRect/>
          </a:stretch>
        </p:blipFill>
        <p:spPr bwMode="auto">
          <a:xfrm>
            <a:off x="323528" y="2946546"/>
            <a:ext cx="2592288" cy="3369975"/>
          </a:xfrm>
          <a:prstGeom prst="rect">
            <a:avLst/>
          </a:prstGeom>
          <a:noFill/>
        </p:spPr>
      </p:pic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575507" y="2204864"/>
          <a:ext cx="241231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317"/>
              </a:tblGrid>
              <a:tr h="462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Methodology: </a:t>
                      </a:r>
                      <a:endParaRPr lang="es-ES" sz="2400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4" descr="http://i2.istockimg.com/file_thumbview_approve/49280224/5/stock-photo-49280224-3d-little-man-looks-through-magnifying-glass-at-percent-sign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427984" y="4581128"/>
            <a:ext cx="1632296" cy="1572796"/>
          </a:xfrm>
          <a:prstGeom prst="rect">
            <a:avLst/>
          </a:prstGeom>
          <a:noFill/>
        </p:spPr>
      </p:pic>
      <p:sp>
        <p:nvSpPr>
          <p:cNvPr id="26" name="25 Rectángulo"/>
          <p:cNvSpPr/>
          <p:nvPr/>
        </p:nvSpPr>
        <p:spPr>
          <a:xfrm>
            <a:off x="828708" y="1905452"/>
            <a:ext cx="724632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C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alculation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of the indirect cost</a:t>
            </a:r>
            <a:endParaRPr lang="es-ES" sz="2400" b="1" dirty="0" smtClea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21 Grupo"/>
          <p:cNvGrpSpPr>
            <a:grpSpLocks/>
          </p:cNvGrpSpPr>
          <p:nvPr/>
        </p:nvGrpSpPr>
        <p:grpSpPr bwMode="auto">
          <a:xfrm>
            <a:off x="1043608" y="2841556"/>
            <a:ext cx="2160240" cy="830997"/>
            <a:chOff x="1065509" y="2789305"/>
            <a:chExt cx="4153961" cy="5418124"/>
          </a:xfrm>
          <a:solidFill>
            <a:srgbClr val="0070C0"/>
          </a:solidFill>
        </p:grpSpPr>
        <p:sp>
          <p:nvSpPr>
            <p:cNvPr id="31" name="30 Rectángulo redondeado"/>
            <p:cNvSpPr/>
            <p:nvPr/>
          </p:nvSpPr>
          <p:spPr bwMode="auto">
            <a:xfrm>
              <a:off x="1065509" y="2908165"/>
              <a:ext cx="4153961" cy="5219752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750088"/>
                <a:satOff val="-5627"/>
                <a:lumOff val="-915"/>
                <a:alphaOff val="0"/>
              </a:schemeClr>
            </a:fillRef>
            <a:effectRef idx="0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32 Rectángulo"/>
            <p:cNvSpPr/>
            <p:nvPr/>
          </p:nvSpPr>
          <p:spPr>
            <a:xfrm>
              <a:off x="1155050" y="2789305"/>
              <a:ext cx="4064420" cy="54181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>
                <a:defRPr/>
              </a:pPr>
              <a:r>
                <a:rPr lang="es-ES" sz="2400" b="1" dirty="0" err="1" smtClean="0">
                  <a:solidFill>
                    <a:schemeClr val="bg1"/>
                  </a:solidFill>
                  <a:latin typeface="+mj-lt"/>
                </a:rPr>
                <a:t>Unit</a:t>
              </a:r>
              <a:r>
                <a:rPr lang="es-ES" sz="2400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s-ES" sz="2400" b="1" dirty="0" err="1" smtClean="0">
                  <a:solidFill>
                    <a:schemeClr val="bg1"/>
                  </a:solidFill>
                  <a:latin typeface="+mj-lt"/>
                </a:rPr>
                <a:t>staff</a:t>
              </a:r>
              <a:r>
                <a:rPr lang="es-ES" sz="2400" b="1" dirty="0" smtClean="0">
                  <a:solidFill>
                    <a:schemeClr val="bg1"/>
                  </a:solidFill>
                  <a:latin typeface="+mj-lt"/>
                </a:rPr>
                <a:t> </a:t>
              </a:r>
            </a:p>
            <a:p>
              <a:pPr marL="0" lvl="1" algn="ctr">
                <a:defRPr/>
              </a:pPr>
              <a:r>
                <a:rPr lang="es-ES" sz="2400" b="1" dirty="0" err="1" smtClean="0">
                  <a:solidFill>
                    <a:schemeClr val="bg1"/>
                  </a:solidFill>
                  <a:latin typeface="+mj-lt"/>
                </a:rPr>
                <a:t>cost</a:t>
              </a:r>
              <a:r>
                <a:rPr lang="es-ES" sz="2400" b="1" dirty="0" smtClean="0">
                  <a:solidFill>
                    <a:schemeClr val="bg1"/>
                  </a:solidFill>
                  <a:latin typeface="+mj-lt"/>
                </a:rPr>
                <a:t> / </a:t>
              </a:r>
              <a:r>
                <a:rPr lang="es-ES" sz="2400" b="1" dirty="0" err="1" smtClean="0">
                  <a:solidFill>
                    <a:schemeClr val="bg1"/>
                  </a:solidFill>
                  <a:latin typeface="+mj-lt"/>
                </a:rPr>
                <a:t>hour</a:t>
              </a:r>
              <a:endParaRPr lang="es-ES" sz="2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4" name="33 Multiplicar"/>
          <p:cNvSpPr/>
          <p:nvPr/>
        </p:nvSpPr>
        <p:spPr>
          <a:xfrm>
            <a:off x="3226096" y="2922892"/>
            <a:ext cx="819599" cy="734522"/>
          </a:xfrm>
          <a:prstGeom prst="mathMultiply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>
              <a:latin typeface="+mj-lt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4122021" y="2922892"/>
            <a:ext cx="155341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Registered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hours</a:t>
            </a:r>
            <a:endParaRPr lang="es-ES" sz="24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1" name="99 Rectángulo"/>
          <p:cNvSpPr/>
          <p:nvPr/>
        </p:nvSpPr>
        <p:spPr>
          <a:xfrm>
            <a:off x="251520" y="1772816"/>
            <a:ext cx="8208912" cy="4392488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Calibri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Calibri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Calibri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Calibri"/>
              </a:defRPr>
            </a:lvl5pPr>
            <a:lvl6pPr marL="2286000" algn="l" defTabSz="914400" rtl="0" eaLnBrk="1" latinLnBrk="0" hangingPunct="1">
              <a:defRPr kern="1200">
                <a:solidFill>
                  <a:sysClr val="window" lastClr="FFFFFF"/>
                </a:solidFill>
                <a:latin typeface="Calibri"/>
              </a:defRPr>
            </a:lvl6pPr>
            <a:lvl7pPr marL="2743200" algn="l" defTabSz="914400" rtl="0" eaLnBrk="1" latinLnBrk="0" hangingPunct="1">
              <a:defRPr kern="1200">
                <a:solidFill>
                  <a:sysClr val="window" lastClr="FFFFFF"/>
                </a:solidFill>
                <a:latin typeface="Calibri"/>
              </a:defRPr>
            </a:lvl7pPr>
            <a:lvl8pPr marL="3200400" algn="l" defTabSz="914400" rtl="0" eaLnBrk="1" latinLnBrk="0" hangingPunct="1">
              <a:defRPr kern="1200">
                <a:solidFill>
                  <a:sysClr val="window" lastClr="FFFFFF"/>
                </a:solidFill>
                <a:latin typeface="Calibri"/>
              </a:defRPr>
            </a:lvl8pPr>
            <a:lvl9pPr marL="3657600" algn="l" defTabSz="914400" rtl="0" eaLnBrk="1" latinLnBrk="0" hangingPunct="1">
              <a:defRPr kern="12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/>
            <a:endParaRPr lang="es-ES" sz="2800"/>
          </a:p>
        </p:txBody>
      </p:sp>
      <p:pic>
        <p:nvPicPr>
          <p:cNvPr id="29" name="28 Imagen" descr="Imagen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908720"/>
            <a:ext cx="8398456" cy="731460"/>
          </a:xfrm>
          <a:prstGeom prst="rect">
            <a:avLst/>
          </a:prstGeom>
        </p:spPr>
      </p:pic>
      <p:sp>
        <p:nvSpPr>
          <p:cNvPr id="23" name="22 Rectángulo"/>
          <p:cNvSpPr/>
          <p:nvPr/>
        </p:nvSpPr>
        <p:spPr>
          <a:xfrm>
            <a:off x="251520" y="188640"/>
            <a:ext cx="8208912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3A766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lvl="0" indent="-514350" algn="ctr">
              <a:buFont typeface="+mj-lt"/>
              <a:buAutoNum type="arabicPeriod" startAt="3"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Flat rate financing - Art. 67.1 d) CPR</a:t>
            </a:r>
            <a:endParaRPr lang="en-US" sz="24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7020272" y="2697540"/>
            <a:ext cx="1273774" cy="120032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750088"/>
              <a:satOff val="-5627"/>
              <a:lumOff val="-915"/>
              <a:alphaOff val="0"/>
            </a:schemeClr>
          </a:fillRef>
          <a:effectRef idx="0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Total </a:t>
            </a:r>
            <a:r>
              <a:rPr lang="es-ES" sz="2400" b="1" dirty="0" err="1" smtClean="0">
                <a:solidFill>
                  <a:schemeClr val="bg1"/>
                </a:solidFill>
              </a:rPr>
              <a:t>Staff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</a:rPr>
              <a:t>Costs</a:t>
            </a:r>
            <a:endParaRPr lang="es-ES" sz="2400" b="1" dirty="0">
              <a:solidFill>
                <a:schemeClr val="bg1"/>
              </a:solidFill>
            </a:endParaRPr>
          </a:p>
        </p:txBody>
      </p:sp>
      <p:cxnSp>
        <p:nvCxnSpPr>
          <p:cNvPr id="57" name="56 Forma"/>
          <p:cNvCxnSpPr>
            <a:stCxn id="51" idx="2"/>
            <a:endCxn id="60" idx="1"/>
          </p:cNvCxnSpPr>
          <p:nvPr/>
        </p:nvCxnSpPr>
        <p:spPr>
          <a:xfrm rot="5400000">
            <a:off x="3733145" y="1254897"/>
            <a:ext cx="1281042" cy="6566986"/>
          </a:xfrm>
          <a:prstGeom prst="bentConnector4">
            <a:avLst>
              <a:gd name="adj1" fmla="val 33137"/>
              <a:gd name="adj2" fmla="val 109007"/>
            </a:avLst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58 Grupo"/>
          <p:cNvGrpSpPr>
            <a:grpSpLocks/>
          </p:cNvGrpSpPr>
          <p:nvPr/>
        </p:nvGrpSpPr>
        <p:grpSpPr bwMode="auto">
          <a:xfrm>
            <a:off x="1090173" y="4746863"/>
            <a:ext cx="1666853" cy="864096"/>
            <a:chOff x="653073" y="2908165"/>
            <a:chExt cx="4773573" cy="4576082"/>
          </a:xfrm>
          <a:solidFill>
            <a:srgbClr val="0070C0"/>
          </a:solidFill>
        </p:grpSpPr>
        <p:sp>
          <p:nvSpPr>
            <p:cNvPr id="60" name="44 Rectángulo redondeado"/>
            <p:cNvSpPr/>
            <p:nvPr/>
          </p:nvSpPr>
          <p:spPr bwMode="auto">
            <a:xfrm>
              <a:off x="653073" y="2908165"/>
              <a:ext cx="4743022" cy="45760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</p:sp>
        <p:sp>
          <p:nvSpPr>
            <p:cNvPr id="61" name="60 Rectángulo"/>
            <p:cNvSpPr/>
            <p:nvPr/>
          </p:nvSpPr>
          <p:spPr>
            <a:xfrm>
              <a:off x="859291" y="2968431"/>
              <a:ext cx="4567355" cy="44007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2400" b="1" dirty="0" smtClean="0">
                  <a:solidFill>
                    <a:schemeClr val="bg1"/>
                  </a:solidFill>
                </a:rPr>
                <a:t>Art. 68.1 b) CPR</a:t>
              </a:r>
            </a:p>
          </p:txBody>
        </p:sp>
      </p:grpSp>
      <p:sp>
        <p:nvSpPr>
          <p:cNvPr id="71" name="70 Flecha derecha"/>
          <p:cNvSpPr/>
          <p:nvPr/>
        </p:nvSpPr>
        <p:spPr>
          <a:xfrm>
            <a:off x="5724128" y="4890266"/>
            <a:ext cx="864096" cy="57729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2" name="71 Flecha derecha"/>
          <p:cNvSpPr/>
          <p:nvPr/>
        </p:nvSpPr>
        <p:spPr>
          <a:xfrm>
            <a:off x="2843808" y="4890266"/>
            <a:ext cx="864096" cy="57729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4" name="73 Rectángulo"/>
          <p:cNvSpPr/>
          <p:nvPr/>
        </p:nvSpPr>
        <p:spPr>
          <a:xfrm>
            <a:off x="3730275" y="4437112"/>
            <a:ext cx="112975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6600" b="1" dirty="0" smtClean="0">
                <a:ln w="50800">
                  <a:noFill/>
                </a:ln>
                <a:solidFill>
                  <a:schemeClr val="accent5"/>
                </a:solidFill>
              </a:rPr>
              <a:t>15</a:t>
            </a:r>
            <a:endParaRPr lang="es-ES" sz="6600" b="1" dirty="0">
              <a:ln w="50800">
                <a:noFill/>
              </a:ln>
              <a:solidFill>
                <a:schemeClr val="accent5"/>
              </a:solidFill>
            </a:endParaRPr>
          </a:p>
        </p:txBody>
      </p:sp>
      <p:sp>
        <p:nvSpPr>
          <p:cNvPr id="75" name="74 Rectángulo redondeado"/>
          <p:cNvSpPr/>
          <p:nvPr/>
        </p:nvSpPr>
        <p:spPr bwMode="auto">
          <a:xfrm>
            <a:off x="6660232" y="4746863"/>
            <a:ext cx="1629704" cy="903006"/>
          </a:xfrm>
          <a:prstGeom prst="roundRect">
            <a:avLst/>
          </a:prstGeom>
          <a:solidFill>
            <a:srgbClr val="CB139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750088"/>
              <a:satOff val="-5627"/>
              <a:lumOff val="-915"/>
              <a:alphaOff val="0"/>
            </a:schemeClr>
          </a:fillRef>
          <a:effectRef idx="0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Arial" pitchFamily="34" charset="0"/>
              </a:rPr>
              <a:t>Flat rate financing</a:t>
            </a:r>
            <a:endParaRPr lang="es-ES" sz="2400" b="1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4" name="23 Igual que"/>
          <p:cNvSpPr/>
          <p:nvPr/>
        </p:nvSpPr>
        <p:spPr>
          <a:xfrm>
            <a:off x="6084168" y="3023258"/>
            <a:ext cx="648072" cy="634156"/>
          </a:xfrm>
          <a:prstGeom prst="mathEqual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>
              <a:latin typeface="+mj-lt"/>
            </a:endParaRPr>
          </a:p>
        </p:txBody>
      </p:sp>
      <p:cxnSp>
        <p:nvCxnSpPr>
          <p:cNvPr id="25" name="24 Forma"/>
          <p:cNvCxnSpPr>
            <a:stCxn id="26" idx="1"/>
            <a:endCxn id="33" idx="1"/>
          </p:cNvCxnSpPr>
          <p:nvPr/>
        </p:nvCxnSpPr>
        <p:spPr>
          <a:xfrm rot="10800000" flipH="1" flipV="1">
            <a:off x="828707" y="2136285"/>
            <a:ext cx="261465" cy="1120770"/>
          </a:xfrm>
          <a:prstGeom prst="bentConnector3">
            <a:avLst>
              <a:gd name="adj1" fmla="val -120737"/>
            </a:avLst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4" grpId="0" animBg="1"/>
      <p:bldP spid="35" grpId="0" animBg="1"/>
      <p:bldP spid="41" grpId="0" animBg="1"/>
      <p:bldP spid="51" grpId="0" animBg="1"/>
      <p:bldP spid="71" grpId="0" animBg="1"/>
      <p:bldP spid="72" grpId="0" animBg="1"/>
      <p:bldP spid="74" grpId="0"/>
      <p:bldP spid="75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l="4000" t="17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2 Marcador de contenido"/>
          <p:cNvSpPr>
            <a:spLocks noGrp="1"/>
          </p:cNvSpPr>
          <p:nvPr>
            <p:ph idx="1"/>
          </p:nvPr>
        </p:nvSpPr>
        <p:spPr>
          <a:xfrm>
            <a:off x="1619672" y="1844824"/>
            <a:ext cx="6696744" cy="2448272"/>
          </a:xfrm>
        </p:spPr>
        <p:txBody>
          <a:bodyPr/>
          <a:lstStyle/>
          <a:p>
            <a:r>
              <a:rPr lang="en-US" sz="2900" b="1" dirty="0" smtClean="0">
                <a:solidFill>
                  <a:schemeClr val="accent5"/>
                </a:solidFill>
              </a:rPr>
              <a:t>Definition of indirect costs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which comply with the premises included in the regulations. </a:t>
            </a:r>
          </a:p>
          <a:p>
            <a:r>
              <a:rPr lang="en-US" sz="2900" dirty="0" smtClean="0"/>
              <a:t>The </a:t>
            </a:r>
            <a:r>
              <a:rPr lang="en-US" sz="2900" b="1" dirty="0" smtClean="0">
                <a:solidFill>
                  <a:schemeClr val="accent5"/>
                </a:solidFill>
              </a:rPr>
              <a:t>percentage applied</a:t>
            </a:r>
            <a:r>
              <a:rPr lang="en-US" sz="2900" dirty="0" smtClean="0"/>
              <a:t>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should cover the real indirect costs.</a:t>
            </a:r>
            <a:endParaRPr lang="es-ES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Rectangle 1"/>
          <p:cNvSpPr>
            <a:spLocks noChangeArrowheads="1"/>
          </p:cNvSpPr>
          <p:nvPr/>
        </p:nvSpPr>
        <p:spPr bwMode="auto">
          <a:xfrm>
            <a:off x="2555776" y="5182597"/>
            <a:ext cx="576064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lvl="0" indent="-3619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" sz="5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9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1619672" y="4869160"/>
            <a:ext cx="69582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Char char="•"/>
              <a:defRPr/>
            </a:pPr>
            <a:r>
              <a:rPr lang="es-ES" sz="2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</a:t>
            </a:r>
            <a:r>
              <a:rPr lang="es-ES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es-ES" sz="2900" b="1" dirty="0" err="1" smtClean="0">
                <a:solidFill>
                  <a:schemeClr val="accent5"/>
                </a:solidFill>
              </a:rPr>
              <a:t>previous</a:t>
            </a:r>
            <a:r>
              <a:rPr lang="es-ES" sz="2900" b="1" dirty="0" smtClean="0">
                <a:solidFill>
                  <a:schemeClr val="accent5"/>
                </a:solidFill>
              </a:rPr>
              <a:t> </a:t>
            </a:r>
            <a:r>
              <a:rPr lang="es-ES" sz="2900" b="1" dirty="0" err="1" smtClean="0">
                <a:solidFill>
                  <a:schemeClr val="accent5"/>
                </a:solidFill>
              </a:rPr>
              <a:t>calls</a:t>
            </a:r>
            <a:r>
              <a:rPr lang="en-US" sz="2900" b="1" dirty="0" smtClean="0">
                <a:solidFill>
                  <a:schemeClr val="accent5"/>
                </a:solidFill>
              </a:rPr>
              <a:t> </a:t>
            </a:r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en-US" sz="2900" b="1" dirty="0" smtClean="0">
                <a:solidFill>
                  <a:schemeClr val="accent5"/>
                </a:solidFill>
              </a:rPr>
              <a:t> consultation with auditors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the classification</a:t>
            </a:r>
            <a:r>
              <a:rPr 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indirect costs and the percentage applied.</a:t>
            </a:r>
            <a:endParaRPr kumimoji="0" lang="es-E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9 Imagen" descr="Imagen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908720"/>
            <a:ext cx="8398456" cy="731460"/>
          </a:xfrm>
          <a:prstGeom prst="rect">
            <a:avLst/>
          </a:prstGeom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90381" y="1844824"/>
          <a:ext cx="669251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251"/>
              </a:tblGrid>
              <a:tr h="24482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900" dirty="0" err="1" smtClean="0"/>
                        <a:t>Difficulties</a:t>
                      </a:r>
                      <a:r>
                        <a:rPr lang="es-ES" sz="2900" dirty="0" smtClean="0"/>
                        <a:t>:</a:t>
                      </a:r>
                    </a:p>
                  </a:txBody>
                  <a:tcPr vert="vert27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590381" y="4725144"/>
          <a:ext cx="648072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20162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900" dirty="0" err="1" smtClean="0"/>
                        <a:t>Solutions</a:t>
                      </a:r>
                      <a:r>
                        <a:rPr lang="es-ES" sz="2900" dirty="0" smtClean="0"/>
                        <a:t>:</a:t>
                      </a:r>
                    </a:p>
                  </a:txBody>
                  <a:tcPr vert="vert27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251520" y="188640"/>
            <a:ext cx="8208912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3A766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lvl="0" indent="-514350" algn="ctr">
              <a:buFont typeface="+mj-lt"/>
              <a:buAutoNum type="arabicPeriod" startAt="3"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Flat rate financing - Art. 67.1 d) CPR</a:t>
            </a:r>
            <a:endParaRPr lang="en-US" sz="24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6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8000"/>
            <a:lum/>
          </a:blip>
          <a:srcRect/>
          <a:stretch>
            <a:fillRect l="4000" t="12000" r="25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107504" y="115417"/>
            <a:ext cx="856895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946525" algn="l"/>
              </a:tabLst>
              <a:defRPr/>
            </a:pP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Zurich BT" pitchFamily="34" charset="0"/>
                <a:ea typeface="+mj-ea"/>
                <a:cs typeface="+mj-cs"/>
              </a:rPr>
              <a:t>Lessons learned</a:t>
            </a: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4248472"/>
          </a:xfrm>
          <a:noFill/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Start with the implementation of SCOs </a:t>
            </a:r>
            <a:r>
              <a:rPr lang="en-US" sz="3200" b="1" dirty="0" smtClean="0">
                <a:solidFill>
                  <a:srgbClr val="5CB37C"/>
                </a:solidFill>
              </a:rPr>
              <a:t>at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rgbClr val="5CB37C"/>
                </a:solidFill>
              </a:rPr>
              <a:t>an early stage.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of SCOs involves taking on </a:t>
            </a:r>
            <a:r>
              <a:rPr lang="en-US" sz="3200" b="1" dirty="0" smtClean="0">
                <a:solidFill>
                  <a:srgbClr val="5CB37C"/>
                </a:solidFill>
              </a:rPr>
              <a:t>significant challenges.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Despite having a legal framework, </a:t>
            </a:r>
            <a:r>
              <a:rPr lang="en-US" sz="3200" b="1" dirty="0" smtClean="0">
                <a:solidFill>
                  <a:srgbClr val="5CB37C"/>
                </a:solidFill>
              </a:rPr>
              <a:t>there is legal uncertainty.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of </a:t>
            </a:r>
            <a:r>
              <a:rPr lang="en-US" sz="3200" b="1" dirty="0" smtClean="0">
                <a:solidFill>
                  <a:srgbClr val="5CB37C"/>
                </a:solidFill>
              </a:rPr>
              <a:t>IT tools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the management of SCOs.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51521" y="1052513"/>
            <a:ext cx="7992888" cy="4392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spcBef>
                <a:spcPts val="1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sz="4000" dirty="0">
              <a:solidFill>
                <a:srgbClr val="5CB37C"/>
              </a:solidFill>
              <a:latin typeface="Trebuchet MS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5100" b="1" dirty="0" smtClean="0">
                <a:solidFill>
                  <a:srgbClr val="5CB3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Thank you for your attention</a:t>
            </a:r>
          </a:p>
          <a:p>
            <a:pPr algn="ctr">
              <a:spcBef>
                <a:spcPts val="1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sz="5100" b="1" dirty="0" smtClean="0">
              <a:solidFill>
                <a:srgbClr val="5CB3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ts val="1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Carla Álvarez de Vera (carlaav@gmrcanarias.com)</a:t>
            </a:r>
          </a:p>
          <a:p>
            <a:pPr algn="ctr">
              <a:spcBef>
                <a:spcPts val="1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Regional Ministry of Agriculture, Livestock, Fisheries and Water of the Canary Islands Government</a:t>
            </a:r>
          </a:p>
          <a:p>
            <a:pPr algn="ctr">
              <a:spcBef>
                <a:spcPts val="1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sz="4800" dirty="0">
              <a:solidFill>
                <a:srgbClr val="5CB37C"/>
              </a:solidFill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1105580"/>
            <a:ext cx="8208912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Standard </a:t>
            </a:r>
            <a:r>
              <a:rPr lang="es-ES" sz="28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scales</a:t>
            </a: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of </a:t>
            </a:r>
            <a:r>
              <a:rPr lang="es-ES" sz="28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unit</a:t>
            </a: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costs</a:t>
            </a: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-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Art. 67.1 b) CPR</a:t>
            </a:r>
            <a:endParaRPr lang="es-ES" sz="28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0" name="79 Rectángulo"/>
          <p:cNvSpPr/>
          <p:nvPr/>
        </p:nvSpPr>
        <p:spPr>
          <a:xfrm>
            <a:off x="251520" y="3501008"/>
            <a:ext cx="8208912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Lump sums - Art. 67.1 c) CPR</a:t>
            </a:r>
          </a:p>
        </p:txBody>
      </p:sp>
      <p:sp>
        <p:nvSpPr>
          <p:cNvPr id="102" name="101 Rectángulo"/>
          <p:cNvSpPr/>
          <p:nvPr/>
        </p:nvSpPr>
        <p:spPr>
          <a:xfrm>
            <a:off x="251520" y="5229200"/>
            <a:ext cx="8208912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3A766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Flat rate financing - Art. 67.1 d) CPR</a:t>
            </a:r>
            <a:endParaRPr lang="en-US" sz="24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9" name="1 Título"/>
          <p:cNvSpPr txBox="1">
            <a:spLocks/>
          </p:cNvSpPr>
          <p:nvPr/>
        </p:nvSpPr>
        <p:spPr bwMode="auto">
          <a:xfrm>
            <a:off x="107504" y="115417"/>
            <a:ext cx="856895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946525" algn="l"/>
              </a:tabLst>
              <a:defRPr/>
            </a:pP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Zurich BT" pitchFamily="34" charset="0"/>
                <a:ea typeface="+mj-ea"/>
                <a:cs typeface="+mj-cs"/>
              </a:rPr>
              <a:t>Measures we use SCOs for</a:t>
            </a: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Zurich BT" pitchFamily="34" charset="0"/>
              <a:ea typeface="+mj-ea"/>
              <a:cs typeface="+mj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1520" y="1124744"/>
            <a:ext cx="8208912" cy="20882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251520" y="3501008"/>
            <a:ext cx="8208912" cy="136815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251520" y="5229200"/>
            <a:ext cx="8208912" cy="136815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 descr="Imagen3.png"/>
          <p:cNvPicPr>
            <a:picLocks noChangeAspect="1"/>
          </p:cNvPicPr>
          <p:nvPr/>
        </p:nvPicPr>
        <p:blipFill>
          <a:blip r:embed="rId3" cstate="print"/>
          <a:srcRect r="4602" b="-3223"/>
          <a:stretch>
            <a:fillRect/>
          </a:stretch>
        </p:blipFill>
        <p:spPr>
          <a:xfrm>
            <a:off x="323528" y="2492896"/>
            <a:ext cx="8064896" cy="648072"/>
          </a:xfrm>
          <a:prstGeom prst="rect">
            <a:avLst/>
          </a:prstGeom>
        </p:spPr>
      </p:pic>
      <p:pic>
        <p:nvPicPr>
          <p:cNvPr id="21" name="20 Imagen" descr="Imagen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793884"/>
            <a:ext cx="8424936" cy="731460"/>
          </a:xfrm>
          <a:prstGeom prst="rect">
            <a:avLst/>
          </a:prstGeom>
        </p:spPr>
      </p:pic>
      <p:pic>
        <p:nvPicPr>
          <p:cNvPr id="23" name="22 Imagen" descr="Imagenm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772816"/>
            <a:ext cx="8064896" cy="627836"/>
          </a:xfrm>
          <a:prstGeom prst="rect">
            <a:avLst/>
          </a:prstGeom>
        </p:spPr>
      </p:pic>
      <p:pic>
        <p:nvPicPr>
          <p:cNvPr id="24" name="23 Imagen" descr="Imagen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9" y="4097308"/>
            <a:ext cx="8064896" cy="62783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0" grpId="0" animBg="1"/>
      <p:bldP spid="102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22 Tabla"/>
          <p:cNvGraphicFramePr>
            <a:graphicFrameLocks noGrp="1"/>
          </p:cNvGraphicFramePr>
          <p:nvPr/>
        </p:nvGraphicFramePr>
        <p:xfrm>
          <a:off x="575507" y="2204864"/>
          <a:ext cx="241231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317"/>
              </a:tblGrid>
              <a:tr h="462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Methodology: </a:t>
                      </a:r>
                      <a:endParaRPr lang="es-ES" sz="2400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3271973"/>
            <a:ext cx="648841" cy="66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2315" y="4869160"/>
            <a:ext cx="635669" cy="61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132856"/>
            <a:ext cx="686106" cy="6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8 Rectángulo"/>
          <p:cNvSpPr/>
          <p:nvPr/>
        </p:nvSpPr>
        <p:spPr>
          <a:xfrm>
            <a:off x="4572000" y="2214939"/>
            <a:ext cx="3960440" cy="3640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900" b="1" dirty="0" smtClean="0">
                <a:solidFill>
                  <a:schemeClr val="accent3">
                    <a:lumMod val="75000"/>
                  </a:schemeClr>
                </a:solidFill>
              </a:rPr>
              <a:t>Collection</a:t>
            </a:r>
            <a:r>
              <a:rPr lang="en-US" sz="2900" b="1" dirty="0" smtClean="0">
                <a:solidFill>
                  <a:schemeClr val="bg1">
                    <a:lumMod val="50000"/>
                  </a:schemeClr>
                </a:solidFill>
              </a:rPr>
              <a:t> of data.</a:t>
            </a:r>
          </a:p>
          <a:p>
            <a:pPr marL="0" lvl="1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9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lvl="1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900" b="1" dirty="0" smtClean="0">
                <a:solidFill>
                  <a:schemeClr val="accent3">
                    <a:lumMod val="75000"/>
                  </a:schemeClr>
                </a:solidFill>
              </a:rPr>
              <a:t>Categorization</a:t>
            </a:r>
            <a:r>
              <a:rPr lang="en-US" sz="2900" b="1" dirty="0" smtClean="0">
                <a:solidFill>
                  <a:schemeClr val="bg1">
                    <a:lumMod val="50000"/>
                  </a:schemeClr>
                </a:solidFill>
              </a:rPr>
              <a:t> of costs by Occupational Classifications (SSGS).</a:t>
            </a:r>
          </a:p>
          <a:p>
            <a:pPr marL="285750" lvl="1" indent="-285750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9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lvl="1" indent="-285750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900" b="1" dirty="0" smtClean="0">
                <a:solidFill>
                  <a:schemeClr val="accent3">
                    <a:lumMod val="75000"/>
                  </a:schemeClr>
                </a:solidFill>
              </a:rPr>
              <a:t>Calculation</a:t>
            </a:r>
            <a:r>
              <a:rPr lang="en-US" sz="2900" b="1" dirty="0" smtClean="0">
                <a:solidFill>
                  <a:schemeClr val="bg1">
                    <a:lumMod val="50000"/>
                  </a:schemeClr>
                </a:solidFill>
              </a:rPr>
              <a:t> of Standard </a:t>
            </a:r>
          </a:p>
          <a:p>
            <a:pPr marL="285750" lvl="1" indent="-285750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900" b="1" dirty="0" smtClean="0">
                <a:solidFill>
                  <a:schemeClr val="bg1">
                    <a:lumMod val="50000"/>
                  </a:schemeClr>
                </a:solidFill>
              </a:rPr>
              <a:t>scales of unit costs.</a:t>
            </a:r>
            <a:endParaRPr lang="es-ES" sz="2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7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08962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marL="514350" lvl="0" indent="-514350" algn="ctr">
              <a:buAutoNum type="arabicPeriod"/>
            </a:pP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Standard </a:t>
            </a:r>
            <a:r>
              <a:rPr lang="es-ES" sz="28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scales</a:t>
            </a: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of </a:t>
            </a:r>
            <a:r>
              <a:rPr lang="es-ES" sz="28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unit</a:t>
            </a: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costs</a:t>
            </a: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-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Art. 67.1 b) CPR</a:t>
            </a:r>
            <a:endParaRPr lang="es-ES" sz="28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" name="Picture 2" descr="Resultado de image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7000"/>
          </a:blip>
          <a:srcRect/>
          <a:stretch>
            <a:fillRect/>
          </a:stretch>
        </p:blipFill>
        <p:spPr bwMode="auto">
          <a:xfrm>
            <a:off x="467544" y="3573016"/>
            <a:ext cx="3312368" cy="2559940"/>
          </a:xfrm>
          <a:prstGeom prst="rect">
            <a:avLst/>
          </a:prstGeom>
          <a:noFill/>
        </p:spPr>
      </p:pic>
      <p:pic>
        <p:nvPicPr>
          <p:cNvPr id="13" name="12 Imagen" descr="Imagenm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980728"/>
            <a:ext cx="8324838" cy="648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1 Grupo"/>
          <p:cNvGrpSpPr>
            <a:grpSpLocks/>
          </p:cNvGrpSpPr>
          <p:nvPr/>
        </p:nvGrpSpPr>
        <p:grpSpPr bwMode="auto">
          <a:xfrm>
            <a:off x="323528" y="1844824"/>
            <a:ext cx="7992888" cy="533675"/>
            <a:chOff x="970872" y="2614316"/>
            <a:chExt cx="4581667" cy="2949013"/>
          </a:xfrm>
          <a:noFill/>
        </p:grpSpPr>
        <p:grpSp>
          <p:nvGrpSpPr>
            <p:cNvPr id="3" name="11 Grupo"/>
            <p:cNvGrpSpPr>
              <a:grpSpLocks/>
            </p:cNvGrpSpPr>
            <p:nvPr/>
          </p:nvGrpSpPr>
          <p:grpSpPr bwMode="auto">
            <a:xfrm>
              <a:off x="970872" y="2614316"/>
              <a:ext cx="4581667" cy="2949013"/>
              <a:chOff x="170827" y="1035722"/>
              <a:chExt cx="2945795" cy="2161571"/>
            </a:xfrm>
            <a:grpFill/>
          </p:grpSpPr>
          <p:sp>
            <p:nvSpPr>
              <p:cNvPr id="37" name="36 Rectángulo redondeado"/>
              <p:cNvSpPr/>
              <p:nvPr/>
            </p:nvSpPr>
            <p:spPr>
              <a:xfrm>
                <a:off x="217230" y="1035722"/>
                <a:ext cx="2899392" cy="2161571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3750088"/>
                  <a:satOff val="-5627"/>
                  <a:lumOff val="-915"/>
                  <a:alphaOff val="0"/>
                </a:schemeClr>
              </a:fillRef>
              <a:effectRef idx="0">
                <a:schemeClr val="accent3">
                  <a:hueOff val="3750088"/>
                  <a:satOff val="-5627"/>
                  <a:lumOff val="-91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37 Rectángulo"/>
              <p:cNvSpPr/>
              <p:nvPr/>
            </p:nvSpPr>
            <p:spPr>
              <a:xfrm>
                <a:off x="170827" y="1223300"/>
                <a:ext cx="2741771" cy="79232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6680" tIns="106680" rIns="106680" bIns="106680" spcCol="1270" anchor="ctr"/>
              <a:lstStyle/>
              <a:p>
                <a:pPr algn="ctr" fontAlgn="auto">
                  <a:spcAft>
                    <a:spcPts val="0"/>
                  </a:spcAft>
                  <a:defRPr/>
                </a:pPr>
                <a:endParaRPr lang="es-ES" sz="2400">
                  <a:latin typeface="+mj-lt"/>
                </a:endParaRPr>
              </a:p>
            </p:txBody>
          </p:sp>
        </p:grpSp>
        <p:sp>
          <p:nvSpPr>
            <p:cNvPr id="36" name="35 Rectángulo"/>
            <p:cNvSpPr/>
            <p:nvPr/>
          </p:nvSpPr>
          <p:spPr>
            <a:xfrm>
              <a:off x="1214833" y="2614316"/>
              <a:ext cx="4324489" cy="255109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lvl="1" algn="ctr">
                <a:defRPr/>
              </a:pPr>
              <a:r>
                <a:rPr lang="en-US" sz="2400" b="1" i="1" dirty="0" smtClean="0">
                  <a:solidFill>
                    <a:schemeClr val="lt1"/>
                  </a:solidFill>
                  <a:latin typeface="+mj-lt"/>
                </a:rPr>
                <a:t>Wage Scale of the Collective Labor Agreements selected</a:t>
              </a:r>
            </a:p>
          </p:txBody>
        </p:sp>
      </p:grpSp>
      <p:sp>
        <p:nvSpPr>
          <p:cNvPr id="40" name="7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08962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marL="514350" lvl="0" indent="-514350" algn="ctr">
              <a:buAutoNum type="arabicPeriod"/>
            </a:pP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Standard </a:t>
            </a:r>
            <a:r>
              <a:rPr lang="es-ES" sz="28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scales</a:t>
            </a: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of </a:t>
            </a:r>
            <a:r>
              <a:rPr lang="es-ES" sz="28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unit</a:t>
            </a: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costs</a:t>
            </a: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-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Art. 67.1 b) CPR</a:t>
            </a:r>
            <a:endParaRPr lang="es-ES" sz="28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8" name="27 Imagen" descr="Imagenm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8324838" cy="648072"/>
          </a:xfrm>
          <a:prstGeom prst="rect">
            <a:avLst/>
          </a:prstGeom>
        </p:spPr>
      </p:pic>
      <p:sp>
        <p:nvSpPr>
          <p:cNvPr id="33" name="32 Rectángulo"/>
          <p:cNvSpPr/>
          <p:nvPr/>
        </p:nvSpPr>
        <p:spPr>
          <a:xfrm>
            <a:off x="539552" y="2675821"/>
            <a:ext cx="2952328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Base </a:t>
            </a:r>
            <a:r>
              <a:rPr lang="es-ES" sz="2400" b="1" dirty="0" err="1" smtClean="0">
                <a:solidFill>
                  <a:schemeClr val="bg1"/>
                </a:solidFill>
                <a:latin typeface="+mj-lt"/>
              </a:rPr>
              <a:t>salary</a:t>
            </a:r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/</a:t>
            </a:r>
            <a:r>
              <a:rPr lang="es-ES" sz="2400" b="1" dirty="0" err="1" smtClean="0">
                <a:solidFill>
                  <a:schemeClr val="bg1"/>
                </a:solidFill>
                <a:latin typeface="+mj-lt"/>
              </a:rPr>
              <a:t>category</a:t>
            </a:r>
            <a:endParaRPr lang="es-ES" sz="24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s-ES" sz="2400" b="1" dirty="0" err="1" smtClean="0">
                <a:solidFill>
                  <a:schemeClr val="bg1"/>
                </a:solidFill>
                <a:latin typeface="+mj-lt"/>
              </a:rPr>
              <a:t>average</a:t>
            </a:r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4139952" y="2708920"/>
            <a:ext cx="201622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Salary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bonus</a:t>
            </a:r>
            <a:endParaRPr lang="es-ES" sz="2400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and </a:t>
            </a:r>
            <a:r>
              <a:rPr lang="es-ES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holidays</a:t>
            </a:r>
            <a:endParaRPr lang="es-ES" sz="2400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5" name="34 Más"/>
          <p:cNvSpPr/>
          <p:nvPr/>
        </p:nvSpPr>
        <p:spPr>
          <a:xfrm>
            <a:off x="3563888" y="2852936"/>
            <a:ext cx="504056" cy="504059"/>
          </a:xfrm>
          <a:prstGeom prst="mathPlus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>
              <a:latin typeface="+mj-lt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6876256" y="2742019"/>
            <a:ext cx="1584176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 err="1" smtClean="0">
                <a:solidFill>
                  <a:schemeClr val="bg1"/>
                </a:solidFill>
                <a:latin typeface="+mj-lt"/>
              </a:rPr>
              <a:t>Gross</a:t>
            </a:r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  <a:latin typeface="+mj-lt"/>
              </a:rPr>
              <a:t>Salary</a:t>
            </a:r>
            <a:endParaRPr lang="es-ES" sz="2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347862" y="4167044"/>
            <a:ext cx="252028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Company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social </a:t>
            </a:r>
            <a:r>
              <a:rPr lang="es-ES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security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payments</a:t>
            </a:r>
            <a:endParaRPr lang="es-ES" sz="2400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1" name="50 Más"/>
          <p:cNvSpPr/>
          <p:nvPr/>
        </p:nvSpPr>
        <p:spPr>
          <a:xfrm>
            <a:off x="2555776" y="4288413"/>
            <a:ext cx="504056" cy="576064"/>
          </a:xfrm>
          <a:prstGeom prst="mathPlus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>
              <a:latin typeface="+mj-lt"/>
            </a:endParaRPr>
          </a:p>
        </p:txBody>
      </p:sp>
      <p:cxnSp>
        <p:nvCxnSpPr>
          <p:cNvPr id="62" name="61 Forma"/>
          <p:cNvCxnSpPr>
            <a:stCxn id="37" idx="1"/>
            <a:endCxn id="33" idx="1"/>
          </p:cNvCxnSpPr>
          <p:nvPr/>
        </p:nvCxnSpPr>
        <p:spPr>
          <a:xfrm rot="10800000" flipH="1" flipV="1">
            <a:off x="449434" y="2111662"/>
            <a:ext cx="90118" cy="979658"/>
          </a:xfrm>
          <a:prstGeom prst="bentConnector3">
            <a:avLst>
              <a:gd name="adj1" fmla="val -253667"/>
            </a:avLst>
          </a:prstGeom>
          <a:noFill/>
          <a:ln w="635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73 Rectángulo"/>
          <p:cNvSpPr/>
          <p:nvPr/>
        </p:nvSpPr>
        <p:spPr>
          <a:xfrm>
            <a:off x="6804248" y="4144397"/>
            <a:ext cx="1711769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 err="1" smtClean="0">
                <a:solidFill>
                  <a:schemeClr val="bg1"/>
                </a:solidFill>
                <a:latin typeface="+mj-lt"/>
              </a:rPr>
              <a:t>Annual</a:t>
            </a:r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es-ES" sz="2400" b="1" dirty="0" err="1" smtClean="0">
                <a:solidFill>
                  <a:schemeClr val="bg1"/>
                </a:solidFill>
                <a:latin typeface="+mj-lt"/>
              </a:rPr>
              <a:t>Gross</a:t>
            </a:r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  <a:latin typeface="+mj-lt"/>
              </a:rPr>
              <a:t>Costs</a:t>
            </a:r>
            <a:endParaRPr lang="es-ES" sz="2400" b="1" dirty="0" smtClea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77 Grupo"/>
          <p:cNvGrpSpPr>
            <a:grpSpLocks/>
          </p:cNvGrpSpPr>
          <p:nvPr/>
        </p:nvGrpSpPr>
        <p:grpSpPr bwMode="auto">
          <a:xfrm>
            <a:off x="491568" y="5732785"/>
            <a:ext cx="1416136" cy="864567"/>
            <a:chOff x="-270318" y="2908165"/>
            <a:chExt cx="5392229" cy="4131162"/>
          </a:xfrm>
          <a:solidFill>
            <a:srgbClr val="0070C0"/>
          </a:solidFill>
        </p:grpSpPr>
        <p:sp>
          <p:nvSpPr>
            <p:cNvPr id="79" name="44 Rectángulo redondeado"/>
            <p:cNvSpPr/>
            <p:nvPr/>
          </p:nvSpPr>
          <p:spPr bwMode="auto">
            <a:xfrm>
              <a:off x="3867" y="2908165"/>
              <a:ext cx="4820252" cy="41311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</p:sp>
        <p:sp>
          <p:nvSpPr>
            <p:cNvPr id="80" name="79 Rectángulo"/>
            <p:cNvSpPr/>
            <p:nvPr/>
          </p:nvSpPr>
          <p:spPr>
            <a:xfrm>
              <a:off x="-270318" y="3066322"/>
              <a:ext cx="5392229" cy="3970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2400" b="1" dirty="0" smtClean="0">
                  <a:solidFill>
                    <a:schemeClr val="bg1"/>
                  </a:solidFill>
                </a:rPr>
                <a:t>Art. 68.2  CPR</a:t>
              </a:r>
            </a:p>
          </p:txBody>
        </p:sp>
      </p:grpSp>
      <p:sp>
        <p:nvSpPr>
          <p:cNvPr id="81" name="80 Rectángulo"/>
          <p:cNvSpPr/>
          <p:nvPr/>
        </p:nvSpPr>
        <p:spPr>
          <a:xfrm>
            <a:off x="2987824" y="5661248"/>
            <a:ext cx="2988332" cy="1107996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Latest documented annual gross costs</a:t>
            </a:r>
          </a:p>
          <a:p>
            <a:pPr algn="ctr"/>
            <a:r>
              <a:rPr lang="es-ES" sz="22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1720 </a:t>
            </a:r>
            <a:r>
              <a:rPr lang="es-ES" sz="22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hours</a:t>
            </a:r>
            <a:endParaRPr lang="es-ES" sz="22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8" name="97 Flecha derecha"/>
          <p:cNvSpPr/>
          <p:nvPr/>
        </p:nvSpPr>
        <p:spPr>
          <a:xfrm>
            <a:off x="2195736" y="5949280"/>
            <a:ext cx="546723" cy="53838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>
              <a:latin typeface="+mj-lt"/>
            </a:endParaRPr>
          </a:p>
        </p:txBody>
      </p:sp>
      <p:grpSp>
        <p:nvGrpSpPr>
          <p:cNvPr id="5" name="21 Grupo"/>
          <p:cNvGrpSpPr>
            <a:grpSpLocks/>
          </p:cNvGrpSpPr>
          <p:nvPr/>
        </p:nvGrpSpPr>
        <p:grpSpPr bwMode="auto">
          <a:xfrm>
            <a:off x="6827239" y="5714449"/>
            <a:ext cx="1705201" cy="1026919"/>
            <a:chOff x="896681" y="2570192"/>
            <a:chExt cx="4896022" cy="6567017"/>
          </a:xfrm>
        </p:grpSpPr>
        <p:sp>
          <p:nvSpPr>
            <p:cNvPr id="100" name="99 Rectángulo redondeado"/>
            <p:cNvSpPr/>
            <p:nvPr/>
          </p:nvSpPr>
          <p:spPr bwMode="auto">
            <a:xfrm>
              <a:off x="896681" y="2570192"/>
              <a:ext cx="4896022" cy="6567017"/>
            </a:xfrm>
            <a:prstGeom prst="roundRect">
              <a:avLst/>
            </a:prstGeom>
            <a:solidFill>
              <a:srgbClr val="CB139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750088"/>
                <a:satOff val="-5627"/>
                <a:lumOff val="-915"/>
                <a:alphaOff val="0"/>
              </a:schemeClr>
            </a:fillRef>
            <a:effectRef idx="0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1" name="100 Rectángulo"/>
            <p:cNvSpPr/>
            <p:nvPr/>
          </p:nvSpPr>
          <p:spPr>
            <a:xfrm>
              <a:off x="1155046" y="3150942"/>
              <a:ext cx="4580273" cy="53141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defRPr/>
              </a:pPr>
              <a:r>
                <a:rPr lang="es-ES" sz="2400" b="1" dirty="0" err="1" smtClean="0">
                  <a:solidFill>
                    <a:schemeClr val="bg1"/>
                  </a:solidFill>
                  <a:latin typeface="+mj-lt"/>
                </a:rPr>
                <a:t>Unit</a:t>
              </a:r>
              <a:r>
                <a:rPr lang="es-ES" sz="2400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s-ES" sz="2400" b="1" dirty="0" err="1" smtClean="0">
                  <a:solidFill>
                    <a:schemeClr val="bg1"/>
                  </a:solidFill>
                  <a:latin typeface="+mj-lt"/>
                </a:rPr>
                <a:t>cost</a:t>
              </a:r>
              <a:r>
                <a:rPr lang="es-ES" sz="2400" b="1" dirty="0" smtClean="0">
                  <a:solidFill>
                    <a:schemeClr val="bg1"/>
                  </a:solidFill>
                  <a:latin typeface="+mj-lt"/>
                </a:rPr>
                <a:t> </a:t>
              </a:r>
            </a:p>
            <a:p>
              <a:pPr marL="0" lvl="1" algn="ctr">
                <a:defRPr/>
              </a:pPr>
              <a:r>
                <a:rPr lang="es-ES" sz="2400" b="1" dirty="0" smtClean="0">
                  <a:solidFill>
                    <a:schemeClr val="bg1"/>
                  </a:solidFill>
                  <a:latin typeface="+mj-lt"/>
                </a:rPr>
                <a:t>per </a:t>
              </a:r>
              <a:r>
                <a:rPr lang="es-ES" sz="2400" b="1" dirty="0" err="1" smtClean="0">
                  <a:solidFill>
                    <a:schemeClr val="bg1"/>
                  </a:solidFill>
                  <a:latin typeface="+mj-lt"/>
                </a:rPr>
                <a:t>hour</a:t>
              </a:r>
              <a:endParaRPr lang="es-ES" sz="2400" b="1" dirty="0" smtClean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4" name="43 Igual que"/>
          <p:cNvSpPr/>
          <p:nvPr/>
        </p:nvSpPr>
        <p:spPr>
          <a:xfrm>
            <a:off x="6228184" y="2947591"/>
            <a:ext cx="504056" cy="409401"/>
          </a:xfrm>
          <a:prstGeom prst="mathEqual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>
              <a:latin typeface="+mj-lt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539552" y="4216405"/>
            <a:ext cx="1728192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 err="1" smtClean="0">
                <a:solidFill>
                  <a:schemeClr val="bg1"/>
                </a:solidFill>
                <a:latin typeface="+mj-lt"/>
              </a:rPr>
              <a:t>Gross</a:t>
            </a:r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  <a:latin typeface="+mj-lt"/>
              </a:rPr>
              <a:t>Salary</a:t>
            </a:r>
            <a:endParaRPr lang="es-ES" sz="2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54 Igual que"/>
          <p:cNvSpPr/>
          <p:nvPr/>
        </p:nvSpPr>
        <p:spPr>
          <a:xfrm>
            <a:off x="6084168" y="4455076"/>
            <a:ext cx="504056" cy="409401"/>
          </a:xfrm>
          <a:prstGeom prst="mathEqual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>
              <a:latin typeface="+mj-lt"/>
            </a:endParaRPr>
          </a:p>
        </p:txBody>
      </p:sp>
      <p:cxnSp>
        <p:nvCxnSpPr>
          <p:cNvPr id="56" name="55 Forma"/>
          <p:cNvCxnSpPr>
            <a:stCxn id="74" idx="2"/>
            <a:endCxn id="80" idx="1"/>
          </p:cNvCxnSpPr>
          <p:nvPr/>
        </p:nvCxnSpPr>
        <p:spPr>
          <a:xfrm rot="5400000">
            <a:off x="3472857" y="1994106"/>
            <a:ext cx="1205989" cy="7168565"/>
          </a:xfrm>
          <a:prstGeom prst="bentConnector4">
            <a:avLst>
              <a:gd name="adj1" fmla="val 32774"/>
              <a:gd name="adj2" fmla="val 103796"/>
            </a:avLst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Igual que"/>
          <p:cNvSpPr/>
          <p:nvPr/>
        </p:nvSpPr>
        <p:spPr>
          <a:xfrm>
            <a:off x="6084168" y="5971927"/>
            <a:ext cx="504056" cy="409401"/>
          </a:xfrm>
          <a:prstGeom prst="mathEqual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>
              <a:latin typeface="+mj-lt"/>
            </a:endParaRPr>
          </a:p>
        </p:txBody>
      </p:sp>
      <p:cxnSp>
        <p:nvCxnSpPr>
          <p:cNvPr id="67" name="66 Forma"/>
          <p:cNvCxnSpPr>
            <a:stCxn id="41" idx="2"/>
            <a:endCxn id="45" idx="1"/>
          </p:cNvCxnSpPr>
          <p:nvPr/>
        </p:nvCxnSpPr>
        <p:spPr>
          <a:xfrm rot="5400000">
            <a:off x="3574504" y="538064"/>
            <a:ext cx="1058888" cy="7128792"/>
          </a:xfrm>
          <a:prstGeom prst="bentConnector4">
            <a:avLst>
              <a:gd name="adj1" fmla="val 30380"/>
              <a:gd name="adj2" fmla="val 104225"/>
            </a:avLst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3203848" y="6381328"/>
            <a:ext cx="2664295" cy="0"/>
          </a:xfrm>
          <a:prstGeom prst="line">
            <a:avLst/>
          </a:prstGeom>
          <a:ln w="349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41" grpId="0" animBg="1"/>
      <p:bldP spid="48" grpId="0" animBg="1"/>
      <p:bldP spid="51" grpId="0" animBg="1"/>
      <p:bldP spid="74" grpId="0" animBg="1"/>
      <p:bldP spid="81" grpId="0" animBg="1"/>
      <p:bldP spid="98" grpId="0" animBg="1"/>
      <p:bldP spid="44" grpId="0" animBg="1"/>
      <p:bldP spid="45" grpId="0" animBg="1"/>
      <p:bldP spid="55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l="4000" t="17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2 Marcador de contenido"/>
          <p:cNvSpPr>
            <a:spLocks noGrp="1"/>
          </p:cNvSpPr>
          <p:nvPr>
            <p:ph idx="1"/>
          </p:nvPr>
        </p:nvSpPr>
        <p:spPr>
          <a:xfrm>
            <a:off x="1331640" y="1844824"/>
            <a:ext cx="7200800" cy="2664296"/>
          </a:xfrm>
        </p:spPr>
        <p:txBody>
          <a:bodyPr/>
          <a:lstStyle/>
          <a:p>
            <a:r>
              <a:rPr lang="en-US" sz="2900" dirty="0" smtClean="0"/>
              <a:t>Latest documented annual gross employment costs implies having a past reference period of </a:t>
            </a:r>
            <a:r>
              <a:rPr lang="en-US" sz="2900" b="1" dirty="0" smtClean="0">
                <a:solidFill>
                  <a:schemeClr val="accent3">
                    <a:lumMod val="75000"/>
                  </a:schemeClr>
                </a:solidFill>
              </a:rPr>
              <a:t>one year.</a:t>
            </a:r>
          </a:p>
          <a:p>
            <a:r>
              <a:rPr lang="es-ES" sz="2900" dirty="0" err="1" smtClean="0"/>
              <a:t>Grouping</a:t>
            </a:r>
            <a:r>
              <a:rPr lang="en-US" sz="2900" dirty="0" smtClean="0"/>
              <a:t> of </a:t>
            </a:r>
            <a:r>
              <a:rPr lang="es-ES" sz="2900" dirty="0" err="1" smtClean="0"/>
              <a:t>Occupational</a:t>
            </a:r>
            <a:r>
              <a:rPr lang="es-ES" sz="2900" dirty="0" smtClean="0"/>
              <a:t> </a:t>
            </a:r>
            <a:r>
              <a:rPr lang="es-ES" sz="2900" dirty="0" err="1" smtClean="0"/>
              <a:t>Classifications</a:t>
            </a:r>
            <a:r>
              <a:rPr lang="es-ES" sz="2900" dirty="0" smtClean="0"/>
              <a:t> of </a:t>
            </a:r>
            <a:r>
              <a:rPr lang="es-ES" sz="2900" dirty="0" err="1" smtClean="0"/>
              <a:t>the</a:t>
            </a:r>
            <a:r>
              <a:rPr lang="es-ES" sz="2900" dirty="0" smtClean="0"/>
              <a:t> </a:t>
            </a:r>
            <a:r>
              <a:rPr lang="es-ES" sz="2900" b="1" dirty="0" err="1" smtClean="0">
                <a:solidFill>
                  <a:schemeClr val="accent3">
                    <a:lumMod val="75000"/>
                  </a:schemeClr>
                </a:solidFill>
              </a:rPr>
              <a:t>Collective</a:t>
            </a:r>
            <a:r>
              <a:rPr lang="es-ES" sz="2900" b="1" dirty="0" smtClean="0">
                <a:solidFill>
                  <a:schemeClr val="accent3">
                    <a:lumMod val="75000"/>
                  </a:schemeClr>
                </a:solidFill>
              </a:rPr>
              <a:t> Labor </a:t>
            </a:r>
            <a:r>
              <a:rPr lang="es-ES" sz="2900" b="1" dirty="0" err="1" smtClean="0">
                <a:solidFill>
                  <a:schemeClr val="accent3">
                    <a:lumMod val="75000"/>
                  </a:schemeClr>
                </a:solidFill>
              </a:rPr>
              <a:t>Agreements</a:t>
            </a:r>
            <a:r>
              <a:rPr lang="es-ES" sz="29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algn="just"/>
            <a:endParaRPr lang="es-ES" sz="29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Rectangle 1"/>
          <p:cNvSpPr>
            <a:spLocks noChangeArrowheads="1"/>
          </p:cNvSpPr>
          <p:nvPr/>
        </p:nvSpPr>
        <p:spPr bwMode="auto">
          <a:xfrm>
            <a:off x="1331640" y="4797152"/>
            <a:ext cx="6984776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lvl="0" indent="-3619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 of </a:t>
            </a:r>
            <a:r>
              <a:rPr lang="es-ES" sz="2900" b="1" dirty="0" err="1" smtClean="0">
                <a:solidFill>
                  <a:schemeClr val="accent3">
                    <a:lumMod val="75000"/>
                  </a:schemeClr>
                </a:solidFill>
              </a:rPr>
              <a:t>Collective</a:t>
            </a:r>
            <a:r>
              <a:rPr lang="es-ES" sz="2900" b="1" dirty="0" smtClean="0">
                <a:solidFill>
                  <a:schemeClr val="accent3">
                    <a:lumMod val="75000"/>
                  </a:schemeClr>
                </a:solidFill>
              </a:rPr>
              <a:t> Labor </a:t>
            </a:r>
            <a:r>
              <a:rPr lang="es-ES" sz="2900" b="1" dirty="0" err="1" smtClean="0">
                <a:solidFill>
                  <a:schemeClr val="accent3">
                    <a:lumMod val="75000"/>
                  </a:schemeClr>
                </a:solidFill>
              </a:rPr>
              <a:t>Agreements</a:t>
            </a:r>
            <a:r>
              <a:rPr lang="es-ES" sz="29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 </a:t>
            </a:r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Occupational Classifications of </a:t>
            </a:r>
            <a:r>
              <a:rPr lang="es-ES" sz="2900" b="1" dirty="0" smtClean="0">
                <a:solidFill>
                  <a:schemeClr val="accent3">
                    <a:lumMod val="75000"/>
                  </a:schemeClr>
                </a:solidFill>
              </a:rPr>
              <a:t>SSGS </a:t>
            </a:r>
            <a:r>
              <a:rPr lang="es-ES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 a </a:t>
            </a:r>
            <a:r>
              <a:rPr lang="es-ES" sz="2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reference</a:t>
            </a:r>
            <a:r>
              <a:rPr lang="es-ES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ES" sz="29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heurón 4"/>
          <p:cNvSpPr/>
          <p:nvPr/>
        </p:nvSpPr>
        <p:spPr>
          <a:xfrm>
            <a:off x="6560604" y="188640"/>
            <a:ext cx="1650776" cy="576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14" tIns="36005" rIns="36005" bIns="3600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700" b="1" kern="1200" dirty="0"/>
          </a:p>
        </p:txBody>
      </p:sp>
      <p:sp>
        <p:nvSpPr>
          <p:cNvPr id="15" name="7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08962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marL="514350" lvl="0" indent="-514350" algn="ctr">
              <a:buAutoNum type="arabicPeriod"/>
            </a:pP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Standard </a:t>
            </a:r>
            <a:r>
              <a:rPr lang="es-ES" sz="28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scales</a:t>
            </a: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of </a:t>
            </a:r>
            <a:r>
              <a:rPr lang="es-ES" sz="28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unit</a:t>
            </a: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costs</a:t>
            </a: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-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Art. 67.1 b) CPR</a:t>
            </a:r>
            <a:endParaRPr lang="es-ES" sz="28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446365" y="1700808"/>
          <a:ext cx="669251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251"/>
              </a:tblGrid>
              <a:tr h="2880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900" dirty="0" err="1" smtClean="0"/>
                        <a:t>Difficulties</a:t>
                      </a:r>
                      <a:r>
                        <a:rPr lang="es-ES" sz="2900" dirty="0" smtClean="0"/>
                        <a:t>:</a:t>
                      </a:r>
                    </a:p>
                  </a:txBody>
                  <a:tcPr vert="vert27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67544" y="4725144"/>
          <a:ext cx="648072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20162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900" dirty="0" err="1" smtClean="0"/>
                        <a:t>Solutions</a:t>
                      </a:r>
                      <a:r>
                        <a:rPr lang="es-ES" sz="2900" dirty="0" smtClean="0"/>
                        <a:t>:</a:t>
                      </a:r>
                    </a:p>
                  </a:txBody>
                  <a:tcPr vert="vert27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13 Imagen" descr="Imagenm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980728"/>
            <a:ext cx="8324838" cy="648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uiExpand="1" build="p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924944"/>
            <a:ext cx="648841" cy="66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4283" y="4258419"/>
            <a:ext cx="635669" cy="61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81720" y="1916832"/>
            <a:ext cx="686106" cy="6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8 Rectángulo"/>
          <p:cNvSpPr/>
          <p:nvPr/>
        </p:nvSpPr>
        <p:spPr>
          <a:xfrm>
            <a:off x="4273808" y="1998915"/>
            <a:ext cx="4034951" cy="4175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900" b="1" dirty="0" smtClean="0">
                <a:solidFill>
                  <a:srgbClr val="58B240"/>
                </a:solidFill>
              </a:rPr>
              <a:t>Specify</a:t>
            </a:r>
            <a:r>
              <a:rPr lang="en-US" sz="2900" b="1" dirty="0" smtClean="0">
                <a:solidFill>
                  <a:srgbClr val="DD75BA"/>
                </a:solidFill>
              </a:rPr>
              <a:t> </a:t>
            </a:r>
            <a:r>
              <a:rPr lang="en-US" sz="2900" b="1" dirty="0" smtClean="0">
                <a:solidFill>
                  <a:schemeClr val="bg1">
                    <a:lumMod val="50000"/>
                  </a:schemeClr>
                </a:solidFill>
              </a:rPr>
              <a:t>the investments.</a:t>
            </a:r>
          </a:p>
          <a:p>
            <a:pPr marL="285750" lvl="1" indent="-285750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9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1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900" b="1" dirty="0" smtClean="0">
                <a:solidFill>
                  <a:srgbClr val="58B240"/>
                </a:solidFill>
              </a:rPr>
              <a:t>Define </a:t>
            </a:r>
            <a:r>
              <a:rPr lang="en-US" sz="2900" b="1" dirty="0" smtClean="0">
                <a:solidFill>
                  <a:schemeClr val="bg1">
                    <a:lumMod val="50000"/>
                  </a:schemeClr>
                </a:solidFill>
              </a:rPr>
              <a:t>the essential elements.</a:t>
            </a:r>
          </a:p>
          <a:p>
            <a:pPr marL="0" lvl="1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9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1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900" b="1" dirty="0" smtClean="0">
                <a:solidFill>
                  <a:srgbClr val="58B240"/>
                </a:solidFill>
              </a:rPr>
              <a:t>Collection</a:t>
            </a:r>
            <a:r>
              <a:rPr lang="en-US" sz="2900" b="1" dirty="0" smtClean="0">
                <a:solidFill>
                  <a:srgbClr val="DD75BA"/>
                </a:solidFill>
              </a:rPr>
              <a:t> </a:t>
            </a:r>
            <a:r>
              <a:rPr lang="en-US" sz="2900" b="1" dirty="0" smtClean="0">
                <a:solidFill>
                  <a:schemeClr val="bg1">
                    <a:lumMod val="50000"/>
                  </a:schemeClr>
                </a:solidFill>
              </a:rPr>
              <a:t>of data.</a:t>
            </a:r>
          </a:p>
          <a:p>
            <a:pPr marL="0" lvl="1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9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lvl="1" indent="-285750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900" b="1" dirty="0" smtClean="0">
                <a:solidFill>
                  <a:srgbClr val="58B240"/>
                </a:solidFill>
              </a:rPr>
              <a:t>Calculation</a:t>
            </a:r>
            <a:r>
              <a:rPr lang="en-US" sz="2900" b="1" dirty="0" smtClean="0">
                <a:solidFill>
                  <a:srgbClr val="DD75BA"/>
                </a:solidFill>
              </a:rPr>
              <a:t> </a:t>
            </a:r>
            <a:r>
              <a:rPr lang="en-US" sz="2900" b="1" dirty="0" smtClean="0">
                <a:solidFill>
                  <a:schemeClr val="bg1">
                    <a:lumMod val="50000"/>
                  </a:schemeClr>
                </a:solidFill>
              </a:rPr>
              <a:t>of Standard </a:t>
            </a:r>
          </a:p>
          <a:p>
            <a:pPr marL="285750" lvl="1" indent="-285750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2900" b="1" dirty="0" err="1" smtClean="0">
                <a:solidFill>
                  <a:schemeClr val="bg1">
                    <a:lumMod val="50000"/>
                  </a:schemeClr>
                </a:solidFill>
              </a:rPr>
              <a:t>scales</a:t>
            </a:r>
            <a:r>
              <a:rPr lang="es-ES" sz="2900" b="1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s-ES" sz="2900" b="1" dirty="0" err="1" smtClean="0">
                <a:solidFill>
                  <a:schemeClr val="bg1">
                    <a:lumMod val="50000"/>
                  </a:schemeClr>
                </a:solidFill>
              </a:rPr>
              <a:t>unit</a:t>
            </a:r>
            <a:r>
              <a:rPr lang="es-ES" sz="29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900" b="1" dirty="0" err="1" smtClean="0">
                <a:solidFill>
                  <a:schemeClr val="bg1">
                    <a:lumMod val="50000"/>
                  </a:schemeClr>
                </a:solidFill>
              </a:rPr>
              <a:t>costs</a:t>
            </a:r>
            <a:r>
              <a:rPr lang="en-US" sz="29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251520" y="188640"/>
            <a:ext cx="8208912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marL="514350" lvl="0" indent="-514350" algn="ctr">
              <a:buAutoNum type="arabicPeriod"/>
            </a:pP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Standard </a:t>
            </a:r>
            <a:r>
              <a:rPr lang="es-ES" sz="28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scales</a:t>
            </a: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of </a:t>
            </a:r>
            <a:r>
              <a:rPr lang="es-ES" sz="28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unit</a:t>
            </a: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costs</a:t>
            </a: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-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Art. 67.1 b) CPR</a:t>
            </a:r>
            <a:endParaRPr lang="es-ES" sz="28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15393" y="5154128"/>
            <a:ext cx="624559" cy="65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Resultado de imagen"/>
          <p:cNvPicPr>
            <a:picLocks noChangeAspect="1" noChangeArrowheads="1"/>
          </p:cNvPicPr>
          <p:nvPr/>
        </p:nvPicPr>
        <p:blipFill>
          <a:blip r:embed="rId7" cstate="print">
            <a:lum bright="9000"/>
          </a:blip>
          <a:srcRect/>
          <a:stretch>
            <a:fillRect/>
          </a:stretch>
        </p:blipFill>
        <p:spPr bwMode="auto">
          <a:xfrm>
            <a:off x="539552" y="3284984"/>
            <a:ext cx="2520280" cy="3024337"/>
          </a:xfrm>
          <a:prstGeom prst="rect">
            <a:avLst/>
          </a:prstGeom>
          <a:noFill/>
        </p:spPr>
      </p:pic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575507" y="1988840"/>
          <a:ext cx="241231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317"/>
              </a:tblGrid>
              <a:tr h="462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Methodology: </a:t>
                      </a:r>
                      <a:endParaRPr lang="es-ES" sz="2400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15 Imagen" descr="Imagen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980728"/>
            <a:ext cx="8712968" cy="6278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4" descr="C:\Documents and Settings\taniasm\Escritorio\Imagen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7923" y="3717032"/>
            <a:ext cx="3860501" cy="295585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10" name="24 CuadroTexto"/>
          <p:cNvSpPr txBox="1">
            <a:spLocks noChangeArrowheads="1"/>
          </p:cNvSpPr>
          <p:nvPr/>
        </p:nvSpPr>
        <p:spPr bwMode="auto">
          <a:xfrm>
            <a:off x="0" y="1710701"/>
            <a:ext cx="4572000" cy="92621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indent="-457200" algn="ctr">
              <a:lnSpc>
                <a:spcPct val="11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n-GB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When </a:t>
            </a:r>
            <a:r>
              <a:rPr lang="en-GB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the cost </a:t>
            </a:r>
            <a:r>
              <a:rPr lang="en-GB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does not depend </a:t>
            </a:r>
            <a:r>
              <a:rPr lang="en-GB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on </a:t>
            </a:r>
            <a:r>
              <a:rPr lang="en-GB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the magnitude of </a:t>
            </a:r>
            <a:r>
              <a:rPr lang="en-GB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the investment</a:t>
            </a:r>
            <a:endParaRPr lang="en-GB" sz="2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1520" y="3094744"/>
            <a:ext cx="396044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n-GB" sz="2400" b="1" dirty="0" smtClean="0">
                <a:solidFill>
                  <a:srgbClr val="58B240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Arithmetic </a:t>
            </a:r>
            <a:r>
              <a:rPr lang="en-GB" sz="2400" b="1" dirty="0">
                <a:solidFill>
                  <a:srgbClr val="58B240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mean</a:t>
            </a:r>
            <a:endParaRPr lang="en-GB" sz="2400" b="1" dirty="0">
              <a:solidFill>
                <a:srgbClr val="58B24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26 CuadroTexto"/>
          <p:cNvSpPr txBox="1">
            <a:spLocks noChangeArrowheads="1"/>
          </p:cNvSpPr>
          <p:nvPr/>
        </p:nvSpPr>
        <p:spPr bwMode="auto">
          <a:xfrm>
            <a:off x="4427984" y="1710701"/>
            <a:ext cx="4248472" cy="92621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indent="-457200" algn="ctr">
              <a:lnSpc>
                <a:spcPct val="11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n-GB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When the cost </a:t>
            </a:r>
            <a:r>
              <a:rPr lang="en-GB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does depend on the magnitude of the </a:t>
            </a:r>
            <a:r>
              <a:rPr lang="en-GB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investment</a:t>
            </a:r>
            <a:endParaRPr lang="en-GB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094744"/>
            <a:ext cx="4032448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n-US" sz="2400" b="1" dirty="0" smtClean="0">
                <a:solidFill>
                  <a:srgbClr val="58B240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Regression curve</a:t>
            </a:r>
            <a:endParaRPr lang="en-US" sz="2400" b="1" dirty="0">
              <a:solidFill>
                <a:srgbClr val="58B240"/>
              </a:solidFill>
              <a:latin typeface="Calibri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6" name="15 Flecha derecha"/>
          <p:cNvSpPr/>
          <p:nvPr/>
        </p:nvSpPr>
        <p:spPr>
          <a:xfrm rot="5400000">
            <a:off x="6308725" y="2640980"/>
            <a:ext cx="504825" cy="485775"/>
          </a:xfrm>
          <a:prstGeom prst="rightArrow">
            <a:avLst/>
          </a:prstGeom>
          <a:solidFill>
            <a:srgbClr val="58B24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17 Flecha derecha"/>
          <p:cNvSpPr/>
          <p:nvPr/>
        </p:nvSpPr>
        <p:spPr>
          <a:xfrm rot="5400000">
            <a:off x="1898179" y="2640980"/>
            <a:ext cx="504825" cy="485775"/>
          </a:xfrm>
          <a:prstGeom prst="rightArrow">
            <a:avLst/>
          </a:prstGeom>
          <a:solidFill>
            <a:srgbClr val="58B24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251520" y="188640"/>
            <a:ext cx="8208912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marL="514350" lvl="0" indent="-514350" algn="ctr">
              <a:buAutoNum type="arabicPeriod"/>
            </a:pP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Standard </a:t>
            </a:r>
            <a:r>
              <a:rPr lang="es-ES" sz="28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scales</a:t>
            </a: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of </a:t>
            </a:r>
            <a:r>
              <a:rPr lang="es-ES" sz="28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unit</a:t>
            </a: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costs</a:t>
            </a: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-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Art. 67.1 b) CPR</a:t>
            </a:r>
            <a:endParaRPr lang="es-ES" sz="28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0" name="19 Imagen" descr="Imagen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980728"/>
            <a:ext cx="8712968" cy="62783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717167"/>
            <a:ext cx="3586131" cy="295571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l="4000" t="17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251520" y="188640"/>
            <a:ext cx="8208912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marL="514350" lvl="0" indent="-514350" algn="ctr">
              <a:buAutoNum type="arabicPeriod"/>
            </a:pP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Standard </a:t>
            </a:r>
            <a:r>
              <a:rPr lang="es-ES" sz="28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scales</a:t>
            </a: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of </a:t>
            </a:r>
            <a:r>
              <a:rPr lang="es-ES" sz="28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unit</a:t>
            </a: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costs</a:t>
            </a: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-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Art. 67.1 b) CPR</a:t>
            </a:r>
            <a:endParaRPr lang="es-ES" sz="28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51520" y="1700808"/>
          <a:ext cx="669251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251"/>
              </a:tblGrid>
              <a:tr h="2952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900" dirty="0" err="1" smtClean="0"/>
                        <a:t>Difficulties</a:t>
                      </a:r>
                      <a:r>
                        <a:rPr lang="es-ES" sz="2900" dirty="0" smtClean="0"/>
                        <a:t>:</a:t>
                      </a:r>
                    </a:p>
                  </a:txBody>
                  <a:tcPr vert="vert27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1043608" y="1700808"/>
            <a:ext cx="77768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Char char="•"/>
              <a:defRPr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Its application implies significant </a:t>
            </a:r>
            <a:r>
              <a:rPr lang="en-US" sz="2600" b="1" dirty="0" smtClean="0">
                <a:solidFill>
                  <a:srgbClr val="58B240"/>
                </a:solidFill>
              </a:rPr>
              <a:t>previous investments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(resources, money, time).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Char char="•"/>
              <a:defRPr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definition of the type of investment </a:t>
            </a:r>
            <a:r>
              <a:rPr lang="en-US" sz="2600" b="1" dirty="0" smtClean="0">
                <a:solidFill>
                  <a:srgbClr val="58B240"/>
                </a:solidFill>
              </a:rPr>
              <a:t>is particularly challenging.</a:t>
            </a:r>
            <a:endParaRPr lang="es-ES" sz="2600" b="1" dirty="0" smtClean="0">
              <a:solidFill>
                <a:srgbClr val="58B240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B2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Lack of cooperation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sector suppliers.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lang="en-US" sz="2600" b="1" dirty="0" smtClean="0">
                <a:solidFill>
                  <a:srgbClr val="58B240"/>
                </a:solidFill>
              </a:rPr>
              <a:t>New investments arise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due to requests from beneficiaries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251520" y="4941168"/>
          <a:ext cx="648072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1800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900" dirty="0" err="1" smtClean="0"/>
                        <a:t>Solutions</a:t>
                      </a:r>
                      <a:r>
                        <a:rPr lang="es-ES" sz="2900" dirty="0" smtClean="0"/>
                        <a:t>:</a:t>
                      </a:r>
                    </a:p>
                  </a:txBody>
                  <a:tcPr vert="vert27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043608" y="4832573"/>
            <a:ext cx="770485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 </a:t>
            </a:r>
            <a:r>
              <a:rPr lang="en-US" sz="2600" b="1" dirty="0" smtClean="0">
                <a:solidFill>
                  <a:srgbClr val="58B240"/>
                </a:solidFill>
              </a:rPr>
              <a:t>enough resources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the use of SCOs.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Resort to </a:t>
            </a:r>
            <a:r>
              <a:rPr lang="en-US" sz="2600" b="1" dirty="0" smtClean="0">
                <a:solidFill>
                  <a:srgbClr val="58B240"/>
                </a:solidFill>
              </a:rPr>
              <a:t>invoices from previous calls and specialist external agents.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58B240"/>
                </a:solidFill>
              </a:rPr>
              <a:t>Updating</a:t>
            </a:r>
            <a:r>
              <a:rPr lang="en-US" sz="2600" b="1" dirty="0" smtClean="0">
                <a:solidFill>
                  <a:schemeClr val="accent6"/>
                </a:solidFill>
              </a:rPr>
              <a:t>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 the inclusion of </a:t>
            </a:r>
            <a:r>
              <a:rPr lang="en-US" sz="2600" b="1" dirty="0" smtClean="0">
                <a:solidFill>
                  <a:srgbClr val="58B240"/>
                </a:solidFill>
              </a:rPr>
              <a:t>new investments.</a:t>
            </a:r>
            <a:endParaRPr lang="es-ES" sz="2600" b="1" dirty="0" smtClean="0">
              <a:solidFill>
                <a:srgbClr val="58B240"/>
              </a:solidFill>
            </a:endParaRPr>
          </a:p>
        </p:txBody>
      </p:sp>
      <p:pic>
        <p:nvPicPr>
          <p:cNvPr id="8" name="7 Imagen" descr="Imagen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980728"/>
            <a:ext cx="8712968" cy="6278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179512" y="188640"/>
            <a:ext cx="82296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uLnTx/>
              <a:uFillTx/>
              <a:latin typeface="Calibri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2983941"/>
            <a:ext cx="648841" cy="66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4243" y="4077072"/>
            <a:ext cx="635669" cy="61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897013"/>
            <a:ext cx="686106" cy="6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Rectángulo"/>
          <p:cNvSpPr/>
          <p:nvPr/>
        </p:nvSpPr>
        <p:spPr>
          <a:xfrm>
            <a:off x="3707904" y="1862529"/>
            <a:ext cx="482453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lvl="1" defTabSz="1289050">
              <a:spcBef>
                <a:spcPts val="1800"/>
              </a:spcBef>
            </a:pPr>
            <a:r>
              <a:rPr lang="en-US" sz="29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Analysis</a:t>
            </a:r>
            <a:r>
              <a:rPr lang="en-US" sz="2900" b="1" dirty="0" smtClean="0">
                <a:solidFill>
                  <a:schemeClr val="bg1">
                    <a:lumMod val="50000"/>
                  </a:schemeClr>
                </a:solidFill>
              </a:rPr>
              <a:t> of information required.</a:t>
            </a:r>
          </a:p>
          <a:p>
            <a:pPr marL="87313" lvl="1" defTabSz="1289050">
              <a:spcBef>
                <a:spcPts val="1800"/>
              </a:spcBef>
            </a:pPr>
            <a:r>
              <a:rPr lang="en-US" sz="29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Categorization</a:t>
            </a:r>
            <a:r>
              <a:rPr lang="en-US" sz="2900" b="1" dirty="0" smtClean="0">
                <a:solidFill>
                  <a:srgbClr val="009999"/>
                </a:solidFill>
              </a:rPr>
              <a:t> </a:t>
            </a:r>
            <a:r>
              <a:rPr lang="en-US" sz="2900" b="1" dirty="0" smtClean="0">
                <a:solidFill>
                  <a:schemeClr val="bg1">
                    <a:lumMod val="50000"/>
                  </a:schemeClr>
                </a:solidFill>
              </a:rPr>
              <a:t>of eligible expenditure.</a:t>
            </a:r>
            <a:endParaRPr lang="en-US" sz="2900" b="1" dirty="0" smtClean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  <a:p>
            <a:pPr marL="87313" lvl="1" defTabSz="1289050">
              <a:spcBef>
                <a:spcPts val="1800"/>
              </a:spcBef>
            </a:pPr>
            <a:r>
              <a:rPr lang="en-US" sz="29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Classification of expense </a:t>
            </a:r>
            <a:r>
              <a:rPr lang="en-US" sz="2900" b="1" dirty="0" smtClean="0">
                <a:solidFill>
                  <a:schemeClr val="bg1">
                    <a:lumMod val="50000"/>
                  </a:schemeClr>
                </a:solidFill>
              </a:rPr>
              <a:t>within each category by level.</a:t>
            </a:r>
          </a:p>
          <a:p>
            <a:pPr marL="87313" lvl="1" defTabSz="1289050">
              <a:spcBef>
                <a:spcPts val="1800"/>
              </a:spcBef>
            </a:pPr>
            <a:r>
              <a:rPr lang="en-US" sz="29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Collection</a:t>
            </a:r>
            <a:r>
              <a:rPr lang="en-US" sz="2900" b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2900" b="1" dirty="0" smtClean="0">
                <a:solidFill>
                  <a:schemeClr val="bg1">
                    <a:lumMod val="50000"/>
                  </a:schemeClr>
                </a:solidFill>
              </a:rPr>
              <a:t>of data.</a:t>
            </a:r>
          </a:p>
          <a:p>
            <a:pPr marL="87313" lvl="1" defTabSz="1289050"/>
            <a:endParaRPr lang="en-US" sz="5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7313" lvl="1" defTabSz="1289050">
              <a:spcBef>
                <a:spcPts val="1800"/>
              </a:spcBef>
            </a:pPr>
            <a:r>
              <a:rPr lang="en-US" sz="29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Calculation </a:t>
            </a:r>
            <a:r>
              <a:rPr lang="en-US" sz="2900" b="1" dirty="0" smtClean="0">
                <a:solidFill>
                  <a:schemeClr val="bg1">
                    <a:lumMod val="50000"/>
                  </a:schemeClr>
                </a:solidFill>
              </a:rPr>
              <a:t>of Lump sums.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5353" y="5154128"/>
            <a:ext cx="624559" cy="65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33 Rectángulo"/>
          <p:cNvSpPr/>
          <p:nvPr/>
        </p:nvSpPr>
        <p:spPr>
          <a:xfrm>
            <a:off x="3923928" y="5650236"/>
            <a:ext cx="184731" cy="493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1" indent="-285750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9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1" name="Picture 3" descr="image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5891210"/>
            <a:ext cx="720080" cy="70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8000"/>
          </a:blip>
          <a:srcRect/>
          <a:stretch>
            <a:fillRect/>
          </a:stretch>
        </p:blipFill>
        <p:spPr bwMode="auto">
          <a:xfrm>
            <a:off x="107504" y="3645024"/>
            <a:ext cx="30243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395536" y="1988840"/>
          <a:ext cx="241231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317"/>
              </a:tblGrid>
              <a:tr h="462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Methodology: </a:t>
                      </a:r>
                      <a:endParaRPr lang="es-ES" sz="2400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2" name="21 Imagen" descr="Imagen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6765" y="908720"/>
            <a:ext cx="8192347" cy="627836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179512" y="188640"/>
            <a:ext cx="8208912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lvl="0" indent="-514350" algn="ctr">
              <a:buFont typeface="+mj-lt"/>
              <a:buAutoNum type="arabicPeriod" startAt="2"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Lump sums - Art. 67.1 c) CPR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5303</TotalTime>
  <Words>682</Words>
  <Application>Microsoft Office PowerPoint</Application>
  <PresentationFormat>Presentación en pantalla (4:3)</PresentationFormat>
  <Paragraphs>139</Paragraphs>
  <Slides>16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1_Tema de Office</vt:lpstr>
      <vt:lpstr>Diapositiva 1</vt:lpstr>
      <vt:lpstr>Diapositiva 2</vt:lpstr>
      <vt:lpstr>Standard scales of unit costs - Art. 67.1 b) CPR</vt:lpstr>
      <vt:lpstr>Standard scales of unit costs - Art. 67.1 b) CPR</vt:lpstr>
      <vt:lpstr>Standard scales of unit costs - Art. 67.1 b) CPR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Contexto: Normativa y documentos de trabajo</dc:title>
  <dc:creator>Orlando</dc:creator>
  <cp:lastModifiedBy>carlaav</cp:lastModifiedBy>
  <cp:revision>641</cp:revision>
  <dcterms:created xsi:type="dcterms:W3CDTF">2016-08-08T11:19:09Z</dcterms:created>
  <dcterms:modified xsi:type="dcterms:W3CDTF">2016-09-16T07:21:09Z</dcterms:modified>
</cp:coreProperties>
</file>