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2" r:id="rId4"/>
    <p:sldId id="263" r:id="rId5"/>
    <p:sldId id="261" r:id="rId6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5494"/>
    <a:srgbClr val="2D5EC1"/>
    <a:srgbClr val="3166CF"/>
    <a:srgbClr val="3E6FD2"/>
    <a:srgbClr val="BDDEFF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64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6BD02ACB-2BBB-42EB-949A-B9897A5614A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53770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7A4E4792-805C-4AE5-B90C-9308B9ADC11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520387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4D9B9EA2-941A-4981-AA9E-61A4AC2B8C76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573353-3223-46E5-99E4-34951A066EF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9394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C6814B-11A0-4045-ADA5-B62BC022925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2055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B4C4C-3EBD-4FCC-8E21-3E40394AA15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2256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831325-87DE-4843-AF04-11342B5421F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65230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3414F5-78CA-41C2-A734-B8047D2433C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00930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4AE3C2-64F0-48AB-A9F5-DAC831CA9EE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6539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6698AE-AE82-44C7-A4D8-ED034D39B3B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80709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0CB5F7-31C7-427A-9F66-BE37165F2EB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20525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3524D8-B479-450A-BB92-77D9C56C276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58623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8DE5E7-FDE4-4080-83E8-D2C856A33F5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66994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FC8E3B59-9DAB-4802-BA7D-0B56142317CD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07504" y="2564904"/>
            <a:ext cx="8928546" cy="790575"/>
          </a:xfrm>
        </p:spPr>
        <p:txBody>
          <a:bodyPr/>
          <a:lstStyle/>
          <a:p>
            <a:pPr algn="ctr"/>
            <a:r>
              <a:rPr lang="en-GB" altLang="en-US" sz="4400" dirty="0"/>
              <a:t>C</a:t>
            </a:r>
            <a:r>
              <a:rPr lang="en-GB" altLang="en-US" sz="4400" dirty="0" smtClean="0"/>
              <a:t>learing of annual pre-financing in the accounts</a:t>
            </a:r>
            <a:endParaRPr lang="en-GB" altLang="en-US" sz="44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0" y="4221088"/>
            <a:ext cx="9144000" cy="1728787"/>
          </a:xfrm>
        </p:spPr>
        <p:txBody>
          <a:bodyPr/>
          <a:lstStyle/>
          <a:p>
            <a:pPr algn="ctr"/>
            <a:r>
              <a:rPr lang="en-GB" altLang="en-US" dirty="0" smtClean="0"/>
              <a:t>Moray Gilland</a:t>
            </a:r>
          </a:p>
          <a:p>
            <a:pPr algn="ctr"/>
            <a:r>
              <a:rPr lang="en-GB" altLang="en-US" dirty="0" smtClean="0"/>
              <a:t>DG Regional and Urban Policy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268760"/>
            <a:ext cx="8229600" cy="1872208"/>
          </a:xfrm>
        </p:spPr>
        <p:txBody>
          <a:bodyPr/>
          <a:lstStyle/>
          <a:p>
            <a:pPr algn="ctr"/>
            <a:r>
              <a:rPr lang="en-US" altLang="en-US" sz="2400" dirty="0" smtClean="0"/>
              <a:t>The "assurance package" </a:t>
            </a:r>
            <a:br>
              <a:rPr lang="en-US" altLang="en-US" sz="2400" dirty="0" smtClean="0"/>
            </a:br>
            <a:r>
              <a:rPr lang="en-US" altLang="en-US" sz="2400" dirty="0" smtClean="0"/>
              <a:t>to be submitted by 15 February following the end of the preceding accounting year </a:t>
            </a:r>
            <a:endParaRPr lang="en-US" altLang="en-US" sz="2400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3356992"/>
            <a:ext cx="8640960" cy="3096444"/>
          </a:xfrm>
        </p:spPr>
        <p:txBody>
          <a:bodyPr/>
          <a:lstStyle/>
          <a:p>
            <a:pPr marL="457200" indent="-457200">
              <a:buClr>
                <a:srgbClr val="0F5494"/>
              </a:buClr>
              <a:buFont typeface="+mj-lt"/>
              <a:buAutoNum type="arabicPeriod"/>
            </a:pPr>
            <a:r>
              <a:rPr lang="en-US" altLang="en-US" i="0" dirty="0" smtClean="0"/>
              <a:t>The accounts</a:t>
            </a:r>
          </a:p>
          <a:p>
            <a:pPr marL="0" indent="0">
              <a:buClr>
                <a:srgbClr val="0F5494"/>
              </a:buClr>
              <a:buNone/>
            </a:pPr>
            <a:endParaRPr lang="en-US" altLang="en-US" i="0" dirty="0" smtClean="0"/>
          </a:p>
          <a:p>
            <a:pPr marL="457200" indent="-457200">
              <a:buClr>
                <a:srgbClr val="0F5494"/>
              </a:buClr>
              <a:buFont typeface="+mj-lt"/>
              <a:buAutoNum type="arabicPeriod" startAt="2"/>
            </a:pPr>
            <a:r>
              <a:rPr lang="en-US" altLang="en-US" i="0" dirty="0" smtClean="0"/>
              <a:t>The management declaration and the annual summary</a:t>
            </a:r>
          </a:p>
          <a:p>
            <a:pPr marL="0" indent="0">
              <a:buClr>
                <a:srgbClr val="0F5494"/>
              </a:buClr>
              <a:buNone/>
            </a:pPr>
            <a:endParaRPr lang="en-US" altLang="en-US" i="0" dirty="0" smtClean="0"/>
          </a:p>
          <a:p>
            <a:pPr marL="457200" indent="-457200">
              <a:buClr>
                <a:srgbClr val="0F5494"/>
              </a:buClr>
              <a:buFont typeface="+mj-lt"/>
              <a:buAutoNum type="arabicPeriod" startAt="3"/>
            </a:pPr>
            <a:r>
              <a:rPr lang="en-US" altLang="en-US" i="0" dirty="0" smtClean="0"/>
              <a:t>The audit opinion and the audit control report</a:t>
            </a:r>
          </a:p>
          <a:p>
            <a:pPr marL="457200" indent="-457200">
              <a:buFont typeface="+mj-lt"/>
              <a:buAutoNum type="arabicPeriod" startAt="3"/>
            </a:pP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96231"/>
            <a:ext cx="9036496" cy="792609"/>
          </a:xfrm>
        </p:spPr>
        <p:txBody>
          <a:bodyPr/>
          <a:lstStyle/>
          <a:p>
            <a:pPr algn="ctr"/>
            <a:r>
              <a:rPr lang="en-GB" altLang="en-US" sz="2000" dirty="0" smtClean="0"/>
              <a:t>What </a:t>
            </a:r>
            <a:r>
              <a:rPr lang="en-GB" altLang="en-US" sz="2000" dirty="0"/>
              <a:t>if no </a:t>
            </a:r>
            <a:r>
              <a:rPr lang="en-GB" altLang="en-US" sz="2000" dirty="0" smtClean="0"/>
              <a:t>expenditure were declared in the </a:t>
            </a:r>
            <a:r>
              <a:rPr lang="en-GB" altLang="en-US" sz="2000" dirty="0"/>
              <a:t>accounting </a:t>
            </a:r>
            <a:r>
              <a:rPr lang="en-GB" altLang="en-US" sz="2000" dirty="0" smtClean="0"/>
              <a:t>year 01/07/2015 – 30/06/2016?</a:t>
            </a:r>
            <a:r>
              <a:rPr lang="en-GB" altLang="en-US" sz="2000" dirty="0"/>
              <a:t> </a:t>
            </a:r>
            <a:r>
              <a:rPr lang="en-GB" altLang="en-US" sz="2000" dirty="0" smtClean="0"/>
              <a:t>(1)</a:t>
            </a:r>
            <a:endParaRPr lang="en-GB" altLang="en-US" sz="200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875" y="2060848"/>
            <a:ext cx="9144000" cy="4392612"/>
          </a:xfrm>
        </p:spPr>
        <p:txBody>
          <a:bodyPr/>
          <a:lstStyle/>
          <a:p>
            <a:pPr marL="0" indent="0">
              <a:buNone/>
            </a:pPr>
            <a:r>
              <a:rPr lang="en-GB" altLang="en-US" sz="1800" i="0" dirty="0" smtClean="0"/>
              <a:t>1. Commission paid out the first annual pre-financing before </a:t>
            </a:r>
            <a:r>
              <a:rPr lang="en-GB" sz="1800" i="0" dirty="0" smtClean="0"/>
              <a:t>01/07/2016</a:t>
            </a:r>
          </a:p>
          <a:p>
            <a:endParaRPr lang="en-GB" altLang="en-US" sz="800" i="0" dirty="0" smtClean="0"/>
          </a:p>
          <a:p>
            <a:pPr marL="0" indent="0">
              <a:buNone/>
            </a:pPr>
            <a:r>
              <a:rPr lang="en-GB" altLang="en-US" sz="1800" i="0" dirty="0" smtClean="0"/>
              <a:t>2. Three scenarios for the certifying authority:</a:t>
            </a:r>
          </a:p>
          <a:p>
            <a:pPr marL="800100" lvl="1" indent="-400050">
              <a:spcAft>
                <a:spcPts val="300"/>
              </a:spcAft>
              <a:buClr>
                <a:srgbClr val="0F5494"/>
              </a:buClr>
              <a:buFont typeface="+mj-lt"/>
              <a:buAutoNum type="romanLcPeriod"/>
            </a:pPr>
            <a:r>
              <a:rPr lang="en-GB" altLang="en-US" sz="1800" b="1" dirty="0" smtClean="0"/>
              <a:t>Designation before 31/07/2016</a:t>
            </a:r>
            <a:r>
              <a:rPr lang="en-GB" altLang="en-US" sz="1800" dirty="0" smtClean="0"/>
              <a:t>: </a:t>
            </a:r>
            <a:r>
              <a:rPr lang="en-GB" altLang="en-US" sz="1800" b="0" dirty="0" smtClean="0">
                <a:sym typeface="Wingdings" panose="05000000000000000000" pitchFamily="2" charset="2"/>
              </a:rPr>
              <a:t>final application for interim payment by 31/07/2016 with zero amounts. Accounts by 15/02/2017 with zero amounts.</a:t>
            </a:r>
            <a:r>
              <a:rPr lang="en-GB" altLang="en-US" sz="1800" dirty="0">
                <a:sym typeface="Wingdings" panose="05000000000000000000" pitchFamily="2" charset="2"/>
              </a:rPr>
              <a:t> </a:t>
            </a:r>
            <a:r>
              <a:rPr lang="en-GB" altLang="en-US" sz="1800" b="0" dirty="0" smtClean="0">
                <a:sym typeface="Wingdings" panose="05000000000000000000" pitchFamily="2" charset="2"/>
              </a:rPr>
              <a:t>All documents of the assurance package have to be submitted</a:t>
            </a:r>
          </a:p>
          <a:p>
            <a:pPr marL="800100" lvl="1" indent="-400050">
              <a:spcAft>
                <a:spcPts val="300"/>
              </a:spcAft>
              <a:buClr>
                <a:srgbClr val="0F5494"/>
              </a:buClr>
              <a:buFont typeface="+mj-lt"/>
              <a:buAutoNum type="romanLcPeriod"/>
            </a:pPr>
            <a:r>
              <a:rPr lang="en-GB" altLang="en-US" sz="1800" b="1" dirty="0" smtClean="0"/>
              <a:t>Designation between 31/07/2016 and 15/02/2017</a:t>
            </a:r>
            <a:r>
              <a:rPr lang="en-GB" altLang="en-US" sz="1800" dirty="0" smtClean="0"/>
              <a:t>: </a:t>
            </a:r>
            <a:r>
              <a:rPr lang="en-GB" altLang="en-US" sz="1800" b="0" dirty="0" smtClean="0">
                <a:sym typeface="Wingdings" panose="05000000000000000000" pitchFamily="2" charset="2"/>
              </a:rPr>
              <a:t>final application for interim payment with zero amounts once designation is notified. Accounts by 15/02/2017 with zero amounts. All documents of the assurance package have to be submitted</a:t>
            </a:r>
          </a:p>
          <a:p>
            <a:pPr marL="800100" lvl="1" indent="-400050">
              <a:buClr>
                <a:srgbClr val="0F5494"/>
              </a:buClr>
              <a:buFont typeface="+mj-lt"/>
              <a:buAutoNum type="romanLcPeriod"/>
            </a:pPr>
            <a:r>
              <a:rPr lang="en-GB" altLang="en-US" sz="1800" b="1" dirty="0" smtClean="0"/>
              <a:t>Designation after 15/02/2017</a:t>
            </a:r>
            <a:r>
              <a:rPr lang="en-GB" altLang="en-US" sz="1800" dirty="0" smtClean="0"/>
              <a:t>: </a:t>
            </a:r>
            <a:r>
              <a:rPr lang="en-GB" altLang="en-US" sz="1800" b="0" dirty="0" smtClean="0"/>
              <a:t>n</a:t>
            </a:r>
            <a:r>
              <a:rPr lang="en-GB" altLang="en-US" sz="1800" b="0" dirty="0" smtClean="0">
                <a:sym typeface="Wingdings" panose="05000000000000000000" pitchFamily="2" charset="2"/>
              </a:rPr>
              <a:t>o final </a:t>
            </a:r>
            <a:r>
              <a:rPr lang="en-GB" altLang="en-US" sz="1800" b="0" dirty="0">
                <a:sym typeface="Wingdings" panose="05000000000000000000" pitchFamily="2" charset="2"/>
              </a:rPr>
              <a:t>application</a:t>
            </a:r>
            <a:r>
              <a:rPr lang="en-GB" altLang="en-US" sz="1800" b="0" dirty="0" smtClean="0">
                <a:sym typeface="Wingdings" panose="05000000000000000000" pitchFamily="2" charset="2"/>
              </a:rPr>
              <a:t> for interim payment. Accounts by 15/02/2017 with zero amounts.</a:t>
            </a:r>
            <a:r>
              <a:rPr lang="en-GB" altLang="en-US" sz="1800" dirty="0">
                <a:sym typeface="Wingdings" panose="05000000000000000000" pitchFamily="2" charset="2"/>
              </a:rPr>
              <a:t> </a:t>
            </a:r>
            <a:r>
              <a:rPr lang="en-GB" altLang="en-US" sz="1800" b="0" dirty="0">
                <a:sym typeface="Wingdings" panose="05000000000000000000" pitchFamily="2" charset="2"/>
              </a:rPr>
              <a:t>All documents of the assurance package have to be </a:t>
            </a:r>
            <a:r>
              <a:rPr lang="en-GB" altLang="en-US" sz="1800" b="0" dirty="0" smtClean="0">
                <a:sym typeface="Wingdings" panose="05000000000000000000" pitchFamily="2" charset="2"/>
              </a:rPr>
              <a:t>submitted</a:t>
            </a:r>
          </a:p>
          <a:p>
            <a:pPr marL="0" indent="0">
              <a:spcBef>
                <a:spcPts val="432"/>
              </a:spcBef>
              <a:buClr>
                <a:srgbClr val="0F5494"/>
              </a:buClr>
              <a:buNone/>
            </a:pPr>
            <a:endParaRPr lang="hu-HU" altLang="en-US" sz="600" b="0" i="0" dirty="0" smtClean="0">
              <a:sym typeface="Wingdings" panose="05000000000000000000" pitchFamily="2" charset="2"/>
            </a:endParaRPr>
          </a:p>
          <a:p>
            <a:pPr marL="0" indent="0">
              <a:spcBef>
                <a:spcPts val="432"/>
              </a:spcBef>
              <a:buClr>
                <a:srgbClr val="0F5494"/>
              </a:buClr>
              <a:buNone/>
            </a:pPr>
            <a:r>
              <a:rPr lang="en-GB" altLang="en-US" sz="1800" b="0" i="0" dirty="0" smtClean="0">
                <a:sym typeface="Wingdings" panose="05000000000000000000" pitchFamily="2" charset="2"/>
              </a:rPr>
              <a:t>3</a:t>
            </a:r>
            <a:r>
              <a:rPr lang="en-GB" altLang="en-US" sz="1800" b="0" i="0" dirty="0">
                <a:sym typeface="Wingdings" panose="05000000000000000000" pitchFamily="2" charset="2"/>
              </a:rPr>
              <a:t>. </a:t>
            </a:r>
            <a:r>
              <a:rPr lang="en-GB" altLang="en-US" sz="1800" i="0" dirty="0" smtClean="0">
                <a:sym typeface="Wingdings" panose="05000000000000000000" pitchFamily="2" charset="2"/>
              </a:rPr>
              <a:t>Commission</a:t>
            </a:r>
            <a:r>
              <a:rPr lang="en-GB" altLang="en-US" sz="1800" b="0" i="0" dirty="0" smtClean="0">
                <a:sym typeface="Wingdings" panose="05000000000000000000" pitchFamily="2" charset="2"/>
              </a:rPr>
              <a:t> </a:t>
            </a:r>
            <a:r>
              <a:rPr lang="en-GB" altLang="en-US" sz="1800" b="0" i="0" dirty="0">
                <a:sym typeface="Wingdings" panose="05000000000000000000" pitchFamily="2" charset="2"/>
              </a:rPr>
              <a:t>to examine and accept the accounts by 31/05/2017</a:t>
            </a:r>
          </a:p>
          <a:p>
            <a:pPr marL="400050" lvl="1" indent="0">
              <a:buClr>
                <a:srgbClr val="0F5494"/>
              </a:buClr>
              <a:buNone/>
            </a:pPr>
            <a:endParaRPr lang="en-GB" altLang="en-US" sz="1800" b="0" dirty="0" smtClean="0">
              <a:sym typeface="Wingdings" panose="05000000000000000000" pitchFamily="2" charset="2"/>
            </a:endParaRPr>
          </a:p>
          <a:p>
            <a:pPr>
              <a:buClr>
                <a:srgbClr val="0F5494"/>
              </a:buClr>
            </a:pPr>
            <a:endParaRPr lang="en-GB" altLang="en-US" sz="1800" b="0" i="0" dirty="0" smtClean="0"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endParaRPr lang="en-GB" altLang="en-US" sz="1800" dirty="0" smtClean="0">
              <a:ea typeface="+mn-ea"/>
              <a:cs typeface="+mn-cs"/>
              <a:sym typeface="Wingdings" panose="05000000000000000000" pitchFamily="2" charset="2"/>
            </a:endParaRPr>
          </a:p>
          <a:p>
            <a:endParaRPr lang="en-US" altLang="en-US" sz="1800" i="0" dirty="0"/>
          </a:p>
        </p:txBody>
      </p:sp>
    </p:spTree>
    <p:extLst>
      <p:ext uri="{BB962C8B-B14F-4D97-AF65-F5344CB8AC3E}">
        <p14:creationId xmlns:p14="http://schemas.microsoft.com/office/powerpoint/2010/main" val="211742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96231"/>
            <a:ext cx="9036496" cy="792609"/>
          </a:xfrm>
        </p:spPr>
        <p:txBody>
          <a:bodyPr/>
          <a:lstStyle/>
          <a:p>
            <a:pPr algn="ctr"/>
            <a:r>
              <a:rPr lang="en-GB" altLang="en-US" sz="2000" dirty="0" smtClean="0"/>
              <a:t>What </a:t>
            </a:r>
            <a:r>
              <a:rPr lang="en-GB" altLang="en-US" sz="2000" dirty="0"/>
              <a:t>if no </a:t>
            </a:r>
            <a:r>
              <a:rPr lang="en-GB" altLang="en-US" sz="2000" dirty="0" smtClean="0"/>
              <a:t>expenditure were declared in </a:t>
            </a:r>
            <a:r>
              <a:rPr lang="en-GB" altLang="en-US" sz="2000" dirty="0"/>
              <a:t>the </a:t>
            </a:r>
            <a:r>
              <a:rPr lang="en-GB" altLang="en-US" sz="2000" dirty="0" smtClean="0"/>
              <a:t>accounting year 01/07/2015 – 30/06/2016? (2)</a:t>
            </a:r>
            <a:r>
              <a:rPr lang="hu-HU" altLang="en-US" sz="2000" dirty="0" smtClean="0"/>
              <a:t> </a:t>
            </a:r>
            <a:endParaRPr lang="en-GB" altLang="en-US" sz="200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875" y="2060848"/>
            <a:ext cx="9144000" cy="4392612"/>
          </a:xfrm>
        </p:spPr>
        <p:txBody>
          <a:bodyPr/>
          <a:lstStyle/>
          <a:p>
            <a:pPr marL="0" indent="0">
              <a:buNone/>
            </a:pPr>
            <a:r>
              <a:rPr lang="en-GB" altLang="en-US" sz="1800" i="0" dirty="0" smtClean="0"/>
              <a:t>4. Commission to calculate the annual balance </a:t>
            </a:r>
            <a:r>
              <a:rPr lang="en-US" altLang="en-US" sz="1800" i="0" dirty="0" smtClean="0"/>
              <a:t>as </a:t>
            </a:r>
            <a:r>
              <a:rPr lang="en-US" altLang="en-US" sz="1800" i="0" dirty="0"/>
              <a:t>follows :</a:t>
            </a:r>
          </a:p>
          <a:p>
            <a:pPr lvl="1"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US" altLang="en-US" sz="1800" b="0" dirty="0"/>
              <a:t>Calculation of the amount chargeable to the funds based on the </a:t>
            </a:r>
            <a:r>
              <a:rPr lang="en-US" altLang="en-US" sz="1800" b="0" dirty="0" smtClean="0"/>
              <a:t>final </a:t>
            </a:r>
            <a:r>
              <a:rPr lang="en-US" altLang="en-US" sz="1800" b="0" dirty="0"/>
              <a:t>expenditure declared in the accounts…</a:t>
            </a:r>
          </a:p>
          <a:p>
            <a:pPr lvl="1"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US" altLang="en-US" sz="1800" b="0" dirty="0"/>
              <a:t>…</a:t>
            </a:r>
            <a:r>
              <a:rPr lang="en-US" altLang="en-US" sz="1800" dirty="0"/>
              <a:t>minus </a:t>
            </a:r>
            <a:r>
              <a:rPr lang="en-US" altLang="en-US" sz="1800" b="0" dirty="0"/>
              <a:t>interim payments paid </a:t>
            </a:r>
            <a:r>
              <a:rPr lang="en-US" altLang="en-US" sz="1800" b="0" dirty="0" smtClean="0"/>
              <a:t>(i.e. 90</a:t>
            </a:r>
            <a:r>
              <a:rPr lang="en-US" altLang="en-US" sz="1800" b="0" dirty="0"/>
              <a:t>%);</a:t>
            </a:r>
          </a:p>
          <a:p>
            <a:pPr lvl="1"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US" altLang="en-US" sz="1800" b="0" dirty="0"/>
              <a:t>…</a:t>
            </a:r>
            <a:r>
              <a:rPr lang="en-US" altLang="en-US" sz="1800" dirty="0"/>
              <a:t>minus </a:t>
            </a:r>
            <a:r>
              <a:rPr lang="en-US" altLang="en-US" sz="1800" b="0" dirty="0"/>
              <a:t>the annual pre-financing paid in 2016 (</a:t>
            </a:r>
            <a:r>
              <a:rPr lang="en-US" altLang="en-US" sz="1800" b="0" dirty="0" smtClean="0"/>
              <a:t>i.e. </a:t>
            </a:r>
            <a:r>
              <a:rPr lang="en-US" altLang="en-US" sz="1800" b="0" dirty="0"/>
              <a:t>2%).</a:t>
            </a:r>
          </a:p>
          <a:p>
            <a:pPr lvl="1">
              <a:buClr>
                <a:srgbClr val="0F5494"/>
              </a:buClr>
              <a:buFont typeface="Wingdings" panose="05000000000000000000" pitchFamily="2" charset="2"/>
              <a:buChar char="§"/>
            </a:pPr>
            <a:endParaRPr lang="en-US" altLang="en-US" sz="800" b="0" dirty="0"/>
          </a:p>
          <a:p>
            <a:pPr marL="57150" indent="0">
              <a:spcAft>
                <a:spcPts val="600"/>
              </a:spcAft>
              <a:buClr>
                <a:srgbClr val="0F5494"/>
              </a:buClr>
              <a:buNone/>
            </a:pPr>
            <a:r>
              <a:rPr lang="en-US" altLang="en-US" sz="1800" i="0" dirty="0"/>
              <a:t>If the balance is </a:t>
            </a:r>
            <a:r>
              <a:rPr lang="en-US" altLang="en-US" sz="1800" b="1" i="0" dirty="0">
                <a:solidFill>
                  <a:schemeClr val="tx1"/>
                </a:solidFill>
              </a:rPr>
              <a:t>positive</a:t>
            </a:r>
            <a:r>
              <a:rPr lang="en-US" altLang="en-US" sz="1800" i="0" dirty="0"/>
              <a:t>, the Commission pays the outstanding amount within 30 days of the acceptance of the accounts.</a:t>
            </a:r>
          </a:p>
          <a:p>
            <a:pPr marL="57150" indent="0">
              <a:buClr>
                <a:srgbClr val="0F5494"/>
              </a:buClr>
              <a:buNone/>
            </a:pPr>
            <a:r>
              <a:rPr lang="en-US" altLang="en-US" sz="1800" i="0" dirty="0"/>
              <a:t>If the balance is </a:t>
            </a:r>
            <a:r>
              <a:rPr lang="en-US" altLang="en-US" sz="1800" b="1" i="0" dirty="0">
                <a:solidFill>
                  <a:srgbClr val="FF0000"/>
                </a:solidFill>
              </a:rPr>
              <a:t>negative</a:t>
            </a:r>
            <a:r>
              <a:rPr lang="en-US" altLang="en-US" sz="1800" i="0" dirty="0"/>
              <a:t>, the Commission issues a recovery </a:t>
            </a:r>
            <a:r>
              <a:rPr lang="en-US" altLang="en-US" sz="1800" i="0" dirty="0" smtClean="0"/>
              <a:t>order (</a:t>
            </a:r>
            <a:r>
              <a:rPr lang="en-US" altLang="en-US" sz="1800" i="0" dirty="0"/>
              <a:t>by offsetting against subsequent payments, if possible</a:t>
            </a:r>
            <a:r>
              <a:rPr lang="en-US" altLang="en-US" sz="1800" i="0" dirty="0" smtClean="0"/>
              <a:t>).</a:t>
            </a:r>
          </a:p>
          <a:p>
            <a:pPr marL="57150" indent="0">
              <a:buClr>
                <a:srgbClr val="0F5494"/>
              </a:buClr>
              <a:buNone/>
            </a:pPr>
            <a:endParaRPr lang="en-US" altLang="en-US" sz="1800" i="0" strike="sngStrike" dirty="0"/>
          </a:p>
          <a:p>
            <a:pPr marL="57150" indent="0">
              <a:buClr>
                <a:srgbClr val="0F5494"/>
              </a:buClr>
              <a:buNone/>
            </a:pPr>
            <a:r>
              <a:rPr lang="en-GB" altLang="en-US" sz="1800" b="1" i="0" dirty="0"/>
              <a:t>The annual pre-financing for the 3rd accounting </a:t>
            </a:r>
            <a:r>
              <a:rPr lang="en-GB" altLang="en-US" sz="1800" b="1" i="0" dirty="0" smtClean="0"/>
              <a:t>year </a:t>
            </a:r>
            <a:r>
              <a:rPr lang="en-GB" altLang="en-US" sz="1800" b="1" i="0" dirty="0"/>
              <a:t>(i.e. </a:t>
            </a:r>
            <a:r>
              <a:rPr lang="en-GB" altLang="en-US" sz="1800" b="1" i="0" dirty="0" smtClean="0"/>
              <a:t>2,625</a:t>
            </a:r>
            <a:r>
              <a:rPr lang="en-GB" altLang="en-US" sz="1800" b="1" i="0" dirty="0"/>
              <a:t>%) will be </a:t>
            </a:r>
            <a:r>
              <a:rPr lang="en-GB" altLang="en-US" sz="1800" b="1" i="0" dirty="0" smtClean="0"/>
              <a:t>treated </a:t>
            </a:r>
            <a:r>
              <a:rPr lang="en-GB" altLang="en-US" sz="1800" b="1" i="0" dirty="0"/>
              <a:t>in parallel with the issuance of any recovery order in line with the provisions in the </a:t>
            </a:r>
            <a:r>
              <a:rPr lang="en-GB" altLang="en-US" sz="1800" b="1" i="0" dirty="0" smtClean="0"/>
              <a:t>CPR.</a:t>
            </a:r>
            <a:endParaRPr lang="en-GB" altLang="en-US" sz="1800" i="0" strike="sngStrike" dirty="0" smtClean="0"/>
          </a:p>
          <a:p>
            <a:endParaRPr lang="en-US" altLang="en-US" sz="1800" i="0" dirty="0"/>
          </a:p>
        </p:txBody>
      </p:sp>
    </p:spTree>
    <p:extLst>
      <p:ext uri="{BB962C8B-B14F-4D97-AF65-F5344CB8AC3E}">
        <p14:creationId xmlns:p14="http://schemas.microsoft.com/office/powerpoint/2010/main" val="83895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6"/>
          <p:cNvSpPr/>
          <p:nvPr/>
        </p:nvSpPr>
        <p:spPr bwMode="auto">
          <a:xfrm>
            <a:off x="2267744" y="3933056"/>
            <a:ext cx="4968552" cy="1029568"/>
          </a:xfrm>
          <a:prstGeom prst="rightArrow">
            <a:avLst/>
          </a:prstGeom>
          <a:solidFill>
            <a:srgbClr val="0070C0"/>
          </a:solidFill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1" i="0" u="none" strike="noStrike" normalizeH="0" baseline="0" dirty="0" smtClean="0">
                <a:solidFill>
                  <a:schemeClr val="bg1"/>
                </a:solidFill>
                <a:latin typeface="Verdana" pitchFamily="34" charset="0"/>
              </a:rPr>
              <a:t>3</a:t>
            </a:r>
            <a:r>
              <a:rPr kumimoji="0" lang="en-GB" sz="2000" b="1" i="0" u="none" strike="noStrike" normalizeH="0" baseline="30000" dirty="0" smtClean="0">
                <a:solidFill>
                  <a:schemeClr val="bg1"/>
                </a:solidFill>
                <a:latin typeface="Verdana" pitchFamily="34" charset="0"/>
              </a:rPr>
              <a:t>rd</a:t>
            </a:r>
            <a:r>
              <a:rPr kumimoji="0" lang="en-GB" sz="2000" b="1" i="0" u="none" strike="noStrike" normalizeH="0" baseline="0" dirty="0" smtClean="0">
                <a:solidFill>
                  <a:schemeClr val="bg1"/>
                </a:solidFill>
                <a:latin typeface="Verdana" pitchFamily="34" charset="0"/>
              </a:rPr>
              <a:t> accounting year</a:t>
            </a:r>
          </a:p>
        </p:txBody>
      </p:sp>
      <p:sp>
        <p:nvSpPr>
          <p:cNvPr id="6" name="Notched Right Arrow 5"/>
          <p:cNvSpPr/>
          <p:nvPr/>
        </p:nvSpPr>
        <p:spPr bwMode="auto">
          <a:xfrm>
            <a:off x="0" y="3933056"/>
            <a:ext cx="2267744" cy="1008112"/>
          </a:xfrm>
          <a:prstGeom prst="notchedRightArrow">
            <a:avLst/>
          </a:prstGeom>
          <a:solidFill>
            <a:srgbClr val="00B0F0"/>
          </a:solidFill>
          <a:ln w="5715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700" b="1" i="0" u="none" strike="noStrike" normalizeH="0" baseline="0" dirty="0" smtClean="0">
                <a:solidFill>
                  <a:schemeClr val="bg1"/>
                </a:solidFill>
                <a:latin typeface="Verdana" pitchFamily="34" charset="0"/>
              </a:rPr>
              <a:t>2</a:t>
            </a:r>
            <a:r>
              <a:rPr kumimoji="0" lang="en-GB" sz="1700" b="1" i="0" u="none" strike="noStrike" normalizeH="0" baseline="30000" dirty="0" smtClean="0">
                <a:solidFill>
                  <a:schemeClr val="bg1"/>
                </a:solidFill>
                <a:latin typeface="Verdana" pitchFamily="34" charset="0"/>
              </a:rPr>
              <a:t>nd</a:t>
            </a:r>
            <a:r>
              <a:rPr kumimoji="0" lang="en-GB" sz="1700" b="1" i="0" u="none" strike="noStrike" normalizeH="0" baseline="0" dirty="0" smtClean="0">
                <a:solidFill>
                  <a:schemeClr val="bg1"/>
                </a:solidFill>
                <a:latin typeface="Verdana" pitchFamily="34" charset="0"/>
              </a:rPr>
              <a:t> acc.</a:t>
            </a:r>
            <a:r>
              <a:rPr kumimoji="0" lang="en-GB" sz="1700" b="1" i="0" u="none" strike="noStrike" normalizeH="0" dirty="0" smtClean="0">
                <a:solidFill>
                  <a:schemeClr val="bg1"/>
                </a:solidFill>
                <a:latin typeface="Verdana" pitchFamily="34" charset="0"/>
              </a:rPr>
              <a:t> year</a:t>
            </a:r>
            <a:endParaRPr kumimoji="0" lang="en-GB" sz="1700" b="1" i="0" u="none" strike="noStrike" normalizeH="0" baseline="0" dirty="0" smtClean="0">
              <a:solidFill>
                <a:schemeClr val="bg1"/>
              </a:solidFill>
              <a:latin typeface="Verdana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2828788" y="3326327"/>
            <a:ext cx="0" cy="801608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24" idx="0"/>
          </p:cNvCxnSpPr>
          <p:nvPr/>
        </p:nvCxnSpPr>
        <p:spPr bwMode="auto">
          <a:xfrm>
            <a:off x="3990872" y="4719077"/>
            <a:ext cx="0" cy="642555"/>
          </a:xfrm>
          <a:prstGeom prst="line">
            <a:avLst/>
          </a:prstGeom>
          <a:ln w="57150">
            <a:solidFill>
              <a:srgbClr val="0070C0"/>
            </a:solidFill>
            <a:headEnd type="arrow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28" idx="2"/>
          </p:cNvCxnSpPr>
          <p:nvPr/>
        </p:nvCxnSpPr>
        <p:spPr bwMode="auto">
          <a:xfrm>
            <a:off x="5803441" y="3561920"/>
            <a:ext cx="0" cy="566015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31" idx="0"/>
          </p:cNvCxnSpPr>
          <p:nvPr/>
        </p:nvCxnSpPr>
        <p:spPr bwMode="auto">
          <a:xfrm>
            <a:off x="6480856" y="4681146"/>
            <a:ext cx="7206" cy="692070"/>
          </a:xfrm>
          <a:prstGeom prst="line">
            <a:avLst/>
          </a:prstGeom>
          <a:ln w="57150">
            <a:solidFill>
              <a:srgbClr val="0070C0"/>
            </a:solidFill>
            <a:headEnd type="arrow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879248" y="5361632"/>
            <a:ext cx="2223247" cy="1200329"/>
          </a:xfrm>
          <a:prstGeom prst="rect">
            <a:avLst/>
          </a:prstGeom>
          <a:solidFill>
            <a:srgbClr val="00B0F0"/>
          </a:solidFill>
          <a:ln w="57150"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800" b="1" dirty="0" smtClean="0">
                <a:solidFill>
                  <a:srgbClr val="0F5494"/>
                </a:solidFill>
              </a:rPr>
              <a:t>STEP 2 </a:t>
            </a:r>
            <a:r>
              <a:rPr lang="en-GB" sz="1800" b="1" dirty="0" smtClean="0">
                <a:solidFill>
                  <a:schemeClr val="bg1"/>
                </a:solidFill>
              </a:rPr>
              <a:t>By 15/02/2017 submission of the accounts</a:t>
            </a:r>
            <a:endParaRPr lang="en-GB" sz="1800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32124" y="2359901"/>
            <a:ext cx="2793327" cy="1200329"/>
          </a:xfrm>
          <a:prstGeom prst="rect">
            <a:avLst/>
          </a:prstGeom>
          <a:solidFill>
            <a:srgbClr val="00B0F0"/>
          </a:solidFill>
          <a:ln w="5715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800" b="1" dirty="0" smtClean="0">
                <a:solidFill>
                  <a:srgbClr val="0F5494"/>
                </a:solidFill>
              </a:rPr>
              <a:t>STEP 1 </a:t>
            </a:r>
            <a:r>
              <a:rPr lang="en-GB" sz="1800" b="1" dirty="0" smtClean="0">
                <a:solidFill>
                  <a:schemeClr val="bg1"/>
                </a:solidFill>
              </a:rPr>
              <a:t>31/07/2016</a:t>
            </a:r>
          </a:p>
          <a:p>
            <a:r>
              <a:rPr lang="en-GB" sz="1800" b="1" dirty="0" smtClean="0">
                <a:solidFill>
                  <a:schemeClr val="bg1"/>
                </a:solidFill>
              </a:rPr>
              <a:t>final application for payment for the 2</a:t>
            </a:r>
            <a:r>
              <a:rPr lang="en-GB" sz="1800" b="1" baseline="30000" dirty="0" smtClean="0">
                <a:solidFill>
                  <a:schemeClr val="bg1"/>
                </a:solidFill>
              </a:rPr>
              <a:t>nd</a:t>
            </a:r>
            <a:r>
              <a:rPr lang="en-GB" sz="1800" b="1" dirty="0" smtClean="0">
                <a:solidFill>
                  <a:schemeClr val="bg1"/>
                </a:solidFill>
              </a:rPr>
              <a:t> accounting year</a:t>
            </a:r>
            <a:endParaRPr lang="en-GB" sz="1800" b="1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40932" y="5373216"/>
            <a:ext cx="2294260" cy="923330"/>
          </a:xfrm>
          <a:prstGeom prst="rect">
            <a:avLst/>
          </a:prstGeom>
          <a:solidFill>
            <a:srgbClr val="00B0F0"/>
          </a:solidFill>
          <a:ln w="57150"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800" b="1" dirty="0" smtClean="0">
                <a:solidFill>
                  <a:schemeClr val="bg1"/>
                </a:solidFill>
              </a:rPr>
              <a:t>STEP 4 payment or recovery of the balance</a:t>
            </a:r>
            <a:endParaRPr lang="en-GB" sz="1800" b="1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627784" y="1051372"/>
            <a:ext cx="4490935" cy="923330"/>
          </a:xfrm>
          <a:prstGeom prst="rect">
            <a:avLst/>
          </a:prstGeom>
          <a:solidFill>
            <a:srgbClr val="0070C0"/>
          </a:solidFill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800" b="1" dirty="0" smtClean="0">
                <a:solidFill>
                  <a:schemeClr val="bg1"/>
                </a:solidFill>
              </a:rPr>
              <a:t>Before 01/07/2017 – payment of the 2</a:t>
            </a:r>
            <a:r>
              <a:rPr lang="en-GB" sz="1800" b="1" baseline="30000" dirty="0" smtClean="0">
                <a:solidFill>
                  <a:schemeClr val="bg1"/>
                </a:solidFill>
              </a:rPr>
              <a:t>nd</a:t>
            </a:r>
            <a:r>
              <a:rPr lang="en-GB" sz="1800" b="1" dirty="0" smtClean="0">
                <a:solidFill>
                  <a:schemeClr val="bg1"/>
                </a:solidFill>
              </a:rPr>
              <a:t> annual pre-financing (for the 3</a:t>
            </a:r>
            <a:r>
              <a:rPr lang="en-GB" sz="1800" b="1" baseline="30000" dirty="0" smtClean="0">
                <a:solidFill>
                  <a:schemeClr val="bg1"/>
                </a:solidFill>
              </a:rPr>
              <a:t>rd</a:t>
            </a:r>
            <a:r>
              <a:rPr lang="en-GB" sz="1800" b="1" dirty="0" smtClean="0">
                <a:solidFill>
                  <a:schemeClr val="bg1"/>
                </a:solidFill>
              </a:rPr>
              <a:t> accounting year)</a:t>
            </a:r>
            <a:endParaRPr lang="en-GB" sz="1800" b="1" dirty="0">
              <a:solidFill>
                <a:schemeClr val="bg1"/>
              </a:solidFill>
            </a:endParaRPr>
          </a:p>
        </p:txBody>
      </p:sp>
      <p:sp>
        <p:nvSpPr>
          <p:cNvPr id="22" name="Right Arrow 21"/>
          <p:cNvSpPr/>
          <p:nvPr/>
        </p:nvSpPr>
        <p:spPr bwMode="auto">
          <a:xfrm>
            <a:off x="7236296" y="3922328"/>
            <a:ext cx="1907704" cy="1029568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 w="57150">
            <a:solidFill>
              <a:schemeClr val="accent1">
                <a:lumMod val="2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750" b="1" i="0" u="none" strike="noStrike" normalizeH="0" baseline="0" dirty="0" smtClean="0">
                <a:solidFill>
                  <a:schemeClr val="bg1"/>
                </a:solidFill>
                <a:latin typeface="Verdana" pitchFamily="34" charset="0"/>
              </a:rPr>
              <a:t>4</a:t>
            </a:r>
            <a:r>
              <a:rPr kumimoji="0" lang="en-GB" sz="1750" b="1" i="0" u="none" strike="noStrike" normalizeH="0" baseline="30000" dirty="0" smtClean="0">
                <a:solidFill>
                  <a:schemeClr val="bg1"/>
                </a:solidFill>
                <a:latin typeface="Verdana" pitchFamily="34" charset="0"/>
              </a:rPr>
              <a:t>th</a:t>
            </a:r>
            <a:r>
              <a:rPr kumimoji="0" lang="en-GB" sz="1750" b="1" i="0" u="none" strike="noStrike" normalizeH="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kumimoji="0" lang="en-GB" sz="1700" b="1" i="0" u="none" strike="noStrike" normalizeH="0" dirty="0" err="1" smtClean="0">
                <a:solidFill>
                  <a:schemeClr val="bg1"/>
                </a:solidFill>
                <a:latin typeface="Verdana" pitchFamily="34" charset="0"/>
              </a:rPr>
              <a:t>acc.year</a:t>
            </a:r>
            <a:endParaRPr kumimoji="0" lang="en-GB" sz="1700" b="1" i="0" u="none" strike="noStrike" normalizeH="0" baseline="0" dirty="0" smtClean="0">
              <a:solidFill>
                <a:schemeClr val="bg1"/>
              </a:solidFill>
              <a:latin typeface="Verdana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 flipV="1">
            <a:off x="2267744" y="3727132"/>
            <a:ext cx="19844" cy="1646084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Straight Connector 28"/>
          <p:cNvCxnSpPr/>
          <p:nvPr/>
        </p:nvCxnSpPr>
        <p:spPr bwMode="auto">
          <a:xfrm flipV="1">
            <a:off x="7212484" y="3709932"/>
            <a:ext cx="0" cy="1591276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" name="TextBox 33"/>
          <p:cNvSpPr txBox="1"/>
          <p:nvPr/>
        </p:nvSpPr>
        <p:spPr>
          <a:xfrm>
            <a:off x="1801534" y="5100022"/>
            <a:ext cx="972108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01/07/2016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118719" y="3300310"/>
            <a:ext cx="983196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01/07/2017</a:t>
            </a:r>
            <a:endParaRPr lang="en-GB" sz="1400" b="1" dirty="0">
              <a:solidFill>
                <a:schemeClr val="tx1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6372200" y="1974702"/>
            <a:ext cx="0" cy="2176047"/>
          </a:xfrm>
          <a:prstGeom prst="line">
            <a:avLst/>
          </a:prstGeom>
          <a:ln w="5715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514602" y="2361591"/>
            <a:ext cx="2577678" cy="1200329"/>
          </a:xfrm>
          <a:prstGeom prst="rect">
            <a:avLst/>
          </a:prstGeom>
          <a:solidFill>
            <a:srgbClr val="00B0F0"/>
          </a:solidFill>
          <a:ln w="57150"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800" b="1" dirty="0" smtClean="0">
                <a:solidFill>
                  <a:srgbClr val="0F5494"/>
                </a:solidFill>
              </a:rPr>
              <a:t>STEP 3 </a:t>
            </a:r>
            <a:r>
              <a:rPr lang="en-GB" sz="1800" b="1" dirty="0" smtClean="0">
                <a:solidFill>
                  <a:schemeClr val="bg1"/>
                </a:solidFill>
              </a:rPr>
              <a:t>By 31/05/2017 acceptance of the accounts</a:t>
            </a:r>
            <a:endParaRPr lang="en-GB" sz="1800" b="1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6084168" y="3709932"/>
            <a:ext cx="792088" cy="1390090"/>
          </a:xfrm>
          <a:prstGeom prst="ellipse">
            <a:avLst/>
          </a:prstGeom>
          <a:noFill/>
          <a:ln w="38100">
            <a:solidFill>
              <a:srgbClr val="FF0000"/>
            </a:solidFill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28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411</TotalTime>
  <Words>390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Blank</vt:lpstr>
      <vt:lpstr>Clearing of annual pre-financing in the accounts</vt:lpstr>
      <vt:lpstr>The "assurance package"  to be submitted by 15 February following the end of the preceding accounting year </vt:lpstr>
      <vt:lpstr>What if no expenditure were declared in the accounting year 01/07/2015 – 30/06/2016? (1)</vt:lpstr>
      <vt:lpstr>What if no expenditure were declared in the accounting year 01/07/2015 – 30/06/2016? (2) </vt:lpstr>
      <vt:lpstr>PowerPoint Presentation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Clearing of annual pre-financing in the accounts</dc:title>
  <dc:creator>Urszula Romańska</dc:creator>
  <cp:lastModifiedBy>SZAKATS Attila (REGIO)</cp:lastModifiedBy>
  <cp:revision>41</cp:revision>
  <dcterms:created xsi:type="dcterms:W3CDTF">2016-09-16T12:51:32Z</dcterms:created>
  <dcterms:modified xsi:type="dcterms:W3CDTF">2016-09-20T11:24:37Z</dcterms:modified>
</cp:coreProperties>
</file>