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  <p:sldMasterId id="2147483704" r:id="rId6"/>
  </p:sldMasterIdLst>
  <p:notesMasterIdLst>
    <p:notesMasterId r:id="rId35"/>
  </p:notesMasterIdLst>
  <p:handoutMasterIdLst>
    <p:handoutMasterId r:id="rId36"/>
  </p:handoutMasterIdLst>
  <p:sldIdLst>
    <p:sldId id="283" r:id="rId7"/>
    <p:sldId id="284" r:id="rId8"/>
    <p:sldId id="287" r:id="rId9"/>
    <p:sldId id="285" r:id="rId10"/>
    <p:sldId id="329" r:id="rId11"/>
    <p:sldId id="319" r:id="rId12"/>
    <p:sldId id="293" r:id="rId13"/>
    <p:sldId id="294" r:id="rId14"/>
    <p:sldId id="295" r:id="rId15"/>
    <p:sldId id="296" r:id="rId16"/>
    <p:sldId id="320" r:id="rId17"/>
    <p:sldId id="321" r:id="rId18"/>
    <p:sldId id="301" r:id="rId19"/>
    <p:sldId id="288" r:id="rId20"/>
    <p:sldId id="303" r:id="rId21"/>
    <p:sldId id="302" r:id="rId22"/>
    <p:sldId id="314" r:id="rId23"/>
    <p:sldId id="315" r:id="rId24"/>
    <p:sldId id="305" r:id="rId25"/>
    <p:sldId id="311" r:id="rId26"/>
    <p:sldId id="317" r:id="rId27"/>
    <p:sldId id="316" r:id="rId28"/>
    <p:sldId id="289" r:id="rId29"/>
    <p:sldId id="330" r:id="rId30"/>
    <p:sldId id="313" r:id="rId31"/>
    <p:sldId id="322" r:id="rId32"/>
    <p:sldId id="318" r:id="rId33"/>
    <p:sldId id="259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608"/>
    <a:srgbClr val="1CB8CF"/>
    <a:srgbClr val="FFCC00"/>
    <a:srgbClr val="9FAEE5"/>
    <a:srgbClr val="98C22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75" autoAdjust="0"/>
  </p:normalViewPr>
  <p:slideViewPr>
    <p:cSldViewPr>
      <p:cViewPr varScale="1">
        <p:scale>
          <a:sx n="104" d="100"/>
          <a:sy n="104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11DA-1C5B-4DF4-8F81-40769A6A07C0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A4C-135D-4FEA-9EC1-DD630E87C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5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04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93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3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20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912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.camacho@interregeurope.e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europe.eu/discover-projects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europe.eu/in-my-country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projects/apply-for-funding/" TargetMode="External"/><Relationship Id="rId2" Type="http://schemas.openxmlformats.org/officeDocument/2006/relationships/hyperlink" Target="http://www.interregeurope.eu/help/programme-manua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terregeurope.eu/projects/project-development/" TargetMode="External"/><Relationship Id="rId5" Type="http://schemas.openxmlformats.org/officeDocument/2006/relationships/hyperlink" Target="http://www.interregeurope.eu/account/dashboard/" TargetMode="External"/><Relationship Id="rId4" Type="http://schemas.openxmlformats.org/officeDocument/2006/relationships/hyperlink" Target="http://www.iolf.e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Charo Camacho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Policy Officer| Interreg Europe</a:t>
            </a:r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c.camacho@interregeurope.eu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On the third call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23 </a:t>
            </a:r>
            <a:r>
              <a:rPr lang="fr-FR" dirty="0" err="1" smtClean="0"/>
              <a:t>February</a:t>
            </a:r>
            <a:r>
              <a:rPr lang="fr-FR" dirty="0" smtClean="0"/>
              <a:t> 2017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fr-FR" dirty="0" smtClean="0"/>
              <a:t>NID Prague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11" r="2456" b="7404"/>
          <a:stretch/>
        </p:blipFill>
        <p:spPr>
          <a:xfrm>
            <a:off x="137547" y="980727"/>
            <a:ext cx="8898949" cy="5471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Eligibility checklist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7704" y="1342157"/>
            <a:ext cx="6696744" cy="5183187"/>
          </a:xfrm>
        </p:spPr>
        <p:txBody>
          <a:bodyPr/>
          <a:lstStyle/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GB" sz="2300" dirty="0" smtClean="0"/>
              <a:t>Is your </a:t>
            </a:r>
            <a:r>
              <a:rPr lang="en-GB" sz="2300" dirty="0"/>
              <a:t>application </a:t>
            </a:r>
            <a:r>
              <a:rPr lang="en-GB" sz="2300" b="1" dirty="0"/>
              <a:t>c</a:t>
            </a:r>
            <a:r>
              <a:rPr lang="en-GB" sz="2300" b="1" dirty="0" smtClean="0"/>
              <a:t>omplete</a:t>
            </a:r>
            <a:r>
              <a:rPr lang="en-GB" sz="2300" dirty="0" smtClean="0"/>
              <a:t> (partner </a:t>
            </a:r>
            <a:r>
              <a:rPr lang="en-GB" sz="2300" dirty="0"/>
              <a:t>declarations, support letters</a:t>
            </a:r>
            <a:r>
              <a:rPr lang="en-GB" sz="2300" dirty="0" smtClean="0"/>
              <a:t>)?</a:t>
            </a:r>
          </a:p>
          <a:p>
            <a:pPr marL="108585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300" dirty="0"/>
              <a:t>Is the application </a:t>
            </a:r>
            <a:r>
              <a:rPr lang="en-GB" sz="2300" b="1" dirty="0"/>
              <a:t>filled in </a:t>
            </a:r>
            <a:r>
              <a:rPr lang="en-GB" sz="2300" dirty="0"/>
              <a:t>according to instructions? </a:t>
            </a:r>
          </a:p>
          <a:p>
            <a:pPr marL="108585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300" dirty="0"/>
              <a:t>Is it in </a:t>
            </a:r>
            <a:r>
              <a:rPr lang="en-GB" sz="2300" b="1" dirty="0"/>
              <a:t>English</a:t>
            </a:r>
            <a:r>
              <a:rPr lang="en-GB" sz="2300" dirty="0"/>
              <a:t>?</a:t>
            </a:r>
          </a:p>
          <a:p>
            <a:pPr marL="108585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300" dirty="0"/>
              <a:t>Are all </a:t>
            </a:r>
            <a:r>
              <a:rPr lang="en-GB" sz="2300" b="1" dirty="0"/>
              <a:t>partner declarations</a:t>
            </a:r>
            <a:r>
              <a:rPr lang="en-GB" sz="2300" dirty="0"/>
              <a:t>:</a:t>
            </a:r>
          </a:p>
          <a:p>
            <a:pPr marL="1440000" lvl="3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dirty="0"/>
              <a:t>S</a:t>
            </a:r>
            <a:r>
              <a:rPr lang="en-GB" dirty="0" smtClean="0"/>
              <a:t>igned </a:t>
            </a:r>
            <a:r>
              <a:rPr lang="en-GB" dirty="0"/>
              <a:t>and </a:t>
            </a:r>
            <a:r>
              <a:rPr lang="en-GB" dirty="0" smtClean="0"/>
              <a:t>dated</a:t>
            </a:r>
          </a:p>
          <a:p>
            <a:pPr marL="1440000" lvl="3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With name </a:t>
            </a:r>
            <a:r>
              <a:rPr lang="en-GB" dirty="0"/>
              <a:t>of partner identical to application </a:t>
            </a:r>
            <a:r>
              <a:rPr lang="en-GB" dirty="0" smtClean="0"/>
              <a:t>form</a:t>
            </a:r>
          </a:p>
          <a:p>
            <a:pPr marL="1440000" lvl="3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With </a:t>
            </a:r>
            <a:r>
              <a:rPr lang="en-GB" dirty="0"/>
              <a:t>stated </a:t>
            </a:r>
            <a:r>
              <a:rPr lang="en-GB" dirty="0" smtClean="0"/>
              <a:t>amount covering </a:t>
            </a:r>
            <a:r>
              <a:rPr lang="en-GB" b="1" dirty="0"/>
              <a:t>at least </a:t>
            </a:r>
            <a:r>
              <a:rPr lang="en-GB" dirty="0" smtClean="0"/>
              <a:t>the</a:t>
            </a:r>
            <a:r>
              <a:rPr lang="en-GB" b="1" dirty="0" smtClean="0"/>
              <a:t> </a:t>
            </a:r>
            <a:r>
              <a:rPr lang="en-GB" dirty="0" smtClean="0"/>
              <a:t>amount </a:t>
            </a:r>
            <a:r>
              <a:rPr lang="en-GB" dirty="0"/>
              <a:t>of partner </a:t>
            </a:r>
            <a:r>
              <a:rPr lang="en-GB" dirty="0" smtClean="0"/>
              <a:t>contribution</a:t>
            </a:r>
          </a:p>
          <a:p>
            <a:pPr marL="1440000" lvl="3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With no </a:t>
            </a:r>
            <a:r>
              <a:rPr lang="en-GB" dirty="0"/>
              <a:t>amendments to the standard text</a:t>
            </a:r>
          </a:p>
          <a:p>
            <a:pPr marL="1085850" lvl="1" indent="-342900"/>
            <a:endParaRPr lang="en-GB" dirty="0"/>
          </a:p>
          <a:p>
            <a:pPr marL="1085850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9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695" r="2456" b="7404"/>
          <a:stretch/>
        </p:blipFill>
        <p:spPr>
          <a:xfrm>
            <a:off x="137547" y="908719"/>
            <a:ext cx="8898949" cy="554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Eligibility checklist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1268760"/>
            <a:ext cx="6900887" cy="5183187"/>
          </a:xfrm>
        </p:spPr>
        <p:txBody>
          <a:bodyPr>
            <a:normAutofit lnSpcReduction="10000"/>
          </a:bodyPr>
          <a:lstStyle/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GB" sz="2300" dirty="0"/>
              <a:t>Are </a:t>
            </a:r>
            <a:r>
              <a:rPr lang="en-GB" sz="2300" b="1" dirty="0"/>
              <a:t>all support letters</a:t>
            </a:r>
            <a:r>
              <a:rPr lang="en-GB" sz="2300" dirty="0"/>
              <a:t>: 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Attached to the application form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Signed </a:t>
            </a:r>
            <a:r>
              <a:rPr lang="en-GB" dirty="0"/>
              <a:t>and dated by relevant </a:t>
            </a:r>
            <a:r>
              <a:rPr lang="en-GB" dirty="0" smtClean="0"/>
              <a:t>organisation (check the country-specific list!!)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With name </a:t>
            </a:r>
            <a:r>
              <a:rPr lang="en-GB" dirty="0"/>
              <a:t>of partner(s) </a:t>
            </a:r>
            <a:r>
              <a:rPr lang="en-GB" b="1" dirty="0"/>
              <a:t>identical</a:t>
            </a:r>
            <a:r>
              <a:rPr lang="en-GB" dirty="0"/>
              <a:t> to application form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With no </a:t>
            </a:r>
            <a:r>
              <a:rPr lang="en-GB" dirty="0"/>
              <a:t>amendments to the standard </a:t>
            </a:r>
            <a:r>
              <a:rPr lang="en-GB" dirty="0" smtClean="0"/>
              <a:t>text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1085850" lvl="1" indent="-342900" algn="just">
              <a:buFont typeface="Wingdings" panose="05000000000000000000" pitchFamily="2" charset="2"/>
              <a:buChar char="ü"/>
            </a:pPr>
            <a:r>
              <a:rPr lang="en-GB" sz="2300" dirty="0"/>
              <a:t>Are at least </a:t>
            </a:r>
            <a:r>
              <a:rPr lang="en-GB" sz="2300" b="1" dirty="0"/>
              <a:t>3 countries </a:t>
            </a:r>
            <a:r>
              <a:rPr lang="en-GB" sz="2300" dirty="0"/>
              <a:t>of which </a:t>
            </a:r>
            <a:r>
              <a:rPr lang="en-GB" sz="2300" b="1" dirty="0"/>
              <a:t>2 are EU members</a:t>
            </a:r>
            <a:r>
              <a:rPr lang="en-GB" sz="2300" dirty="0"/>
              <a:t> involved and financed by Interreg Europe? </a:t>
            </a:r>
            <a:endParaRPr lang="en-GB" sz="2300" dirty="0" smtClean="0"/>
          </a:p>
          <a:p>
            <a:pPr marL="1085850" lvl="1" indent="-342900">
              <a:buFont typeface="Wingdings" panose="05000000000000000000" pitchFamily="2" charset="2"/>
              <a:buChar char="ü"/>
            </a:pPr>
            <a:endParaRPr lang="en-GB" sz="2300" dirty="0"/>
          </a:p>
          <a:p>
            <a:pPr marL="1085850" lvl="1" indent="-342900" algn="just">
              <a:buFont typeface="Wingdings" panose="05000000000000000000" pitchFamily="2" charset="2"/>
              <a:buChar char="ü"/>
            </a:pPr>
            <a:r>
              <a:rPr lang="en-GB" sz="2300" dirty="0"/>
              <a:t>Are at least </a:t>
            </a:r>
            <a:r>
              <a:rPr lang="en-GB" sz="2300" b="1" dirty="0"/>
              <a:t>half</a:t>
            </a:r>
            <a:r>
              <a:rPr lang="en-GB" sz="2300" dirty="0"/>
              <a:t> of the policy instruments addressed Structural Funds programmes?</a:t>
            </a:r>
          </a:p>
        </p:txBody>
      </p:sp>
    </p:spTree>
    <p:extLst>
      <p:ext uri="{BB962C8B-B14F-4D97-AF65-F5344CB8AC3E}">
        <p14:creationId xmlns:p14="http://schemas.microsoft.com/office/powerpoint/2010/main" val="2693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/>
          <a:lstStyle/>
          <a:p>
            <a:r>
              <a:rPr lang="en-GB" dirty="0" smtClean="0"/>
              <a:t>Quality assessment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36712"/>
            <a:ext cx="8207375" cy="5183187"/>
          </a:xfrm>
        </p:spPr>
        <p:txBody>
          <a:bodyPr/>
          <a:lstStyle/>
          <a:p>
            <a:pPr marL="0" lvl="1" indent="0">
              <a:buNone/>
            </a:pPr>
            <a:r>
              <a:rPr lang="en-GB" sz="2200" b="1" dirty="0"/>
              <a:t>Second step only for eligible applications!</a:t>
            </a:r>
          </a:p>
          <a:p>
            <a:r>
              <a:rPr lang="en-GB" sz="2200" dirty="0" smtClean="0"/>
              <a:t>2-step approach</a:t>
            </a:r>
            <a:endParaRPr lang="en-GB" sz="2200" dirty="0"/>
          </a:p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9552" y="1628800"/>
            <a:ext cx="8180600" cy="3384376"/>
            <a:chOff x="583013" y="2210522"/>
            <a:chExt cx="8180600" cy="3384376"/>
          </a:xfrm>
        </p:grpSpPr>
        <p:sp>
          <p:nvSpPr>
            <p:cNvPr id="6" name="Rounded Rectangle 5"/>
            <p:cNvSpPr/>
            <p:nvPr/>
          </p:nvSpPr>
          <p:spPr>
            <a:xfrm>
              <a:off x="583013" y="2401274"/>
              <a:ext cx="3168352" cy="311595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95261" y="2210522"/>
              <a:ext cx="3168352" cy="338437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842498" y="2786586"/>
              <a:ext cx="2908867" cy="23748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GB" sz="1900" b="1" dirty="0">
                  <a:solidFill>
                    <a:schemeClr val="bg1"/>
                  </a:solidFill>
                </a:rPr>
                <a:t>Strategic </a:t>
              </a:r>
              <a:r>
                <a:rPr lang="en-GB" sz="1900" b="1" dirty="0" smtClean="0">
                  <a:solidFill>
                    <a:schemeClr val="bg1"/>
                  </a:solidFill>
                </a:rPr>
                <a:t>Assessment </a:t>
              </a:r>
              <a:endParaRPr lang="en-GB" sz="1900" b="1" dirty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endParaRPr lang="en-GB" sz="1800" dirty="0" smtClean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GB" sz="1800" dirty="0" smtClean="0">
                  <a:solidFill>
                    <a:schemeClr val="bg1"/>
                  </a:solidFill>
                </a:rPr>
                <a:t>C1</a:t>
              </a:r>
              <a:r>
                <a:rPr lang="en-GB" sz="1800" dirty="0" smtClean="0">
                  <a:solidFill>
                    <a:schemeClr val="bg1"/>
                  </a:solidFill>
                </a:rPr>
                <a:t>: </a:t>
              </a:r>
              <a:r>
                <a:rPr lang="en-GB" sz="1800" b="1" dirty="0" smtClean="0">
                  <a:solidFill>
                    <a:schemeClr val="bg1"/>
                  </a:solidFill>
                </a:rPr>
                <a:t>Relevance of proposal</a:t>
              </a:r>
            </a:p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endParaRPr lang="en-GB" sz="1800" dirty="0" smtClean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GB" sz="1800" dirty="0" smtClean="0">
                  <a:solidFill>
                    <a:schemeClr val="bg1"/>
                  </a:solidFill>
                </a:rPr>
                <a:t>C </a:t>
              </a:r>
              <a:r>
                <a:rPr lang="en-GB" sz="1800" dirty="0" smtClean="0">
                  <a:solidFill>
                    <a:schemeClr val="bg1"/>
                  </a:solidFill>
                </a:rPr>
                <a:t>2: </a:t>
              </a:r>
              <a:r>
                <a:rPr lang="en-GB" sz="1800" b="1" dirty="0" smtClean="0">
                  <a:solidFill>
                    <a:schemeClr val="bg1"/>
                  </a:solidFill>
                </a:rPr>
                <a:t>Quality of results</a:t>
              </a:r>
            </a:p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endParaRPr lang="en-GB" sz="1800" dirty="0" smtClean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GB" sz="1800" dirty="0" smtClean="0">
                  <a:solidFill>
                    <a:schemeClr val="bg1"/>
                  </a:solidFill>
                </a:rPr>
                <a:t>C </a:t>
              </a:r>
              <a:r>
                <a:rPr lang="en-GB" sz="1800" dirty="0" smtClean="0">
                  <a:solidFill>
                    <a:schemeClr val="bg1"/>
                  </a:solidFill>
                </a:rPr>
                <a:t>3: </a:t>
              </a:r>
              <a:r>
                <a:rPr lang="en-GB" sz="1800" b="1" dirty="0" smtClean="0">
                  <a:solidFill>
                    <a:schemeClr val="bg1"/>
                  </a:solidFill>
                </a:rPr>
                <a:t>Quality of partnership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463333" y="3163743"/>
              <a:ext cx="2275709" cy="1799506"/>
            </a:xfrm>
            <a:prstGeom prst="rightArrow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Only if adequate </a:t>
              </a:r>
              <a:r>
                <a:rPr lang="en-GB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GB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≥3.00) </a:t>
              </a:r>
              <a:r>
                <a:rPr lang="en-GB" sz="1200" dirty="0" smtClean="0">
                  <a:solidFill>
                    <a:schemeClr val="tx1"/>
                  </a:solidFill>
                </a:rPr>
                <a:t>proposals are </a:t>
              </a:r>
              <a:r>
                <a:rPr lang="en-GB" sz="1200" dirty="0">
                  <a:solidFill>
                    <a:schemeClr val="tx1"/>
                  </a:solidFill>
                </a:rPr>
                <a:t>further </a:t>
              </a:r>
              <a:r>
                <a:rPr lang="en-GB" sz="1200" dirty="0" smtClean="0">
                  <a:solidFill>
                    <a:schemeClr val="tx1"/>
                  </a:solidFill>
                </a:rPr>
                <a:t>assessed (Scoring system 0 - 5)</a:t>
              </a:r>
              <a:endParaRPr lang="en-GB" sz="1200" dirty="0"/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5839597" y="2427935"/>
              <a:ext cx="2852008" cy="2374875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None/>
              </a:pPr>
              <a:r>
                <a:rPr lang="en-GB" sz="1800" b="1" dirty="0" smtClean="0">
                  <a:solidFill>
                    <a:schemeClr val="bg1"/>
                  </a:solidFill>
                </a:rPr>
                <a:t>Operational assessment </a:t>
              </a:r>
            </a:p>
            <a:p>
              <a:pPr marL="0" lvl="1" indent="0">
                <a:spcBef>
                  <a:spcPts val="0"/>
                </a:spcBef>
                <a:buNone/>
              </a:pPr>
              <a:endParaRPr lang="en-GB" sz="1800" dirty="0" smtClean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None/>
              </a:pPr>
              <a:r>
                <a:rPr lang="en-GB" sz="1800" dirty="0" smtClean="0">
                  <a:solidFill>
                    <a:schemeClr val="bg1"/>
                  </a:solidFill>
                </a:rPr>
                <a:t>C </a:t>
              </a:r>
              <a:r>
                <a:rPr lang="en-GB" sz="1800" dirty="0" smtClean="0">
                  <a:solidFill>
                    <a:schemeClr val="bg1"/>
                  </a:solidFill>
                </a:rPr>
                <a:t>4: </a:t>
              </a:r>
              <a:r>
                <a:rPr lang="en-GB" sz="1800" b="1" dirty="0" smtClean="0">
                  <a:solidFill>
                    <a:schemeClr val="bg1"/>
                  </a:solidFill>
                </a:rPr>
                <a:t>Coherence </a:t>
              </a:r>
              <a:r>
                <a:rPr lang="en-GB" sz="1800" b="1" dirty="0">
                  <a:solidFill>
                    <a:schemeClr val="bg1"/>
                  </a:solidFill>
                </a:rPr>
                <a:t>of proposal &amp; quality of approach</a:t>
              </a:r>
            </a:p>
            <a:p>
              <a:pPr marL="0" lvl="1" indent="0">
                <a:spcBef>
                  <a:spcPts val="0"/>
                </a:spcBef>
                <a:buNone/>
              </a:pPr>
              <a:endParaRPr lang="en-GB" sz="1800" dirty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None/>
              </a:pPr>
              <a:r>
                <a:rPr lang="en-GB" sz="1800" dirty="0" smtClean="0">
                  <a:solidFill>
                    <a:schemeClr val="bg1"/>
                  </a:solidFill>
                </a:rPr>
                <a:t>C </a:t>
              </a:r>
              <a:r>
                <a:rPr lang="en-GB" sz="1800" dirty="0">
                  <a:solidFill>
                    <a:schemeClr val="bg1"/>
                  </a:solidFill>
                </a:rPr>
                <a:t>5: </a:t>
              </a:r>
              <a:r>
                <a:rPr lang="en-GB" sz="1800" b="1" dirty="0">
                  <a:solidFill>
                    <a:schemeClr val="bg1"/>
                  </a:solidFill>
                </a:rPr>
                <a:t>Communication &amp; Management</a:t>
              </a:r>
            </a:p>
            <a:p>
              <a:pPr marL="0" lvl="1" indent="0">
                <a:spcBef>
                  <a:spcPts val="0"/>
                </a:spcBef>
                <a:buNone/>
              </a:pPr>
              <a:endParaRPr lang="en-GB" sz="1800" dirty="0">
                <a:solidFill>
                  <a:schemeClr val="bg1"/>
                </a:solidFill>
              </a:endParaRPr>
            </a:p>
            <a:p>
              <a:pPr marL="0" lvl="1" indent="0">
                <a:spcBef>
                  <a:spcPts val="0"/>
                </a:spcBef>
                <a:buNone/>
              </a:pPr>
              <a:r>
                <a:rPr lang="en-GB" sz="1800" dirty="0" smtClean="0">
                  <a:solidFill>
                    <a:schemeClr val="bg1"/>
                  </a:solidFill>
                </a:rPr>
                <a:t>C </a:t>
              </a:r>
              <a:r>
                <a:rPr lang="en-GB" sz="1800" dirty="0">
                  <a:solidFill>
                    <a:schemeClr val="bg1"/>
                  </a:solidFill>
                </a:rPr>
                <a:t>6: </a:t>
              </a:r>
              <a:r>
                <a:rPr lang="en-GB" sz="1800" b="1" dirty="0">
                  <a:solidFill>
                    <a:schemeClr val="bg1"/>
                  </a:solidFill>
                </a:rPr>
                <a:t>Budget and finance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99592" y="5157192"/>
            <a:ext cx="7373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Decision by </a:t>
            </a:r>
            <a:r>
              <a:rPr lang="en-GB" b="1" dirty="0"/>
              <a:t>monitoring </a:t>
            </a:r>
            <a:r>
              <a:rPr lang="en-GB" b="1" dirty="0" smtClean="0"/>
              <a:t>committee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Only </a:t>
            </a:r>
            <a:r>
              <a:rPr lang="en-GB" dirty="0"/>
              <a:t>projects reaching at least an </a:t>
            </a:r>
            <a:r>
              <a:rPr lang="en-GB" b="1" dirty="0"/>
              <a:t>overall adequate level (≥3.00) </a:t>
            </a:r>
            <a:r>
              <a:rPr lang="en-GB" dirty="0"/>
              <a:t>are recommended for approval (with conditions) to the monitoring committee.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3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Assessment provisional timing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31392"/>
              </p:ext>
            </p:extLst>
          </p:nvPr>
        </p:nvGraphicFramePr>
        <p:xfrm>
          <a:off x="523267" y="1700808"/>
          <a:ext cx="8075240" cy="314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7620"/>
                <a:gridCol w="4037620"/>
              </a:tblGrid>
              <a:tr h="628224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July – August 2017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Eligibility check </a:t>
                      </a:r>
                      <a:endParaRPr lang="en-GB" sz="1800" noProof="0" dirty="0" smtClean="0"/>
                    </a:p>
                  </a:txBody>
                  <a:tcPr anchor="ctr"/>
                </a:tc>
              </a:tr>
              <a:tr h="628224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– November 2017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noProof="0" dirty="0" smtClean="0">
                          <a:ln>
                            <a:noFill/>
                          </a:ln>
                        </a:rPr>
                        <a:t>Quality assessment</a:t>
                      </a:r>
                      <a:endParaRPr lang="en-GB" sz="1800" noProof="0" dirty="0" smtClean="0"/>
                    </a:p>
                  </a:txBody>
                  <a:tcPr anchor="ctr"/>
                </a:tc>
              </a:tr>
              <a:tr h="628224">
                <a:tc>
                  <a:txBody>
                    <a:bodyPr/>
                    <a:lstStyle/>
                    <a:p>
                      <a:r>
                        <a:rPr lang="en-GB" dirty="0" smtClean="0"/>
                        <a:t>End 2017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noProof="0" dirty="0" smtClean="0">
                          <a:ln>
                            <a:noFill/>
                          </a:ln>
                        </a:rPr>
                        <a:t>Decision &amp; notification</a:t>
                      </a:r>
                      <a:endParaRPr lang="en-GB" sz="1800" noProof="0" dirty="0" smtClean="0"/>
                    </a:p>
                  </a:txBody>
                  <a:tcPr anchor="ctr"/>
                </a:tc>
              </a:tr>
              <a:tr h="628224">
                <a:tc>
                  <a:txBody>
                    <a:bodyPr/>
                    <a:lstStyle/>
                    <a:p>
                      <a:r>
                        <a:rPr lang="en-GB" dirty="0" smtClean="0"/>
                        <a:t>Early 2018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noProof="0" dirty="0" smtClean="0">
                          <a:ln>
                            <a:noFill/>
                          </a:ln>
                        </a:rPr>
                        <a:t>Fulfilment of conditions</a:t>
                      </a:r>
                      <a:endParaRPr lang="en-GB" sz="1800" noProof="0" dirty="0" smtClean="0"/>
                    </a:p>
                  </a:txBody>
                  <a:tcPr anchor="ctr"/>
                </a:tc>
              </a:tr>
              <a:tr h="628224">
                <a:tc>
                  <a:txBody>
                    <a:bodyPr/>
                    <a:lstStyle/>
                    <a:p>
                      <a:r>
                        <a:rPr lang="en-GB" dirty="0" smtClean="0"/>
                        <a:t>Early 2018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noProof="0" dirty="0" smtClean="0"/>
                        <a:t>Effective start date of projects</a:t>
                      </a:r>
                      <a:endParaRPr lang="en-GB" sz="180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Eligibility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68001"/>
            <a:ext cx="8207375" cy="4653288"/>
          </a:xfrm>
        </p:spPr>
        <p:txBody>
          <a:bodyPr>
            <a:normAutofit/>
          </a:bodyPr>
          <a:lstStyle/>
          <a:p>
            <a:r>
              <a:rPr lang="en-GB" dirty="0" smtClean="0"/>
              <a:t>One NO disqualifies whole project </a:t>
            </a:r>
            <a:r>
              <a:rPr lang="en-GB" dirty="0"/>
              <a:t> </a:t>
            </a:r>
            <a:r>
              <a:rPr lang="en-GB" dirty="0" smtClean="0"/>
              <a:t>    no assessment!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High rate of ineligibility (29.4%)</a:t>
            </a:r>
          </a:p>
          <a:p>
            <a:pPr lvl="1"/>
            <a:r>
              <a:rPr lang="en-GB" dirty="0" smtClean="0"/>
              <a:t>Main causes of ineligibility: </a:t>
            </a:r>
          </a:p>
          <a:p>
            <a:pPr lvl="1"/>
            <a:endParaRPr lang="en-GB" dirty="0" smtClean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Letters of support (missing or incorrect)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Partner declaration (incorrect – amount lower than necessary!)</a:t>
            </a:r>
          </a:p>
          <a:p>
            <a:pPr indent="-285750"/>
            <a:endParaRPr lang="en-GB" dirty="0" smtClean="0"/>
          </a:p>
          <a:p>
            <a:pPr indent="-285750"/>
            <a:r>
              <a:rPr lang="en-GB" dirty="0" smtClean="0">
                <a:solidFill>
                  <a:schemeClr val="tx1"/>
                </a:solidFill>
              </a:rPr>
              <a:t>    Make sure all documents are provided and correct.</a:t>
            </a:r>
          </a:p>
          <a:p>
            <a:pPr indent="-285750"/>
            <a:r>
              <a:rPr lang="en-GB" dirty="0" smtClean="0">
                <a:solidFill>
                  <a:schemeClr val="tx1"/>
                </a:solidFill>
              </a:rPr>
              <a:t>    Don’t prepare them at the last minute!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80112" y="148478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Eligibility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74205"/>
            <a:ext cx="8207375" cy="518318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dirty="0" smtClean="0"/>
              <a:t>Lessons learnt integrated in the third call application pack:</a:t>
            </a:r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sz="2200" dirty="0" smtClean="0"/>
              <a:t>  1/ </a:t>
            </a:r>
            <a:r>
              <a:rPr lang="en-GB" sz="2200" b="1" dirty="0" smtClean="0"/>
              <a:t>Improved</a:t>
            </a:r>
            <a:r>
              <a:rPr lang="en-GB" sz="2200" dirty="0" smtClean="0"/>
              <a:t> </a:t>
            </a:r>
            <a:r>
              <a:rPr lang="en-GB" sz="2200" dirty="0"/>
              <a:t>instructions in the application pack:</a:t>
            </a:r>
          </a:p>
          <a:p>
            <a:pPr marL="1252538" lvl="3" indent="-360363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</a:rPr>
              <a:t>Warning </a:t>
            </a:r>
            <a:r>
              <a:rPr lang="en-GB" sz="2200" dirty="0">
                <a:solidFill>
                  <a:schemeClr val="tx1"/>
                </a:solidFill>
              </a:rPr>
              <a:t>messages included in </a:t>
            </a:r>
            <a:r>
              <a:rPr lang="en-GB" sz="2200" dirty="0" smtClean="0">
                <a:solidFill>
                  <a:schemeClr val="tx1"/>
                </a:solidFill>
              </a:rPr>
              <a:t>different documents</a:t>
            </a:r>
          </a:p>
          <a:p>
            <a:pPr marL="892175" lvl="3"/>
            <a:endParaRPr lang="en-GB" sz="2200" dirty="0">
              <a:solidFill>
                <a:schemeClr val="tx1"/>
              </a:solidFill>
            </a:endParaRPr>
          </a:p>
          <a:p>
            <a:pPr indent="-285750"/>
            <a:r>
              <a:rPr lang="en-GB" sz="2200" b="0" dirty="0" smtClean="0">
                <a:solidFill>
                  <a:schemeClr val="tx1"/>
                </a:solidFill>
              </a:rPr>
              <a:t>  2/ </a:t>
            </a:r>
            <a:r>
              <a:rPr lang="en-GB" sz="2200" dirty="0" smtClean="0">
                <a:solidFill>
                  <a:schemeClr val="tx1"/>
                </a:solidFill>
              </a:rPr>
              <a:t>Full </a:t>
            </a:r>
            <a:r>
              <a:rPr lang="en-GB" sz="2200" dirty="0">
                <a:solidFill>
                  <a:schemeClr val="tx1"/>
                </a:solidFill>
              </a:rPr>
              <a:t>online </a:t>
            </a:r>
            <a:r>
              <a:rPr lang="en-GB" sz="2200" b="0" dirty="0" smtClean="0">
                <a:solidFill>
                  <a:schemeClr val="tx1"/>
                </a:solidFill>
              </a:rPr>
              <a:t>application</a:t>
            </a:r>
            <a:endParaRPr lang="en-GB" sz="2200" b="0" dirty="0">
              <a:solidFill>
                <a:schemeClr val="tx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200" dirty="0"/>
              <a:t>Compulsory documents to be uploaded on </a:t>
            </a:r>
            <a:r>
              <a:rPr lang="en-GB" sz="2200" dirty="0" err="1"/>
              <a:t>iOLF</a:t>
            </a:r>
            <a:endParaRPr lang="en-GB" sz="22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8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Quality: common weaknesses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29600" cy="5183187"/>
          </a:xfrm>
        </p:spPr>
        <p:txBody>
          <a:bodyPr>
            <a:normAutofit/>
          </a:bodyPr>
          <a:lstStyle/>
          <a:p>
            <a:r>
              <a:rPr lang="en-GB" dirty="0" smtClean="0"/>
              <a:t>Topic addressed (Criterion 1): </a:t>
            </a:r>
          </a:p>
          <a:p>
            <a:pPr marL="628650" lvl="2"/>
            <a:endParaRPr lang="en-GB" dirty="0" smtClean="0"/>
          </a:p>
          <a:p>
            <a:pPr lvl="1"/>
            <a:r>
              <a:rPr lang="en-GB" b="1" dirty="0"/>
              <a:t>N</a:t>
            </a:r>
            <a:r>
              <a:rPr lang="en-GB" b="1" dirty="0" smtClean="0"/>
              <a:t>ot </a:t>
            </a:r>
            <a:r>
              <a:rPr lang="en-GB" b="1" dirty="0"/>
              <a:t>i</a:t>
            </a:r>
            <a:r>
              <a:rPr lang="en-GB" b="1" dirty="0" smtClean="0"/>
              <a:t>n line </a:t>
            </a:r>
            <a:r>
              <a:rPr lang="en-GB" dirty="0" smtClean="0"/>
              <a:t>with priority axis 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Too </a:t>
            </a:r>
            <a:r>
              <a:rPr lang="en-GB" b="1" dirty="0"/>
              <a:t>broad scope </a:t>
            </a:r>
            <a:r>
              <a:rPr lang="en-GB" dirty="0"/>
              <a:t>/ </a:t>
            </a:r>
            <a:r>
              <a:rPr lang="en-GB" b="1" dirty="0"/>
              <a:t>poorly </a:t>
            </a:r>
            <a:r>
              <a:rPr lang="en-GB" dirty="0"/>
              <a:t>described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b="1" dirty="0"/>
              <a:t>N</a:t>
            </a:r>
            <a:r>
              <a:rPr lang="en-GB" b="1" dirty="0" smtClean="0"/>
              <a:t>ot reflected </a:t>
            </a:r>
            <a:r>
              <a:rPr lang="en-GB" dirty="0" smtClean="0"/>
              <a:t>in all the policy instruments addressed</a:t>
            </a:r>
          </a:p>
          <a:p>
            <a:pPr lvl="1"/>
            <a:endParaRPr lang="en-GB" dirty="0" smtClean="0"/>
          </a:p>
          <a:p>
            <a:pPr indent="-285750"/>
            <a:r>
              <a:rPr lang="en-GB" dirty="0" smtClean="0">
                <a:solidFill>
                  <a:schemeClr val="tx1"/>
                </a:solidFill>
              </a:rPr>
              <a:t>Check approved projects at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http://www.interregeurope.eu/discover-projects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9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Quality: common weaknesses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Policy instruments (Criterion 1): </a:t>
            </a:r>
          </a:p>
          <a:p>
            <a:pPr marL="628650" lvl="2"/>
            <a:endParaRPr lang="en-GB" dirty="0" smtClean="0"/>
          </a:p>
          <a:p>
            <a:pPr lvl="1" algn="just"/>
            <a:r>
              <a:rPr lang="en-GB" dirty="0" smtClean="0"/>
              <a:t>Not </a:t>
            </a:r>
            <a:r>
              <a:rPr lang="en-GB" b="1" dirty="0" smtClean="0"/>
              <a:t>precisely </a:t>
            </a:r>
            <a:r>
              <a:rPr lang="en-GB" b="1" dirty="0"/>
              <a:t>defined</a:t>
            </a:r>
            <a:r>
              <a:rPr lang="en-GB" dirty="0"/>
              <a:t> </a:t>
            </a:r>
            <a:r>
              <a:rPr lang="en-GB" dirty="0" smtClean="0"/>
              <a:t>in the AF (e.g</a:t>
            </a:r>
            <a:r>
              <a:rPr lang="en-GB" dirty="0"/>
              <a:t>. indication of the specific priority addressed)</a:t>
            </a:r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Misunderstanding for Structural Funds (instrument indicated not the </a:t>
            </a:r>
            <a:r>
              <a:rPr lang="en-GB" b="1" dirty="0"/>
              <a:t>Operational / Cooperation</a:t>
            </a:r>
            <a:r>
              <a:rPr lang="en-GB" dirty="0"/>
              <a:t> programme)</a:t>
            </a:r>
          </a:p>
          <a:p>
            <a:pPr indent="-285750"/>
            <a:endParaRPr lang="en-GB" dirty="0" smtClean="0"/>
          </a:p>
          <a:p>
            <a:pPr indent="-285750"/>
            <a:r>
              <a:rPr lang="en-GB" dirty="0" smtClean="0">
                <a:solidFill>
                  <a:schemeClr val="tx1"/>
                </a:solidFill>
              </a:rPr>
              <a:t>Check country-specific pages for list of policy-relevant bodies for Structural Funds programmes at:</a:t>
            </a:r>
          </a:p>
          <a:p>
            <a:pPr indent="-285750"/>
            <a:r>
              <a:rPr lang="en-GB" dirty="0">
                <a:solidFill>
                  <a:srgbClr val="FF0000"/>
                </a:solidFill>
                <a:hlinkClick r:id="rId2"/>
              </a:rPr>
              <a:t>http://www.interregeurope.eu/in-my-country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Quality: common weaknesses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Policy relevance of partners (Criterion 3): </a:t>
            </a:r>
          </a:p>
          <a:p>
            <a:pPr marL="457200" lvl="1" indent="0" algn="just">
              <a:buNone/>
            </a:pPr>
            <a:endParaRPr lang="en-GB" dirty="0"/>
          </a:p>
          <a:p>
            <a:pPr lvl="1" algn="just"/>
            <a:r>
              <a:rPr lang="en-GB" dirty="0">
                <a:solidFill>
                  <a:prstClr val="black"/>
                </a:solidFill>
              </a:rPr>
              <a:t>No direct involvement of bodies responsible for the policy instrument addressed</a:t>
            </a:r>
          </a:p>
          <a:p>
            <a:pPr lvl="1" algn="just"/>
            <a:endParaRPr lang="en-GB" dirty="0">
              <a:solidFill>
                <a:prstClr val="black"/>
              </a:solidFill>
            </a:endParaRPr>
          </a:p>
          <a:p>
            <a:pPr lvl="1" algn="just"/>
            <a:r>
              <a:rPr lang="en-GB" dirty="0">
                <a:solidFill>
                  <a:prstClr val="black"/>
                </a:solidFill>
              </a:rPr>
              <a:t>No clear policy relevance of the partners involved: involvement in the policy-making process &amp; capacity to influence the policy instrument</a:t>
            </a:r>
          </a:p>
          <a:p>
            <a:pPr marL="457200" lvl="1" indent="0" algn="just">
              <a:buNone/>
            </a:pPr>
            <a:r>
              <a:rPr lang="en-GB" dirty="0" smtClean="0">
                <a:solidFill>
                  <a:prstClr val="black"/>
                </a:solidFill>
              </a:rPr>
              <a:t>   </a:t>
            </a:r>
          </a:p>
          <a:p>
            <a:pPr marL="457200" lvl="1" indent="0" algn="just">
              <a:buNone/>
            </a:pP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   Letter </a:t>
            </a:r>
            <a:r>
              <a:rPr lang="en-GB" b="1" dirty="0">
                <a:solidFill>
                  <a:prstClr val="black"/>
                </a:solidFill>
              </a:rPr>
              <a:t>of support is not sufficient</a:t>
            </a:r>
          </a:p>
          <a:p>
            <a:pPr marL="457200" lvl="1" indent="0" algn="just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r>
              <a:rPr lang="en-GB" b="1" dirty="0"/>
              <a:t>C</a:t>
            </a:r>
            <a:r>
              <a:rPr lang="en-GB" b="1" dirty="0" smtClean="0"/>
              <a:t>ore </a:t>
            </a:r>
            <a:r>
              <a:rPr lang="en-GB" b="1" dirty="0"/>
              <a:t>elements </a:t>
            </a:r>
            <a:r>
              <a:rPr lang="en-GB" dirty="0"/>
              <a:t>of the quality of </a:t>
            </a:r>
            <a:r>
              <a:rPr lang="en-GB" dirty="0" smtClean="0"/>
              <a:t>partnership: dedicated </a:t>
            </a:r>
            <a:r>
              <a:rPr lang="en-GB" dirty="0"/>
              <a:t>questions in section B.2 of the application </a:t>
            </a:r>
            <a:r>
              <a:rPr lang="en-GB" dirty="0" smtClean="0"/>
              <a:t>form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5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5265" y="2134245"/>
            <a:ext cx="8207375" cy="518318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Terms of reference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Reminder on the assessment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Lessons learnt from previous calls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91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Quality: common weaknesses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Geographical features (Criterion 3)</a:t>
            </a:r>
          </a:p>
          <a:p>
            <a:endParaRPr lang="en-GB" sz="1400" dirty="0"/>
          </a:p>
          <a:p>
            <a:pPr marL="971550" lvl="2" indent="-342900">
              <a:buFont typeface="Wingdings" panose="05000000000000000000" pitchFamily="2" charset="2"/>
              <a:buChar char="§"/>
            </a:pPr>
            <a:r>
              <a:rPr lang="en-GB" dirty="0" smtClean="0"/>
              <a:t>Coverage limited to a transnational area</a:t>
            </a:r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971550" lvl="2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indent="-571500" algn="ctr"/>
            <a:endParaRPr lang="en-GB" dirty="0"/>
          </a:p>
          <a:p>
            <a:pPr indent="-571500" algn="ctr"/>
            <a:r>
              <a:rPr lang="en-GB" dirty="0" smtClean="0">
                <a:solidFill>
                  <a:schemeClr val="tx1"/>
                </a:solidFill>
              </a:rPr>
              <a:t>Go </a:t>
            </a:r>
            <a:r>
              <a:rPr lang="en-GB" dirty="0">
                <a:solidFill>
                  <a:schemeClr val="tx1"/>
                </a:solidFill>
              </a:rPr>
              <a:t>beyond transnational </a:t>
            </a:r>
            <a:r>
              <a:rPr lang="en-GB" dirty="0" smtClean="0">
                <a:solidFill>
                  <a:schemeClr val="tx1"/>
                </a:solidFill>
              </a:rPr>
              <a:t>area!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08920"/>
            <a:ext cx="4648188" cy="32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Quality: clarification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Mixing more and less developed regions (GDP) (Criterion 3):</a:t>
            </a:r>
          </a:p>
          <a:p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52" y="2348880"/>
            <a:ext cx="3488390" cy="4000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44" y="2780928"/>
            <a:ext cx="4695769" cy="2527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870" y="5835912"/>
            <a:ext cx="512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>
              <a:buFont typeface="Wingdings" panose="05000000000000000000" pitchFamily="2" charset="2"/>
              <a:buChar char="§"/>
            </a:pPr>
            <a:r>
              <a:rPr lang="en-GB" dirty="0"/>
              <a:t>Mix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and less developed</a:t>
            </a:r>
            <a:r>
              <a:rPr lang="en-GB" dirty="0"/>
              <a:t> regions (GDP)</a:t>
            </a:r>
          </a:p>
        </p:txBody>
      </p:sp>
    </p:spTree>
    <p:extLst>
      <p:ext uri="{BB962C8B-B14F-4D97-AF65-F5344CB8AC3E}">
        <p14:creationId xmlns:p14="http://schemas.microsoft.com/office/powerpoint/2010/main" val="15174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Quality: justification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7" y="1368000"/>
            <a:ext cx="7632849" cy="5183187"/>
          </a:xfrm>
        </p:spPr>
        <p:txBody>
          <a:bodyPr/>
          <a:lstStyle/>
          <a:p>
            <a:r>
              <a:rPr lang="en-GB" dirty="0" smtClean="0"/>
              <a:t>Multiple involvement (Criterion 3): </a:t>
            </a:r>
          </a:p>
          <a:p>
            <a:pPr marL="457200" lvl="1" indent="0" algn="just">
              <a:buNone/>
            </a:pPr>
            <a:endParaRPr lang="en-GB" dirty="0"/>
          </a:p>
          <a:p>
            <a:pPr marL="457200" lvl="1" indent="0" algn="just">
              <a:buNone/>
            </a:pPr>
            <a:r>
              <a:rPr lang="en-GB" dirty="0" smtClean="0"/>
              <a:t>Involvement in numerous applications very demanding and not recommended. Multiple involvement </a:t>
            </a:r>
            <a:r>
              <a:rPr lang="en-GB" b="1" dirty="0" smtClean="0"/>
              <a:t>should be justified</a:t>
            </a:r>
            <a:r>
              <a:rPr lang="en-GB" dirty="0" smtClean="0"/>
              <a:t>.</a:t>
            </a:r>
          </a:p>
          <a:p>
            <a:pPr lvl="1" algn="just"/>
            <a:endParaRPr lang="en-GB" dirty="0" smtClean="0"/>
          </a:p>
          <a:p>
            <a:pPr marL="457200" lvl="1" indent="0" algn="just">
              <a:buNone/>
            </a:pPr>
            <a:endParaRPr lang="en-GB" dirty="0" smtClean="0"/>
          </a:p>
          <a:p>
            <a:pPr marL="457200" lvl="1" indent="0" algn="just">
              <a:buNone/>
            </a:pPr>
            <a:endParaRPr lang="en-GB" dirty="0"/>
          </a:p>
          <a:p>
            <a:pPr marL="457200" lvl="1" indent="0" algn="just">
              <a:buNone/>
            </a:pPr>
            <a:r>
              <a:rPr lang="en-GB" dirty="0" smtClean="0"/>
              <a:t>Be </a:t>
            </a:r>
            <a:r>
              <a:rPr lang="en-GB" b="1" dirty="0" smtClean="0"/>
              <a:t>strategic</a:t>
            </a:r>
            <a:r>
              <a:rPr lang="en-GB" dirty="0" smtClean="0"/>
              <a:t>: select only the most relevant project(s) for your region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2" name="Down Arrow 1"/>
          <p:cNvSpPr/>
          <p:nvPr/>
        </p:nvSpPr>
        <p:spPr>
          <a:xfrm>
            <a:off x="4355976" y="3645024"/>
            <a:ext cx="504056" cy="936104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52" y="476672"/>
            <a:ext cx="8795320" cy="562074"/>
          </a:xfrm>
        </p:spPr>
        <p:txBody>
          <a:bodyPr/>
          <a:lstStyle/>
          <a:p>
            <a:r>
              <a:rPr lang="en-GB" dirty="0" smtClean="0"/>
              <a:t>Importance of the application form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b="1" dirty="0" smtClean="0"/>
              <a:t>Fairness</a:t>
            </a:r>
            <a:r>
              <a:rPr lang="en-GB" dirty="0" smtClean="0"/>
              <a:t> and </a:t>
            </a:r>
            <a:r>
              <a:rPr lang="en-GB" b="1" dirty="0" smtClean="0"/>
              <a:t>equal treatment </a:t>
            </a:r>
            <a:r>
              <a:rPr lang="en-GB" dirty="0" smtClean="0"/>
              <a:t>principles</a:t>
            </a:r>
          </a:p>
          <a:p>
            <a:pPr indent="-285750"/>
            <a:endParaRPr lang="en-GB" sz="2400" dirty="0"/>
          </a:p>
          <a:p>
            <a:pPr marL="800100" lvl="1" indent="-342900"/>
            <a:r>
              <a:rPr lang="en-GB" dirty="0" smtClean="0">
                <a:solidFill>
                  <a:schemeClr val="tx1"/>
                </a:solidFill>
              </a:rPr>
              <a:t>Application Form =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only basis</a:t>
            </a:r>
            <a:r>
              <a:rPr lang="en-GB" dirty="0">
                <a:solidFill>
                  <a:schemeClr val="tx1"/>
                </a:solidFill>
              </a:rPr>
              <a:t> for assessment</a:t>
            </a:r>
          </a:p>
          <a:p>
            <a:pPr marL="131445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same </a:t>
            </a:r>
            <a:r>
              <a:rPr lang="en-GB" dirty="0"/>
              <a:t>information requested </a:t>
            </a:r>
            <a:r>
              <a:rPr lang="en-GB" dirty="0" smtClean="0"/>
              <a:t>from </a:t>
            </a:r>
            <a:r>
              <a:rPr lang="en-GB" dirty="0"/>
              <a:t>all</a:t>
            </a:r>
          </a:p>
          <a:p>
            <a:pPr marL="1314450" lvl="3" indent="-342900">
              <a:buFont typeface="Wingdings" panose="05000000000000000000" pitchFamily="2" charset="2"/>
              <a:buChar char="§"/>
            </a:pPr>
            <a:r>
              <a:rPr lang="en-GB" dirty="0" smtClean="0"/>
              <a:t>same </a:t>
            </a:r>
            <a:r>
              <a:rPr lang="en-GB" dirty="0"/>
              <a:t>technical requirements for </a:t>
            </a:r>
            <a:r>
              <a:rPr lang="en-GB" dirty="0" smtClean="0"/>
              <a:t>all (e.g. text limits)</a:t>
            </a:r>
          </a:p>
          <a:p>
            <a:pPr marL="628650" lvl="2"/>
            <a:endParaRPr lang="en-GB" dirty="0"/>
          </a:p>
          <a:p>
            <a:pPr marL="800100" lvl="1" indent="-342900"/>
            <a:r>
              <a:rPr lang="en-GB" dirty="0">
                <a:solidFill>
                  <a:schemeClr val="tx1"/>
                </a:solidFill>
              </a:rPr>
              <a:t> Application form has to be </a:t>
            </a:r>
            <a:r>
              <a:rPr lang="en-GB" b="1" dirty="0"/>
              <a:t>self-explanatory</a:t>
            </a:r>
          </a:p>
          <a:p>
            <a:pPr marL="971550" lvl="3"/>
            <a:r>
              <a:rPr lang="en-GB" dirty="0" smtClean="0"/>
              <a:t>Additional </a:t>
            </a:r>
            <a:r>
              <a:rPr lang="en-GB" dirty="0"/>
              <a:t>information / </a:t>
            </a:r>
            <a:r>
              <a:rPr lang="en-GB" dirty="0" smtClean="0"/>
              <a:t>clarification not possible after submission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/>
          <a:lstStyle/>
          <a:p>
            <a:r>
              <a:rPr lang="en-GB" dirty="0"/>
              <a:t>In the application form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910109"/>
            <a:ext cx="8712968" cy="5183187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1700" dirty="0" smtClean="0"/>
              <a:t>A. Project Summary</a:t>
            </a:r>
          </a:p>
          <a:p>
            <a:pPr lvl="0">
              <a:spcBef>
                <a:spcPts val="0"/>
              </a:spcBef>
            </a:pPr>
            <a:endParaRPr lang="en-GB" sz="1700" dirty="0" smtClean="0"/>
          </a:p>
          <a:p>
            <a:pPr lvl="0">
              <a:spcBef>
                <a:spcPts val="0"/>
              </a:spcBef>
            </a:pPr>
            <a:r>
              <a:rPr lang="en-GB" sz="1700" dirty="0" smtClean="0"/>
              <a:t>B.1. Partners  </a:t>
            </a:r>
          </a:p>
          <a:p>
            <a:pPr lvl="0">
              <a:spcBef>
                <a:spcPts val="0"/>
              </a:spcBef>
            </a:pPr>
            <a:endParaRPr lang="en-GB" sz="1700" dirty="0"/>
          </a:p>
          <a:p>
            <a:pPr>
              <a:spcBef>
                <a:spcPts val="0"/>
              </a:spcBef>
            </a:pPr>
            <a:r>
              <a:rPr lang="en-GB" sz="1700" dirty="0" smtClean="0"/>
              <a:t>B.2. Policy Instruments </a:t>
            </a:r>
            <a:r>
              <a:rPr lang="en-GB" sz="1700" b="0" dirty="0" smtClean="0"/>
              <a:t>(definition and context, territorial context, partner relevance, stakeholders)</a:t>
            </a:r>
            <a:r>
              <a:rPr lang="en-GB" sz="1700" dirty="0" smtClean="0"/>
              <a:t> </a:t>
            </a:r>
          </a:p>
          <a:p>
            <a:pPr>
              <a:spcBef>
                <a:spcPts val="0"/>
              </a:spcBef>
            </a:pPr>
            <a:endParaRPr lang="en-GB" sz="1700" dirty="0" smtClean="0"/>
          </a:p>
          <a:p>
            <a:pPr>
              <a:spcBef>
                <a:spcPts val="0"/>
              </a:spcBef>
            </a:pPr>
            <a:r>
              <a:rPr lang="en-GB" sz="1700" dirty="0" smtClean="0"/>
              <a:t>C1 – C5. Project Description </a:t>
            </a:r>
            <a:r>
              <a:rPr lang="en-GB" sz="1700" b="0" dirty="0" smtClean="0"/>
              <a:t>(story, issue addressed, objectives, approach, communication strategy)</a:t>
            </a:r>
          </a:p>
          <a:p>
            <a:pPr>
              <a:spcBef>
                <a:spcPts val="0"/>
              </a:spcBef>
            </a:pPr>
            <a:endParaRPr lang="en-GB" sz="1700" b="0" dirty="0" smtClean="0"/>
          </a:p>
          <a:p>
            <a:pPr>
              <a:spcBef>
                <a:spcPts val="0"/>
              </a:spcBef>
            </a:pPr>
            <a:r>
              <a:rPr lang="en-GB" sz="1700" dirty="0" smtClean="0"/>
              <a:t>C6. Expected results and outputs </a:t>
            </a:r>
            <a:r>
              <a:rPr lang="en-GB" sz="1700" b="0" dirty="0" smtClean="0"/>
              <a:t>(overview of outputs and results, indicators, innovative character, durability of results)</a:t>
            </a:r>
          </a:p>
          <a:p>
            <a:pPr>
              <a:spcBef>
                <a:spcPts val="0"/>
              </a:spcBef>
            </a:pPr>
            <a:endParaRPr lang="en-GB" sz="1700" dirty="0" smtClean="0"/>
          </a:p>
          <a:p>
            <a:pPr>
              <a:spcBef>
                <a:spcPts val="0"/>
              </a:spcBef>
            </a:pPr>
            <a:r>
              <a:rPr lang="en-GB" sz="1700" dirty="0" smtClean="0"/>
              <a:t>C7. Horizontal principles</a:t>
            </a:r>
          </a:p>
          <a:p>
            <a:pPr>
              <a:spcBef>
                <a:spcPts val="0"/>
              </a:spcBef>
            </a:pPr>
            <a:endParaRPr lang="en-GB" sz="1700" dirty="0" smtClean="0"/>
          </a:p>
          <a:p>
            <a:pPr>
              <a:spcBef>
                <a:spcPts val="0"/>
              </a:spcBef>
            </a:pPr>
            <a:r>
              <a:rPr lang="en-GB" sz="1700" dirty="0" smtClean="0"/>
              <a:t>C8. Management</a:t>
            </a:r>
          </a:p>
          <a:p>
            <a:pPr>
              <a:spcBef>
                <a:spcPts val="0"/>
              </a:spcBef>
            </a:pPr>
            <a:endParaRPr lang="en-GB" sz="1700" dirty="0" smtClean="0"/>
          </a:p>
          <a:p>
            <a:pPr>
              <a:spcBef>
                <a:spcPts val="0"/>
              </a:spcBef>
            </a:pPr>
            <a:r>
              <a:rPr lang="en-GB" sz="1700" dirty="0" smtClean="0"/>
              <a:t>D.1. Phase 1 </a:t>
            </a:r>
            <a:r>
              <a:rPr lang="en-GB" sz="1700" b="0" dirty="0" smtClean="0"/>
              <a:t>(per semester)</a:t>
            </a:r>
          </a:p>
          <a:p>
            <a:pPr>
              <a:spcBef>
                <a:spcPts val="0"/>
              </a:spcBef>
            </a:pPr>
            <a:r>
              <a:rPr lang="en-GB" sz="1700" dirty="0" smtClean="0">
                <a:solidFill>
                  <a:schemeClr val="bg1">
                    <a:lumMod val="65000"/>
                  </a:schemeClr>
                </a:solidFill>
              </a:rPr>
              <a:t>D.2. Phase 2 </a:t>
            </a:r>
          </a:p>
          <a:p>
            <a:pPr>
              <a:spcBef>
                <a:spcPts val="0"/>
              </a:spcBef>
            </a:pPr>
            <a:endParaRPr lang="en-GB" sz="17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1700" dirty="0" smtClean="0"/>
              <a:t>E. Project Budget </a:t>
            </a:r>
            <a:endParaRPr lang="en-GB" sz="17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51920" y="5301208"/>
            <a:ext cx="1289589" cy="576064"/>
            <a:chOff x="4505461" y="5301208"/>
            <a:chExt cx="1289589" cy="576064"/>
          </a:xfrm>
        </p:grpSpPr>
        <p:sp>
          <p:nvSpPr>
            <p:cNvPr id="2" name="Right Brace 1"/>
            <p:cNvSpPr/>
            <p:nvPr/>
          </p:nvSpPr>
          <p:spPr>
            <a:xfrm>
              <a:off x="4505461" y="5301208"/>
              <a:ext cx="171012" cy="576064"/>
            </a:xfrm>
            <a:prstGeom prst="rightBrace">
              <a:avLst/>
            </a:prstGeom>
            <a:ln w="1905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48481" y="5394702"/>
              <a:ext cx="1046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>
                  <a:solidFill>
                    <a:schemeClr val="tx2"/>
                  </a:solidFill>
                </a:rPr>
                <a:t>Workplan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5" r="2835"/>
          <a:stretch/>
        </p:blipFill>
        <p:spPr>
          <a:xfrm>
            <a:off x="755576" y="476672"/>
            <a:ext cx="7632848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Useful 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Programme manual</a:t>
            </a:r>
          </a:p>
          <a:p>
            <a:pPr lvl="1"/>
            <a:r>
              <a:rPr lang="en-GB" dirty="0" smtClean="0">
                <a:hlinkClick r:id="rId2"/>
              </a:rPr>
              <a:t>www.interregeurope.eu/help/programme-manual/</a:t>
            </a:r>
            <a:endParaRPr lang="en-GB" dirty="0" smtClean="0"/>
          </a:p>
          <a:p>
            <a:r>
              <a:rPr lang="en-GB" dirty="0" smtClean="0"/>
              <a:t>Application pack</a:t>
            </a:r>
          </a:p>
          <a:p>
            <a:pPr lvl="1"/>
            <a:r>
              <a:rPr lang="en-GB" dirty="0" smtClean="0">
                <a:hlinkClick r:id="rId3"/>
              </a:rPr>
              <a:t>www.interregeurope.eu/projects/apply-for-funding/</a:t>
            </a:r>
            <a:endParaRPr lang="en-GB" dirty="0" smtClean="0"/>
          </a:p>
          <a:p>
            <a:r>
              <a:rPr lang="en-GB" dirty="0" smtClean="0"/>
              <a:t>Online application/ reporting system</a:t>
            </a:r>
          </a:p>
          <a:p>
            <a:pPr lvl="1"/>
            <a:r>
              <a:rPr lang="en-GB" dirty="0" smtClean="0">
                <a:hlinkClick r:id="rId4"/>
              </a:rPr>
              <a:t>www.iolf.eu/</a:t>
            </a:r>
            <a:endParaRPr lang="en-GB" dirty="0" smtClean="0"/>
          </a:p>
          <a:p>
            <a:r>
              <a:rPr lang="en-GB" dirty="0" err="1" smtClean="0"/>
              <a:t>Interreg</a:t>
            </a:r>
            <a:r>
              <a:rPr lang="en-GB" dirty="0" smtClean="0"/>
              <a:t> Europe community</a:t>
            </a:r>
          </a:p>
          <a:p>
            <a:pPr lvl="1"/>
            <a:r>
              <a:rPr lang="en-GB" dirty="0" smtClean="0">
                <a:hlinkClick r:id="rId5"/>
              </a:rPr>
              <a:t>www.interregeurope.eu/account/dashboard/</a:t>
            </a:r>
            <a:endParaRPr lang="en-GB" dirty="0" smtClean="0"/>
          </a:p>
          <a:p>
            <a:r>
              <a:rPr lang="en-GB" dirty="0" smtClean="0"/>
              <a:t>Project development videos</a:t>
            </a:r>
          </a:p>
          <a:p>
            <a:pPr lvl="1"/>
            <a:r>
              <a:rPr lang="en-GB" dirty="0" smtClean="0">
                <a:hlinkClick r:id="rId6"/>
              </a:rPr>
              <a:t>http://www.interregeurope.eu/projects/project-development/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87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562074"/>
          </a:xfrm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Terms of reference: main features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781" t="7272" r="9117" b="5455"/>
          <a:stretch/>
        </p:blipFill>
        <p:spPr>
          <a:xfrm>
            <a:off x="1475656" y="836712"/>
            <a:ext cx="5832648" cy="59567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2741" y="1369499"/>
            <a:ext cx="4751507" cy="4378483"/>
            <a:chOff x="1805856" y="1351560"/>
            <a:chExt cx="4751507" cy="4378483"/>
          </a:xfrm>
        </p:grpSpPr>
        <p:sp>
          <p:nvSpPr>
            <p:cNvPr id="8" name="Rectangle 7"/>
            <p:cNvSpPr/>
            <p:nvPr/>
          </p:nvSpPr>
          <p:spPr>
            <a:xfrm rot="157533">
              <a:off x="1903203" y="1959780"/>
              <a:ext cx="4654160" cy="377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Opening: </a:t>
              </a:r>
              <a:r>
                <a:rPr lang="en-GB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1 March 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2017 </a:t>
              </a:r>
              <a:r>
                <a:rPr lang="en-GB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(online system open)</a:t>
              </a:r>
            </a:p>
            <a:p>
              <a:endPara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Closing: </a:t>
              </a:r>
              <a:r>
                <a:rPr lang="en-GB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30 June 2017 </a:t>
              </a:r>
              <a:r>
                <a:rPr lang="en-GB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(12 pm Paris time</a:t>
              </a:r>
              <a:r>
                <a:rPr lang="en-GB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Early </a:t>
              </a:r>
              <a:r>
                <a:rPr lang="en-GB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2018 </a:t>
              </a:r>
              <a:r>
                <a:rPr lang="en-GB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– expected start of </a:t>
              </a:r>
              <a:r>
                <a:rPr lang="en-GB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projects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No thematic restrictions</a:t>
              </a:r>
            </a:p>
            <a:p>
              <a:endPara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Projects under 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priority axis 4 </a:t>
              </a:r>
              <a:r>
                <a:rPr lang="en-GB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are welcome! </a:t>
              </a:r>
              <a:endPara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endParaRPr>
            </a:p>
            <a:p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8129">
              <a:off x="1805856" y="1351560"/>
              <a:ext cx="792549" cy="7071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284919">
              <a:off x="3173910" y="2932149"/>
              <a:ext cx="1431479" cy="699595"/>
            </a:xfrm>
            <a:prstGeom prst="rect">
              <a:avLst/>
            </a:prstGeom>
          </p:spPr>
        </p:pic>
        <p:sp>
          <p:nvSpPr>
            <p:cNvPr id="11" name="Arc 10"/>
            <p:cNvSpPr/>
            <p:nvPr/>
          </p:nvSpPr>
          <p:spPr>
            <a:xfrm rot="21301746">
              <a:off x="2532609" y="5240011"/>
              <a:ext cx="2880320" cy="279033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50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8165"/>
            <a:ext cx="8229600" cy="562074"/>
          </a:xfrm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Terms of reference: main features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00" y="1257850"/>
            <a:ext cx="8207375" cy="5183187"/>
          </a:xfrm>
        </p:spPr>
        <p:txBody>
          <a:bodyPr>
            <a:normAutofit/>
          </a:bodyPr>
          <a:lstStyle/>
          <a:p>
            <a:r>
              <a:rPr lang="en-GB" dirty="0" smtClean="0"/>
              <a:t>  Budget available:</a:t>
            </a:r>
          </a:p>
          <a:p>
            <a:pPr lvl="1"/>
            <a:r>
              <a:rPr lang="en-GB" dirty="0" smtClean="0"/>
              <a:t>All remaining ERDF per priority axis available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3" y="1297789"/>
            <a:ext cx="737617" cy="73761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337971"/>
            <a:ext cx="6912768" cy="43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90662"/>
            <a:ext cx="8686800" cy="562074"/>
          </a:xfrm>
        </p:spPr>
        <p:txBody>
          <a:bodyPr/>
          <a:lstStyle/>
          <a:p>
            <a:r>
              <a:rPr lang="en-GB" altLang="en-US" sz="3900" dirty="0"/>
              <a:t>Terms of reference: </a:t>
            </a:r>
            <a:r>
              <a:rPr lang="en-GB" altLang="en-US" sz="3900" dirty="0" smtClean="0"/>
              <a:t>recommendations</a:t>
            </a:r>
            <a:endParaRPr lang="en-GB" sz="3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4744"/>
            <a:ext cx="8207375" cy="5183187"/>
          </a:xfrm>
        </p:spPr>
        <p:txBody>
          <a:bodyPr>
            <a:normAutofit fontScale="70000" lnSpcReduction="20000"/>
          </a:bodyPr>
          <a:lstStyle/>
          <a:p>
            <a:pPr lvl="1" algn="just">
              <a:spcAft>
                <a:spcPts val="1200"/>
              </a:spcAft>
            </a:pPr>
            <a:r>
              <a:rPr lang="en-GB" dirty="0"/>
              <a:t>Innovative character in particular in relation to already successful topics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 algn="just"/>
            <a:r>
              <a:rPr lang="en-GB" dirty="0" smtClean="0"/>
              <a:t>Topics under represented: </a:t>
            </a:r>
            <a:r>
              <a:rPr lang="en-GB" b="1" dirty="0" smtClean="0"/>
              <a:t>financial instruments</a:t>
            </a:r>
            <a:r>
              <a:rPr lang="en-GB" dirty="0" smtClean="0"/>
              <a:t>, </a:t>
            </a:r>
            <a:r>
              <a:rPr lang="en-GB" b="1" dirty="0" smtClean="0"/>
              <a:t>renewable energy </a:t>
            </a:r>
            <a:r>
              <a:rPr lang="en-GB" dirty="0" smtClean="0"/>
              <a:t>or </a:t>
            </a:r>
            <a:r>
              <a:rPr lang="en-GB" b="1" dirty="0" smtClean="0"/>
              <a:t>water management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b="1" dirty="0" smtClean="0">
                <a:solidFill>
                  <a:srgbClr val="98C222"/>
                </a:solidFill>
              </a:rPr>
              <a:t>Priority axis 4 Environment &amp; Resource Efficiency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smtClean="0"/>
              <a:t>is slightly lagging behind. Applications are therefore particularly encouraged under this priority axis.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/>
              <a:t>Involvement of regions </a:t>
            </a:r>
            <a:r>
              <a:rPr lang="en-GB" b="1" dirty="0"/>
              <a:t>not already represented </a:t>
            </a:r>
            <a:r>
              <a:rPr lang="en-GB" dirty="0"/>
              <a:t>encouraged (annex 1 of the terms of reference)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443508" cy="20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Reminder</a:t>
            </a:r>
            <a:r>
              <a:rPr lang="fr-FR" dirty="0" smtClean="0"/>
              <a:t> On </a:t>
            </a:r>
            <a:r>
              <a:rPr lang="fr-FR" dirty="0" err="1" smtClean="0"/>
              <a:t>assessment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Selection procedure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6408" y="1558181"/>
            <a:ext cx="7602015" cy="5183187"/>
          </a:xfrm>
        </p:spPr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defRPr/>
            </a:pPr>
            <a:r>
              <a:rPr lang="en-GB" dirty="0" smtClean="0"/>
              <a:t>2-step procedure</a:t>
            </a:r>
            <a:endParaRPr lang="en-GB" dirty="0"/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defRPr/>
            </a:pPr>
            <a:endParaRPr lang="en-GB" dirty="0"/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dirty="0"/>
              <a:t>I. </a:t>
            </a:r>
            <a:r>
              <a:rPr lang="en-GB" dirty="0" smtClean="0"/>
              <a:t>Eligibility </a:t>
            </a:r>
            <a:r>
              <a:rPr lang="en-GB" dirty="0"/>
              <a:t>assessment </a:t>
            </a:r>
          </a:p>
          <a:p>
            <a:pPr marL="1085850" lvl="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dirty="0" smtClean="0"/>
              <a:t>fulfilment </a:t>
            </a:r>
            <a:r>
              <a:rPr lang="en-GB" dirty="0"/>
              <a:t>of technical requirements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dirty="0"/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dirty="0"/>
              <a:t>II. </a:t>
            </a:r>
            <a:r>
              <a:rPr lang="en-GB" dirty="0" smtClean="0"/>
              <a:t>Quality </a:t>
            </a:r>
            <a:r>
              <a:rPr lang="en-GB" dirty="0"/>
              <a:t>assessment</a:t>
            </a:r>
          </a:p>
          <a:p>
            <a:pPr marL="1085850" lvl="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dirty="0" smtClean="0"/>
              <a:t>2-step </a:t>
            </a:r>
            <a:r>
              <a:rPr lang="en-GB" dirty="0"/>
              <a:t>qualitative </a:t>
            </a:r>
            <a:r>
              <a:rPr lang="en-GB" dirty="0" smtClean="0"/>
              <a:t>evaluation</a:t>
            </a:r>
          </a:p>
          <a:p>
            <a:pPr marL="1085850" lvl="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endParaRPr lang="en-GB" dirty="0"/>
          </a:p>
          <a:p>
            <a:pPr marL="17145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dirty="0" smtClean="0"/>
          </a:p>
          <a:p>
            <a:pPr marL="17145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dirty="0" smtClean="0"/>
              <a:t>Detailed </a:t>
            </a:r>
            <a:r>
              <a:rPr lang="en-GB" dirty="0"/>
              <a:t>description in the programme manual (§</a:t>
            </a:r>
            <a:r>
              <a:rPr lang="en-GB" dirty="0" smtClean="0"/>
              <a:t>5.3)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8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imagen origi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1" b="18082"/>
          <a:stretch/>
        </p:blipFill>
        <p:spPr bwMode="auto">
          <a:xfrm>
            <a:off x="2771800" y="4293096"/>
            <a:ext cx="2944269" cy="12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Eligibility 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988840"/>
            <a:ext cx="8207375" cy="227702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dirty="0"/>
              <a:t>Technical </a:t>
            </a:r>
            <a:r>
              <a:rPr lang="en-GB" b="1" dirty="0"/>
              <a:t>yes</a:t>
            </a:r>
            <a:r>
              <a:rPr lang="en-GB" dirty="0"/>
              <a:t> or </a:t>
            </a:r>
            <a:r>
              <a:rPr lang="en-GB" b="1" dirty="0"/>
              <a:t>no</a:t>
            </a:r>
            <a:r>
              <a:rPr lang="en-GB" dirty="0"/>
              <a:t> process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No correction </a:t>
            </a:r>
            <a:r>
              <a:rPr lang="en-GB" b="1" dirty="0" smtClean="0"/>
              <a:t>possible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Only eligible applications are further assessed</a:t>
            </a:r>
          </a:p>
          <a:p>
            <a:pPr lvl="1">
              <a:lnSpc>
                <a:spcPct val="150000"/>
              </a:lnSpc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2706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2374</TotalTime>
  <Words>1004</Words>
  <Application>Microsoft Office PowerPoint</Application>
  <PresentationFormat>On-screen Show (4:3)</PresentationFormat>
  <Paragraphs>225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Courier New</vt:lpstr>
      <vt:lpstr>Segoe Print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1_CONTENT page</vt:lpstr>
      <vt:lpstr>On the third call</vt:lpstr>
      <vt:lpstr>Summary</vt:lpstr>
      <vt:lpstr>Terms of reference</vt:lpstr>
      <vt:lpstr>Terms of reference: main features</vt:lpstr>
      <vt:lpstr>Terms of reference: main features</vt:lpstr>
      <vt:lpstr>Terms of reference: recommendations</vt:lpstr>
      <vt:lpstr>Reminder On assessment </vt:lpstr>
      <vt:lpstr>Selection procedure</vt:lpstr>
      <vt:lpstr>Eligibility principles</vt:lpstr>
      <vt:lpstr>Eligibility checklist</vt:lpstr>
      <vt:lpstr>Eligibility checklist</vt:lpstr>
      <vt:lpstr>Quality assessment</vt:lpstr>
      <vt:lpstr>Assessment provisional timing</vt:lpstr>
      <vt:lpstr>Lessons learnt</vt:lpstr>
      <vt:lpstr>Eligibility</vt:lpstr>
      <vt:lpstr>Eligibility</vt:lpstr>
      <vt:lpstr>Quality: common weaknesses</vt:lpstr>
      <vt:lpstr>Quality: common weaknesses</vt:lpstr>
      <vt:lpstr>Quality: common weaknesses</vt:lpstr>
      <vt:lpstr>Quality: common weaknesses</vt:lpstr>
      <vt:lpstr>Quality: clarification</vt:lpstr>
      <vt:lpstr>Quality: justification</vt:lpstr>
      <vt:lpstr>conclusion</vt:lpstr>
      <vt:lpstr>Importance of the application form</vt:lpstr>
      <vt:lpstr>In the application form</vt:lpstr>
      <vt:lpstr>PowerPoint Presentation</vt:lpstr>
      <vt:lpstr>Useful links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Charo CAMACHO</cp:lastModifiedBy>
  <cp:revision>171</cp:revision>
  <cp:lastPrinted>2016-12-09T07:41:14Z</cp:lastPrinted>
  <dcterms:created xsi:type="dcterms:W3CDTF">2015-05-28T10:02:20Z</dcterms:created>
  <dcterms:modified xsi:type="dcterms:W3CDTF">2017-02-20T13:33:59Z</dcterms:modified>
</cp:coreProperties>
</file>