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63" r:id="rId2"/>
    <p:sldId id="290" r:id="rId3"/>
    <p:sldId id="266" r:id="rId4"/>
    <p:sldId id="291" r:id="rId5"/>
    <p:sldId id="292" r:id="rId6"/>
    <p:sldId id="301" r:id="rId7"/>
    <p:sldId id="293" r:id="rId8"/>
    <p:sldId id="303" r:id="rId9"/>
    <p:sldId id="304" r:id="rId10"/>
    <p:sldId id="308" r:id="rId11"/>
    <p:sldId id="305" r:id="rId12"/>
    <p:sldId id="307" r:id="rId13"/>
    <p:sldId id="302" r:id="rId14"/>
    <p:sldId id="306" r:id="rId15"/>
    <p:sldId id="296" r:id="rId16"/>
    <p:sldId id="300" r:id="rId17"/>
    <p:sldId id="297" r:id="rId18"/>
    <p:sldId id="309" r:id="rId19"/>
    <p:sldId id="294" r:id="rId20"/>
    <p:sldId id="295" r:id="rId21"/>
    <p:sldId id="310" r:id="rId22"/>
    <p:sldId id="311" r:id="rId23"/>
    <p:sldId id="312" r:id="rId24"/>
    <p:sldId id="264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CCCCCC"/>
    <a:srgbClr val="5FA4E5"/>
    <a:srgbClr val="0052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90" d="100"/>
          <a:sy n="90" d="100"/>
        </p:scale>
        <p:origin x="-2244" y="-552"/>
      </p:cViewPr>
      <p:guideLst>
        <p:guide orient="horz" pos="3382"/>
        <p:guide pos="48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24D319-7988-0C47-A5AD-1F558D33A394}" type="datetimeFigureOut">
              <a:rPr lang="en-US" smtClean="0"/>
              <a:t>6/22/2016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36DEBE-37C2-3D4C-B405-6A6964797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9328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6DD4C1-CE3B-8245-AB32-946652F98E9B}" type="datetimeFigureOut">
              <a:rPr lang="en-US" smtClean="0"/>
              <a:t>6/22/2016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1A35AD-0B81-F94A-83A1-9125CBB4FF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6195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15082"/>
            <a:ext cx="7772400" cy="1997296"/>
          </a:xfrm>
        </p:spPr>
        <p:txBody>
          <a:bodyPr anchor="t">
            <a:normAutofit/>
          </a:bodyPr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386972"/>
            <a:ext cx="6400800" cy="570201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5FA4E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685800" y="3309620"/>
            <a:ext cx="6632575" cy="145256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 hasCustomPrompt="1"/>
          </p:nvPr>
        </p:nvSpPr>
        <p:spPr>
          <a:xfrm>
            <a:off x="156851" y="6356350"/>
            <a:ext cx="2006600" cy="369888"/>
          </a:xfrm>
        </p:spPr>
        <p:txBody>
          <a:bodyPr/>
          <a:lstStyle>
            <a:lvl1pPr>
              <a:defRPr>
                <a:solidFill>
                  <a:srgbClr val="CCCCCC"/>
                </a:solidFill>
              </a:defRPr>
            </a:lvl1pPr>
          </a:lstStyle>
          <a:p>
            <a:pPr lvl="0"/>
            <a:fld id="{A8AD1661-3A61-224B-91E0-4B126FC883AF}" type="datetime1">
              <a:rPr lang="en-US" smtClean="0"/>
              <a:t>6/22/2016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9806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6375" y="1306874"/>
            <a:ext cx="7700425" cy="4819290"/>
          </a:xfrm>
        </p:spPr>
        <p:txBody>
          <a:bodyPr/>
          <a:lstStyle>
            <a:lvl1pPr>
              <a:defRPr sz="1800"/>
            </a:lvl1pPr>
            <a:lvl2pPr marL="628650" indent="-171450">
              <a:defRPr sz="2000" b="1"/>
            </a:lvl2pPr>
            <a:lvl3pPr marL="1073150" indent="-158750">
              <a:defRPr sz="1600"/>
            </a:lvl3pPr>
            <a:lvl4pPr marL="1528763" indent="-157163">
              <a:defRPr sz="1600"/>
            </a:lvl4pPr>
            <a:lvl5pPr marL="1973263" indent="-144463">
              <a:defRPr sz="16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223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24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0490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527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3580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7752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6290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6341" y="1264906"/>
            <a:ext cx="7383470" cy="1470025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Subtitle 2"/>
          <p:cNvSpPr txBox="1">
            <a:spLocks/>
          </p:cNvSpPr>
          <p:nvPr userDrawn="1"/>
        </p:nvSpPr>
        <p:spPr>
          <a:xfrm>
            <a:off x="169747" y="5840002"/>
            <a:ext cx="3312170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Centrum pro regionální rozvoj České republiky</a:t>
            </a:r>
          </a:p>
        </p:txBody>
      </p:sp>
      <p:sp>
        <p:nvSpPr>
          <p:cNvPr id="14" name="Subtitle 2"/>
          <p:cNvSpPr txBox="1">
            <a:spLocks/>
          </p:cNvSpPr>
          <p:nvPr userDrawn="1"/>
        </p:nvSpPr>
        <p:spPr>
          <a:xfrm>
            <a:off x="3268138" y="5840002"/>
            <a:ext cx="3191932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200" b="1" dirty="0" smtClean="0"/>
              <a:t>U </a:t>
            </a:r>
            <a:r>
              <a:rPr lang="en-US" sz="1200" b="1" dirty="0" err="1" smtClean="0"/>
              <a:t>Nákladového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nádraží</a:t>
            </a:r>
            <a:r>
              <a:rPr lang="en-US" sz="1200" b="1" dirty="0" smtClean="0"/>
              <a:t> 3144/4, 130 00 </a:t>
            </a:r>
            <a:r>
              <a:rPr lang="en-US" sz="1200" b="1" dirty="0" err="1" smtClean="0"/>
              <a:t>Praha</a:t>
            </a:r>
            <a:r>
              <a:rPr lang="en-US" sz="1200" b="1" dirty="0" smtClean="0"/>
              <a:t> 3</a:t>
            </a:r>
            <a:endParaRPr lang="cs-CZ" sz="1200" b="0" dirty="0" smtClean="0">
              <a:solidFill>
                <a:schemeClr val="bg1"/>
              </a:solidFill>
            </a:endParaRPr>
          </a:p>
        </p:txBody>
      </p:sp>
      <p:sp>
        <p:nvSpPr>
          <p:cNvPr id="15" name="Subtitle 2"/>
          <p:cNvSpPr txBox="1">
            <a:spLocks/>
          </p:cNvSpPr>
          <p:nvPr userDrawn="1"/>
        </p:nvSpPr>
        <p:spPr>
          <a:xfrm>
            <a:off x="6479130" y="5840002"/>
            <a:ext cx="1747402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dirty="0" smtClean="0">
                <a:solidFill>
                  <a:schemeClr val="bg1"/>
                </a:solidFill>
              </a:rPr>
              <a:t>tel.: +420 </a:t>
            </a:r>
            <a:r>
              <a:rPr lang="is-IS" sz="1200" b="1" dirty="0" smtClean="0"/>
              <a:t>225 855 321</a:t>
            </a:r>
            <a:endParaRPr lang="cs-CZ" sz="1200" b="0" dirty="0" smtClean="0">
              <a:solidFill>
                <a:schemeClr val="bg1"/>
              </a:solidFill>
            </a:endParaRPr>
          </a:p>
        </p:txBody>
      </p:sp>
      <p:sp>
        <p:nvSpPr>
          <p:cNvPr id="16" name="Subtitle 2"/>
          <p:cNvSpPr txBox="1">
            <a:spLocks/>
          </p:cNvSpPr>
          <p:nvPr userDrawn="1"/>
        </p:nvSpPr>
        <p:spPr>
          <a:xfrm>
            <a:off x="8116035" y="5828841"/>
            <a:ext cx="1000451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kern="1200" dirty="0" err="1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www.crr.cz</a:t>
            </a:r>
            <a:endParaRPr lang="cs-CZ" sz="1200" b="0" kern="1200" dirty="0" smtClean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1074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6375" y="1306874"/>
            <a:ext cx="7700425" cy="4819290"/>
          </a:xfrm>
        </p:spPr>
        <p:txBody>
          <a:bodyPr/>
          <a:lstStyle>
            <a:lvl1pPr>
              <a:defRPr sz="1800"/>
            </a:lvl1pPr>
            <a:lvl2pPr marL="628650" indent="-171450">
              <a:defRPr sz="2000" b="1"/>
            </a:lvl2pPr>
            <a:lvl3pPr marL="1073150" indent="-158750">
              <a:defRPr sz="1600"/>
            </a:lvl3pPr>
            <a:lvl4pPr marL="1528763" indent="-157163">
              <a:defRPr sz="1600"/>
            </a:lvl4pPr>
            <a:lvl5pPr marL="1973263" indent="-144463">
              <a:defRPr sz="1600"/>
            </a:lvl5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22325"/>
          </a:xfrm>
        </p:spPr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2471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62310"/>
            <a:ext cx="8229600" cy="8226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6374" y="1306873"/>
            <a:ext cx="7675766" cy="4806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7451" y="6356350"/>
            <a:ext cx="52923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529C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183137" y="6356349"/>
            <a:ext cx="5004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529C"/>
                </a:solidFill>
              </a:defRPr>
            </a:lvl1pPr>
          </a:lstStyle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051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7" r:id="rId7"/>
    <p:sldLayoutId id="2147483660" r:id="rId8"/>
    <p:sldLayoutId id="2147483661" r:id="rId9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457200" rtl="0" eaLnBrk="1" latinLnBrk="0" hangingPunct="1">
        <a:spcBef>
          <a:spcPct val="0"/>
        </a:spcBef>
        <a:buNone/>
        <a:defRPr sz="3600" b="1" kern="1200">
          <a:solidFill>
            <a:srgbClr val="00529C"/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lnSpc>
          <a:spcPct val="100000"/>
        </a:lnSpc>
        <a:spcBef>
          <a:spcPct val="20000"/>
        </a:spcBef>
        <a:spcAft>
          <a:spcPts val="200"/>
        </a:spcAft>
        <a:buFont typeface="Arial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4025" indent="-187325" algn="l" defTabSz="457200" rtl="0" eaLnBrk="1" latinLnBrk="0" hangingPunct="1">
        <a:lnSpc>
          <a:spcPct val="100000"/>
        </a:lnSpc>
        <a:spcBef>
          <a:spcPts val="1680"/>
        </a:spcBef>
        <a:spcAft>
          <a:spcPts val="0"/>
        </a:spcAft>
        <a:buFont typeface="Arial"/>
        <a:buChar char="•"/>
        <a:defRPr sz="2000" b="1" kern="1200">
          <a:solidFill>
            <a:srgbClr val="00529C"/>
          </a:solidFill>
          <a:latin typeface="+mn-lt"/>
          <a:ea typeface="+mn-ea"/>
          <a:cs typeface="+mn-cs"/>
        </a:defRPr>
      </a:lvl2pPr>
      <a:lvl3pPr marL="720725" indent="-187325" algn="l" defTabSz="457200" rtl="0" eaLnBrk="1" latinLnBrk="0" hangingPunct="1">
        <a:lnSpc>
          <a:spcPct val="100000"/>
        </a:lnSpc>
        <a:spcBef>
          <a:spcPts val="700"/>
        </a:spcBef>
        <a:spcAft>
          <a:spcPts val="0"/>
        </a:spcAft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87425" indent="-187325" algn="l" defTabSz="4572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Font typeface="Arial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4125" indent="-173038" algn="l" defTabSz="4572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Font typeface="Arial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terreg-central.eu/central-documents/programme-documents/" TargetMode="External"/><Relationship Id="rId2" Type="http://schemas.openxmlformats.org/officeDocument/2006/relationships/hyperlink" Target="http://www.interregeurope.eu/about-us/logo/" TargetMode="External"/><Relationship Id="rId1" Type="http://schemas.openxmlformats.org/officeDocument/2006/relationships/slideLayout" Target="../slideLayouts/slideLayout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mailto:marketa.weingartnerova@crr.cz" TargetMode="Externa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irena.kirchnerova@crr.cz" TargetMode="External"/><Relationship Id="rId2" Type="http://schemas.openxmlformats.org/officeDocument/2006/relationships/hyperlink" Target="mailto:petra.markova@crr.cz" TargetMode="Externa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 smtClean="0"/>
              <a:t>Seminář „Kontrola výdajů“ v rámci programu Interreg CENTRAL EUROPE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23. června 2016, Praha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 smtClean="0"/>
              <a:t>Metody a výkon kontroly výdajů</a:t>
            </a:r>
            <a:endParaRPr lang="en-US" sz="36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50609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00050" indent="-400050">
              <a:buAutoNum type="romanUcPeriod"/>
            </a:pPr>
            <a:r>
              <a:rPr lang="cs-CZ" dirty="0" smtClean="0"/>
              <a:t>Fáze – posouzení věcné a formální správnost, dodržení pravidel programu, předpisů EI a národní legislativy</a:t>
            </a:r>
          </a:p>
          <a:p>
            <a:pPr marL="400050" indent="-400050">
              <a:buAutoNum type="romanUcPeriod"/>
            </a:pPr>
            <a:r>
              <a:rPr lang="cs-CZ" dirty="0" smtClean="0"/>
              <a:t>Fáze – vzorek</a:t>
            </a:r>
          </a:p>
          <a:p>
            <a:pPr marL="1028700" lvl="1" indent="-400050">
              <a:buAutoNum type="romanUcPeriod"/>
            </a:pPr>
            <a:r>
              <a:rPr lang="cs-CZ" dirty="0" smtClean="0"/>
              <a:t>U prvního vyúčtování prováděna 100% kontrola i ve druhé fázi</a:t>
            </a:r>
          </a:p>
          <a:p>
            <a:pPr marL="1028700" lvl="1" indent="-400050">
              <a:buAutoNum type="romanUcPeriod"/>
            </a:pPr>
            <a:r>
              <a:rPr lang="cs-CZ" dirty="0" smtClean="0"/>
              <a:t>U druhého a každého dalšího vyúčtování prováděna kontrola na vzorku (u mzdových výdajů a výdajů na cestovné)</a:t>
            </a:r>
          </a:p>
          <a:p>
            <a:pPr lvl="2" indent="0">
              <a:buNone/>
            </a:pPr>
            <a:r>
              <a:rPr lang="cs-CZ" dirty="0" smtClean="0"/>
              <a:t>- Netýká se výdajů nárokovaných prostřednictvím </a:t>
            </a:r>
            <a:r>
              <a:rPr lang="cs-CZ" smtClean="0"/>
              <a:t>paušální sazby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kontroly výdajů – administrativní </a:t>
            </a:r>
            <a:r>
              <a:rPr lang="cs-CZ" dirty="0" smtClean="0"/>
              <a:t>ověření – vzorek kontroly	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2211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Je nutné seznámit se také s prezentací, která se věnuje Způsobilosti výdajů a veřejným zakázkám</a:t>
            </a:r>
          </a:p>
          <a:p>
            <a:pPr marL="400050" indent="-400050">
              <a:buAutoNum type="romanUcPeriod"/>
            </a:pPr>
            <a:r>
              <a:rPr lang="cs-CZ" dirty="0" smtClean="0"/>
              <a:t>Zadávací řízení</a:t>
            </a:r>
          </a:p>
          <a:p>
            <a:pPr lvl="1" indent="0">
              <a:buNone/>
            </a:pPr>
            <a:r>
              <a:rPr lang="cs-CZ" dirty="0" smtClean="0"/>
              <a:t>- </a:t>
            </a:r>
            <a:r>
              <a:rPr lang="cs-CZ" sz="1800" dirty="0" smtClean="0"/>
              <a:t>Kompletní dokumentace dle prezentace o veřejných zakázkách</a:t>
            </a:r>
            <a:endParaRPr lang="cs-CZ" dirty="0" smtClean="0"/>
          </a:p>
          <a:p>
            <a:pPr marL="400050" indent="-400050">
              <a:buAutoNum type="romanUcPeriod"/>
            </a:pPr>
            <a:r>
              <a:rPr lang="cs-CZ" dirty="0" smtClean="0"/>
              <a:t>Konference, semináře, školení, setkání pracovních týmů/partnerů, akce založená na účasti osob z organizace partnera/ostatních partnerů , akce pro veřejnost</a:t>
            </a:r>
          </a:p>
          <a:p>
            <a:r>
              <a:rPr lang="cs-CZ" dirty="0" smtClean="0"/>
              <a:t>	- </a:t>
            </a:r>
            <a:r>
              <a:rPr lang="cs-CZ" b="1" dirty="0">
                <a:solidFill>
                  <a:srgbClr val="00529C"/>
                </a:solidFill>
              </a:rPr>
              <a:t>prezenční listiny obsahující relevantní údaje a publicitu, </a:t>
            </a:r>
          </a:p>
          <a:p>
            <a:r>
              <a:rPr lang="cs-CZ" b="1" dirty="0">
                <a:solidFill>
                  <a:srgbClr val="00529C"/>
                </a:solidFill>
              </a:rPr>
              <a:t>	- obrazová dokumentace (fotografie, videa), podkladové materiály, školící 	materiály, </a:t>
            </a:r>
          </a:p>
          <a:p>
            <a:r>
              <a:rPr lang="cs-CZ" b="1" dirty="0">
                <a:solidFill>
                  <a:srgbClr val="00529C"/>
                </a:solidFill>
              </a:rPr>
              <a:t>	- Pro výdaje za ubytování jmenný seznam účastníků, doklad o počtu a 	cenách jídel, o cenách a typu ubytování atd. (pokud není uvedeno na 	faktuře) – blížeji viz Způsobilost výdajů</a:t>
            </a:r>
          </a:p>
          <a:p>
            <a:endParaRPr 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kontroly výdajů – administrativní </a:t>
            </a:r>
            <a:r>
              <a:rPr lang="cs-CZ" dirty="0" smtClean="0"/>
              <a:t>ověření – dokladování aktivit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80470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Je nutné seznámit se také s prezentací, která se věnuje Způsobilosti výdajů</a:t>
            </a:r>
          </a:p>
          <a:p>
            <a:pPr marL="400050" indent="-400050">
              <a:buFont typeface="+mj-lt"/>
              <a:buAutoNum type="romanUcPeriod" startAt="3"/>
            </a:pPr>
            <a:r>
              <a:rPr lang="cs-CZ" dirty="0" smtClean="0"/>
              <a:t>Marketingové a informační kampaně, kampaně v tisku, na billboardech atd.</a:t>
            </a:r>
          </a:p>
          <a:p>
            <a:pPr lvl="1" indent="0">
              <a:buNone/>
            </a:pPr>
            <a:r>
              <a:rPr lang="cs-CZ" dirty="0" smtClean="0"/>
              <a:t>- </a:t>
            </a:r>
            <a:r>
              <a:rPr lang="cs-CZ" sz="1800" b="0" dirty="0" smtClean="0"/>
              <a:t>Výstupy z kampaní, letáky, články, tiskové zprávy, fotodokumentace</a:t>
            </a:r>
          </a:p>
          <a:p>
            <a:pPr marL="400050" indent="-400050">
              <a:buAutoNum type="romanUcPeriod" startAt="3"/>
            </a:pPr>
            <a:r>
              <a:rPr lang="cs-CZ" dirty="0" smtClean="0"/>
              <a:t>Výdaje na služby – zpracování studií, poradenství, právní a jiné služby, překlady a tlumočení</a:t>
            </a:r>
          </a:p>
          <a:p>
            <a:pPr lvl="1" indent="0">
              <a:buNone/>
            </a:pPr>
            <a:r>
              <a:rPr lang="cs-CZ" dirty="0" smtClean="0"/>
              <a:t>- </a:t>
            </a:r>
            <a:r>
              <a:rPr lang="cs-CZ" sz="1800" b="0" dirty="0" smtClean="0"/>
              <a:t>Protokoly o provedených/dodaných plněních, kopie posudků, zpráv, studií, kopie zajištěných překladů nebo specifikace rozsahu těchto překladů, rozsah tlumočení</a:t>
            </a:r>
          </a:p>
          <a:p>
            <a:pPr marL="400050" indent="-400050">
              <a:buAutoNum type="romanUcPeriod" startAt="3"/>
            </a:pPr>
            <a:r>
              <a:rPr lang="cs-CZ" dirty="0" smtClean="0"/>
              <a:t>Pořízení vybavení/zařízení</a:t>
            </a:r>
          </a:p>
          <a:p>
            <a:pPr lvl="1" indent="0">
              <a:buNone/>
            </a:pPr>
            <a:r>
              <a:rPr lang="cs-CZ" dirty="0" smtClean="0"/>
              <a:t>- </a:t>
            </a:r>
            <a:r>
              <a:rPr lang="cs-CZ" sz="1800" b="0" dirty="0"/>
              <a:t>Protokol o převzetí dodávky/zboží, jeho uvedení do provozu, školení k jeho užívání, zahrnutí do účetnictví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kontroly výdajů – administrativní </a:t>
            </a:r>
            <a:r>
              <a:rPr lang="cs-CZ" dirty="0" smtClean="0"/>
              <a:t>ověření – dokladování aktivit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14739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AutoNum type="arabicParenR"/>
            </a:pPr>
            <a:r>
              <a:rPr lang="cs-CZ" dirty="0" smtClean="0"/>
              <a:t>Kvalita komunikace,</a:t>
            </a:r>
          </a:p>
          <a:p>
            <a:pPr marL="342900" indent="-342900">
              <a:buAutoNum type="arabicParenR"/>
            </a:pPr>
            <a:r>
              <a:rPr lang="cs-CZ" dirty="0" smtClean="0"/>
              <a:t>Včasné předkládání dokumentace,</a:t>
            </a:r>
          </a:p>
          <a:p>
            <a:pPr marL="342900" indent="-342900">
              <a:buAutoNum type="arabicParenR"/>
            </a:pPr>
            <a:r>
              <a:rPr lang="cs-CZ" dirty="0" smtClean="0"/>
              <a:t>Průběžné konzultace ZŘ/VŘ,</a:t>
            </a:r>
          </a:p>
          <a:p>
            <a:pPr marL="342900" indent="-342900">
              <a:buAutoNum type="arabicParenR"/>
            </a:pPr>
            <a:r>
              <a:rPr lang="cs-CZ" dirty="0" smtClean="0"/>
              <a:t>Průběžné konzultace opatření k zajištění publicity,</a:t>
            </a:r>
          </a:p>
          <a:p>
            <a:pPr marL="342900" indent="-342900">
              <a:buAutoNum type="arabicParenR"/>
            </a:pPr>
            <a:r>
              <a:rPr lang="cs-CZ" dirty="0" smtClean="0"/>
              <a:t>U změn rozpočtů předložení změněného rozpočtu již se souhlasným stanoviskem LP,</a:t>
            </a:r>
          </a:p>
          <a:p>
            <a:pPr marL="342900" indent="-342900">
              <a:buAutoNum type="arabicParenR"/>
            </a:pPr>
            <a:r>
              <a:rPr lang="cs-CZ" dirty="0" smtClean="0"/>
              <a:t>Utřídění dokumentace dle požadavků (podle „Finanční zprávy“), aneb očíslování a utřídění je vskutku důležité,</a:t>
            </a:r>
          </a:p>
          <a:p>
            <a:pPr marL="342900" indent="-342900">
              <a:buAutoNum type="arabicParenR"/>
            </a:pPr>
            <a:r>
              <a:rPr lang="cs-CZ" dirty="0" smtClean="0"/>
              <a:t>Pravidlo 2x a dost.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2800" dirty="0"/>
              <a:t>Metody a výkon </a:t>
            </a:r>
            <a:r>
              <a:rPr lang="cs-CZ" sz="2800" dirty="0" smtClean="0"/>
              <a:t>kontroly– </a:t>
            </a:r>
            <a:r>
              <a:rPr lang="cs-CZ" sz="2800" dirty="0"/>
              <a:t>administrativní </a:t>
            </a:r>
            <a:r>
              <a:rPr lang="cs-CZ" sz="2800" dirty="0" smtClean="0"/>
              <a:t>ověření – co ovlivní délku kontroly</a:t>
            </a:r>
            <a:endParaRPr lang="cs-CZ" sz="280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18785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Tx/>
              <a:buChar char="-"/>
            </a:pPr>
            <a:r>
              <a:rPr lang="cs-CZ" dirty="0" smtClean="0"/>
              <a:t>Proti závěrům z provedeného administrativního ověření se lze odvolat (podat stížnost)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Subjektem příslušným k jejímu podání je Ministerstvo pro místní rozvoj České republiky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Odůvodněné odvolání je možné podat do 10-i pracovních dnů od okamžiku, kdy partner obdržel výsledek kontroly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Odvolání se podává pouze 1x a rozhodnutí Ministerstva pro místní rozvoj České republiky je definitivní</a:t>
            </a:r>
          </a:p>
          <a:p>
            <a:pPr marL="285750" indent="-285750">
              <a:buFontTx/>
              <a:buChar char="-"/>
            </a:pP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</a:t>
            </a:r>
            <a:r>
              <a:rPr lang="cs-CZ" dirty="0" smtClean="0"/>
              <a:t>kontroly– </a:t>
            </a:r>
            <a:r>
              <a:rPr lang="cs-CZ" dirty="0" smtClean="0"/>
              <a:t>odvolání se proti závěrům z kontroly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99821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Tx/>
              <a:buChar char="-"/>
            </a:pPr>
            <a:r>
              <a:rPr lang="cs-CZ" dirty="0" smtClean="0"/>
              <a:t>Prováděna dle zákona č. 255/2012Sb.,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Centrum má postavení orgánu veřejné moci – administrativně jiný průběh, než na který jste byli zvyklí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Kdy je kontrola provedena:</a:t>
            </a:r>
          </a:p>
          <a:p>
            <a:pPr marL="914400" lvl="1" indent="-285750">
              <a:buFontTx/>
              <a:buChar char="-"/>
            </a:pPr>
            <a:r>
              <a:rPr lang="cs-CZ" dirty="0" smtClean="0"/>
              <a:t>Na základě vzorku,</a:t>
            </a:r>
          </a:p>
          <a:p>
            <a:pPr marL="914400" lvl="1" indent="-285750">
              <a:buFontTx/>
              <a:buChar char="-"/>
            </a:pPr>
            <a:r>
              <a:rPr lang="cs-CZ" dirty="0" smtClean="0"/>
              <a:t>Ve vyžadovaných případech dle dokumentace programu („</a:t>
            </a:r>
            <a:r>
              <a:rPr lang="cs-CZ" dirty="0" err="1" smtClean="0"/>
              <a:t>equipment</a:t>
            </a:r>
            <a:r>
              <a:rPr lang="cs-CZ" dirty="0" smtClean="0"/>
              <a:t>“),</a:t>
            </a:r>
          </a:p>
          <a:p>
            <a:pPr marL="914400" lvl="1" indent="-285750">
              <a:buFontTx/>
              <a:buChar char="-"/>
            </a:pPr>
            <a:r>
              <a:rPr lang="cs-CZ" dirty="0" smtClean="0"/>
              <a:t>V ostatních případech.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</a:t>
            </a:r>
            <a:r>
              <a:rPr lang="cs-CZ" dirty="0" smtClean="0"/>
              <a:t>kontroly– </a:t>
            </a:r>
            <a:r>
              <a:rPr lang="cs-CZ" dirty="0" smtClean="0"/>
              <a:t>veřejnosprávní kontrola na místě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29479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Změny oproti předcházejícímu stavu:</a:t>
            </a:r>
          </a:p>
          <a:p>
            <a:pPr marL="342900" indent="-342900">
              <a:buAutoNum type="alphaLcParenR"/>
            </a:pPr>
            <a:r>
              <a:rPr lang="cs-CZ" dirty="0" smtClean="0"/>
              <a:t>Kontrola a její náležitosti včetně lhůt se řídí zákonem a případně správním řádem,</a:t>
            </a:r>
          </a:p>
          <a:p>
            <a:pPr marL="342900" indent="-342900">
              <a:buAutoNum type="alphaLcParenR"/>
            </a:pPr>
            <a:r>
              <a:rPr lang="cs-CZ" dirty="0" smtClean="0"/>
              <a:t>Administrativně vyžaduje řadu formalizovaných kroků od Kontrolora i kontrolovaného – oznámení, pověření, seznámení se s pověřením, vyhotovení protokolu, řízení o námitkách atd.</a:t>
            </a:r>
          </a:p>
          <a:p>
            <a:pPr marL="342900" indent="-342900">
              <a:buAutoNum type="alphaLcParenR"/>
            </a:pPr>
            <a:r>
              <a:rPr lang="cs-CZ" dirty="0" smtClean="0"/>
              <a:t>Umožňuje podávat námitky proti osobám kontrolujících i kontrolním závěrům,</a:t>
            </a:r>
          </a:p>
          <a:p>
            <a:pPr marL="342900" indent="-342900">
              <a:buAutoNum type="alphaLcParenR"/>
            </a:pPr>
            <a:r>
              <a:rPr lang="cs-CZ" dirty="0" smtClean="0"/>
              <a:t>Její ukončení musí předcházet ukončení kontroly Vámi předložených výdajů v tzv. „Finančních zprávách“</a:t>
            </a:r>
          </a:p>
          <a:p>
            <a:pPr marL="342900" indent="-342900">
              <a:buAutoNum type="alphaLcParenR"/>
            </a:pPr>
            <a:r>
              <a:rPr lang="cs-CZ" dirty="0" smtClean="0"/>
              <a:t>V nejhorších případech končí předáním šetření jiným správním úřadům nebo orgánům činným v trestním řízení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</a:t>
            </a:r>
            <a:r>
              <a:rPr lang="cs-CZ" dirty="0" smtClean="0"/>
              <a:t>kontroly– </a:t>
            </a:r>
            <a:r>
              <a:rPr lang="cs-CZ" dirty="0"/>
              <a:t>veřejnosprávní kontrola na místě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9284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Fáze veřejnosprávní kontroly na místě:</a:t>
            </a:r>
          </a:p>
          <a:p>
            <a:pPr marL="400050" indent="-400050">
              <a:buAutoNum type="romanUcPeriod"/>
            </a:pPr>
            <a:r>
              <a:rPr lang="cs-CZ" dirty="0" smtClean="0"/>
              <a:t>Kroky před zahájením veřejnosprávní kontroly</a:t>
            </a:r>
          </a:p>
          <a:p>
            <a:pPr marL="400050" indent="-400050">
              <a:buAutoNum type="romanUcPeriod"/>
            </a:pPr>
            <a:r>
              <a:rPr lang="cs-CZ" dirty="0" smtClean="0"/>
              <a:t>Zahájení veřejnosprávní kontroly,</a:t>
            </a:r>
          </a:p>
          <a:p>
            <a:pPr marL="400050" indent="-400050">
              <a:buAutoNum type="romanUcPeriod"/>
            </a:pPr>
            <a:r>
              <a:rPr lang="cs-CZ" dirty="0" smtClean="0"/>
              <a:t>Provedení veřejnosprávní kontroly,</a:t>
            </a:r>
          </a:p>
          <a:p>
            <a:pPr marL="400050" indent="-400050">
              <a:buAutoNum type="romanUcPeriod"/>
            </a:pPr>
            <a:r>
              <a:rPr lang="cs-CZ" dirty="0" smtClean="0"/>
              <a:t>Vyhotovení protokolu o veřejnosprávní kontrole,</a:t>
            </a:r>
          </a:p>
          <a:p>
            <a:pPr marL="400050" indent="-400050">
              <a:buAutoNum type="romanUcPeriod"/>
            </a:pPr>
            <a:r>
              <a:rPr lang="cs-CZ" dirty="0" smtClean="0"/>
              <a:t>Řízení o námitkách proti kontrolnímu zjištění v protokolu o kontrol – neplést s námitkami proti závěrům z kontroly v podobě administrativního ověření</a:t>
            </a:r>
          </a:p>
          <a:p>
            <a:pPr marL="400050" indent="-400050">
              <a:buAutoNum type="romanUcPeriod"/>
            </a:pPr>
            <a:r>
              <a:rPr lang="cs-CZ" dirty="0" smtClean="0"/>
              <a:t>Ukončení veřejnosprávní kontroly na místě</a:t>
            </a:r>
          </a:p>
          <a:p>
            <a:pPr marL="400050" indent="-400050">
              <a:buAutoNum type="romanUcPeriod"/>
            </a:pPr>
            <a:r>
              <a:rPr lang="cs-CZ" dirty="0" smtClean="0"/>
              <a:t>Vypořádání zjištěných nedostatků z kontroly na místě</a:t>
            </a:r>
          </a:p>
          <a:p>
            <a:pPr marL="400050" indent="-400050">
              <a:buAutoNum type="romanUcPeriod"/>
            </a:pPr>
            <a:endParaRPr lang="cs-CZ" dirty="0"/>
          </a:p>
          <a:p>
            <a:r>
              <a:rPr lang="cs-CZ" dirty="0" smtClean="0"/>
              <a:t>Proces tzv. veřejnosprávní kontroly na místě je vysoce administrativně náročný.</a:t>
            </a:r>
          </a:p>
          <a:p>
            <a:r>
              <a:rPr lang="cs-CZ" dirty="0" smtClean="0"/>
              <a:t>Čím lze tento proces urychlit:</a:t>
            </a:r>
          </a:p>
          <a:p>
            <a:pPr marL="400050" indent="-400050">
              <a:buAutoNum type="romanUcPeriod"/>
            </a:pPr>
            <a:r>
              <a:rPr lang="cs-CZ" dirty="0" smtClean="0"/>
              <a:t>Připraveností ke kontrole, zajištění přítomnosti relevantní dokumentace, pracovníků a prostředí pro kontrolu</a:t>
            </a:r>
          </a:p>
          <a:p>
            <a:pPr marL="400050" indent="-400050">
              <a:buAutoNum type="romanUcPeriod"/>
            </a:pPr>
            <a:r>
              <a:rPr lang="cs-CZ" dirty="0" smtClean="0"/>
              <a:t>Operativní reakce na uložená nápravná opatření.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</a:t>
            </a:r>
            <a:r>
              <a:rPr lang="cs-CZ" dirty="0" smtClean="0"/>
              <a:t>kontroly– </a:t>
            </a:r>
            <a:r>
              <a:rPr lang="cs-CZ" dirty="0"/>
              <a:t>veřejnosprávní kontrola na místě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1923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Co je předmětem kontroly:</a:t>
            </a:r>
          </a:p>
          <a:p>
            <a:pPr marL="400050" indent="-400050">
              <a:buAutoNum type="romanUcPeriod"/>
            </a:pPr>
            <a:r>
              <a:rPr lang="cs-CZ" dirty="0" smtClean="0"/>
              <a:t>Kompletní realizace projektu v rozsahu aktivit daného partnera,</a:t>
            </a:r>
          </a:p>
          <a:p>
            <a:pPr marL="400050" indent="-400050">
              <a:buAutoNum type="romanUcPeriod"/>
            </a:pPr>
            <a:r>
              <a:rPr lang="cs-CZ" dirty="0" smtClean="0"/>
              <a:t>Ověření plnění uložených nápravných opatření, která vyžadují provedení veřejnosprávní kontroly</a:t>
            </a:r>
            <a:endParaRPr lang="cs-CZ" dirty="0"/>
          </a:p>
          <a:p>
            <a:r>
              <a:rPr lang="cs-CZ" dirty="0"/>
              <a:t>	</a:t>
            </a:r>
            <a:r>
              <a:rPr lang="cs-CZ" dirty="0" smtClean="0"/>
              <a:t>- čím dříve jsou nálezy z Protokolu o veřejnosprávní kontrole vypořádány</a:t>
            </a:r>
            <a:r>
              <a:rPr lang="cs-CZ" smtClean="0"/>
              <a:t>,  	tím lépe</a:t>
            </a:r>
          </a:p>
          <a:p>
            <a:endParaRPr 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</a:t>
            </a:r>
            <a:r>
              <a:rPr lang="cs-CZ" dirty="0" smtClean="0"/>
              <a:t>kontroly– </a:t>
            </a:r>
            <a:r>
              <a:rPr lang="cs-CZ" dirty="0"/>
              <a:t>veřejnosprávní kontrola na místě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11038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00050" indent="-400050">
              <a:buAutoNum type="romanUcPeriod"/>
            </a:pPr>
            <a:r>
              <a:rPr lang="cs-CZ" dirty="0" smtClean="0"/>
              <a:t>Postupovat v souladu s národními pravidly a legislativou, postupovat v souladu s Pravidly programu ,</a:t>
            </a:r>
          </a:p>
          <a:p>
            <a:pPr marL="400050" indent="-400050">
              <a:buAutoNum type="romanUcPeriod"/>
            </a:pPr>
            <a:r>
              <a:rPr lang="cs-CZ" dirty="0" smtClean="0"/>
              <a:t>Předkládat ke kontrole  „Zprávy o průběhu projektu“ v termínech 6 měsíčních </a:t>
            </a:r>
            <a:r>
              <a:rPr lang="cs-CZ" dirty="0" err="1" smtClean="0"/>
              <a:t>reportovacích</a:t>
            </a:r>
            <a:r>
              <a:rPr lang="cs-CZ" dirty="0" smtClean="0"/>
              <a:t> období,</a:t>
            </a:r>
          </a:p>
          <a:p>
            <a:pPr marL="400050" indent="-400050">
              <a:buAutoNum type="romanUcPeriod"/>
            </a:pPr>
            <a:r>
              <a:rPr lang="cs-CZ" dirty="0" smtClean="0"/>
              <a:t>Předkládat ke kontrole spolu se „Zprávou o průběhu projektu“ také tzv. „Finanční zprávu“ při splnění minimálního finančního objemu (7,5 tis. EUR CENTRAL, 5000EUR INTERREG EUROPE),</a:t>
            </a:r>
          </a:p>
          <a:p>
            <a:pPr marL="400050" indent="-400050">
              <a:buAutoNum type="romanUcPeriod"/>
            </a:pPr>
            <a:r>
              <a:rPr lang="cs-CZ" dirty="0" smtClean="0"/>
              <a:t>Předložit alespoň 1x do roka ke kontrole výdaje realizované v projektu (tzv. „Finanční zpráva“,</a:t>
            </a:r>
          </a:p>
          <a:p>
            <a:pPr marL="400050" indent="-400050">
              <a:buAutoNum type="romanUcPeriod"/>
            </a:pPr>
            <a:r>
              <a:rPr lang="cs-CZ" dirty="0" smtClean="0"/>
              <a:t>Vést účetnictví v souladu s národními pravidly a podmínkami programu (oddělení účetnictví pro projekt),</a:t>
            </a: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</a:t>
            </a:r>
            <a:r>
              <a:rPr lang="cs-CZ" dirty="0" smtClean="0"/>
              <a:t>kontroly– </a:t>
            </a:r>
            <a:r>
              <a:rPr lang="cs-CZ" dirty="0" smtClean="0"/>
              <a:t>povinnosti partnerů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59192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285750" indent="-285750" algn="ctr">
              <a:buFont typeface="Wingdings" panose="05000000000000000000" pitchFamily="2" charset="2"/>
              <a:buChar char="v"/>
            </a:pPr>
            <a:r>
              <a:rPr lang="cs-CZ" sz="4000" dirty="0" smtClean="0"/>
              <a:t>Základní pojmy, </a:t>
            </a:r>
          </a:p>
          <a:p>
            <a:pPr marL="285750" indent="-285750" algn="ctr">
              <a:buFont typeface="Wingdings" panose="05000000000000000000" pitchFamily="2" charset="2"/>
              <a:buChar char="v"/>
            </a:pPr>
            <a:r>
              <a:rPr lang="cs-CZ" sz="4000" dirty="0" smtClean="0"/>
              <a:t>Cíle kontroly a způsob jejího provedení,</a:t>
            </a:r>
          </a:p>
          <a:p>
            <a:pPr marL="285750" indent="-285750" algn="ctr">
              <a:buFont typeface="Wingdings" panose="05000000000000000000" pitchFamily="2" charset="2"/>
              <a:buChar char="v"/>
            </a:pPr>
            <a:r>
              <a:rPr lang="cs-CZ" sz="4000" dirty="0" smtClean="0"/>
              <a:t>Povinnosti partnerů,</a:t>
            </a:r>
            <a:endParaRPr lang="cs-CZ" sz="40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obsah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11393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00050" indent="-400050">
              <a:buFont typeface="+mj-lt"/>
              <a:buAutoNum type="romanUcPeriod" startAt="6"/>
            </a:pPr>
            <a:r>
              <a:rPr lang="cs-CZ" dirty="0"/>
              <a:t>Zajistit archivaci dokumentace projektu a případnou delší archivaci dokumentace, která je archivována dle národních </a:t>
            </a:r>
            <a:r>
              <a:rPr lang="cs-CZ" dirty="0" smtClean="0"/>
              <a:t>pravidel,</a:t>
            </a:r>
            <a:endParaRPr lang="cs-CZ" dirty="0"/>
          </a:p>
          <a:p>
            <a:pPr marL="400050" indent="-400050">
              <a:buAutoNum type="romanUcPeriod" startAt="6"/>
            </a:pPr>
            <a:r>
              <a:rPr lang="cs-CZ" dirty="0"/>
              <a:t>Zajistit publicitu dle požadavků Nařízení a pravidel </a:t>
            </a:r>
            <a:r>
              <a:rPr lang="cs-CZ" dirty="0" smtClean="0"/>
              <a:t>Programu,</a:t>
            </a:r>
            <a:endParaRPr lang="cs-CZ" dirty="0"/>
          </a:p>
          <a:p>
            <a:r>
              <a:rPr lang="cs-CZ" dirty="0" smtClean="0"/>
              <a:t>VIII. Umožnit provedení veřejnosprávní kontroly na místě dle zákona, která je vykonávána ze strany Centra pro regionální rozvoj České republiky</a:t>
            </a:r>
          </a:p>
          <a:p>
            <a:pPr marL="400050" indent="-400050">
              <a:buAutoNum type="romanUcPeriod" startAt="9"/>
            </a:pPr>
            <a:r>
              <a:rPr lang="cs-CZ" dirty="0" smtClean="0"/>
              <a:t>Umožnit provedení kontroly ze strany dalších subjektů </a:t>
            </a:r>
            <a:r>
              <a:rPr lang="cs-CZ" dirty="0" smtClean="0"/>
              <a:t>implementační </a:t>
            </a:r>
            <a:r>
              <a:rPr lang="cs-CZ" dirty="0" smtClean="0"/>
              <a:t>struktury programu a případně dalších institucí, které jsou k tomu pověřeny</a:t>
            </a:r>
          </a:p>
          <a:p>
            <a:pPr marL="400050" indent="-400050">
              <a:buAutoNum type="romanUcPeriod" startAt="9"/>
            </a:pPr>
            <a:r>
              <a:rPr lang="cs-CZ" dirty="0" smtClean="0"/>
              <a:t>Zajistit udržitelnost výstupů ve smyslu investičních a infrastrukturních výstupů projektu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</a:t>
            </a:r>
            <a:r>
              <a:rPr lang="cs-CZ" dirty="0" smtClean="0"/>
              <a:t>kontroly– </a:t>
            </a:r>
            <a:r>
              <a:rPr lang="cs-CZ" dirty="0"/>
              <a:t>povinnosti partnerů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167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PUBLICITA:</a:t>
            </a:r>
          </a:p>
          <a:p>
            <a:r>
              <a:rPr lang="cs-CZ" dirty="0" smtClean="0"/>
              <a:t>Manuály:</a:t>
            </a:r>
          </a:p>
          <a:p>
            <a:pPr lvl="1"/>
            <a:r>
              <a:rPr lang="cs-CZ" dirty="0"/>
              <a:t>u programu Interreg EUROPE – </a:t>
            </a:r>
            <a:r>
              <a:rPr lang="cs-CZ" u="sng" dirty="0">
                <a:hlinkClick r:id="rId2"/>
              </a:rPr>
              <a:t>Interreg </a:t>
            </a:r>
            <a:r>
              <a:rPr lang="cs-CZ" u="sng" dirty="0" err="1">
                <a:hlinkClick r:id="rId2"/>
              </a:rPr>
              <a:t>Europe</a:t>
            </a:r>
            <a:r>
              <a:rPr lang="cs-CZ" u="sng" dirty="0">
                <a:hlinkClick r:id="rId2"/>
              </a:rPr>
              <a:t> </a:t>
            </a:r>
            <a:r>
              <a:rPr lang="cs-CZ" u="sng" dirty="0" err="1">
                <a:hlinkClick r:id="rId2"/>
              </a:rPr>
              <a:t>Graphic</a:t>
            </a:r>
            <a:r>
              <a:rPr lang="cs-CZ" u="sng" dirty="0">
                <a:hlinkClick r:id="rId2"/>
              </a:rPr>
              <a:t> Identity</a:t>
            </a:r>
            <a:r>
              <a:rPr lang="cs-CZ" dirty="0"/>
              <a:t> </a:t>
            </a:r>
            <a:r>
              <a:rPr lang="cs-CZ" dirty="0" err="1"/>
              <a:t>Guide</a:t>
            </a:r>
            <a:endParaRPr lang="cs-CZ" dirty="0"/>
          </a:p>
          <a:p>
            <a:r>
              <a:rPr lang="cs-CZ" dirty="0"/>
              <a:t> </a:t>
            </a:r>
            <a:endParaRPr lang="cs-CZ" dirty="0"/>
          </a:p>
          <a:p>
            <a:pPr lvl="1"/>
            <a:r>
              <a:rPr lang="cs-CZ" dirty="0"/>
              <a:t>u programu Interreg Central </a:t>
            </a:r>
            <a:r>
              <a:rPr lang="cs-CZ" dirty="0" err="1"/>
              <a:t>Europe</a:t>
            </a:r>
            <a:r>
              <a:rPr lang="cs-CZ" dirty="0"/>
              <a:t> – </a:t>
            </a:r>
            <a:r>
              <a:rPr lang="cs-CZ" u="sng" dirty="0">
                <a:hlinkClick r:id="rId3"/>
              </a:rPr>
              <a:t>Project Brand </a:t>
            </a:r>
            <a:r>
              <a:rPr lang="cs-CZ" u="sng" dirty="0" err="1">
                <a:hlinkClick r:id="rId3"/>
              </a:rPr>
              <a:t>Manual</a:t>
            </a:r>
            <a:endParaRPr lang="cs-CZ" dirty="0"/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kontroly– povinnosti </a:t>
            </a:r>
            <a:r>
              <a:rPr lang="cs-CZ" dirty="0" smtClean="0"/>
              <a:t>partnerů - PUBLICITA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022609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Na co si dát pozor:</a:t>
            </a:r>
          </a:p>
          <a:p>
            <a:pPr marL="342900" indent="-342900">
              <a:buAutoNum type="alphaLcParenR"/>
            </a:pPr>
            <a:r>
              <a:rPr lang="cs-CZ" dirty="0" smtClean="0"/>
              <a:t>Rozsah vyžadované publicity</a:t>
            </a:r>
          </a:p>
          <a:p>
            <a:pPr marL="971550" lvl="1" indent="-342900">
              <a:buAutoNum type="alphaLcParenR"/>
            </a:pPr>
            <a:r>
              <a:rPr lang="cs-CZ" dirty="0" smtClean="0"/>
              <a:t>Grafická – loga EU, loga programu</a:t>
            </a:r>
          </a:p>
          <a:p>
            <a:pPr marL="971550" lvl="1" indent="-342900">
              <a:buAutoNum type="alphaLcParenR"/>
            </a:pPr>
            <a:r>
              <a:rPr lang="cs-CZ" dirty="0" smtClean="0"/>
              <a:t>Textová část – textová část k EU a programu, </a:t>
            </a:r>
          </a:p>
          <a:p>
            <a:pPr marL="342900" indent="-342900">
              <a:buAutoNum type="alphaLcParenR"/>
            </a:pPr>
            <a:r>
              <a:rPr lang="cs-CZ" dirty="0" smtClean="0"/>
              <a:t>Provedení</a:t>
            </a:r>
          </a:p>
          <a:p>
            <a:pPr marL="971550" lvl="1" indent="-342900">
              <a:buAutoNum type="alphaLcParenR"/>
            </a:pPr>
            <a:r>
              <a:rPr lang="cs-CZ" dirty="0" smtClean="0"/>
              <a:t>Barva </a:t>
            </a:r>
            <a:r>
              <a:rPr lang="cs-CZ" dirty="0"/>
              <a:t>– </a:t>
            </a:r>
            <a:r>
              <a:rPr lang="cs-CZ" dirty="0" err="1"/>
              <a:t>Pantone</a:t>
            </a:r>
            <a:r>
              <a:rPr lang="cs-CZ" dirty="0"/>
              <a:t> reflex blue </a:t>
            </a:r>
            <a:r>
              <a:rPr lang="cs-CZ" dirty="0" smtClean="0"/>
              <a:t>a další barvy</a:t>
            </a:r>
          </a:p>
          <a:p>
            <a:pPr marL="971550" lvl="1" indent="-342900">
              <a:buAutoNum type="alphaLcParenR"/>
            </a:pPr>
            <a:r>
              <a:rPr lang="cs-CZ" dirty="0" smtClean="0"/>
              <a:t>Monochromatické provedení  - IE povoluje i šedé tóny</a:t>
            </a:r>
          </a:p>
          <a:p>
            <a:pPr marL="342900" indent="-342900">
              <a:buAutoNum type="alphaLcParenR"/>
            </a:pPr>
            <a:r>
              <a:rPr lang="cs-CZ" dirty="0" smtClean="0"/>
              <a:t>Umístění a velikost</a:t>
            </a:r>
          </a:p>
          <a:p>
            <a:pPr marL="971550" lvl="1" indent="-342900">
              <a:buAutoNum type="alphaLcParenR"/>
            </a:pPr>
            <a:r>
              <a:rPr lang="cs-CZ" dirty="0" smtClean="0"/>
              <a:t>Velikostní limit pro použití plné loga</a:t>
            </a:r>
          </a:p>
          <a:p>
            <a:pPr marL="971550" lvl="1" indent="-342900">
              <a:buAutoNum type="alphaLcParenR"/>
            </a:pPr>
            <a:r>
              <a:rPr lang="cs-CZ" dirty="0" smtClean="0"/>
              <a:t>Titulní strana</a:t>
            </a:r>
          </a:p>
          <a:p>
            <a:pPr marL="342900" indent="-342900">
              <a:buAutoNum type="alphaLcParenR"/>
            </a:pP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kontroly– povinnosti partnerů - PUBLICITA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824855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Propagační materiály</a:t>
            </a:r>
          </a:p>
          <a:p>
            <a:pPr marL="342900" indent="-342900">
              <a:buAutoNum type="arabicParenR"/>
            </a:pPr>
            <a:r>
              <a:rPr lang="cs-CZ" dirty="0" smtClean="0"/>
              <a:t>IE i CENTRAL EUROPE </a:t>
            </a:r>
            <a:r>
              <a:rPr lang="cs-CZ" b="1" dirty="0"/>
              <a:t> </a:t>
            </a:r>
            <a:r>
              <a:rPr lang="cs-CZ" b="1" dirty="0" smtClean="0"/>
              <a:t>OMEZUJÍ </a:t>
            </a:r>
            <a:r>
              <a:rPr lang="cs-CZ" dirty="0" smtClean="0"/>
              <a:t>rozsah propagačních materiálů co se týče typologie</a:t>
            </a:r>
          </a:p>
          <a:p>
            <a:r>
              <a:rPr lang="cs-CZ" dirty="0" smtClean="0"/>
              <a:t>CENTRAL EUROPE</a:t>
            </a:r>
            <a:endParaRPr lang="cs-CZ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dirty="0"/>
              <a:t>Pens and </a:t>
            </a:r>
            <a:r>
              <a:rPr lang="cs-CZ" dirty="0" err="1"/>
              <a:t>pencils</a:t>
            </a:r>
            <a:r>
              <a:rPr lang="cs-CZ" dirty="0"/>
              <a:t>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dirty="0" err="1" smtClean="0"/>
              <a:t>Notepads</a:t>
            </a:r>
            <a:r>
              <a:rPr lang="cs-CZ" dirty="0" smtClean="0"/>
              <a:t> </a:t>
            </a:r>
            <a:endParaRPr lang="cs-CZ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dirty="0" smtClean="0"/>
              <a:t>USB </a:t>
            </a:r>
            <a:r>
              <a:rPr lang="cs-CZ" dirty="0" err="1"/>
              <a:t>sticks</a:t>
            </a:r>
            <a:r>
              <a:rPr lang="cs-CZ" dirty="0"/>
              <a:t>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fi-FI" dirty="0" smtClean="0"/>
              <a:t>Bags </a:t>
            </a:r>
            <a:r>
              <a:rPr lang="fi-FI" dirty="0"/>
              <a:t>(e.g. cotton, linen, paper)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dirty="0" err="1" smtClean="0"/>
              <a:t>Roll-ups</a:t>
            </a:r>
            <a:r>
              <a:rPr lang="cs-CZ" dirty="0" smtClean="0"/>
              <a:t> </a:t>
            </a:r>
            <a:endParaRPr lang="cs-CZ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dirty="0" err="1" smtClean="0"/>
              <a:t>Lanyards</a:t>
            </a:r>
            <a:r>
              <a:rPr lang="cs-CZ" dirty="0" smtClean="0"/>
              <a:t> </a:t>
            </a:r>
            <a:endParaRPr lang="cs-CZ" dirty="0"/>
          </a:p>
          <a:p>
            <a:endParaRPr lang="cs-CZ" dirty="0" smtClean="0"/>
          </a:p>
          <a:p>
            <a:r>
              <a:rPr lang="cs-CZ" dirty="0" smtClean="0"/>
              <a:t>Je nutné dbát na pravidlo o darech a 50EUR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kontroly– povinnosti partnerů - PUBLICITA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366754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36341" y="1264906"/>
            <a:ext cx="7383470" cy="4072638"/>
          </a:xfrm>
        </p:spPr>
        <p:txBody>
          <a:bodyPr>
            <a:normAutofit fontScale="90000"/>
          </a:bodyPr>
          <a:lstStyle/>
          <a:p>
            <a:pPr algn="ctr"/>
            <a:r>
              <a:rPr lang="cs-CZ" sz="4800" dirty="0" smtClean="0"/>
              <a:t>Děkuji za pozornost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/>
              <a:t/>
            </a:r>
            <a:br>
              <a:rPr lang="cs-CZ" dirty="0"/>
            </a:br>
            <a:r>
              <a:rPr lang="cs-CZ" sz="1600" i="1" dirty="0" smtClean="0"/>
              <a:t>Ing. Markéta Weingärtnerová </a:t>
            </a:r>
            <a:br>
              <a:rPr lang="cs-CZ" sz="1600" i="1" dirty="0" smtClean="0"/>
            </a:br>
            <a:r>
              <a:rPr lang="cs-CZ" sz="1600" i="1" dirty="0" smtClean="0"/>
              <a:t>Centrum pro regionální rozvoj České republiky</a:t>
            </a:r>
            <a:br>
              <a:rPr lang="cs-CZ" sz="1600" i="1" dirty="0" smtClean="0"/>
            </a:br>
            <a:r>
              <a:rPr lang="cs-CZ" sz="1600" i="1" dirty="0" smtClean="0"/>
              <a:t>Odbor Evropské územní spolupráce</a:t>
            </a:r>
            <a:br>
              <a:rPr lang="cs-CZ" sz="1600" i="1" dirty="0" smtClean="0"/>
            </a:br>
            <a:r>
              <a:rPr lang="cs-CZ" sz="1600" i="1" dirty="0" smtClean="0"/>
              <a:t>U Nákladového nádraží 3144/4</a:t>
            </a:r>
            <a:br>
              <a:rPr lang="cs-CZ" sz="1600" i="1" dirty="0" smtClean="0"/>
            </a:br>
            <a:r>
              <a:rPr lang="cs-CZ" sz="1600" i="1" dirty="0" smtClean="0"/>
              <a:t>130 00 Praha 3</a:t>
            </a:r>
            <a:br>
              <a:rPr lang="cs-CZ" sz="1600" i="1" dirty="0" smtClean="0"/>
            </a:br>
            <a:r>
              <a:rPr lang="cs-CZ" sz="1600" i="1" dirty="0" smtClean="0"/>
              <a:t>M: 0420 724 568 700</a:t>
            </a:r>
            <a:br>
              <a:rPr lang="cs-CZ" sz="1600" i="1" dirty="0" smtClean="0"/>
            </a:br>
            <a:r>
              <a:rPr lang="cs-CZ" sz="1600" i="1" dirty="0" smtClean="0"/>
              <a:t>T: +420 225 855 231</a:t>
            </a:r>
            <a:br>
              <a:rPr lang="cs-CZ" sz="1600" i="1" dirty="0" smtClean="0"/>
            </a:br>
            <a:r>
              <a:rPr lang="cs-CZ" sz="1600" i="1" dirty="0" smtClean="0"/>
              <a:t>E: </a:t>
            </a:r>
            <a:r>
              <a:rPr lang="cs-CZ" sz="1600" i="1" dirty="0" smtClean="0">
                <a:hlinkClick r:id="rId2"/>
              </a:rPr>
              <a:t>marketa.weingartnerova@crr.cz</a:t>
            </a:r>
            <a:r>
              <a:rPr lang="cs-CZ" sz="1600" i="1" dirty="0" smtClean="0"/>
              <a:t/>
            </a:r>
            <a:br>
              <a:rPr lang="cs-CZ" sz="1600" i="1" dirty="0" smtClean="0"/>
            </a:br>
            <a:r>
              <a:rPr lang="cs-CZ" sz="1600" i="1" dirty="0" smtClean="0"/>
              <a:t/>
            </a:r>
            <a:br>
              <a:rPr lang="cs-CZ" sz="1600" i="1" dirty="0" smtClean="0"/>
            </a:br>
            <a:r>
              <a:rPr lang="cs-CZ" i="1" dirty="0" smtClean="0"/>
              <a:t/>
            </a:r>
            <a:br>
              <a:rPr lang="cs-CZ" i="1" dirty="0" smtClean="0"/>
            </a:b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54922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1" indent="-187325">
              <a:spcBef>
                <a:spcPct val="20000"/>
              </a:spcBef>
              <a:buNone/>
            </a:pPr>
            <a:r>
              <a:rPr lang="cs-CZ" altLang="cs-CZ" dirty="0" smtClean="0"/>
              <a:t>Postavení Centra pro regionální rozvoj České republiky:</a:t>
            </a:r>
          </a:p>
          <a:p>
            <a:pPr marL="155575" lvl="1" indent="-342900">
              <a:spcBef>
                <a:spcPct val="20000"/>
              </a:spcBef>
              <a:buFontTx/>
              <a:buChar char="-"/>
            </a:pPr>
            <a:r>
              <a:rPr lang="cs-CZ" altLang="cs-CZ" dirty="0" smtClean="0"/>
              <a:t>Centrum je Kontrolorem dle čl. 23 (navazuje na postavení v období 2007-2013)</a:t>
            </a:r>
          </a:p>
          <a:p>
            <a:pPr marL="155575" lvl="1" indent="-342900">
              <a:spcBef>
                <a:spcPct val="20000"/>
              </a:spcBef>
              <a:buFontTx/>
              <a:buChar char="-"/>
            </a:pPr>
            <a:r>
              <a:rPr lang="cs-CZ" altLang="cs-CZ" dirty="0" smtClean="0"/>
              <a:t>Výkon kontroly je prováděn v několika podobách</a:t>
            </a:r>
          </a:p>
          <a:p>
            <a:pPr marL="155575" lvl="1" indent="-342900">
              <a:spcBef>
                <a:spcPct val="20000"/>
              </a:spcBef>
              <a:buFontTx/>
              <a:buChar char="-"/>
            </a:pPr>
            <a:r>
              <a:rPr lang="cs-CZ" altLang="cs-CZ" dirty="0" smtClean="0"/>
              <a:t>A) „kontrola projektová“,</a:t>
            </a:r>
          </a:p>
          <a:p>
            <a:pPr marL="155575" lvl="1" indent="-342900">
              <a:spcBef>
                <a:spcPct val="20000"/>
              </a:spcBef>
              <a:buFontTx/>
              <a:buChar char="-"/>
            </a:pPr>
            <a:r>
              <a:rPr lang="cs-CZ" altLang="cs-CZ" dirty="0" smtClean="0"/>
              <a:t>B) „kontrola finanční“.</a:t>
            </a:r>
          </a:p>
          <a:p>
            <a:pPr marL="155575" lvl="1" indent="-342900">
              <a:spcBef>
                <a:spcPct val="20000"/>
              </a:spcBef>
              <a:buFontTx/>
              <a:buChar char="-"/>
            </a:pPr>
            <a:r>
              <a:rPr lang="cs-CZ" altLang="cs-CZ" dirty="0" smtClean="0"/>
              <a:t>C) veřejnosprávní kontrola na místě.</a:t>
            </a:r>
          </a:p>
          <a:p>
            <a:pPr marL="0" lvl="1" indent="0">
              <a:spcBef>
                <a:spcPct val="20000"/>
              </a:spcBef>
              <a:buNone/>
            </a:pPr>
            <a:endParaRPr lang="cs-CZ" altLang="cs-CZ" dirty="0" smtClean="0"/>
          </a:p>
          <a:p>
            <a:pPr marL="0" lvl="1" indent="0">
              <a:spcBef>
                <a:spcPct val="20000"/>
              </a:spcBef>
              <a:buNone/>
            </a:pPr>
            <a:r>
              <a:rPr lang="cs-CZ" altLang="cs-CZ" dirty="0" smtClean="0"/>
              <a:t>A) + B) tvoří tzv. administrativní ověření</a:t>
            </a:r>
            <a:endParaRPr lang="cs-CZ" altLang="cs-CZ" dirty="0"/>
          </a:p>
          <a:p>
            <a:pPr marL="0" lvl="1" indent="0">
              <a:spcBef>
                <a:spcPct val="20000"/>
              </a:spcBef>
              <a:buNone/>
            </a:pPr>
            <a:r>
              <a:rPr lang="cs-CZ" altLang="cs-CZ" dirty="0" smtClean="0"/>
              <a:t>Jednotlivé podoby kontroly jsou prováděny s ohledem na situaci zpravidla souběžně a v řadě úrovní se překrývají a nelze je tedy od sebe oddělit!!!</a:t>
            </a:r>
          </a:p>
          <a:p>
            <a:pPr marL="711200" lvl="2" indent="0">
              <a:buNone/>
            </a:pPr>
            <a:endParaRPr lang="cs-CZ" alt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Metody a výkon kontroly </a:t>
            </a:r>
            <a:r>
              <a:rPr lang="cs-CZ" dirty="0" smtClean="0"/>
              <a:t>– </a:t>
            </a:r>
            <a:r>
              <a:rPr lang="cs-CZ" dirty="0" smtClean="0"/>
              <a:t>základní pojmy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1554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1" indent="-187325">
              <a:spcBef>
                <a:spcPct val="20000"/>
              </a:spcBef>
              <a:buNone/>
            </a:pPr>
            <a:r>
              <a:rPr lang="cs-CZ" altLang="cs-CZ" dirty="0" smtClean="0"/>
              <a:t>Cílem kontroly je ověření:</a:t>
            </a:r>
          </a:p>
          <a:p>
            <a:pPr marL="269875" lvl="1" indent="-457200">
              <a:spcBef>
                <a:spcPct val="20000"/>
              </a:spcBef>
              <a:buAutoNum type="alphaUcParenR"/>
            </a:pPr>
            <a:r>
              <a:rPr lang="cs-CZ" altLang="cs-CZ" dirty="0" smtClean="0"/>
              <a:t>Splnění podmínek realizace projektu,</a:t>
            </a:r>
          </a:p>
          <a:p>
            <a:pPr marL="269875" lvl="1" indent="-457200">
              <a:spcBef>
                <a:spcPct val="20000"/>
              </a:spcBef>
              <a:buAutoNum type="alphaUcParenR"/>
            </a:pPr>
            <a:r>
              <a:rPr lang="cs-CZ" altLang="cs-CZ" dirty="0" smtClean="0"/>
              <a:t>Splnění pravidel pro oblast veřejných zakázek,</a:t>
            </a:r>
          </a:p>
          <a:p>
            <a:pPr marL="269875" lvl="1" indent="-457200">
              <a:spcBef>
                <a:spcPct val="20000"/>
              </a:spcBef>
              <a:buAutoNum type="alphaUcParenR"/>
            </a:pPr>
            <a:r>
              <a:rPr lang="cs-CZ" altLang="cs-CZ" dirty="0" smtClean="0"/>
              <a:t>Splnění pravidel pro oblast zajištění povinné publicity,</a:t>
            </a:r>
          </a:p>
          <a:p>
            <a:pPr marL="269875" lvl="1" indent="-457200">
              <a:spcBef>
                <a:spcPct val="20000"/>
              </a:spcBef>
              <a:buAutoNum type="alphaUcParenR"/>
            </a:pPr>
            <a:r>
              <a:rPr lang="cs-CZ" altLang="cs-CZ" dirty="0" smtClean="0"/>
              <a:t>Způsobilosti nárokovaných výdajů a aktivit s nimi spojených ve smyslu:</a:t>
            </a:r>
          </a:p>
          <a:p>
            <a:pPr marL="714375" lvl="2" indent="-457200">
              <a:spcBef>
                <a:spcPct val="20000"/>
              </a:spcBef>
              <a:buAutoNum type="alphaUcParenR"/>
            </a:pPr>
            <a:r>
              <a:rPr lang="cs-CZ" altLang="cs-CZ" dirty="0" smtClean="0"/>
              <a:t>Věcné způsobilosti výdajů,</a:t>
            </a:r>
          </a:p>
          <a:p>
            <a:pPr marL="714375" lvl="2" indent="-457200">
              <a:spcBef>
                <a:spcPct val="20000"/>
              </a:spcBef>
              <a:buAutoNum type="alphaUcParenR"/>
            </a:pPr>
            <a:r>
              <a:rPr lang="cs-CZ" altLang="cs-CZ" dirty="0" smtClean="0"/>
              <a:t>Přiměřenosti výdajů,</a:t>
            </a:r>
          </a:p>
          <a:p>
            <a:pPr marL="714375" lvl="2" indent="-457200">
              <a:spcBef>
                <a:spcPct val="20000"/>
              </a:spcBef>
              <a:buAutoNum type="alphaUcParenR"/>
            </a:pPr>
            <a:r>
              <a:rPr lang="cs-CZ" altLang="cs-CZ" dirty="0" smtClean="0"/>
              <a:t>Časové způsobilosti výdajů,</a:t>
            </a:r>
          </a:p>
          <a:p>
            <a:pPr marL="714375" lvl="2" indent="-457200">
              <a:spcBef>
                <a:spcPct val="20000"/>
              </a:spcBef>
              <a:buAutoNum type="alphaUcParenR"/>
            </a:pPr>
            <a:r>
              <a:rPr lang="cs-CZ" altLang="cs-CZ" dirty="0" smtClean="0"/>
              <a:t>Místní způsobilosti výdajů,</a:t>
            </a:r>
          </a:p>
          <a:p>
            <a:pPr marL="714375" lvl="2" indent="-457200">
              <a:spcBef>
                <a:spcPct val="20000"/>
              </a:spcBef>
              <a:buAutoNum type="alphaUcParenR"/>
            </a:pPr>
            <a:r>
              <a:rPr lang="cs-CZ" altLang="cs-CZ" dirty="0" smtClean="0"/>
              <a:t>Vykázání výdajů.</a:t>
            </a:r>
          </a:p>
          <a:p>
            <a:pPr marL="269875" lvl="1" indent="-457200">
              <a:spcBef>
                <a:spcPct val="20000"/>
              </a:spcBef>
              <a:buAutoNum type="alphaUcParenR"/>
            </a:pPr>
            <a:r>
              <a:rPr lang="cs-CZ" altLang="cs-CZ" dirty="0" smtClean="0"/>
              <a:t>Splnění dalších podmínek a povinností vyplývajících z programové dokumentace nebo příslušného právního aktu na jehož základě byla dotace poskytnuta</a:t>
            </a:r>
          </a:p>
          <a:p>
            <a:pPr marL="155575" lvl="1" indent="-342900">
              <a:spcBef>
                <a:spcPct val="20000"/>
              </a:spcBef>
              <a:buFontTx/>
              <a:buChar char="-"/>
            </a:pPr>
            <a:endParaRPr lang="cs-CZ" altLang="cs-CZ" dirty="0"/>
          </a:p>
          <a:p>
            <a:pPr marL="711200" lvl="2" indent="0">
              <a:buNone/>
            </a:pPr>
            <a:endParaRPr lang="cs-CZ" alt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Metody a výkon </a:t>
            </a:r>
            <a:r>
              <a:rPr lang="cs-CZ" dirty="0" smtClean="0"/>
              <a:t>kontroly– </a:t>
            </a:r>
            <a:r>
              <a:rPr lang="cs-CZ" dirty="0" smtClean="0"/>
              <a:t>zásady a cíle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85064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AutoNum type="alphaUcParenR"/>
            </a:pPr>
            <a:endParaRPr lang="cs-CZ" dirty="0"/>
          </a:p>
          <a:p>
            <a:r>
              <a:rPr lang="cs-CZ" dirty="0" smtClean="0"/>
              <a:t>Kontrolu vykonává Centrum pro regionální rozvoj České republiky s místně příslušným pracovištěm: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altLang="cs-CZ" sz="2400" b="1" dirty="0"/>
              <a:t>Čechy</a:t>
            </a:r>
            <a:r>
              <a:rPr lang="cs-CZ" altLang="cs-CZ" sz="2400" dirty="0"/>
              <a:t>				     	</a:t>
            </a:r>
            <a:r>
              <a:rPr lang="cs-CZ" altLang="cs-CZ" sz="2400" dirty="0" smtClean="0"/>
              <a:t>		</a:t>
            </a:r>
            <a:r>
              <a:rPr lang="cs-CZ" altLang="cs-CZ" sz="2400" b="1" dirty="0" smtClean="0"/>
              <a:t>Morava </a:t>
            </a:r>
            <a:r>
              <a:rPr lang="cs-CZ" altLang="cs-CZ" sz="2400" b="1" dirty="0"/>
              <a:t>a Slezsko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oddělení pro NUTS II Severovýchod        </a:t>
            </a:r>
            <a:r>
              <a:rPr lang="cs-CZ" dirty="0" smtClean="0"/>
              <a:t>oddělení </a:t>
            </a:r>
            <a:r>
              <a:rPr lang="cs-CZ" dirty="0"/>
              <a:t>pro NUTS II Moravskoslezsko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altLang="cs-CZ" dirty="0"/>
              <a:t>Hradec Králové			      	</a:t>
            </a:r>
            <a:r>
              <a:rPr lang="cs-CZ" altLang="cs-CZ" dirty="0" smtClean="0"/>
              <a:t>	Ostrava</a:t>
            </a:r>
            <a:endParaRPr lang="cs-CZ" altLang="cs-CZ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Evropský dům, Švendova 1282, 500 03  	30. dubna 635/35, 702 00 Ostrava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altLang="cs-CZ" dirty="0"/>
              <a:t>Vedoucí: </a:t>
            </a:r>
            <a:r>
              <a:rPr lang="cs-CZ" dirty="0"/>
              <a:t>Ing. Petra Marková			Vedoucí: Ing. Irena Kirchnerová </a:t>
            </a:r>
            <a:r>
              <a:rPr lang="cs-CZ" dirty="0">
                <a:hlinkClick r:id="rId2"/>
              </a:rPr>
              <a:t>petra.markova@crr.cz</a:t>
            </a:r>
            <a:r>
              <a:rPr lang="cs-CZ" dirty="0"/>
              <a:t>				</a:t>
            </a:r>
            <a:r>
              <a:rPr lang="cs-CZ" dirty="0">
                <a:hlinkClick r:id="rId3"/>
              </a:rPr>
              <a:t>irena.kirchnerova@crr.cz</a:t>
            </a:r>
            <a:endParaRPr lang="cs-CZ" dirty="0"/>
          </a:p>
          <a:p>
            <a:endParaRPr lang="cs-CZ" dirty="0" smtClean="0"/>
          </a:p>
          <a:p>
            <a:endParaRPr 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Metody a výkon </a:t>
            </a:r>
            <a:r>
              <a:rPr lang="cs-CZ" dirty="0" smtClean="0"/>
              <a:t>kontroly– </a:t>
            </a:r>
            <a:r>
              <a:rPr lang="cs-CZ" dirty="0" smtClean="0"/>
              <a:t>kdo kontrolu vykonává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70398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sz="2000" b="1" u="sng" dirty="0"/>
              <a:t>Interreg Central </a:t>
            </a:r>
            <a:r>
              <a:rPr lang="cs-CZ" altLang="cs-CZ" sz="2000" b="1" u="sng" dirty="0" err="1"/>
              <a:t>Europe</a:t>
            </a:r>
            <a:r>
              <a:rPr lang="cs-CZ" altLang="cs-CZ" sz="2000" b="1" u="sng" dirty="0"/>
              <a:t> </a:t>
            </a:r>
          </a:p>
          <a:p>
            <a:pPr marL="285750" indent="-285750">
              <a:buFontTx/>
              <a:buChar char="-"/>
            </a:pPr>
            <a:r>
              <a:rPr lang="cs-CZ" altLang="cs-CZ" dirty="0" err="1"/>
              <a:t>Reportovací</a:t>
            </a:r>
            <a:r>
              <a:rPr lang="cs-CZ" altLang="cs-CZ" dirty="0"/>
              <a:t> období jsou stanovena v </a:t>
            </a:r>
            <a:r>
              <a:rPr lang="cs-CZ" altLang="cs-CZ" dirty="0" err="1"/>
              <a:t>subsidy</a:t>
            </a:r>
            <a:r>
              <a:rPr lang="cs-CZ" altLang="cs-CZ" dirty="0"/>
              <a:t> </a:t>
            </a:r>
            <a:r>
              <a:rPr lang="cs-CZ" altLang="cs-CZ" dirty="0" err="1"/>
              <a:t>contract</a:t>
            </a:r>
            <a:r>
              <a:rPr lang="cs-CZ" altLang="cs-CZ" dirty="0"/>
              <a:t> každého projektu</a:t>
            </a:r>
          </a:p>
          <a:p>
            <a:endParaRPr lang="cs-CZ" altLang="cs-CZ" dirty="0"/>
          </a:p>
          <a:p>
            <a:r>
              <a:rPr lang="cs-CZ" altLang="cs-CZ" sz="2000" b="1" u="sng" dirty="0"/>
              <a:t>Interreg </a:t>
            </a:r>
            <a:r>
              <a:rPr lang="cs-CZ" altLang="cs-CZ" sz="2000" b="1" u="sng" dirty="0" err="1"/>
              <a:t>Europe</a:t>
            </a:r>
            <a:endParaRPr lang="cs-CZ" altLang="cs-CZ" sz="2000" b="1" u="sng" dirty="0"/>
          </a:p>
          <a:p>
            <a:pPr marL="285750" indent="-285750">
              <a:buFontTx/>
              <a:buChar char="-"/>
            </a:pPr>
            <a:r>
              <a:rPr lang="cs-CZ" altLang="cs-CZ" dirty="0" err="1"/>
              <a:t>Reportovací</a:t>
            </a:r>
            <a:r>
              <a:rPr lang="cs-CZ" altLang="cs-CZ" dirty="0"/>
              <a:t> období jsou stanovena schválením projektu monitorovacím výborem</a:t>
            </a:r>
          </a:p>
          <a:p>
            <a:pPr marL="285750" indent="-285750">
              <a:buFontTx/>
              <a:buChar char="-"/>
            </a:pPr>
            <a:r>
              <a:rPr lang="cs-CZ" altLang="cs-CZ" dirty="0"/>
              <a:t>Pro projekty z 1. výzvy = </a:t>
            </a:r>
            <a:r>
              <a:rPr lang="cs-CZ" altLang="cs-CZ" dirty="0" err="1"/>
              <a:t>reportovací</a:t>
            </a:r>
            <a:r>
              <a:rPr lang="cs-CZ" altLang="cs-CZ" dirty="0"/>
              <a:t> období </a:t>
            </a:r>
          </a:p>
          <a:p>
            <a:r>
              <a:rPr lang="cs-CZ" altLang="cs-CZ" dirty="0"/>
              <a:t>	- 1.4. až 30. 9.</a:t>
            </a:r>
          </a:p>
          <a:p>
            <a:r>
              <a:rPr lang="cs-CZ" altLang="cs-CZ" dirty="0"/>
              <a:t>	- 1.10. až 31.3.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</a:t>
            </a:r>
            <a:r>
              <a:rPr lang="cs-CZ" dirty="0" smtClean="0"/>
              <a:t>kontroly– </a:t>
            </a:r>
            <a:r>
              <a:rPr lang="cs-CZ" dirty="0" smtClean="0"/>
              <a:t>jak jsou stanovena </a:t>
            </a:r>
            <a:r>
              <a:rPr lang="cs-CZ" dirty="0" err="1" smtClean="0"/>
              <a:t>reportovací</a:t>
            </a:r>
            <a:r>
              <a:rPr lang="cs-CZ" dirty="0" smtClean="0"/>
              <a:t>/monitorovací období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82181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AutoNum type="alphaUcParenR"/>
            </a:pPr>
            <a:r>
              <a:rPr lang="cs-CZ" dirty="0" smtClean="0"/>
              <a:t>Předložení dokumentů ke kontrole příslušnému Kontrolorovi</a:t>
            </a:r>
          </a:p>
          <a:p>
            <a:pPr lvl="1" indent="0">
              <a:buNone/>
            </a:pPr>
            <a:r>
              <a:rPr lang="cs-CZ" sz="1600" b="0" dirty="0" smtClean="0"/>
              <a:t>- Ve lhůtě do 15 dnů od ukončení monitorovacího/</a:t>
            </a:r>
            <a:r>
              <a:rPr lang="cs-CZ" sz="1600" b="0" dirty="0" err="1" smtClean="0"/>
              <a:t>reportovacího</a:t>
            </a:r>
            <a:r>
              <a:rPr lang="cs-CZ" sz="1600" b="0" dirty="0" smtClean="0"/>
              <a:t> období</a:t>
            </a:r>
          </a:p>
          <a:p>
            <a:pPr marL="342900" indent="-342900">
              <a:buAutoNum type="alphaUcParenR"/>
            </a:pPr>
            <a:r>
              <a:rPr lang="cs-CZ" dirty="0" smtClean="0"/>
              <a:t>Formální kontrola předložené dokumentace</a:t>
            </a:r>
          </a:p>
          <a:p>
            <a:pPr lvl="1" indent="0">
              <a:buNone/>
            </a:pPr>
            <a:r>
              <a:rPr lang="cs-CZ" sz="1600" b="0" dirty="0" smtClean="0"/>
              <a:t>- Ve lhůtě 5 pracovních dnů, případné výzvy na doplnění, lhůta pro kontrolu neběží</a:t>
            </a:r>
          </a:p>
          <a:p>
            <a:pPr marL="342900" indent="-342900">
              <a:buAutoNum type="alphaUcParenR"/>
            </a:pPr>
            <a:r>
              <a:rPr lang="cs-CZ" dirty="0" smtClean="0"/>
              <a:t>Kontrola dokumentace na Centru</a:t>
            </a:r>
          </a:p>
          <a:p>
            <a:pPr marL="971550" lvl="1" indent="-342900">
              <a:buFontTx/>
              <a:buChar char="-"/>
            </a:pPr>
            <a:r>
              <a:rPr lang="cs-CZ" sz="1600" b="0" dirty="0" smtClean="0"/>
              <a:t>Ve lhůtě 60 dnů od kompletního předložení dokumentace,</a:t>
            </a:r>
          </a:p>
          <a:p>
            <a:pPr marL="971550" lvl="1" indent="-342900">
              <a:buFontTx/>
              <a:buChar char="-"/>
            </a:pPr>
            <a:r>
              <a:rPr lang="cs-CZ" sz="1600" b="0" dirty="0" smtClean="0"/>
              <a:t>K nápravám zjištěných nedostatků/vyjasnění bude partner vyzván maximálně 2x se lhůtou pro vypořádání 2x5pracovních dnů – výdaj odložen (pouze 1x odložit)</a:t>
            </a:r>
          </a:p>
          <a:p>
            <a:pPr marL="342900" indent="-342900">
              <a:buAutoNum type="alphaUcParenR"/>
            </a:pPr>
            <a:r>
              <a:rPr lang="cs-CZ" dirty="0" smtClean="0"/>
              <a:t>Ukončení kontroly na Centru a vystavení příslušných výstupů kontroly</a:t>
            </a:r>
          </a:p>
          <a:p>
            <a:pPr marL="914400" lvl="1" indent="-285750">
              <a:buFontTx/>
              <a:buChar char="-"/>
            </a:pPr>
            <a:r>
              <a:rPr lang="cs-CZ" sz="1600" b="0" dirty="0" smtClean="0"/>
              <a:t>V </a:t>
            </a:r>
            <a:r>
              <a:rPr lang="cs-CZ" sz="1600" b="0" dirty="0"/>
              <a:t>návaznosti na ukončení kontroly v předcházejícím </a:t>
            </a:r>
            <a:r>
              <a:rPr lang="cs-CZ" sz="1600" b="0" dirty="0" smtClean="0"/>
              <a:t>kroku</a:t>
            </a:r>
          </a:p>
          <a:p>
            <a:pPr marL="914400" lvl="1" indent="-285750">
              <a:buFontTx/>
              <a:buChar char="-"/>
            </a:pPr>
            <a:r>
              <a:rPr lang="cs-CZ" sz="1600" b="0" dirty="0" smtClean="0"/>
              <a:t>Následují kroky učiněné od PP k LP</a:t>
            </a:r>
            <a:endParaRPr lang="cs-CZ" sz="1600" b="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</a:t>
            </a:r>
            <a:r>
              <a:rPr lang="cs-CZ" dirty="0" smtClean="0"/>
              <a:t>kontroly–  </a:t>
            </a:r>
            <a:r>
              <a:rPr lang="cs-CZ" dirty="0" smtClean="0"/>
              <a:t>časový průběh kontroly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60995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Základním podkladem je tzv. „Zpráva o průběhu projektu“, která je doplněna o příslušné přílohy, a to zejména:</a:t>
            </a:r>
          </a:p>
          <a:p>
            <a:r>
              <a:rPr lang="cs-CZ" altLang="cs-CZ" sz="2000" b="1" dirty="0"/>
              <a:t>k první kontrole </a:t>
            </a:r>
            <a:r>
              <a:rPr lang="cs-CZ" altLang="cs-CZ" sz="2000" b="1" dirty="0" smtClean="0"/>
              <a:t>výdajů:</a:t>
            </a:r>
            <a:endParaRPr lang="cs-CZ" altLang="cs-CZ" sz="2000" b="1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altLang="cs-CZ" dirty="0"/>
              <a:t>kopii </a:t>
            </a:r>
            <a:r>
              <a:rPr lang="cs-CZ" altLang="cs-CZ" dirty="0" err="1"/>
              <a:t>Subsidy</a:t>
            </a:r>
            <a:r>
              <a:rPr lang="cs-CZ" altLang="cs-CZ" dirty="0"/>
              <a:t> </a:t>
            </a:r>
            <a:r>
              <a:rPr lang="cs-CZ" altLang="cs-CZ" dirty="0" err="1"/>
              <a:t>Contract</a:t>
            </a:r>
            <a:r>
              <a:rPr lang="cs-CZ" altLang="cs-CZ" dirty="0"/>
              <a:t> včetně příloh, kopii </a:t>
            </a:r>
            <a:r>
              <a:rPr lang="cs-CZ" altLang="cs-CZ" dirty="0" err="1"/>
              <a:t>Partnership</a:t>
            </a:r>
            <a:r>
              <a:rPr lang="cs-CZ" altLang="cs-CZ" dirty="0"/>
              <a:t> </a:t>
            </a:r>
            <a:r>
              <a:rPr lang="cs-CZ" altLang="cs-CZ" dirty="0" err="1"/>
              <a:t>Agreement</a:t>
            </a:r>
            <a:r>
              <a:rPr lang="cs-CZ" altLang="cs-CZ" dirty="0"/>
              <a:t> a kopii </a:t>
            </a:r>
            <a:r>
              <a:rPr lang="cs-CZ" altLang="cs-CZ" dirty="0" err="1"/>
              <a:t>Application</a:t>
            </a:r>
            <a:r>
              <a:rPr lang="cs-CZ" altLang="cs-CZ" dirty="0"/>
              <a:t> </a:t>
            </a:r>
            <a:r>
              <a:rPr lang="cs-CZ" altLang="cs-CZ" dirty="0" err="1"/>
              <a:t>Form</a:t>
            </a:r>
            <a:r>
              <a:rPr lang="cs-CZ" altLang="cs-CZ" dirty="0"/>
              <a:t> – </a:t>
            </a:r>
            <a:r>
              <a:rPr lang="cs-CZ" altLang="cs-CZ" dirty="0" smtClean="0"/>
              <a:t>pokud není možné tyto dokumenty získat z monitorovacího systému</a:t>
            </a:r>
            <a:endParaRPr lang="cs-CZ" altLang="cs-CZ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altLang="cs-CZ" dirty="0"/>
              <a:t>a) u neplátců DPH: Čestné prohlášení, že nejste plátci DPH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altLang="cs-CZ" dirty="0"/>
              <a:t>b) u plátců DPH: Registraci plátce </a:t>
            </a:r>
            <a:r>
              <a:rPr lang="cs-CZ" altLang="cs-CZ" dirty="0" smtClean="0"/>
              <a:t>DPH; </a:t>
            </a:r>
            <a:r>
              <a:rPr lang="cs-CZ" altLang="cs-CZ" dirty="0"/>
              <a:t>v případě nárokování DPH, jako způsobilého výdaje, Prohlášení, že nemá nárok na odpočet DPH v rámci svého daňového přiznání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altLang="cs-CZ" dirty="0"/>
              <a:t>detailní rozpočet jednotlivého projektového partnera dle rozpočtových kapitol a u Central </a:t>
            </a:r>
            <a:r>
              <a:rPr lang="cs-CZ" altLang="cs-CZ" dirty="0" err="1"/>
              <a:t>Europe</a:t>
            </a:r>
            <a:r>
              <a:rPr lang="cs-CZ" altLang="cs-CZ" dirty="0"/>
              <a:t> i dle WP. Pokud není </a:t>
            </a:r>
            <a:r>
              <a:rPr lang="cs-CZ" altLang="cs-CZ" dirty="0" err="1"/>
              <a:t>součásí</a:t>
            </a:r>
            <a:r>
              <a:rPr lang="cs-CZ" altLang="cs-CZ" dirty="0"/>
              <a:t> </a:t>
            </a:r>
            <a:r>
              <a:rPr lang="cs-CZ" altLang="cs-CZ" dirty="0" err="1"/>
              <a:t>Partnership</a:t>
            </a:r>
            <a:r>
              <a:rPr lang="cs-CZ" altLang="cs-CZ" dirty="0"/>
              <a:t> </a:t>
            </a:r>
            <a:r>
              <a:rPr lang="cs-CZ" altLang="cs-CZ" dirty="0" err="1"/>
              <a:t>Agreement</a:t>
            </a:r>
            <a:r>
              <a:rPr lang="cs-CZ" altLang="cs-CZ" dirty="0"/>
              <a:t> nebo </a:t>
            </a:r>
            <a:r>
              <a:rPr lang="cs-CZ" altLang="cs-CZ" dirty="0" err="1"/>
              <a:t>Application</a:t>
            </a:r>
            <a:r>
              <a:rPr lang="cs-CZ" altLang="cs-CZ" dirty="0"/>
              <a:t> </a:t>
            </a:r>
            <a:r>
              <a:rPr lang="cs-CZ" altLang="cs-CZ" dirty="0" err="1"/>
              <a:t>form</a:t>
            </a:r>
            <a:r>
              <a:rPr lang="cs-CZ" altLang="cs-CZ" dirty="0"/>
              <a:t> </a:t>
            </a:r>
            <a:r>
              <a:rPr lang="cs-CZ" altLang="cs-CZ" dirty="0" smtClean="0"/>
              <a:t>Tzv. Přehled </a:t>
            </a:r>
            <a:r>
              <a:rPr lang="cs-CZ" altLang="cs-CZ" dirty="0"/>
              <a:t>realizovaných a předpokládaných </a:t>
            </a:r>
            <a:r>
              <a:rPr lang="cs-CZ" altLang="cs-CZ" dirty="0" smtClean="0"/>
              <a:t>ZŘ,</a:t>
            </a:r>
            <a:endParaRPr lang="cs-CZ" altLang="cs-CZ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altLang="cs-CZ" dirty="0"/>
              <a:t>přehled zaměstnanců na </a:t>
            </a:r>
            <a:r>
              <a:rPr lang="cs-CZ" altLang="cs-CZ" dirty="0" smtClean="0"/>
              <a:t>projektu</a:t>
            </a:r>
            <a:endParaRPr lang="cs-CZ" dirty="0" smtClean="0"/>
          </a:p>
          <a:p>
            <a:pPr marL="285750" indent="-285750">
              <a:buFontTx/>
              <a:buChar char="-"/>
            </a:pP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</a:t>
            </a:r>
            <a:r>
              <a:rPr lang="cs-CZ" dirty="0" smtClean="0"/>
              <a:t>kontroly– </a:t>
            </a:r>
            <a:r>
              <a:rPr lang="cs-CZ" dirty="0" smtClean="0"/>
              <a:t>administrativní ověření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6202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80000"/>
              </a:lnSpc>
            </a:pPr>
            <a:r>
              <a:rPr lang="cs-CZ" altLang="cs-CZ" sz="2000" b="1" dirty="0"/>
              <a:t>k první a každé další kontrole výdajů </a:t>
            </a:r>
            <a:r>
              <a:rPr lang="cs-CZ" altLang="cs-CZ" sz="2000" b="1" dirty="0" smtClean="0"/>
              <a:t>partner </a:t>
            </a:r>
            <a:r>
              <a:rPr lang="cs-CZ" altLang="cs-CZ" sz="2000" b="1" dirty="0"/>
              <a:t>předloží:</a:t>
            </a:r>
          </a:p>
          <a:p>
            <a:pPr>
              <a:lnSpc>
                <a:spcPct val="80000"/>
              </a:lnSpc>
            </a:pPr>
            <a:endParaRPr lang="cs-CZ" altLang="cs-CZ" sz="2000" b="1" dirty="0"/>
          </a:p>
          <a:p>
            <a:pPr marL="285750" indent="-28575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cs-CZ" altLang="cs-CZ" dirty="0"/>
              <a:t>schválené změny </a:t>
            </a:r>
            <a:r>
              <a:rPr lang="cs-CZ" altLang="cs-CZ" dirty="0" err="1"/>
              <a:t>Application</a:t>
            </a:r>
            <a:r>
              <a:rPr lang="cs-CZ" altLang="cs-CZ" dirty="0"/>
              <a:t> </a:t>
            </a:r>
            <a:r>
              <a:rPr lang="cs-CZ" altLang="cs-CZ" dirty="0" err="1"/>
              <a:t>form</a:t>
            </a:r>
            <a:r>
              <a:rPr lang="cs-CZ" altLang="cs-CZ" dirty="0"/>
              <a:t>, </a:t>
            </a:r>
            <a:r>
              <a:rPr lang="cs-CZ" altLang="cs-CZ" dirty="0" err="1"/>
              <a:t>Subsidy</a:t>
            </a:r>
            <a:r>
              <a:rPr lang="cs-CZ" altLang="cs-CZ" dirty="0"/>
              <a:t> </a:t>
            </a:r>
            <a:r>
              <a:rPr lang="cs-CZ" altLang="cs-CZ" dirty="0" err="1"/>
              <a:t>contract</a:t>
            </a:r>
            <a:r>
              <a:rPr lang="cs-CZ" altLang="cs-CZ" dirty="0"/>
              <a:t> nebo </a:t>
            </a:r>
            <a:r>
              <a:rPr lang="cs-CZ" altLang="cs-CZ" dirty="0" err="1"/>
              <a:t>Partnership</a:t>
            </a:r>
            <a:r>
              <a:rPr lang="cs-CZ" altLang="cs-CZ" dirty="0"/>
              <a:t> </a:t>
            </a:r>
            <a:r>
              <a:rPr lang="cs-CZ" altLang="cs-CZ" dirty="0" err="1" smtClean="0"/>
              <a:t>agreement</a:t>
            </a:r>
            <a:endParaRPr lang="cs-CZ" altLang="cs-CZ" dirty="0"/>
          </a:p>
          <a:p>
            <a:pPr marL="285750" indent="-28575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cs-CZ" altLang="cs-CZ" dirty="0"/>
              <a:t>v případě změny aktualizovaný přehled realizovaných a předpokládaných ZŘ a přehled zaměstnanců na </a:t>
            </a:r>
            <a:r>
              <a:rPr lang="cs-CZ" altLang="cs-CZ" dirty="0" smtClean="0"/>
              <a:t>projekt, </a:t>
            </a:r>
            <a:endParaRPr lang="cs-CZ" altLang="cs-CZ" dirty="0"/>
          </a:p>
          <a:p>
            <a:pPr marL="285750" indent="-28575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cs-CZ" altLang="cs-CZ" dirty="0"/>
          </a:p>
          <a:p>
            <a:pPr marL="285750" indent="-28575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cs-CZ" altLang="cs-CZ" dirty="0" smtClean="0"/>
              <a:t>Tzv. zprávu </a:t>
            </a:r>
            <a:r>
              <a:rPr lang="cs-CZ" altLang="cs-CZ" dirty="0"/>
              <a:t>o průběhu projektu (</a:t>
            </a:r>
            <a:r>
              <a:rPr lang="cs-CZ" altLang="cs-CZ" dirty="0" err="1"/>
              <a:t>progress</a:t>
            </a:r>
            <a:r>
              <a:rPr lang="cs-CZ" altLang="cs-CZ" dirty="0"/>
              <a:t> report) a finanční </a:t>
            </a:r>
            <a:r>
              <a:rPr lang="cs-CZ" altLang="cs-CZ" dirty="0" smtClean="0"/>
              <a:t>prostřednictvím  </a:t>
            </a:r>
            <a:r>
              <a:rPr lang="cs-CZ" altLang="cs-CZ" dirty="0"/>
              <a:t>monitorovacího systému programu </a:t>
            </a:r>
            <a:r>
              <a:rPr lang="cs-CZ" altLang="cs-CZ" dirty="0" smtClean="0"/>
              <a:t>(v případě, že to není možné, pak fyzicky ve 2paré a elektronicky na adresu příslušného Kontrolora)</a:t>
            </a:r>
            <a:endParaRPr lang="cs-CZ" altLang="cs-CZ" dirty="0"/>
          </a:p>
          <a:p>
            <a:pPr marL="285750" indent="-28575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cs-CZ" altLang="cs-CZ" dirty="0"/>
          </a:p>
          <a:p>
            <a:pPr marL="285750" indent="-28575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cs-CZ" altLang="cs-CZ" dirty="0"/>
              <a:t>informace o změnách kontaktních údajů partnera, statutárního zástupce nebo kontaktní </a:t>
            </a:r>
            <a:r>
              <a:rPr lang="cs-CZ" altLang="cs-CZ" dirty="0" smtClean="0"/>
              <a:t>osoby včetně případných příslušných jmenovacích list, plných mocí a pověřovacích dekretů,</a:t>
            </a:r>
            <a:endParaRPr lang="cs-CZ" altLang="cs-CZ" dirty="0"/>
          </a:p>
          <a:p>
            <a:pPr marL="285750" indent="-28575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cs-CZ" altLang="cs-CZ" dirty="0"/>
          </a:p>
          <a:p>
            <a:pPr marL="285750" indent="-28575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cs-CZ" altLang="cs-CZ" dirty="0"/>
              <a:t>v případě změny rozpočtu partnera – </a:t>
            </a:r>
            <a:r>
              <a:rPr lang="cs-CZ" altLang="cs-CZ" dirty="0" smtClean="0"/>
              <a:t>aktualizovaný </a:t>
            </a:r>
            <a:r>
              <a:rPr lang="cs-CZ" altLang="cs-CZ" dirty="0"/>
              <a:t>rozpočet, v případě překročení rozpočtu/rozpočtových kapitol souhlas </a:t>
            </a:r>
            <a:r>
              <a:rPr lang="cs-CZ" altLang="cs-CZ" dirty="0" smtClean="0"/>
              <a:t>LP (je důrazně doporučováno, aby byl předložen a nikoliv následně vyžadován)</a:t>
            </a:r>
            <a:endParaRPr lang="cs-CZ" altLang="cs-CZ" dirty="0"/>
          </a:p>
          <a:p>
            <a:pPr marL="285750" indent="-28575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cs-CZ" altLang="cs-CZ" dirty="0"/>
          </a:p>
          <a:p>
            <a:pPr marL="285750" indent="-28575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cs-CZ" altLang="cs-CZ" dirty="0"/>
              <a:t>kopie originálů účetních dokladů , včetně podpůrné dokumentace roztříděné ve složce podle  rozpočtových položek a </a:t>
            </a:r>
            <a:r>
              <a:rPr lang="cs-CZ" altLang="cs-CZ" dirty="0" smtClean="0"/>
              <a:t>opatřených identifikací k projektu - tedy </a:t>
            </a:r>
            <a:r>
              <a:rPr lang="cs-CZ" altLang="cs-CZ" dirty="0"/>
              <a:t>razítkem s názvem/akronymem a číslem projektu a názvem </a:t>
            </a:r>
            <a:r>
              <a:rPr lang="cs-CZ" altLang="cs-CZ" dirty="0" smtClean="0"/>
              <a:t>programu </a:t>
            </a:r>
            <a:endParaRPr lang="cs-CZ" altLang="cs-CZ" dirty="0"/>
          </a:p>
          <a:p>
            <a:pPr marL="285750" indent="-28575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cs-CZ" altLang="cs-CZ" dirty="0"/>
          </a:p>
          <a:p>
            <a:pPr marL="285750" indent="-28575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cs-CZ" altLang="cs-CZ" dirty="0"/>
              <a:t>čestné prohlášení o shodě kopií účetních dokladů a podpůrné dokumentace s </a:t>
            </a:r>
            <a:r>
              <a:rPr lang="cs-CZ" altLang="cs-CZ" dirty="0" smtClean="0"/>
              <a:t>originálními dokumenty, které jsou uloženy u příjemce</a:t>
            </a:r>
            <a:endParaRPr lang="cs-CZ" altLang="cs-CZ" dirty="0"/>
          </a:p>
          <a:p>
            <a:pPr marL="285750" indent="-28575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cs-CZ" altLang="cs-CZ" dirty="0"/>
          </a:p>
          <a:p>
            <a:pPr marL="285750" indent="-28575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cs-CZ" altLang="cs-CZ" dirty="0"/>
              <a:t>v případě změn </a:t>
            </a:r>
            <a:r>
              <a:rPr lang="cs-CZ" altLang="cs-CZ" dirty="0" smtClean="0"/>
              <a:t>v otázce DPH (plátce x neplátce) také příslušné dokumenty k této změně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</a:t>
            </a:r>
            <a:r>
              <a:rPr lang="cs-CZ" dirty="0" smtClean="0"/>
              <a:t>kontroly– </a:t>
            </a:r>
            <a:r>
              <a:rPr lang="cs-CZ" dirty="0"/>
              <a:t>administrativní ověření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5349470"/>
      </p:ext>
    </p:extLst>
  </p:cSld>
  <p:clrMapOvr>
    <a:masterClrMapping/>
  </p:clrMapOvr>
</p:sld>
</file>

<file path=ppt/theme/theme1.xml><?xml version="1.0" encoding="utf-8"?>
<a:theme xmlns:a="http://schemas.openxmlformats.org/drawingml/2006/main" name="sablona_centrum_2016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sablona_centrum_2016</Template>
  <TotalTime>367</TotalTime>
  <Words>1675</Words>
  <Application>Microsoft Office PowerPoint</Application>
  <PresentationFormat>Předvádění na obrazovce (4:3)</PresentationFormat>
  <Paragraphs>215</Paragraphs>
  <Slides>24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24</vt:i4>
      </vt:variant>
    </vt:vector>
  </HeadingPairs>
  <TitlesOfParts>
    <vt:vector size="25" baseType="lpstr">
      <vt:lpstr>sablona_centrum_2016</vt:lpstr>
      <vt:lpstr>Seminář „Kontrola výdajů“ v rámci programu Interreg CENTRAL EUROPE</vt:lpstr>
      <vt:lpstr>obsah</vt:lpstr>
      <vt:lpstr>Metody a výkon kontroly – základní pojmy</vt:lpstr>
      <vt:lpstr>Metody a výkon kontroly– zásady a cíle</vt:lpstr>
      <vt:lpstr>Metody a výkon kontroly– kdo kontrolu vykonává</vt:lpstr>
      <vt:lpstr>Metody a výkon kontroly– jak jsou stanovena reportovací/monitorovací období</vt:lpstr>
      <vt:lpstr>Metody a výkon kontroly–  časový průběh kontroly</vt:lpstr>
      <vt:lpstr>Metody a výkon kontroly– administrativní ověření</vt:lpstr>
      <vt:lpstr>Metody a výkon kontroly– administrativní ověření</vt:lpstr>
      <vt:lpstr>Metody a výkon kontroly výdajů – administrativní ověření – vzorek kontroly </vt:lpstr>
      <vt:lpstr>Metody a výkon kontroly výdajů – administrativní ověření – dokladování aktivit</vt:lpstr>
      <vt:lpstr>Metody a výkon kontroly výdajů – administrativní ověření – dokladování aktivit</vt:lpstr>
      <vt:lpstr>Metody a výkon kontroly– administrativní ověření – co ovlivní délku kontroly</vt:lpstr>
      <vt:lpstr>Metody a výkon kontroly– odvolání se proti závěrům z kontroly</vt:lpstr>
      <vt:lpstr>Metody a výkon kontroly– veřejnosprávní kontrola na místě</vt:lpstr>
      <vt:lpstr>Metody a výkon kontroly– veřejnosprávní kontrola na místě</vt:lpstr>
      <vt:lpstr>Metody a výkon kontroly– veřejnosprávní kontrola na místě</vt:lpstr>
      <vt:lpstr>Metody a výkon kontroly– veřejnosprávní kontrola na místě</vt:lpstr>
      <vt:lpstr>Metody a výkon kontroly– povinnosti partnerů</vt:lpstr>
      <vt:lpstr>Metody a výkon kontroly– povinnosti partnerů</vt:lpstr>
      <vt:lpstr>Metody a výkon kontroly– povinnosti partnerů - PUBLICITA</vt:lpstr>
      <vt:lpstr>Metody a výkon kontroly– povinnosti partnerů - PUBLICITA</vt:lpstr>
      <vt:lpstr>Metody a výkon kontroly– povinnosti partnerů - PUBLICITA</vt:lpstr>
      <vt:lpstr>Děkuji za pozornost   Ing. Markéta Weingärtnerová  Centrum pro regionální rozvoj České republiky Odbor Evropské územní spolupráce U Nákladového nádraží 3144/4 130 00 Praha 3 M: 0420 724 568 700 T: +420 225 855 231 E: marketa.weingartnerova@crr.cz   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Juránek Vilém</dc:creator>
  <cp:lastModifiedBy>Weingärtnerová Markéta</cp:lastModifiedBy>
  <cp:revision>36</cp:revision>
  <dcterms:created xsi:type="dcterms:W3CDTF">2016-05-13T07:19:23Z</dcterms:created>
  <dcterms:modified xsi:type="dcterms:W3CDTF">2016-06-22T06:40:05Z</dcterms:modified>
</cp:coreProperties>
</file>