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handoutMasterIdLst>
    <p:handoutMasterId r:id="rId15"/>
  </p:handoutMasterIdLst>
  <p:sldIdLst>
    <p:sldId id="1319" r:id="rId3"/>
    <p:sldId id="1368" r:id="rId4"/>
    <p:sldId id="1340" r:id="rId5"/>
    <p:sldId id="1352" r:id="rId6"/>
    <p:sldId id="1343" r:id="rId7"/>
    <p:sldId id="1370" r:id="rId8"/>
    <p:sldId id="1345" r:id="rId9"/>
    <p:sldId id="1371" r:id="rId10"/>
    <p:sldId id="1372" r:id="rId11"/>
    <p:sldId id="1374" r:id="rId12"/>
    <p:sldId id="1342" r:id="rId13"/>
  </p:sldIdLst>
  <p:sldSz cx="9144000" cy="6858000" type="screen4x3"/>
  <p:notesSz cx="6797675" cy="9928225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rgbClr val="064AAE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rgbClr val="064AAE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rgbClr val="064AAE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rgbClr val="064AAE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rgbClr val="064AAE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rgbClr val="064AAE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rgbClr val="064AAE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rgbClr val="064AAE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rgbClr val="064AAE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552">
          <p15:clr>
            <a:srgbClr val="A4A3A4"/>
          </p15:clr>
        </p15:guide>
        <p15:guide id="2" pos="2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6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0235B2"/>
    <a:srgbClr val="02359E"/>
    <a:srgbClr val="0235C6"/>
    <a:srgbClr val="0233BE"/>
    <a:srgbClr val="003399"/>
    <a:srgbClr val="4D4D4D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919" autoAdjust="0"/>
    <p:restoredTop sz="94137" autoAdjust="0"/>
  </p:normalViewPr>
  <p:slideViewPr>
    <p:cSldViewPr>
      <p:cViewPr>
        <p:scale>
          <a:sx n="70" d="100"/>
          <a:sy n="70" d="100"/>
        </p:scale>
        <p:origin x="-3342" y="-1302"/>
      </p:cViewPr>
      <p:guideLst>
        <p:guide orient="horz" pos="3552"/>
        <p:guide pos="24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934" y="-78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4813" cy="495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48" tIns="45620" rIns="91248" bIns="456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mtClean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863" y="0"/>
            <a:ext cx="2944812" cy="495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48" tIns="45620" rIns="91248" bIns="456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mtClean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2846"/>
            <a:ext cx="2944813" cy="495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48" tIns="45620" rIns="91248" bIns="456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mtClean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863" y="9432846"/>
            <a:ext cx="2944812" cy="495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48" tIns="45620" rIns="91248" bIns="456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mtClean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6A826F2-5060-46D7-B469-A977B5AD7A3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617535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4813" cy="495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48" tIns="45620" rIns="91248" bIns="456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mtClean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863" y="0"/>
            <a:ext cx="2944812" cy="495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48" tIns="45620" rIns="91248" bIns="456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mtClean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4538"/>
            <a:ext cx="4960938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715629"/>
            <a:ext cx="4987925" cy="4466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48" tIns="45620" rIns="91248" bIns="456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noProof="0" smtClean="0"/>
              <a:t>Klepnutím lze upravit styly předlohy textu.</a:t>
            </a:r>
          </a:p>
          <a:p>
            <a:pPr lvl="1"/>
            <a:r>
              <a:rPr lang="cs-CZ" altLang="cs-CZ" noProof="0" smtClean="0"/>
              <a:t>Druhá úroveň</a:t>
            </a:r>
          </a:p>
          <a:p>
            <a:pPr lvl="2"/>
            <a:r>
              <a:rPr lang="cs-CZ" altLang="cs-CZ" noProof="0" smtClean="0"/>
              <a:t>Třetí úroveň</a:t>
            </a:r>
          </a:p>
          <a:p>
            <a:pPr lvl="3"/>
            <a:r>
              <a:rPr lang="cs-CZ" altLang="cs-CZ" noProof="0" smtClean="0"/>
              <a:t>Čtvrtá úroveň</a:t>
            </a:r>
          </a:p>
          <a:p>
            <a:pPr lvl="4"/>
            <a:r>
              <a:rPr lang="cs-CZ" altLang="cs-CZ" noProof="0" smtClean="0"/>
              <a:t>Pátá úroveň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2846"/>
            <a:ext cx="2944813" cy="495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48" tIns="45620" rIns="91248" bIns="456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mtClean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863" y="9432846"/>
            <a:ext cx="2944812" cy="495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48" tIns="45620" rIns="91248" bIns="456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mtClean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57E7286-B73B-42E4-8DDE-4CF4094BA6C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693594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9pPr>
          </a:lstStyle>
          <a:p>
            <a:pPr algn="r"/>
            <a:fld id="{52C7FC7E-E70D-4562-A168-762F71589DB7}" type="slidenum">
              <a:rPr lang="cs-CZ" altLang="cs-CZ">
                <a:solidFill>
                  <a:schemeClr val="tx1"/>
                </a:solidFill>
                <a:latin typeface="Times New Roman" panose="02020603050405020304" pitchFamily="18" charset="0"/>
              </a:rPr>
              <a:pPr algn="r"/>
              <a:t>1</a:t>
            </a:fld>
            <a:endParaRPr lang="cs-CZ" altLang="cs-CZ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341563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Book Antiqua" panose="02040602050305030304" pitchFamily="18" charset="0"/>
              </a:defRPr>
            </a:lvl1pPr>
          </a:lstStyle>
          <a:p>
            <a:pPr>
              <a:defRPr/>
            </a:pPr>
            <a:endParaRPr lang="cs-CZ" altLang="cs-CZ">
              <a:latin typeface="+mn-lt"/>
            </a:endParaRPr>
          </a:p>
          <a:p>
            <a:pPr>
              <a:defRPr/>
            </a:pPr>
            <a:r>
              <a:rPr lang="cs-CZ" altLang="cs-CZ"/>
              <a:t>                 	  		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9BFA1-A16D-4BEB-AC4B-6533BB951BC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51924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Book Antiqua" panose="02040602050305030304" pitchFamily="18" charset="0"/>
              </a:defRPr>
            </a:lvl1pPr>
          </a:lstStyle>
          <a:p>
            <a:pPr>
              <a:defRPr/>
            </a:pPr>
            <a:endParaRPr lang="cs-CZ" altLang="cs-CZ">
              <a:latin typeface="+mn-lt"/>
            </a:endParaRPr>
          </a:p>
          <a:p>
            <a:pPr>
              <a:defRPr/>
            </a:pPr>
            <a:r>
              <a:rPr lang="cs-CZ" altLang="cs-CZ"/>
              <a:t>                 	  		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DFD17C-AE36-4046-B46E-7165489827A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34066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Book Antiqua" panose="02040602050305030304" pitchFamily="18" charset="0"/>
              </a:defRPr>
            </a:lvl1pPr>
          </a:lstStyle>
          <a:p>
            <a:pPr>
              <a:defRPr/>
            </a:pPr>
            <a:endParaRPr lang="cs-CZ" altLang="cs-CZ">
              <a:latin typeface="+mn-lt"/>
            </a:endParaRPr>
          </a:p>
          <a:p>
            <a:pPr>
              <a:defRPr/>
            </a:pPr>
            <a:r>
              <a:rPr lang="cs-CZ" altLang="cs-CZ"/>
              <a:t>                 	  		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D8CF9C-CF06-4009-9C1B-36DA13F02DA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175811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/>
              </a:defRPr>
            </a:lvl1pPr>
          </a:lstStyle>
          <a:p>
            <a:pPr>
              <a:defRPr/>
            </a:pPr>
            <a:endParaRPr lang="cs-CZ" altLang="cs-CZ"/>
          </a:p>
          <a:p>
            <a:pPr>
              <a:defRPr/>
            </a:pPr>
            <a:r>
              <a:rPr lang="cs-CZ" altLang="cs-CZ">
                <a:latin typeface="Book Antiqua" pitchFamily="18" charset="0"/>
              </a:rPr>
              <a:t>                 	  		</a:t>
            </a:r>
          </a:p>
        </p:txBody>
      </p:sp>
    </p:spTree>
    <p:extLst>
      <p:ext uri="{BB962C8B-B14F-4D97-AF65-F5344CB8AC3E}">
        <p14:creationId xmlns:p14="http://schemas.microsoft.com/office/powerpoint/2010/main" val="12327479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/>
              </a:defRPr>
            </a:lvl1pPr>
          </a:lstStyle>
          <a:p>
            <a:pPr>
              <a:defRPr/>
            </a:pPr>
            <a:endParaRPr lang="cs-CZ" altLang="cs-CZ"/>
          </a:p>
          <a:p>
            <a:pPr>
              <a:defRPr/>
            </a:pPr>
            <a:r>
              <a:rPr lang="cs-CZ" altLang="cs-CZ">
                <a:latin typeface="Book Antiqua" pitchFamily="18" charset="0"/>
              </a:rPr>
              <a:t>                 	  		</a:t>
            </a:r>
          </a:p>
        </p:txBody>
      </p:sp>
    </p:spTree>
    <p:extLst>
      <p:ext uri="{BB962C8B-B14F-4D97-AF65-F5344CB8AC3E}">
        <p14:creationId xmlns:p14="http://schemas.microsoft.com/office/powerpoint/2010/main" val="4153153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/>
              </a:defRPr>
            </a:lvl1pPr>
          </a:lstStyle>
          <a:p>
            <a:pPr>
              <a:defRPr/>
            </a:pPr>
            <a:endParaRPr lang="cs-CZ" altLang="cs-CZ"/>
          </a:p>
          <a:p>
            <a:pPr>
              <a:defRPr/>
            </a:pPr>
            <a:r>
              <a:rPr lang="cs-CZ" altLang="cs-CZ">
                <a:latin typeface="Book Antiqua" pitchFamily="18" charset="0"/>
              </a:rPr>
              <a:t>                 	  		</a:t>
            </a:r>
          </a:p>
        </p:txBody>
      </p:sp>
    </p:spTree>
    <p:extLst>
      <p:ext uri="{BB962C8B-B14F-4D97-AF65-F5344CB8AC3E}">
        <p14:creationId xmlns:p14="http://schemas.microsoft.com/office/powerpoint/2010/main" val="18976777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/>
              </a:defRPr>
            </a:lvl1pPr>
          </a:lstStyle>
          <a:p>
            <a:pPr>
              <a:defRPr/>
            </a:pPr>
            <a:endParaRPr lang="cs-CZ" altLang="cs-CZ"/>
          </a:p>
          <a:p>
            <a:pPr>
              <a:defRPr/>
            </a:pPr>
            <a:r>
              <a:rPr lang="cs-CZ" altLang="cs-CZ">
                <a:latin typeface="Book Antiqua" pitchFamily="18" charset="0"/>
              </a:rPr>
              <a:t>                 	  		</a:t>
            </a:r>
          </a:p>
        </p:txBody>
      </p:sp>
    </p:spTree>
    <p:extLst>
      <p:ext uri="{BB962C8B-B14F-4D97-AF65-F5344CB8AC3E}">
        <p14:creationId xmlns:p14="http://schemas.microsoft.com/office/powerpoint/2010/main" val="3236229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/>
              </a:defRPr>
            </a:lvl1pPr>
          </a:lstStyle>
          <a:p>
            <a:pPr>
              <a:defRPr/>
            </a:pPr>
            <a:endParaRPr lang="cs-CZ" altLang="cs-CZ"/>
          </a:p>
          <a:p>
            <a:pPr>
              <a:defRPr/>
            </a:pPr>
            <a:r>
              <a:rPr lang="cs-CZ" altLang="cs-CZ">
                <a:latin typeface="Book Antiqua" pitchFamily="18" charset="0"/>
              </a:rPr>
              <a:t>                 	  		</a:t>
            </a:r>
          </a:p>
        </p:txBody>
      </p:sp>
    </p:spTree>
    <p:extLst>
      <p:ext uri="{BB962C8B-B14F-4D97-AF65-F5344CB8AC3E}">
        <p14:creationId xmlns:p14="http://schemas.microsoft.com/office/powerpoint/2010/main" val="15618827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/>
              </a:defRPr>
            </a:lvl1pPr>
          </a:lstStyle>
          <a:p>
            <a:pPr>
              <a:defRPr/>
            </a:pPr>
            <a:endParaRPr lang="cs-CZ" altLang="cs-CZ"/>
          </a:p>
          <a:p>
            <a:pPr>
              <a:defRPr/>
            </a:pPr>
            <a:r>
              <a:rPr lang="cs-CZ" altLang="cs-CZ">
                <a:latin typeface="Book Antiqua" pitchFamily="18" charset="0"/>
              </a:rPr>
              <a:t>                 	  		</a:t>
            </a:r>
          </a:p>
        </p:txBody>
      </p:sp>
    </p:spTree>
    <p:extLst>
      <p:ext uri="{BB962C8B-B14F-4D97-AF65-F5344CB8AC3E}">
        <p14:creationId xmlns:p14="http://schemas.microsoft.com/office/powerpoint/2010/main" val="29708478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/>
              </a:defRPr>
            </a:lvl1pPr>
          </a:lstStyle>
          <a:p>
            <a:pPr>
              <a:defRPr/>
            </a:pPr>
            <a:endParaRPr lang="cs-CZ" altLang="cs-CZ"/>
          </a:p>
          <a:p>
            <a:pPr>
              <a:defRPr/>
            </a:pPr>
            <a:r>
              <a:rPr lang="cs-CZ" altLang="cs-CZ">
                <a:latin typeface="Book Antiqua" pitchFamily="18" charset="0"/>
              </a:rPr>
              <a:t>                 	  		</a:t>
            </a:r>
          </a:p>
        </p:txBody>
      </p:sp>
    </p:spTree>
    <p:extLst>
      <p:ext uri="{BB962C8B-B14F-4D97-AF65-F5344CB8AC3E}">
        <p14:creationId xmlns:p14="http://schemas.microsoft.com/office/powerpoint/2010/main" val="21607899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/>
              </a:defRPr>
            </a:lvl1pPr>
          </a:lstStyle>
          <a:p>
            <a:pPr>
              <a:defRPr/>
            </a:pPr>
            <a:endParaRPr lang="cs-CZ" altLang="cs-CZ"/>
          </a:p>
          <a:p>
            <a:pPr>
              <a:defRPr/>
            </a:pPr>
            <a:r>
              <a:rPr lang="cs-CZ" altLang="cs-CZ">
                <a:latin typeface="Book Antiqua" pitchFamily="18" charset="0"/>
              </a:rPr>
              <a:t>                 	  		</a:t>
            </a:r>
          </a:p>
        </p:txBody>
      </p:sp>
    </p:spTree>
    <p:extLst>
      <p:ext uri="{BB962C8B-B14F-4D97-AF65-F5344CB8AC3E}">
        <p14:creationId xmlns:p14="http://schemas.microsoft.com/office/powerpoint/2010/main" val="1309414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Book Antiqua" panose="02040602050305030304" pitchFamily="18" charset="0"/>
              </a:defRPr>
            </a:lvl1pPr>
          </a:lstStyle>
          <a:p>
            <a:pPr>
              <a:defRPr/>
            </a:pPr>
            <a:endParaRPr lang="cs-CZ" altLang="cs-CZ">
              <a:latin typeface="+mn-lt"/>
            </a:endParaRPr>
          </a:p>
          <a:p>
            <a:pPr>
              <a:defRPr/>
            </a:pPr>
            <a:r>
              <a:rPr lang="cs-CZ" altLang="cs-CZ"/>
              <a:t>                 	  		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A9B010-5E4E-48D2-BEAC-833C1FFD565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372414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/>
              </a:defRPr>
            </a:lvl1pPr>
          </a:lstStyle>
          <a:p>
            <a:pPr>
              <a:defRPr/>
            </a:pPr>
            <a:endParaRPr lang="cs-CZ" altLang="cs-CZ"/>
          </a:p>
          <a:p>
            <a:pPr>
              <a:defRPr/>
            </a:pPr>
            <a:r>
              <a:rPr lang="cs-CZ" altLang="cs-CZ">
                <a:latin typeface="Book Antiqua" pitchFamily="18" charset="0"/>
              </a:rPr>
              <a:t>                 	  		</a:t>
            </a:r>
          </a:p>
        </p:txBody>
      </p:sp>
    </p:spTree>
    <p:extLst>
      <p:ext uri="{BB962C8B-B14F-4D97-AF65-F5344CB8AC3E}">
        <p14:creationId xmlns:p14="http://schemas.microsoft.com/office/powerpoint/2010/main" val="23401157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/>
              </a:defRPr>
            </a:lvl1pPr>
          </a:lstStyle>
          <a:p>
            <a:pPr>
              <a:defRPr/>
            </a:pPr>
            <a:endParaRPr lang="cs-CZ" altLang="cs-CZ"/>
          </a:p>
          <a:p>
            <a:pPr>
              <a:defRPr/>
            </a:pPr>
            <a:r>
              <a:rPr lang="cs-CZ" altLang="cs-CZ">
                <a:latin typeface="Book Antiqua" pitchFamily="18" charset="0"/>
              </a:rPr>
              <a:t>                 	  		</a:t>
            </a:r>
          </a:p>
        </p:txBody>
      </p:sp>
    </p:spTree>
    <p:extLst>
      <p:ext uri="{BB962C8B-B14F-4D97-AF65-F5344CB8AC3E}">
        <p14:creationId xmlns:p14="http://schemas.microsoft.com/office/powerpoint/2010/main" val="37999223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/>
              </a:defRPr>
            </a:lvl1pPr>
          </a:lstStyle>
          <a:p>
            <a:pPr>
              <a:defRPr/>
            </a:pPr>
            <a:endParaRPr lang="cs-CZ" altLang="cs-CZ"/>
          </a:p>
          <a:p>
            <a:pPr>
              <a:defRPr/>
            </a:pPr>
            <a:r>
              <a:rPr lang="cs-CZ" altLang="cs-CZ">
                <a:latin typeface="Book Antiqua" pitchFamily="18" charset="0"/>
              </a:rPr>
              <a:t>                 	  		</a:t>
            </a:r>
          </a:p>
        </p:txBody>
      </p:sp>
    </p:spTree>
    <p:extLst>
      <p:ext uri="{BB962C8B-B14F-4D97-AF65-F5344CB8AC3E}">
        <p14:creationId xmlns:p14="http://schemas.microsoft.com/office/powerpoint/2010/main" val="671853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Book Antiqua" panose="02040602050305030304" pitchFamily="18" charset="0"/>
              </a:defRPr>
            </a:lvl1pPr>
          </a:lstStyle>
          <a:p>
            <a:pPr>
              <a:defRPr/>
            </a:pPr>
            <a:endParaRPr lang="cs-CZ" altLang="cs-CZ">
              <a:latin typeface="+mn-lt"/>
            </a:endParaRPr>
          </a:p>
          <a:p>
            <a:pPr>
              <a:defRPr/>
            </a:pPr>
            <a:r>
              <a:rPr lang="cs-CZ" altLang="cs-CZ"/>
              <a:t>                 	  		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DF03A1-CF7B-4E6B-8635-33F69473705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65844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Book Antiqua" panose="02040602050305030304" pitchFamily="18" charset="0"/>
              </a:defRPr>
            </a:lvl1pPr>
          </a:lstStyle>
          <a:p>
            <a:pPr>
              <a:defRPr/>
            </a:pPr>
            <a:endParaRPr lang="cs-CZ" altLang="cs-CZ">
              <a:latin typeface="+mn-lt"/>
            </a:endParaRPr>
          </a:p>
          <a:p>
            <a:pPr>
              <a:defRPr/>
            </a:pPr>
            <a:r>
              <a:rPr lang="cs-CZ" altLang="cs-CZ"/>
              <a:t>                 	  		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F5962-BEAA-4561-A61A-3F6C2F6A586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29762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Book Antiqua" panose="02040602050305030304" pitchFamily="18" charset="0"/>
              </a:defRPr>
            </a:lvl1pPr>
          </a:lstStyle>
          <a:p>
            <a:pPr>
              <a:defRPr/>
            </a:pPr>
            <a:endParaRPr lang="cs-CZ" altLang="cs-CZ">
              <a:latin typeface="+mn-lt"/>
            </a:endParaRPr>
          </a:p>
          <a:p>
            <a:pPr>
              <a:defRPr/>
            </a:pPr>
            <a:r>
              <a:rPr lang="cs-CZ" altLang="cs-CZ"/>
              <a:t>                 	  		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08C5F4-A814-40BD-9CCF-C97C6511764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4153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Book Antiqua" panose="02040602050305030304" pitchFamily="18" charset="0"/>
              </a:defRPr>
            </a:lvl1pPr>
          </a:lstStyle>
          <a:p>
            <a:pPr>
              <a:defRPr/>
            </a:pPr>
            <a:endParaRPr lang="cs-CZ" altLang="cs-CZ">
              <a:latin typeface="+mn-lt"/>
            </a:endParaRPr>
          </a:p>
          <a:p>
            <a:pPr>
              <a:defRPr/>
            </a:pPr>
            <a:r>
              <a:rPr lang="cs-CZ" altLang="cs-CZ"/>
              <a:t>                 	  		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921D7-1181-4C1C-91B4-C1F6316032E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86600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Book Antiqua" panose="02040602050305030304" pitchFamily="18" charset="0"/>
              </a:defRPr>
            </a:lvl1pPr>
          </a:lstStyle>
          <a:p>
            <a:pPr>
              <a:defRPr/>
            </a:pPr>
            <a:endParaRPr lang="cs-CZ" altLang="cs-CZ">
              <a:latin typeface="+mn-lt"/>
            </a:endParaRPr>
          </a:p>
          <a:p>
            <a:pPr>
              <a:defRPr/>
            </a:pPr>
            <a:r>
              <a:rPr lang="cs-CZ" altLang="cs-CZ"/>
              <a:t>                 	  		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E865ED-22A0-4198-8E77-67E22AB8EBB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15502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Book Antiqua" panose="02040602050305030304" pitchFamily="18" charset="0"/>
              </a:defRPr>
            </a:lvl1pPr>
          </a:lstStyle>
          <a:p>
            <a:pPr>
              <a:defRPr/>
            </a:pPr>
            <a:endParaRPr lang="cs-CZ" altLang="cs-CZ">
              <a:latin typeface="+mn-lt"/>
            </a:endParaRPr>
          </a:p>
          <a:p>
            <a:pPr>
              <a:defRPr/>
            </a:pPr>
            <a:r>
              <a:rPr lang="cs-CZ" altLang="cs-CZ"/>
              <a:t>                 	  		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38E8B0-DD7F-4E83-ABD8-7C6B92E8A80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31103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Book Antiqua" panose="02040602050305030304" pitchFamily="18" charset="0"/>
              </a:defRPr>
            </a:lvl1pPr>
          </a:lstStyle>
          <a:p>
            <a:pPr>
              <a:defRPr/>
            </a:pPr>
            <a:endParaRPr lang="cs-CZ" altLang="cs-CZ">
              <a:latin typeface="+mn-lt"/>
            </a:endParaRPr>
          </a:p>
          <a:p>
            <a:pPr>
              <a:defRPr/>
            </a:pPr>
            <a:r>
              <a:rPr lang="cs-CZ" altLang="cs-CZ"/>
              <a:t>                 	  		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D579E4-BECF-4E88-A1EE-91797705A51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41654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0960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000" b="1" smtClean="0">
                <a:solidFill>
                  <a:srgbClr val="0000CC"/>
                </a:solidFill>
                <a:latin typeface="+mn-lt"/>
              </a:defRPr>
            </a:lvl1pPr>
          </a:lstStyle>
          <a:p>
            <a:pPr>
              <a:defRPr/>
            </a:pPr>
            <a:endParaRPr lang="cs-CZ" altLang="cs-CZ"/>
          </a:p>
          <a:p>
            <a:pPr>
              <a:defRPr/>
            </a:pPr>
            <a:r>
              <a:rPr lang="cs-CZ" altLang="cs-CZ">
                <a:latin typeface="Book Antiqua" panose="02040602050305030304" pitchFamily="18" charset="0"/>
              </a:rPr>
              <a:t>                 	  		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29014798-FB2A-44CF-AB10-3313AA6C618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pic>
        <p:nvPicPr>
          <p:cNvPr id="2" name="Picture 10" descr="C:\Lada\IBRS\template\podklady\textova str hlavicka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Line 11"/>
          <p:cNvSpPr>
            <a:spLocks noChangeShapeType="1"/>
          </p:cNvSpPr>
          <p:nvPr userDrawn="1"/>
        </p:nvSpPr>
        <p:spPr bwMode="auto">
          <a:xfrm>
            <a:off x="2209800" y="6172200"/>
            <a:ext cx="6553200" cy="0"/>
          </a:xfrm>
          <a:prstGeom prst="line">
            <a:avLst/>
          </a:prstGeom>
          <a:noFill/>
          <a:ln w="50800">
            <a:solidFill>
              <a:srgbClr val="C0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2" r:id="rId2"/>
    <p:sldLayoutId id="2147483691" r:id="rId3"/>
    <p:sldLayoutId id="2147483690" r:id="rId4"/>
    <p:sldLayoutId id="2147483689" r:id="rId5"/>
    <p:sldLayoutId id="2147483688" r:id="rId6"/>
    <p:sldLayoutId id="2147483687" r:id="rId7"/>
    <p:sldLayoutId id="2147483686" r:id="rId8"/>
    <p:sldLayoutId id="2147483685" r:id="rId9"/>
    <p:sldLayoutId id="2147483684" r:id="rId10"/>
    <p:sldLayoutId id="2147483683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0960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000" b="1">
                <a:solidFill>
                  <a:srgbClr val="0000CC"/>
                </a:solidFill>
                <a:latin typeface="Book Antiqua" pitchFamily="18" charset="0"/>
              </a:defRPr>
            </a:lvl1pPr>
          </a:lstStyle>
          <a:p>
            <a:pPr>
              <a:defRPr/>
            </a:pPr>
            <a:endParaRPr lang="cs-CZ" altLang="cs-CZ">
              <a:latin typeface="+mn-lt"/>
            </a:endParaRPr>
          </a:p>
          <a:p>
            <a:pPr>
              <a:defRPr/>
            </a:pPr>
            <a:r>
              <a:rPr lang="cs-CZ" altLang="cs-CZ"/>
              <a:t>                 	  		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horejsek@ibrs.cz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iStock_000006113599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43063"/>
            <a:ext cx="7835900" cy="521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4" descr="C:\Lada\IBRS\template\podklady\titulni str patick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14988"/>
            <a:ext cx="9144000" cy="124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Rectangle 8"/>
          <p:cNvSpPr>
            <a:spLocks noChangeArrowheads="1"/>
          </p:cNvSpPr>
          <p:nvPr/>
        </p:nvSpPr>
        <p:spPr bwMode="auto">
          <a:xfrm>
            <a:off x="381000" y="1828800"/>
            <a:ext cx="8153400" cy="12954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>
              <a:lnSpc>
                <a:spcPct val="85000"/>
              </a:lnSpc>
            </a:pPr>
            <a:r>
              <a:rPr lang="cs-CZ" altLang="cs-CZ" sz="4800" dirty="0">
                <a:solidFill>
                  <a:schemeClr val="bg1"/>
                </a:solidFill>
                <a:latin typeface="Impact" panose="020B0806030902050204" pitchFamily="34" charset="0"/>
              </a:rPr>
              <a:t>Informovanost o fondech EU</a:t>
            </a:r>
          </a:p>
          <a:p>
            <a:pPr algn="l" eaLnBrk="1" hangingPunct="1">
              <a:lnSpc>
                <a:spcPct val="85000"/>
              </a:lnSpc>
            </a:pPr>
            <a:r>
              <a:rPr lang="cs-CZ" altLang="cs-CZ" sz="4800" dirty="0" smtClean="0">
                <a:solidFill>
                  <a:schemeClr val="bg1"/>
                </a:solidFill>
                <a:latin typeface="Impact" panose="020B0806030902050204" pitchFamily="34" charset="0"/>
              </a:rPr>
              <a:t>Červen 2017</a:t>
            </a:r>
            <a:endParaRPr lang="cs-CZ" altLang="cs-CZ" sz="48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5710803"/>
            <a:ext cx="1944216" cy="697821"/>
          </a:xfrm>
          <a:prstGeom prst="rect">
            <a:avLst/>
          </a:prstGeom>
        </p:spPr>
      </p:pic>
      <p:pic>
        <p:nvPicPr>
          <p:cNvPr id="7" name="Picture 29" descr="D:\Ivana\Online panel\PROJEKTY\Eurofondy\mmr_cr_rgb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780" y="627576"/>
            <a:ext cx="3168352" cy="684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N:\OBECNÉ\Loga 2014-2020\OPTP\RGB\JPG\CZ_RO_B_C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84" y="427898"/>
            <a:ext cx="3887416" cy="1215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pro zápatí 2"/>
          <p:cNvSpPr txBox="1">
            <a:spLocks noGrp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/>
            <a:endParaRPr lang="cs-CZ" altLang="cs-CZ" sz="1000" b="1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algn="l" eaLnBrk="1" hangingPunct="1"/>
            <a:r>
              <a:rPr lang="cs-CZ" altLang="cs-CZ" sz="1000" b="1">
                <a:solidFill>
                  <a:srgbClr val="0000CC"/>
                </a:solidFill>
                <a:latin typeface="Book Antiqua" panose="02040602050305030304" pitchFamily="18" charset="0"/>
              </a:rPr>
              <a:t>                 	  		</a:t>
            </a:r>
          </a:p>
        </p:txBody>
      </p:sp>
      <p:pic>
        <p:nvPicPr>
          <p:cNvPr id="26627" name="Picture 10" descr="C:\Lada\IBRS\template\podklady\titulni str patic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14988"/>
            <a:ext cx="9144000" cy="124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Text Box 35"/>
          <p:cNvSpPr txBox="1">
            <a:spLocks noChangeArrowheads="1"/>
          </p:cNvSpPr>
          <p:nvPr/>
        </p:nvSpPr>
        <p:spPr bwMode="auto">
          <a:xfrm>
            <a:off x="8229600" y="6529388"/>
            <a:ext cx="5334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fld id="{C7595D5F-2D9D-4309-910A-A4D05C6E6DC8}" type="slidenum">
              <a:rPr lang="cs-CZ" altLang="cs-CZ">
                <a:solidFill>
                  <a:srgbClr val="808080"/>
                </a:solidFill>
                <a:latin typeface="Impact" panose="020B0806030902050204" pitchFamily="34" charset="0"/>
                <a:cs typeface="Arial" panose="020B0604020202020204" pitchFamily="34" charset="0"/>
              </a:rPr>
              <a:pPr eaLnBrk="1" hangingPunct="1">
                <a:lnSpc>
                  <a:spcPct val="90000"/>
                </a:lnSpc>
              </a:pPr>
              <a:t>10</a:t>
            </a:fld>
            <a:endParaRPr lang="cs-CZ" altLang="cs-CZ">
              <a:solidFill>
                <a:srgbClr val="808080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sp>
        <p:nvSpPr>
          <p:cNvPr id="26629" name="Rectangle 8"/>
          <p:cNvSpPr>
            <a:spLocks noChangeArrowheads="1"/>
          </p:cNvSpPr>
          <p:nvPr/>
        </p:nvSpPr>
        <p:spPr bwMode="auto">
          <a:xfrm>
            <a:off x="381000" y="260350"/>
            <a:ext cx="8458200" cy="914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>
              <a:lnSpc>
                <a:spcPct val="85000"/>
              </a:lnSpc>
            </a:pPr>
            <a:r>
              <a:rPr lang="cs-CZ" altLang="cs-CZ" sz="2800" dirty="0" smtClean="0">
                <a:solidFill>
                  <a:srgbClr val="0066CC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Podle respondentů jsou informace </a:t>
            </a:r>
            <a:r>
              <a:rPr lang="cs-CZ" altLang="cs-CZ" sz="2800" dirty="0">
                <a:solidFill>
                  <a:srgbClr val="0066CC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o evropských fondech </a:t>
            </a:r>
            <a:r>
              <a:rPr lang="cs-CZ" altLang="cs-CZ" sz="2800" dirty="0" smtClean="0">
                <a:solidFill>
                  <a:srgbClr val="0066CC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pro </a:t>
            </a:r>
            <a:r>
              <a:rPr lang="cs-CZ" altLang="cs-CZ" sz="2800" dirty="0">
                <a:solidFill>
                  <a:srgbClr val="0066CC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zájemce p</a:t>
            </a:r>
            <a:r>
              <a:rPr lang="cs-CZ" altLang="cs-CZ" sz="2800" dirty="0">
                <a:solidFill>
                  <a:srgbClr val="0066CC"/>
                </a:solidFill>
                <a:latin typeface="Impact" panose="020B0806030902050204" pitchFamily="34" charset="0"/>
              </a:rPr>
              <a:t>ř</a:t>
            </a:r>
            <a:r>
              <a:rPr lang="cs-CZ" altLang="cs-CZ" sz="2800" dirty="0">
                <a:solidFill>
                  <a:srgbClr val="0066CC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edevším dob</a:t>
            </a:r>
            <a:r>
              <a:rPr lang="cs-CZ" altLang="cs-CZ" sz="2800" dirty="0">
                <a:solidFill>
                  <a:srgbClr val="0066CC"/>
                </a:solidFill>
                <a:latin typeface="Impact" panose="020B0806030902050204" pitchFamily="34" charset="0"/>
              </a:rPr>
              <a:t>ř</a:t>
            </a:r>
            <a:r>
              <a:rPr lang="cs-CZ" altLang="cs-CZ" sz="2800" dirty="0">
                <a:solidFill>
                  <a:srgbClr val="0066CC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e dostupné.</a:t>
            </a:r>
          </a:p>
        </p:txBody>
      </p:sp>
      <p:graphicFrame>
        <p:nvGraphicFramePr>
          <p:cNvPr id="26630" name="Objek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3940681"/>
              </p:ext>
            </p:extLst>
          </p:nvPr>
        </p:nvGraphicFramePr>
        <p:xfrm>
          <a:off x="768350" y="1268760"/>
          <a:ext cx="7205663" cy="404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5" name="Chart" r:id="rId4" imgW="7515154" imgH="4229049" progId="MSGraph.Chart.8">
                  <p:embed followColorScheme="full"/>
                </p:oleObj>
              </mc:Choice>
              <mc:Fallback>
                <p:oleObj name="Chart" r:id="rId4" imgW="7515154" imgH="4229049" progId="MSGraph.Chart.8">
                  <p:embed followColorScheme="full"/>
                  <p:pic>
                    <p:nvPicPr>
                      <p:cNvPr id="0" name="Objekt 2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350" y="1268760"/>
                        <a:ext cx="7205663" cy="4048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1" name="Ovál 1"/>
          <p:cNvSpPr>
            <a:spLocks noChangeArrowheads="1"/>
          </p:cNvSpPr>
          <p:nvPr/>
        </p:nvSpPr>
        <p:spPr bwMode="auto">
          <a:xfrm>
            <a:off x="2470791" y="1454806"/>
            <a:ext cx="3311698" cy="358775"/>
          </a:xfrm>
          <a:prstGeom prst="ellipse">
            <a:avLst/>
          </a:prstGeom>
          <a:noFill/>
          <a:ln w="31750" algn="ctr">
            <a:solidFill>
              <a:schemeClr val="folHlink"/>
            </a:solidFill>
            <a:miter lim="800000"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cs-CZ" altLang="cs-CZ">
              <a:cs typeface="Arial" panose="020B0604020202020204" pitchFamily="34" charset="0"/>
            </a:endParaRPr>
          </a:p>
        </p:txBody>
      </p:sp>
      <p:sp>
        <p:nvSpPr>
          <p:cNvPr id="26632" name="Ovál 1"/>
          <p:cNvSpPr>
            <a:spLocks noChangeArrowheads="1"/>
          </p:cNvSpPr>
          <p:nvPr/>
        </p:nvSpPr>
        <p:spPr bwMode="auto">
          <a:xfrm>
            <a:off x="2497138" y="4124672"/>
            <a:ext cx="1282774" cy="358775"/>
          </a:xfrm>
          <a:prstGeom prst="ellipse">
            <a:avLst/>
          </a:prstGeom>
          <a:noFill/>
          <a:ln w="31750" algn="ctr">
            <a:solidFill>
              <a:schemeClr val="folHlink"/>
            </a:solidFill>
            <a:prstDash val="sysDot"/>
            <a:miter lim="800000"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cs-CZ" altLang="cs-CZ">
              <a:cs typeface="Arial" panose="020B0604020202020204" pitchFamily="34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6516216" y="5310060"/>
            <a:ext cx="2246784" cy="279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r">
              <a:spcBef>
                <a:spcPct val="50000"/>
              </a:spcBef>
            </a:pPr>
            <a:r>
              <a:rPr lang="cs-CZ" altLang="cs-CZ" dirty="0">
                <a:solidFill>
                  <a:schemeClr val="bg2"/>
                </a:solidFill>
                <a:latin typeface="Impact" panose="020B0806030902050204" pitchFamily="34" charset="0"/>
              </a:rPr>
              <a:t>(</a:t>
            </a:r>
            <a:r>
              <a:rPr lang="cs-CZ" altLang="cs-CZ" dirty="0" err="1" smtClean="0">
                <a:solidFill>
                  <a:schemeClr val="bg2"/>
                </a:solidFill>
                <a:latin typeface="Impact" panose="020B0806030902050204" pitchFamily="34" charset="0"/>
              </a:rPr>
              <a:t>Stat</a:t>
            </a:r>
            <a:r>
              <a:rPr lang="cs-CZ" altLang="cs-CZ" dirty="0" smtClean="0">
                <a:solidFill>
                  <a:schemeClr val="bg2"/>
                </a:solidFill>
                <a:latin typeface="Impact" panose="020B0806030902050204" pitchFamily="34" charset="0"/>
              </a:rPr>
              <a:t>. chyba 6/2017: </a:t>
            </a:r>
            <a:r>
              <a:rPr lang="cs-CZ" altLang="cs-CZ" dirty="0">
                <a:solidFill>
                  <a:schemeClr val="bg2"/>
                </a:solidFill>
                <a:latin typeface="Impact" panose="020B0806030902050204" pitchFamily="34" charset="0"/>
              </a:rPr>
              <a:t>max. </a:t>
            </a:r>
            <a:r>
              <a:rPr lang="cs-CZ" altLang="cs-CZ" dirty="0" smtClean="0">
                <a:solidFill>
                  <a:schemeClr val="bg2"/>
                </a:solidFill>
                <a:latin typeface="Impact" panose="020B0806030902050204" pitchFamily="34" charset="0"/>
              </a:rPr>
              <a:t>2,1 </a:t>
            </a:r>
            <a:r>
              <a:rPr lang="cs-CZ" altLang="cs-CZ" dirty="0">
                <a:solidFill>
                  <a:schemeClr val="bg2"/>
                </a:solidFill>
                <a:latin typeface="Impact" panose="020B0806030902050204" pitchFamily="34" charset="0"/>
              </a:rPr>
              <a:t>%)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6516216" y="5126128"/>
            <a:ext cx="2246128" cy="279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r">
              <a:spcBef>
                <a:spcPct val="50000"/>
              </a:spcBef>
            </a:pPr>
            <a:r>
              <a:rPr lang="cs-CZ" altLang="cs-CZ" dirty="0">
                <a:solidFill>
                  <a:schemeClr val="bg2"/>
                </a:solidFill>
                <a:latin typeface="Impact" panose="020B0806030902050204" pitchFamily="34" charset="0"/>
              </a:rPr>
              <a:t>(</a:t>
            </a:r>
            <a:r>
              <a:rPr lang="cs-CZ" altLang="cs-CZ" dirty="0" err="1" smtClean="0">
                <a:solidFill>
                  <a:schemeClr val="bg2"/>
                </a:solidFill>
                <a:latin typeface="Impact" panose="020B0806030902050204" pitchFamily="34" charset="0"/>
              </a:rPr>
              <a:t>Stat</a:t>
            </a:r>
            <a:r>
              <a:rPr lang="cs-CZ" altLang="cs-CZ" dirty="0" smtClean="0">
                <a:solidFill>
                  <a:schemeClr val="bg2"/>
                </a:solidFill>
                <a:latin typeface="Impact" panose="020B0806030902050204" pitchFamily="34" charset="0"/>
              </a:rPr>
              <a:t>. chyba 2/2016: </a:t>
            </a:r>
            <a:r>
              <a:rPr lang="cs-CZ" altLang="cs-CZ" dirty="0">
                <a:solidFill>
                  <a:schemeClr val="bg2"/>
                </a:solidFill>
                <a:latin typeface="Impact" panose="020B0806030902050204" pitchFamily="34" charset="0"/>
              </a:rPr>
              <a:t>max. </a:t>
            </a:r>
            <a:r>
              <a:rPr lang="cs-CZ" altLang="cs-CZ" dirty="0" smtClean="0">
                <a:solidFill>
                  <a:schemeClr val="bg2"/>
                </a:solidFill>
                <a:latin typeface="Impact" panose="020B0806030902050204" pitchFamily="34" charset="0"/>
              </a:rPr>
              <a:t>2,9 </a:t>
            </a:r>
            <a:r>
              <a:rPr lang="cs-CZ" altLang="cs-CZ" dirty="0">
                <a:solidFill>
                  <a:schemeClr val="bg2"/>
                </a:solidFill>
                <a:latin typeface="Impact" panose="020B0806030902050204" pitchFamily="34" charset="0"/>
              </a:rPr>
              <a:t>%)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 descr="C:\Lada\IBRS\template\podklady\titulni str patic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14988"/>
            <a:ext cx="9144000" cy="124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Text Box 4"/>
          <p:cNvSpPr txBox="1">
            <a:spLocks noChangeArrowheads="1"/>
          </p:cNvSpPr>
          <p:nvPr/>
        </p:nvSpPr>
        <p:spPr bwMode="auto">
          <a:xfrm>
            <a:off x="381000" y="438150"/>
            <a:ext cx="8305800" cy="242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</a:pPr>
            <a:r>
              <a:rPr lang="cs-CZ" altLang="cs-CZ" sz="1300">
                <a:solidFill>
                  <a:schemeClr val="bg2"/>
                </a:solidFill>
                <a:latin typeface="Impact" panose="020B0806030902050204" pitchFamily="34" charset="0"/>
              </a:rPr>
              <a:t>1/ </a:t>
            </a:r>
            <a:r>
              <a:rPr lang="cs-CZ" altLang="cs-CZ" sz="1300">
                <a:solidFill>
                  <a:schemeClr val="bg2"/>
                </a:solidFill>
                <a:latin typeface="Impact" panose="020B0806030902050204" pitchFamily="34" charset="0"/>
                <a:cs typeface="Tahoma" panose="020B0604030504040204" pitchFamily="34" charset="0"/>
              </a:rPr>
              <a:t>Všechny projekty</a:t>
            </a:r>
            <a:r>
              <a:rPr lang="cs-CZ" altLang="cs-CZ" sz="1300">
                <a:solidFill>
                  <a:schemeClr val="bg2"/>
                </a:solidFill>
                <a:latin typeface="Impact" panose="020B0806030902050204" pitchFamily="34" charset="0"/>
              </a:rPr>
              <a:t> IBRS </a:t>
            </a:r>
            <a:r>
              <a:rPr lang="cs-CZ" altLang="cs-CZ" sz="1300">
                <a:solidFill>
                  <a:schemeClr val="bg2"/>
                </a:solidFill>
                <a:latin typeface="Impact" panose="020B0806030902050204" pitchFamily="34" charset="0"/>
                <a:cs typeface="Tahoma" panose="020B0604030504040204" pitchFamily="34" charset="0"/>
              </a:rPr>
              <a:t> jsou provád</a:t>
            </a:r>
            <a:r>
              <a:rPr lang="cs-CZ" altLang="cs-CZ" sz="1300">
                <a:solidFill>
                  <a:schemeClr val="bg2"/>
                </a:solidFill>
                <a:latin typeface="Impact" panose="020B0806030902050204" pitchFamily="34" charset="0"/>
              </a:rPr>
              <a:t>ě</a:t>
            </a:r>
            <a:r>
              <a:rPr lang="cs-CZ" altLang="cs-CZ" sz="1300">
                <a:solidFill>
                  <a:schemeClr val="bg2"/>
                </a:solidFill>
                <a:latin typeface="Impact" panose="020B0806030902050204" pitchFamily="34" charset="0"/>
                <a:cs typeface="Tahoma" panose="020B0604030504040204" pitchFamily="34" charset="0"/>
              </a:rPr>
              <a:t>ny v souladu s mezinárodním kodexem ICC ESOMAR. </a:t>
            </a:r>
            <a:endParaRPr lang="en-GB" altLang="cs-CZ" sz="1300">
              <a:solidFill>
                <a:schemeClr val="bg2"/>
              </a:solidFill>
              <a:latin typeface="Impact" panose="020B080603090205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cs-CZ" altLang="cs-CZ" sz="1300">
                <a:solidFill>
                  <a:schemeClr val="bg2"/>
                </a:solidFill>
                <a:latin typeface="Impact" panose="020B0806030902050204" pitchFamily="34" charset="0"/>
              </a:rPr>
              <a:t>2/ IBRS</a:t>
            </a:r>
            <a:r>
              <a:rPr lang="cs-CZ" altLang="cs-CZ" sz="1300">
                <a:solidFill>
                  <a:schemeClr val="bg2"/>
                </a:solidFill>
                <a:latin typeface="Impact" panose="020B0806030902050204" pitchFamily="34" charset="0"/>
                <a:cs typeface="Tahoma" panose="020B0604030504040204" pitchFamily="34" charset="0"/>
              </a:rPr>
              <a:t> se zavazuje veškeré informace a podklady získané v souvislosti </a:t>
            </a:r>
            <a:r>
              <a:rPr lang="cs-CZ" altLang="cs-CZ" sz="1300">
                <a:solidFill>
                  <a:schemeClr val="bg2"/>
                </a:solidFill>
                <a:latin typeface="Impact" panose="020B0806030902050204" pitchFamily="34" charset="0"/>
              </a:rPr>
              <a:t>s jednotlivými projekty</a:t>
            </a:r>
            <a:r>
              <a:rPr lang="cs-CZ" altLang="cs-CZ" sz="1300">
                <a:solidFill>
                  <a:schemeClr val="bg2"/>
                </a:solidFill>
                <a:latin typeface="Impact" panose="020B0806030902050204" pitchFamily="34" charset="0"/>
                <a:cs typeface="Tahoma" panose="020B0604030504040204" pitchFamily="34" charset="0"/>
              </a:rPr>
              <a:t>, zejména pak ty, které mají charakter obchodního tajemství, nebo</a:t>
            </a:r>
            <a:r>
              <a:rPr lang="cs-CZ" altLang="cs-CZ" sz="1300">
                <a:solidFill>
                  <a:schemeClr val="bg2"/>
                </a:solidFill>
                <a:latin typeface="Impact" panose="020B0806030902050204" pitchFamily="34" charset="0"/>
              </a:rPr>
              <a:t> důvěrných informací /označeno klientem/</a:t>
            </a:r>
            <a:r>
              <a:rPr lang="cs-CZ" altLang="cs-CZ" sz="1300">
                <a:solidFill>
                  <a:schemeClr val="bg2"/>
                </a:solidFill>
                <a:latin typeface="Impact" panose="020B0806030902050204" pitchFamily="34" charset="0"/>
                <a:cs typeface="Tahoma" panose="020B0604030504040204" pitchFamily="34" charset="0"/>
              </a:rPr>
              <a:t>, nezneu</a:t>
            </a:r>
            <a:r>
              <a:rPr lang="cs-CZ" altLang="cs-CZ" sz="1300">
                <a:solidFill>
                  <a:schemeClr val="bg2"/>
                </a:solidFill>
                <a:latin typeface="Impact" panose="020B0806030902050204" pitchFamily="34" charset="0"/>
              </a:rPr>
              <a:t>ž</a:t>
            </a:r>
            <a:r>
              <a:rPr lang="cs-CZ" altLang="cs-CZ" sz="1300">
                <a:solidFill>
                  <a:schemeClr val="bg2"/>
                </a:solidFill>
                <a:latin typeface="Impact" panose="020B0806030902050204" pitchFamily="34" charset="0"/>
                <a:cs typeface="Tahoma" panose="020B0604030504040204" pitchFamily="34" charset="0"/>
              </a:rPr>
              <a:t>ívat ve prosp</a:t>
            </a:r>
            <a:r>
              <a:rPr lang="cs-CZ" altLang="cs-CZ" sz="1300">
                <a:solidFill>
                  <a:schemeClr val="bg2"/>
                </a:solidFill>
                <a:latin typeface="Impact" panose="020B0806030902050204" pitchFamily="34" charset="0"/>
              </a:rPr>
              <a:t>ě</a:t>
            </a:r>
            <a:r>
              <a:rPr lang="cs-CZ" altLang="cs-CZ" sz="1300">
                <a:solidFill>
                  <a:schemeClr val="bg2"/>
                </a:solidFill>
                <a:latin typeface="Impact" panose="020B0806030902050204" pitchFamily="34" charset="0"/>
                <a:cs typeface="Tahoma" panose="020B0604030504040204" pitchFamily="34" charset="0"/>
              </a:rPr>
              <a:t>ch sv</a:t>
            </a:r>
            <a:r>
              <a:rPr lang="cs-CZ" altLang="cs-CZ" sz="1300">
                <a:solidFill>
                  <a:schemeClr val="bg2"/>
                </a:solidFill>
                <a:latin typeface="Impact" panose="020B0806030902050204" pitchFamily="34" charset="0"/>
              </a:rPr>
              <a:t>ů</a:t>
            </a:r>
            <a:r>
              <a:rPr lang="cs-CZ" altLang="cs-CZ" sz="1300">
                <a:solidFill>
                  <a:schemeClr val="bg2"/>
                </a:solidFill>
                <a:latin typeface="Impact" panose="020B0806030902050204" pitchFamily="34" charset="0"/>
                <a:cs typeface="Tahoma" panose="020B0604030504040204" pitchFamily="34" charset="0"/>
              </a:rPr>
              <a:t>j ani t</a:t>
            </a:r>
            <a:r>
              <a:rPr lang="cs-CZ" altLang="cs-CZ" sz="1300">
                <a:solidFill>
                  <a:schemeClr val="bg2"/>
                </a:solidFill>
                <a:latin typeface="Impact" panose="020B0806030902050204" pitchFamily="34" charset="0"/>
              </a:rPr>
              <a:t>ř</a:t>
            </a:r>
            <a:r>
              <a:rPr lang="cs-CZ" altLang="cs-CZ" sz="1300">
                <a:solidFill>
                  <a:schemeClr val="bg2"/>
                </a:solidFill>
                <a:latin typeface="Impact" panose="020B0806030902050204" pitchFamily="34" charset="0"/>
                <a:cs typeface="Tahoma" panose="020B0604030504040204" pitchFamily="34" charset="0"/>
              </a:rPr>
              <a:t>etí osoby a neposkytovat je t</a:t>
            </a:r>
            <a:r>
              <a:rPr lang="cs-CZ" altLang="cs-CZ" sz="1300">
                <a:solidFill>
                  <a:schemeClr val="bg2"/>
                </a:solidFill>
                <a:latin typeface="Impact" panose="020B0806030902050204" pitchFamily="34" charset="0"/>
              </a:rPr>
              <a:t>ř</a:t>
            </a:r>
            <a:r>
              <a:rPr lang="cs-CZ" altLang="cs-CZ" sz="1300">
                <a:solidFill>
                  <a:schemeClr val="bg2"/>
                </a:solidFill>
                <a:latin typeface="Impact" panose="020B0806030902050204" pitchFamily="34" charset="0"/>
                <a:cs typeface="Tahoma" panose="020B0604030504040204" pitchFamily="34" charset="0"/>
              </a:rPr>
              <a:t>etím osobám bez výslovného písemného souhlasu klienta. </a:t>
            </a:r>
            <a:endParaRPr lang="cs-CZ" altLang="cs-CZ" sz="1300">
              <a:solidFill>
                <a:schemeClr val="bg2"/>
              </a:solidFill>
              <a:latin typeface="Impact" panose="020B0806030902050204" pitchFamily="34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cs-CZ" altLang="cs-CZ" sz="1300">
                <a:solidFill>
                  <a:schemeClr val="bg2"/>
                </a:solidFill>
                <a:latin typeface="Impact" panose="020B0806030902050204" pitchFamily="34" charset="0"/>
              </a:rPr>
              <a:t>3/ Stejně</a:t>
            </a:r>
            <a:r>
              <a:rPr lang="cs-CZ" altLang="cs-CZ" sz="1300">
                <a:solidFill>
                  <a:schemeClr val="bg2"/>
                </a:solidFill>
                <a:latin typeface="Impact" panose="020B0806030902050204" pitchFamily="34" charset="0"/>
                <a:cs typeface="Tahoma" panose="020B0604030504040204" pitchFamily="34" charset="0"/>
              </a:rPr>
              <a:t> se zavazuje klient, </a:t>
            </a:r>
            <a:r>
              <a:rPr lang="cs-CZ" altLang="cs-CZ" sz="1300">
                <a:solidFill>
                  <a:schemeClr val="bg2"/>
                </a:solidFill>
                <a:latin typeface="Impact" panose="020B0806030902050204" pitchFamily="34" charset="0"/>
              </a:rPr>
              <a:t>ž</a:t>
            </a:r>
            <a:r>
              <a:rPr lang="cs-CZ" altLang="cs-CZ" sz="1300">
                <a:solidFill>
                  <a:schemeClr val="bg2"/>
                </a:solidFill>
                <a:latin typeface="Impact" panose="020B0806030902050204" pitchFamily="34" charset="0"/>
                <a:cs typeface="Tahoma" panose="020B0604030504040204" pitchFamily="34" charset="0"/>
              </a:rPr>
              <a:t>e nebude zneu</a:t>
            </a:r>
            <a:r>
              <a:rPr lang="cs-CZ" altLang="cs-CZ" sz="1300">
                <a:solidFill>
                  <a:schemeClr val="bg2"/>
                </a:solidFill>
                <a:latin typeface="Impact" panose="020B0806030902050204" pitchFamily="34" charset="0"/>
              </a:rPr>
              <a:t>ž</a:t>
            </a:r>
            <a:r>
              <a:rPr lang="cs-CZ" altLang="cs-CZ" sz="1300">
                <a:solidFill>
                  <a:schemeClr val="bg2"/>
                </a:solidFill>
                <a:latin typeface="Impact" panose="020B0806030902050204" pitchFamily="34" charset="0"/>
                <a:cs typeface="Tahoma" panose="020B0604030504040204" pitchFamily="34" charset="0"/>
              </a:rPr>
              <a:t>ívat ve prosp</a:t>
            </a:r>
            <a:r>
              <a:rPr lang="cs-CZ" altLang="cs-CZ" sz="1300">
                <a:solidFill>
                  <a:schemeClr val="bg2"/>
                </a:solidFill>
                <a:latin typeface="Impact" panose="020B0806030902050204" pitchFamily="34" charset="0"/>
              </a:rPr>
              <a:t>ě</a:t>
            </a:r>
            <a:r>
              <a:rPr lang="cs-CZ" altLang="cs-CZ" sz="1300">
                <a:solidFill>
                  <a:schemeClr val="bg2"/>
                </a:solidFill>
                <a:latin typeface="Impact" panose="020B0806030902050204" pitchFamily="34" charset="0"/>
                <a:cs typeface="Tahoma" panose="020B0604030504040204" pitchFamily="34" charset="0"/>
              </a:rPr>
              <a:t>ch sv</a:t>
            </a:r>
            <a:r>
              <a:rPr lang="cs-CZ" altLang="cs-CZ" sz="1300">
                <a:solidFill>
                  <a:schemeClr val="bg2"/>
                </a:solidFill>
                <a:latin typeface="Impact" panose="020B0806030902050204" pitchFamily="34" charset="0"/>
              </a:rPr>
              <a:t>ů</a:t>
            </a:r>
            <a:r>
              <a:rPr lang="cs-CZ" altLang="cs-CZ" sz="1300">
                <a:solidFill>
                  <a:schemeClr val="bg2"/>
                </a:solidFill>
                <a:latin typeface="Impact" panose="020B0806030902050204" pitchFamily="34" charset="0"/>
                <a:cs typeface="Tahoma" panose="020B0604030504040204" pitchFamily="34" charset="0"/>
              </a:rPr>
              <a:t>j ani t</a:t>
            </a:r>
            <a:r>
              <a:rPr lang="cs-CZ" altLang="cs-CZ" sz="1300">
                <a:solidFill>
                  <a:schemeClr val="bg2"/>
                </a:solidFill>
                <a:latin typeface="Impact" panose="020B0806030902050204" pitchFamily="34" charset="0"/>
              </a:rPr>
              <a:t>ř</a:t>
            </a:r>
            <a:r>
              <a:rPr lang="cs-CZ" altLang="cs-CZ" sz="1300">
                <a:solidFill>
                  <a:schemeClr val="bg2"/>
                </a:solidFill>
                <a:latin typeface="Impact" panose="020B0806030902050204" pitchFamily="34" charset="0"/>
                <a:cs typeface="Tahoma" panose="020B0604030504040204" pitchFamily="34" charset="0"/>
              </a:rPr>
              <a:t>etí osoby a neposkytovat t</a:t>
            </a:r>
            <a:r>
              <a:rPr lang="cs-CZ" altLang="cs-CZ" sz="1300">
                <a:solidFill>
                  <a:schemeClr val="bg2"/>
                </a:solidFill>
                <a:latin typeface="Impact" panose="020B0806030902050204" pitchFamily="34" charset="0"/>
              </a:rPr>
              <a:t>ř</a:t>
            </a:r>
            <a:r>
              <a:rPr lang="cs-CZ" altLang="cs-CZ" sz="1300">
                <a:solidFill>
                  <a:schemeClr val="bg2"/>
                </a:solidFill>
                <a:latin typeface="Impact" panose="020B0806030902050204" pitchFamily="34" charset="0"/>
                <a:cs typeface="Tahoma" panose="020B0604030504040204" pitchFamily="34" charset="0"/>
              </a:rPr>
              <a:t>etím osobám bez výslovného písemného souhlasu </a:t>
            </a:r>
            <a:r>
              <a:rPr lang="cs-CZ" altLang="cs-CZ" sz="1300">
                <a:solidFill>
                  <a:schemeClr val="bg2"/>
                </a:solidFill>
                <a:latin typeface="Impact" panose="020B0806030902050204" pitchFamily="34" charset="0"/>
              </a:rPr>
              <a:t>IBRS</a:t>
            </a:r>
            <a:r>
              <a:rPr lang="cs-CZ" altLang="cs-CZ" sz="1300">
                <a:solidFill>
                  <a:schemeClr val="bg2"/>
                </a:solidFill>
                <a:latin typeface="Impact" panose="020B0806030902050204" pitchFamily="34" charset="0"/>
                <a:cs typeface="Tahoma" panose="020B0604030504040204" pitchFamily="34" charset="0"/>
              </a:rPr>
              <a:t> d</a:t>
            </a:r>
            <a:r>
              <a:rPr lang="cs-CZ" altLang="cs-CZ" sz="1300">
                <a:solidFill>
                  <a:schemeClr val="bg2"/>
                </a:solidFill>
                <a:latin typeface="Impact" panose="020B0806030902050204" pitchFamily="34" charset="0"/>
              </a:rPr>
              <a:t>ů</a:t>
            </a:r>
            <a:r>
              <a:rPr lang="cs-CZ" altLang="cs-CZ" sz="1300">
                <a:solidFill>
                  <a:schemeClr val="bg2"/>
                </a:solidFill>
                <a:latin typeface="Impact" panose="020B0806030902050204" pitchFamily="34" charset="0"/>
                <a:cs typeface="Tahoma" panose="020B0604030504040204" pitchFamily="34" charset="0"/>
              </a:rPr>
              <a:t>v</a:t>
            </a:r>
            <a:r>
              <a:rPr lang="cs-CZ" altLang="cs-CZ" sz="1300">
                <a:solidFill>
                  <a:schemeClr val="bg2"/>
                </a:solidFill>
                <a:latin typeface="Impact" panose="020B0806030902050204" pitchFamily="34" charset="0"/>
              </a:rPr>
              <a:t>ě</a:t>
            </a:r>
            <a:r>
              <a:rPr lang="cs-CZ" altLang="cs-CZ" sz="1300">
                <a:solidFill>
                  <a:schemeClr val="bg2"/>
                </a:solidFill>
                <a:latin typeface="Impact" panose="020B0806030902050204" pitchFamily="34" charset="0"/>
                <a:cs typeface="Tahoma" panose="020B0604030504040204" pitchFamily="34" charset="0"/>
              </a:rPr>
              <a:t>rné informace týkající se </a:t>
            </a:r>
            <a:r>
              <a:rPr lang="cs-CZ" altLang="cs-CZ" sz="1300">
                <a:solidFill>
                  <a:schemeClr val="bg2"/>
                </a:solidFill>
                <a:latin typeface="Impact" panose="020B0806030902050204" pitchFamily="34" charset="0"/>
              </a:rPr>
              <a:t>IBRS</a:t>
            </a:r>
            <a:r>
              <a:rPr lang="cs-CZ" altLang="cs-CZ" sz="1300">
                <a:solidFill>
                  <a:schemeClr val="bg2"/>
                </a:solidFill>
                <a:latin typeface="Impact" panose="020B0806030902050204" pitchFamily="34" charset="0"/>
                <a:cs typeface="Tahoma" panose="020B0604030504040204" pitchFamily="34" charset="0"/>
              </a:rPr>
              <a:t>. Za d</a:t>
            </a:r>
            <a:r>
              <a:rPr lang="cs-CZ" altLang="cs-CZ" sz="1300">
                <a:solidFill>
                  <a:schemeClr val="bg2"/>
                </a:solidFill>
                <a:latin typeface="Impact" panose="020B0806030902050204" pitchFamily="34" charset="0"/>
              </a:rPr>
              <a:t>ů</a:t>
            </a:r>
            <a:r>
              <a:rPr lang="cs-CZ" altLang="cs-CZ" sz="1300">
                <a:solidFill>
                  <a:schemeClr val="bg2"/>
                </a:solidFill>
                <a:latin typeface="Impact" panose="020B0806030902050204" pitchFamily="34" charset="0"/>
                <a:cs typeface="Tahoma" panose="020B0604030504040204" pitchFamily="34" charset="0"/>
              </a:rPr>
              <a:t>v</a:t>
            </a:r>
            <a:r>
              <a:rPr lang="cs-CZ" altLang="cs-CZ" sz="1300">
                <a:solidFill>
                  <a:schemeClr val="bg2"/>
                </a:solidFill>
                <a:latin typeface="Impact" panose="020B0806030902050204" pitchFamily="34" charset="0"/>
              </a:rPr>
              <a:t>ě</a:t>
            </a:r>
            <a:r>
              <a:rPr lang="cs-CZ" altLang="cs-CZ" sz="1300">
                <a:solidFill>
                  <a:schemeClr val="bg2"/>
                </a:solidFill>
                <a:latin typeface="Impact" panose="020B0806030902050204" pitchFamily="34" charset="0"/>
                <a:cs typeface="Tahoma" panose="020B0604030504040204" pitchFamily="34" charset="0"/>
              </a:rPr>
              <a:t>rné informace se pova</a:t>
            </a:r>
            <a:r>
              <a:rPr lang="cs-CZ" altLang="cs-CZ" sz="1300">
                <a:solidFill>
                  <a:schemeClr val="bg2"/>
                </a:solidFill>
                <a:latin typeface="Impact" panose="020B0806030902050204" pitchFamily="34" charset="0"/>
              </a:rPr>
              <a:t>ž</a:t>
            </a:r>
            <a:r>
              <a:rPr lang="cs-CZ" altLang="cs-CZ" sz="1300">
                <a:solidFill>
                  <a:schemeClr val="bg2"/>
                </a:solidFill>
                <a:latin typeface="Impact" panose="020B0806030902050204" pitchFamily="34" charset="0"/>
                <a:cs typeface="Tahoma" panose="020B0604030504040204" pitchFamily="34" charset="0"/>
              </a:rPr>
              <a:t>ují </a:t>
            </a:r>
            <a:r>
              <a:rPr lang="cs-CZ" altLang="cs-CZ" sz="1300">
                <a:solidFill>
                  <a:schemeClr val="bg2"/>
                </a:solidFill>
                <a:latin typeface="Impact" panose="020B0806030902050204" pitchFamily="34" charset="0"/>
              </a:rPr>
              <a:t>především</a:t>
            </a:r>
            <a:r>
              <a:rPr lang="cs-CZ" altLang="cs-CZ" sz="1300">
                <a:solidFill>
                  <a:schemeClr val="bg2"/>
                </a:solidFill>
                <a:latin typeface="Impact" panose="020B0806030902050204" pitchFamily="34" charset="0"/>
                <a:cs typeface="Tahoma" panose="020B0604030504040204" pitchFamily="34" charset="0"/>
              </a:rPr>
              <a:t> informace o</a:t>
            </a:r>
            <a:r>
              <a:rPr lang="cs-CZ" altLang="cs-CZ" sz="1300">
                <a:solidFill>
                  <a:schemeClr val="bg2"/>
                </a:solidFill>
                <a:latin typeface="Impact" panose="020B0806030902050204" pitchFamily="34" charset="0"/>
              </a:rPr>
              <a:t> produktech a výzkumných technikách IBRS, jakož i klientech a organizační struktuře, dále</a:t>
            </a:r>
            <a:r>
              <a:rPr lang="cs-CZ" altLang="cs-CZ" sz="1300">
                <a:solidFill>
                  <a:schemeClr val="bg2"/>
                </a:solidFill>
                <a:latin typeface="Impact" panose="020B0806030902050204" pitchFamily="34" charset="0"/>
                <a:cs typeface="Tahoma" panose="020B0604030504040204" pitchFamily="34" charset="0"/>
              </a:rPr>
              <a:t> informace týkající se metodiky zpracování výzkum</a:t>
            </a:r>
            <a:r>
              <a:rPr lang="cs-CZ" altLang="cs-CZ" sz="1300">
                <a:solidFill>
                  <a:schemeClr val="bg2"/>
                </a:solidFill>
                <a:latin typeface="Impact" panose="020B0806030902050204" pitchFamily="34" charset="0"/>
              </a:rPr>
              <a:t>ů a to </a:t>
            </a:r>
            <a:r>
              <a:rPr lang="cs-CZ" altLang="cs-CZ" sz="1300">
                <a:solidFill>
                  <a:schemeClr val="bg2"/>
                </a:solidFill>
                <a:latin typeface="Impact" panose="020B0806030902050204" pitchFamily="34" charset="0"/>
                <a:cs typeface="Tahoma" panose="020B0604030504040204" pitchFamily="34" charset="0"/>
              </a:rPr>
              <a:t>v</a:t>
            </a:r>
            <a:r>
              <a:rPr lang="cs-CZ" altLang="cs-CZ" sz="1300">
                <a:solidFill>
                  <a:schemeClr val="bg2"/>
                </a:solidFill>
                <a:latin typeface="Impact" panose="020B0806030902050204" pitchFamily="34" charset="0"/>
              </a:rPr>
              <a:t>č</a:t>
            </a:r>
            <a:r>
              <a:rPr lang="cs-CZ" altLang="cs-CZ" sz="1300">
                <a:solidFill>
                  <a:schemeClr val="bg2"/>
                </a:solidFill>
                <a:latin typeface="Impact" panose="020B0806030902050204" pitchFamily="34" charset="0"/>
                <a:cs typeface="Tahoma" panose="020B0604030504040204" pitchFamily="34" charset="0"/>
              </a:rPr>
              <a:t>etn</a:t>
            </a:r>
            <a:r>
              <a:rPr lang="cs-CZ" altLang="cs-CZ" sz="1300">
                <a:solidFill>
                  <a:schemeClr val="bg2"/>
                </a:solidFill>
                <a:latin typeface="Impact" panose="020B0806030902050204" pitchFamily="34" charset="0"/>
              </a:rPr>
              <a:t>ě</a:t>
            </a:r>
            <a:r>
              <a:rPr lang="cs-CZ" altLang="cs-CZ" sz="1300">
                <a:solidFill>
                  <a:schemeClr val="bg2"/>
                </a:solidFill>
                <a:latin typeface="Impact" panose="020B0806030902050204" pitchFamily="34" charset="0"/>
                <a:cs typeface="Tahoma" panose="020B0604030504040204" pitchFamily="34" charset="0"/>
              </a:rPr>
              <a:t> dotazník</a:t>
            </a:r>
            <a:r>
              <a:rPr lang="cs-CZ" altLang="cs-CZ" sz="1300">
                <a:solidFill>
                  <a:schemeClr val="bg2"/>
                </a:solidFill>
                <a:latin typeface="Impact" panose="020B0806030902050204" pitchFamily="34" charset="0"/>
              </a:rPr>
              <a:t>ů</a:t>
            </a:r>
            <a:r>
              <a:rPr lang="cs-CZ" altLang="cs-CZ" sz="1300">
                <a:solidFill>
                  <a:schemeClr val="bg2"/>
                </a:solidFill>
                <a:latin typeface="Impact" panose="020B0806030902050204" pitchFamily="34" charset="0"/>
                <a:cs typeface="Tahoma" panose="020B0604030504040204" pitchFamily="34" charset="0"/>
              </a:rPr>
              <a:t>, algoritm</a:t>
            </a:r>
            <a:r>
              <a:rPr lang="cs-CZ" altLang="cs-CZ" sz="1300">
                <a:solidFill>
                  <a:schemeClr val="bg2"/>
                </a:solidFill>
                <a:latin typeface="Impact" panose="020B0806030902050204" pitchFamily="34" charset="0"/>
              </a:rPr>
              <a:t>ů</a:t>
            </a:r>
            <a:r>
              <a:rPr lang="cs-CZ" altLang="cs-CZ" sz="1300">
                <a:solidFill>
                  <a:schemeClr val="bg2"/>
                </a:solidFill>
                <a:latin typeface="Impact" panose="020B0806030902050204" pitchFamily="34" charset="0"/>
                <a:cs typeface="Tahoma" panose="020B0604030504040204" pitchFamily="34" charset="0"/>
              </a:rPr>
              <a:t> apod. Za d</a:t>
            </a:r>
            <a:r>
              <a:rPr lang="cs-CZ" altLang="cs-CZ" sz="1300">
                <a:solidFill>
                  <a:schemeClr val="bg2"/>
                </a:solidFill>
                <a:latin typeface="Impact" panose="020B0806030902050204" pitchFamily="34" charset="0"/>
              </a:rPr>
              <a:t>ů</a:t>
            </a:r>
            <a:r>
              <a:rPr lang="cs-CZ" altLang="cs-CZ" sz="1300">
                <a:solidFill>
                  <a:schemeClr val="bg2"/>
                </a:solidFill>
                <a:latin typeface="Impact" panose="020B0806030902050204" pitchFamily="34" charset="0"/>
                <a:cs typeface="Tahoma" panose="020B0604030504040204" pitchFamily="34" charset="0"/>
              </a:rPr>
              <a:t>v</a:t>
            </a:r>
            <a:r>
              <a:rPr lang="cs-CZ" altLang="cs-CZ" sz="1300">
                <a:solidFill>
                  <a:schemeClr val="bg2"/>
                </a:solidFill>
                <a:latin typeface="Impact" panose="020B0806030902050204" pitchFamily="34" charset="0"/>
              </a:rPr>
              <a:t>ě</a:t>
            </a:r>
            <a:r>
              <a:rPr lang="cs-CZ" altLang="cs-CZ" sz="1300">
                <a:solidFill>
                  <a:schemeClr val="bg2"/>
                </a:solidFill>
                <a:latin typeface="Impact" panose="020B0806030902050204" pitchFamily="34" charset="0"/>
                <a:cs typeface="Tahoma" panose="020B0604030504040204" pitchFamily="34" charset="0"/>
              </a:rPr>
              <a:t>rné informace se pova</a:t>
            </a:r>
            <a:r>
              <a:rPr lang="cs-CZ" altLang="cs-CZ" sz="1300">
                <a:solidFill>
                  <a:schemeClr val="bg2"/>
                </a:solidFill>
                <a:latin typeface="Impact" panose="020B0806030902050204" pitchFamily="34" charset="0"/>
              </a:rPr>
              <a:t>ž</a:t>
            </a:r>
            <a:r>
              <a:rPr lang="cs-CZ" altLang="cs-CZ" sz="1300">
                <a:solidFill>
                  <a:schemeClr val="bg2"/>
                </a:solidFill>
                <a:latin typeface="Impact" panose="020B0806030902050204" pitchFamily="34" charset="0"/>
                <a:cs typeface="Tahoma" panose="020B0604030504040204" pitchFamily="34" charset="0"/>
              </a:rPr>
              <a:t>ují té</a:t>
            </a:r>
            <a:r>
              <a:rPr lang="cs-CZ" altLang="cs-CZ" sz="1300">
                <a:solidFill>
                  <a:schemeClr val="bg2"/>
                </a:solidFill>
                <a:latin typeface="Impact" panose="020B0806030902050204" pitchFamily="34" charset="0"/>
              </a:rPr>
              <a:t>ž</a:t>
            </a:r>
            <a:r>
              <a:rPr lang="cs-CZ" altLang="cs-CZ" sz="1300">
                <a:solidFill>
                  <a:schemeClr val="bg2"/>
                </a:solidFill>
                <a:latin typeface="Impact" panose="020B0806030902050204" pitchFamily="34" charset="0"/>
                <a:cs typeface="Tahoma" panose="020B0604030504040204" pitchFamily="34" charset="0"/>
              </a:rPr>
              <a:t> ty, u kterých to logicky vyplývá z jejich povahy.</a:t>
            </a:r>
            <a:endParaRPr lang="en-GB" altLang="cs-CZ" sz="1300">
              <a:solidFill>
                <a:schemeClr val="bg2"/>
              </a:solidFill>
              <a:latin typeface="Impact" panose="020B080603090205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cs-CZ" altLang="cs-CZ" sz="1300">
                <a:solidFill>
                  <a:schemeClr val="bg2"/>
                </a:solidFill>
                <a:latin typeface="Impact" panose="020B0806030902050204" pitchFamily="34" charset="0"/>
              </a:rPr>
              <a:t>4/ </a:t>
            </a:r>
            <a:r>
              <a:rPr lang="cs-CZ" altLang="cs-CZ" sz="1300">
                <a:solidFill>
                  <a:schemeClr val="bg2"/>
                </a:solidFill>
                <a:latin typeface="Impact" panose="020B0806030902050204" pitchFamily="34" charset="0"/>
                <a:cs typeface="Tahoma" panose="020B0604030504040204" pitchFamily="34" charset="0"/>
              </a:rPr>
              <a:t>Veškeré výsledky získané prostřednictvím projekt</a:t>
            </a:r>
            <a:r>
              <a:rPr lang="cs-CZ" altLang="cs-CZ" sz="1300">
                <a:solidFill>
                  <a:schemeClr val="bg2"/>
                </a:solidFill>
                <a:latin typeface="Impact" panose="020B0806030902050204" pitchFamily="34" charset="0"/>
              </a:rPr>
              <a:t>ů</a:t>
            </a:r>
            <a:r>
              <a:rPr lang="cs-CZ" altLang="cs-CZ" sz="1300">
                <a:solidFill>
                  <a:schemeClr val="bg2"/>
                </a:solidFill>
                <a:latin typeface="Impact" panose="020B0806030902050204" pitchFamily="34" charset="0"/>
                <a:cs typeface="Tahoma" panose="020B0604030504040204" pitchFamily="34" charset="0"/>
              </a:rPr>
              <a:t> jsou výhradním vlastnictvím klienta.</a:t>
            </a:r>
            <a:r>
              <a:rPr lang="cs-CZ" altLang="cs-CZ" sz="1300">
                <a:solidFill>
                  <a:schemeClr val="bg2"/>
                </a:solidFill>
                <a:latin typeface="Impact" panose="020B0806030902050204" pitchFamily="34" charset="0"/>
              </a:rPr>
              <a:t> Všechny v</a:t>
            </a:r>
            <a:r>
              <a:rPr lang="cs-CZ" altLang="cs-CZ" sz="1300">
                <a:solidFill>
                  <a:schemeClr val="bg2"/>
                </a:solidFill>
                <a:latin typeface="Impact" panose="020B0806030902050204" pitchFamily="34" charset="0"/>
                <a:cs typeface="Tahoma" panose="020B0604030504040204" pitchFamily="34" charset="0"/>
              </a:rPr>
              <a:t>ýzkumné materiály jsou</a:t>
            </a:r>
            <a:r>
              <a:rPr lang="cs-CZ" altLang="cs-CZ" sz="1300">
                <a:solidFill>
                  <a:schemeClr val="bg2"/>
                </a:solidFill>
                <a:latin typeface="Impact" panose="020B0806030902050204" pitchFamily="34" charset="0"/>
              </a:rPr>
              <a:t> v IBRS </a:t>
            </a:r>
            <a:r>
              <a:rPr lang="cs-CZ" altLang="cs-CZ" sz="1300">
                <a:solidFill>
                  <a:schemeClr val="bg2"/>
                </a:solidFill>
                <a:latin typeface="Impact" panose="020B0806030902050204" pitchFamily="34" charset="0"/>
                <a:cs typeface="Tahoma" panose="020B0604030504040204" pitchFamily="34" charset="0"/>
              </a:rPr>
              <a:t>archivovány po dobu šesti m</a:t>
            </a:r>
            <a:r>
              <a:rPr lang="cs-CZ" altLang="cs-CZ" sz="1300">
                <a:solidFill>
                  <a:schemeClr val="bg2"/>
                </a:solidFill>
                <a:latin typeface="Impact" panose="020B0806030902050204" pitchFamily="34" charset="0"/>
              </a:rPr>
              <a:t>ě</a:t>
            </a:r>
            <a:r>
              <a:rPr lang="cs-CZ" altLang="cs-CZ" sz="1300">
                <a:solidFill>
                  <a:schemeClr val="bg2"/>
                </a:solidFill>
                <a:latin typeface="Impact" panose="020B0806030902050204" pitchFamily="34" charset="0"/>
                <a:cs typeface="Tahoma" panose="020B0604030504040204" pitchFamily="34" charset="0"/>
              </a:rPr>
              <a:t>síc</a:t>
            </a:r>
            <a:r>
              <a:rPr lang="cs-CZ" altLang="cs-CZ" sz="1300">
                <a:solidFill>
                  <a:schemeClr val="bg2"/>
                </a:solidFill>
                <a:latin typeface="Impact" panose="020B0806030902050204" pitchFamily="34" charset="0"/>
              </a:rPr>
              <a:t>ů</a:t>
            </a:r>
            <a:r>
              <a:rPr lang="cs-CZ" altLang="cs-CZ" sz="1300">
                <a:solidFill>
                  <a:schemeClr val="bg2"/>
                </a:solidFill>
                <a:latin typeface="Impact" panose="020B0806030902050204" pitchFamily="34" charset="0"/>
                <a:cs typeface="Tahoma" panose="020B0604030504040204" pitchFamily="34" charset="0"/>
              </a:rPr>
              <a:t> po skon</a:t>
            </a:r>
            <a:r>
              <a:rPr lang="cs-CZ" altLang="cs-CZ" sz="1300">
                <a:solidFill>
                  <a:schemeClr val="bg2"/>
                </a:solidFill>
                <a:latin typeface="Impact" panose="020B0806030902050204" pitchFamily="34" charset="0"/>
              </a:rPr>
              <a:t>č</a:t>
            </a:r>
            <a:r>
              <a:rPr lang="cs-CZ" altLang="cs-CZ" sz="1300">
                <a:solidFill>
                  <a:schemeClr val="bg2"/>
                </a:solidFill>
                <a:latin typeface="Impact" panose="020B0806030902050204" pitchFamily="34" charset="0"/>
                <a:cs typeface="Tahoma" panose="020B0604030504040204" pitchFamily="34" charset="0"/>
              </a:rPr>
              <a:t>ení projektu. </a:t>
            </a:r>
            <a:endParaRPr lang="cs-CZ" altLang="cs-CZ" sz="1300">
              <a:solidFill>
                <a:schemeClr val="bg2"/>
              </a:solidFill>
              <a:latin typeface="Impact" panose="020B0806030902050204" pitchFamily="34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cs-CZ" altLang="cs-CZ" sz="1300">
                <a:solidFill>
                  <a:schemeClr val="bg2"/>
                </a:solidFill>
                <a:latin typeface="Impact" panose="020B0806030902050204" pitchFamily="34" charset="0"/>
              </a:rPr>
              <a:t>5/ </a:t>
            </a:r>
            <a:r>
              <a:rPr lang="cs-CZ" altLang="cs-CZ" sz="1300">
                <a:solidFill>
                  <a:schemeClr val="bg2"/>
                </a:solidFill>
                <a:latin typeface="Impact" panose="020B0806030902050204" pitchFamily="34" charset="0"/>
                <a:cs typeface="Tahoma" panose="020B0604030504040204" pitchFamily="34" charset="0"/>
              </a:rPr>
              <a:t>Pokud v pr</a:t>
            </a:r>
            <a:r>
              <a:rPr lang="cs-CZ" altLang="cs-CZ" sz="1300">
                <a:solidFill>
                  <a:schemeClr val="bg2"/>
                </a:solidFill>
                <a:latin typeface="Impact" panose="020B0806030902050204" pitchFamily="34" charset="0"/>
              </a:rPr>
              <a:t>ů</a:t>
            </a:r>
            <a:r>
              <a:rPr lang="cs-CZ" altLang="cs-CZ" sz="1300">
                <a:solidFill>
                  <a:schemeClr val="bg2"/>
                </a:solidFill>
                <a:latin typeface="Impact" panose="020B0806030902050204" pitchFamily="34" charset="0"/>
                <a:cs typeface="Tahoma" panose="020B0604030504040204" pitchFamily="34" charset="0"/>
              </a:rPr>
              <a:t>b</a:t>
            </a:r>
            <a:r>
              <a:rPr lang="cs-CZ" altLang="cs-CZ" sz="1300">
                <a:solidFill>
                  <a:schemeClr val="bg2"/>
                </a:solidFill>
                <a:latin typeface="Impact" panose="020B0806030902050204" pitchFamily="34" charset="0"/>
              </a:rPr>
              <a:t>ě</a:t>
            </a:r>
            <a:r>
              <a:rPr lang="cs-CZ" altLang="cs-CZ" sz="1300">
                <a:solidFill>
                  <a:schemeClr val="bg2"/>
                </a:solidFill>
                <a:latin typeface="Impact" panose="020B0806030902050204" pitchFamily="34" charset="0"/>
                <a:cs typeface="Tahoma" panose="020B0604030504040204" pitchFamily="34" charset="0"/>
              </a:rPr>
              <a:t>hu projektu nastanou skute</a:t>
            </a:r>
            <a:r>
              <a:rPr lang="cs-CZ" altLang="cs-CZ" sz="1300">
                <a:solidFill>
                  <a:schemeClr val="bg2"/>
                </a:solidFill>
                <a:latin typeface="Impact" panose="020B0806030902050204" pitchFamily="34" charset="0"/>
              </a:rPr>
              <a:t>č</a:t>
            </a:r>
            <a:r>
              <a:rPr lang="cs-CZ" altLang="cs-CZ" sz="1300">
                <a:solidFill>
                  <a:schemeClr val="bg2"/>
                </a:solidFill>
                <a:latin typeface="Impact" panose="020B0806030902050204" pitchFamily="34" charset="0"/>
                <a:cs typeface="Tahoma" panose="020B0604030504040204" pitchFamily="34" charset="0"/>
              </a:rPr>
              <a:t>nosti, které nebylo mo</a:t>
            </a:r>
            <a:r>
              <a:rPr lang="cs-CZ" altLang="cs-CZ" sz="1300">
                <a:solidFill>
                  <a:schemeClr val="bg2"/>
                </a:solidFill>
                <a:latin typeface="Impact" panose="020B0806030902050204" pitchFamily="34" charset="0"/>
              </a:rPr>
              <a:t>ž</a:t>
            </a:r>
            <a:r>
              <a:rPr lang="cs-CZ" altLang="cs-CZ" sz="1300">
                <a:solidFill>
                  <a:schemeClr val="bg2"/>
                </a:solidFill>
                <a:latin typeface="Impact" panose="020B0806030902050204" pitchFamily="34" charset="0"/>
                <a:cs typeface="Tahoma" panose="020B0604030504040204" pitchFamily="34" charset="0"/>
              </a:rPr>
              <a:t>né p</a:t>
            </a:r>
            <a:r>
              <a:rPr lang="cs-CZ" altLang="cs-CZ" sz="1300">
                <a:solidFill>
                  <a:schemeClr val="bg2"/>
                </a:solidFill>
                <a:latin typeface="Impact" panose="020B0806030902050204" pitchFamily="34" charset="0"/>
              </a:rPr>
              <a:t>ř</a:t>
            </a:r>
            <a:r>
              <a:rPr lang="cs-CZ" altLang="cs-CZ" sz="1300">
                <a:solidFill>
                  <a:schemeClr val="bg2"/>
                </a:solidFill>
                <a:latin typeface="Impact" panose="020B0806030902050204" pitchFamily="34" charset="0"/>
                <a:cs typeface="Tahoma" panose="020B0604030504040204" pitchFamily="34" charset="0"/>
              </a:rPr>
              <a:t>edem p</a:t>
            </a:r>
            <a:r>
              <a:rPr lang="cs-CZ" altLang="cs-CZ" sz="1300">
                <a:solidFill>
                  <a:schemeClr val="bg2"/>
                </a:solidFill>
                <a:latin typeface="Impact" panose="020B0806030902050204" pitchFamily="34" charset="0"/>
              </a:rPr>
              <a:t>ř</a:t>
            </a:r>
            <a:r>
              <a:rPr lang="cs-CZ" altLang="cs-CZ" sz="1300">
                <a:solidFill>
                  <a:schemeClr val="bg2"/>
                </a:solidFill>
                <a:latin typeface="Impact" panose="020B0806030902050204" pitchFamily="34" charset="0"/>
                <a:cs typeface="Tahoma" panose="020B0604030504040204" pitchFamily="34" charset="0"/>
              </a:rPr>
              <a:t>edpokládat a tyto skute</a:t>
            </a:r>
            <a:r>
              <a:rPr lang="cs-CZ" altLang="cs-CZ" sz="1300">
                <a:solidFill>
                  <a:schemeClr val="bg2"/>
                </a:solidFill>
                <a:latin typeface="Impact" panose="020B0806030902050204" pitchFamily="34" charset="0"/>
              </a:rPr>
              <a:t>č</a:t>
            </a:r>
            <a:r>
              <a:rPr lang="cs-CZ" altLang="cs-CZ" sz="1300">
                <a:solidFill>
                  <a:schemeClr val="bg2"/>
                </a:solidFill>
                <a:latin typeface="Impact" panose="020B0806030902050204" pitchFamily="34" charset="0"/>
                <a:cs typeface="Tahoma" panose="020B0604030504040204" pitchFamily="34" charset="0"/>
              </a:rPr>
              <a:t>nosti mají dopad na cenu, bude o nich klient neprodlen</a:t>
            </a:r>
            <a:r>
              <a:rPr lang="cs-CZ" altLang="cs-CZ" sz="1300">
                <a:solidFill>
                  <a:schemeClr val="bg2"/>
                </a:solidFill>
                <a:latin typeface="Impact" panose="020B0806030902050204" pitchFamily="34" charset="0"/>
              </a:rPr>
              <a:t>ě</a:t>
            </a:r>
            <a:r>
              <a:rPr lang="cs-CZ" altLang="cs-CZ" sz="1300">
                <a:solidFill>
                  <a:schemeClr val="bg2"/>
                </a:solidFill>
                <a:latin typeface="Impact" panose="020B0806030902050204" pitchFamily="34" charset="0"/>
                <a:cs typeface="Tahoma" panose="020B0604030504040204" pitchFamily="34" charset="0"/>
              </a:rPr>
              <a:t> informován a cena bude na základ</a:t>
            </a:r>
            <a:r>
              <a:rPr lang="cs-CZ" altLang="cs-CZ" sz="1300">
                <a:solidFill>
                  <a:schemeClr val="bg2"/>
                </a:solidFill>
                <a:latin typeface="Impact" panose="020B0806030902050204" pitchFamily="34" charset="0"/>
              </a:rPr>
              <a:t>ě</a:t>
            </a:r>
            <a:r>
              <a:rPr lang="cs-CZ" altLang="cs-CZ" sz="1300">
                <a:solidFill>
                  <a:schemeClr val="bg2"/>
                </a:solidFill>
                <a:latin typeface="Impact" panose="020B0806030902050204" pitchFamily="34" charset="0"/>
                <a:cs typeface="Tahoma" panose="020B0604030504040204" pitchFamily="34" charset="0"/>
              </a:rPr>
              <a:t> vzájemné dohody upravena.</a:t>
            </a:r>
            <a:endParaRPr lang="en-GB" altLang="cs-CZ" sz="1300">
              <a:solidFill>
                <a:schemeClr val="bg2"/>
              </a:solidFill>
              <a:latin typeface="Impact" panose="020B0806030902050204" pitchFamily="34" charset="0"/>
            </a:endParaRP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381000" y="4403725"/>
            <a:ext cx="190500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9pPr>
          </a:lstStyle>
          <a:p>
            <a:pPr algn="just" eaLnBrk="1" hangingPunct="1"/>
            <a:r>
              <a:rPr lang="cs-CZ" altLang="cs-CZ" sz="1500">
                <a:solidFill>
                  <a:srgbClr val="000000"/>
                </a:solidFill>
                <a:latin typeface="Impact" panose="020B0806030902050204" pitchFamily="34" charset="0"/>
              </a:rPr>
              <a:t>Jiří Pytelka</a:t>
            </a:r>
          </a:p>
          <a:p>
            <a:pPr algn="just" eaLnBrk="1" hangingPunct="1"/>
            <a:r>
              <a:rPr lang="cs-CZ" altLang="cs-CZ" sz="1500">
                <a:solidFill>
                  <a:schemeClr val="hlink"/>
                </a:solidFill>
                <a:latin typeface="Impact" panose="020B0806030902050204" pitchFamily="34" charset="0"/>
              </a:rPr>
              <a:t>pytelka@ibrs.cz</a:t>
            </a:r>
          </a:p>
          <a:p>
            <a:pPr algn="just" eaLnBrk="1" hangingPunct="1"/>
            <a:r>
              <a:rPr lang="cs-CZ" altLang="cs-CZ" sz="1500">
                <a:solidFill>
                  <a:srgbClr val="000000"/>
                </a:solidFill>
                <a:latin typeface="Impact" panose="020B0806030902050204" pitchFamily="34" charset="0"/>
              </a:rPr>
              <a:t>GSM 731615026</a:t>
            </a:r>
            <a:endParaRPr lang="cs-CZ" altLang="cs-CZ" sz="1500" b="1">
              <a:solidFill>
                <a:srgbClr val="003399"/>
              </a:solidFill>
              <a:latin typeface="Impact" panose="020B0806030902050204" pitchFamily="34" charset="0"/>
            </a:endParaRPr>
          </a:p>
        </p:txBody>
      </p:sp>
      <p:sp>
        <p:nvSpPr>
          <p:cNvPr id="27655" name="Rectangle 12"/>
          <p:cNvSpPr>
            <a:spLocks noChangeArrowheads="1"/>
          </p:cNvSpPr>
          <p:nvPr/>
        </p:nvSpPr>
        <p:spPr bwMode="auto">
          <a:xfrm>
            <a:off x="381000" y="2971800"/>
            <a:ext cx="4267200" cy="8382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/>
            <a:r>
              <a:rPr lang="cs-CZ" altLang="cs-CZ" sz="4800">
                <a:solidFill>
                  <a:schemeClr val="bg1"/>
                </a:solidFill>
                <a:latin typeface="Impact" panose="020B0806030902050204" pitchFamily="34" charset="0"/>
              </a:rPr>
              <a:t>… děkujeme…</a:t>
            </a:r>
          </a:p>
        </p:txBody>
      </p:sp>
      <p:sp>
        <p:nvSpPr>
          <p:cNvPr id="27657" name="Text Box 6"/>
          <p:cNvSpPr txBox="1">
            <a:spLocks noChangeArrowheads="1"/>
          </p:cNvSpPr>
          <p:nvPr/>
        </p:nvSpPr>
        <p:spPr bwMode="auto">
          <a:xfrm>
            <a:off x="2971800" y="4403725"/>
            <a:ext cx="190500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9pPr>
          </a:lstStyle>
          <a:p>
            <a:pPr algn="just" eaLnBrk="1" hangingPunct="1"/>
            <a:r>
              <a:rPr lang="cs-CZ" altLang="cs-CZ" sz="1500">
                <a:solidFill>
                  <a:srgbClr val="000000"/>
                </a:solidFill>
                <a:latin typeface="Impact" panose="020B0806030902050204" pitchFamily="34" charset="0"/>
              </a:rPr>
              <a:t>Tomáš Horejsek</a:t>
            </a:r>
          </a:p>
          <a:p>
            <a:pPr algn="just" eaLnBrk="1" hangingPunct="1"/>
            <a:r>
              <a:rPr lang="cs-CZ" altLang="cs-CZ" sz="1500">
                <a:solidFill>
                  <a:srgbClr val="000000"/>
                </a:solidFill>
                <a:latin typeface="Impact" panose="020B0806030902050204" pitchFamily="34" charset="0"/>
                <a:hlinkClick r:id="rId3"/>
              </a:rPr>
              <a:t>horejsek@ibrs.cz</a:t>
            </a:r>
            <a:endParaRPr lang="cs-CZ" altLang="cs-CZ" sz="1500">
              <a:solidFill>
                <a:srgbClr val="000000"/>
              </a:solidFill>
              <a:latin typeface="Impact" panose="020B0806030902050204" pitchFamily="34" charset="0"/>
            </a:endParaRPr>
          </a:p>
          <a:p>
            <a:pPr algn="just" eaLnBrk="1" hangingPunct="1"/>
            <a:r>
              <a:rPr lang="cs-CZ" altLang="cs-CZ" sz="1500">
                <a:solidFill>
                  <a:srgbClr val="000000"/>
                </a:solidFill>
                <a:latin typeface="Impact" panose="020B0806030902050204" pitchFamily="34" charset="0"/>
              </a:rPr>
              <a:t>GSM 605972633</a:t>
            </a:r>
            <a:endParaRPr lang="cs-CZ" altLang="cs-CZ" sz="1500" b="1">
              <a:solidFill>
                <a:srgbClr val="003399"/>
              </a:solidFill>
            </a:endParaRPr>
          </a:p>
        </p:txBody>
      </p:sp>
      <p:sp>
        <p:nvSpPr>
          <p:cNvPr id="27658" name="Text Box 35"/>
          <p:cNvSpPr txBox="1">
            <a:spLocks noChangeArrowheads="1"/>
          </p:cNvSpPr>
          <p:nvPr/>
        </p:nvSpPr>
        <p:spPr bwMode="auto">
          <a:xfrm>
            <a:off x="8229600" y="6553200"/>
            <a:ext cx="5334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fld id="{1A856547-C4C6-46A3-A567-E191011E7DEE}" type="slidenum">
              <a:rPr lang="cs-CZ" altLang="cs-CZ">
                <a:solidFill>
                  <a:schemeClr val="bg2"/>
                </a:solidFill>
                <a:latin typeface="Impact" panose="020B0806030902050204" pitchFamily="34" charset="0"/>
              </a:rPr>
              <a:pPr eaLnBrk="1" hangingPunct="1">
                <a:lnSpc>
                  <a:spcPct val="90000"/>
                </a:lnSpc>
              </a:pPr>
              <a:t>11</a:t>
            </a:fld>
            <a:endParaRPr lang="cs-CZ" altLang="cs-CZ">
              <a:solidFill>
                <a:schemeClr val="bg2"/>
              </a:solidFill>
              <a:latin typeface="Impact" panose="020B0806030902050204" pitchFamily="34" charset="0"/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5710803"/>
            <a:ext cx="1944216" cy="69782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026" descr="http://www.w-vd.de/wp-content/uploads/2013/12/Fotolia_46776217_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8382000" cy="533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1027" descr="C:\Lada\IBRS\template\podklady\titulni str patic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3088"/>
            <a:ext cx="9144000" cy="124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Rectangle 8"/>
          <p:cNvSpPr>
            <a:spLocks noChangeArrowheads="1"/>
          </p:cNvSpPr>
          <p:nvPr/>
        </p:nvSpPr>
        <p:spPr bwMode="auto">
          <a:xfrm>
            <a:off x="381000" y="304800"/>
            <a:ext cx="6248400" cy="6858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>
              <a:lnSpc>
                <a:spcPct val="85000"/>
              </a:lnSpc>
            </a:pPr>
            <a:r>
              <a:rPr lang="cs-CZ" altLang="cs-CZ" sz="4000">
                <a:solidFill>
                  <a:schemeClr val="bg1"/>
                </a:solidFill>
                <a:latin typeface="Impact" panose="020B0806030902050204" pitchFamily="34" charset="0"/>
              </a:rPr>
              <a:t>Background a cíle projektu</a:t>
            </a:r>
          </a:p>
        </p:txBody>
      </p:sp>
      <p:sp>
        <p:nvSpPr>
          <p:cNvPr id="18437" name="Rectangle 16"/>
          <p:cNvSpPr>
            <a:spLocks noChangeArrowheads="1"/>
          </p:cNvSpPr>
          <p:nvPr/>
        </p:nvSpPr>
        <p:spPr bwMode="auto">
          <a:xfrm>
            <a:off x="685800" y="1828800"/>
            <a:ext cx="6705600" cy="8382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9pPr>
          </a:lstStyle>
          <a:p>
            <a:pPr algn="l">
              <a:lnSpc>
                <a:spcPct val="80000"/>
              </a:lnSpc>
            </a:pPr>
            <a:r>
              <a:rPr lang="cs-CZ" altLang="cs-CZ" sz="2800">
                <a:solidFill>
                  <a:schemeClr val="bg1"/>
                </a:solidFill>
                <a:latin typeface="Impact" panose="020B0806030902050204" pitchFamily="34" charset="0"/>
              </a:rPr>
              <a:t>MMR spustilo novou kampaň na čerpání prostředků z fondů EU v období 2014-2020.</a:t>
            </a:r>
            <a:endParaRPr lang="cs-CZ" altLang="cs-CZ" sz="2800">
              <a:solidFill>
                <a:schemeClr val="bg1"/>
              </a:solidFill>
            </a:endParaRPr>
          </a:p>
        </p:txBody>
      </p:sp>
      <p:sp>
        <p:nvSpPr>
          <p:cNvPr id="18438" name="Rectangle 8"/>
          <p:cNvSpPr>
            <a:spLocks noChangeArrowheads="1"/>
          </p:cNvSpPr>
          <p:nvPr/>
        </p:nvSpPr>
        <p:spPr bwMode="auto">
          <a:xfrm>
            <a:off x="685800" y="3657600"/>
            <a:ext cx="7467600" cy="12954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>
              <a:lnSpc>
                <a:spcPct val="85000"/>
              </a:lnSpc>
            </a:pPr>
            <a:r>
              <a:rPr lang="cs-CZ" altLang="cs-CZ" sz="2800">
                <a:solidFill>
                  <a:schemeClr val="bg1"/>
                </a:solidFill>
                <a:latin typeface="Impact" panose="020B0806030902050204" pitchFamily="34" charset="0"/>
              </a:rPr>
              <a:t>Hlavním cílem průzkumu bylo zjistit povědomí široké veřejnosti o problematice fondů EU v návaznosti na probíhající kampaň k fondům EU.</a:t>
            </a:r>
          </a:p>
        </p:txBody>
      </p:sp>
      <p:sp>
        <p:nvSpPr>
          <p:cNvPr id="18439" name="Text Box 35"/>
          <p:cNvSpPr txBox="1">
            <a:spLocks noChangeArrowheads="1"/>
          </p:cNvSpPr>
          <p:nvPr/>
        </p:nvSpPr>
        <p:spPr bwMode="auto">
          <a:xfrm>
            <a:off x="8229600" y="6553200"/>
            <a:ext cx="5334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fld id="{68C63B0B-D24E-4958-97EC-F8DE8984A379}" type="slidenum">
              <a:rPr lang="cs-CZ" altLang="cs-CZ">
                <a:solidFill>
                  <a:schemeClr val="bg2"/>
                </a:solidFill>
                <a:latin typeface="Impact" panose="020B0806030902050204" pitchFamily="34" charset="0"/>
              </a:rPr>
              <a:pPr eaLnBrk="1" hangingPunct="1">
                <a:lnSpc>
                  <a:spcPct val="90000"/>
                </a:lnSpc>
              </a:pPr>
              <a:t>2</a:t>
            </a:fld>
            <a:endParaRPr lang="cs-CZ" altLang="cs-CZ">
              <a:solidFill>
                <a:schemeClr val="bg2"/>
              </a:solidFill>
              <a:latin typeface="Impact" panose="020B080603090205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C:\Lada\IBRS\template\podklady\titulni str patic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9144000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8"/>
          <p:cNvSpPr>
            <a:spLocks noChangeArrowheads="1"/>
          </p:cNvSpPr>
          <p:nvPr/>
        </p:nvSpPr>
        <p:spPr bwMode="auto">
          <a:xfrm>
            <a:off x="381000" y="304800"/>
            <a:ext cx="2971800" cy="6858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>
              <a:lnSpc>
                <a:spcPct val="85000"/>
              </a:lnSpc>
            </a:pPr>
            <a:r>
              <a:rPr lang="cs-CZ" altLang="cs-CZ" sz="4000">
                <a:solidFill>
                  <a:schemeClr val="bg1"/>
                </a:solidFill>
                <a:latin typeface="Impact" panose="020B0806030902050204" pitchFamily="34" charset="0"/>
              </a:rPr>
              <a:t>Metodologie</a:t>
            </a:r>
          </a:p>
        </p:txBody>
      </p:sp>
      <p:pic>
        <p:nvPicPr>
          <p:cNvPr id="19460" name="Picture 25" descr="https://cdn0.iconfinder.com/data/icons/simple-seo-and-internet-icons/512/analytics-512.png"/>
          <p:cNvPicPr>
            <a:picLocks noChangeAspect="1" noChangeArrowheads="1"/>
          </p:cNvPicPr>
          <p:nvPr/>
        </p:nvPicPr>
        <p:blipFill>
          <a:blip r:embed="rId3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3434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Line 29"/>
          <p:cNvSpPr>
            <a:spLocks noChangeShapeType="1"/>
          </p:cNvSpPr>
          <p:nvPr/>
        </p:nvSpPr>
        <p:spPr bwMode="auto">
          <a:xfrm>
            <a:off x="5791200" y="3657600"/>
            <a:ext cx="1828800" cy="685800"/>
          </a:xfrm>
          <a:prstGeom prst="line">
            <a:avLst/>
          </a:prstGeom>
          <a:noFill/>
          <a:ln w="101600">
            <a:solidFill>
              <a:schemeClr val="folHlink"/>
            </a:solidFill>
            <a:miter lim="800000"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19462" name="Line 29"/>
          <p:cNvSpPr>
            <a:spLocks noChangeShapeType="1"/>
          </p:cNvSpPr>
          <p:nvPr/>
        </p:nvSpPr>
        <p:spPr bwMode="auto">
          <a:xfrm flipH="1">
            <a:off x="5715000" y="1295400"/>
            <a:ext cx="1524000" cy="1600200"/>
          </a:xfrm>
          <a:prstGeom prst="line">
            <a:avLst/>
          </a:prstGeom>
          <a:noFill/>
          <a:ln w="101600">
            <a:solidFill>
              <a:srgbClr val="0066CC"/>
            </a:solidFill>
            <a:prstDash val="sysDot"/>
            <a:miter lim="800000"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19463" name="Line 29"/>
          <p:cNvSpPr>
            <a:spLocks noChangeShapeType="1"/>
          </p:cNvSpPr>
          <p:nvPr/>
        </p:nvSpPr>
        <p:spPr bwMode="auto">
          <a:xfrm flipH="1" flipV="1">
            <a:off x="8001000" y="1371600"/>
            <a:ext cx="76200" cy="2743200"/>
          </a:xfrm>
          <a:prstGeom prst="line">
            <a:avLst/>
          </a:prstGeom>
          <a:noFill/>
          <a:ln w="101600">
            <a:solidFill>
              <a:schemeClr val="folHlink"/>
            </a:solidFill>
            <a:miter lim="800000"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19464" name="Text Box 35"/>
          <p:cNvSpPr txBox="1">
            <a:spLocks noChangeArrowheads="1"/>
          </p:cNvSpPr>
          <p:nvPr/>
        </p:nvSpPr>
        <p:spPr bwMode="auto">
          <a:xfrm>
            <a:off x="4114800" y="1524000"/>
            <a:ext cx="1676400" cy="91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</a:pPr>
            <a:r>
              <a:rPr lang="cs-CZ" altLang="cs-CZ" sz="1500">
                <a:solidFill>
                  <a:schemeClr val="tx1"/>
                </a:solidFill>
                <a:latin typeface="Impact" panose="020B0806030902050204" pitchFamily="34" charset="0"/>
              </a:rPr>
              <a:t>MMR pro testování dodalo vizuál a spot reklamní kampaně</a:t>
            </a:r>
          </a:p>
        </p:txBody>
      </p:sp>
      <p:sp>
        <p:nvSpPr>
          <p:cNvPr id="19465" name="Text Box 35"/>
          <p:cNvSpPr txBox="1">
            <a:spLocks noChangeArrowheads="1"/>
          </p:cNvSpPr>
          <p:nvPr/>
        </p:nvSpPr>
        <p:spPr bwMode="auto">
          <a:xfrm>
            <a:off x="5334000" y="4572000"/>
            <a:ext cx="24384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</a:pPr>
            <a:r>
              <a:rPr lang="cs-CZ" altLang="cs-CZ" sz="1500">
                <a:solidFill>
                  <a:schemeClr val="tx1"/>
                </a:solidFill>
                <a:latin typeface="Impact" panose="020B0806030902050204" pitchFamily="34" charset="0"/>
              </a:rPr>
              <a:t>Výstupy:</a:t>
            </a:r>
          </a:p>
          <a:p>
            <a:pPr algn="r" eaLnBrk="1" hangingPunct="1">
              <a:lnSpc>
                <a:spcPct val="90000"/>
              </a:lnSpc>
            </a:pPr>
            <a:r>
              <a:rPr lang="cs-CZ" altLang="cs-CZ" sz="1500">
                <a:solidFill>
                  <a:schemeClr val="tx1"/>
                </a:solidFill>
                <a:latin typeface="Impact" panose="020B0806030902050204" pitchFamily="34" charset="0"/>
              </a:rPr>
              <a:t> závěrečná zpráva ppt, tabulky v Excelu</a:t>
            </a:r>
          </a:p>
        </p:txBody>
      </p:sp>
      <p:pic>
        <p:nvPicPr>
          <p:cNvPr id="19466" name="Picture 33" descr="http://www.ztelco.com/img/customers-ic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52600"/>
            <a:ext cx="16764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7" name="Text Box 35"/>
          <p:cNvSpPr txBox="1">
            <a:spLocks noChangeArrowheads="1"/>
          </p:cNvSpPr>
          <p:nvPr/>
        </p:nvSpPr>
        <p:spPr bwMode="auto">
          <a:xfrm>
            <a:off x="381000" y="3200400"/>
            <a:ext cx="2209800" cy="87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>
              <a:lnSpc>
                <a:spcPct val="85000"/>
              </a:lnSpc>
            </a:pPr>
            <a:r>
              <a:rPr lang="cs-CZ" altLang="cs-CZ" sz="1500" b="1" dirty="0">
                <a:solidFill>
                  <a:schemeClr val="tx1"/>
                </a:solidFill>
                <a:latin typeface="Impact" panose="020B0806030902050204" pitchFamily="34" charset="0"/>
              </a:rPr>
              <a:t>CELKEM </a:t>
            </a:r>
            <a:r>
              <a:rPr lang="cs-CZ" altLang="cs-CZ" sz="1500" b="1" dirty="0" smtClean="0">
                <a:solidFill>
                  <a:schemeClr val="tx1"/>
                </a:solidFill>
                <a:latin typeface="Impact" panose="020B0806030902050204" pitchFamily="34" charset="0"/>
              </a:rPr>
              <a:t>1500 </a:t>
            </a:r>
            <a:r>
              <a:rPr lang="cs-CZ" altLang="cs-CZ" sz="1500" b="1" dirty="0">
                <a:solidFill>
                  <a:schemeClr val="tx1"/>
                </a:solidFill>
                <a:latin typeface="Impact" panose="020B0806030902050204" pitchFamily="34" charset="0"/>
              </a:rPr>
              <a:t>respondentů</a:t>
            </a:r>
          </a:p>
          <a:p>
            <a:pPr algn="l" eaLnBrk="1" hangingPunct="1">
              <a:lnSpc>
                <a:spcPct val="85000"/>
              </a:lnSpc>
            </a:pPr>
            <a:r>
              <a:rPr lang="cs-CZ" altLang="cs-CZ" sz="1500" dirty="0">
                <a:solidFill>
                  <a:schemeClr val="tx1"/>
                </a:solidFill>
                <a:latin typeface="Impact" panose="020B0806030902050204" pitchFamily="34" charset="0"/>
              </a:rPr>
              <a:t>(reprezentativní vzorek ČR, 18+, dle územních jednotek NUTS II)</a:t>
            </a:r>
          </a:p>
        </p:txBody>
      </p:sp>
      <p:pic>
        <p:nvPicPr>
          <p:cNvPr id="19468" name="Picture 37" descr="http://cdn.flaticon.com/png/256/4621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6670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9" name="Line 29"/>
          <p:cNvSpPr>
            <a:spLocks noChangeShapeType="1"/>
          </p:cNvSpPr>
          <p:nvPr/>
        </p:nvSpPr>
        <p:spPr bwMode="auto">
          <a:xfrm flipH="1" flipV="1">
            <a:off x="2438400" y="2514600"/>
            <a:ext cx="1371600" cy="533400"/>
          </a:xfrm>
          <a:prstGeom prst="line">
            <a:avLst/>
          </a:prstGeom>
          <a:noFill/>
          <a:ln w="101600">
            <a:solidFill>
              <a:schemeClr val="folHlink"/>
            </a:solidFill>
            <a:miter lim="800000"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19470" name="Text Box 35"/>
          <p:cNvSpPr txBox="1">
            <a:spLocks noChangeArrowheads="1"/>
          </p:cNvSpPr>
          <p:nvPr/>
        </p:nvSpPr>
        <p:spPr bwMode="auto">
          <a:xfrm>
            <a:off x="2667000" y="3962400"/>
            <a:ext cx="2590800" cy="91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cs-CZ" altLang="cs-CZ" sz="1500" b="1">
                <a:solidFill>
                  <a:schemeClr val="tx1"/>
                </a:solidFill>
                <a:latin typeface="Impact" panose="020B0806030902050204" pitchFamily="34" charset="0"/>
              </a:rPr>
              <a:t>Sběr dat CAWI</a:t>
            </a:r>
          </a:p>
          <a:p>
            <a:pPr algn="l" eaLnBrk="1" hangingPunct="1">
              <a:lnSpc>
                <a:spcPct val="90000"/>
              </a:lnSpc>
            </a:pPr>
            <a:r>
              <a:rPr lang="cs-CZ" altLang="cs-CZ" sz="1500" b="1">
                <a:solidFill>
                  <a:schemeClr val="tx1"/>
                </a:solidFill>
                <a:latin typeface="Impact" panose="020B0806030902050204" pitchFamily="34" charset="0"/>
              </a:rPr>
              <a:t>/online panel/</a:t>
            </a:r>
          </a:p>
          <a:p>
            <a:pPr algn="l" eaLnBrk="1" hangingPunct="1">
              <a:lnSpc>
                <a:spcPct val="90000"/>
              </a:lnSpc>
            </a:pPr>
            <a:r>
              <a:rPr lang="cs-CZ" altLang="cs-CZ" sz="1500">
                <a:solidFill>
                  <a:schemeClr val="tx1"/>
                </a:solidFill>
                <a:latin typeface="Impact" panose="020B0806030902050204" pitchFamily="34" charset="0"/>
              </a:rPr>
              <a:t>délka dotazníku cca 10 min.</a:t>
            </a:r>
          </a:p>
          <a:p>
            <a:pPr algn="l" eaLnBrk="1" hangingPunct="1">
              <a:lnSpc>
                <a:spcPct val="90000"/>
              </a:lnSpc>
            </a:pPr>
            <a:endParaRPr lang="cs-CZ" altLang="cs-CZ" sz="1500">
              <a:solidFill>
                <a:schemeClr val="tx1"/>
              </a:solidFill>
              <a:latin typeface="Impact" panose="020B0806030902050204" pitchFamily="34" charset="0"/>
            </a:endParaRPr>
          </a:p>
        </p:txBody>
      </p:sp>
      <p:sp>
        <p:nvSpPr>
          <p:cNvPr id="19471" name="Text Box 35"/>
          <p:cNvSpPr txBox="1">
            <a:spLocks noChangeArrowheads="1"/>
          </p:cNvSpPr>
          <p:nvPr/>
        </p:nvSpPr>
        <p:spPr bwMode="auto">
          <a:xfrm>
            <a:off x="8229600" y="6553200"/>
            <a:ext cx="5334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fld id="{E3EC9CE5-2D2C-4F9E-8CA9-33FAFC56987F}" type="slidenum">
              <a:rPr lang="cs-CZ" altLang="cs-CZ">
                <a:solidFill>
                  <a:schemeClr val="bg2"/>
                </a:solidFill>
                <a:latin typeface="Impact" panose="020B0806030902050204" pitchFamily="34" charset="0"/>
              </a:rPr>
              <a:pPr eaLnBrk="1" hangingPunct="1">
                <a:lnSpc>
                  <a:spcPct val="90000"/>
                </a:lnSpc>
              </a:pPr>
              <a:t>3</a:t>
            </a:fld>
            <a:endParaRPr lang="cs-CZ" altLang="cs-CZ">
              <a:solidFill>
                <a:schemeClr val="bg2"/>
              </a:solidFill>
              <a:latin typeface="Impact" panose="020B0806030902050204" pitchFamily="34" charset="0"/>
            </a:endParaRPr>
          </a:p>
        </p:txBody>
      </p:sp>
      <p:pic>
        <p:nvPicPr>
          <p:cNvPr id="19472" name="Picture 47" descr="D:\Ivana\Online panel\PROJEKTY\Eurofondy\mmr_cr_rgb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81000"/>
            <a:ext cx="32353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1" descr="http://www.damarque.com/sites/default/files/sites/all/themes/danland/images/upload/blog/employe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8382000" cy="533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2" descr="C:\Lada\IBRS\template\podklady\titulni str patic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14988"/>
            <a:ext cx="9144000" cy="124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Rectangle 8"/>
          <p:cNvSpPr>
            <a:spLocks noChangeArrowheads="1"/>
          </p:cNvSpPr>
          <p:nvPr/>
        </p:nvSpPr>
        <p:spPr bwMode="auto">
          <a:xfrm>
            <a:off x="381000" y="304800"/>
            <a:ext cx="2438400" cy="6858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>
              <a:lnSpc>
                <a:spcPct val="85000"/>
              </a:lnSpc>
            </a:pPr>
            <a:r>
              <a:rPr lang="cs-CZ" altLang="cs-CZ" sz="4000">
                <a:solidFill>
                  <a:schemeClr val="bg1"/>
                </a:solidFill>
                <a:latin typeface="Impact" panose="020B0806030902050204" pitchFamily="34" charset="0"/>
              </a:rPr>
              <a:t>Summary</a:t>
            </a:r>
          </a:p>
        </p:txBody>
      </p:sp>
      <p:sp>
        <p:nvSpPr>
          <p:cNvPr id="20485" name="Text Box 35"/>
          <p:cNvSpPr txBox="1">
            <a:spLocks noChangeArrowheads="1"/>
          </p:cNvSpPr>
          <p:nvPr/>
        </p:nvSpPr>
        <p:spPr bwMode="auto">
          <a:xfrm>
            <a:off x="8229600" y="6553200"/>
            <a:ext cx="5334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fld id="{FE06C533-1F3D-4146-A55C-C7ADA350EDA6}" type="slidenum">
              <a:rPr lang="cs-CZ" altLang="cs-CZ">
                <a:solidFill>
                  <a:schemeClr val="bg2"/>
                </a:solidFill>
                <a:latin typeface="Impact" panose="020B0806030902050204" pitchFamily="34" charset="0"/>
              </a:rPr>
              <a:pPr eaLnBrk="1" hangingPunct="1">
                <a:lnSpc>
                  <a:spcPct val="90000"/>
                </a:lnSpc>
              </a:pPr>
              <a:t>4</a:t>
            </a:fld>
            <a:endParaRPr lang="cs-CZ" altLang="cs-CZ">
              <a:solidFill>
                <a:schemeClr val="bg2"/>
              </a:solidFill>
              <a:latin typeface="Impact" panose="020B0806030902050204" pitchFamily="34" charset="0"/>
            </a:endParaRPr>
          </a:p>
        </p:txBody>
      </p:sp>
      <p:sp>
        <p:nvSpPr>
          <p:cNvPr id="20486" name="Rectangle 8"/>
          <p:cNvSpPr>
            <a:spLocks noChangeArrowheads="1"/>
          </p:cNvSpPr>
          <p:nvPr/>
        </p:nvSpPr>
        <p:spPr bwMode="auto">
          <a:xfrm>
            <a:off x="827088" y="1166812"/>
            <a:ext cx="6553200" cy="763587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>
              <a:lnSpc>
                <a:spcPct val="85000"/>
              </a:lnSpc>
            </a:pPr>
            <a:r>
              <a:rPr lang="cs-CZ" altLang="cs-CZ" sz="2400" dirty="0" smtClean="0">
                <a:solidFill>
                  <a:schemeClr val="bg1"/>
                </a:solidFill>
                <a:latin typeface="Impact" panose="020B0806030902050204" pitchFamily="34" charset="0"/>
              </a:rPr>
              <a:t>Povědomí o fondech EU je stále na vysoké úrovni, </a:t>
            </a:r>
            <a:r>
              <a:rPr lang="cs-CZ" altLang="cs-CZ" sz="2400" dirty="0">
                <a:solidFill>
                  <a:schemeClr val="bg1"/>
                </a:solidFill>
                <a:latin typeface="Impact" panose="020B0806030902050204" pitchFamily="34" charset="0"/>
              </a:rPr>
              <a:t>k</a:t>
            </a:r>
            <a:r>
              <a:rPr lang="cs-CZ" altLang="cs-CZ" sz="2400" dirty="0" smtClean="0">
                <a:solidFill>
                  <a:schemeClr val="bg1"/>
                </a:solidFill>
                <a:latin typeface="Impact" panose="020B0806030902050204" pitchFamily="34" charset="0"/>
              </a:rPr>
              <a:t>lesá však zaznamenání reklamních kampaní.</a:t>
            </a:r>
            <a:endParaRPr lang="cs-CZ" altLang="cs-CZ" sz="24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0487" name="Rectangle 8"/>
          <p:cNvSpPr>
            <a:spLocks noChangeArrowheads="1"/>
          </p:cNvSpPr>
          <p:nvPr/>
        </p:nvSpPr>
        <p:spPr bwMode="auto">
          <a:xfrm>
            <a:off x="1691208" y="2074168"/>
            <a:ext cx="6553200" cy="10668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>
              <a:lnSpc>
                <a:spcPct val="85000"/>
              </a:lnSpc>
            </a:pPr>
            <a:r>
              <a:rPr lang="cs-CZ" altLang="cs-CZ" sz="2400" dirty="0" smtClean="0">
                <a:solidFill>
                  <a:schemeClr val="bg1"/>
                </a:solidFill>
                <a:latin typeface="Impact" panose="020B0806030902050204" pitchFamily="34" charset="0"/>
              </a:rPr>
              <a:t>Evropské fondy hodnotí respondenti jako přínosné především pro život obyvatel ČR a pro jejich kraj/region, méně již pro ně samotné.</a:t>
            </a:r>
            <a:endParaRPr lang="cs-CZ" altLang="cs-CZ" sz="24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4222984" name="Rectangle 8"/>
          <p:cNvSpPr>
            <a:spLocks noChangeArrowheads="1"/>
          </p:cNvSpPr>
          <p:nvPr/>
        </p:nvSpPr>
        <p:spPr bwMode="auto">
          <a:xfrm>
            <a:off x="827088" y="3299653"/>
            <a:ext cx="6409208" cy="95249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anchor="ctr"/>
          <a:lstStyle>
            <a:lvl1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85000"/>
              </a:lnSpc>
              <a:defRPr/>
            </a:pPr>
            <a:r>
              <a:rPr lang="cs-CZ" altLang="cs-CZ" dirty="0" smtClean="0">
                <a:solidFill>
                  <a:schemeClr val="bg1"/>
                </a:solidFill>
                <a:latin typeface="Impact" panose="020B0806030902050204" pitchFamily="34" charset="0"/>
              </a:rPr>
              <a:t>Pouze 3 z 10 respondentů si myslí, že využití peněz z evropských fondů je v ČR dostatečně průhledné a transparentní.</a:t>
            </a:r>
          </a:p>
        </p:txBody>
      </p:sp>
      <p:sp>
        <p:nvSpPr>
          <p:cNvPr id="20489" name="Rectangle 8"/>
          <p:cNvSpPr>
            <a:spLocks noChangeArrowheads="1"/>
          </p:cNvSpPr>
          <p:nvPr/>
        </p:nvSpPr>
        <p:spPr bwMode="auto">
          <a:xfrm>
            <a:off x="1691208" y="4422875"/>
            <a:ext cx="6553200" cy="1038225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>
              <a:lnSpc>
                <a:spcPct val="85000"/>
              </a:lnSpc>
            </a:pPr>
            <a:r>
              <a:rPr lang="cs-CZ" altLang="cs-CZ" sz="2400" dirty="0">
                <a:solidFill>
                  <a:schemeClr val="bg1"/>
                </a:solidFill>
                <a:latin typeface="Impact" panose="020B0806030902050204" pitchFamily="34" charset="0"/>
              </a:rPr>
              <a:t>Informace o </a:t>
            </a:r>
            <a:r>
              <a:rPr lang="cs-CZ" altLang="cs-CZ" sz="2400" dirty="0" smtClean="0">
                <a:solidFill>
                  <a:schemeClr val="bg1"/>
                </a:solidFill>
                <a:latin typeface="Impact" panose="020B0806030902050204" pitchFamily="34" charset="0"/>
              </a:rPr>
              <a:t>evropských </a:t>
            </a:r>
            <a:r>
              <a:rPr lang="cs-CZ" altLang="cs-CZ" sz="2400" dirty="0">
                <a:solidFill>
                  <a:schemeClr val="bg1"/>
                </a:solidFill>
                <a:latin typeface="Impact" panose="020B0806030902050204" pitchFamily="34" charset="0"/>
              </a:rPr>
              <a:t>fondech </a:t>
            </a:r>
            <a:r>
              <a:rPr lang="cs-CZ" altLang="cs-CZ" sz="2400" dirty="0" smtClean="0">
                <a:solidFill>
                  <a:schemeClr val="bg1"/>
                </a:solidFill>
                <a:latin typeface="Impact" panose="020B0806030902050204" pitchFamily="34" charset="0"/>
              </a:rPr>
              <a:t>respondenti nejčastěji čerpají </a:t>
            </a:r>
            <a:r>
              <a:rPr lang="cs-CZ" altLang="cs-CZ" sz="2400" dirty="0">
                <a:solidFill>
                  <a:schemeClr val="bg1"/>
                </a:solidFill>
                <a:latin typeface="Impact" panose="020B0806030902050204" pitchFamily="34" charset="0"/>
              </a:rPr>
              <a:t>z </a:t>
            </a:r>
            <a:r>
              <a:rPr lang="cs-CZ" altLang="cs-CZ" sz="2400" dirty="0" smtClean="0">
                <a:solidFill>
                  <a:schemeClr val="bg1"/>
                </a:solidFill>
                <a:latin typeface="Impact" panose="020B0806030902050204" pitchFamily="34" charset="0"/>
              </a:rPr>
              <a:t>televize a z internetu. </a:t>
            </a:r>
            <a:r>
              <a:rPr lang="cs-CZ" altLang="cs-CZ" sz="2400" dirty="0">
                <a:solidFill>
                  <a:schemeClr val="bg1"/>
                </a:solidFill>
                <a:latin typeface="Impact" panose="020B0806030902050204" pitchFamily="34" charset="0"/>
              </a:rPr>
              <a:t>Tato média jsou také považována za nejsrozumitelnější.</a:t>
            </a:r>
            <a:endParaRPr lang="cs-CZ" altLang="cs-CZ" sz="2400" dirty="0">
              <a:solidFill>
                <a:schemeClr val="tx1"/>
              </a:solidFill>
              <a:latin typeface="Impact" panose="020B080603090205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Lada\IBRS\template\podklady\titulni str patic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40388"/>
            <a:ext cx="9144000" cy="124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8"/>
          <p:cNvSpPr>
            <a:spLocks noChangeArrowheads="1"/>
          </p:cNvSpPr>
          <p:nvPr/>
        </p:nvSpPr>
        <p:spPr bwMode="auto">
          <a:xfrm>
            <a:off x="381000" y="304800"/>
            <a:ext cx="8458200" cy="1219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>
              <a:lnSpc>
                <a:spcPct val="85000"/>
              </a:lnSpc>
            </a:pPr>
            <a:r>
              <a:rPr lang="cs-CZ" altLang="cs-CZ" sz="2800" b="1" dirty="0" smtClean="0">
                <a:solidFill>
                  <a:srgbClr val="0066CC"/>
                </a:solidFill>
                <a:latin typeface="Impact" panose="020B0806030902050204" pitchFamily="34" charset="0"/>
              </a:rPr>
              <a:t>Mírný pokles povědomí </a:t>
            </a:r>
            <a:r>
              <a:rPr lang="cs-CZ" altLang="cs-CZ" sz="2800" b="1" dirty="0">
                <a:solidFill>
                  <a:srgbClr val="0066CC"/>
                </a:solidFill>
                <a:latin typeface="Impact" panose="020B0806030902050204" pitchFamily="34" charset="0"/>
              </a:rPr>
              <a:t>o EU </a:t>
            </a:r>
            <a:r>
              <a:rPr lang="cs-CZ" altLang="cs-CZ" sz="2800" b="1" dirty="0" smtClean="0">
                <a:solidFill>
                  <a:srgbClr val="0066CC"/>
                </a:solidFill>
                <a:latin typeface="Impact" panose="020B0806030902050204" pitchFamily="34" charset="0"/>
              </a:rPr>
              <a:t>fondech i znalosti </a:t>
            </a:r>
            <a:r>
              <a:rPr lang="cs-CZ" altLang="cs-CZ" sz="2800" b="1" dirty="0">
                <a:solidFill>
                  <a:srgbClr val="0066CC"/>
                </a:solidFill>
                <a:latin typeface="Impact" panose="020B0806030902050204" pitchFamily="34" charset="0"/>
              </a:rPr>
              <a:t>nějakého projektu financovaného z </a:t>
            </a:r>
            <a:r>
              <a:rPr lang="cs-CZ" altLang="cs-CZ" sz="2800" b="1" dirty="0" smtClean="0">
                <a:solidFill>
                  <a:srgbClr val="0066CC"/>
                </a:solidFill>
                <a:latin typeface="Impact" panose="020B0806030902050204" pitchFamily="34" charset="0"/>
              </a:rPr>
              <a:t>EU.</a:t>
            </a:r>
            <a:endParaRPr lang="cs-CZ" altLang="cs-CZ" sz="2800" b="1" dirty="0">
              <a:solidFill>
                <a:srgbClr val="0066CC"/>
              </a:solidFill>
              <a:latin typeface="Impact" panose="020B0806030902050204" pitchFamily="34" charset="0"/>
            </a:endParaRPr>
          </a:p>
        </p:txBody>
      </p:sp>
      <p:sp>
        <p:nvSpPr>
          <p:cNvPr id="21508" name="Oval 9"/>
          <p:cNvSpPr>
            <a:spLocks noChangeArrowheads="1"/>
          </p:cNvSpPr>
          <p:nvPr/>
        </p:nvSpPr>
        <p:spPr bwMode="auto">
          <a:xfrm>
            <a:off x="578421" y="1556792"/>
            <a:ext cx="1257275" cy="1195388"/>
          </a:xfrm>
          <a:prstGeom prst="ellipse">
            <a:avLst/>
          </a:prstGeom>
          <a:solidFill>
            <a:schemeClr val="folHlink"/>
          </a:solidFill>
          <a:ln w="31750">
            <a:solidFill>
              <a:schemeClr val="folHlink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cs-CZ" altLang="cs-CZ" sz="4000" b="1" dirty="0" smtClean="0">
                <a:solidFill>
                  <a:schemeClr val="bg1"/>
                </a:solidFill>
                <a:latin typeface="Impact" panose="020B0806030902050204" pitchFamily="34" charset="0"/>
              </a:rPr>
              <a:t>86%</a:t>
            </a:r>
            <a:endParaRPr lang="cs-CZ" altLang="cs-CZ" sz="4000" b="1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1509" name="Text Box 35"/>
          <p:cNvSpPr txBox="1">
            <a:spLocks noChangeArrowheads="1"/>
          </p:cNvSpPr>
          <p:nvPr/>
        </p:nvSpPr>
        <p:spPr bwMode="auto">
          <a:xfrm>
            <a:off x="2590800" y="1994942"/>
            <a:ext cx="629761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cs-CZ" altLang="cs-CZ" sz="2800" dirty="0">
                <a:solidFill>
                  <a:schemeClr val="folHlink"/>
                </a:solidFill>
                <a:latin typeface="Impact" panose="020B0806030902050204" pitchFamily="34" charset="0"/>
              </a:rPr>
              <a:t>má povědomí o evropských fondech</a:t>
            </a:r>
          </a:p>
        </p:txBody>
      </p:sp>
      <p:sp>
        <p:nvSpPr>
          <p:cNvPr id="21510" name="Oval 15"/>
          <p:cNvSpPr>
            <a:spLocks noChangeArrowheads="1"/>
          </p:cNvSpPr>
          <p:nvPr/>
        </p:nvSpPr>
        <p:spPr bwMode="auto">
          <a:xfrm>
            <a:off x="685800" y="3156992"/>
            <a:ext cx="990600" cy="989013"/>
          </a:xfrm>
          <a:prstGeom prst="ellipse">
            <a:avLst/>
          </a:prstGeom>
          <a:solidFill>
            <a:srgbClr val="00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chemeClr val="folHlink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cs-CZ" altLang="cs-CZ" sz="2800" b="1" dirty="0" smtClean="0">
                <a:solidFill>
                  <a:schemeClr val="bg1"/>
                </a:solidFill>
                <a:latin typeface="Impact" panose="020B0806030902050204" pitchFamily="34" charset="0"/>
              </a:rPr>
              <a:t>56%</a:t>
            </a:r>
            <a:endParaRPr lang="cs-CZ" altLang="cs-CZ" sz="2800" b="1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1511" name="Text Box 35"/>
          <p:cNvSpPr txBox="1">
            <a:spLocks noChangeArrowheads="1"/>
          </p:cNvSpPr>
          <p:nvPr/>
        </p:nvSpPr>
        <p:spPr bwMode="auto">
          <a:xfrm>
            <a:off x="2563813" y="3156992"/>
            <a:ext cx="6021387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cs-CZ" altLang="cs-CZ" sz="2800" dirty="0">
                <a:solidFill>
                  <a:srgbClr val="0066CC"/>
                </a:solidFill>
                <a:latin typeface="Impact" panose="020B0806030902050204" pitchFamily="34" charset="0"/>
              </a:rPr>
              <a:t>zná nějaký projekt financovaný z evropských fondů</a:t>
            </a:r>
          </a:p>
        </p:txBody>
      </p:sp>
      <p:sp>
        <p:nvSpPr>
          <p:cNvPr id="21512" name="Text Box 35"/>
          <p:cNvSpPr txBox="1">
            <a:spLocks noChangeArrowheads="1"/>
          </p:cNvSpPr>
          <p:nvPr/>
        </p:nvSpPr>
        <p:spPr bwMode="auto">
          <a:xfrm>
            <a:off x="8229600" y="6553200"/>
            <a:ext cx="5334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fld id="{A23801C5-ACD5-466F-A702-C2B132CC994F}" type="slidenum">
              <a:rPr lang="cs-CZ" altLang="cs-CZ">
                <a:solidFill>
                  <a:schemeClr val="bg2"/>
                </a:solidFill>
                <a:latin typeface="Impact" panose="020B0806030902050204" pitchFamily="34" charset="0"/>
              </a:rPr>
              <a:pPr eaLnBrk="1" hangingPunct="1">
                <a:lnSpc>
                  <a:spcPct val="90000"/>
                </a:lnSpc>
              </a:pPr>
              <a:t>5</a:t>
            </a:fld>
            <a:endParaRPr lang="cs-CZ" altLang="cs-CZ">
              <a:solidFill>
                <a:schemeClr val="bg2"/>
              </a:solidFill>
              <a:latin typeface="Impact" panose="020B0806030902050204" pitchFamily="34" charset="0"/>
            </a:endParaRPr>
          </a:p>
        </p:txBody>
      </p:sp>
      <p:sp>
        <p:nvSpPr>
          <p:cNvPr id="21513" name="Text Box 35"/>
          <p:cNvSpPr txBox="1">
            <a:spLocks noChangeArrowheads="1"/>
          </p:cNvSpPr>
          <p:nvPr/>
        </p:nvSpPr>
        <p:spPr bwMode="auto">
          <a:xfrm>
            <a:off x="228600" y="4785841"/>
            <a:ext cx="1752600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</a:pPr>
            <a:r>
              <a:rPr lang="cs-CZ" altLang="cs-CZ" sz="1800" dirty="0">
                <a:solidFill>
                  <a:schemeClr val="tx1"/>
                </a:solidFill>
                <a:latin typeface="Impact" panose="020B0806030902050204" pitchFamily="34" charset="0"/>
              </a:rPr>
              <a:t>Hlavní zdroje informací:</a:t>
            </a:r>
          </a:p>
        </p:txBody>
      </p:sp>
      <p:sp>
        <p:nvSpPr>
          <p:cNvPr id="21514" name="Text Box 35"/>
          <p:cNvSpPr txBox="1">
            <a:spLocks noChangeArrowheads="1"/>
          </p:cNvSpPr>
          <p:nvPr/>
        </p:nvSpPr>
        <p:spPr bwMode="auto">
          <a:xfrm>
            <a:off x="2887960" y="5218782"/>
            <a:ext cx="1066800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cs-CZ" altLang="cs-CZ" sz="1500">
                <a:solidFill>
                  <a:schemeClr val="tx1"/>
                </a:solidFill>
                <a:latin typeface="Impact" panose="020B0806030902050204" pitchFamily="34" charset="0"/>
              </a:rPr>
              <a:t>Televize</a:t>
            </a:r>
            <a:endParaRPr lang="cs-CZ" altLang="cs-CZ" sz="1800">
              <a:solidFill>
                <a:schemeClr val="bg2"/>
              </a:solidFill>
              <a:latin typeface="Impact" panose="020B0806030902050204" pitchFamily="34" charset="0"/>
            </a:endParaRPr>
          </a:p>
        </p:txBody>
      </p:sp>
      <p:pic>
        <p:nvPicPr>
          <p:cNvPr id="21515" name="Picture 39" descr="https://cdn2.iconfinder.com/data/icons/picons-essentials/57/website-5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400" y="4456782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7" name="Picture 41" descr="http://sayeedanwar.co.uk/wp-content/uploads/2014/01/tv-serviz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560" y="4456782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8" name="Text Box 35"/>
          <p:cNvSpPr txBox="1">
            <a:spLocks noChangeArrowheads="1"/>
          </p:cNvSpPr>
          <p:nvPr/>
        </p:nvSpPr>
        <p:spPr bwMode="auto">
          <a:xfrm>
            <a:off x="5457800" y="4685382"/>
            <a:ext cx="9144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</a:pPr>
            <a:r>
              <a:rPr lang="cs-CZ" altLang="cs-CZ" sz="1800" b="1" dirty="0" smtClean="0">
                <a:solidFill>
                  <a:schemeClr val="tx1"/>
                </a:solidFill>
                <a:latin typeface="Impact" panose="020B0806030902050204" pitchFamily="34" charset="0"/>
              </a:rPr>
              <a:t>43 </a:t>
            </a:r>
            <a:r>
              <a:rPr lang="cs-CZ" altLang="cs-CZ" sz="1800" b="1" dirty="0">
                <a:solidFill>
                  <a:schemeClr val="tx1"/>
                </a:solidFill>
                <a:latin typeface="Impact" panose="020B0806030902050204" pitchFamily="34" charset="0"/>
              </a:rPr>
              <a:t>%</a:t>
            </a:r>
          </a:p>
        </p:txBody>
      </p:sp>
      <p:sp>
        <p:nvSpPr>
          <p:cNvPr id="21520" name="Text Box 35"/>
          <p:cNvSpPr txBox="1">
            <a:spLocks noChangeArrowheads="1"/>
          </p:cNvSpPr>
          <p:nvPr/>
        </p:nvSpPr>
        <p:spPr bwMode="auto">
          <a:xfrm>
            <a:off x="3116560" y="4650457"/>
            <a:ext cx="9144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</a:pPr>
            <a:r>
              <a:rPr lang="cs-CZ" altLang="cs-CZ" sz="1800" b="1" dirty="0" smtClean="0">
                <a:solidFill>
                  <a:schemeClr val="tx1"/>
                </a:solidFill>
                <a:latin typeface="Impact" panose="020B0806030902050204" pitchFamily="34" charset="0"/>
              </a:rPr>
              <a:t>47 </a:t>
            </a:r>
            <a:r>
              <a:rPr lang="cs-CZ" altLang="cs-CZ" sz="1800" b="1" dirty="0">
                <a:solidFill>
                  <a:schemeClr val="tx1"/>
                </a:solidFill>
                <a:latin typeface="Impact" panose="020B0806030902050204" pitchFamily="34" charset="0"/>
              </a:rPr>
              <a:t>%</a:t>
            </a:r>
          </a:p>
        </p:txBody>
      </p:sp>
      <p:sp>
        <p:nvSpPr>
          <p:cNvPr id="21521" name="Text Box 35"/>
          <p:cNvSpPr txBox="1">
            <a:spLocks noChangeArrowheads="1"/>
          </p:cNvSpPr>
          <p:nvPr/>
        </p:nvSpPr>
        <p:spPr bwMode="auto">
          <a:xfrm>
            <a:off x="5229200" y="5218782"/>
            <a:ext cx="1066800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cs-CZ" altLang="cs-CZ" sz="1500">
                <a:solidFill>
                  <a:schemeClr val="tx1"/>
                </a:solidFill>
                <a:latin typeface="Impact" panose="020B0806030902050204" pitchFamily="34" charset="0"/>
              </a:rPr>
              <a:t>Internet</a:t>
            </a:r>
          </a:p>
        </p:txBody>
      </p:sp>
      <p:sp>
        <p:nvSpPr>
          <p:cNvPr id="20" name="Line 29"/>
          <p:cNvSpPr>
            <a:spLocks noChangeShapeType="1"/>
          </p:cNvSpPr>
          <p:nvPr/>
        </p:nvSpPr>
        <p:spPr bwMode="auto">
          <a:xfrm>
            <a:off x="827584" y="4235078"/>
            <a:ext cx="330199" cy="298450"/>
          </a:xfrm>
          <a:prstGeom prst="line">
            <a:avLst/>
          </a:prstGeom>
          <a:noFill/>
          <a:ln w="38100">
            <a:solidFill>
              <a:srgbClr val="0066CC"/>
            </a:solidFill>
            <a:miter lim="800000"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21" name="Text Box 35"/>
          <p:cNvSpPr txBox="1">
            <a:spLocks noChangeArrowheads="1"/>
          </p:cNvSpPr>
          <p:nvPr/>
        </p:nvSpPr>
        <p:spPr bwMode="auto">
          <a:xfrm>
            <a:off x="1177100" y="4262374"/>
            <a:ext cx="628947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cs-CZ" altLang="cs-CZ" sz="1500" dirty="0" smtClean="0">
                <a:solidFill>
                  <a:srgbClr val="0066CC"/>
                </a:solidFill>
                <a:latin typeface="Impact" panose="020B0806030902050204" pitchFamily="34" charset="0"/>
              </a:rPr>
              <a:t>- 4%</a:t>
            </a:r>
            <a:endParaRPr lang="cs-CZ" altLang="cs-CZ" sz="1500" dirty="0">
              <a:solidFill>
                <a:srgbClr val="0066CC"/>
              </a:solidFill>
              <a:latin typeface="Impact" panose="020B0806030902050204" pitchFamily="34" charset="0"/>
            </a:endParaRPr>
          </a:p>
        </p:txBody>
      </p:sp>
      <p:sp>
        <p:nvSpPr>
          <p:cNvPr id="22" name="Line 29"/>
          <p:cNvSpPr>
            <a:spLocks noChangeShapeType="1"/>
          </p:cNvSpPr>
          <p:nvPr/>
        </p:nvSpPr>
        <p:spPr bwMode="auto">
          <a:xfrm>
            <a:off x="827584" y="2765990"/>
            <a:ext cx="330199" cy="298450"/>
          </a:xfrm>
          <a:prstGeom prst="line">
            <a:avLst/>
          </a:prstGeom>
          <a:noFill/>
          <a:ln w="38100">
            <a:solidFill>
              <a:schemeClr val="bg1">
                <a:lumMod val="65000"/>
              </a:schemeClr>
            </a:solidFill>
            <a:miter lim="800000"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23" name="Text Box 35"/>
          <p:cNvSpPr txBox="1">
            <a:spLocks noChangeArrowheads="1"/>
          </p:cNvSpPr>
          <p:nvPr/>
        </p:nvSpPr>
        <p:spPr bwMode="auto">
          <a:xfrm>
            <a:off x="1177100" y="2793286"/>
            <a:ext cx="628947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cs-CZ" altLang="cs-CZ" sz="1500" dirty="0" smtClean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</a:rPr>
              <a:t>- 2%</a:t>
            </a:r>
            <a:endParaRPr lang="cs-CZ" altLang="cs-CZ" sz="1500" dirty="0">
              <a:solidFill>
                <a:schemeClr val="bg1">
                  <a:lumMod val="6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4" name="Line 29"/>
          <p:cNvSpPr>
            <a:spLocks noChangeShapeType="1"/>
          </p:cNvSpPr>
          <p:nvPr/>
        </p:nvSpPr>
        <p:spPr bwMode="auto">
          <a:xfrm>
            <a:off x="4067945" y="4694509"/>
            <a:ext cx="246856" cy="319485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25" name="Line 29"/>
          <p:cNvSpPr>
            <a:spLocks noChangeShapeType="1"/>
          </p:cNvSpPr>
          <p:nvPr/>
        </p:nvSpPr>
        <p:spPr bwMode="auto">
          <a:xfrm flipV="1">
            <a:off x="6399496" y="4729424"/>
            <a:ext cx="296416" cy="225822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26" name="Text Box 8"/>
          <p:cNvSpPr txBox="1">
            <a:spLocks noChangeArrowheads="1"/>
          </p:cNvSpPr>
          <p:nvPr/>
        </p:nvSpPr>
        <p:spPr bwMode="auto">
          <a:xfrm>
            <a:off x="6399496" y="5310060"/>
            <a:ext cx="2363504" cy="279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r">
              <a:spcBef>
                <a:spcPct val="50000"/>
              </a:spcBef>
            </a:pPr>
            <a:r>
              <a:rPr lang="cs-CZ" altLang="cs-CZ" dirty="0">
                <a:solidFill>
                  <a:schemeClr val="bg2"/>
                </a:solidFill>
                <a:latin typeface="Impact" panose="020B0806030902050204" pitchFamily="34" charset="0"/>
              </a:rPr>
              <a:t>(</a:t>
            </a:r>
            <a:r>
              <a:rPr lang="cs-CZ" altLang="cs-CZ" dirty="0" err="1" smtClean="0">
                <a:solidFill>
                  <a:schemeClr val="bg2"/>
                </a:solidFill>
                <a:latin typeface="Impact" panose="020B0806030902050204" pitchFamily="34" charset="0"/>
              </a:rPr>
              <a:t>Stat</a:t>
            </a:r>
            <a:r>
              <a:rPr lang="cs-CZ" altLang="cs-CZ" dirty="0" smtClean="0">
                <a:solidFill>
                  <a:schemeClr val="bg2"/>
                </a:solidFill>
                <a:latin typeface="Impact" panose="020B0806030902050204" pitchFamily="34" charset="0"/>
              </a:rPr>
              <a:t>. chyba 6/2017: </a:t>
            </a:r>
            <a:r>
              <a:rPr lang="cs-CZ" altLang="cs-CZ" dirty="0">
                <a:solidFill>
                  <a:schemeClr val="bg2"/>
                </a:solidFill>
                <a:latin typeface="Impact" panose="020B0806030902050204" pitchFamily="34" charset="0"/>
              </a:rPr>
              <a:t>max. </a:t>
            </a:r>
            <a:r>
              <a:rPr lang="cs-CZ" altLang="cs-CZ" dirty="0" smtClean="0">
                <a:solidFill>
                  <a:schemeClr val="bg2"/>
                </a:solidFill>
                <a:latin typeface="Impact" panose="020B0806030902050204" pitchFamily="34" charset="0"/>
              </a:rPr>
              <a:t>2,1 </a:t>
            </a:r>
            <a:r>
              <a:rPr lang="cs-CZ" altLang="cs-CZ" dirty="0">
                <a:solidFill>
                  <a:schemeClr val="bg2"/>
                </a:solidFill>
                <a:latin typeface="Impact" panose="020B0806030902050204" pitchFamily="34" charset="0"/>
              </a:rPr>
              <a:t>%)</a:t>
            </a:r>
          </a:p>
        </p:txBody>
      </p:sp>
      <p:sp>
        <p:nvSpPr>
          <p:cNvPr id="27" name="Text Box 8"/>
          <p:cNvSpPr txBox="1">
            <a:spLocks noChangeArrowheads="1"/>
          </p:cNvSpPr>
          <p:nvPr/>
        </p:nvSpPr>
        <p:spPr bwMode="auto">
          <a:xfrm>
            <a:off x="6399496" y="5126128"/>
            <a:ext cx="2362848" cy="279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r">
              <a:spcBef>
                <a:spcPct val="50000"/>
              </a:spcBef>
            </a:pPr>
            <a:r>
              <a:rPr lang="cs-CZ" altLang="cs-CZ" dirty="0">
                <a:solidFill>
                  <a:schemeClr val="bg2"/>
                </a:solidFill>
                <a:latin typeface="Impact" panose="020B0806030902050204" pitchFamily="34" charset="0"/>
              </a:rPr>
              <a:t>(</a:t>
            </a:r>
            <a:r>
              <a:rPr lang="cs-CZ" altLang="cs-CZ" dirty="0" err="1" smtClean="0">
                <a:solidFill>
                  <a:schemeClr val="bg2"/>
                </a:solidFill>
                <a:latin typeface="Impact" panose="020B0806030902050204" pitchFamily="34" charset="0"/>
              </a:rPr>
              <a:t>Stat</a:t>
            </a:r>
            <a:r>
              <a:rPr lang="cs-CZ" altLang="cs-CZ" dirty="0" smtClean="0">
                <a:solidFill>
                  <a:schemeClr val="bg2"/>
                </a:solidFill>
                <a:latin typeface="Impact" panose="020B0806030902050204" pitchFamily="34" charset="0"/>
              </a:rPr>
              <a:t>. chyba 2/2016: </a:t>
            </a:r>
            <a:r>
              <a:rPr lang="cs-CZ" altLang="cs-CZ" dirty="0">
                <a:solidFill>
                  <a:schemeClr val="bg2"/>
                </a:solidFill>
                <a:latin typeface="Impact" panose="020B0806030902050204" pitchFamily="34" charset="0"/>
              </a:rPr>
              <a:t>max. </a:t>
            </a:r>
            <a:r>
              <a:rPr lang="cs-CZ" altLang="cs-CZ" dirty="0" smtClean="0">
                <a:solidFill>
                  <a:schemeClr val="bg2"/>
                </a:solidFill>
                <a:latin typeface="Impact" panose="020B0806030902050204" pitchFamily="34" charset="0"/>
              </a:rPr>
              <a:t>2,9 %)</a:t>
            </a:r>
            <a:endParaRPr lang="cs-CZ" altLang="cs-CZ" dirty="0">
              <a:solidFill>
                <a:schemeClr val="bg2"/>
              </a:solidFill>
              <a:latin typeface="Impact" panose="020B080603090205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Lada\IBRS\template\podklady\titulni str patic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9144000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8"/>
          <p:cNvSpPr>
            <a:spLocks noChangeArrowheads="1"/>
          </p:cNvSpPr>
          <p:nvPr/>
        </p:nvSpPr>
        <p:spPr bwMode="auto">
          <a:xfrm>
            <a:off x="381000" y="304800"/>
            <a:ext cx="8458200" cy="1219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>
              <a:lnSpc>
                <a:spcPct val="85000"/>
              </a:lnSpc>
            </a:pPr>
            <a:r>
              <a:rPr lang="cs-CZ" altLang="cs-CZ" sz="2800" b="1" dirty="0" smtClean="0">
                <a:solidFill>
                  <a:srgbClr val="0066CC"/>
                </a:solidFill>
                <a:latin typeface="Impact" panose="020B0806030902050204" pitchFamily="34" charset="0"/>
              </a:rPr>
              <a:t>Nízké povědomí </a:t>
            </a:r>
            <a:r>
              <a:rPr lang="cs-CZ" altLang="cs-CZ" sz="2800" b="1" dirty="0">
                <a:solidFill>
                  <a:srgbClr val="0066CC"/>
                </a:solidFill>
                <a:latin typeface="Impact" panose="020B0806030902050204" pitchFamily="34" charset="0"/>
              </a:rPr>
              <a:t>o reklamních kampaních o problematice evropských </a:t>
            </a:r>
            <a:r>
              <a:rPr lang="cs-CZ" altLang="cs-CZ" sz="2800" b="1" dirty="0" smtClean="0">
                <a:solidFill>
                  <a:srgbClr val="0066CC"/>
                </a:solidFill>
                <a:latin typeface="Impact" panose="020B0806030902050204" pitchFamily="34" charset="0"/>
              </a:rPr>
              <a:t>fondů, vyšší u reklam </a:t>
            </a:r>
            <a:r>
              <a:rPr lang="cs-CZ" altLang="cs-CZ" sz="2800" b="1" dirty="0">
                <a:solidFill>
                  <a:srgbClr val="0066CC"/>
                </a:solidFill>
                <a:latin typeface="Impact" panose="020B0806030902050204" pitchFamily="34" charset="0"/>
              </a:rPr>
              <a:t>na podporu projektů z EU </a:t>
            </a:r>
            <a:r>
              <a:rPr lang="cs-CZ" altLang="cs-CZ" sz="2800" b="1" dirty="0" smtClean="0">
                <a:solidFill>
                  <a:srgbClr val="0066CC"/>
                </a:solidFill>
                <a:latin typeface="Impact" panose="020B0806030902050204" pitchFamily="34" charset="0"/>
              </a:rPr>
              <a:t>dotací – u obou však proti minulé vlně pokles.</a:t>
            </a:r>
            <a:endParaRPr lang="cs-CZ" altLang="cs-CZ" sz="2500" b="1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2532" name="Oval 4"/>
          <p:cNvSpPr>
            <a:spLocks noChangeArrowheads="1"/>
          </p:cNvSpPr>
          <p:nvPr/>
        </p:nvSpPr>
        <p:spPr bwMode="auto">
          <a:xfrm>
            <a:off x="463528" y="3552720"/>
            <a:ext cx="1143000" cy="1143000"/>
          </a:xfrm>
          <a:prstGeom prst="ellipse">
            <a:avLst/>
          </a:prstGeom>
          <a:solidFill>
            <a:srgbClr val="0066CC"/>
          </a:solidFill>
          <a:ln w="31750">
            <a:solidFill>
              <a:srgbClr val="0066CC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>
            <a:lvl1pPr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cs-CZ" altLang="cs-CZ" sz="3200" b="1" dirty="0" smtClean="0">
                <a:solidFill>
                  <a:schemeClr val="bg1"/>
                </a:solidFill>
                <a:latin typeface="Impact" panose="020B0806030902050204" pitchFamily="34" charset="0"/>
              </a:rPr>
              <a:t>31%</a:t>
            </a:r>
            <a:endParaRPr lang="cs-CZ" altLang="cs-CZ" sz="3200" b="1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2533" name="Text Box 35"/>
          <p:cNvSpPr txBox="1">
            <a:spLocks noChangeArrowheads="1"/>
          </p:cNvSpPr>
          <p:nvPr/>
        </p:nvSpPr>
        <p:spPr bwMode="auto">
          <a:xfrm>
            <a:off x="2362200" y="3616220"/>
            <a:ext cx="6477000" cy="124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cs-CZ" altLang="cs-CZ" sz="2800">
                <a:solidFill>
                  <a:srgbClr val="0066CC"/>
                </a:solidFill>
                <a:latin typeface="Impact" panose="020B0806030902050204" pitchFamily="34" charset="0"/>
              </a:rPr>
              <a:t>zaznamenalo reklamu na podporu projektů z dotací EU, které se týkaly zaměstnanosti, vybavení škol, nemocnic, infrastruktury</a:t>
            </a:r>
            <a:endParaRPr lang="cs-CZ" altLang="cs-CZ" sz="2200">
              <a:solidFill>
                <a:srgbClr val="0066CC"/>
              </a:solidFill>
            </a:endParaRPr>
          </a:p>
        </p:txBody>
      </p:sp>
      <p:sp>
        <p:nvSpPr>
          <p:cNvPr id="4245510" name="Oval 6"/>
          <p:cNvSpPr>
            <a:spLocks noChangeArrowheads="1"/>
          </p:cNvSpPr>
          <p:nvPr/>
        </p:nvSpPr>
        <p:spPr bwMode="auto">
          <a:xfrm>
            <a:off x="547688" y="1770063"/>
            <a:ext cx="914400" cy="914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cs-CZ" altLang="cs-CZ" sz="2800" b="1" dirty="0" smtClean="0">
                <a:solidFill>
                  <a:schemeClr val="bg1"/>
                </a:solidFill>
                <a:latin typeface="Impact" panose="020B0806030902050204" pitchFamily="34" charset="0"/>
              </a:rPr>
              <a:t>20%</a:t>
            </a:r>
            <a:endParaRPr lang="cs-CZ" altLang="cs-CZ" sz="2800" b="1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4245511" name="Text Box 35"/>
          <p:cNvSpPr txBox="1">
            <a:spLocks noChangeArrowheads="1"/>
          </p:cNvSpPr>
          <p:nvPr/>
        </p:nvSpPr>
        <p:spPr bwMode="auto">
          <a:xfrm>
            <a:off x="2438400" y="1693863"/>
            <a:ext cx="5157788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dirty="0" smtClean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</a:rPr>
              <a:t>zaznamenalo reklamu věnovanou problematice EU fondů</a:t>
            </a:r>
          </a:p>
        </p:txBody>
      </p:sp>
      <p:sp>
        <p:nvSpPr>
          <p:cNvPr id="22536" name="Text Box 35"/>
          <p:cNvSpPr txBox="1">
            <a:spLocks noChangeArrowheads="1"/>
          </p:cNvSpPr>
          <p:nvPr/>
        </p:nvSpPr>
        <p:spPr bwMode="auto">
          <a:xfrm>
            <a:off x="8229600" y="6553200"/>
            <a:ext cx="5334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fld id="{2117EDD0-3962-462E-A880-11CF565E79C7}" type="slidenum">
              <a:rPr lang="cs-CZ" altLang="cs-CZ">
                <a:solidFill>
                  <a:schemeClr val="bg2"/>
                </a:solidFill>
                <a:latin typeface="Impact" panose="020B0806030902050204" pitchFamily="34" charset="0"/>
              </a:rPr>
              <a:pPr eaLnBrk="1" hangingPunct="1">
                <a:lnSpc>
                  <a:spcPct val="90000"/>
                </a:lnSpc>
              </a:pPr>
              <a:t>6</a:t>
            </a:fld>
            <a:endParaRPr lang="cs-CZ" altLang="cs-CZ">
              <a:solidFill>
                <a:schemeClr val="bg2"/>
              </a:solidFill>
              <a:latin typeface="Impact" panose="020B0806030902050204" pitchFamily="34" charset="0"/>
            </a:endParaRPr>
          </a:p>
        </p:txBody>
      </p:sp>
      <p:sp>
        <p:nvSpPr>
          <p:cNvPr id="22548" name="AutoShape 21"/>
          <p:cNvSpPr>
            <a:spLocks noChangeArrowheads="1"/>
          </p:cNvSpPr>
          <p:nvPr/>
        </p:nvSpPr>
        <p:spPr bwMode="auto">
          <a:xfrm>
            <a:off x="6629400" y="2115807"/>
            <a:ext cx="2209800" cy="1066800"/>
          </a:xfrm>
          <a:prstGeom prst="wedgeRoundRectCallout">
            <a:avLst>
              <a:gd name="adj1" fmla="val -76435"/>
              <a:gd name="adj2" fmla="val -25597"/>
              <a:gd name="adj3" fmla="val 16667"/>
            </a:avLst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/>
            <a:r>
              <a:rPr lang="cs-CZ" altLang="cs-CZ" sz="1500" i="1" dirty="0" smtClean="0">
                <a:solidFill>
                  <a:schemeClr val="bg1"/>
                </a:solidFill>
                <a:latin typeface="Impact" panose="020B0806030902050204" pitchFamily="34" charset="0"/>
              </a:rPr>
              <a:t>financování školství, vzdělání, budování silnic, existence fondů EU, kotlíková dotace, …</a:t>
            </a:r>
            <a:endParaRPr lang="cs-CZ" altLang="cs-CZ" sz="1500" i="1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2" name="Line 29"/>
          <p:cNvSpPr>
            <a:spLocks noChangeShapeType="1"/>
          </p:cNvSpPr>
          <p:nvPr/>
        </p:nvSpPr>
        <p:spPr bwMode="auto">
          <a:xfrm>
            <a:off x="683568" y="2708920"/>
            <a:ext cx="330199" cy="298450"/>
          </a:xfrm>
          <a:prstGeom prst="line">
            <a:avLst/>
          </a:prstGeom>
          <a:noFill/>
          <a:ln w="38100">
            <a:solidFill>
              <a:schemeClr val="bg1">
                <a:lumMod val="65000"/>
              </a:schemeClr>
            </a:solidFill>
            <a:miter lim="800000"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23" name="Text Box 35"/>
          <p:cNvSpPr txBox="1">
            <a:spLocks noChangeArrowheads="1"/>
          </p:cNvSpPr>
          <p:nvPr/>
        </p:nvSpPr>
        <p:spPr bwMode="auto">
          <a:xfrm>
            <a:off x="1033084" y="2736216"/>
            <a:ext cx="628947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cs-CZ" altLang="cs-CZ" sz="1500" dirty="0" smtClean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</a:rPr>
              <a:t>- 5%</a:t>
            </a:r>
            <a:endParaRPr lang="cs-CZ" altLang="cs-CZ" sz="1500" dirty="0">
              <a:solidFill>
                <a:schemeClr val="bg1">
                  <a:lumMod val="6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4" name="Line 29"/>
          <p:cNvSpPr>
            <a:spLocks noChangeShapeType="1"/>
          </p:cNvSpPr>
          <p:nvPr/>
        </p:nvSpPr>
        <p:spPr bwMode="auto">
          <a:xfrm>
            <a:off x="748040" y="4757806"/>
            <a:ext cx="330199" cy="298450"/>
          </a:xfrm>
          <a:prstGeom prst="line">
            <a:avLst/>
          </a:prstGeom>
          <a:noFill/>
          <a:ln w="38100">
            <a:solidFill>
              <a:srgbClr val="0066CC"/>
            </a:solidFill>
            <a:miter lim="800000"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25" name="Text Box 35"/>
          <p:cNvSpPr txBox="1">
            <a:spLocks noChangeArrowheads="1"/>
          </p:cNvSpPr>
          <p:nvPr/>
        </p:nvSpPr>
        <p:spPr bwMode="auto">
          <a:xfrm>
            <a:off x="1042964" y="4785102"/>
            <a:ext cx="628947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cs-CZ" altLang="cs-CZ" sz="1500" dirty="0" smtClean="0">
                <a:solidFill>
                  <a:srgbClr val="0066CC"/>
                </a:solidFill>
                <a:latin typeface="Impact" panose="020B0806030902050204" pitchFamily="34" charset="0"/>
              </a:rPr>
              <a:t>- 6%</a:t>
            </a:r>
            <a:endParaRPr lang="cs-CZ" altLang="cs-CZ" sz="1500" dirty="0">
              <a:solidFill>
                <a:srgbClr val="0066CC"/>
              </a:solidFill>
              <a:latin typeface="Impact" panose="020B0806030902050204" pitchFamily="34" charset="0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6516216" y="5310060"/>
            <a:ext cx="2246784" cy="279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r">
              <a:spcBef>
                <a:spcPct val="50000"/>
              </a:spcBef>
            </a:pPr>
            <a:r>
              <a:rPr lang="cs-CZ" altLang="cs-CZ" dirty="0">
                <a:solidFill>
                  <a:schemeClr val="bg2"/>
                </a:solidFill>
                <a:latin typeface="Impact" panose="020B0806030902050204" pitchFamily="34" charset="0"/>
              </a:rPr>
              <a:t>(</a:t>
            </a:r>
            <a:r>
              <a:rPr lang="cs-CZ" altLang="cs-CZ" dirty="0" err="1" smtClean="0">
                <a:solidFill>
                  <a:schemeClr val="bg2"/>
                </a:solidFill>
                <a:latin typeface="Impact" panose="020B0806030902050204" pitchFamily="34" charset="0"/>
              </a:rPr>
              <a:t>Stat</a:t>
            </a:r>
            <a:r>
              <a:rPr lang="cs-CZ" altLang="cs-CZ" dirty="0" smtClean="0">
                <a:solidFill>
                  <a:schemeClr val="bg2"/>
                </a:solidFill>
                <a:latin typeface="Impact" panose="020B0806030902050204" pitchFamily="34" charset="0"/>
              </a:rPr>
              <a:t>. chyba 6/2017: </a:t>
            </a:r>
            <a:r>
              <a:rPr lang="cs-CZ" altLang="cs-CZ" dirty="0">
                <a:solidFill>
                  <a:schemeClr val="bg2"/>
                </a:solidFill>
                <a:latin typeface="Impact" panose="020B0806030902050204" pitchFamily="34" charset="0"/>
              </a:rPr>
              <a:t>max. </a:t>
            </a:r>
            <a:r>
              <a:rPr lang="cs-CZ" altLang="cs-CZ" dirty="0" smtClean="0">
                <a:solidFill>
                  <a:schemeClr val="bg2"/>
                </a:solidFill>
                <a:latin typeface="Impact" panose="020B0806030902050204" pitchFamily="34" charset="0"/>
              </a:rPr>
              <a:t>2,1 </a:t>
            </a:r>
            <a:r>
              <a:rPr lang="cs-CZ" altLang="cs-CZ" dirty="0">
                <a:solidFill>
                  <a:schemeClr val="bg2"/>
                </a:solidFill>
                <a:latin typeface="Impact" panose="020B0806030902050204" pitchFamily="34" charset="0"/>
              </a:rPr>
              <a:t>%)</a:t>
            </a: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6516216" y="5126128"/>
            <a:ext cx="2246128" cy="279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r">
              <a:spcBef>
                <a:spcPct val="50000"/>
              </a:spcBef>
            </a:pPr>
            <a:r>
              <a:rPr lang="cs-CZ" altLang="cs-CZ" dirty="0">
                <a:solidFill>
                  <a:schemeClr val="bg2"/>
                </a:solidFill>
                <a:latin typeface="Impact" panose="020B0806030902050204" pitchFamily="34" charset="0"/>
              </a:rPr>
              <a:t>(</a:t>
            </a:r>
            <a:r>
              <a:rPr lang="cs-CZ" altLang="cs-CZ" dirty="0" err="1" smtClean="0">
                <a:solidFill>
                  <a:schemeClr val="bg2"/>
                </a:solidFill>
                <a:latin typeface="Impact" panose="020B0806030902050204" pitchFamily="34" charset="0"/>
              </a:rPr>
              <a:t>Stat</a:t>
            </a:r>
            <a:r>
              <a:rPr lang="cs-CZ" altLang="cs-CZ" dirty="0" smtClean="0">
                <a:solidFill>
                  <a:schemeClr val="bg2"/>
                </a:solidFill>
                <a:latin typeface="Impact" panose="020B0806030902050204" pitchFamily="34" charset="0"/>
              </a:rPr>
              <a:t>. chyba 2/2016: </a:t>
            </a:r>
            <a:r>
              <a:rPr lang="cs-CZ" altLang="cs-CZ" dirty="0">
                <a:solidFill>
                  <a:schemeClr val="bg2"/>
                </a:solidFill>
                <a:latin typeface="Impact" panose="020B0806030902050204" pitchFamily="34" charset="0"/>
              </a:rPr>
              <a:t>max. </a:t>
            </a:r>
            <a:r>
              <a:rPr lang="cs-CZ" altLang="cs-CZ" dirty="0" smtClean="0">
                <a:solidFill>
                  <a:schemeClr val="bg2"/>
                </a:solidFill>
                <a:latin typeface="Impact" panose="020B0806030902050204" pitchFamily="34" charset="0"/>
              </a:rPr>
              <a:t>2,9 </a:t>
            </a:r>
            <a:r>
              <a:rPr lang="cs-CZ" altLang="cs-CZ" dirty="0">
                <a:solidFill>
                  <a:schemeClr val="bg2"/>
                </a:solidFill>
                <a:latin typeface="Impact" panose="020B0806030902050204" pitchFamily="34" charset="0"/>
              </a:rPr>
              <a:t>%)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Lada\IBRS\template\podklady\titulni str patic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40388"/>
            <a:ext cx="9144000" cy="124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 Box 35"/>
          <p:cNvSpPr txBox="1">
            <a:spLocks noChangeArrowheads="1"/>
          </p:cNvSpPr>
          <p:nvPr/>
        </p:nvSpPr>
        <p:spPr bwMode="auto">
          <a:xfrm>
            <a:off x="899592" y="476672"/>
            <a:ext cx="33528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cs-CZ" altLang="cs-CZ" sz="2000" dirty="0">
                <a:solidFill>
                  <a:schemeClr val="bg2"/>
                </a:solidFill>
                <a:latin typeface="Impact" panose="020B0806030902050204" pitchFamily="34" charset="0"/>
              </a:rPr>
              <a:t>Respondentům byla představena kampaň (reklamní spot a vizuál).</a:t>
            </a:r>
          </a:p>
        </p:txBody>
      </p:sp>
      <p:sp>
        <p:nvSpPr>
          <p:cNvPr id="23556" name="Text Box 35"/>
          <p:cNvSpPr txBox="1">
            <a:spLocks noChangeArrowheads="1"/>
          </p:cNvSpPr>
          <p:nvPr/>
        </p:nvSpPr>
        <p:spPr bwMode="auto">
          <a:xfrm>
            <a:off x="8229600" y="6553200"/>
            <a:ext cx="5334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fld id="{C83D85BB-07B8-4D36-B18E-2C10A9046B60}" type="slidenum">
              <a:rPr lang="cs-CZ" altLang="cs-CZ">
                <a:solidFill>
                  <a:schemeClr val="bg2"/>
                </a:solidFill>
                <a:latin typeface="Impact" panose="020B0806030902050204" pitchFamily="34" charset="0"/>
              </a:rPr>
              <a:pPr eaLnBrk="1" hangingPunct="1">
                <a:lnSpc>
                  <a:spcPct val="90000"/>
                </a:lnSpc>
              </a:pPr>
              <a:t>7</a:t>
            </a:fld>
            <a:endParaRPr lang="cs-CZ" altLang="cs-CZ">
              <a:solidFill>
                <a:schemeClr val="bg2"/>
              </a:solidFill>
              <a:latin typeface="Impact" panose="020B0806030902050204" pitchFamily="34" charset="0"/>
            </a:endParaRPr>
          </a:p>
        </p:txBody>
      </p:sp>
      <p:sp>
        <p:nvSpPr>
          <p:cNvPr id="23559" name="Oval 4"/>
          <p:cNvSpPr>
            <a:spLocks noChangeArrowheads="1"/>
          </p:cNvSpPr>
          <p:nvPr/>
        </p:nvSpPr>
        <p:spPr bwMode="auto">
          <a:xfrm>
            <a:off x="1557338" y="1700808"/>
            <a:ext cx="1214437" cy="1252538"/>
          </a:xfrm>
          <a:prstGeom prst="ellipse">
            <a:avLst/>
          </a:prstGeom>
          <a:solidFill>
            <a:srgbClr val="0066CC"/>
          </a:solidFill>
          <a:ln w="31750">
            <a:solidFill>
              <a:srgbClr val="0066CC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>
            <a:lvl1pPr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cs-CZ" altLang="cs-CZ" sz="4000" b="1" dirty="0" smtClean="0">
                <a:solidFill>
                  <a:schemeClr val="bg1"/>
                </a:solidFill>
                <a:latin typeface="Impact" panose="020B0806030902050204" pitchFamily="34" charset="0"/>
              </a:rPr>
              <a:t>50%</a:t>
            </a:r>
            <a:endParaRPr lang="cs-CZ" altLang="cs-CZ" sz="4000" b="1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3560" name="Text Box 35"/>
          <p:cNvSpPr txBox="1">
            <a:spLocks noChangeArrowheads="1"/>
          </p:cNvSpPr>
          <p:nvPr/>
        </p:nvSpPr>
        <p:spPr bwMode="auto">
          <a:xfrm>
            <a:off x="900113" y="3140968"/>
            <a:ext cx="2909887" cy="125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cs-CZ" altLang="cs-CZ" sz="2800" dirty="0">
                <a:solidFill>
                  <a:srgbClr val="0066CC"/>
                </a:solidFill>
                <a:latin typeface="Impact" panose="020B0806030902050204" pitchFamily="34" charset="0"/>
              </a:rPr>
              <a:t>zaznamenalo tuto konkrétní reklamu/kampaň </a:t>
            </a:r>
            <a:endParaRPr lang="cs-CZ" altLang="cs-CZ" sz="2200" dirty="0">
              <a:solidFill>
                <a:srgbClr val="0066CC"/>
              </a:solidFill>
            </a:endParaRPr>
          </a:p>
        </p:txBody>
      </p:sp>
      <p:sp>
        <p:nvSpPr>
          <p:cNvPr id="10" name="Text Box 35"/>
          <p:cNvSpPr txBox="1">
            <a:spLocks noChangeArrowheads="1"/>
          </p:cNvSpPr>
          <p:nvPr/>
        </p:nvSpPr>
        <p:spPr bwMode="auto">
          <a:xfrm>
            <a:off x="228600" y="4679553"/>
            <a:ext cx="1905000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</a:pPr>
            <a:r>
              <a:rPr lang="cs-CZ" altLang="cs-CZ" sz="1800">
                <a:solidFill>
                  <a:schemeClr val="tx1"/>
                </a:solidFill>
                <a:latin typeface="Impact" panose="020B0806030902050204" pitchFamily="34" charset="0"/>
              </a:rPr>
              <a:t>Nejčastěji zaznamenáno prostřednictvím:</a:t>
            </a:r>
          </a:p>
        </p:txBody>
      </p:sp>
      <p:sp>
        <p:nvSpPr>
          <p:cNvPr id="11" name="Text Box 35"/>
          <p:cNvSpPr txBox="1">
            <a:spLocks noChangeArrowheads="1"/>
          </p:cNvSpPr>
          <p:nvPr/>
        </p:nvSpPr>
        <p:spPr bwMode="auto">
          <a:xfrm>
            <a:off x="2667000" y="5349478"/>
            <a:ext cx="1066800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cs-CZ" altLang="cs-CZ" sz="1500">
                <a:solidFill>
                  <a:schemeClr val="tx1"/>
                </a:solidFill>
                <a:latin typeface="Impact" panose="020B0806030902050204" pitchFamily="34" charset="0"/>
              </a:rPr>
              <a:t>Televize</a:t>
            </a:r>
            <a:endParaRPr lang="cs-CZ" altLang="cs-CZ" sz="1800">
              <a:solidFill>
                <a:schemeClr val="bg2"/>
              </a:solidFill>
              <a:latin typeface="Impact" panose="020B0806030902050204" pitchFamily="34" charset="0"/>
            </a:endParaRPr>
          </a:p>
        </p:txBody>
      </p:sp>
      <p:pic>
        <p:nvPicPr>
          <p:cNvPr id="12" name="Picture 11" descr="https://cdn2.iconfinder.com/data/icons/picons-essentials/57/website-5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581128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http://sayeedanwar.co.uk/wp-content/uploads/2014/01/tv-serviz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65732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35"/>
          <p:cNvSpPr txBox="1">
            <a:spLocks noChangeArrowheads="1"/>
          </p:cNvSpPr>
          <p:nvPr/>
        </p:nvSpPr>
        <p:spPr bwMode="auto">
          <a:xfrm>
            <a:off x="4457328" y="4880240"/>
            <a:ext cx="9144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</a:pPr>
            <a:r>
              <a:rPr lang="cs-CZ" altLang="cs-CZ" sz="1800" b="1" dirty="0" smtClean="0">
                <a:solidFill>
                  <a:schemeClr val="tx1"/>
                </a:solidFill>
                <a:latin typeface="Impact" panose="020B0806030902050204" pitchFamily="34" charset="0"/>
              </a:rPr>
              <a:t>38 </a:t>
            </a:r>
            <a:r>
              <a:rPr lang="cs-CZ" altLang="cs-CZ" sz="1800" b="1" dirty="0">
                <a:solidFill>
                  <a:schemeClr val="tx1"/>
                </a:solidFill>
                <a:latin typeface="Impact" panose="020B0806030902050204" pitchFamily="34" charset="0"/>
              </a:rPr>
              <a:t>%</a:t>
            </a:r>
          </a:p>
        </p:txBody>
      </p:sp>
      <p:sp>
        <p:nvSpPr>
          <p:cNvPr id="15" name="Text Box 35"/>
          <p:cNvSpPr txBox="1">
            <a:spLocks noChangeArrowheads="1"/>
          </p:cNvSpPr>
          <p:nvPr/>
        </p:nvSpPr>
        <p:spPr bwMode="auto">
          <a:xfrm>
            <a:off x="5889104" y="4885928"/>
            <a:ext cx="9144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</a:pPr>
            <a:r>
              <a:rPr lang="cs-CZ" altLang="cs-CZ" sz="1800" b="1" dirty="0" smtClean="0">
                <a:solidFill>
                  <a:schemeClr val="tx1"/>
                </a:solidFill>
                <a:latin typeface="Impact" panose="020B0806030902050204" pitchFamily="34" charset="0"/>
              </a:rPr>
              <a:t>12 </a:t>
            </a:r>
            <a:r>
              <a:rPr lang="cs-CZ" altLang="cs-CZ" sz="1800" b="1" dirty="0">
                <a:solidFill>
                  <a:schemeClr val="tx1"/>
                </a:solidFill>
                <a:latin typeface="Impact" panose="020B0806030902050204" pitchFamily="34" charset="0"/>
              </a:rPr>
              <a:t>%</a:t>
            </a:r>
          </a:p>
        </p:txBody>
      </p:sp>
      <p:sp>
        <p:nvSpPr>
          <p:cNvPr id="16" name="Text Box 35"/>
          <p:cNvSpPr txBox="1">
            <a:spLocks noChangeArrowheads="1"/>
          </p:cNvSpPr>
          <p:nvPr/>
        </p:nvSpPr>
        <p:spPr bwMode="auto">
          <a:xfrm>
            <a:off x="2895600" y="4885928"/>
            <a:ext cx="9144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</a:pPr>
            <a:r>
              <a:rPr lang="cs-CZ" altLang="cs-CZ" sz="1800" b="1" dirty="0" smtClean="0">
                <a:solidFill>
                  <a:schemeClr val="tx1"/>
                </a:solidFill>
                <a:latin typeface="Impact" panose="020B0806030902050204" pitchFamily="34" charset="0"/>
              </a:rPr>
              <a:t>88 </a:t>
            </a:r>
            <a:r>
              <a:rPr lang="cs-CZ" altLang="cs-CZ" sz="1800" b="1" dirty="0">
                <a:solidFill>
                  <a:schemeClr val="tx1"/>
                </a:solidFill>
                <a:latin typeface="Impact" panose="020B0806030902050204" pitchFamily="34" charset="0"/>
              </a:rPr>
              <a:t>%</a:t>
            </a:r>
          </a:p>
        </p:txBody>
      </p:sp>
      <p:sp>
        <p:nvSpPr>
          <p:cNvPr id="17" name="Text Box 35"/>
          <p:cNvSpPr txBox="1">
            <a:spLocks noChangeArrowheads="1"/>
          </p:cNvSpPr>
          <p:nvPr/>
        </p:nvSpPr>
        <p:spPr bwMode="auto">
          <a:xfrm>
            <a:off x="4152528" y="5349478"/>
            <a:ext cx="1066800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cs-CZ" altLang="cs-CZ" sz="1500">
                <a:solidFill>
                  <a:schemeClr val="tx1"/>
                </a:solidFill>
                <a:latin typeface="Impact" panose="020B0806030902050204" pitchFamily="34" charset="0"/>
              </a:rPr>
              <a:t>Internet</a:t>
            </a:r>
          </a:p>
        </p:txBody>
      </p:sp>
      <p:sp>
        <p:nvSpPr>
          <p:cNvPr id="18" name="Text Box 35"/>
          <p:cNvSpPr txBox="1">
            <a:spLocks noChangeArrowheads="1"/>
          </p:cNvSpPr>
          <p:nvPr/>
        </p:nvSpPr>
        <p:spPr bwMode="auto">
          <a:xfrm>
            <a:off x="5784304" y="5349478"/>
            <a:ext cx="1524000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cs-CZ" altLang="cs-CZ" sz="1500" dirty="0">
                <a:solidFill>
                  <a:schemeClr val="tx1"/>
                </a:solidFill>
                <a:latin typeface="Impact" panose="020B0806030902050204" pitchFamily="34" charset="0"/>
              </a:rPr>
              <a:t>Noviny</a:t>
            </a:r>
          </a:p>
        </p:txBody>
      </p:sp>
      <p:pic>
        <p:nvPicPr>
          <p:cNvPr id="19" name="Picture 20" descr="D:\Ivana\Online panel\PROJEKTY\Eurofondy\image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8" t="22397" r="16798" b="22397"/>
          <a:stretch>
            <a:fillRect/>
          </a:stretch>
        </p:blipFill>
        <p:spPr bwMode="auto">
          <a:xfrm>
            <a:off x="5508104" y="4733528"/>
            <a:ext cx="698500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32656"/>
            <a:ext cx="2837515" cy="4182888"/>
          </a:xfrm>
          <a:prstGeom prst="rect">
            <a:avLst/>
          </a:prstGeom>
        </p:spPr>
      </p:pic>
      <p:sp>
        <p:nvSpPr>
          <p:cNvPr id="21" name="Line 29"/>
          <p:cNvSpPr>
            <a:spLocks noChangeShapeType="1"/>
          </p:cNvSpPr>
          <p:nvPr/>
        </p:nvSpPr>
        <p:spPr bwMode="auto">
          <a:xfrm>
            <a:off x="3017473" y="2165518"/>
            <a:ext cx="330199" cy="298450"/>
          </a:xfrm>
          <a:prstGeom prst="line">
            <a:avLst/>
          </a:prstGeom>
          <a:noFill/>
          <a:ln w="38100">
            <a:solidFill>
              <a:srgbClr val="0066CC"/>
            </a:solidFill>
            <a:miter lim="800000"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22" name="Text Box 35"/>
          <p:cNvSpPr txBox="1">
            <a:spLocks noChangeArrowheads="1"/>
          </p:cNvSpPr>
          <p:nvPr/>
        </p:nvSpPr>
        <p:spPr bwMode="auto">
          <a:xfrm>
            <a:off x="3366989" y="2192814"/>
            <a:ext cx="628947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cs-CZ" altLang="cs-CZ" sz="1500" dirty="0" smtClean="0">
                <a:solidFill>
                  <a:srgbClr val="0066CC"/>
                </a:solidFill>
                <a:latin typeface="Impact" panose="020B0806030902050204" pitchFamily="34" charset="0"/>
              </a:rPr>
              <a:t>- 8%</a:t>
            </a:r>
            <a:endParaRPr lang="cs-CZ" altLang="cs-CZ" sz="1500" dirty="0">
              <a:solidFill>
                <a:srgbClr val="0066CC"/>
              </a:solidFill>
              <a:latin typeface="Impact" panose="020B0806030902050204" pitchFamily="34" charset="0"/>
            </a:endParaRP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6566821" y="5310060"/>
            <a:ext cx="2272379" cy="279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r">
              <a:spcBef>
                <a:spcPct val="50000"/>
              </a:spcBef>
            </a:pPr>
            <a:r>
              <a:rPr lang="cs-CZ" altLang="cs-CZ" dirty="0">
                <a:solidFill>
                  <a:schemeClr val="bg2"/>
                </a:solidFill>
                <a:latin typeface="Impact" panose="020B0806030902050204" pitchFamily="34" charset="0"/>
              </a:rPr>
              <a:t>(</a:t>
            </a:r>
            <a:r>
              <a:rPr lang="cs-CZ" altLang="cs-CZ" dirty="0" err="1" smtClean="0">
                <a:solidFill>
                  <a:schemeClr val="bg2"/>
                </a:solidFill>
                <a:latin typeface="Impact" panose="020B0806030902050204" pitchFamily="34" charset="0"/>
              </a:rPr>
              <a:t>Stat</a:t>
            </a:r>
            <a:r>
              <a:rPr lang="cs-CZ" altLang="cs-CZ" dirty="0" smtClean="0">
                <a:solidFill>
                  <a:schemeClr val="bg2"/>
                </a:solidFill>
                <a:latin typeface="Impact" panose="020B0806030902050204" pitchFamily="34" charset="0"/>
              </a:rPr>
              <a:t>. chyba 6/2017: </a:t>
            </a:r>
            <a:r>
              <a:rPr lang="cs-CZ" altLang="cs-CZ" dirty="0">
                <a:solidFill>
                  <a:schemeClr val="bg2"/>
                </a:solidFill>
                <a:latin typeface="Impact" panose="020B0806030902050204" pitchFamily="34" charset="0"/>
              </a:rPr>
              <a:t>max. </a:t>
            </a:r>
            <a:r>
              <a:rPr lang="cs-CZ" altLang="cs-CZ" dirty="0" smtClean="0">
                <a:solidFill>
                  <a:schemeClr val="bg2"/>
                </a:solidFill>
                <a:latin typeface="Impact" panose="020B0806030902050204" pitchFamily="34" charset="0"/>
              </a:rPr>
              <a:t>3,0 </a:t>
            </a:r>
            <a:r>
              <a:rPr lang="cs-CZ" altLang="cs-CZ" dirty="0">
                <a:solidFill>
                  <a:schemeClr val="bg2"/>
                </a:solidFill>
                <a:latin typeface="Impact" panose="020B0806030902050204" pitchFamily="34" charset="0"/>
              </a:rPr>
              <a:t>%)</a:t>
            </a:r>
          </a:p>
        </p:txBody>
      </p:sp>
      <p:sp>
        <p:nvSpPr>
          <p:cNvPr id="23" name="Text Box 8"/>
          <p:cNvSpPr txBox="1">
            <a:spLocks noChangeArrowheads="1"/>
          </p:cNvSpPr>
          <p:nvPr/>
        </p:nvSpPr>
        <p:spPr bwMode="auto">
          <a:xfrm>
            <a:off x="6566821" y="5126128"/>
            <a:ext cx="2271723" cy="279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r">
              <a:spcBef>
                <a:spcPct val="50000"/>
              </a:spcBef>
            </a:pPr>
            <a:r>
              <a:rPr lang="cs-CZ" altLang="cs-CZ" dirty="0">
                <a:solidFill>
                  <a:schemeClr val="bg2"/>
                </a:solidFill>
                <a:latin typeface="Impact" panose="020B0806030902050204" pitchFamily="34" charset="0"/>
              </a:rPr>
              <a:t>(</a:t>
            </a:r>
            <a:r>
              <a:rPr lang="cs-CZ" altLang="cs-CZ" dirty="0" err="1" smtClean="0">
                <a:solidFill>
                  <a:schemeClr val="bg2"/>
                </a:solidFill>
                <a:latin typeface="Impact" panose="020B0806030902050204" pitchFamily="34" charset="0"/>
              </a:rPr>
              <a:t>Stat</a:t>
            </a:r>
            <a:r>
              <a:rPr lang="cs-CZ" altLang="cs-CZ" dirty="0" smtClean="0">
                <a:solidFill>
                  <a:schemeClr val="bg2"/>
                </a:solidFill>
                <a:latin typeface="Impact" panose="020B0806030902050204" pitchFamily="34" charset="0"/>
              </a:rPr>
              <a:t>. chyba 2/2016: </a:t>
            </a:r>
            <a:r>
              <a:rPr lang="cs-CZ" altLang="cs-CZ" dirty="0">
                <a:solidFill>
                  <a:schemeClr val="bg2"/>
                </a:solidFill>
                <a:latin typeface="Impact" panose="020B0806030902050204" pitchFamily="34" charset="0"/>
              </a:rPr>
              <a:t>max. </a:t>
            </a:r>
            <a:r>
              <a:rPr lang="cs-CZ" altLang="cs-CZ" dirty="0" smtClean="0">
                <a:solidFill>
                  <a:schemeClr val="bg2"/>
                </a:solidFill>
                <a:latin typeface="Impact" panose="020B0806030902050204" pitchFamily="34" charset="0"/>
              </a:rPr>
              <a:t>2,9 </a:t>
            </a:r>
            <a:r>
              <a:rPr lang="cs-CZ" altLang="cs-CZ" dirty="0">
                <a:solidFill>
                  <a:schemeClr val="bg2"/>
                </a:solidFill>
                <a:latin typeface="Impact" panose="020B0806030902050204" pitchFamily="34" charset="0"/>
              </a:rPr>
              <a:t>%)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Lada\IBRS\template\podklady\titulni str patic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9144000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8"/>
          <p:cNvSpPr>
            <a:spLocks noChangeArrowheads="1"/>
          </p:cNvSpPr>
          <p:nvPr/>
        </p:nvSpPr>
        <p:spPr bwMode="auto">
          <a:xfrm>
            <a:off x="381000" y="304800"/>
            <a:ext cx="7646988" cy="1219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>
              <a:lnSpc>
                <a:spcPct val="85000"/>
              </a:lnSpc>
            </a:pPr>
            <a:r>
              <a:rPr lang="cs-CZ" altLang="cs-CZ" sz="2800" b="1" dirty="0">
                <a:solidFill>
                  <a:srgbClr val="0066CC"/>
                </a:solidFill>
                <a:latin typeface="Impact" panose="020B0806030902050204" pitchFamily="34" charset="0"/>
              </a:rPr>
              <a:t>Atraktivnost </a:t>
            </a:r>
            <a:r>
              <a:rPr lang="cs-CZ" altLang="cs-CZ" sz="2800" b="1" dirty="0" smtClean="0">
                <a:solidFill>
                  <a:srgbClr val="0066CC"/>
                </a:solidFill>
                <a:latin typeface="Impact" panose="020B0806030902050204" pitchFamily="34" charset="0"/>
              </a:rPr>
              <a:t>reklamy klesla na úroveň </a:t>
            </a:r>
            <a:r>
              <a:rPr lang="cs-CZ" altLang="cs-CZ" sz="2800" b="1" dirty="0" err="1" smtClean="0">
                <a:solidFill>
                  <a:srgbClr val="0066CC"/>
                </a:solidFill>
                <a:latin typeface="Impact" panose="020B0806030902050204" pitchFamily="34" charset="0"/>
              </a:rPr>
              <a:t>benchmarku</a:t>
            </a:r>
            <a:r>
              <a:rPr lang="cs-CZ" altLang="cs-CZ" sz="2800" b="1" dirty="0" smtClean="0">
                <a:solidFill>
                  <a:srgbClr val="0066CC"/>
                </a:solidFill>
                <a:latin typeface="Impact" panose="020B0806030902050204" pitchFamily="34" charset="0"/>
              </a:rPr>
              <a:t>, srozumitelnost se drží stále nad úrovní </a:t>
            </a:r>
            <a:r>
              <a:rPr lang="cs-CZ" altLang="cs-CZ" sz="2800" b="1" dirty="0" err="1" smtClean="0">
                <a:solidFill>
                  <a:srgbClr val="0066CC"/>
                </a:solidFill>
                <a:latin typeface="Impact" panose="020B0806030902050204" pitchFamily="34" charset="0"/>
              </a:rPr>
              <a:t>benchmarku</a:t>
            </a:r>
            <a:r>
              <a:rPr lang="cs-CZ" altLang="cs-CZ" sz="2800" b="1" dirty="0" smtClean="0">
                <a:solidFill>
                  <a:srgbClr val="0066CC"/>
                </a:solidFill>
                <a:latin typeface="Impact" panose="020B0806030902050204" pitchFamily="34" charset="0"/>
              </a:rPr>
              <a:t>.</a:t>
            </a:r>
            <a:endParaRPr lang="cs-CZ" altLang="cs-CZ" sz="2500" b="1" dirty="0">
              <a:solidFill>
                <a:srgbClr val="FFFFFF"/>
              </a:solidFill>
              <a:latin typeface="Impact" panose="020B0806030902050204" pitchFamily="34" charset="0"/>
            </a:endParaRPr>
          </a:p>
        </p:txBody>
      </p:sp>
      <p:sp>
        <p:nvSpPr>
          <p:cNvPr id="24580" name="Oval 9"/>
          <p:cNvSpPr>
            <a:spLocks noChangeArrowheads="1"/>
          </p:cNvSpPr>
          <p:nvPr/>
        </p:nvSpPr>
        <p:spPr bwMode="auto">
          <a:xfrm>
            <a:off x="812800" y="2217738"/>
            <a:ext cx="1238250" cy="1211262"/>
          </a:xfrm>
          <a:prstGeom prst="ellipse">
            <a:avLst/>
          </a:prstGeom>
          <a:solidFill>
            <a:schemeClr val="folHlink"/>
          </a:solidFill>
          <a:ln w="31750">
            <a:solidFill>
              <a:schemeClr val="folHlink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cs-CZ" altLang="cs-CZ" sz="4000" b="1" dirty="0" smtClean="0">
                <a:solidFill>
                  <a:srgbClr val="FFFFFF"/>
                </a:solidFill>
                <a:latin typeface="Impact" panose="020B0806030902050204" pitchFamily="34" charset="0"/>
              </a:rPr>
              <a:t>60%</a:t>
            </a:r>
            <a:endParaRPr lang="cs-CZ" altLang="cs-CZ" sz="4000" b="1" dirty="0">
              <a:solidFill>
                <a:srgbClr val="FFFFFF"/>
              </a:solidFill>
              <a:latin typeface="Impact" panose="020B0806030902050204" pitchFamily="34" charset="0"/>
            </a:endParaRPr>
          </a:p>
        </p:txBody>
      </p:sp>
      <p:sp>
        <p:nvSpPr>
          <p:cNvPr id="24581" name="Text Box 35"/>
          <p:cNvSpPr txBox="1">
            <a:spLocks noChangeArrowheads="1"/>
          </p:cNvSpPr>
          <p:nvPr/>
        </p:nvSpPr>
        <p:spPr bwMode="auto">
          <a:xfrm>
            <a:off x="2794000" y="2589213"/>
            <a:ext cx="18494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cs-CZ" altLang="cs-CZ" sz="2800">
                <a:solidFill>
                  <a:srgbClr val="B2B2B2"/>
                </a:solidFill>
                <a:latin typeface="Impact" panose="020B0806030902050204" pitchFamily="34" charset="0"/>
              </a:rPr>
              <a:t>atraktivní</a:t>
            </a:r>
            <a:endParaRPr lang="cs-CZ" altLang="cs-CZ" sz="2200">
              <a:solidFill>
                <a:srgbClr val="000000"/>
              </a:solidFill>
            </a:endParaRPr>
          </a:p>
        </p:txBody>
      </p:sp>
      <p:sp>
        <p:nvSpPr>
          <p:cNvPr id="24582" name="Oval 15"/>
          <p:cNvSpPr>
            <a:spLocks noChangeArrowheads="1"/>
          </p:cNvSpPr>
          <p:nvPr/>
        </p:nvSpPr>
        <p:spPr bwMode="auto">
          <a:xfrm>
            <a:off x="755650" y="3814763"/>
            <a:ext cx="1447800" cy="1414462"/>
          </a:xfrm>
          <a:prstGeom prst="ellipse">
            <a:avLst/>
          </a:prstGeom>
          <a:solidFill>
            <a:srgbClr val="00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chemeClr val="folHlink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cs-CZ" altLang="cs-CZ" sz="4800" b="1" dirty="0" smtClean="0">
                <a:solidFill>
                  <a:srgbClr val="FFFFFF"/>
                </a:solidFill>
                <a:latin typeface="Impact" panose="020B0806030902050204" pitchFamily="34" charset="0"/>
              </a:rPr>
              <a:t>85%</a:t>
            </a:r>
            <a:endParaRPr lang="cs-CZ" altLang="cs-CZ" sz="4800" b="1" dirty="0">
              <a:solidFill>
                <a:srgbClr val="FFFFFF"/>
              </a:solidFill>
              <a:latin typeface="Impact" panose="020B0806030902050204" pitchFamily="34" charset="0"/>
            </a:endParaRPr>
          </a:p>
        </p:txBody>
      </p:sp>
      <p:sp>
        <p:nvSpPr>
          <p:cNvPr id="24583" name="Text Box 35"/>
          <p:cNvSpPr txBox="1">
            <a:spLocks noChangeArrowheads="1"/>
          </p:cNvSpPr>
          <p:nvPr/>
        </p:nvSpPr>
        <p:spPr bwMode="auto">
          <a:xfrm>
            <a:off x="2870200" y="4244975"/>
            <a:ext cx="2278063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cs-CZ" altLang="cs-CZ" sz="2800">
                <a:solidFill>
                  <a:srgbClr val="0066CC"/>
                </a:solidFill>
                <a:latin typeface="Impact" panose="020B0806030902050204" pitchFamily="34" charset="0"/>
              </a:rPr>
              <a:t>srozumitelná</a:t>
            </a:r>
          </a:p>
        </p:txBody>
      </p:sp>
      <p:sp>
        <p:nvSpPr>
          <p:cNvPr id="24584" name="Text Box 35"/>
          <p:cNvSpPr txBox="1">
            <a:spLocks noChangeArrowheads="1"/>
          </p:cNvSpPr>
          <p:nvPr/>
        </p:nvSpPr>
        <p:spPr bwMode="auto">
          <a:xfrm>
            <a:off x="8229600" y="6553200"/>
            <a:ext cx="5334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fld id="{33A7D769-8798-4A62-8007-4F2E779B3F39}" type="slidenum">
              <a:rPr lang="cs-CZ" altLang="cs-CZ">
                <a:solidFill>
                  <a:srgbClr val="808080"/>
                </a:solidFill>
                <a:latin typeface="Impact" panose="020B0806030902050204" pitchFamily="34" charset="0"/>
              </a:rPr>
              <a:pPr eaLnBrk="1" hangingPunct="1">
                <a:lnSpc>
                  <a:spcPct val="90000"/>
                </a:lnSpc>
              </a:pPr>
              <a:t>8</a:t>
            </a:fld>
            <a:endParaRPr lang="cs-CZ" altLang="cs-CZ">
              <a:solidFill>
                <a:srgbClr val="808080"/>
              </a:solidFill>
              <a:latin typeface="Impact" panose="020B0806030902050204" pitchFamily="34" charset="0"/>
            </a:endParaRPr>
          </a:p>
        </p:txBody>
      </p:sp>
      <p:sp>
        <p:nvSpPr>
          <p:cNvPr id="24585" name="Text Box 35"/>
          <p:cNvSpPr txBox="1">
            <a:spLocks noChangeArrowheads="1"/>
          </p:cNvSpPr>
          <p:nvPr/>
        </p:nvSpPr>
        <p:spPr bwMode="auto">
          <a:xfrm>
            <a:off x="2411413" y="1636713"/>
            <a:ext cx="2881312" cy="4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cs-CZ" altLang="cs-CZ" sz="2400">
                <a:solidFill>
                  <a:schemeClr val="tx1"/>
                </a:solidFill>
                <a:latin typeface="Impact" panose="020B0806030902050204" pitchFamily="34" charset="0"/>
              </a:rPr>
              <a:t>Reklama je pro Vás:</a:t>
            </a:r>
            <a:endParaRPr lang="cs-CZ" altLang="cs-CZ" sz="2400">
              <a:solidFill>
                <a:schemeClr val="tx1"/>
              </a:solidFill>
            </a:endParaRPr>
          </a:p>
        </p:txBody>
      </p:sp>
      <p:sp>
        <p:nvSpPr>
          <p:cNvPr id="24586" name="Text Box 35"/>
          <p:cNvSpPr txBox="1">
            <a:spLocks noChangeArrowheads="1"/>
          </p:cNvSpPr>
          <p:nvPr/>
        </p:nvSpPr>
        <p:spPr bwMode="auto">
          <a:xfrm>
            <a:off x="5580063" y="1636713"/>
            <a:ext cx="2879725" cy="4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cs-CZ" altLang="cs-CZ" sz="2400">
                <a:solidFill>
                  <a:schemeClr val="tx1"/>
                </a:solidFill>
                <a:latin typeface="Impact" panose="020B0806030902050204" pitchFamily="34" charset="0"/>
              </a:rPr>
              <a:t>Hodnota benchmarku</a:t>
            </a:r>
            <a:endParaRPr lang="cs-CZ" altLang="cs-CZ" sz="2400">
              <a:solidFill>
                <a:schemeClr val="tx1"/>
              </a:solidFill>
            </a:endParaRPr>
          </a:p>
        </p:txBody>
      </p:sp>
      <p:sp>
        <p:nvSpPr>
          <p:cNvPr id="24587" name="Text Box 35"/>
          <p:cNvSpPr txBox="1">
            <a:spLocks noChangeArrowheads="1"/>
          </p:cNvSpPr>
          <p:nvPr/>
        </p:nvSpPr>
        <p:spPr bwMode="auto">
          <a:xfrm>
            <a:off x="6465888" y="2589213"/>
            <a:ext cx="9144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cs-CZ" altLang="cs-CZ" sz="2800">
                <a:solidFill>
                  <a:srgbClr val="B2B2B2"/>
                </a:solidFill>
                <a:latin typeface="Impact" panose="020B0806030902050204" pitchFamily="34" charset="0"/>
              </a:rPr>
              <a:t>60%</a:t>
            </a:r>
            <a:endParaRPr lang="cs-CZ" altLang="cs-CZ" sz="2200">
              <a:solidFill>
                <a:srgbClr val="000000"/>
              </a:solidFill>
            </a:endParaRPr>
          </a:p>
        </p:txBody>
      </p:sp>
      <p:sp>
        <p:nvSpPr>
          <p:cNvPr id="24588" name="Text Box 35"/>
          <p:cNvSpPr txBox="1">
            <a:spLocks noChangeArrowheads="1"/>
          </p:cNvSpPr>
          <p:nvPr/>
        </p:nvSpPr>
        <p:spPr bwMode="auto">
          <a:xfrm>
            <a:off x="6465888" y="4221163"/>
            <a:ext cx="9144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cs-CZ" altLang="cs-CZ" sz="2800">
                <a:solidFill>
                  <a:srgbClr val="0066CC"/>
                </a:solidFill>
                <a:latin typeface="Impact" panose="020B0806030902050204" pitchFamily="34" charset="0"/>
              </a:rPr>
              <a:t>81%</a:t>
            </a:r>
            <a:endParaRPr lang="cs-CZ" altLang="cs-CZ" sz="2200">
              <a:solidFill>
                <a:srgbClr val="0066CC"/>
              </a:solidFill>
            </a:endParaRPr>
          </a:p>
        </p:txBody>
      </p:sp>
      <p:sp>
        <p:nvSpPr>
          <p:cNvPr id="15" name="Line 29"/>
          <p:cNvSpPr>
            <a:spLocks noChangeShapeType="1"/>
          </p:cNvSpPr>
          <p:nvPr/>
        </p:nvSpPr>
        <p:spPr bwMode="auto">
          <a:xfrm>
            <a:off x="1001249" y="5261862"/>
            <a:ext cx="330199" cy="298450"/>
          </a:xfrm>
          <a:prstGeom prst="line">
            <a:avLst/>
          </a:prstGeom>
          <a:noFill/>
          <a:ln w="38100">
            <a:solidFill>
              <a:srgbClr val="0066CC"/>
            </a:solidFill>
            <a:miter lim="800000"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16" name="Text Box 35"/>
          <p:cNvSpPr txBox="1">
            <a:spLocks noChangeArrowheads="1"/>
          </p:cNvSpPr>
          <p:nvPr/>
        </p:nvSpPr>
        <p:spPr bwMode="auto">
          <a:xfrm>
            <a:off x="1350765" y="5289158"/>
            <a:ext cx="628947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cs-CZ" altLang="cs-CZ" sz="1500" dirty="0" smtClean="0">
                <a:solidFill>
                  <a:srgbClr val="0066CC"/>
                </a:solidFill>
                <a:latin typeface="Impact" panose="020B0806030902050204" pitchFamily="34" charset="0"/>
              </a:rPr>
              <a:t>- 2%</a:t>
            </a:r>
            <a:endParaRPr lang="cs-CZ" altLang="cs-CZ" sz="1500" dirty="0">
              <a:solidFill>
                <a:srgbClr val="0066CC"/>
              </a:solidFill>
              <a:latin typeface="Impact" panose="020B0806030902050204" pitchFamily="34" charset="0"/>
            </a:endParaRPr>
          </a:p>
        </p:txBody>
      </p:sp>
      <p:sp>
        <p:nvSpPr>
          <p:cNvPr id="17" name="Line 29"/>
          <p:cNvSpPr>
            <a:spLocks noChangeShapeType="1"/>
          </p:cNvSpPr>
          <p:nvPr/>
        </p:nvSpPr>
        <p:spPr bwMode="auto">
          <a:xfrm>
            <a:off x="1043608" y="3429000"/>
            <a:ext cx="330199" cy="298450"/>
          </a:xfrm>
          <a:prstGeom prst="line">
            <a:avLst/>
          </a:prstGeom>
          <a:noFill/>
          <a:ln w="38100">
            <a:solidFill>
              <a:schemeClr val="bg1">
                <a:lumMod val="65000"/>
              </a:schemeClr>
            </a:solidFill>
            <a:miter lim="800000"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18" name="Text Box 35"/>
          <p:cNvSpPr txBox="1">
            <a:spLocks noChangeArrowheads="1"/>
          </p:cNvSpPr>
          <p:nvPr/>
        </p:nvSpPr>
        <p:spPr bwMode="auto">
          <a:xfrm>
            <a:off x="1393124" y="3456296"/>
            <a:ext cx="628947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cs-CZ" altLang="cs-CZ" sz="1500" dirty="0" smtClean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</a:rPr>
              <a:t>- 7%</a:t>
            </a:r>
            <a:endParaRPr lang="cs-CZ" altLang="cs-CZ" sz="1500" dirty="0">
              <a:solidFill>
                <a:schemeClr val="bg1">
                  <a:lumMod val="65000"/>
                </a:schemeClr>
              </a:solidFill>
              <a:latin typeface="Impact" panose="020B0806030902050204" pitchFamily="34" charset="0"/>
            </a:endParaRPr>
          </a:p>
        </p:txBody>
      </p:sp>
      <p:pic>
        <p:nvPicPr>
          <p:cNvPr id="19" name="Obrázek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125" y="340686"/>
            <a:ext cx="780331" cy="1150316"/>
          </a:xfrm>
          <a:prstGeom prst="rect">
            <a:avLst/>
          </a:prstGeom>
        </p:spPr>
      </p:pic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6588224" y="5310060"/>
            <a:ext cx="2174776" cy="279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r">
              <a:spcBef>
                <a:spcPct val="50000"/>
              </a:spcBef>
            </a:pPr>
            <a:r>
              <a:rPr lang="cs-CZ" altLang="cs-CZ" dirty="0">
                <a:solidFill>
                  <a:schemeClr val="bg2"/>
                </a:solidFill>
                <a:latin typeface="Impact" panose="020B0806030902050204" pitchFamily="34" charset="0"/>
              </a:rPr>
              <a:t>(</a:t>
            </a:r>
            <a:r>
              <a:rPr lang="cs-CZ" altLang="cs-CZ" dirty="0" err="1" smtClean="0">
                <a:solidFill>
                  <a:schemeClr val="bg2"/>
                </a:solidFill>
                <a:latin typeface="Impact" panose="020B0806030902050204" pitchFamily="34" charset="0"/>
              </a:rPr>
              <a:t>Stat</a:t>
            </a:r>
            <a:r>
              <a:rPr lang="cs-CZ" altLang="cs-CZ" dirty="0" smtClean="0">
                <a:solidFill>
                  <a:schemeClr val="bg2"/>
                </a:solidFill>
                <a:latin typeface="Impact" panose="020B0806030902050204" pitchFamily="34" charset="0"/>
              </a:rPr>
              <a:t>. chyba 6/2017: </a:t>
            </a:r>
            <a:r>
              <a:rPr lang="cs-CZ" altLang="cs-CZ" dirty="0">
                <a:solidFill>
                  <a:schemeClr val="bg2"/>
                </a:solidFill>
                <a:latin typeface="Impact" panose="020B0806030902050204" pitchFamily="34" charset="0"/>
              </a:rPr>
              <a:t>max. </a:t>
            </a:r>
            <a:r>
              <a:rPr lang="cs-CZ" altLang="cs-CZ" dirty="0" smtClean="0">
                <a:solidFill>
                  <a:schemeClr val="bg2"/>
                </a:solidFill>
                <a:latin typeface="Impact" panose="020B0806030902050204" pitchFamily="34" charset="0"/>
              </a:rPr>
              <a:t>2,1 </a:t>
            </a:r>
            <a:r>
              <a:rPr lang="cs-CZ" altLang="cs-CZ" dirty="0">
                <a:solidFill>
                  <a:schemeClr val="bg2"/>
                </a:solidFill>
                <a:latin typeface="Impact" panose="020B0806030902050204" pitchFamily="34" charset="0"/>
              </a:rPr>
              <a:t>%)</a:t>
            </a:r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6372200" y="5126128"/>
            <a:ext cx="2390144" cy="279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r">
              <a:spcBef>
                <a:spcPct val="50000"/>
              </a:spcBef>
            </a:pPr>
            <a:r>
              <a:rPr lang="cs-CZ" altLang="cs-CZ" dirty="0">
                <a:solidFill>
                  <a:schemeClr val="bg2"/>
                </a:solidFill>
                <a:latin typeface="Impact" panose="020B0806030902050204" pitchFamily="34" charset="0"/>
              </a:rPr>
              <a:t>(</a:t>
            </a:r>
            <a:r>
              <a:rPr lang="cs-CZ" altLang="cs-CZ" dirty="0" err="1" smtClean="0">
                <a:solidFill>
                  <a:schemeClr val="bg2"/>
                </a:solidFill>
                <a:latin typeface="Impact" panose="020B0806030902050204" pitchFamily="34" charset="0"/>
              </a:rPr>
              <a:t>Stat</a:t>
            </a:r>
            <a:r>
              <a:rPr lang="cs-CZ" altLang="cs-CZ" dirty="0" smtClean="0">
                <a:solidFill>
                  <a:schemeClr val="bg2"/>
                </a:solidFill>
                <a:latin typeface="Impact" panose="020B0806030902050204" pitchFamily="34" charset="0"/>
              </a:rPr>
              <a:t>. chyba 2/2016: </a:t>
            </a:r>
            <a:r>
              <a:rPr lang="cs-CZ" altLang="cs-CZ" dirty="0">
                <a:solidFill>
                  <a:schemeClr val="bg2"/>
                </a:solidFill>
                <a:latin typeface="Impact" panose="020B0806030902050204" pitchFamily="34" charset="0"/>
              </a:rPr>
              <a:t>max. </a:t>
            </a:r>
            <a:r>
              <a:rPr lang="cs-CZ" altLang="cs-CZ" dirty="0" smtClean="0">
                <a:solidFill>
                  <a:schemeClr val="bg2"/>
                </a:solidFill>
                <a:latin typeface="Impact" panose="020B0806030902050204" pitchFamily="34" charset="0"/>
              </a:rPr>
              <a:t>2,9 </a:t>
            </a:r>
            <a:r>
              <a:rPr lang="cs-CZ" altLang="cs-CZ" dirty="0">
                <a:solidFill>
                  <a:schemeClr val="bg2"/>
                </a:solidFill>
                <a:latin typeface="Impact" panose="020B0806030902050204" pitchFamily="34" charset="0"/>
              </a:rPr>
              <a:t>%)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Lada\IBRS\template\podklady\titulni str patic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9144000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8"/>
          <p:cNvSpPr>
            <a:spLocks noChangeArrowheads="1"/>
          </p:cNvSpPr>
          <p:nvPr/>
        </p:nvSpPr>
        <p:spPr bwMode="auto">
          <a:xfrm>
            <a:off x="381000" y="304800"/>
            <a:ext cx="7515125" cy="1219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>
              <a:lnSpc>
                <a:spcPct val="85000"/>
              </a:lnSpc>
            </a:pPr>
            <a:r>
              <a:rPr lang="cs-CZ" altLang="cs-CZ" sz="2800" b="1" dirty="0" smtClean="0">
                <a:solidFill>
                  <a:srgbClr val="0066CC"/>
                </a:solidFill>
                <a:latin typeface="Impact" panose="020B0806030902050204" pitchFamily="34" charset="0"/>
              </a:rPr>
              <a:t>Nárůst důvěryhodnosti i zjišťování nových informací na základě reklamy.</a:t>
            </a:r>
            <a:endParaRPr lang="cs-CZ" altLang="cs-CZ" sz="2500" b="1" dirty="0">
              <a:solidFill>
                <a:srgbClr val="FFFFFF"/>
              </a:solidFill>
              <a:latin typeface="Impact" panose="020B0806030902050204" pitchFamily="34" charset="0"/>
            </a:endParaRPr>
          </a:p>
        </p:txBody>
      </p:sp>
      <p:sp>
        <p:nvSpPr>
          <p:cNvPr id="25604" name="Oval 9"/>
          <p:cNvSpPr>
            <a:spLocks noChangeArrowheads="1"/>
          </p:cNvSpPr>
          <p:nvPr/>
        </p:nvSpPr>
        <p:spPr bwMode="auto">
          <a:xfrm>
            <a:off x="812800" y="1196752"/>
            <a:ext cx="1238250" cy="1211262"/>
          </a:xfrm>
          <a:prstGeom prst="ellipse">
            <a:avLst/>
          </a:prstGeom>
          <a:solidFill>
            <a:schemeClr val="folHlink"/>
          </a:solidFill>
          <a:ln w="31750">
            <a:solidFill>
              <a:schemeClr val="folHlink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cs-CZ" altLang="cs-CZ" sz="4000" b="1" dirty="0" smtClean="0">
                <a:solidFill>
                  <a:srgbClr val="FFFFFF"/>
                </a:solidFill>
                <a:latin typeface="Impact" panose="020B0806030902050204" pitchFamily="34" charset="0"/>
              </a:rPr>
              <a:t>66%</a:t>
            </a:r>
            <a:endParaRPr lang="cs-CZ" altLang="cs-CZ" sz="4000" b="1" dirty="0">
              <a:solidFill>
                <a:srgbClr val="FFFFFF"/>
              </a:solidFill>
              <a:latin typeface="Impact" panose="020B0806030902050204" pitchFamily="34" charset="0"/>
            </a:endParaRPr>
          </a:p>
        </p:txBody>
      </p:sp>
      <p:sp>
        <p:nvSpPr>
          <p:cNvPr id="25605" name="Text Box 35"/>
          <p:cNvSpPr txBox="1">
            <a:spLocks noChangeArrowheads="1"/>
          </p:cNvSpPr>
          <p:nvPr/>
        </p:nvSpPr>
        <p:spPr bwMode="auto">
          <a:xfrm>
            <a:off x="2794000" y="1399952"/>
            <a:ext cx="2641600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cs-CZ" altLang="cs-CZ" sz="2800">
                <a:solidFill>
                  <a:srgbClr val="B2B2B2"/>
                </a:solidFill>
                <a:latin typeface="Impact" panose="020B0806030902050204" pitchFamily="34" charset="0"/>
              </a:rPr>
              <a:t>informace jsou důvěryhodné</a:t>
            </a:r>
            <a:endParaRPr lang="cs-CZ" altLang="cs-CZ" sz="2200">
              <a:solidFill>
                <a:srgbClr val="000000"/>
              </a:solidFill>
            </a:endParaRPr>
          </a:p>
        </p:txBody>
      </p:sp>
      <p:sp>
        <p:nvSpPr>
          <p:cNvPr id="25606" name="Oval 15"/>
          <p:cNvSpPr>
            <a:spLocks noChangeArrowheads="1"/>
          </p:cNvSpPr>
          <p:nvPr/>
        </p:nvSpPr>
        <p:spPr bwMode="auto">
          <a:xfrm>
            <a:off x="827658" y="2896873"/>
            <a:ext cx="1152054" cy="1108191"/>
          </a:xfrm>
          <a:prstGeom prst="ellipse">
            <a:avLst/>
          </a:prstGeom>
          <a:solidFill>
            <a:srgbClr val="00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chemeClr val="folHlink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cs-CZ" altLang="cs-CZ" sz="3200" b="1" dirty="0" smtClean="0">
                <a:solidFill>
                  <a:srgbClr val="FFFFFF"/>
                </a:solidFill>
                <a:latin typeface="Impact" panose="020B0806030902050204" pitchFamily="34" charset="0"/>
              </a:rPr>
              <a:t>36%</a:t>
            </a:r>
            <a:endParaRPr lang="cs-CZ" altLang="cs-CZ" sz="3200" b="1" dirty="0">
              <a:solidFill>
                <a:srgbClr val="FFFFFF"/>
              </a:solidFill>
              <a:latin typeface="Impact" panose="020B0806030902050204" pitchFamily="34" charset="0"/>
            </a:endParaRPr>
          </a:p>
        </p:txBody>
      </p:sp>
      <p:sp>
        <p:nvSpPr>
          <p:cNvPr id="25607" name="Text Box 35"/>
          <p:cNvSpPr txBox="1">
            <a:spLocks noChangeArrowheads="1"/>
          </p:cNvSpPr>
          <p:nvPr/>
        </p:nvSpPr>
        <p:spPr bwMode="auto">
          <a:xfrm>
            <a:off x="2870200" y="2971800"/>
            <a:ext cx="3070225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cs-CZ" altLang="cs-CZ" sz="2800">
                <a:solidFill>
                  <a:srgbClr val="0066CC"/>
                </a:solidFill>
                <a:latin typeface="Impact" panose="020B0806030902050204" pitchFamily="34" charset="0"/>
              </a:rPr>
              <a:t>motivuje ke zjištění dalších informací</a:t>
            </a:r>
          </a:p>
        </p:txBody>
      </p:sp>
      <p:sp>
        <p:nvSpPr>
          <p:cNvPr id="25608" name="Text Box 35"/>
          <p:cNvSpPr txBox="1">
            <a:spLocks noChangeArrowheads="1"/>
          </p:cNvSpPr>
          <p:nvPr/>
        </p:nvSpPr>
        <p:spPr bwMode="auto">
          <a:xfrm>
            <a:off x="8229600" y="6553200"/>
            <a:ext cx="5334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fld id="{7E884407-7AAE-4ECB-8CA7-5B7F5FF3028F}" type="slidenum">
              <a:rPr lang="cs-CZ" altLang="cs-CZ">
                <a:solidFill>
                  <a:srgbClr val="808080"/>
                </a:solidFill>
                <a:latin typeface="Impact" panose="020B0806030902050204" pitchFamily="34" charset="0"/>
              </a:rPr>
              <a:pPr eaLnBrk="1" hangingPunct="1">
                <a:lnSpc>
                  <a:spcPct val="90000"/>
                </a:lnSpc>
              </a:pPr>
              <a:t>9</a:t>
            </a:fld>
            <a:endParaRPr lang="cs-CZ" altLang="cs-CZ">
              <a:solidFill>
                <a:srgbClr val="808080"/>
              </a:solidFill>
              <a:latin typeface="Impact" panose="020B0806030902050204" pitchFamily="34" charset="0"/>
            </a:endParaRPr>
          </a:p>
        </p:txBody>
      </p:sp>
      <p:sp>
        <p:nvSpPr>
          <p:cNvPr id="25609" name="Text Box 35"/>
          <p:cNvSpPr txBox="1">
            <a:spLocks noChangeArrowheads="1"/>
          </p:cNvSpPr>
          <p:nvPr/>
        </p:nvSpPr>
        <p:spPr bwMode="auto">
          <a:xfrm>
            <a:off x="6227763" y="2827338"/>
            <a:ext cx="2517775" cy="108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cs-CZ" altLang="cs-CZ" sz="2400">
                <a:solidFill>
                  <a:srgbClr val="0066CC"/>
                </a:solidFill>
                <a:latin typeface="Impact" panose="020B0806030902050204" pitchFamily="34" charset="0"/>
              </a:rPr>
              <a:t>*hodnota benchmarku -  44%</a:t>
            </a:r>
            <a:endParaRPr lang="cs-CZ" altLang="cs-CZ" sz="2400">
              <a:solidFill>
                <a:srgbClr val="0066CC"/>
              </a:solidFill>
            </a:endParaRPr>
          </a:p>
        </p:txBody>
      </p:sp>
      <p:sp>
        <p:nvSpPr>
          <p:cNvPr id="25610" name="Oval 9"/>
          <p:cNvSpPr>
            <a:spLocks noChangeArrowheads="1"/>
          </p:cNvSpPr>
          <p:nvPr/>
        </p:nvSpPr>
        <p:spPr bwMode="auto">
          <a:xfrm>
            <a:off x="928621" y="4159294"/>
            <a:ext cx="907075" cy="886278"/>
          </a:xfrm>
          <a:prstGeom prst="ellipse">
            <a:avLst/>
          </a:prstGeom>
          <a:solidFill>
            <a:schemeClr val="folHlink"/>
          </a:solidFill>
          <a:ln w="31750">
            <a:solidFill>
              <a:schemeClr val="folHlink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cs-CZ" altLang="cs-CZ" sz="2800" b="1" dirty="0" smtClean="0">
                <a:solidFill>
                  <a:srgbClr val="FFFFFF"/>
                </a:solidFill>
                <a:latin typeface="Impact" panose="020B0806030902050204" pitchFamily="34" charset="0"/>
              </a:rPr>
              <a:t>33%</a:t>
            </a:r>
            <a:endParaRPr lang="cs-CZ" altLang="cs-CZ" sz="2800" b="1" dirty="0">
              <a:solidFill>
                <a:srgbClr val="FFFFFF"/>
              </a:solidFill>
              <a:latin typeface="Impact" panose="020B0806030902050204" pitchFamily="34" charset="0"/>
            </a:endParaRPr>
          </a:p>
        </p:txBody>
      </p:sp>
      <p:sp>
        <p:nvSpPr>
          <p:cNvPr id="25611" name="Text Box 35"/>
          <p:cNvSpPr txBox="1">
            <a:spLocks noChangeArrowheads="1"/>
          </p:cNvSpPr>
          <p:nvPr/>
        </p:nvSpPr>
        <p:spPr bwMode="auto">
          <a:xfrm>
            <a:off x="2808288" y="4288829"/>
            <a:ext cx="2641600" cy="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cs-CZ" altLang="cs-CZ" sz="2800" dirty="0">
                <a:solidFill>
                  <a:srgbClr val="B2B2B2"/>
                </a:solidFill>
                <a:latin typeface="Impact" panose="020B0806030902050204" pitchFamily="34" charset="0"/>
              </a:rPr>
              <a:t>zjistili novou informaci</a:t>
            </a:r>
            <a:endParaRPr lang="cs-CZ" altLang="cs-CZ" sz="2200" dirty="0">
              <a:solidFill>
                <a:srgbClr val="000000"/>
              </a:solidFill>
            </a:endParaRPr>
          </a:p>
        </p:txBody>
      </p:sp>
      <p:sp>
        <p:nvSpPr>
          <p:cNvPr id="25612" name="AutoShape 21"/>
          <p:cNvSpPr>
            <a:spLocks noChangeArrowheads="1"/>
          </p:cNvSpPr>
          <p:nvPr/>
        </p:nvSpPr>
        <p:spPr bwMode="auto">
          <a:xfrm>
            <a:off x="5076056" y="4331493"/>
            <a:ext cx="3721471" cy="681683"/>
          </a:xfrm>
          <a:prstGeom prst="wedgeRoundRectCallout">
            <a:avLst>
              <a:gd name="adj1" fmla="val -63610"/>
              <a:gd name="adj2" fmla="val 17206"/>
              <a:gd name="adj3" fmla="val 16667"/>
            </a:avLst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/>
            <a:r>
              <a:rPr lang="cs-CZ" altLang="cs-CZ" sz="1500" i="1" dirty="0" smtClean="0">
                <a:solidFill>
                  <a:schemeClr val="bg1"/>
                </a:solidFill>
                <a:latin typeface="Impact" panose="020B0806030902050204" pitchFamily="34" charset="0"/>
              </a:rPr>
              <a:t>podpora školství, podpora školek, kam se investuje, rekvalifikace, podpora vzdělání, …</a:t>
            </a:r>
            <a:endParaRPr lang="cs-CZ" altLang="cs-CZ" sz="1500" i="1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125" y="340686"/>
            <a:ext cx="780331" cy="1150316"/>
          </a:xfrm>
          <a:prstGeom prst="rect">
            <a:avLst/>
          </a:prstGeom>
        </p:spPr>
      </p:pic>
      <p:sp>
        <p:nvSpPr>
          <p:cNvPr id="16" name="Line 29"/>
          <p:cNvSpPr>
            <a:spLocks noChangeShapeType="1"/>
          </p:cNvSpPr>
          <p:nvPr/>
        </p:nvSpPr>
        <p:spPr bwMode="auto">
          <a:xfrm flipV="1">
            <a:off x="1187624" y="2453549"/>
            <a:ext cx="288032" cy="266179"/>
          </a:xfrm>
          <a:prstGeom prst="line">
            <a:avLst/>
          </a:prstGeom>
          <a:noFill/>
          <a:ln w="38100">
            <a:solidFill>
              <a:schemeClr val="bg1">
                <a:lumMod val="65000"/>
              </a:schemeClr>
            </a:solidFill>
            <a:miter lim="800000"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17" name="Text Box 35"/>
          <p:cNvSpPr txBox="1">
            <a:spLocks noChangeArrowheads="1"/>
          </p:cNvSpPr>
          <p:nvPr/>
        </p:nvSpPr>
        <p:spPr bwMode="auto">
          <a:xfrm>
            <a:off x="1393124" y="2480846"/>
            <a:ext cx="628947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cs-CZ" altLang="cs-CZ" sz="1500" dirty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</a:rPr>
              <a:t>+</a:t>
            </a:r>
            <a:r>
              <a:rPr lang="cs-CZ" altLang="cs-CZ" sz="1500" dirty="0" smtClean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</a:rPr>
              <a:t> </a:t>
            </a:r>
            <a:r>
              <a:rPr lang="cs-CZ" altLang="cs-CZ" sz="1500" dirty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</a:rPr>
              <a:t>3</a:t>
            </a:r>
            <a:r>
              <a:rPr lang="cs-CZ" altLang="cs-CZ" sz="1500" dirty="0" smtClean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</a:rPr>
              <a:t>%</a:t>
            </a:r>
            <a:endParaRPr lang="cs-CZ" altLang="cs-CZ" sz="1500" dirty="0">
              <a:solidFill>
                <a:schemeClr val="bg1">
                  <a:lumMod val="6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0" name="Line 29"/>
          <p:cNvSpPr>
            <a:spLocks noChangeShapeType="1"/>
          </p:cNvSpPr>
          <p:nvPr/>
        </p:nvSpPr>
        <p:spPr bwMode="auto">
          <a:xfrm flipV="1">
            <a:off x="1115616" y="5151749"/>
            <a:ext cx="288032" cy="266179"/>
          </a:xfrm>
          <a:prstGeom prst="line">
            <a:avLst/>
          </a:prstGeom>
          <a:noFill/>
          <a:ln w="38100">
            <a:solidFill>
              <a:schemeClr val="bg1">
                <a:lumMod val="65000"/>
              </a:schemeClr>
            </a:solidFill>
            <a:miter lim="800000"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21" name="Text Box 35"/>
          <p:cNvSpPr txBox="1">
            <a:spLocks noChangeArrowheads="1"/>
          </p:cNvSpPr>
          <p:nvPr/>
        </p:nvSpPr>
        <p:spPr bwMode="auto">
          <a:xfrm>
            <a:off x="1321116" y="5184489"/>
            <a:ext cx="628947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1pPr>
            <a:lvl2pPr marL="742950" indent="-28575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2pPr>
            <a:lvl3pPr marL="11430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3pPr>
            <a:lvl4pPr marL="16002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4pPr>
            <a:lvl5pPr marL="2057400" indent="-228600" algn="ctr"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64AAE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cs-CZ" altLang="cs-CZ" sz="1500" dirty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</a:rPr>
              <a:t>+</a:t>
            </a:r>
            <a:r>
              <a:rPr lang="cs-CZ" altLang="cs-CZ" sz="1500" dirty="0" smtClean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</a:rPr>
              <a:t> 4%</a:t>
            </a:r>
            <a:endParaRPr lang="cs-CZ" altLang="cs-CZ" sz="1500" dirty="0">
              <a:solidFill>
                <a:schemeClr val="bg1">
                  <a:lumMod val="6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6516216" y="5310060"/>
            <a:ext cx="2246784" cy="279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r">
              <a:spcBef>
                <a:spcPct val="50000"/>
              </a:spcBef>
            </a:pPr>
            <a:r>
              <a:rPr lang="cs-CZ" altLang="cs-CZ" dirty="0">
                <a:solidFill>
                  <a:schemeClr val="bg2"/>
                </a:solidFill>
                <a:latin typeface="Impact" panose="020B0806030902050204" pitchFamily="34" charset="0"/>
              </a:rPr>
              <a:t>(</a:t>
            </a:r>
            <a:r>
              <a:rPr lang="cs-CZ" altLang="cs-CZ" dirty="0" err="1" smtClean="0">
                <a:solidFill>
                  <a:schemeClr val="bg2"/>
                </a:solidFill>
                <a:latin typeface="Impact" panose="020B0806030902050204" pitchFamily="34" charset="0"/>
              </a:rPr>
              <a:t>Stat</a:t>
            </a:r>
            <a:r>
              <a:rPr lang="cs-CZ" altLang="cs-CZ" dirty="0" smtClean="0">
                <a:solidFill>
                  <a:schemeClr val="bg2"/>
                </a:solidFill>
                <a:latin typeface="Impact" panose="020B0806030902050204" pitchFamily="34" charset="0"/>
              </a:rPr>
              <a:t>. chyba 6/2017: </a:t>
            </a:r>
            <a:r>
              <a:rPr lang="cs-CZ" altLang="cs-CZ" dirty="0">
                <a:solidFill>
                  <a:schemeClr val="bg2"/>
                </a:solidFill>
                <a:latin typeface="Impact" panose="020B0806030902050204" pitchFamily="34" charset="0"/>
              </a:rPr>
              <a:t>max. </a:t>
            </a:r>
            <a:r>
              <a:rPr lang="cs-CZ" altLang="cs-CZ" dirty="0" smtClean="0">
                <a:solidFill>
                  <a:schemeClr val="bg2"/>
                </a:solidFill>
                <a:latin typeface="Impact" panose="020B0806030902050204" pitchFamily="34" charset="0"/>
              </a:rPr>
              <a:t>2,1 </a:t>
            </a:r>
            <a:r>
              <a:rPr lang="cs-CZ" altLang="cs-CZ" dirty="0">
                <a:solidFill>
                  <a:schemeClr val="bg2"/>
                </a:solidFill>
                <a:latin typeface="Impact" panose="020B0806030902050204" pitchFamily="34" charset="0"/>
              </a:rPr>
              <a:t>%)</a:t>
            </a: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6227763" y="5126128"/>
            <a:ext cx="2534581" cy="279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chemeClr val="bg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r">
              <a:spcBef>
                <a:spcPct val="50000"/>
              </a:spcBef>
            </a:pPr>
            <a:r>
              <a:rPr lang="cs-CZ" altLang="cs-CZ" dirty="0">
                <a:solidFill>
                  <a:schemeClr val="bg2"/>
                </a:solidFill>
                <a:latin typeface="Impact" panose="020B0806030902050204" pitchFamily="34" charset="0"/>
              </a:rPr>
              <a:t>(</a:t>
            </a:r>
            <a:r>
              <a:rPr lang="cs-CZ" altLang="cs-CZ" dirty="0" err="1" smtClean="0">
                <a:solidFill>
                  <a:schemeClr val="bg2"/>
                </a:solidFill>
                <a:latin typeface="Impact" panose="020B0806030902050204" pitchFamily="34" charset="0"/>
              </a:rPr>
              <a:t>Stat</a:t>
            </a:r>
            <a:r>
              <a:rPr lang="cs-CZ" altLang="cs-CZ" dirty="0" smtClean="0">
                <a:solidFill>
                  <a:schemeClr val="bg2"/>
                </a:solidFill>
                <a:latin typeface="Impact" panose="020B0806030902050204" pitchFamily="34" charset="0"/>
              </a:rPr>
              <a:t>. chyba 2/2016: </a:t>
            </a:r>
            <a:r>
              <a:rPr lang="cs-CZ" altLang="cs-CZ" dirty="0">
                <a:solidFill>
                  <a:schemeClr val="bg2"/>
                </a:solidFill>
                <a:latin typeface="Impact" panose="020B0806030902050204" pitchFamily="34" charset="0"/>
              </a:rPr>
              <a:t>max. </a:t>
            </a:r>
            <a:r>
              <a:rPr lang="cs-CZ" altLang="cs-CZ" dirty="0" smtClean="0">
                <a:solidFill>
                  <a:schemeClr val="bg2"/>
                </a:solidFill>
                <a:latin typeface="Impact" panose="020B0806030902050204" pitchFamily="34" charset="0"/>
              </a:rPr>
              <a:t>2,9 </a:t>
            </a:r>
            <a:r>
              <a:rPr lang="cs-CZ" altLang="cs-CZ" dirty="0">
                <a:solidFill>
                  <a:schemeClr val="bg2"/>
                </a:solidFill>
                <a:latin typeface="Impact" panose="020B0806030902050204" pitchFamily="34" charset="0"/>
              </a:rPr>
              <a:t>%)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0" cap="flat" cmpd="sng" algn="ctr">
          <a:solidFill>
            <a:schemeClr val="folHlink"/>
          </a:solidFill>
          <a:prstDash val="solid"/>
          <a:miter lim="800000"/>
          <a:headEnd type="none" w="med" len="med"/>
          <a:tailEnd type="arrow" w="lg" len="lg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1200" b="0" i="0" u="none" strike="noStrike" cap="none" normalizeH="0" baseline="0" smtClean="0">
            <a:ln>
              <a:noFill/>
            </a:ln>
            <a:solidFill>
              <a:srgbClr val="064AAE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0" cap="flat" cmpd="sng" algn="ctr">
          <a:solidFill>
            <a:schemeClr val="folHlink"/>
          </a:solidFill>
          <a:prstDash val="solid"/>
          <a:miter lim="800000"/>
          <a:headEnd type="none" w="med" len="med"/>
          <a:tailEnd type="arrow" w="lg" len="lg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1200" b="0" i="0" u="none" strike="noStrike" cap="none" normalizeH="0" baseline="0" smtClean="0">
            <a:ln>
              <a:noFill/>
            </a:ln>
            <a:solidFill>
              <a:srgbClr val="064AAE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0" cap="flat" cmpd="sng" algn="ctr">
          <a:solidFill>
            <a:schemeClr val="folHlink"/>
          </a:solidFill>
          <a:prstDash val="solid"/>
          <a:miter lim="800000"/>
          <a:headEnd type="none" w="med" len="med"/>
          <a:tailEnd type="arrow" w="lg" len="lg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1200" b="0" i="0" u="none" strike="noStrike" cap="none" normalizeH="0" baseline="0" smtClean="0">
            <a:ln>
              <a:noFill/>
            </a:ln>
            <a:solidFill>
              <a:srgbClr val="064AAE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0" cap="flat" cmpd="sng" algn="ctr">
          <a:solidFill>
            <a:schemeClr val="folHlink"/>
          </a:solidFill>
          <a:prstDash val="solid"/>
          <a:miter lim="800000"/>
          <a:headEnd type="none" w="med" len="med"/>
          <a:tailEnd type="arrow" w="lg" len="lg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1200" b="0" i="0" u="none" strike="noStrike" cap="none" normalizeH="0" baseline="0" smtClean="0">
            <a:ln>
              <a:noFill/>
            </a:ln>
            <a:solidFill>
              <a:srgbClr val="064AAE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i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Designs\Směsi.pot</Template>
  <TotalTime>63488</TotalTime>
  <Words>732</Words>
  <Application>Microsoft Office PowerPoint</Application>
  <PresentationFormat>Předvádění na obrazovce (4:3)</PresentationFormat>
  <Paragraphs>110</Paragraphs>
  <Slides>11</Slides>
  <Notes>1</Notes>
  <HiddenSlides>0</HiddenSlides>
  <MMClips>0</MMClips>
  <ScaleCrop>false</ScaleCrop>
  <HeadingPairs>
    <vt:vector size="6" baseType="variant">
      <vt:variant>
        <vt:lpstr>Motiv</vt:lpstr>
      </vt:variant>
      <vt:variant>
        <vt:i4>2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4" baseType="lpstr">
      <vt:lpstr>Default Design</vt:lpstr>
      <vt:lpstr>1_Default Design</vt:lpstr>
      <vt:lpstr>Chart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IBRS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IBRS</dc:title>
  <dc:creator>IBRS</dc:creator>
  <cp:lastModifiedBy>Kateřina Doležalová</cp:lastModifiedBy>
  <cp:revision>6047</cp:revision>
  <cp:lastPrinted>2017-06-15T11:55:14Z</cp:lastPrinted>
  <dcterms:created xsi:type="dcterms:W3CDTF">2004-03-22T10:53:32Z</dcterms:created>
  <dcterms:modified xsi:type="dcterms:W3CDTF">2017-07-27T15:16:57Z</dcterms:modified>
</cp:coreProperties>
</file>