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8" r:id="rId3"/>
    <p:sldMasterId id="2147483750" r:id="rId4"/>
  </p:sldMasterIdLst>
  <p:notesMasterIdLst>
    <p:notesMasterId r:id="rId16"/>
  </p:notesMasterIdLst>
  <p:handoutMasterIdLst>
    <p:handoutMasterId r:id="rId17"/>
  </p:handoutMasterIdLst>
  <p:sldIdLst>
    <p:sldId id="296" r:id="rId5"/>
    <p:sldId id="318" r:id="rId6"/>
    <p:sldId id="312" r:id="rId7"/>
    <p:sldId id="316" r:id="rId8"/>
    <p:sldId id="305" r:id="rId9"/>
    <p:sldId id="320" r:id="rId10"/>
    <p:sldId id="293" r:id="rId11"/>
    <p:sldId id="298" r:id="rId12"/>
    <p:sldId id="319" r:id="rId13"/>
    <p:sldId id="290" r:id="rId14"/>
    <p:sldId id="261" r:id="rId1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/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296"/>
            <p14:sldId id="318"/>
            <p14:sldId id="312"/>
            <p14:sldId id="316"/>
            <p14:sldId id="305"/>
            <p14:sldId id="320"/>
            <p14:sldId id="293"/>
            <p14:sldId id="298"/>
            <p14:sldId id="319"/>
            <p14:sldId id="29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471"/>
    <a:srgbClr val="AEDBD6"/>
    <a:srgbClr val="AFD2D3"/>
    <a:srgbClr val="B5E0E0"/>
    <a:srgbClr val="AEDCE0"/>
    <a:srgbClr val="AEDBDA"/>
    <a:srgbClr val="A2DADA"/>
    <a:srgbClr val="A6D1DA"/>
    <a:srgbClr val="A6D6D6"/>
    <a:srgbClr val="36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127" d="100"/>
          <a:sy n="127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46026-A72A-482A-B922-008B8B4CC03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</dgm:pt>
    <dgm:pt modelId="{C3136F2E-5480-49E9-85B7-C37BC3D53B54}">
      <dgm:prSet phldrT="[Text]" custT="1"/>
      <dgm:spPr/>
      <dgm:t>
        <a:bodyPr/>
        <a:lstStyle/>
        <a:p>
          <a:r>
            <a:rPr lang="cs-CZ" sz="1500" u="sng" dirty="0" smtClean="0"/>
            <a:t>Červenec 2018 </a:t>
          </a:r>
          <a:r>
            <a:rPr lang="cs-CZ" sz="1300" dirty="0" smtClean="0"/>
            <a:t>– analýza/očekávání/hlavní prvky/identifikace chybějících témat </a:t>
          </a:r>
          <a:endParaRPr lang="cs-CZ" sz="1300" dirty="0"/>
        </a:p>
      </dgm:t>
    </dgm:pt>
    <dgm:pt modelId="{99C44711-135B-4BD7-B42E-E9981E293218}" type="parTrans" cxnId="{B155783A-94B3-4B76-96FD-174C27177CD1}">
      <dgm:prSet/>
      <dgm:spPr/>
      <dgm:t>
        <a:bodyPr/>
        <a:lstStyle/>
        <a:p>
          <a:endParaRPr lang="cs-CZ"/>
        </a:p>
      </dgm:t>
    </dgm:pt>
    <dgm:pt modelId="{9DCFD437-9CB6-46B0-BAEE-9D2CBDA375DE}" type="sibTrans" cxnId="{B155783A-94B3-4B76-96FD-174C27177CD1}">
      <dgm:prSet/>
      <dgm:spPr/>
      <dgm:t>
        <a:bodyPr/>
        <a:lstStyle/>
        <a:p>
          <a:endParaRPr lang="cs-CZ"/>
        </a:p>
      </dgm:t>
    </dgm:pt>
    <dgm:pt modelId="{FD5AF480-3C4D-4D17-A9F7-F20BF6A7C979}">
      <dgm:prSet phldrT="[Text]" custT="1"/>
      <dgm:spPr/>
      <dgm:t>
        <a:bodyPr/>
        <a:lstStyle/>
        <a:p>
          <a:r>
            <a:rPr lang="cs-CZ" sz="1500" u="sng" dirty="0" smtClean="0"/>
            <a:t>Prosinec 2018 </a:t>
          </a:r>
          <a:r>
            <a:rPr lang="cs-CZ" sz="1300" dirty="0" smtClean="0"/>
            <a:t>– MV /rámec výzvy/rozpočet/témata/harmonogram</a:t>
          </a:r>
          <a:endParaRPr lang="cs-CZ" sz="1300" dirty="0"/>
        </a:p>
      </dgm:t>
    </dgm:pt>
    <dgm:pt modelId="{238227BC-C7F8-476A-8768-BF689E238FAF}" type="parTrans" cxnId="{AA427BFD-7087-403D-A7B7-4E48EF28162A}">
      <dgm:prSet/>
      <dgm:spPr/>
      <dgm:t>
        <a:bodyPr/>
        <a:lstStyle/>
        <a:p>
          <a:endParaRPr lang="cs-CZ"/>
        </a:p>
      </dgm:t>
    </dgm:pt>
    <dgm:pt modelId="{79D1F3A7-DACB-4286-80CF-E31DE8443EFB}" type="sibTrans" cxnId="{AA427BFD-7087-403D-A7B7-4E48EF28162A}">
      <dgm:prSet/>
      <dgm:spPr/>
      <dgm:t>
        <a:bodyPr/>
        <a:lstStyle/>
        <a:p>
          <a:endParaRPr lang="cs-CZ"/>
        </a:p>
      </dgm:t>
    </dgm:pt>
    <dgm:pt modelId="{B6A08586-0DBC-4653-9B3A-2CB238E0F4C6}">
      <dgm:prSet phldrT="[Text]" custT="1"/>
      <dgm:spPr/>
      <dgm:t>
        <a:bodyPr/>
        <a:lstStyle/>
        <a:p>
          <a:r>
            <a:rPr lang="cs-CZ" sz="1500" u="sng" dirty="0" smtClean="0"/>
            <a:t>Únor-duben 2019 </a:t>
          </a:r>
          <a:r>
            <a:rPr lang="cs-CZ" sz="1300" dirty="0" smtClean="0"/>
            <a:t>– informační kampaň/LA semináře, </a:t>
          </a:r>
          <a:r>
            <a:rPr lang="cs-CZ" sz="1300" dirty="0" err="1" smtClean="0"/>
            <a:t>Info</a:t>
          </a:r>
          <a:r>
            <a:rPr lang="cs-CZ" sz="1300" dirty="0" smtClean="0"/>
            <a:t> dny</a:t>
          </a:r>
          <a:endParaRPr lang="cs-CZ" sz="1300" dirty="0"/>
        </a:p>
      </dgm:t>
    </dgm:pt>
    <dgm:pt modelId="{026ADC4F-F6CF-40D0-8A0D-69D951D41FB9}" type="parTrans" cxnId="{0F1D2B0C-B456-4954-9DA0-5FB8C2968959}">
      <dgm:prSet/>
      <dgm:spPr/>
      <dgm:t>
        <a:bodyPr/>
        <a:lstStyle/>
        <a:p>
          <a:endParaRPr lang="cs-CZ"/>
        </a:p>
      </dgm:t>
    </dgm:pt>
    <dgm:pt modelId="{8109BD06-71A4-40D1-B043-E90FD8E8AB98}" type="sibTrans" cxnId="{0F1D2B0C-B456-4954-9DA0-5FB8C2968959}">
      <dgm:prSet/>
      <dgm:spPr/>
      <dgm:t>
        <a:bodyPr/>
        <a:lstStyle/>
        <a:p>
          <a:endParaRPr lang="cs-CZ"/>
        </a:p>
      </dgm:t>
    </dgm:pt>
    <dgm:pt modelId="{A68029FD-6A07-45C5-BD4E-F945675567A7}">
      <dgm:prSet phldrT="[Text]" custT="1"/>
      <dgm:spPr/>
      <dgm:t>
        <a:bodyPr/>
        <a:lstStyle/>
        <a:p>
          <a:r>
            <a:rPr lang="cs-CZ" sz="1500" u="sng" dirty="0" smtClean="0"/>
            <a:t>Duben 2019 </a:t>
          </a:r>
          <a:r>
            <a:rPr lang="cs-CZ" sz="1300" dirty="0" smtClean="0"/>
            <a:t>– vyhlášení 3.výzvy</a:t>
          </a:r>
          <a:endParaRPr lang="cs-CZ" sz="1300" dirty="0"/>
        </a:p>
      </dgm:t>
    </dgm:pt>
    <dgm:pt modelId="{8BEE3C19-4214-4D08-BF76-9BD9E32C333E}" type="parTrans" cxnId="{9A9FE0C2-878F-419B-9D66-83049A3DDA05}">
      <dgm:prSet/>
      <dgm:spPr/>
      <dgm:t>
        <a:bodyPr/>
        <a:lstStyle/>
        <a:p>
          <a:endParaRPr lang="cs-CZ"/>
        </a:p>
      </dgm:t>
    </dgm:pt>
    <dgm:pt modelId="{5B693640-C650-4B21-BF6B-778D9FC5A8DB}" type="sibTrans" cxnId="{9A9FE0C2-878F-419B-9D66-83049A3DDA05}">
      <dgm:prSet/>
      <dgm:spPr/>
      <dgm:t>
        <a:bodyPr/>
        <a:lstStyle/>
        <a:p>
          <a:endParaRPr lang="cs-CZ"/>
        </a:p>
      </dgm:t>
    </dgm:pt>
    <dgm:pt modelId="{258436D4-302D-4F85-AC23-1C55B4D79BA9}" type="pres">
      <dgm:prSet presAssocID="{83346026-A72A-482A-B922-008B8B4CC03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DA1BD59-7665-4857-A1A5-93D0CAED8340}" type="pres">
      <dgm:prSet presAssocID="{C3136F2E-5480-49E9-85B7-C37BC3D53B54}" presName="parentText1" presStyleLbl="node1" presStyleIdx="0" presStyleCnt="4" custScaleX="96329" custLinFactNeighborX="1802" custLinFactNeighborY="9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775BA8-998F-403E-927E-4833DF40A07A}" type="pres">
      <dgm:prSet presAssocID="{FD5AF480-3C4D-4D17-A9F7-F20BF6A7C97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468429-C2DC-47F0-BBF9-AB09DFAC7326}" type="pres">
      <dgm:prSet presAssocID="{B6A08586-0DBC-4653-9B3A-2CB238E0F4C6}" presName="parentText3" presStyleLbl="node1" presStyleIdx="2" presStyleCnt="4" custScaleX="113620" custLinFactNeighborX="-6619" custLinFactNeighborY="-29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433B3F-A57E-4A25-B981-4C313112DED4}" type="pres">
      <dgm:prSet presAssocID="{A68029FD-6A07-45C5-BD4E-F945675567A7}" presName="parentText4" presStyleLbl="node1" presStyleIdx="3" presStyleCnt="4" custScaleX="114563" custLinFactNeighborX="-6623" custLinFactNeighborY="-16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1FD2AC-E540-456A-A2BF-A65D8E1B8A0D}" type="presOf" srcId="{FD5AF480-3C4D-4D17-A9F7-F20BF6A7C979}" destId="{90775BA8-998F-403E-927E-4833DF40A07A}" srcOrd="0" destOrd="0" presId="urn:microsoft.com/office/officeart/2009/3/layout/IncreasingArrowsProcess"/>
    <dgm:cxn modelId="{9A9FE0C2-878F-419B-9D66-83049A3DDA05}" srcId="{83346026-A72A-482A-B922-008B8B4CC03B}" destId="{A68029FD-6A07-45C5-BD4E-F945675567A7}" srcOrd="3" destOrd="0" parTransId="{8BEE3C19-4214-4D08-BF76-9BD9E32C333E}" sibTransId="{5B693640-C650-4B21-BF6B-778D9FC5A8DB}"/>
    <dgm:cxn modelId="{0F1D2B0C-B456-4954-9DA0-5FB8C2968959}" srcId="{83346026-A72A-482A-B922-008B8B4CC03B}" destId="{B6A08586-0DBC-4653-9B3A-2CB238E0F4C6}" srcOrd="2" destOrd="0" parTransId="{026ADC4F-F6CF-40D0-8A0D-69D951D41FB9}" sibTransId="{8109BD06-71A4-40D1-B043-E90FD8E8AB98}"/>
    <dgm:cxn modelId="{DC1F5B12-5589-4A4E-A0DA-339A38D8C62A}" type="presOf" srcId="{A68029FD-6A07-45C5-BD4E-F945675567A7}" destId="{88433B3F-A57E-4A25-B981-4C313112DED4}" srcOrd="0" destOrd="0" presId="urn:microsoft.com/office/officeart/2009/3/layout/IncreasingArrowsProcess"/>
    <dgm:cxn modelId="{B155783A-94B3-4B76-96FD-174C27177CD1}" srcId="{83346026-A72A-482A-B922-008B8B4CC03B}" destId="{C3136F2E-5480-49E9-85B7-C37BC3D53B54}" srcOrd="0" destOrd="0" parTransId="{99C44711-135B-4BD7-B42E-E9981E293218}" sibTransId="{9DCFD437-9CB6-46B0-BAEE-9D2CBDA375DE}"/>
    <dgm:cxn modelId="{AA427BFD-7087-403D-A7B7-4E48EF28162A}" srcId="{83346026-A72A-482A-B922-008B8B4CC03B}" destId="{FD5AF480-3C4D-4D17-A9F7-F20BF6A7C979}" srcOrd="1" destOrd="0" parTransId="{238227BC-C7F8-476A-8768-BF689E238FAF}" sibTransId="{79D1F3A7-DACB-4286-80CF-E31DE8443EFB}"/>
    <dgm:cxn modelId="{CA3417DE-2B23-45AC-B67E-78B727DB45BA}" type="presOf" srcId="{83346026-A72A-482A-B922-008B8B4CC03B}" destId="{258436D4-302D-4F85-AC23-1C55B4D79BA9}" srcOrd="0" destOrd="0" presId="urn:microsoft.com/office/officeart/2009/3/layout/IncreasingArrowsProcess"/>
    <dgm:cxn modelId="{923303FF-AFD9-4E3C-B80C-545D844BE5EB}" type="presOf" srcId="{C3136F2E-5480-49E9-85B7-C37BC3D53B54}" destId="{BDA1BD59-7665-4857-A1A5-93D0CAED8340}" srcOrd="0" destOrd="0" presId="urn:microsoft.com/office/officeart/2009/3/layout/IncreasingArrowsProcess"/>
    <dgm:cxn modelId="{5AB8DEDB-C0E7-4C88-A79F-44CA44213C9C}" type="presOf" srcId="{B6A08586-0DBC-4653-9B3A-2CB238E0F4C6}" destId="{4B468429-C2DC-47F0-BBF9-AB09DFAC7326}" srcOrd="0" destOrd="0" presId="urn:microsoft.com/office/officeart/2009/3/layout/IncreasingArrowsProcess"/>
    <dgm:cxn modelId="{9A3B7679-4692-4E14-BA6C-E640C7CEB2BA}" type="presParOf" srcId="{258436D4-302D-4F85-AC23-1C55B4D79BA9}" destId="{BDA1BD59-7665-4857-A1A5-93D0CAED8340}" srcOrd="0" destOrd="0" presId="urn:microsoft.com/office/officeart/2009/3/layout/IncreasingArrowsProcess"/>
    <dgm:cxn modelId="{5A7193E9-31A6-4013-B5E7-9DD647AE6ED6}" type="presParOf" srcId="{258436D4-302D-4F85-AC23-1C55B4D79BA9}" destId="{90775BA8-998F-403E-927E-4833DF40A07A}" srcOrd="1" destOrd="0" presId="urn:microsoft.com/office/officeart/2009/3/layout/IncreasingArrowsProcess"/>
    <dgm:cxn modelId="{035292B4-4F77-4F65-86B9-881FC3EB04DA}" type="presParOf" srcId="{258436D4-302D-4F85-AC23-1C55B4D79BA9}" destId="{4B468429-C2DC-47F0-BBF9-AB09DFAC7326}" srcOrd="2" destOrd="0" presId="urn:microsoft.com/office/officeart/2009/3/layout/IncreasingArrowsProcess"/>
    <dgm:cxn modelId="{DB839023-5BE3-4F47-8D63-BDDE6CB26861}" type="presParOf" srcId="{258436D4-302D-4F85-AC23-1C55B4D79BA9}" destId="{88433B3F-A57E-4A25-B981-4C313112DED4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BD59-7665-4857-A1A5-93D0CAED8340}">
      <dsp:nvSpPr>
        <dsp:cNvPr id="0" name=""/>
        <dsp:cNvSpPr/>
      </dsp:nvSpPr>
      <dsp:spPr>
        <a:xfrm>
          <a:off x="75788" y="18952"/>
          <a:ext cx="8254385" cy="12475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048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dirty="0" smtClean="0"/>
            <a:t>Červenec 2018 </a:t>
          </a:r>
          <a:r>
            <a:rPr lang="cs-CZ" sz="1300" kern="1200" dirty="0" smtClean="0"/>
            <a:t>– analýza/očekávání/hlavní prvky/identifikace chybějících témat </a:t>
          </a:r>
          <a:endParaRPr lang="cs-CZ" sz="1300" kern="1200" dirty="0"/>
        </a:p>
      </dsp:txBody>
      <dsp:txXfrm>
        <a:off x="75788" y="330839"/>
        <a:ext cx="7942498" cy="623775"/>
      </dsp:txXfrm>
    </dsp:sp>
    <dsp:sp modelId="{90775BA8-998F-403E-927E-4833DF40A07A}">
      <dsp:nvSpPr>
        <dsp:cNvPr id="0" name=""/>
        <dsp:cNvSpPr/>
      </dsp:nvSpPr>
      <dsp:spPr>
        <a:xfrm>
          <a:off x="1739236" y="422164"/>
          <a:ext cx="6593808" cy="12475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048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dirty="0" smtClean="0"/>
            <a:t>Prosinec 2018 </a:t>
          </a:r>
          <a:r>
            <a:rPr lang="cs-CZ" sz="1300" kern="1200" dirty="0" smtClean="0"/>
            <a:t>– MV /rámec výzvy/rozpočet/témata/harmonogram</a:t>
          </a:r>
          <a:endParaRPr lang="cs-CZ" sz="1300" kern="1200" dirty="0"/>
        </a:p>
      </dsp:txBody>
      <dsp:txXfrm>
        <a:off x="1739236" y="734051"/>
        <a:ext cx="6281921" cy="623775"/>
      </dsp:txXfrm>
    </dsp:sp>
    <dsp:sp modelId="{4B468429-C2DC-47F0-BBF9-AB09DFAC7326}">
      <dsp:nvSpPr>
        <dsp:cNvPr id="0" name=""/>
        <dsp:cNvSpPr/>
      </dsp:nvSpPr>
      <dsp:spPr>
        <a:xfrm>
          <a:off x="3094139" y="801261"/>
          <a:ext cx="5247727" cy="12475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048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dirty="0" smtClean="0"/>
            <a:t>Únor-duben 2019 </a:t>
          </a:r>
          <a:r>
            <a:rPr lang="cs-CZ" sz="1300" kern="1200" dirty="0" smtClean="0"/>
            <a:t>– informační kampaň/LA semináře, </a:t>
          </a:r>
          <a:r>
            <a:rPr lang="cs-CZ" sz="1300" kern="1200" dirty="0" err="1" smtClean="0"/>
            <a:t>Info</a:t>
          </a:r>
          <a:r>
            <a:rPr lang="cs-CZ" sz="1300" kern="1200" dirty="0" smtClean="0"/>
            <a:t> dny</a:t>
          </a:r>
          <a:endParaRPr lang="cs-CZ" sz="1300" kern="1200" dirty="0"/>
        </a:p>
      </dsp:txBody>
      <dsp:txXfrm>
        <a:off x="3094139" y="1113148"/>
        <a:ext cx="4935840" cy="623775"/>
      </dsp:txXfrm>
    </dsp:sp>
    <dsp:sp modelId="{88433B3F-A57E-4A25-B981-4C313112DED4}">
      <dsp:nvSpPr>
        <dsp:cNvPr id="0" name=""/>
        <dsp:cNvSpPr/>
      </dsp:nvSpPr>
      <dsp:spPr>
        <a:xfrm>
          <a:off x="5321954" y="1233304"/>
          <a:ext cx="3028497" cy="12475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048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dirty="0" smtClean="0"/>
            <a:t>Duben 2019 </a:t>
          </a:r>
          <a:r>
            <a:rPr lang="cs-CZ" sz="1300" kern="1200" dirty="0" smtClean="0"/>
            <a:t>– vyhlášení 3.výzvy</a:t>
          </a:r>
          <a:endParaRPr lang="cs-CZ" sz="1300" kern="1200" dirty="0"/>
        </a:p>
      </dsp:txBody>
      <dsp:txXfrm>
        <a:off x="5321954" y="1545191"/>
        <a:ext cx="2716610" cy="62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11.05.2018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11.05.2018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97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558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22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241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62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87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015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9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62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76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478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21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2018. 05. 11.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6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461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94421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</a:t>
            </a:r>
            <a:r>
              <a:rPr lang="cs-CZ" altLang="cs-CZ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spolupráce</a:t>
            </a:r>
            <a:br>
              <a:rPr lang="cs-CZ" altLang="cs-CZ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56617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další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67746" y="5030307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>
                <a:latin typeface="Cambria" panose="02040503050406030204" pitchFamily="18" charset="0"/>
              </a:rPr>
              <a:t>@</a:t>
            </a:r>
            <a:r>
              <a:rPr lang="cs-CZ" dirty="0" err="1" smtClean="0">
                <a:latin typeface="Cambria" panose="02040503050406030204" pitchFamily="18" charset="0"/>
              </a:rPr>
              <a:t>Interreg_Danube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>
                <a:latin typeface="Cambria" panose="02040503050406030204" pitchFamily="18" charset="0"/>
              </a:rPr>
              <a:t>@</a:t>
            </a:r>
            <a:r>
              <a:rPr lang="cs-CZ" dirty="0" err="1" smtClean="0">
                <a:latin typeface="Cambria" panose="02040503050406030204" pitchFamily="18" charset="0"/>
              </a:rPr>
              <a:t>Interreg_CZ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48" y="5049886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78" y="5753582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01738" y="59006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Danube </a:t>
            </a:r>
            <a:r>
              <a:rPr lang="cs-CZ" dirty="0" err="1">
                <a:latin typeface="Cambria" panose="02040503050406030204" pitchFamily="18" charset="0"/>
              </a:rPr>
              <a:t>Transnational</a:t>
            </a:r>
            <a:r>
              <a:rPr lang="cs-CZ" dirty="0">
                <a:latin typeface="Cambria" panose="02040503050406030204" pitchFamily="18" charset="0"/>
              </a:rPr>
              <a:t> Programme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54566"/>
            <a:ext cx="5112222" cy="343940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88024" y="1454566"/>
            <a:ext cx="4355976" cy="3439403"/>
          </a:xfrm>
          <a:prstGeom prst="rect">
            <a:avLst/>
          </a:prstGeom>
          <a:solidFill>
            <a:srgbClr val="AFD2D3"/>
          </a:solidFill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hu-HU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hu-HU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50" i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www.dotaceEU.cz/eus/nadnarodni </a:t>
            </a:r>
            <a:r>
              <a:rPr lang="hu-HU" sz="1650" i="1" u="sng" dirty="0">
                <a:solidFill>
                  <a:srgbClr val="1F497D"/>
                </a:solidFill>
                <a:latin typeface="Cambria" panose="02040503050406030204" pitchFamily="18" charset="0"/>
              </a:rPr>
              <a:t>DANUBE </a:t>
            </a:r>
            <a:endParaRPr lang="hu-HU" sz="1650" i="1" u="sng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650" i="1" u="sng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50" i="1" u="sng" dirty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4" y="4893969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6885572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Národní kontaktní místo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Letenská 119/3</a:t>
            </a:r>
          </a:p>
          <a:p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260, 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</a:t>
            </a:r>
          </a:p>
          <a:p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nadnarodni@mmr.cz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tkater\AppData\Local\Microsoft\Windows\Temporary Internet Files\Content.IE5\WNHC2OGS\phone-145935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" y="4439373"/>
            <a:ext cx="563280" cy="5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kater\AppData\Local\Microsoft\Windows\Temporary Internet Files\Content.IE5\XCGDH8C9\email-ic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1430"/>
            <a:ext cx="623048" cy="6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kater\AppData\Local\Microsoft\Windows\Temporary Internet Files\Content.IE5\CA6PYMY5\Email-butt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5" y="5117966"/>
            <a:ext cx="612911" cy="5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85524" y="692696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Struktura řízení programu 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" y="1628800"/>
            <a:ext cx="5504693" cy="46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2060848"/>
            <a:ext cx="3563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Řídící orgán/Jednotný sekretariát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sídlí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Budapešti – Ministerstvo Financí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Národní kontaktní místo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ČR</a:t>
            </a: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lvl="0">
              <a:defRPr/>
            </a:pP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Síť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kontaktních míst 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lang="cs-CZ" sz="1400" dirty="0" smtClean="0">
                <a:solidFill>
                  <a:prstClr val="black"/>
                </a:solidFill>
              </a:rPr>
              <a:t>ČR</a:t>
            </a:r>
            <a:r>
              <a:rPr lang="cs-CZ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↦</a:t>
            </a:r>
            <a:r>
              <a:rPr lang="cs-CZ" sz="1400" dirty="0" smtClean="0">
                <a:solidFill>
                  <a:prstClr val="black"/>
                </a:solidFill>
              </a:rPr>
              <a:t>MMR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OEÚS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Kontrola žadatelů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Centrum pro Regionální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Rozvoj České republiky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Monitorovací výbor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zástupci členských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států – </a:t>
            </a:r>
            <a:r>
              <a:rPr lang="cs-CZ" sz="1400" dirty="0">
                <a:solidFill>
                  <a:prstClr val="black"/>
                </a:solidFill>
              </a:rPr>
              <a:t>ČR</a:t>
            </a:r>
            <a:r>
              <a:rPr lang="cs-CZ" sz="1400" dirty="0">
                <a:solidFill>
                  <a:prstClr val="black"/>
                </a:solidFill>
                <a:latin typeface="Cambria" panose="02040503050406030204" pitchFamily="18" charset="0"/>
              </a:rPr>
              <a:t>↦</a:t>
            </a:r>
            <a:r>
              <a:rPr lang="cs-CZ" sz="1400" dirty="0">
                <a:solidFill>
                  <a:prstClr val="black"/>
                </a:solidFill>
              </a:rPr>
              <a:t>MMR; OEÚS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2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681688"/>
              </p:ext>
            </p:extLst>
          </p:nvPr>
        </p:nvGraphicFramePr>
        <p:xfrm>
          <a:off x="504031" y="1448768"/>
          <a:ext cx="8207375" cy="100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3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alokace ERDF + IPA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National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contribution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Total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funding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Co-</a:t>
                      </a:r>
                      <a:r>
                        <a:rPr lang="cs-CZ" sz="1800" dirty="0" err="1" smtClean="0"/>
                        <a:t>financing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rate</a:t>
                      </a:r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Cca 201 + </a:t>
                      </a:r>
                      <a:r>
                        <a:rPr lang="cs-CZ" sz="1400" i="1" dirty="0" smtClean="0"/>
                        <a:t>20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€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37,5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400" baseline="0" dirty="0" smtClean="0"/>
                        <a:t>+3,5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€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239,6</a:t>
                      </a:r>
                      <a:r>
                        <a:rPr lang="cs-CZ" sz="1400" dirty="0" smtClean="0"/>
                        <a:t> +23,3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baseline="0" dirty="0" smtClean="0"/>
                        <a:t> €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85% </a:t>
                      </a:r>
                      <a:endParaRPr lang="cs-CZ" sz="1800" dirty="0"/>
                    </a:p>
                  </a:txBody>
                  <a:tcPr marL="91431" marR="91431" marT="45596" marB="455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ulk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09596"/>
              </p:ext>
            </p:extLst>
          </p:nvPr>
        </p:nvGraphicFramePr>
        <p:xfrm>
          <a:off x="484188" y="2510118"/>
          <a:ext cx="8278812" cy="25225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0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Priority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podíl 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ERDF</a:t>
                      </a: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ERDF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P1</a:t>
                      </a:r>
                      <a:r>
                        <a:rPr lang="cs-CZ" sz="1800" baseline="0" dirty="0" smtClean="0"/>
                        <a:t> - </a:t>
                      </a:r>
                      <a:r>
                        <a:rPr lang="cs-CZ" sz="1800" dirty="0" smtClean="0"/>
                        <a:t>Inovativní a sociálně odpovědný DR</a:t>
                      </a:r>
                      <a:endParaRPr lang="cs-CZ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 smtClean="0">
                          <a:effectLst/>
                        </a:rPr>
                        <a:t>28</a:t>
                      </a:r>
                      <a:r>
                        <a:rPr kumimoji="0" lang="cs-CZ" sz="1800" kern="1200" dirty="0" smtClean="0">
                          <a:effectLst/>
                        </a:rPr>
                        <a:t> %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66,5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smtClean="0"/>
                        <a:t>€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P2 - Environmentálně a kulturně zodpovědný DR</a:t>
                      </a:r>
                      <a:endParaRPr lang="cs-CZ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 smtClean="0">
                          <a:effectLst/>
                        </a:rPr>
                        <a:t>32</a:t>
                      </a:r>
                      <a:r>
                        <a:rPr kumimoji="0" lang="cs-CZ" sz="1800" kern="1200" dirty="0" smtClean="0">
                          <a:effectLst/>
                        </a:rPr>
                        <a:t> %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76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smtClean="0"/>
                        <a:t>€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P3 - Lépe propojený DR</a:t>
                      </a:r>
                      <a:endParaRPr lang="cs-CZ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 smtClean="0">
                          <a:effectLst/>
                        </a:rPr>
                        <a:t>21</a:t>
                      </a:r>
                      <a:r>
                        <a:rPr kumimoji="0" lang="cs-CZ" sz="1800" kern="1200" dirty="0" smtClean="0">
                          <a:effectLst/>
                        </a:rPr>
                        <a:t> %</a:t>
                      </a: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49,9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smtClean="0"/>
                        <a:t>€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P4 - Dobře řízený DR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 smtClean="0">
                          <a:effectLst/>
                        </a:rPr>
                        <a:t>13</a:t>
                      </a:r>
                      <a:r>
                        <a:rPr kumimoji="0" lang="cs-CZ" sz="1800" kern="1200" dirty="0" smtClean="0">
                          <a:effectLst/>
                        </a:rPr>
                        <a:t> %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smtClean="0"/>
                        <a:t>€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1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TA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6 </a:t>
                      </a:r>
                      <a:r>
                        <a:rPr lang="cs-CZ" sz="1800" baseline="0" dirty="0" smtClean="0"/>
                        <a:t>%</a:t>
                      </a:r>
                      <a:endParaRPr lang="cs-CZ" sz="1800" dirty="0" smtClean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16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smtClean="0"/>
                        <a:t>€</a:t>
                      </a:r>
                      <a:endParaRPr lang="cs-CZ" sz="18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ovéPole 8"/>
          <p:cNvSpPr txBox="1">
            <a:spLocks noChangeArrowheads="1"/>
          </p:cNvSpPr>
          <p:nvPr/>
        </p:nvSpPr>
        <p:spPr bwMode="auto">
          <a:xfrm>
            <a:off x="467544" y="5301208"/>
            <a:ext cx="619268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latin typeface="+mn-lt"/>
              </a:rPr>
              <a:t>U čerpání zdrojů z ERDF se uplatňuje princip refinancování!! </a:t>
            </a:r>
          </a:p>
          <a:p>
            <a:pPr eaLnBrk="1" hangingPunct="1">
              <a:defRPr/>
            </a:pPr>
            <a:r>
              <a:rPr lang="cs-CZ" dirty="0">
                <a:latin typeface="+mn-lt"/>
              </a:rPr>
              <a:t>= zpětné proplácení výdajů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(půlroční cyklus)</a:t>
            </a:r>
          </a:p>
          <a:p>
            <a:pPr eaLnBrk="1" hangingPunct="1"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6638379" y="2096270"/>
            <a:ext cx="792163" cy="360362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31" name="Graf 2"/>
          <p:cNvGraphicFramePr>
            <a:graphicFrameLocks/>
          </p:cNvGraphicFramePr>
          <p:nvPr/>
        </p:nvGraphicFramePr>
        <p:xfrm>
          <a:off x="6645275" y="4746625"/>
          <a:ext cx="21177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4" imgW="2115495" imgH="2060627" progId="Excel.Chart.8">
                  <p:embed/>
                </p:oleObj>
              </mc:Choice>
              <mc:Fallback>
                <p:oleObj r:id="rId4" imgW="2115495" imgH="2060627" progId="Excel.Chart.8">
                  <p:embed/>
                  <p:pic>
                    <p:nvPicPr>
                      <p:cNvPr id="29750" name="Graf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746625"/>
                        <a:ext cx="21177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3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1. výzva - shrnutí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– Expression of Interest + Application Form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(704 partnerů z toho 33 českých)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2017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7" y="4729889"/>
            <a:ext cx="3528392" cy="212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415967"/>
            <a:ext cx="892899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20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Jednokolová </a:t>
            </a:r>
            <a:r>
              <a:rPr kumimoji="0" lang="cs-CZ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</a:t>
            </a:r>
            <a:r>
              <a:rPr kumimoji="0" lang="cs-CZ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kompletní žádost! – </a:t>
            </a:r>
            <a:r>
              <a:rPr kumimoji="0" lang="cs-CZ" altLang="de-DE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9.května – 6.června </a:t>
            </a:r>
            <a:r>
              <a:rPr kumimoji="0" lang="cs-CZ" altLang="de-DE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2017</a:t>
            </a:r>
          </a:p>
          <a:p>
            <a:pPr lvl="0" algn="just"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Plán: 60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mil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€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(51mil € ERDF)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rozděleno 39mil € (35 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mil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€ ERDF).</a:t>
            </a:r>
            <a:endParaRPr lang="cs-CZ" altLang="de-DE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cs-CZ" altLang="de-DE" dirty="0" smtClean="0">
                <a:solidFill>
                  <a:srgbClr val="1F497D"/>
                </a:solidFill>
                <a:latin typeface="Cambria" panose="02040503050406030204" pitchFamily="18" charset="0"/>
              </a:rPr>
              <a:t>délka </a:t>
            </a:r>
            <a:r>
              <a:rPr lang="cs-CZ" altLang="de-DE" dirty="0">
                <a:solidFill>
                  <a:srgbClr val="1F497D"/>
                </a:solidFill>
                <a:latin typeface="Cambria" panose="02040503050406030204" pitchFamily="18" charset="0"/>
              </a:rPr>
              <a:t>projektu 36 </a:t>
            </a:r>
            <a:r>
              <a:rPr lang="cs-CZ" altLang="de-DE" dirty="0" smtClean="0">
                <a:solidFill>
                  <a:srgbClr val="1F497D"/>
                </a:solidFill>
                <a:latin typeface="Cambria" panose="02040503050406030204" pitchFamily="18" charset="0"/>
              </a:rPr>
              <a:t>měsíců</a:t>
            </a:r>
            <a:endParaRPr kumimoji="0" lang="cs-CZ" altLang="de-DE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dirty="0" smtClean="0">
                <a:solidFill>
                  <a:srgbClr val="1F497D"/>
                </a:solidFill>
                <a:latin typeface="Cambria" panose="02040503050406030204" pitchFamily="18" charset="0"/>
              </a:rPr>
              <a:t>1. program s výzvou pro 3 fondy </a:t>
            </a:r>
          </a:p>
          <a:p>
            <a:pPr marL="1657350" lvl="3" indent="-285750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1F497D"/>
                </a:solidFill>
                <a:latin typeface="Cambria" panose="02040503050406030204" pitchFamily="18" charset="0"/>
              </a:rPr>
              <a:t>ERDF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1F497D"/>
                </a:solidFill>
                <a:latin typeface="Cambria" panose="02040503050406030204" pitchFamily="18" charset="0"/>
              </a:rPr>
              <a:t>IPA (Srbsko, Černá Hora, Bosna a Hercegovina)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1F497D"/>
                </a:solidFill>
                <a:latin typeface="Cambria" panose="02040503050406030204" pitchFamily="18" charset="0"/>
              </a:rPr>
              <a:t>ENI (Ukrajina, Moldavsko</a:t>
            </a:r>
            <a:r>
              <a:rPr lang="cs-CZ" altLang="cs-CZ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1371600" lvl="3" indent="0">
              <a:defRPr/>
            </a:pPr>
            <a:endParaRPr lang="cs-CZ" altLang="cs-CZ" sz="16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tabLst/>
              <a:defRPr/>
            </a:pPr>
            <a:endParaRPr lang="cs-CZ" altLang="de-DE" sz="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76470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výzva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83591" y="3807185"/>
            <a:ext cx="295232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Clr>
                <a:srgbClr val="1F497D"/>
              </a:buClr>
              <a:defRPr/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CZ 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Infoden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– </a:t>
            </a:r>
            <a:r>
              <a:rPr lang="cs-CZ" altLang="de-DE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22.2. 2017 </a:t>
            </a:r>
          </a:p>
          <a:p>
            <a:pPr lvl="0" algn="just">
              <a:spcAft>
                <a:spcPts val="600"/>
              </a:spcAft>
              <a:buClr>
                <a:srgbClr val="1F497D"/>
              </a:buClr>
              <a:defRPr/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LP 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seminar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– Budapešť 9.2.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2017</a:t>
            </a:r>
            <a:endParaRPr lang="cs-CZ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22748"/>
            <a:ext cx="4837781" cy="31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76470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výzva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" y="1412775"/>
            <a:ext cx="4283286" cy="270033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27984" y="1566712"/>
            <a:ext cx="46085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cs-CZ" altLang="de-DE" sz="1700" dirty="0">
                <a:solidFill>
                  <a:srgbClr val="1F497D"/>
                </a:solidFill>
                <a:latin typeface="Cambria" panose="02040503050406030204" pitchFamily="18" charset="0"/>
              </a:rPr>
              <a:t>Přijato 127 žádostí – 58 českých partnerů ve 46 projektech</a:t>
            </a:r>
          </a:p>
          <a:p>
            <a:pPr marL="342900" lvl="0" indent="-342900" algn="just"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cs-CZ" altLang="de-DE" sz="1700" dirty="0">
                <a:solidFill>
                  <a:srgbClr val="1F497D"/>
                </a:solidFill>
                <a:latin typeface="Cambria" panose="02040503050406030204" pitchFamily="18" charset="0"/>
              </a:rPr>
              <a:t>Velký zájem států IPA – Srbsko &amp; tradičně Maďarsko</a:t>
            </a:r>
          </a:p>
          <a:p>
            <a:pPr marL="342900" lvl="0" indent="-342900"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cs-CZ" altLang="de-DE" sz="1700" u="sng" dirty="0">
                <a:solidFill>
                  <a:srgbClr val="1F497D"/>
                </a:solidFill>
                <a:latin typeface="Cambria" panose="02040503050406030204" pitchFamily="18" charset="0"/>
              </a:rPr>
              <a:t>Schváleno 22 projektů – 8 s CZ účastí (8PP + 1LP </a:t>
            </a:r>
            <a:r>
              <a:rPr lang="cs-CZ" altLang="de-DE" sz="1700" b="1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Innoschool</a:t>
            </a:r>
            <a:r>
              <a:rPr lang="cs-CZ" altLang="de-DE" sz="1700" u="sng" dirty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  <a:r>
              <a:rPr lang="cs-CZ" altLang="de-DE" sz="17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700" dirty="0">
                <a:solidFill>
                  <a:srgbClr val="0070C0"/>
                </a:solidFill>
                <a:latin typeface="Cambria" panose="02040503050406030204" pitchFamily="18" charset="0"/>
              </a:rPr>
              <a:t>=1,4 </a:t>
            </a:r>
            <a:r>
              <a:rPr lang="cs-CZ" altLang="de-DE" sz="1700" dirty="0" err="1">
                <a:solidFill>
                  <a:srgbClr val="0070C0"/>
                </a:solidFill>
                <a:latin typeface="Cambria" panose="02040503050406030204" pitchFamily="18" charset="0"/>
              </a:rPr>
              <a:t>mio</a:t>
            </a:r>
            <a:r>
              <a:rPr lang="cs-CZ" altLang="de-DE" sz="1700" dirty="0">
                <a:solidFill>
                  <a:srgbClr val="0070C0"/>
                </a:solidFill>
                <a:latin typeface="Cambria" panose="02040503050406030204" pitchFamily="18" charset="0"/>
              </a:rPr>
              <a:t> EUR </a:t>
            </a:r>
            <a:r>
              <a:rPr lang="cs-CZ" altLang="de-DE" sz="17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ERDF </a:t>
            </a:r>
            <a:br>
              <a:rPr lang="cs-CZ" altLang="de-DE" sz="1700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altLang="de-DE" sz="1700" dirty="0">
                <a:solidFill>
                  <a:srgbClr val="1F497D"/>
                </a:solidFill>
                <a:latin typeface="Cambria" panose="02040503050406030204" pitchFamily="18" charset="0"/>
              </a:rPr>
              <a:t>+ asociovaní partneři</a:t>
            </a:r>
            <a:endParaRPr lang="cs-CZ" altLang="de-DE" sz="17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52" y="4049532"/>
            <a:ext cx="4530528" cy="2810075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30912"/>
              </p:ext>
            </p:extLst>
          </p:nvPr>
        </p:nvGraphicFramePr>
        <p:xfrm>
          <a:off x="683569" y="4185114"/>
          <a:ext cx="2736304" cy="2593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857707017"/>
                    </a:ext>
                  </a:extLst>
                </a:gridCol>
              </a:tblGrid>
              <a:tr h="352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výzva omezena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17747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Specifické cíle otevřené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86796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1.2; 2.2; 2.3; 2.4; 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66913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Specifické cíle zúžené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17942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1.1; 2.1; 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41955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Specifické cíle zavřené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75249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4.1 a 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1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5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v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ýzva Seed Money Facility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68033" y="1478021"/>
            <a:ext cx="8854263" cy="18579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Vyhlášena 27.9. na semináři ve Vídni – </a:t>
            </a:r>
            <a:r>
              <a:rPr lang="hu-H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r>
              <a:rPr lang="hu-HU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otevřena </a:t>
            </a:r>
            <a:r>
              <a:rPr lang="hu-HU" sz="18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2.10. - 7.12.2017 </a:t>
            </a:r>
            <a:r>
              <a:rPr lang="hu-H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Výzva v rámci SO 4.2 –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Nástroje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Finanční podpory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správy a implementace EUSDR – 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Declaration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of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Alignment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1F497D"/>
                </a:solidFill>
                <a:latin typeface="Cambria" panose="02040503050406030204" pitchFamily="18" charset="0"/>
              </a:rPr>
              <a:t>celková alokace na výzvu činí až </a:t>
            </a:r>
            <a:r>
              <a:rPr lang="hu-HU" sz="1800" b="1" u="sng" dirty="0">
                <a:solidFill>
                  <a:srgbClr val="1F497D"/>
                </a:solidFill>
                <a:latin typeface="Cambria" panose="02040503050406030204" pitchFamily="18" charset="0"/>
              </a:rPr>
              <a:t>1 530 000 EUR </a:t>
            </a:r>
            <a:r>
              <a:rPr lang="hu-HU" sz="1800" dirty="0">
                <a:solidFill>
                  <a:srgbClr val="1F497D"/>
                </a:solidFill>
                <a:latin typeface="Cambria" panose="02040503050406030204" pitchFamily="18" charset="0"/>
              </a:rPr>
              <a:t>příspěvku EU</a:t>
            </a:r>
          </a:p>
          <a:p>
            <a:pPr algn="l"/>
            <a:endParaRPr lang="cs-CZ" sz="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Finanční </a:t>
            </a:r>
            <a:r>
              <a:rPr lang="hu-HU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nástroj k podpoře </a:t>
            </a:r>
            <a:r>
              <a:rPr lang="hu-HU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rozvoje projektů vhodných pro </a:t>
            </a:r>
            <a:r>
              <a:rPr lang="hu-HU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další zdroj </a:t>
            </a:r>
            <a:r>
              <a:rPr lang="hu-HU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financování, ve </a:t>
            </a:r>
            <a:r>
              <a:rPr lang="hu-HU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vybraných tematických </a:t>
            </a:r>
            <a:r>
              <a:rPr lang="hu-HU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oblastech</a:t>
            </a:r>
            <a:r>
              <a:rPr lang="hu-HU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přispívají ke strategii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Podunají a jsou </a:t>
            </a:r>
            <a:r>
              <a:rPr lang="pt-BR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 </a:t>
            </a:r>
            <a:r>
              <a:rPr lang="pt-BR" sz="1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souladu s 12 prioritními </a:t>
            </a:r>
            <a:r>
              <a:rPr lang="pt-BR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oblastmi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EUSDR – vybraná témata v Manuálu</a:t>
            </a:r>
            <a:endParaRPr lang="hu-HU" sz="18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hu-HU" sz="1800" b="1" u="sng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35729"/>
            <a:ext cx="4118248" cy="1990822"/>
          </a:xfrm>
          <a:prstGeom prst="rect">
            <a:avLst/>
          </a:prstGeo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268033" y="3335994"/>
            <a:ext cx="410445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hu-HU" sz="16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3 povinné výstupy</a:t>
            </a: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Zpráva o aktuálním stavu v řešené oblasti</a:t>
            </a:r>
          </a:p>
          <a:p>
            <a:pPr algn="l">
              <a:spcAft>
                <a:spcPts val="600"/>
              </a:spcAft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Workplan budoucího projektu</a:t>
            </a:r>
          </a:p>
          <a:p>
            <a:pPr algn="l">
              <a:spcAft>
                <a:spcPts val="600"/>
              </a:spcAft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Analýza zdrojů financování budoucího projektu</a:t>
            </a:r>
            <a:endParaRPr lang="hu-HU" sz="16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8033" y="4848162"/>
            <a:ext cx="558586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Podáno </a:t>
            </a:r>
            <a:r>
              <a:rPr lang="cs-CZ" b="1" dirty="0">
                <a:latin typeface="Cambria" panose="02040503050406030204" pitchFamily="18" charset="0"/>
              </a:rPr>
              <a:t>65 žádostí, účast 193 institucí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ČR </a:t>
            </a:r>
            <a:r>
              <a:rPr lang="cs-CZ" b="1" dirty="0">
                <a:latin typeface="Cambria" panose="02040503050406030204" pitchFamily="18" charset="0"/>
              </a:rPr>
              <a:t>5 partnerů/ z toho 1 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mbria" panose="02040503050406030204" pitchFamily="18" charset="0"/>
              </a:rPr>
              <a:t>Největší zájem </a:t>
            </a:r>
            <a:r>
              <a:rPr lang="cs-CZ" b="1" dirty="0"/>
              <a:t>PA8</a:t>
            </a:r>
            <a:r>
              <a:rPr lang="cs-CZ" dirty="0"/>
              <a:t> – Podpora konkurenceschopnosti podniků – 13 žádostí, </a:t>
            </a:r>
            <a:r>
              <a:rPr lang="cs-CZ" b="1" dirty="0"/>
              <a:t>PA3 </a:t>
            </a:r>
            <a:r>
              <a:rPr lang="cs-CZ" dirty="0"/>
              <a:t>-  Podpora kultury, cestovního ruchu a kontaktů mezi lidmi – 11 </a:t>
            </a:r>
            <a:r>
              <a:rPr lang="cs-CZ" dirty="0" smtClean="0"/>
              <a:t>žádostí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MV červenec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1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3. výzva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480591"/>
            <a:ext cx="8784976" cy="2088232"/>
          </a:xfrm>
        </p:spPr>
        <p:txBody>
          <a:bodyPr>
            <a:normAutofit/>
          </a:bodyPr>
          <a:lstStyle/>
          <a:p>
            <a:pPr marL="800100" lvl="1" indent="-342900" algn="l">
              <a:spcAft>
                <a:spcPts val="600"/>
              </a:spcAft>
              <a:buFont typeface="Cambria" panose="02040503050406030204" pitchFamily="18" charset="0"/>
              <a:buChar char="⁺"/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1" algn="l">
              <a:spcAft>
                <a:spcPts val="600"/>
              </a:spcAft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80835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3rd Call/3.výzva – otevření diskuze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Poslední klasická výzva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Analýza 1. &amp; 2. výzvy + diskuze relevantních orgánů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Podle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výsledků předchozích výzev nejsou všechna témata naplněna (SO 2.4)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Cca 60mil €</a:t>
            </a: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SO 4.1 ? 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řesun financí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4456849"/>
              </p:ext>
            </p:extLst>
          </p:nvPr>
        </p:nvGraphicFramePr>
        <p:xfrm>
          <a:off x="395536" y="3708646"/>
          <a:ext cx="8568952" cy="250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27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aktuality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2088232"/>
          </a:xfrm>
        </p:spPr>
        <p:txBody>
          <a:bodyPr>
            <a:normAutofit/>
          </a:bodyPr>
          <a:lstStyle/>
          <a:p>
            <a:pPr marL="800100" lvl="1" indent="-342900" algn="l">
              <a:spcAft>
                <a:spcPts val="600"/>
              </a:spcAft>
              <a:buFont typeface="Cambria" panose="02040503050406030204" pitchFamily="18" charset="0"/>
              <a:buChar char="⁺"/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1" algn="l">
              <a:spcAft>
                <a:spcPts val="600"/>
              </a:spcAft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628800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1F497D"/>
                </a:solidFill>
                <a:latin typeface="Cambria" panose="02040503050406030204" pitchFamily="18" charset="0"/>
              </a:rPr>
              <a:t>Výzvu ke zprovoznění Dunajského strategického bodu (DSP)</a:t>
            </a: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Specifický cíl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4.2</a:t>
            </a: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Výzva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je otevřena od 08.05.2018 do 11.06.2018 v 15:00 SEČ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.</a:t>
            </a: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ŘO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/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JS organizují seminář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pro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zájemce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o výzvu </a:t>
            </a:r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- 17</a:t>
            </a:r>
            <a:r>
              <a:rPr lang="cs-CZ" sz="2000" b="1" dirty="0">
                <a:solidFill>
                  <a:srgbClr val="1F497D"/>
                </a:solidFill>
                <a:latin typeface="Cambria" panose="02040503050406030204" pitchFamily="18" charset="0"/>
              </a:rPr>
              <a:t>. května 2018 v Budapešti.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Žadatelům se důrazně doporučuje přečíst si všechny dokumenty o výzvě předtím, než se zúčastní semináře. </a:t>
            </a:r>
            <a:endParaRPr lang="cs-CZ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registrace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prostřednictvím na webu 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85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10841</TotalTime>
  <Words>629</Words>
  <Application>Microsoft Office PowerPoint</Application>
  <PresentationFormat>Předvádění na obrazovce (4:3)</PresentationFormat>
  <Paragraphs>133</Paragraphs>
  <Slides>11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Wingdings</vt:lpstr>
      <vt:lpstr>1_Office-téma</vt:lpstr>
      <vt:lpstr>5_Office-téma</vt:lpstr>
      <vt:lpstr>Office-téma</vt:lpstr>
      <vt:lpstr>MMR_klas</vt:lpstr>
      <vt:lpstr>Graf aplikace Microsoft Excel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Tkadlečková Tereza</cp:lastModifiedBy>
  <cp:revision>510</cp:revision>
  <cp:lastPrinted>2017-10-03T12:38:17Z</cp:lastPrinted>
  <dcterms:created xsi:type="dcterms:W3CDTF">2015-08-11T09:15:14Z</dcterms:created>
  <dcterms:modified xsi:type="dcterms:W3CDTF">2018-05-11T15:09:27Z</dcterms:modified>
</cp:coreProperties>
</file>