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3" r:id="rId2"/>
    <p:sldId id="307" r:id="rId3"/>
    <p:sldId id="332" r:id="rId4"/>
    <p:sldId id="333" r:id="rId5"/>
    <p:sldId id="320" r:id="rId6"/>
    <p:sldId id="308" r:id="rId7"/>
    <p:sldId id="334" r:id="rId8"/>
    <p:sldId id="321" r:id="rId9"/>
    <p:sldId id="335" r:id="rId10"/>
    <p:sldId id="336" r:id="rId11"/>
    <p:sldId id="337" r:id="rId12"/>
    <p:sldId id="323" r:id="rId13"/>
    <p:sldId id="338" r:id="rId14"/>
    <p:sldId id="339" r:id="rId15"/>
    <p:sldId id="325" r:id="rId16"/>
    <p:sldId id="330" r:id="rId17"/>
    <p:sldId id="341" r:id="rId18"/>
    <p:sldId id="342" r:id="rId19"/>
    <p:sldId id="326" r:id="rId20"/>
    <p:sldId id="340" r:id="rId21"/>
    <p:sldId id="343" r:id="rId22"/>
    <p:sldId id="327" r:id="rId23"/>
    <p:sldId id="328" r:id="rId24"/>
    <p:sldId id="331" r:id="rId25"/>
    <p:sldId id="329" r:id="rId26"/>
    <p:sldId id="264" r:id="rId2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</a:t>
            </a:r>
            <a:r>
              <a:rPr lang="cs-CZ" dirty="0"/>
              <a:t>programů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Danube</a:t>
            </a:r>
            <a:r>
              <a:rPr lang="cs-CZ" dirty="0" smtClean="0"/>
              <a:t> a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 5. 2018,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 startAt="3"/>
            </a:pPr>
            <a:r>
              <a:rPr lang="cs-CZ" dirty="0"/>
              <a:t>Zaměstnání na částečný úvazek s pružným počtem odpracovaných hodin na projektu za měsíc – výše mzdových nákladů se stanovuje dle počtu odpracovaných hodin na projektu a hodinové sazby, kterou je možné vypočíst jako:</a:t>
            </a:r>
          </a:p>
          <a:p>
            <a:pPr marL="971550" lvl="1" indent="-342900">
              <a:buAutoNum type="alphaLcParenR"/>
            </a:pPr>
            <a:r>
              <a:rPr lang="cs-CZ" sz="1800" dirty="0" smtClean="0"/>
              <a:t>Podíl </a:t>
            </a:r>
            <a:r>
              <a:rPr lang="cs-CZ" sz="1800" dirty="0"/>
              <a:t>měsíčních hrubých mzdových nákladů a měsíční pracovní doby v hodinách podle dokladu o zaměstnání (</a:t>
            </a:r>
            <a:r>
              <a:rPr lang="cs-CZ" sz="1800" dirty="0" err="1"/>
              <a:t>timesheet</a:t>
            </a:r>
            <a:r>
              <a:rPr lang="cs-CZ" sz="1800" dirty="0" smtClean="0"/>
              <a:t>)</a:t>
            </a:r>
          </a:p>
          <a:p>
            <a:pPr lvl="2" indent="0">
              <a:buNone/>
            </a:pPr>
            <a:r>
              <a:rPr lang="cs-CZ" sz="1400" dirty="0" smtClean="0"/>
              <a:t>- Podíl měsíčních hrubých mzdových nákladů a měsíční pracovní doby stanovený v dokladu o zaměstnání a vyjádřený v hodinách. </a:t>
            </a:r>
            <a:endParaRPr lang="cs-CZ" sz="1400" b="1" cap="all" dirty="0" smtClean="0">
              <a:solidFill>
                <a:srgbClr val="FF0000"/>
              </a:solidFill>
            </a:endParaRPr>
          </a:p>
          <a:p>
            <a:pPr marL="971550" lvl="1" indent="-342900">
              <a:buAutoNum type="alphaLcParenR"/>
            </a:pPr>
            <a:r>
              <a:rPr lang="cs-CZ" sz="1800" dirty="0" smtClean="0"/>
              <a:t>Podíl posledních doložených ročních hrubých mzdových nákladů (tj. mzdových nákladů za posledních 12 po sobě jdoucích měsíců) a 1720hodin</a:t>
            </a:r>
          </a:p>
          <a:p>
            <a:pPr lvl="2" indent="0">
              <a:buNone/>
            </a:pPr>
            <a:r>
              <a:rPr lang="cs-CZ" sz="1400" dirty="0" smtClean="0"/>
              <a:t>- Podíl posledních doložených ročních hrubých mzdových nákladů (tj. mzdových nákladů za posledních 12 po sobě jdoucích měsíců) a 1720 hodin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Stanovení/volba metody a způsobu výpočtu hodinové sazby u částečných úvazků tam, kde je to relevantní,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měsíců,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Sestavu rekapitulace mezd,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výplatu mezd: výpis z účtu nebo výdajový pokladní doklad.</a:t>
            </a:r>
          </a:p>
          <a:p>
            <a:r>
              <a:rPr lang="cs-CZ" dirty="0"/>
              <a:t>		               výjimka: v případě organizační složky státu, územně správního</a:t>
            </a:r>
          </a:p>
          <a:p>
            <a:r>
              <a:rPr lang="cs-CZ" dirty="0"/>
              <a:t>                                  celku a jejich příspěvkové organizace lze doložit</a:t>
            </a:r>
          </a:p>
          <a:p>
            <a:r>
              <a:rPr lang="cs-CZ" dirty="0"/>
              <a:t>                                  čestným prohlášením</a:t>
            </a:r>
          </a:p>
          <a:p>
            <a:r>
              <a:rPr lang="cs-CZ" dirty="0"/>
              <a:t>			       v případě výplaty mezd z účtu organizace jednou částkou:</a:t>
            </a:r>
          </a:p>
          <a:p>
            <a:r>
              <a:rPr lang="cs-CZ" dirty="0"/>
              <a:t>			       čestné prohlášení každého zaměstnance + výpis z účtu 					       prokazující 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mzdu obvyklou: mzdové tabulky nebo tarify; platový výměr pracovníka na stejné pracovní pozici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odměny: vnitřní předpis , který stanoví pravidla pro vyplácení odměn.  Pravidla pro odměny musí být zavedena minimálně 6 měsíců před předložením projektové žádosti.  Odměna musí být potenciálně přístupná pro všechny zaměstnance. </a:t>
            </a:r>
          </a:p>
          <a:p>
            <a:r>
              <a:rPr lang="cs-CZ" b="1" dirty="0">
                <a:solidFill>
                  <a:srgbClr val="FF0000"/>
                </a:solidFill>
              </a:rPr>
              <a:t>Centrum 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mezd,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relevantní,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WPs</a:t>
            </a:r>
            <a:r>
              <a:rPr lang="cs-CZ" dirty="0" smtClean="0"/>
              <a:t> mezi </a:t>
            </a:r>
            <a:r>
              <a:rPr lang="cs-CZ" dirty="0" err="1" smtClean="0"/>
              <a:t>timesheetem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způsobilosti.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Zahrnují výdaje na následující položky: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jízdné a náhrady jízdného,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Stravné,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Ubytování,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Víza,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Kapesné.</a:t>
            </a:r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i="1" dirty="0" smtClean="0"/>
              <a:t>Pracovní cesty realizované osobou, která </a:t>
            </a:r>
            <a:r>
              <a:rPr lang="cs-CZ" i="1" u="sng" dirty="0" smtClean="0"/>
              <a:t>není zaměstnancem </a:t>
            </a:r>
            <a:r>
              <a:rPr lang="cs-CZ" i="1" dirty="0" smtClean="0"/>
              <a:t>projektového partnera – vykazují se v rozpočtové kapitole </a:t>
            </a:r>
            <a:r>
              <a:rPr lang="cs-CZ" i="1" u="sng" dirty="0" smtClean="0"/>
              <a:t>Externí služby</a:t>
            </a:r>
            <a:endParaRPr lang="cs-CZ" i="1" u="sng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Cestovní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</a:t>
            </a:r>
            <a:r>
              <a:rPr lang="cs-CZ" dirty="0"/>
              <a:t>Společným </a:t>
            </a:r>
            <a:r>
              <a:rPr lang="cs-CZ" dirty="0" smtClean="0"/>
              <a:t>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</a:t>
            </a:r>
            <a:r>
              <a:rPr lang="cs-CZ" dirty="0" smtClean="0"/>
              <a:t>DPP/DPČ.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nutné doložit ke kontrole způsobilosti:</a:t>
            </a:r>
          </a:p>
          <a:p>
            <a:r>
              <a:rPr lang="cs-CZ" dirty="0" smtClean="0"/>
              <a:t>Vždy: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Přehled pracovních cest  (standardizovaný formulář) – pokud nelze předložit, pak lze nahradit jinou sestavu o stejné vypovídací schopnosti,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Na vybraném vzorku: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	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</a:t>
            </a:r>
            <a:r>
              <a:rPr lang="cs-CZ" dirty="0" smtClean="0"/>
              <a:t>	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2014-	2020</a:t>
            </a:r>
            <a:r>
              <a:rPr lang="cs-CZ" dirty="0" smtClean="0"/>
              <a:t>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Cesty </a:t>
            </a:r>
            <a:r>
              <a:rPr lang="cs-CZ" dirty="0"/>
              <a:t>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	veřejnou dopravu (nesplňují 	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smtClean="0"/>
              <a:t>musí </a:t>
            </a:r>
            <a:r>
              <a:rPr lang="cs-CZ" dirty="0"/>
              <a:t>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nebo 	</a:t>
            </a:r>
            <a:r>
              <a:rPr lang="cs-CZ" u="sng" dirty="0" smtClean="0"/>
              <a:t>předem</a:t>
            </a:r>
            <a:r>
              <a:rPr lang="cs-CZ" dirty="0" smtClean="0"/>
              <a:t> </a:t>
            </a:r>
            <a:r>
              <a:rPr lang="cs-CZ" dirty="0" smtClean="0"/>
              <a:t>schváleny </a:t>
            </a:r>
            <a:r>
              <a:rPr lang="cs-CZ" dirty="0" smtClean="0"/>
              <a:t>JTS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úhrada cestovních náhrad pracovníkovi: výdajový pokladní doklad, výpis z účtu. V případě úhrady společně s výplatou mzdy mzdový lístek, výpis z účtu.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>
                <a:solidFill>
                  <a:srgbClr val="FF0000"/>
                </a:solidFill>
              </a:rPr>
              <a:t>Metodicky upraveno předpisy EU, národními, Pokyny a Náležitostmi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Způsobilost </a:t>
            </a:r>
            <a:r>
              <a:rPr lang="cs-CZ" altLang="cs-CZ" dirty="0"/>
              <a:t>nárokovaných výdajů a aktivit s nimi </a:t>
            </a:r>
            <a:r>
              <a:rPr lang="cs-CZ" altLang="cs-CZ" dirty="0" smtClean="0"/>
              <a:t>spojených je posuzována ve </a:t>
            </a:r>
            <a:r>
              <a:rPr lang="cs-CZ" altLang="cs-CZ" dirty="0"/>
              <a:t>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Věcné způsobilosti </a:t>
            </a:r>
            <a:r>
              <a:rPr lang="cs-CZ" altLang="cs-CZ" dirty="0" smtClean="0"/>
              <a:t>výdajů – tzn. vazba k projektu a projektové žádosti </a:t>
            </a:r>
            <a:r>
              <a:rPr lang="cs-CZ" altLang="cs-CZ" dirty="0" smtClean="0">
                <a:solidFill>
                  <a:srgbClr val="FF0000"/>
                </a:solidFill>
              </a:rPr>
              <a:t>(mezinárodní přesah, udržitelnost výstupů, inovativní proces, horizontální kritéria a partnerství na různých úrovních)</a:t>
            </a:r>
            <a:endParaRPr lang="cs-CZ" altLang="cs-CZ" dirty="0">
              <a:solidFill>
                <a:srgbClr val="FF0000"/>
              </a:solidFill>
            </a:endParaRP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Přiměřenosti </a:t>
            </a:r>
            <a:r>
              <a:rPr lang="cs-CZ" altLang="cs-CZ" dirty="0" smtClean="0"/>
              <a:t>výdajů – efektivnosti a účelnosti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Časové způsobilosti </a:t>
            </a:r>
            <a:r>
              <a:rPr lang="cs-CZ" altLang="cs-CZ" dirty="0" smtClean="0"/>
              <a:t>výdajů – vznik a úhrada výdaje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Místní způsobilosti </a:t>
            </a:r>
            <a:r>
              <a:rPr lang="cs-CZ" altLang="cs-CZ" dirty="0" smtClean="0"/>
              <a:t>výdajů – programové a </a:t>
            </a:r>
            <a:r>
              <a:rPr lang="cs-CZ" altLang="cs-CZ" dirty="0" err="1" smtClean="0"/>
              <a:t>mimoprogramové</a:t>
            </a:r>
            <a:r>
              <a:rPr lang="cs-CZ" altLang="cs-CZ" dirty="0" smtClean="0"/>
              <a:t> území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Vykázání </a:t>
            </a:r>
            <a:r>
              <a:rPr lang="cs-CZ" altLang="cs-CZ" dirty="0" smtClean="0"/>
              <a:t>výdajů – doložení příslušnou dokumentací.</a:t>
            </a:r>
            <a:endParaRPr lang="cs-CZ" altLang="cs-CZ" dirty="0"/>
          </a:p>
          <a:p>
            <a:endParaRPr lang="cs-CZ" dirty="0" smtClean="0"/>
          </a:p>
          <a:p>
            <a:r>
              <a:rPr lang="cs-CZ" dirty="0" smtClean="0"/>
              <a:t>HOSPODÁRNOST – ÚČELNOST – EFEKTIVNOST – pravidlo 3E</a:t>
            </a:r>
          </a:p>
          <a:p>
            <a:r>
              <a:rPr lang="cs-CZ" dirty="0" smtClean="0"/>
              <a:t>VÝDAJ MUSÍ NEJEN VZNIKNOUT, ALE I BÝT UHRAZEN V REPORTOVACÍM OBDOBÍ (s výjimkou pro závěrečné období)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</a:t>
            </a:r>
            <a:r>
              <a:rPr lang="cs-CZ" dirty="0" smtClean="0"/>
              <a:t>kapitole.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smtClean="0"/>
              <a:t>- Administrativní 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překlady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r>
              <a:rPr lang="cs-CZ" dirty="0"/>
              <a:t>… výčet </a:t>
            </a:r>
            <a:r>
              <a:rPr lang="cs-CZ" dirty="0" smtClean="0"/>
              <a:t>služeb, </a:t>
            </a:r>
            <a:r>
              <a:rPr lang="cs-CZ" dirty="0"/>
              <a:t>které </a:t>
            </a:r>
            <a:r>
              <a:rPr lang="cs-CZ" dirty="0" smtClean="0"/>
              <a:t>mohou </a:t>
            </a:r>
            <a:r>
              <a:rPr lang="cs-CZ" dirty="0"/>
              <a:t>být </a:t>
            </a:r>
            <a:r>
              <a:rPr lang="cs-CZ" dirty="0" smtClean="0"/>
              <a:t>považovány </a:t>
            </a:r>
            <a:r>
              <a:rPr lang="cs-CZ" dirty="0"/>
              <a:t>za způsobilé je uveden v Programovém manuálu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-Externí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kancelářské vybavení další zařízení nezbytné pro potřeby projektu</a:t>
            </a:r>
          </a:p>
          <a:p>
            <a:r>
              <a:rPr lang="cs-CZ" dirty="0" smtClean="0"/>
              <a:t>… výčet vybavení, které může být považováno za způsobilé je uveden v Programovém manuálu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dávat 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/>
              <a:t>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</a:t>
            </a:r>
            <a:r>
              <a:rPr lang="cs-CZ" dirty="0" smtClean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 </a:t>
            </a:r>
            <a:r>
              <a:rPr lang="cs-CZ" dirty="0" smtClean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– </a:t>
            </a:r>
            <a:r>
              <a:rPr lang="cs-CZ" dirty="0" smtClean="0"/>
              <a:t>schválení v projektové žádosti nebo schválení společným 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kontrole.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– na úrovni rozpočtové kapitoly a na úrovni projektového partnera … není třeba předchozího schválení řídícího orgánu/společného sekretariátu.</a:t>
            </a:r>
          </a:p>
          <a:p>
            <a:r>
              <a:rPr lang="cs-CZ" dirty="0" smtClean="0"/>
              <a:t>	</a:t>
            </a:r>
            <a:r>
              <a:rPr lang="cs-CZ" dirty="0"/>
              <a:t>Je řízeno na úrovni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Výjimka: rozpočtová kapitola Vybavení – navýšení vždy konzultovat se  </a:t>
            </a:r>
          </a:p>
          <a:p>
            <a:r>
              <a:rPr lang="cs-CZ" dirty="0"/>
              <a:t>	</a:t>
            </a:r>
            <a:r>
              <a:rPr lang="cs-CZ" dirty="0" smtClean="0"/>
              <a:t>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partnera  … nutné předchozí schválení </a:t>
            </a:r>
            <a:r>
              <a:rPr lang="cs-CZ" dirty="0"/>
              <a:t>ze strany řídícího orgánu/společného sekretariátu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Změny je možné provádět, a jsou schvalovány, pouze </a:t>
            </a:r>
            <a:r>
              <a:rPr lang="cs-CZ" dirty="0" smtClean="0"/>
              <a:t>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i="1" dirty="0" smtClean="0"/>
              <a:t>Pavel Kalina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 smtClean="0"/>
              <a:t>T</a:t>
            </a:r>
            <a:r>
              <a:rPr lang="cs-CZ" sz="1600" i="1" dirty="0"/>
              <a:t>: +420 225 855 </a:t>
            </a:r>
            <a:r>
              <a:rPr lang="cs-CZ" sz="1600" i="1" dirty="0" smtClean="0"/>
              <a:t>394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u="sng" dirty="0" smtClean="0"/>
              <a:t>pavel.kalina@crr.cz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/>
            </a:r>
            <a:br>
              <a:rPr lang="cs-CZ" sz="1600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Úplné, kompletní a správné,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- tzv. účetní opravy,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(tzv.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způsobilosti,</a:t>
            </a:r>
          </a:p>
          <a:p>
            <a:pPr marL="342900" indent="-342900">
              <a:buAutoNum type="alphaLcParenR"/>
            </a:pPr>
            <a:r>
              <a:rPr lang="cs-CZ" dirty="0" smtClean="0"/>
              <a:t>Dle charakteru a výše vzniklé na základě výběrového/zadávacího řízení,</a:t>
            </a:r>
          </a:p>
          <a:p>
            <a:pPr marL="342900" indent="-342900">
              <a:buAutoNum type="alphaLcParenR"/>
            </a:pPr>
            <a:r>
              <a:rPr lang="cs-CZ" dirty="0" smtClean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– náležitosti dokumentů s výjimkou paušálních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/>
              <a:t>Nezpůsobilé výdaje v období 2014-2020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věcné příspěvky,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kurzové rozdíly,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nákup pozemků,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err="1" smtClean="0"/>
              <a:t>přefakturace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</a:t>
            </a:r>
            <a:r>
              <a:rPr lang="cs-CZ" dirty="0" smtClean="0"/>
              <a:t>výdajů </a:t>
            </a:r>
            <a:r>
              <a:rPr lang="cs-CZ" dirty="0"/>
              <a:t>v období </a:t>
            </a:r>
            <a:r>
              <a:rPr lang="cs-CZ" dirty="0" smtClean="0"/>
              <a:t>2014-2020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</a:t>
            </a:r>
            <a:r>
              <a:rPr lang="cs-CZ" dirty="0" smtClean="0"/>
              <a:t>(IE) a 17.500 EUR (DANUBE) na </a:t>
            </a:r>
            <a:r>
              <a:rPr lang="cs-CZ" dirty="0" smtClean="0"/>
              <a:t>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</a:t>
            </a:r>
            <a:r>
              <a:rPr lang="cs-CZ" dirty="0" smtClean="0"/>
              <a:t>počíná dnem schválením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předložena poslední zpráva za projekt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/>
              <a:t>Travel</a:t>
            </a:r>
            <a:r>
              <a:rPr lang="cs-CZ" dirty="0"/>
              <a:t> 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– cestovné</a:t>
            </a:r>
          </a:p>
          <a:p>
            <a:pPr marL="342900" indent="-342900">
              <a:buFont typeface="Arial"/>
              <a:buAutoNum type="arabicPeriod"/>
            </a:pPr>
            <a:endParaRPr lang="cs-CZ" dirty="0" smtClean="0"/>
          </a:p>
          <a:p>
            <a:pPr marL="342900" indent="-342900">
              <a:buFont typeface="Arial"/>
              <a:buAutoNum type="arabicPeriod"/>
            </a:pPr>
            <a:r>
              <a:rPr lang="cs-CZ" dirty="0" smtClean="0"/>
              <a:t>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– administrativní a kancelářské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</a:t>
            </a:r>
            <a:r>
              <a:rPr lang="cs-CZ" dirty="0" smtClean="0"/>
              <a:t>vybavení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/>
              <a:t>Náklady na </a:t>
            </a:r>
            <a:r>
              <a:rPr lang="cs-CZ" dirty="0" err="1" smtClean="0"/>
              <a:t>ingrastukturu</a:t>
            </a:r>
            <a:r>
              <a:rPr lang="cs-CZ" dirty="0" smtClean="0"/>
              <a:t> a práce (DANUBE)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Kapitoly </a:t>
            </a:r>
            <a:r>
              <a:rPr lang="cs-CZ" i="1" dirty="0" err="1">
                <a:solidFill>
                  <a:srgbClr val="FF0000"/>
                </a:solidFill>
              </a:rPr>
              <a:t>External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expertise</a:t>
            </a:r>
            <a:r>
              <a:rPr lang="cs-CZ" i="1" dirty="0">
                <a:solidFill>
                  <a:srgbClr val="FF0000"/>
                </a:solidFill>
              </a:rPr>
              <a:t> and </a:t>
            </a:r>
            <a:r>
              <a:rPr lang="cs-CZ" i="1" dirty="0" err="1">
                <a:solidFill>
                  <a:srgbClr val="FF0000"/>
                </a:solidFill>
              </a:rPr>
              <a:t>services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i="1" dirty="0" err="1" smtClean="0">
                <a:solidFill>
                  <a:srgbClr val="FF0000"/>
                </a:solidFill>
              </a:rPr>
              <a:t>Equipment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jsou v rozpočtu projektu uvedeny položkově pro jednotlivé projektové partnery. Nelze v soupisce výdajů nárokovat proplacení služby nebo vybavení, které nejsou v rozpočtu uvedeny.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- mzdové výdaje </a:t>
            </a:r>
            <a:endParaRPr lang="cs-CZ" dirty="0"/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a) REAL COSTS - Náhrada dle skutečných výdajů. </a:t>
            </a:r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b) FLAT RATE - Paušál až do výše 20% </a:t>
            </a:r>
            <a:r>
              <a:rPr lang="cs-CZ" dirty="0" smtClean="0"/>
              <a:t>(DANUBE) přímých </a:t>
            </a:r>
            <a:r>
              <a:rPr lang="cs-CZ" dirty="0" smtClean="0"/>
              <a:t>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 </a:t>
            </a:r>
            <a:r>
              <a:rPr lang="cs-CZ" dirty="0" smtClean="0"/>
              <a:t>. V případě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nejsou paušální sazba </a:t>
            </a:r>
            <a:r>
              <a:rPr lang="cs-CZ" dirty="0" smtClean="0"/>
              <a:t>u osobních nákladů </a:t>
            </a:r>
            <a:r>
              <a:rPr lang="cs-CZ" dirty="0" smtClean="0"/>
              <a:t>povoleny.</a:t>
            </a:r>
            <a:endParaRPr lang="cs-CZ" dirty="0" smtClean="0"/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náhrady mzdových výdajů (paušál x reálné mzdy)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Modely </a:t>
            </a:r>
            <a:r>
              <a:rPr lang="cs-CZ" dirty="0"/>
              <a:t>zaměstnávání zaměstnanců příjemcem: </a:t>
            </a:r>
          </a:p>
          <a:p>
            <a:r>
              <a:rPr lang="cs-CZ" dirty="0"/>
              <a:t>a) na plný úvazek, </a:t>
            </a:r>
          </a:p>
          <a:p>
            <a:r>
              <a:rPr lang="cs-CZ" dirty="0"/>
              <a:t>b) na částečný úvazek s pevně stanoveným procentním podílem odpracované    	doby za měsíc nebo </a:t>
            </a:r>
          </a:p>
          <a:p>
            <a:r>
              <a:rPr lang="cs-CZ" dirty="0"/>
              <a:t>c) na částečný úvazek s pružným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c1)  výpočet </a:t>
            </a:r>
            <a:r>
              <a:rPr lang="cs-CZ" dirty="0" smtClean="0"/>
              <a:t>založený na počtu odpracovaných hodin dle pracovní smlouvy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c2)  </a:t>
            </a:r>
            <a:r>
              <a:rPr lang="cs-CZ" dirty="0" smtClean="0"/>
              <a:t>výpočet podílem </a:t>
            </a:r>
            <a:r>
              <a:rPr lang="cs-CZ" dirty="0"/>
              <a:t>posledních doložených ročních hrubých mzdových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nákladů </a:t>
            </a:r>
            <a:r>
              <a:rPr lang="cs-CZ" dirty="0"/>
              <a:t>(</a:t>
            </a:r>
            <a:r>
              <a:rPr lang="cs-CZ" dirty="0" smtClean="0"/>
              <a:t>tj. mzdových nákladů za posledních 12 po sobě jdoucích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měsíců) a 1720 hodin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souladu s čl. 68 odst. 2 nařízení (EU)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č.1303/2013</a:t>
            </a:r>
            <a:r>
              <a:rPr lang="cs-CZ" dirty="0"/>
              <a:t>. </a:t>
            </a:r>
          </a:p>
          <a:p>
            <a:r>
              <a:rPr lang="cs-CZ" dirty="0"/>
              <a:t>         Takto stanovená hodinová sazba se </a:t>
            </a:r>
            <a:r>
              <a:rPr lang="cs-CZ" dirty="0" smtClean="0"/>
              <a:t>vynásobí </a:t>
            </a:r>
            <a:r>
              <a:rPr lang="cs-CZ" dirty="0"/>
              <a:t>počtem </a:t>
            </a:r>
            <a:r>
              <a:rPr lang="cs-CZ" dirty="0" smtClean="0"/>
              <a:t>odpracovaných </a:t>
            </a:r>
            <a:r>
              <a:rPr lang="cs-CZ" dirty="0"/>
              <a:t>hodin </a:t>
            </a:r>
          </a:p>
          <a:p>
            <a:r>
              <a:rPr lang="cs-CZ" dirty="0"/>
              <a:t>d) na hodinovém základě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1. 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Zaměstnání </a:t>
            </a:r>
            <a:r>
              <a:rPr lang="cs-CZ" dirty="0"/>
              <a:t>na plný úvazek v projektu </a:t>
            </a:r>
            <a:endParaRPr lang="cs-CZ" dirty="0" smtClean="0"/>
          </a:p>
          <a:p>
            <a:pPr lvl="1" indent="0">
              <a:buNone/>
            </a:pPr>
            <a:r>
              <a:rPr lang="cs-CZ" dirty="0"/>
              <a:t>Rozhodující jsou ustanovení pracovní smlouvy/ekvivalentu</a:t>
            </a:r>
            <a:r>
              <a:rPr lang="cs-CZ" dirty="0" smtClean="0"/>
              <a:t>, nedokládá se </a:t>
            </a:r>
            <a:r>
              <a:rPr lang="cs-CZ" dirty="0" err="1" smtClean="0"/>
              <a:t>timesheet</a:t>
            </a:r>
            <a:r>
              <a:rPr lang="cs-CZ" dirty="0" smtClean="0"/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dirty="0"/>
              <a:t>Zaměstnání na částečný úvazek s pevně stanoveným procentním podílem odpracované doby na projektu za </a:t>
            </a:r>
            <a:r>
              <a:rPr lang="cs-CZ" dirty="0" smtClean="0"/>
              <a:t>měsíc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Timesheet</a:t>
            </a:r>
            <a:r>
              <a:rPr lang="cs-CZ" dirty="0" smtClean="0"/>
              <a:t> není vyžadován, v pracovní smlouvě/dohodě, náplni práce resp. popisu pracovního místa musí být uveden procentní podíl doby, který má zaměstnanec na projektu odpracovat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1308</TotalTime>
  <Words>1903</Words>
  <Application>Microsoft Office PowerPoint</Application>
  <PresentationFormat>Předvádění na obrazovce (4:3)</PresentationFormat>
  <Paragraphs>267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sablona_centrum_2016</vt:lpstr>
      <vt:lpstr>Seminář „Kontrola výdajů“ v rámci programů Interreg Danube a Interreg Europe</vt:lpstr>
      <vt:lpstr>Způsobilost výdajů</vt:lpstr>
      <vt:lpstr>Způsobilost výdajů – náležitosti dokumentů s výjimkou paušálních výdajů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Vykazování výdajů v období 2014-2020 </vt:lpstr>
      <vt:lpstr>Vykazování výdajů v období 2014-2020 </vt:lpstr>
      <vt:lpstr>Jak dokládat …</vt:lpstr>
      <vt:lpstr>Jak dokládat ….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dokládat …</vt:lpstr>
      <vt:lpstr>3. Office and administrative expenditure - Administrativní a režijní výdaje</vt:lpstr>
      <vt:lpstr>Vykazování výdajů v období 2014-2020 </vt:lpstr>
      <vt:lpstr>4. External expertise and services costs -Externí služby</vt:lpstr>
      <vt:lpstr>5. Equipment expenditure - Vybavení</vt:lpstr>
      <vt:lpstr>Další pravidla …</vt:lpstr>
      <vt:lpstr>Změny rozpočtu</vt:lpstr>
      <vt:lpstr>Děkuji za pozornost   Ing. Pavel Kalina Centrum pro regionální rozvoj České republiky Odbor Evropské územní spolupráce U Nákladového nádraží 3144/4 130 00 Praha 3 T: +420 225 855 394 E: pavel.kalina@crr.cz 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Kalina Pavel</cp:lastModifiedBy>
  <cp:revision>106</cp:revision>
  <cp:lastPrinted>2018-05-09T09:43:34Z</cp:lastPrinted>
  <dcterms:created xsi:type="dcterms:W3CDTF">2016-05-13T07:19:23Z</dcterms:created>
  <dcterms:modified xsi:type="dcterms:W3CDTF">2018-05-11T08:16:02Z</dcterms:modified>
</cp:coreProperties>
</file>