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63" r:id="rId2"/>
    <p:sldId id="290" r:id="rId3"/>
    <p:sldId id="266" r:id="rId4"/>
    <p:sldId id="291" r:id="rId5"/>
    <p:sldId id="292" r:id="rId6"/>
    <p:sldId id="293" r:id="rId7"/>
    <p:sldId id="313" r:id="rId8"/>
    <p:sldId id="303" r:id="rId9"/>
    <p:sldId id="304" r:id="rId10"/>
    <p:sldId id="314" r:id="rId11"/>
    <p:sldId id="315" r:id="rId12"/>
    <p:sldId id="308" r:id="rId13"/>
    <p:sldId id="316" r:id="rId14"/>
    <p:sldId id="305" r:id="rId15"/>
    <p:sldId id="307" r:id="rId16"/>
    <p:sldId id="302" r:id="rId17"/>
    <p:sldId id="306" r:id="rId18"/>
    <p:sldId id="296" r:id="rId19"/>
    <p:sldId id="300" r:id="rId20"/>
    <p:sldId id="297" r:id="rId21"/>
    <p:sldId id="309" r:id="rId22"/>
    <p:sldId id="294" r:id="rId23"/>
    <p:sldId id="295" r:id="rId24"/>
    <p:sldId id="310" r:id="rId25"/>
    <p:sldId id="311" r:id="rId26"/>
    <p:sldId id="312" r:id="rId27"/>
    <p:sldId id="264" r:id="rId28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82">
          <p15:clr>
            <a:srgbClr val="A4A3A4"/>
          </p15:clr>
        </p15:guide>
        <p15:guide id="2" pos="487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nošová Petra" initials="JP" lastIdx="0" clrIdx="0">
    <p:extLst>
      <p:ext uri="{19B8F6BF-5375-455C-9EA6-DF929625EA0E}">
        <p15:presenceInfo xmlns:p15="http://schemas.microsoft.com/office/powerpoint/2012/main" userId="S-1-5-21-682003330-1788223648-725345543-2471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CC"/>
    <a:srgbClr val="5FA4E5"/>
    <a:srgbClr val="0052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9" d="100"/>
          <a:sy n="109" d="100"/>
        </p:scale>
        <p:origin x="1674" y="102"/>
      </p:cViewPr>
      <p:guideLst>
        <p:guide orient="horz" pos="3382"/>
        <p:guide pos="48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24D319-7988-0C47-A5AD-1F558D33A394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36DEBE-37C2-3D4C-B405-6A6964797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9328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6DD4C1-CE3B-8245-AB32-946652F98E9B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1A35AD-0B81-F94A-83A1-9125CBB4FF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6195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15082"/>
            <a:ext cx="7772400" cy="1997296"/>
          </a:xfrm>
        </p:spPr>
        <p:txBody>
          <a:bodyPr anchor="t">
            <a:normAutofit/>
          </a:bodyPr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386972"/>
            <a:ext cx="6400800" cy="570201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5FA4E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685800" y="3309620"/>
            <a:ext cx="6632575" cy="145256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156851" y="6356350"/>
            <a:ext cx="2006600" cy="369888"/>
          </a:xfrm>
        </p:spPr>
        <p:txBody>
          <a:bodyPr/>
          <a:lstStyle>
            <a:lvl1pPr>
              <a:defRPr>
                <a:solidFill>
                  <a:srgbClr val="CCCCCC"/>
                </a:solidFill>
              </a:defRPr>
            </a:lvl1pPr>
          </a:lstStyle>
          <a:p>
            <a:pPr lvl="0"/>
            <a:fld id="{A8AD1661-3A61-224B-91E0-4B126FC883AF}" type="datetime1">
              <a:rPr lang="en-US" smtClean="0"/>
              <a:t>9/6/2017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806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6375" y="1306874"/>
            <a:ext cx="7700425" cy="4819290"/>
          </a:xfrm>
        </p:spPr>
        <p:txBody>
          <a:bodyPr/>
          <a:lstStyle>
            <a:lvl1pPr>
              <a:defRPr sz="1800"/>
            </a:lvl1pPr>
            <a:lvl2pPr marL="628650" indent="-171450">
              <a:defRPr sz="2000" b="1"/>
            </a:lvl2pPr>
            <a:lvl3pPr marL="1073150" indent="-158750">
              <a:defRPr sz="1600"/>
            </a:lvl3pPr>
            <a:lvl4pPr marL="1528763" indent="-157163">
              <a:defRPr sz="1600"/>
            </a:lvl4pPr>
            <a:lvl5pPr marL="1973263" indent="-144463"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223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24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490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527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580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752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290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6341" y="1264906"/>
            <a:ext cx="7383470" cy="1470025"/>
          </a:xfrm>
        </p:spPr>
        <p:txBody>
          <a:bodyPr>
            <a:normAutofit/>
          </a:bodyPr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Subtitle 2"/>
          <p:cNvSpPr txBox="1">
            <a:spLocks/>
          </p:cNvSpPr>
          <p:nvPr userDrawn="1"/>
        </p:nvSpPr>
        <p:spPr>
          <a:xfrm>
            <a:off x="169747" y="5840002"/>
            <a:ext cx="3312170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Centrum pro regionální rozvoj České republiky</a:t>
            </a:r>
          </a:p>
        </p:txBody>
      </p:sp>
      <p:sp>
        <p:nvSpPr>
          <p:cNvPr id="14" name="Subtitle 2"/>
          <p:cNvSpPr txBox="1">
            <a:spLocks/>
          </p:cNvSpPr>
          <p:nvPr userDrawn="1"/>
        </p:nvSpPr>
        <p:spPr>
          <a:xfrm>
            <a:off x="3268138" y="5840002"/>
            <a:ext cx="3191932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b="1" dirty="0" smtClean="0"/>
              <a:t>U </a:t>
            </a:r>
            <a:r>
              <a:rPr lang="en-US" sz="1200" b="1" dirty="0" err="1" smtClean="0"/>
              <a:t>Nákladového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nádraží</a:t>
            </a:r>
            <a:r>
              <a:rPr lang="en-US" sz="1200" b="1" dirty="0" smtClean="0"/>
              <a:t> 3144/4, 130 00 </a:t>
            </a:r>
            <a:r>
              <a:rPr lang="en-US" sz="1200" b="1" dirty="0" err="1" smtClean="0"/>
              <a:t>Praha</a:t>
            </a:r>
            <a:r>
              <a:rPr lang="en-US" sz="1200" b="1" dirty="0" smtClean="0"/>
              <a:t> 3</a:t>
            </a:r>
            <a:endParaRPr lang="cs-CZ" sz="1200" b="0" dirty="0" smtClean="0">
              <a:solidFill>
                <a:schemeClr val="bg1"/>
              </a:solidFill>
            </a:endParaRPr>
          </a:p>
        </p:txBody>
      </p:sp>
      <p:sp>
        <p:nvSpPr>
          <p:cNvPr id="15" name="Subtitle 2"/>
          <p:cNvSpPr txBox="1">
            <a:spLocks/>
          </p:cNvSpPr>
          <p:nvPr userDrawn="1"/>
        </p:nvSpPr>
        <p:spPr>
          <a:xfrm>
            <a:off x="6479130" y="5840002"/>
            <a:ext cx="1747402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dirty="0" smtClean="0">
                <a:solidFill>
                  <a:schemeClr val="bg1"/>
                </a:solidFill>
              </a:rPr>
              <a:t>tel.: +420 </a:t>
            </a:r>
            <a:r>
              <a:rPr lang="is-IS" sz="1200" b="1" dirty="0" smtClean="0"/>
              <a:t>225 855 321</a:t>
            </a:r>
            <a:endParaRPr lang="cs-CZ" sz="1200" b="0" dirty="0" smtClean="0">
              <a:solidFill>
                <a:schemeClr val="bg1"/>
              </a:solidFill>
            </a:endParaRPr>
          </a:p>
        </p:txBody>
      </p:sp>
      <p:sp>
        <p:nvSpPr>
          <p:cNvPr id="16" name="Subtitle 2"/>
          <p:cNvSpPr txBox="1">
            <a:spLocks/>
          </p:cNvSpPr>
          <p:nvPr userDrawn="1"/>
        </p:nvSpPr>
        <p:spPr>
          <a:xfrm>
            <a:off x="8116035" y="5828841"/>
            <a:ext cx="1000451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kern="1200" dirty="0" err="1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www.crr.cz</a:t>
            </a:r>
            <a:endParaRPr lang="cs-CZ" sz="1200" b="0" kern="1200" dirty="0" smtClean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1074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6375" y="1306874"/>
            <a:ext cx="7700425" cy="4819290"/>
          </a:xfrm>
        </p:spPr>
        <p:txBody>
          <a:bodyPr/>
          <a:lstStyle>
            <a:lvl1pPr>
              <a:defRPr sz="1800"/>
            </a:lvl1pPr>
            <a:lvl2pPr marL="628650" indent="-171450">
              <a:defRPr sz="2000" b="1"/>
            </a:lvl2pPr>
            <a:lvl3pPr marL="1073150" indent="-158750">
              <a:defRPr sz="1600"/>
            </a:lvl3pPr>
            <a:lvl4pPr marL="1528763" indent="-157163">
              <a:defRPr sz="1600"/>
            </a:lvl4pPr>
            <a:lvl5pPr marL="1973263" indent="-144463">
              <a:defRPr sz="1600"/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223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471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62310"/>
            <a:ext cx="8229600" cy="8226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6374" y="1306873"/>
            <a:ext cx="7675766" cy="4806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7451" y="6356350"/>
            <a:ext cx="52923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529C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183137" y="6356349"/>
            <a:ext cx="5004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529C"/>
                </a:solidFill>
              </a:defRPr>
            </a:lvl1pPr>
          </a:lstStyle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051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7" r:id="rId7"/>
    <p:sldLayoutId id="2147483660" r:id="rId8"/>
    <p:sldLayoutId id="2147483661" r:id="rId9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rgbClr val="00529C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lnSpc>
          <a:spcPct val="100000"/>
        </a:lnSpc>
        <a:spcBef>
          <a:spcPct val="20000"/>
        </a:spcBef>
        <a:spcAft>
          <a:spcPts val="200"/>
        </a:spcAft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4025" indent="-187325" algn="l" defTabSz="457200" rtl="0" eaLnBrk="1" latinLnBrk="0" hangingPunct="1">
        <a:lnSpc>
          <a:spcPct val="100000"/>
        </a:lnSpc>
        <a:spcBef>
          <a:spcPts val="1680"/>
        </a:spcBef>
        <a:spcAft>
          <a:spcPts val="0"/>
        </a:spcAft>
        <a:buFont typeface="Arial"/>
        <a:buChar char="•"/>
        <a:defRPr sz="2000" b="1" kern="1200">
          <a:solidFill>
            <a:srgbClr val="00529C"/>
          </a:solidFill>
          <a:latin typeface="+mn-lt"/>
          <a:ea typeface="+mn-ea"/>
          <a:cs typeface="+mn-cs"/>
        </a:defRPr>
      </a:lvl2pPr>
      <a:lvl3pPr marL="720725" indent="-187325" algn="l" defTabSz="457200" rtl="0" eaLnBrk="1" latinLnBrk="0" hangingPunct="1">
        <a:lnSpc>
          <a:spcPct val="100000"/>
        </a:lnSpc>
        <a:spcBef>
          <a:spcPts val="700"/>
        </a:spcBef>
        <a:spcAft>
          <a:spcPts val="0"/>
        </a:spcAft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87425" indent="-187325" algn="l" defTabSz="457200" rtl="0" eaLnBrk="1" latinLnBrk="0" hangingPunct="1">
        <a:lnSpc>
          <a:spcPct val="100000"/>
        </a:lnSpc>
        <a:spcBef>
          <a:spcPct val="20000"/>
        </a:spcBef>
        <a:spcAft>
          <a:spcPts val="0"/>
        </a:spcAft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54125" indent="-173038" algn="l" defTabSz="457200" rtl="0" eaLnBrk="1" latinLnBrk="0" hangingPunct="1">
        <a:lnSpc>
          <a:spcPct val="100000"/>
        </a:lnSpc>
        <a:spcBef>
          <a:spcPct val="20000"/>
        </a:spcBef>
        <a:spcAft>
          <a:spcPts val="0"/>
        </a:spcAft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rr.cz/eus/archiv-eus/cil-3/nalezitosti-dokladovani/" TargetMode="External"/><Relationship Id="rId2" Type="http://schemas.openxmlformats.org/officeDocument/2006/relationships/hyperlink" Target="https://www.dotaceeu.cz/cs/fondy-eu/kohezni-politika-eu/operacni-programy/op-nadnarodni-spoluprace" TargetMode="External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terreg-central.eu/central-documents/programme-documents/" TargetMode="External"/><Relationship Id="rId1" Type="http://schemas.openxmlformats.org/officeDocument/2006/relationships/slideLayout" Target="../slideLayouts/slideLayout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mailto:marketa.weingartnerova@crr.cz" TargetMode="Externa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jana.mala@crr.cz" TargetMode="External"/><Relationship Id="rId2" Type="http://schemas.openxmlformats.org/officeDocument/2006/relationships/hyperlink" Target="mailto:marketa.weingartnerova@crr.cz" TargetMode="Externa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Seminář „Kontrola výdajů“ v rámci programu Interreg CENTRAL EUROPE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03. 03. 2020, Praha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1255713" y="3309620"/>
            <a:ext cx="6632575" cy="1452562"/>
          </a:xfrm>
        </p:spPr>
        <p:txBody>
          <a:bodyPr>
            <a:normAutofit/>
          </a:bodyPr>
          <a:lstStyle/>
          <a:p>
            <a:pPr algn="ctr"/>
            <a:r>
              <a:rPr lang="cs-CZ" sz="3600" dirty="0" smtClean="0"/>
              <a:t>Metody a výkon kontroly výdajů</a:t>
            </a:r>
            <a:endParaRPr lang="en-US" sz="36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cs-CZ" dirty="0" smtClean="0"/>
              <a:t>03. 03. 2020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0609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endParaRPr lang="cs-CZ" altLang="cs-CZ" sz="1600" dirty="0" smtClean="0"/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altLang="cs-CZ" sz="1600" dirty="0" smtClean="0"/>
              <a:t>v </a:t>
            </a:r>
            <a:r>
              <a:rPr lang="cs-CZ" altLang="cs-CZ" sz="1600" dirty="0"/>
              <a:t>případě změny rozpočtu partnera – aktualizovaný rozpočet, v případě překročení rozpočtu/rozpočtových kapitol souhlas LP (je důrazně doporučováno, aby byl předložen a nikoliv následně vyžadován</a:t>
            </a:r>
            <a:r>
              <a:rPr lang="cs-CZ" altLang="cs-CZ" sz="1600" dirty="0" smtClean="0"/>
              <a:t>)</a:t>
            </a:r>
          </a:p>
          <a:p>
            <a:pPr>
              <a:lnSpc>
                <a:spcPct val="120000"/>
              </a:lnSpc>
            </a:pPr>
            <a:endParaRPr lang="cs-CZ" altLang="cs-CZ" sz="1600" dirty="0"/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altLang="cs-CZ" sz="1600" dirty="0" smtClean="0"/>
              <a:t>kopie </a:t>
            </a:r>
            <a:r>
              <a:rPr lang="cs-CZ" altLang="cs-CZ" sz="1600" dirty="0"/>
              <a:t>originálů účetních dokladů , včetně podpůrné dokumentace roztříděné ve složce podle  rozpočtových položek a opatřených identifikací k projektu - tedy razítkem s názvem/akronymem a číslem projektu a názvem </a:t>
            </a:r>
            <a:r>
              <a:rPr lang="cs-CZ" altLang="cs-CZ" sz="1600" dirty="0" smtClean="0"/>
              <a:t>programu. </a:t>
            </a:r>
            <a:r>
              <a:rPr lang="cs-CZ" sz="1600" dirty="0"/>
              <a:t>Partner předkládá doklady dle pokynů uvedených v  Náležitostech </a:t>
            </a:r>
            <a:r>
              <a:rPr lang="cs-CZ" sz="1600" dirty="0" smtClean="0"/>
              <a:t>dokladování a </a:t>
            </a:r>
            <a:r>
              <a:rPr lang="cs-CZ" sz="1600" dirty="0"/>
              <a:t>programové dokumentaci</a:t>
            </a:r>
            <a:r>
              <a:rPr lang="cs-CZ" sz="1400" dirty="0"/>
              <a:t>, </a:t>
            </a:r>
            <a:r>
              <a:rPr lang="cs-CZ" sz="1600" dirty="0"/>
              <a:t>které jsou specifikovány pro jednotlivé druhy výdajů</a:t>
            </a:r>
            <a:r>
              <a:rPr lang="cs-CZ" altLang="cs-CZ" sz="1600" dirty="0"/>
              <a:t> </a:t>
            </a:r>
            <a:endParaRPr lang="cs-CZ" altLang="cs-CZ" sz="1600" dirty="0" smtClean="0"/>
          </a:p>
          <a:p>
            <a:pPr>
              <a:lnSpc>
                <a:spcPct val="120000"/>
              </a:lnSpc>
            </a:pPr>
            <a:endParaRPr lang="cs-CZ" altLang="cs-CZ" sz="1600" dirty="0" smtClean="0"/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1600" dirty="0"/>
              <a:t>V případě výdajů na Externí odborné poradenství a služby, výdajů na vybavení a infrastrukturu a práce partneři nepředkládají doklady, pokud hodnota jednoho konkrétní výdaje/účetního dokladu je nižší než 400 EUR (takové výdaje se pouze uvedou do soupisky výdajů), respektive doklady jsou předkládány až na výzvu Kontrolora v rámci tzv. formální kontroly (kontrola výdajů pod 400 EUR je prováděna na vzorku; viz Náležitosti dokladování). Pokud bude mít Kontrolor pochybnosti o způsobilosti jakéhokoliv výdaje, vyžádá si od partnera v průběhu kontroly doklady nad rámec stanoveného vzorku</a:t>
            </a:r>
            <a:r>
              <a:rPr lang="cs-CZ" sz="1600" dirty="0" smtClean="0"/>
              <a:t>.</a:t>
            </a:r>
          </a:p>
          <a:p>
            <a:pPr>
              <a:lnSpc>
                <a:spcPct val="120000"/>
              </a:lnSpc>
            </a:pPr>
            <a:endParaRPr lang="cs-CZ" altLang="cs-CZ" sz="16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kontroly– administrativní ověření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98208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cs-CZ" altLang="cs-CZ" dirty="0" smtClean="0"/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altLang="cs-CZ" dirty="0" smtClean="0"/>
              <a:t>Výstupní </a:t>
            </a:r>
            <a:r>
              <a:rPr lang="cs-CZ" altLang="cs-CZ" dirty="0"/>
              <a:t>sestavu dokládající zaúčtování účetních dokladů analyticky na projekt (oddělený účetní systém pro projekt, např. středisko). Jednotlivé doklady uvedené v List </a:t>
            </a:r>
            <a:r>
              <a:rPr lang="cs-CZ" altLang="cs-CZ" dirty="0" err="1"/>
              <a:t>of</a:t>
            </a:r>
            <a:r>
              <a:rPr lang="cs-CZ" altLang="cs-CZ" dirty="0"/>
              <a:t> </a:t>
            </a:r>
            <a:r>
              <a:rPr lang="cs-CZ" altLang="cs-CZ" dirty="0" err="1"/>
              <a:t>Expenditure</a:t>
            </a:r>
            <a:r>
              <a:rPr lang="cs-CZ" altLang="cs-CZ" dirty="0"/>
              <a:t> musí být identifikovatelné na této sestavě, sestava musí být podepsána odpovědným pracovníkem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dirty="0"/>
              <a:t>V případě překročení rozpočtu, rozpočtových kapitol - souhlas LP se změnou rozpočtu, apod.</a:t>
            </a:r>
          </a:p>
          <a:p>
            <a:pPr>
              <a:lnSpc>
                <a:spcPct val="120000"/>
              </a:lnSpc>
            </a:pPr>
            <a:endParaRPr lang="cs-CZ" dirty="0"/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dirty="0"/>
              <a:t>V případě změny nový Rozvrh účtů analytické evidence</a:t>
            </a:r>
            <a:endParaRPr lang="cs-CZ" altLang="cs-CZ" dirty="0"/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727451" y="6356350"/>
            <a:ext cx="5292349" cy="501650"/>
          </a:xfrm>
        </p:spPr>
        <p:txBody>
          <a:bodyPr/>
          <a:lstStyle/>
          <a:p>
            <a:r>
              <a:rPr lang="cs-CZ" sz="800" dirty="0" smtClean="0"/>
              <a:t>Pokyny pro příjemce ke kontrole:</a:t>
            </a:r>
          </a:p>
          <a:p>
            <a:r>
              <a:rPr lang="cs-CZ" sz="800" dirty="0" smtClean="0">
                <a:hlinkClick r:id="rId2"/>
              </a:rPr>
              <a:t>https</a:t>
            </a:r>
            <a:r>
              <a:rPr lang="cs-CZ" sz="800" dirty="0">
                <a:hlinkClick r:id="rId2"/>
              </a:rPr>
              <a:t>://www.dotaceeu.cz/cs/fondy-eu/kohezni-politika-eu/operacni-programy/op-nadnarodni-spoluprace</a:t>
            </a:r>
            <a:endParaRPr lang="cs-CZ" sz="800" dirty="0" smtClean="0"/>
          </a:p>
          <a:p>
            <a:r>
              <a:rPr lang="cs-CZ" sz="800" dirty="0" smtClean="0"/>
              <a:t>Náležitosti dokladování:</a:t>
            </a:r>
          </a:p>
          <a:p>
            <a:r>
              <a:rPr lang="cs-CZ" sz="800" dirty="0" smtClean="0">
                <a:hlinkClick r:id="rId3"/>
              </a:rPr>
              <a:t>https</a:t>
            </a:r>
            <a:r>
              <a:rPr lang="cs-CZ" sz="800" dirty="0">
                <a:hlinkClick r:id="rId3"/>
              </a:rPr>
              <a:t>://www.crr.cz/eus/archiv-eus/cil-3/nalezitosti-dokladovani/</a:t>
            </a:r>
            <a:endParaRPr lang="en-US" sz="800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</a:t>
            </a:r>
            <a:r>
              <a:rPr lang="cs-CZ" dirty="0" smtClean="0"/>
              <a:t>kontroly– </a:t>
            </a:r>
            <a:r>
              <a:rPr lang="cs-CZ" dirty="0"/>
              <a:t>administrativní ověření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8275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023516" y="1306874"/>
            <a:ext cx="7700425" cy="4819290"/>
          </a:xfrm>
        </p:spPr>
        <p:txBody>
          <a:bodyPr>
            <a:normAutofit/>
          </a:bodyPr>
          <a:lstStyle/>
          <a:p>
            <a:r>
              <a:rPr lang="cs-CZ" b="1" dirty="0" smtClean="0"/>
              <a:t>Rozsah kontroly:</a:t>
            </a:r>
          </a:p>
          <a:p>
            <a:endParaRPr lang="cs-CZ" b="1" dirty="0" smtClean="0"/>
          </a:p>
          <a:p>
            <a:pPr marL="400050" indent="-400050">
              <a:buAutoNum type="romanUcPeriod"/>
            </a:pPr>
            <a:r>
              <a:rPr lang="cs-CZ" b="1" dirty="0" smtClean="0"/>
              <a:t>Fáze</a:t>
            </a:r>
            <a:r>
              <a:rPr lang="cs-CZ" dirty="0" smtClean="0"/>
              <a:t> – posouzení věcné a formální správnosti, dodržení programové dokumentace, všech relevantních předpisů EU a národní legislativy. Tato kontrola bude provedena u 100% výdajů na soupisce výdajů.</a:t>
            </a:r>
          </a:p>
          <a:p>
            <a:pPr marL="400050" indent="-400050">
              <a:buAutoNum type="romanUcPeriod"/>
            </a:pPr>
            <a:endParaRPr lang="cs-CZ" dirty="0" smtClean="0"/>
          </a:p>
          <a:p>
            <a:pPr marL="400050" indent="-400050">
              <a:buAutoNum type="romanUcPeriod"/>
            </a:pPr>
            <a:r>
              <a:rPr lang="cs-CZ" b="1" dirty="0" smtClean="0"/>
              <a:t>Fáze</a:t>
            </a:r>
            <a:r>
              <a:rPr lang="cs-CZ" dirty="0" smtClean="0"/>
              <a:t> – kontrola zaměřena na dodržování národní legislativy, za kterou je zodpovědný partner jako účetní jednotka. Kontrola probíhá v případě nákladů na zaměstnance</a:t>
            </a:r>
            <a:r>
              <a:rPr lang="cs-CZ" baseline="30000" dirty="0" smtClean="0"/>
              <a:t>1</a:t>
            </a:r>
            <a:r>
              <a:rPr lang="cs-CZ" dirty="0" smtClean="0"/>
              <a:t>, nákladů na cestování a ubytování a nákladů v limitu do 400EUR (které nebyly výsledkem výběrového/zadávacího řízení) na vzorku</a:t>
            </a:r>
            <a:r>
              <a:rPr lang="cs-CZ" baseline="30000" dirty="0" smtClean="0"/>
              <a:t>2</a:t>
            </a:r>
            <a:r>
              <a:rPr lang="cs-CZ" dirty="0" smtClean="0"/>
              <a:t>, u ostatních výdajů na 100% výdajů.</a:t>
            </a:r>
          </a:p>
          <a:p>
            <a:endParaRPr lang="cs-CZ" dirty="0"/>
          </a:p>
          <a:p>
            <a:r>
              <a:rPr lang="cs-CZ" sz="1200" b="1" i="1" dirty="0"/>
              <a:t> </a:t>
            </a:r>
            <a:endParaRPr lang="cs-CZ" sz="12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736160" y="6287589"/>
            <a:ext cx="5292349" cy="433886"/>
          </a:xfrm>
        </p:spPr>
        <p:txBody>
          <a:bodyPr/>
          <a:lstStyle/>
          <a:p>
            <a:endParaRPr lang="cs-CZ" sz="800" baseline="30000" dirty="0" smtClean="0"/>
          </a:p>
          <a:p>
            <a:endParaRPr lang="cs-CZ" sz="800" baseline="30000" dirty="0"/>
          </a:p>
          <a:p>
            <a:endParaRPr lang="cs-CZ" sz="800" baseline="30000" dirty="0" smtClean="0"/>
          </a:p>
          <a:p>
            <a:endParaRPr lang="cs-CZ" sz="800" baseline="30000" dirty="0"/>
          </a:p>
          <a:p>
            <a:r>
              <a:rPr lang="cs-CZ" sz="800" baseline="30000" dirty="0" smtClean="0"/>
              <a:t>1  </a:t>
            </a:r>
            <a:r>
              <a:rPr lang="cs-CZ" sz="800" dirty="0" smtClean="0"/>
              <a:t>u </a:t>
            </a:r>
            <a:r>
              <a:rPr lang="cs-CZ" sz="800" dirty="0"/>
              <a:t>reálně nárokovaných </a:t>
            </a:r>
            <a:r>
              <a:rPr lang="cs-CZ" sz="800" dirty="0" smtClean="0"/>
              <a:t>výdajů</a:t>
            </a:r>
          </a:p>
          <a:p>
            <a:r>
              <a:rPr lang="cs-CZ" sz="800" baseline="30000" dirty="0" smtClean="0"/>
              <a:t>2 </a:t>
            </a:r>
            <a:r>
              <a:rPr lang="cs-CZ" sz="800" dirty="0" smtClean="0"/>
              <a:t>s</a:t>
            </a:r>
            <a:r>
              <a:rPr lang="cs-CZ" sz="800" dirty="0"/>
              <a:t> výjimkou prvně předložené soupisky, kde je kontrola vždy 100 % i ve druhé fázi, toto neplatí pro výdaje v limitu pod 400 EUR, které jsou kontrolovány na vzorku i u prvně předložené soupisky </a:t>
            </a:r>
            <a:endParaRPr lang="cs-CZ" sz="800" baseline="30000" dirty="0"/>
          </a:p>
          <a:p>
            <a:endParaRPr lang="cs-CZ" baseline="30000" dirty="0" smtClean="0"/>
          </a:p>
          <a:p>
            <a:endParaRPr lang="en-US" baseline="30000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kontroly výdajů – </a:t>
            </a:r>
            <a:r>
              <a:rPr lang="cs-CZ" dirty="0" smtClean="0"/>
              <a:t>rozsah kontroly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2211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Rozsah vzorku</a:t>
            </a:r>
            <a:r>
              <a:rPr lang="cs-CZ" b="1" dirty="0" smtClean="0"/>
              <a:t>:</a:t>
            </a:r>
          </a:p>
          <a:p>
            <a:endParaRPr lang="cs-CZ" b="1" dirty="0"/>
          </a:p>
          <a:p>
            <a:pPr marL="285750" lvl="0" indent="-285750">
              <a:buFont typeface="+mj-lt"/>
              <a:buAutoNum type="romanUcPeriod"/>
            </a:pPr>
            <a:r>
              <a:rPr lang="cs-CZ" sz="1400" dirty="0"/>
              <a:t>Rozpočtová kapitola mzdové výdaje a náklady na cestovné a ubytování - vzorek je vybírán </a:t>
            </a:r>
            <a:r>
              <a:rPr lang="cs-CZ" sz="1400" b="1" dirty="0"/>
              <a:t>ve výši 20 % z objemu předložených výdajů v dané rozpočtové kapitole</a:t>
            </a:r>
            <a:r>
              <a:rPr lang="cs-CZ" sz="1400" dirty="0"/>
              <a:t> a výdaje jsou vybírány tak, aby byly pokryty možné varianty/typově a věcně odlišné </a:t>
            </a:r>
            <a:r>
              <a:rPr lang="cs-CZ" sz="1400" dirty="0" smtClean="0"/>
              <a:t>výdaje</a:t>
            </a:r>
          </a:p>
          <a:p>
            <a:pPr marL="285750" lvl="0" indent="-285750">
              <a:buFont typeface="+mj-lt"/>
              <a:buAutoNum type="romanUcPeriod"/>
            </a:pPr>
            <a:endParaRPr lang="cs-CZ" sz="1400" dirty="0" smtClean="0"/>
          </a:p>
          <a:p>
            <a:pPr marL="285750" lvl="0" indent="-285750">
              <a:buFont typeface="+mj-lt"/>
              <a:buAutoNum type="romanUcPeriod"/>
            </a:pPr>
            <a:r>
              <a:rPr lang="cs-CZ" sz="1400" b="1" dirty="0" smtClean="0"/>
              <a:t>Výdaje </a:t>
            </a:r>
            <a:r>
              <a:rPr lang="cs-CZ" sz="1400" b="1" dirty="0"/>
              <a:t>pod 400 EUR </a:t>
            </a:r>
            <a:r>
              <a:rPr lang="cs-CZ" sz="1400" dirty="0"/>
              <a:t>– dokumentace/doklady k výdaji pod 400 EUR (limit 400 EUR se vztahuje vždy na jeden konkrétní výdaj) je předkládána až na výzvu ze strany Kontrolora (při provádění tzv. formální kontroly), </a:t>
            </a:r>
            <a:r>
              <a:rPr lang="cs-CZ" sz="1400" b="1" dirty="0"/>
              <a:t>kdy je ze strany kontrolora vybrán vzorek 15 % objemu nárokovaných výdajů</a:t>
            </a:r>
            <a:r>
              <a:rPr lang="cs-CZ" sz="1400" dirty="0"/>
              <a:t>. Vzorek je vybírán tak, aby byly pokryty možné varianty/typově a věcně odlišné výdaje. V případě, že v rámci této kontroly dojde při první kontrole Soupisky výdajů</a:t>
            </a:r>
            <a:r>
              <a:rPr lang="cs-CZ" sz="1400" baseline="30000" dirty="0"/>
              <a:t> </a:t>
            </a:r>
            <a:r>
              <a:rPr lang="cs-CZ" sz="1400" dirty="0"/>
              <a:t>za dané období ke zjištění chybovosti v dodržování národní legislativy u určitých typů výdajů, bude český partner na toto upozorněn a vyzván k nápravným opatřením. V případě, že ani při opakované kontrole výdajů nebude Kontrolor přesvědčen o provedení nápravy partnerem, bude daný druh výdaje považován za nezpůsobilý.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kontroly výdajů – </a:t>
            </a:r>
            <a:r>
              <a:rPr lang="cs-CZ" dirty="0" smtClean="0"/>
              <a:t>rozsah vzorku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33759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cs-CZ" dirty="0" smtClean="0"/>
          </a:p>
          <a:p>
            <a:pPr marL="400050" indent="-400050">
              <a:buAutoNum type="romanUcPeriod"/>
            </a:pPr>
            <a:r>
              <a:rPr lang="cs-CZ" sz="1900" b="1" dirty="0"/>
              <a:t>Zadávací řízení</a:t>
            </a:r>
          </a:p>
          <a:p>
            <a:pPr marL="914400" lvl="1" indent="-285750">
              <a:buFont typeface="Arial" panose="020B0604020202020204" pitchFamily="34" charset="0"/>
              <a:buChar char="•"/>
            </a:pPr>
            <a:r>
              <a:rPr lang="cs-CZ" sz="1700" b="0" dirty="0">
                <a:solidFill>
                  <a:schemeClr val="tx1"/>
                </a:solidFill>
              </a:rPr>
              <a:t>Kompletní dokumentace dle prezentace o veřejných zakázkách</a:t>
            </a:r>
          </a:p>
          <a:p>
            <a:pPr lvl="1" indent="0">
              <a:buNone/>
            </a:pPr>
            <a:endParaRPr lang="cs-CZ" b="0" dirty="0" smtClean="0"/>
          </a:p>
          <a:p>
            <a:pPr marL="400050" indent="-400050">
              <a:buFont typeface="Arial"/>
              <a:buAutoNum type="romanUcPeriod"/>
            </a:pPr>
            <a:r>
              <a:rPr lang="cs-CZ" sz="1900" b="1" dirty="0"/>
              <a:t>Konference, semináře, školení, setkání pracovních týmů/partnerů, akce založená na účasti osob z organizace partnera/ostatních </a:t>
            </a:r>
            <a:r>
              <a:rPr lang="cs-CZ" sz="1900" b="1" dirty="0" smtClean="0"/>
              <a:t>partnerů, akce </a:t>
            </a:r>
            <a:r>
              <a:rPr lang="cs-CZ" sz="1900" b="1" dirty="0"/>
              <a:t>pro veřejnost</a:t>
            </a:r>
          </a:p>
          <a:p>
            <a:pPr marL="914400" lvl="1" indent="-285750">
              <a:buFont typeface="Arial" panose="020B0604020202020204" pitchFamily="34" charset="0"/>
              <a:buChar char="•"/>
            </a:pPr>
            <a:r>
              <a:rPr lang="cs-CZ" sz="1700" b="0" dirty="0">
                <a:solidFill>
                  <a:schemeClr val="tx1"/>
                </a:solidFill>
              </a:rPr>
              <a:t>prezenční listiny obsahující relevantní údaje a publicitu</a:t>
            </a:r>
          </a:p>
          <a:p>
            <a:pPr marL="914400" lvl="1" indent="-285750">
              <a:buFont typeface="Arial" panose="020B0604020202020204" pitchFamily="34" charset="0"/>
              <a:buChar char="•"/>
            </a:pPr>
            <a:r>
              <a:rPr lang="cs-CZ" sz="1700" b="0" dirty="0">
                <a:solidFill>
                  <a:schemeClr val="tx1"/>
                </a:solidFill>
              </a:rPr>
              <a:t>obrazová dokumentace (fotografie, videa), podkladové materiály, školící </a:t>
            </a:r>
            <a:r>
              <a:rPr lang="cs-CZ" sz="1700" b="0" dirty="0" smtClean="0">
                <a:solidFill>
                  <a:schemeClr val="tx1"/>
                </a:solidFill>
              </a:rPr>
              <a:t>materiály</a:t>
            </a:r>
            <a:endParaRPr lang="cs-CZ" sz="1700" b="0" dirty="0">
              <a:solidFill>
                <a:schemeClr val="tx1"/>
              </a:solidFill>
            </a:endParaRPr>
          </a:p>
          <a:p>
            <a:pPr marL="914400" lvl="1" indent="-285750">
              <a:buFont typeface="Arial" panose="020B0604020202020204" pitchFamily="34" charset="0"/>
              <a:buChar char="•"/>
            </a:pPr>
            <a:r>
              <a:rPr lang="cs-CZ" sz="1700" b="0" dirty="0">
                <a:solidFill>
                  <a:schemeClr val="tx1"/>
                </a:solidFill>
              </a:rPr>
              <a:t>Pro výdaje za ubytování jmenný seznam účastníků, doklad o počtu a </a:t>
            </a:r>
            <a:r>
              <a:rPr lang="cs-CZ" sz="1700" b="0" dirty="0" smtClean="0">
                <a:solidFill>
                  <a:schemeClr val="tx1"/>
                </a:solidFill>
              </a:rPr>
              <a:t>cenách </a:t>
            </a:r>
            <a:r>
              <a:rPr lang="cs-CZ" sz="1700" b="0" dirty="0">
                <a:solidFill>
                  <a:schemeClr val="tx1"/>
                </a:solidFill>
              </a:rPr>
              <a:t>jídel, o cenách a typu ubytování atd. (pokud není uvedeno na 	faktuře) – blíže viz Způsobilost výdajů</a:t>
            </a:r>
          </a:p>
          <a:p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z="1000" dirty="0"/>
              <a:t>Je nutné se také seznámit s prezentací, která se věnuje Způsobilosti výdajů a veřejným zakázkám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kontroly výdajů – administrativní </a:t>
            </a:r>
            <a:r>
              <a:rPr lang="cs-CZ" dirty="0" smtClean="0"/>
              <a:t>ověření – dokladování aktivit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80470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00050" indent="-400050">
              <a:buFont typeface="+mj-lt"/>
              <a:buAutoNum type="romanUcPeriod" startAt="3"/>
            </a:pPr>
            <a:r>
              <a:rPr lang="cs-CZ" sz="1900" b="1" dirty="0"/>
              <a:t>Marketingové a informační kampaně, kampaně v tisku, na billboardech atd.</a:t>
            </a:r>
          </a:p>
          <a:p>
            <a:pPr marL="914400" lvl="1" indent="-285750">
              <a:buFont typeface="Arial" panose="020B0604020202020204" pitchFamily="34" charset="0"/>
              <a:buChar char="•"/>
            </a:pPr>
            <a:r>
              <a:rPr lang="cs-CZ" sz="1700" b="0" dirty="0">
                <a:solidFill>
                  <a:schemeClr val="tx1"/>
                </a:solidFill>
              </a:rPr>
              <a:t> Výstupy z kampaní, letáky, články, tiskové zprávy, </a:t>
            </a:r>
            <a:r>
              <a:rPr lang="cs-CZ" sz="1700" b="0" dirty="0" smtClean="0">
                <a:solidFill>
                  <a:schemeClr val="tx1"/>
                </a:solidFill>
              </a:rPr>
              <a:t>fotodokumentace</a:t>
            </a:r>
          </a:p>
          <a:p>
            <a:pPr lvl="1" indent="0">
              <a:buNone/>
            </a:pPr>
            <a:endParaRPr lang="cs-CZ" sz="1700" b="0" dirty="0">
              <a:solidFill>
                <a:schemeClr val="tx1"/>
              </a:solidFill>
            </a:endParaRPr>
          </a:p>
          <a:p>
            <a:pPr marL="400050" indent="-400050">
              <a:buFont typeface="+mj-lt"/>
              <a:buAutoNum type="romanUcPeriod" startAt="3"/>
            </a:pPr>
            <a:r>
              <a:rPr lang="cs-CZ" sz="1900" b="1" dirty="0"/>
              <a:t>Výdaje na služby – zpracování studií, poradenství, právní a jiné služby, překlady a tlumočení</a:t>
            </a:r>
          </a:p>
          <a:p>
            <a:pPr marL="914400" lvl="1" indent="-285750">
              <a:buFont typeface="Arial" panose="020B0604020202020204" pitchFamily="34" charset="0"/>
              <a:buChar char="•"/>
            </a:pPr>
            <a:r>
              <a:rPr lang="cs-CZ" sz="1700" b="0" dirty="0">
                <a:solidFill>
                  <a:schemeClr val="tx1"/>
                </a:solidFill>
              </a:rPr>
              <a:t>Protokoly o provedených/dodaných plněních, kopie posudků, zpráv, studií, kopie zajištěných překladů nebo specifikace rozsahu těchto překladů, rozsah </a:t>
            </a:r>
            <a:r>
              <a:rPr lang="cs-CZ" sz="1700" b="0" dirty="0" smtClean="0">
                <a:solidFill>
                  <a:schemeClr val="tx1"/>
                </a:solidFill>
              </a:rPr>
              <a:t>tlumočení</a:t>
            </a:r>
          </a:p>
          <a:p>
            <a:pPr lvl="1" indent="0">
              <a:buNone/>
            </a:pPr>
            <a:endParaRPr lang="cs-CZ" sz="1700" b="0" dirty="0">
              <a:solidFill>
                <a:schemeClr val="tx1"/>
              </a:solidFill>
            </a:endParaRPr>
          </a:p>
          <a:p>
            <a:pPr marL="400050" indent="-400050">
              <a:buFont typeface="+mj-lt"/>
              <a:buAutoNum type="romanUcPeriod" startAt="3"/>
            </a:pPr>
            <a:r>
              <a:rPr lang="cs-CZ" sz="1900" b="1" dirty="0"/>
              <a:t>Pořízení vybavení/zařízení</a:t>
            </a:r>
          </a:p>
          <a:p>
            <a:pPr marL="914400" lvl="1" indent="-285750">
              <a:buFont typeface="Arial" panose="020B0604020202020204" pitchFamily="34" charset="0"/>
              <a:buChar char="•"/>
            </a:pPr>
            <a:r>
              <a:rPr lang="cs-CZ" sz="1700" b="0" dirty="0">
                <a:solidFill>
                  <a:schemeClr val="tx1"/>
                </a:solidFill>
              </a:rPr>
              <a:t>Protokol o převzetí dodávky/zboží, jeho uvedení do provozu, školení k jeho užívání, zahrnutí do účetnictví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z="1000" dirty="0"/>
              <a:t>Je nutné se také </a:t>
            </a:r>
            <a:r>
              <a:rPr lang="cs-CZ" sz="1000" dirty="0" smtClean="0"/>
              <a:t>seznámit s </a:t>
            </a:r>
            <a:r>
              <a:rPr lang="cs-CZ" sz="1000" dirty="0"/>
              <a:t>prezentací, která se věnuje Způsobilosti výdajů a veřejným zakázkám</a:t>
            </a:r>
          </a:p>
          <a:p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kontroly výdajů – administrativní </a:t>
            </a:r>
            <a:r>
              <a:rPr lang="cs-CZ" dirty="0" smtClean="0"/>
              <a:t>ověření – dokladování aktivit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14739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AutoNum type="arabicParenR"/>
            </a:pPr>
            <a:r>
              <a:rPr lang="cs-CZ" sz="1500" dirty="0"/>
              <a:t>Kvalita komunikace,</a:t>
            </a:r>
          </a:p>
          <a:p>
            <a:pPr marL="342900" indent="-342900">
              <a:buAutoNum type="arabicParenR"/>
            </a:pPr>
            <a:r>
              <a:rPr lang="cs-CZ" sz="1500" dirty="0"/>
              <a:t>Včasné předkládání dokumentace,</a:t>
            </a:r>
          </a:p>
          <a:p>
            <a:pPr marL="342900" indent="-342900">
              <a:buAutoNum type="arabicParenR"/>
            </a:pPr>
            <a:r>
              <a:rPr lang="cs-CZ" sz="1500" dirty="0"/>
              <a:t>Průběžné konzultace ZŘ/VŘ,</a:t>
            </a:r>
          </a:p>
          <a:p>
            <a:pPr marL="342900" indent="-342900">
              <a:buAutoNum type="arabicParenR"/>
            </a:pPr>
            <a:r>
              <a:rPr lang="cs-CZ" sz="1500" dirty="0"/>
              <a:t>Průběžné konzultace opatření k zajištění publicity,</a:t>
            </a:r>
          </a:p>
          <a:p>
            <a:pPr marL="342900" indent="-342900">
              <a:buAutoNum type="arabicParenR"/>
            </a:pPr>
            <a:r>
              <a:rPr lang="cs-CZ" sz="1500" dirty="0"/>
              <a:t>U změn rozpočtů předložení změněného rozpočtu již se souhlasným stanoviskem LP,</a:t>
            </a:r>
          </a:p>
          <a:p>
            <a:pPr marL="342900" indent="-342900">
              <a:buAutoNum type="arabicParenR"/>
            </a:pPr>
            <a:r>
              <a:rPr lang="cs-CZ" sz="1500" dirty="0"/>
              <a:t>Utřídění dokumentace dle požadavků (podle „Finanční zprávy“), aneb očíslování a utřídění je </a:t>
            </a:r>
            <a:r>
              <a:rPr lang="cs-CZ" sz="1500" dirty="0" smtClean="0"/>
              <a:t>důležité</a:t>
            </a:r>
            <a:r>
              <a:rPr lang="cs-CZ" sz="1500" dirty="0"/>
              <a:t>,</a:t>
            </a:r>
          </a:p>
          <a:p>
            <a:pPr marL="342900" indent="-342900">
              <a:buAutoNum type="arabicParenR"/>
            </a:pPr>
            <a:r>
              <a:rPr lang="cs-CZ" sz="1500" dirty="0"/>
              <a:t>Pravidlo 2x a dost.</a:t>
            </a:r>
          </a:p>
          <a:p>
            <a:endParaRPr lang="cs-CZ" sz="1500" dirty="0"/>
          </a:p>
          <a:p>
            <a:r>
              <a:rPr lang="cs-CZ" sz="1500" b="1" u="sng" dirty="0"/>
              <a:t>POZOR</a:t>
            </a:r>
            <a:r>
              <a:rPr lang="cs-CZ" sz="1500" dirty="0"/>
              <a:t>!</a:t>
            </a:r>
          </a:p>
          <a:p>
            <a:r>
              <a:rPr lang="cs-CZ" sz="1500" dirty="0"/>
              <a:t>V případě nepředložení všech podkladů a dokumentů ke kontrole ze strany příjemců do 15 dní od konce </a:t>
            </a:r>
            <a:r>
              <a:rPr lang="cs-CZ" sz="1500" dirty="0" err="1"/>
              <a:t>reportovacího</a:t>
            </a:r>
            <a:r>
              <a:rPr lang="cs-CZ" sz="1500" dirty="0"/>
              <a:t> období, neručí Centrum, že bude kontrola ukončena do 3 měsíců od konce </a:t>
            </a:r>
            <a:r>
              <a:rPr lang="cs-CZ" sz="1500" dirty="0" err="1"/>
              <a:t>reportovacího</a:t>
            </a:r>
            <a:r>
              <a:rPr lang="cs-CZ" sz="1500" dirty="0"/>
              <a:t> období. Dodržení lhůty z velké části závisí na kompletnosti a kvalitě předložených dokumentů ze strany partnerů. V případě, kdy předložené dokumenty vykazují řadu nedostatků, nemůže Centrum/Kontrolor zaručit, že výdaje budou </a:t>
            </a:r>
            <a:r>
              <a:rPr lang="cs-CZ" sz="1500" dirty="0" err="1"/>
              <a:t>odkontrolovány</a:t>
            </a:r>
            <a:r>
              <a:rPr lang="cs-CZ" sz="1500" dirty="0"/>
              <a:t> do 3 měsíců od konce </a:t>
            </a:r>
            <a:r>
              <a:rPr lang="cs-CZ" sz="1500" dirty="0" err="1"/>
              <a:t>reportovacího</a:t>
            </a:r>
            <a:r>
              <a:rPr lang="cs-CZ" sz="1500" dirty="0"/>
              <a:t> období.  Pro zajištění včasného potvrzení výdajů ze strany Kontrolorů je nezbytné, aby příjemci předkládali dokumentaci kompletní a včas. 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dirty="0"/>
              <a:t>Metody a výkon </a:t>
            </a:r>
            <a:r>
              <a:rPr lang="cs-CZ" sz="2800" dirty="0" smtClean="0"/>
              <a:t>kontroly– </a:t>
            </a:r>
            <a:r>
              <a:rPr lang="cs-CZ" sz="2800" dirty="0"/>
              <a:t>administrativní </a:t>
            </a:r>
            <a:r>
              <a:rPr lang="cs-CZ" sz="2800" dirty="0" smtClean="0"/>
              <a:t>ověření – co ovlivní délku kontroly</a:t>
            </a:r>
            <a:endParaRPr lang="cs-CZ" sz="28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8785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buFontTx/>
              <a:buChar char="-"/>
            </a:pPr>
            <a:r>
              <a:rPr lang="cs-CZ" dirty="0" smtClean="0"/>
              <a:t>Proti závěrům z provedeného administrativního ověření se lze odvolat (podat stížnost)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Subjektem příslušným k jejímu podání je Ministerstvo pro místní rozvoj České republiky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Odůvodněné odvolání je možné podat do 10-i pracovních dnů od okamžiku, kdy partner obdržel výsledek kontroly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Odvolání se podává pouze 1x a rozhodnutí Ministerstva pro místní rozvoj České republiky je </a:t>
            </a:r>
            <a:r>
              <a:rPr lang="cs-CZ" u="sng" dirty="0" smtClean="0">
                <a:solidFill>
                  <a:srgbClr val="FF0000"/>
                </a:solidFill>
              </a:rPr>
              <a:t>definitivní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</a:t>
            </a:r>
            <a:r>
              <a:rPr lang="cs-CZ" dirty="0" smtClean="0"/>
              <a:t>kontroly – odvolání se proti závěrům z kontroly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99821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Tx/>
              <a:buChar char="-"/>
            </a:pPr>
            <a:r>
              <a:rPr lang="cs-CZ" dirty="0" smtClean="0"/>
              <a:t>Kontrola na místě u programu </a:t>
            </a:r>
            <a:r>
              <a:rPr lang="cs-CZ" dirty="0" err="1" smtClean="0"/>
              <a:t>Interreg</a:t>
            </a:r>
            <a:r>
              <a:rPr lang="cs-CZ" dirty="0" smtClean="0"/>
              <a:t> CENTRAL EUROPE je prováděna vždy v režimu veřejnosprávní kontroly na místě dle zákona č. 255/2012Sb., o kontrole (kontrolní řád)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Centrum má postavení orgánu veřejné moci </a:t>
            </a:r>
            <a:endParaRPr lang="cs-CZ" dirty="0"/>
          </a:p>
          <a:p>
            <a:pPr marL="285750" indent="-285750">
              <a:buFontTx/>
              <a:buChar char="-"/>
            </a:pPr>
            <a:r>
              <a:rPr lang="cs-CZ" dirty="0" smtClean="0"/>
              <a:t>Kontrola je provedena:</a:t>
            </a:r>
          </a:p>
          <a:p>
            <a:pPr marL="914400" lvl="1" indent="-285750">
              <a:buFontTx/>
              <a:buChar char="-"/>
            </a:pPr>
            <a:r>
              <a:rPr lang="cs-CZ" dirty="0" smtClean="0"/>
              <a:t>Na základě vzorku (tzv. analýzy rizik)</a:t>
            </a:r>
          </a:p>
          <a:p>
            <a:pPr marL="914400" lvl="1" indent="-285750">
              <a:buFontTx/>
              <a:buChar char="-"/>
            </a:pPr>
            <a:r>
              <a:rPr lang="cs-CZ" dirty="0" smtClean="0"/>
              <a:t>Ve vyžadovaných</a:t>
            </a:r>
            <a:r>
              <a:rPr lang="cs-CZ" b="0" dirty="0" smtClean="0"/>
              <a:t> </a:t>
            </a:r>
            <a:r>
              <a:rPr lang="cs-CZ" dirty="0" smtClean="0"/>
              <a:t>případech dle dokumentace programu </a:t>
            </a:r>
          </a:p>
          <a:p>
            <a:pPr marL="914400" lvl="1" indent="-285750">
              <a:buFontTx/>
              <a:buChar char="-"/>
            </a:pPr>
            <a:r>
              <a:rPr lang="cs-CZ" dirty="0" smtClean="0"/>
              <a:t>V ostatních případech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</a:t>
            </a:r>
            <a:r>
              <a:rPr lang="cs-CZ" dirty="0" smtClean="0"/>
              <a:t>kontroly– veřejnosprávní kontrola na místě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9479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u="sng" dirty="0" smtClean="0"/>
              <a:t>Změny oproti předcházejícímu stavu</a:t>
            </a:r>
            <a:r>
              <a:rPr lang="cs-CZ" dirty="0" smtClean="0"/>
              <a:t>:</a:t>
            </a:r>
          </a:p>
          <a:p>
            <a:endParaRPr lang="cs-CZ" dirty="0" smtClean="0"/>
          </a:p>
          <a:p>
            <a:pPr marL="342900" indent="-342900">
              <a:buAutoNum type="alphaLcParenR"/>
            </a:pPr>
            <a:r>
              <a:rPr lang="cs-CZ" dirty="0" smtClean="0"/>
              <a:t>Kontrola a její náležitosti včetně lhůt se řídí zákonem a případně správním řádem,</a:t>
            </a:r>
          </a:p>
          <a:p>
            <a:pPr marL="342900" indent="-342900">
              <a:buAutoNum type="alphaLcParenR"/>
            </a:pPr>
            <a:r>
              <a:rPr lang="cs-CZ" dirty="0" smtClean="0"/>
              <a:t>Administrativně vyžaduje řadu formalizovaných kroků od Kontrolora i kontrolovaného – oznámení, pověření, seznámení se s pověřením, vyhotovení protokolu, řízení o námitkách atd.</a:t>
            </a:r>
          </a:p>
          <a:p>
            <a:pPr marL="342900" indent="-342900">
              <a:buAutoNum type="alphaLcParenR"/>
            </a:pPr>
            <a:r>
              <a:rPr lang="cs-CZ" dirty="0" smtClean="0"/>
              <a:t>Umožňuje podávat námitky proti osobám kontrolujících i kontrolním závěrům,</a:t>
            </a:r>
          </a:p>
          <a:p>
            <a:pPr marL="342900" indent="-342900">
              <a:buAutoNum type="alphaLcParenR"/>
            </a:pPr>
            <a:r>
              <a:rPr lang="cs-CZ" dirty="0" smtClean="0"/>
              <a:t>Její ukončení musí předcházet ukončení kontroly Vámi předložených výdajů v tzv. „Finančních zprávách“</a:t>
            </a:r>
          </a:p>
          <a:p>
            <a:pPr marL="342900" indent="-342900">
              <a:buAutoNum type="alphaLcParenR"/>
            </a:pPr>
            <a:r>
              <a:rPr lang="cs-CZ" dirty="0" smtClean="0"/>
              <a:t>V nejhorších případech končí předáním šetření jiným správním úřadům nebo orgánům činným v trestním řízení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</a:t>
            </a:r>
            <a:r>
              <a:rPr lang="cs-CZ" dirty="0" smtClean="0"/>
              <a:t>kontroly– </a:t>
            </a:r>
            <a:r>
              <a:rPr lang="cs-CZ" dirty="0"/>
              <a:t>veřejnosprávní kontrola na místě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928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68364" y="1084263"/>
            <a:ext cx="7700425" cy="3086873"/>
          </a:xfrm>
        </p:spPr>
        <p:txBody>
          <a:bodyPr anchor="ctr"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 smtClean="0"/>
              <a:t>Základní pojmy</a:t>
            </a:r>
            <a:endParaRPr lang="cs-CZ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 smtClean="0"/>
              <a:t>Cíle kontroly a způsob jejího provedení         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 smtClean="0"/>
              <a:t>Povinnosti partnerů</a:t>
            </a:r>
            <a:endParaRPr lang="cs-CZ" sz="32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11393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u="sng" dirty="0" smtClean="0"/>
              <a:t>Fáze veřejnosprávní kontroly na místě</a:t>
            </a:r>
            <a:r>
              <a:rPr lang="cs-CZ" dirty="0" smtClean="0"/>
              <a:t>:</a:t>
            </a:r>
          </a:p>
          <a:p>
            <a:pPr marL="400050" indent="-400050">
              <a:buAutoNum type="romanUcPeriod"/>
            </a:pPr>
            <a:r>
              <a:rPr lang="cs-CZ" dirty="0" smtClean="0"/>
              <a:t>Kroky před zahájením veřejnosprávní kontroly</a:t>
            </a:r>
          </a:p>
          <a:p>
            <a:pPr marL="400050" indent="-400050">
              <a:buAutoNum type="romanUcPeriod"/>
            </a:pPr>
            <a:r>
              <a:rPr lang="cs-CZ" dirty="0" smtClean="0"/>
              <a:t>Zahájení veřejnosprávní kontroly</a:t>
            </a:r>
          </a:p>
          <a:p>
            <a:pPr marL="400050" indent="-400050">
              <a:buAutoNum type="romanUcPeriod"/>
            </a:pPr>
            <a:r>
              <a:rPr lang="cs-CZ" dirty="0" smtClean="0"/>
              <a:t>Provedení veřejnosprávní kontroly</a:t>
            </a:r>
          </a:p>
          <a:p>
            <a:pPr marL="400050" indent="-400050">
              <a:buAutoNum type="romanUcPeriod"/>
            </a:pPr>
            <a:r>
              <a:rPr lang="cs-CZ" dirty="0" smtClean="0"/>
              <a:t>Vyhotovení protokolu o veřejnosprávní kontrole</a:t>
            </a:r>
          </a:p>
          <a:p>
            <a:pPr marL="400050" indent="-400050">
              <a:buAutoNum type="romanUcPeriod"/>
            </a:pPr>
            <a:r>
              <a:rPr lang="cs-CZ" dirty="0" smtClean="0"/>
              <a:t>Řízení o námitkách proti kontrolnímu zjištění v protokolu o kontrol – neplést s námitkami proti závěrům z kontroly v podobě administrativního ověření</a:t>
            </a:r>
          </a:p>
          <a:p>
            <a:pPr marL="400050" indent="-400050">
              <a:buAutoNum type="romanUcPeriod"/>
            </a:pPr>
            <a:r>
              <a:rPr lang="cs-CZ" dirty="0" smtClean="0"/>
              <a:t>Ukončení veřejnosprávní kontroly na místě</a:t>
            </a:r>
          </a:p>
          <a:p>
            <a:pPr marL="400050" indent="-400050">
              <a:buAutoNum type="romanUcPeriod"/>
            </a:pPr>
            <a:r>
              <a:rPr lang="cs-CZ" dirty="0" smtClean="0"/>
              <a:t>Vypořádání zjištěných nedostatků z kontroly na místě</a:t>
            </a:r>
          </a:p>
          <a:p>
            <a:pPr marL="400050" indent="-400050">
              <a:buAutoNum type="romanUcPeriod"/>
            </a:pPr>
            <a:endParaRPr lang="cs-CZ" dirty="0"/>
          </a:p>
          <a:p>
            <a:r>
              <a:rPr lang="cs-CZ" b="1" u="sng" dirty="0" smtClean="0"/>
              <a:t>Proces tzv. veřejnosprávní kontroly na místě je vysoce administrativně náročný.</a:t>
            </a:r>
          </a:p>
          <a:p>
            <a:r>
              <a:rPr lang="cs-CZ" b="1" u="sng" dirty="0" smtClean="0"/>
              <a:t>Čím lze tento proces urychlit</a:t>
            </a:r>
            <a:r>
              <a:rPr lang="cs-CZ" dirty="0" smtClean="0"/>
              <a:t>:</a:t>
            </a:r>
          </a:p>
          <a:p>
            <a:pPr marL="400050" indent="-400050">
              <a:buAutoNum type="romanUcPeriod"/>
            </a:pPr>
            <a:r>
              <a:rPr lang="cs-CZ" dirty="0" smtClean="0"/>
              <a:t>Připraveností ke kontrole, zajištění přítomnosti relevantní dokumentace, pracovníků a prostředí pro kontrolu</a:t>
            </a:r>
          </a:p>
          <a:p>
            <a:pPr marL="400050" indent="-400050">
              <a:buAutoNum type="romanUcPeriod"/>
            </a:pPr>
            <a:r>
              <a:rPr lang="cs-CZ" dirty="0" smtClean="0"/>
              <a:t>Operativní reakce na uložená nápravná opatření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</a:t>
            </a:r>
            <a:r>
              <a:rPr lang="cs-CZ" dirty="0" smtClean="0"/>
              <a:t>kontroly– </a:t>
            </a:r>
            <a:r>
              <a:rPr lang="cs-CZ" dirty="0"/>
              <a:t>veřejnosprávní kontrola na místě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61923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u="sng" dirty="0" smtClean="0"/>
              <a:t>Co je předmětem kontroly</a:t>
            </a:r>
            <a:r>
              <a:rPr lang="cs-CZ" dirty="0" smtClean="0"/>
              <a:t>:</a:t>
            </a:r>
          </a:p>
          <a:p>
            <a:pPr marL="400050" indent="-400050">
              <a:buAutoNum type="romanUcPeriod"/>
            </a:pPr>
            <a:r>
              <a:rPr lang="cs-CZ" dirty="0" smtClean="0"/>
              <a:t>Kompletní realizace projektu v rozsahu aktivit daného partnera</a:t>
            </a:r>
          </a:p>
          <a:p>
            <a:pPr marL="400050" indent="-400050">
              <a:buAutoNum type="romanUcPeriod"/>
            </a:pPr>
            <a:r>
              <a:rPr lang="cs-CZ" dirty="0" smtClean="0"/>
              <a:t>Ověření plnění uložených nápravných opatření, která vyžadují provedení veřejnosprávní kontroly</a:t>
            </a:r>
            <a:endParaRPr lang="cs-CZ" dirty="0"/>
          </a:p>
          <a:p>
            <a:r>
              <a:rPr lang="cs-CZ" dirty="0"/>
              <a:t>	→</a:t>
            </a:r>
            <a:r>
              <a:rPr lang="cs-CZ" dirty="0" smtClean="0"/>
              <a:t> čím dříve jsou nálezy z Protokolu o veřejnosprávní kontrole vypořádány, 	tím lépe</a:t>
            </a:r>
          </a:p>
          <a:p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</a:t>
            </a:r>
            <a:r>
              <a:rPr lang="cs-CZ" dirty="0" smtClean="0"/>
              <a:t>kontroly– </a:t>
            </a:r>
            <a:r>
              <a:rPr lang="cs-CZ" dirty="0"/>
              <a:t>veřejnosprávní kontrola na místě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11038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900" dirty="0"/>
              <a:t>Postupovat v souladu s nařízeními EU, národními pravidly a legislativou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9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900" dirty="0"/>
              <a:t>postupovat v souladu s Pravidly programu </a:t>
            </a:r>
          </a:p>
          <a:p>
            <a:endParaRPr lang="cs-CZ" sz="19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900" dirty="0"/>
              <a:t>Předkládat ke kontrole  „Zprávy o průběhu projektu“ v termínech 6 měsíčních </a:t>
            </a:r>
            <a:r>
              <a:rPr lang="cs-CZ" sz="1900" dirty="0" err="1"/>
              <a:t>reportovacích</a:t>
            </a:r>
            <a:r>
              <a:rPr lang="cs-CZ" sz="1900" dirty="0"/>
              <a:t>/monitorovacích období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9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900" dirty="0"/>
              <a:t>Předkládat ke kontrole spolu se „Zprávou o průběhu projektu/Partner </a:t>
            </a:r>
            <a:r>
              <a:rPr lang="cs-CZ" sz="1900" dirty="0" err="1"/>
              <a:t>Progress</a:t>
            </a:r>
            <a:r>
              <a:rPr lang="cs-CZ" sz="1900" dirty="0"/>
              <a:t> Report“ také tzv. „Finanční zprávu/List </a:t>
            </a:r>
            <a:r>
              <a:rPr lang="cs-CZ" sz="1900" dirty="0" err="1"/>
              <a:t>of</a:t>
            </a:r>
            <a:r>
              <a:rPr lang="cs-CZ" sz="1900" dirty="0"/>
              <a:t> </a:t>
            </a:r>
            <a:r>
              <a:rPr lang="cs-CZ" sz="1900" dirty="0" err="1"/>
              <a:t>Expenditure</a:t>
            </a:r>
            <a:r>
              <a:rPr lang="cs-CZ" sz="1900" dirty="0"/>
              <a:t>“ při splnění minimálního finančního </a:t>
            </a:r>
            <a:r>
              <a:rPr lang="cs-CZ" sz="1900" dirty="0" smtClean="0"/>
              <a:t>objemu (7500EUR), pokud není partnerovi umožněno jinak</a:t>
            </a:r>
            <a:endParaRPr lang="cs-CZ" sz="1900" dirty="0"/>
          </a:p>
          <a:p>
            <a:endParaRPr lang="cs-CZ" sz="19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900" dirty="0"/>
              <a:t>Předložit alespoň 1x do roka ke kontrole výdaje realizované v projektu (tzv. „</a:t>
            </a:r>
            <a:r>
              <a:rPr lang="cs-CZ" sz="1900"/>
              <a:t>Finanční </a:t>
            </a:r>
            <a:r>
              <a:rPr lang="cs-CZ" sz="1900" smtClean="0"/>
              <a:t>zpráva“)</a:t>
            </a:r>
            <a:endParaRPr lang="cs-CZ" sz="19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9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900" dirty="0"/>
              <a:t>Vést účetnictví v souladu s národními pravidly a podmínkami programu (oddělení účetnictví pro projekt)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Metody a výkon </a:t>
            </a:r>
            <a:r>
              <a:rPr lang="cs-CZ" dirty="0" smtClean="0"/>
              <a:t>kontroly– povinnosti partnerů</a:t>
            </a:r>
            <a:br>
              <a:rPr lang="cs-CZ" dirty="0" smtClean="0"/>
            </a:br>
            <a:r>
              <a:rPr lang="cs-CZ" dirty="0" smtClean="0"/>
              <a:t>„shrnutí“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59192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Zajistit archivaci dokumentace projektu a případnou delší archivaci dokumentace, která je archivována dle národních </a:t>
            </a:r>
            <a:r>
              <a:rPr lang="cs-CZ" dirty="0" smtClean="0"/>
              <a:t>pravidel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Zajistit </a:t>
            </a:r>
            <a:r>
              <a:rPr lang="cs-CZ" dirty="0"/>
              <a:t>publicitu dle požadavků Nařízení a pravidel </a:t>
            </a:r>
            <a:r>
              <a:rPr lang="cs-CZ" dirty="0" smtClean="0"/>
              <a:t>Programu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Umožnit provedení veřejnosprávní kontroly na místě dle zákona, která je vykonávána ze strany Centra pro regionální rozvoj České republiky</a:t>
            </a:r>
          </a:p>
          <a:p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Umožnit provedení kontroly ze strany dalších subjektů implementační struktury programu a případně dalších institucí, které jsou k tomu pověřeny</a:t>
            </a:r>
          </a:p>
          <a:p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Zajistit udržitelnost výstupů ve smyslu investičních a infrastrukturních výstupů projektu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Metody a výkon </a:t>
            </a:r>
            <a:r>
              <a:rPr lang="cs-CZ" dirty="0" smtClean="0"/>
              <a:t>kontroly– </a:t>
            </a:r>
            <a:r>
              <a:rPr lang="cs-CZ" dirty="0"/>
              <a:t>povinnosti partnerů</a:t>
            </a:r>
            <a:br>
              <a:rPr lang="cs-CZ" dirty="0"/>
            </a:br>
            <a:r>
              <a:rPr lang="cs-CZ" dirty="0" smtClean="0"/>
              <a:t>„shrnutí</a:t>
            </a:r>
            <a:r>
              <a:rPr lang="cs-CZ" dirty="0"/>
              <a:t>“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816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PUBLICITA:</a:t>
            </a:r>
          </a:p>
          <a:p>
            <a:r>
              <a:rPr lang="cs-CZ" dirty="0" smtClean="0"/>
              <a:t>Manuály:</a:t>
            </a:r>
          </a:p>
          <a:p>
            <a:pPr lvl="1"/>
            <a:r>
              <a:rPr lang="cs-CZ" dirty="0"/>
              <a:t>u programu Interreg Central </a:t>
            </a:r>
            <a:r>
              <a:rPr lang="cs-CZ" dirty="0" err="1"/>
              <a:t>Europe</a:t>
            </a:r>
            <a:r>
              <a:rPr lang="cs-CZ" dirty="0"/>
              <a:t> – </a:t>
            </a:r>
            <a:r>
              <a:rPr lang="cs-CZ" u="sng" dirty="0">
                <a:hlinkClick r:id="rId2"/>
              </a:rPr>
              <a:t>Project Brand </a:t>
            </a:r>
            <a:r>
              <a:rPr lang="cs-CZ" u="sng" dirty="0" err="1">
                <a:hlinkClick r:id="rId2"/>
              </a:rPr>
              <a:t>Manual</a:t>
            </a:r>
            <a:endParaRPr lang="cs-CZ" dirty="0"/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kontroly– povinnosti </a:t>
            </a:r>
            <a:r>
              <a:rPr lang="cs-CZ" dirty="0" smtClean="0"/>
              <a:t>partnerů - PUBLICITA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2260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 co si dát pozor:</a:t>
            </a:r>
          </a:p>
          <a:p>
            <a:pPr marL="342900" indent="-342900">
              <a:buAutoNum type="alphaLcParenR"/>
            </a:pPr>
            <a:r>
              <a:rPr lang="cs-CZ" dirty="0" smtClean="0"/>
              <a:t>Rozsah vyžadované publicity</a:t>
            </a:r>
          </a:p>
          <a:p>
            <a:pPr marL="971550" lvl="1" indent="-342900">
              <a:buAutoNum type="alphaLcParenR"/>
            </a:pPr>
            <a:r>
              <a:rPr lang="cs-CZ" dirty="0" smtClean="0"/>
              <a:t>Grafická – loga EU, loga programu</a:t>
            </a:r>
          </a:p>
          <a:p>
            <a:pPr marL="971550" lvl="1" indent="-342900">
              <a:buAutoNum type="alphaLcParenR"/>
            </a:pPr>
            <a:r>
              <a:rPr lang="cs-CZ" dirty="0" smtClean="0"/>
              <a:t>Textová část – textová část k EU a programu, </a:t>
            </a:r>
          </a:p>
          <a:p>
            <a:pPr marL="342900" indent="-342900">
              <a:buAutoNum type="alphaLcParenR"/>
            </a:pPr>
            <a:r>
              <a:rPr lang="cs-CZ" dirty="0" smtClean="0"/>
              <a:t>Provedení</a:t>
            </a:r>
          </a:p>
          <a:p>
            <a:pPr marL="971550" lvl="1" indent="-342900">
              <a:buAutoNum type="alphaLcParenR"/>
            </a:pPr>
            <a:r>
              <a:rPr lang="cs-CZ" dirty="0" smtClean="0"/>
              <a:t>Barva </a:t>
            </a:r>
            <a:r>
              <a:rPr lang="cs-CZ" dirty="0"/>
              <a:t>– </a:t>
            </a:r>
            <a:r>
              <a:rPr lang="cs-CZ" dirty="0" err="1"/>
              <a:t>Pantone</a:t>
            </a:r>
            <a:r>
              <a:rPr lang="cs-CZ" dirty="0"/>
              <a:t> reflex blue </a:t>
            </a:r>
            <a:r>
              <a:rPr lang="cs-CZ" dirty="0" smtClean="0"/>
              <a:t>a další barvy</a:t>
            </a:r>
          </a:p>
          <a:p>
            <a:pPr marL="971550" lvl="1" indent="-342900">
              <a:buAutoNum type="alphaLcParenR"/>
            </a:pPr>
            <a:r>
              <a:rPr lang="cs-CZ" dirty="0" smtClean="0"/>
              <a:t>Monochromatické provedení  </a:t>
            </a:r>
          </a:p>
          <a:p>
            <a:pPr marL="342900" indent="-342900">
              <a:buAutoNum type="alphaLcParenR"/>
            </a:pPr>
            <a:r>
              <a:rPr lang="cs-CZ" dirty="0" smtClean="0"/>
              <a:t>Umístění a velikost</a:t>
            </a:r>
          </a:p>
          <a:p>
            <a:pPr marL="971550" lvl="1" indent="-342900">
              <a:buAutoNum type="alphaLcParenR"/>
            </a:pPr>
            <a:r>
              <a:rPr lang="cs-CZ" dirty="0" smtClean="0"/>
              <a:t>Velikostní limit pro použití plné loga</a:t>
            </a:r>
          </a:p>
          <a:p>
            <a:pPr marL="971550" lvl="1" indent="-342900">
              <a:buAutoNum type="alphaLcParenR"/>
            </a:pPr>
            <a:r>
              <a:rPr lang="cs-CZ" dirty="0" smtClean="0"/>
              <a:t>Titulní strana</a:t>
            </a:r>
          </a:p>
          <a:p>
            <a:pPr marL="342900" indent="-342900">
              <a:buAutoNum type="alphaLcParenR"/>
            </a:pP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kontroly– povinnosti partnerů - PUBLICITA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24855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Propagační materiály: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Je nutné dbát na provedení publicity, z hlediska:</a:t>
            </a:r>
          </a:p>
          <a:p>
            <a:pPr marL="914400" lvl="1" indent="-285750">
              <a:buFontTx/>
              <a:buChar char="-"/>
            </a:pPr>
            <a:r>
              <a:rPr lang="cs-CZ" dirty="0" smtClean="0"/>
              <a:t>Obsahu/rozsahu</a:t>
            </a:r>
          </a:p>
          <a:p>
            <a:pPr marL="914400" lvl="1" indent="-285750">
              <a:buFontTx/>
              <a:buChar char="-"/>
            </a:pPr>
            <a:r>
              <a:rPr lang="cs-CZ" dirty="0" smtClean="0"/>
              <a:t>Technické stránky provedení</a:t>
            </a:r>
          </a:p>
          <a:p>
            <a:pPr lvl="1" indent="0">
              <a:buNone/>
            </a:pPr>
            <a:r>
              <a:rPr lang="cs-CZ" dirty="0" smtClean="0"/>
              <a:t>!!! Informace o projektu musí být uvedena na webu </a:t>
            </a:r>
            <a:r>
              <a:rPr lang="cs-CZ" smtClean="0"/>
              <a:t>příjemce</a:t>
            </a:r>
            <a:r>
              <a:rPr lang="cs-CZ" smtClean="0"/>
              <a:t>!!!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kontroly– povinnosti partnerů - PUBLICITA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36675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36341" y="1264906"/>
            <a:ext cx="7383470" cy="4072638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800" dirty="0" smtClean="0"/>
              <a:t>Děkuji za pozornost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sz="1600" i="1" dirty="0"/>
              <a:t>Ing. </a:t>
            </a:r>
            <a:r>
              <a:rPr lang="cs-CZ" sz="1600" dirty="0" smtClean="0"/>
              <a:t>Markéta </a:t>
            </a:r>
            <a:r>
              <a:rPr lang="cs-CZ" sz="1600" dirty="0"/>
              <a:t>Weingärtnerová</a:t>
            </a:r>
            <a:br>
              <a:rPr lang="cs-CZ" sz="1600" dirty="0"/>
            </a:br>
            <a:r>
              <a:rPr lang="cs-CZ" sz="1600" i="1" dirty="0" smtClean="0"/>
              <a:t>Centrum </a:t>
            </a:r>
            <a:r>
              <a:rPr lang="cs-CZ" sz="1600" i="1" dirty="0"/>
              <a:t>pro regionální rozvoj České republiky</a:t>
            </a:r>
            <a:br>
              <a:rPr lang="cs-CZ" sz="1600" i="1" dirty="0"/>
            </a:br>
            <a:r>
              <a:rPr lang="cs-CZ" sz="1600" i="1" dirty="0"/>
              <a:t>Odbor Evropské územní spolupráce</a:t>
            </a:r>
            <a:br>
              <a:rPr lang="cs-CZ" sz="1600" i="1" dirty="0"/>
            </a:br>
            <a:r>
              <a:rPr lang="cs-CZ" sz="1600" i="1" dirty="0"/>
              <a:t>U Nákladového nádraží 3144/4</a:t>
            </a:r>
            <a:br>
              <a:rPr lang="cs-CZ" sz="1600" i="1" dirty="0"/>
            </a:br>
            <a:r>
              <a:rPr lang="cs-CZ" sz="1600" i="1" dirty="0"/>
              <a:t>130 00 Praha 3</a:t>
            </a:r>
            <a:br>
              <a:rPr lang="cs-CZ" sz="1600" i="1" dirty="0"/>
            </a:br>
            <a:r>
              <a:rPr lang="cs-CZ" sz="1600" i="1" dirty="0"/>
              <a:t>M: +420 </a:t>
            </a:r>
            <a:r>
              <a:rPr lang="cs-CZ" sz="1600" i="1" dirty="0" smtClean="0"/>
              <a:t>724 568  700</a:t>
            </a:r>
            <a:br>
              <a:rPr lang="cs-CZ" sz="1600" i="1" dirty="0" smtClean="0"/>
            </a:br>
            <a:r>
              <a:rPr lang="cs-CZ" sz="1600" i="1" dirty="0" smtClean="0"/>
              <a:t>T</a:t>
            </a:r>
            <a:r>
              <a:rPr lang="cs-CZ" sz="1600" i="1" dirty="0"/>
              <a:t>: +420 225 855 </a:t>
            </a:r>
            <a:r>
              <a:rPr lang="cs-CZ" sz="1600" i="1" dirty="0" smtClean="0"/>
              <a:t>231</a:t>
            </a:r>
            <a:r>
              <a:rPr lang="cs-CZ" sz="1600" i="1" dirty="0"/>
              <a:t/>
            </a:r>
            <a:br>
              <a:rPr lang="cs-CZ" sz="1600" i="1" dirty="0"/>
            </a:br>
            <a:r>
              <a:rPr lang="cs-CZ" sz="1600" i="1" dirty="0"/>
              <a:t>E: </a:t>
            </a:r>
            <a:r>
              <a:rPr lang="cs-CZ" sz="1600" i="1" dirty="0">
                <a:hlinkClick r:id="rId2"/>
              </a:rPr>
              <a:t>marketa.weingartnerova@crr.cz</a:t>
            </a:r>
            <a:r>
              <a:rPr lang="cs-CZ" sz="1600" i="1" dirty="0"/>
              <a:t>   </a:t>
            </a:r>
            <a:r>
              <a:rPr lang="cs-CZ" sz="1600" i="1" dirty="0" smtClean="0"/>
              <a:t/>
            </a:r>
            <a:br>
              <a:rPr lang="cs-CZ" sz="1600" i="1" dirty="0" smtClean="0"/>
            </a:br>
            <a:r>
              <a:rPr lang="cs-CZ" i="1" dirty="0" smtClean="0"/>
              <a:t/>
            </a:r>
            <a:br>
              <a:rPr lang="cs-CZ" i="1" dirty="0" smtClean="0"/>
            </a:b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492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1" indent="-187325">
              <a:spcBef>
                <a:spcPct val="20000"/>
              </a:spcBef>
              <a:buNone/>
            </a:pPr>
            <a:r>
              <a:rPr lang="cs-CZ" altLang="cs-CZ" dirty="0" smtClean="0">
                <a:solidFill>
                  <a:schemeClr val="tx1"/>
                </a:solidFill>
              </a:rPr>
              <a:t>Postavení Centra pro regionální rozvoj České republiky</a:t>
            </a:r>
            <a:r>
              <a:rPr lang="cs-CZ" altLang="cs-CZ" b="0" dirty="0" smtClean="0">
                <a:solidFill>
                  <a:schemeClr val="tx1"/>
                </a:solidFill>
              </a:rPr>
              <a:t>:</a:t>
            </a:r>
          </a:p>
          <a:p>
            <a:pPr marL="0" lvl="1" indent="-187325">
              <a:spcBef>
                <a:spcPct val="20000"/>
              </a:spcBef>
              <a:buNone/>
            </a:pPr>
            <a:endParaRPr lang="cs-CZ" altLang="cs-CZ" b="0" dirty="0" smtClean="0">
              <a:solidFill>
                <a:schemeClr val="tx1"/>
              </a:solidFill>
            </a:endParaRPr>
          </a:p>
          <a:p>
            <a:pPr marL="342900" lvl="1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altLang="cs-CZ" dirty="0" smtClean="0">
                <a:solidFill>
                  <a:schemeClr val="tx1"/>
                </a:solidFill>
              </a:rPr>
              <a:t>Centrum je Kontrolorem dle čl. 23 odst. 4 Nařízení Evropského </a:t>
            </a:r>
            <a:r>
              <a:rPr lang="cs-CZ" altLang="cs-CZ" dirty="0">
                <a:solidFill>
                  <a:schemeClr val="tx1"/>
                </a:solidFill>
              </a:rPr>
              <a:t> </a:t>
            </a:r>
            <a:r>
              <a:rPr lang="cs-CZ" altLang="cs-CZ" dirty="0" smtClean="0">
                <a:solidFill>
                  <a:schemeClr val="tx1"/>
                </a:solidFill>
              </a:rPr>
              <a:t> parlamentu a Rady EU č. 1299/2013 (navazuje na postavení v období 2007-2013)</a:t>
            </a:r>
          </a:p>
          <a:p>
            <a:pPr marL="0" lvl="1" indent="0">
              <a:spcBef>
                <a:spcPct val="20000"/>
              </a:spcBef>
              <a:buNone/>
            </a:pPr>
            <a:endParaRPr lang="cs-CZ" altLang="cs-CZ" dirty="0" smtClean="0">
              <a:solidFill>
                <a:schemeClr val="tx1"/>
              </a:solidFill>
            </a:endParaRPr>
          </a:p>
          <a:p>
            <a:pPr marL="342900" lvl="1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altLang="cs-CZ" dirty="0" smtClean="0">
                <a:solidFill>
                  <a:schemeClr val="tx1"/>
                </a:solidFill>
              </a:rPr>
              <a:t>Výkon kontroly je prováděn v několika podobách</a:t>
            </a:r>
          </a:p>
          <a:p>
            <a:pPr marL="0" lvl="1" indent="0">
              <a:spcBef>
                <a:spcPct val="20000"/>
              </a:spcBef>
              <a:buNone/>
            </a:pPr>
            <a:r>
              <a:rPr lang="cs-CZ" altLang="cs-CZ" b="0" dirty="0" smtClean="0">
                <a:solidFill>
                  <a:schemeClr val="tx1"/>
                </a:solidFill>
              </a:rPr>
              <a:t>	A) „kontrola projektová“,</a:t>
            </a:r>
          </a:p>
          <a:p>
            <a:pPr marL="0" lvl="1" indent="0">
              <a:spcBef>
                <a:spcPct val="20000"/>
              </a:spcBef>
              <a:buNone/>
            </a:pPr>
            <a:r>
              <a:rPr lang="cs-CZ" altLang="cs-CZ" b="0" dirty="0" smtClean="0">
                <a:solidFill>
                  <a:schemeClr val="tx1"/>
                </a:solidFill>
              </a:rPr>
              <a:t>	B) „kontrola finanční“,</a:t>
            </a:r>
          </a:p>
          <a:p>
            <a:pPr marL="0" lvl="1" indent="0">
              <a:spcBef>
                <a:spcPct val="20000"/>
              </a:spcBef>
              <a:buNone/>
            </a:pPr>
            <a:r>
              <a:rPr lang="cs-CZ" altLang="cs-CZ" b="0" dirty="0" smtClean="0">
                <a:solidFill>
                  <a:schemeClr val="tx1"/>
                </a:solidFill>
              </a:rPr>
              <a:t>	C) veřejnosprávní kontrola na místě.</a:t>
            </a:r>
          </a:p>
          <a:p>
            <a:pPr marL="0" lvl="1" indent="0">
              <a:spcBef>
                <a:spcPct val="20000"/>
              </a:spcBef>
              <a:buNone/>
            </a:pPr>
            <a:endParaRPr lang="cs-CZ" altLang="cs-CZ" b="0" dirty="0" smtClean="0">
              <a:solidFill>
                <a:schemeClr val="tx1"/>
              </a:solidFill>
            </a:endParaRPr>
          </a:p>
          <a:p>
            <a:pPr marL="0" lvl="1" indent="0">
              <a:spcBef>
                <a:spcPct val="20000"/>
              </a:spcBef>
              <a:buNone/>
            </a:pPr>
            <a:r>
              <a:rPr lang="cs-CZ" altLang="cs-CZ" dirty="0" smtClean="0">
                <a:solidFill>
                  <a:schemeClr val="tx1"/>
                </a:solidFill>
              </a:rPr>
              <a:t>A) + B) tvoří tzv. administrativní ověření</a:t>
            </a:r>
            <a:endParaRPr lang="cs-CZ" altLang="cs-CZ" dirty="0">
              <a:solidFill>
                <a:schemeClr val="tx1"/>
              </a:solidFill>
            </a:endParaRPr>
          </a:p>
          <a:p>
            <a:pPr marL="0" lvl="1" indent="0">
              <a:spcBef>
                <a:spcPct val="20000"/>
              </a:spcBef>
              <a:buNone/>
            </a:pPr>
            <a:r>
              <a:rPr lang="cs-CZ" altLang="cs-CZ" b="0" dirty="0" smtClean="0">
                <a:solidFill>
                  <a:schemeClr val="tx1"/>
                </a:solidFill>
              </a:rPr>
              <a:t>Jednotlivé podoby kontroly jsou prováděny s ohledem na situaci zpravidla souběžně a v řadě úrovní se překrývají a nelze je tedy od sebe oddělit!!!</a:t>
            </a:r>
          </a:p>
          <a:p>
            <a:pPr marL="711200" lvl="2" indent="0">
              <a:buNone/>
            </a:pPr>
            <a:endParaRPr lang="cs-CZ" alt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Metody a výkon kontroly – základní pojmy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155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-187325">
              <a:spcBef>
                <a:spcPct val="20000"/>
              </a:spcBef>
              <a:buNone/>
            </a:pPr>
            <a:r>
              <a:rPr lang="cs-CZ" altLang="cs-CZ" dirty="0" smtClean="0">
                <a:solidFill>
                  <a:schemeClr val="tx1"/>
                </a:solidFill>
              </a:rPr>
              <a:t>Cílem kontroly je ověření:</a:t>
            </a:r>
          </a:p>
          <a:p>
            <a:pPr marL="269875" lvl="1" indent="-457200">
              <a:spcBef>
                <a:spcPct val="20000"/>
              </a:spcBef>
              <a:buAutoNum type="alphaUcParenR"/>
            </a:pPr>
            <a:r>
              <a:rPr lang="cs-CZ" altLang="cs-CZ" sz="1800" dirty="0" smtClean="0">
                <a:solidFill>
                  <a:schemeClr val="tx1"/>
                </a:solidFill>
              </a:rPr>
              <a:t>Splnění podmínek realizace projektu,</a:t>
            </a:r>
          </a:p>
          <a:p>
            <a:pPr marL="269875" lvl="1" indent="-457200">
              <a:spcBef>
                <a:spcPct val="20000"/>
              </a:spcBef>
              <a:buAutoNum type="alphaUcParenR"/>
            </a:pPr>
            <a:r>
              <a:rPr lang="cs-CZ" altLang="cs-CZ" sz="1800" dirty="0" smtClean="0">
                <a:solidFill>
                  <a:schemeClr val="tx1"/>
                </a:solidFill>
              </a:rPr>
              <a:t>Splnění pravidel pro oblast veřejných zakázek,</a:t>
            </a:r>
          </a:p>
          <a:p>
            <a:pPr marL="269875" lvl="1" indent="-457200">
              <a:spcBef>
                <a:spcPct val="20000"/>
              </a:spcBef>
              <a:buAutoNum type="alphaUcParenR"/>
            </a:pPr>
            <a:r>
              <a:rPr lang="cs-CZ" altLang="cs-CZ" sz="1800" dirty="0" smtClean="0">
                <a:solidFill>
                  <a:schemeClr val="tx1"/>
                </a:solidFill>
              </a:rPr>
              <a:t>Splnění pravidel pro oblast zajištění povinné publicity,</a:t>
            </a:r>
            <a:endParaRPr lang="cs-CZ" altLang="cs-CZ" sz="1800" dirty="0">
              <a:solidFill>
                <a:schemeClr val="tx1"/>
              </a:solidFill>
            </a:endParaRPr>
          </a:p>
          <a:p>
            <a:pPr marL="269875" lvl="1" indent="-457200">
              <a:spcBef>
                <a:spcPct val="20000"/>
              </a:spcBef>
              <a:buAutoNum type="alphaUcParenR"/>
            </a:pPr>
            <a:r>
              <a:rPr lang="cs-CZ" altLang="cs-CZ" sz="1800" dirty="0" smtClean="0">
                <a:solidFill>
                  <a:schemeClr val="tx1"/>
                </a:solidFill>
              </a:rPr>
              <a:t>Způsobilosti nárokovaných výdajů a aktivit s nimi spojených ve  </a:t>
            </a:r>
            <a:r>
              <a:rPr lang="cs-CZ" altLang="cs-CZ" sz="1800" dirty="0">
                <a:solidFill>
                  <a:schemeClr val="tx1"/>
                </a:solidFill>
              </a:rPr>
              <a:t> </a:t>
            </a:r>
            <a:r>
              <a:rPr lang="cs-CZ" altLang="cs-CZ" sz="1800" dirty="0" smtClean="0">
                <a:solidFill>
                  <a:schemeClr val="tx1"/>
                </a:solidFill>
              </a:rPr>
              <a:t>	smyslu:</a:t>
            </a:r>
          </a:p>
          <a:p>
            <a:pPr marL="542925" lvl="2" indent="-285750">
              <a:spcBef>
                <a:spcPct val="20000"/>
              </a:spcBef>
            </a:pPr>
            <a:r>
              <a:rPr lang="cs-CZ" altLang="cs-CZ" dirty="0" smtClean="0"/>
              <a:t>Věcné způsobilosti výdajů</a:t>
            </a:r>
          </a:p>
          <a:p>
            <a:pPr marL="542925" lvl="2" indent="-285750">
              <a:spcBef>
                <a:spcPct val="20000"/>
              </a:spcBef>
            </a:pPr>
            <a:r>
              <a:rPr lang="cs-CZ" altLang="cs-CZ" dirty="0" smtClean="0"/>
              <a:t>Přiměřenosti výdajů</a:t>
            </a:r>
          </a:p>
          <a:p>
            <a:pPr marL="542925" lvl="2" indent="-285750">
              <a:spcBef>
                <a:spcPct val="20000"/>
              </a:spcBef>
            </a:pPr>
            <a:r>
              <a:rPr lang="cs-CZ" altLang="cs-CZ" dirty="0" smtClean="0"/>
              <a:t>Časové způsobilosti výdajů</a:t>
            </a:r>
          </a:p>
          <a:p>
            <a:pPr marL="542925" lvl="2" indent="-285750">
              <a:spcBef>
                <a:spcPct val="20000"/>
              </a:spcBef>
            </a:pPr>
            <a:r>
              <a:rPr lang="cs-CZ" altLang="cs-CZ" dirty="0" smtClean="0"/>
              <a:t>Místní způsobilosti výdajů</a:t>
            </a:r>
          </a:p>
          <a:p>
            <a:pPr marL="542925" lvl="2" indent="-285750">
              <a:spcBef>
                <a:spcPct val="20000"/>
              </a:spcBef>
            </a:pPr>
            <a:r>
              <a:rPr lang="cs-CZ" altLang="cs-CZ" dirty="0" smtClean="0"/>
              <a:t>Vykázání výdajů</a:t>
            </a:r>
          </a:p>
          <a:p>
            <a:pPr marL="0" lvl="1" indent="0">
              <a:spcBef>
                <a:spcPct val="20000"/>
              </a:spcBef>
              <a:buNone/>
            </a:pPr>
            <a:r>
              <a:rPr lang="cs-CZ" altLang="cs-CZ" dirty="0" smtClean="0">
                <a:solidFill>
                  <a:schemeClr val="tx1"/>
                </a:solidFill>
              </a:rPr>
              <a:t>E) </a:t>
            </a:r>
            <a:r>
              <a:rPr lang="cs-CZ" altLang="cs-CZ" dirty="0" smtClean="0"/>
              <a:t>	</a:t>
            </a:r>
            <a:r>
              <a:rPr lang="cs-CZ" altLang="cs-CZ" sz="1800" dirty="0" smtClean="0">
                <a:solidFill>
                  <a:schemeClr val="tx1"/>
                </a:solidFill>
              </a:rPr>
              <a:t>Splnění dalších podmínek a povinností vyplývajících z programové 	dokumentace nebo příslušného právního aktu na jehož základě byla 	dotace poskytnuta</a:t>
            </a:r>
          </a:p>
          <a:p>
            <a:pPr marL="155575" lvl="1" indent="-342900">
              <a:spcBef>
                <a:spcPct val="20000"/>
              </a:spcBef>
              <a:buFontTx/>
              <a:buChar char="-"/>
            </a:pPr>
            <a:endParaRPr lang="cs-CZ" altLang="cs-CZ" dirty="0"/>
          </a:p>
          <a:p>
            <a:pPr marL="711200" lvl="2" indent="0">
              <a:buNone/>
            </a:pPr>
            <a:endParaRPr lang="cs-CZ" alt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Metody a výkon kontroly– zásady a cíle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5064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indent="-342900">
              <a:buAutoNum type="alphaUcParenR"/>
            </a:pPr>
            <a:endParaRPr lang="cs-CZ" dirty="0"/>
          </a:p>
          <a:p>
            <a:r>
              <a:rPr lang="cs-CZ" dirty="0" smtClean="0"/>
              <a:t>Kontrolu vykonává Centrum pro regionální rozvoj České republiky s místně příslušným pracovištěm:</a:t>
            </a:r>
          </a:p>
          <a:p>
            <a:endParaRPr lang="cs-CZ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b="1" dirty="0" smtClean="0"/>
              <a:t>Praha – hlavní kancelář (HQ)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b="1" dirty="0" smtClean="0"/>
              <a:t>Odbor Evropské územní spolupráce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b="1" dirty="0"/>
              <a:t>O</a:t>
            </a:r>
            <a:r>
              <a:rPr lang="cs-CZ" b="1" dirty="0" smtClean="0"/>
              <a:t>ddělení administrace a kontroly projektů EÚS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U Nákladového nádraží 3144/4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130 00 Praha 3 – Strašnice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dirty="0" smtClean="0"/>
          </a:p>
          <a:p>
            <a:r>
              <a:rPr lang="cs-CZ" dirty="0" smtClean="0"/>
              <a:t>Vedoucí oddělení – Ing. </a:t>
            </a:r>
            <a:r>
              <a:rPr lang="cs-CZ" dirty="0"/>
              <a:t>Markéta Weingärtnerová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E-mail: </a:t>
            </a:r>
            <a:r>
              <a:rPr lang="cs-CZ" u="sng" dirty="0">
                <a:hlinkClick r:id="rId2"/>
              </a:rPr>
              <a:t>marketa.weingartnerova@crr.cz</a:t>
            </a:r>
            <a:r>
              <a:rPr lang="cs-CZ" dirty="0"/>
              <a:t>   </a:t>
            </a:r>
            <a:endParaRPr lang="cs-CZ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FLC – Ing. Jana Malá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E-mail: </a:t>
            </a:r>
            <a:r>
              <a:rPr lang="cs-CZ" dirty="0" smtClean="0">
                <a:hlinkClick r:id="rId3"/>
              </a:rPr>
              <a:t>jana.mala</a:t>
            </a:r>
            <a:r>
              <a:rPr lang="cs-CZ" u="sng" dirty="0" smtClean="0">
                <a:hlinkClick r:id="rId3"/>
              </a:rPr>
              <a:t>@crr.cz</a:t>
            </a:r>
            <a:endParaRPr lang="cs-CZ" u="sng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 </a:t>
            </a:r>
            <a:r>
              <a:rPr lang="cs-CZ" dirty="0"/>
              <a:t>  </a:t>
            </a:r>
            <a:br>
              <a:rPr lang="cs-CZ" dirty="0"/>
            </a:br>
            <a:r>
              <a:rPr lang="cs-CZ" dirty="0">
                <a:solidFill>
                  <a:srgbClr val="00408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br>
              <a:rPr lang="cs-CZ" dirty="0"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 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Metody a výkon kontroly– kdo kontrolu vykonává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70398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1" dirty="0" smtClean="0"/>
              <a:t>Předložení dokumentů ke kontrole příslušnému Kontrolorovi</a:t>
            </a:r>
          </a:p>
          <a:p>
            <a:r>
              <a:rPr lang="cs-CZ" dirty="0" smtClean="0"/>
              <a:t>	</a:t>
            </a:r>
            <a:r>
              <a:rPr lang="cs-CZ" sz="1600" dirty="0"/>
              <a:t>→ ve lhůtě do </a:t>
            </a:r>
            <a:r>
              <a:rPr lang="cs-CZ" sz="1600" dirty="0" smtClean="0"/>
              <a:t>15 dní od ukončení monitorovacího/</a:t>
            </a:r>
            <a:r>
              <a:rPr lang="cs-CZ" sz="1600" dirty="0" err="1" smtClean="0"/>
              <a:t>reportovacího</a:t>
            </a:r>
            <a:r>
              <a:rPr lang="cs-CZ" sz="1600" dirty="0" smtClean="0"/>
              <a:t> období</a:t>
            </a:r>
            <a:endParaRPr lang="cs-CZ" sz="1600" dirty="0"/>
          </a:p>
          <a:p>
            <a:endParaRPr lang="cs-CZ" sz="16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1" dirty="0" smtClean="0"/>
              <a:t>Formální kontrola předložené dokumentace</a:t>
            </a:r>
          </a:p>
          <a:p>
            <a:r>
              <a:rPr lang="cs-CZ" sz="1600" b="0" dirty="0" smtClean="0"/>
              <a:t>	</a:t>
            </a:r>
            <a:r>
              <a:rPr lang="cs-CZ" sz="1600" dirty="0"/>
              <a:t>→ ve lhůtě 5 pracovních dní, pro případné doplnění zjištění, pozastavuje se lhůta 		kontroly</a:t>
            </a:r>
          </a:p>
          <a:p>
            <a:endParaRPr lang="cs-CZ" sz="16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1" dirty="0" smtClean="0"/>
              <a:t>Kontrola dokumentace na Centru</a:t>
            </a:r>
          </a:p>
          <a:p>
            <a:r>
              <a:rPr lang="cs-CZ" dirty="0" smtClean="0"/>
              <a:t>	</a:t>
            </a:r>
            <a:r>
              <a:rPr lang="cs-CZ" sz="1600" dirty="0"/>
              <a:t>→ ve lhůtě 60 dní od předložení kompletní dokumentace (resp. 55 dní na 	příslušném oddělení a 5 dní na HQ)</a:t>
            </a:r>
          </a:p>
          <a:p>
            <a:r>
              <a:rPr lang="cs-CZ" sz="1600" dirty="0"/>
              <a:t>	→ k nápravám zjištěných </a:t>
            </a:r>
            <a:r>
              <a:rPr lang="cs-CZ" sz="1600" dirty="0" smtClean="0"/>
              <a:t>nedostatků/vyjasnění bude partner vyzván maximálně 2x, 	→ lhůta pro vypořádání nedostatků 2x5 pracovních dní, </a:t>
            </a:r>
            <a:r>
              <a:rPr lang="cs-CZ" sz="1600" u="sng" dirty="0" smtClean="0">
                <a:solidFill>
                  <a:srgbClr val="FF0000"/>
                </a:solidFill>
              </a:rPr>
              <a:t>tzv. pravidlo 2x a dost</a:t>
            </a:r>
            <a:r>
              <a:rPr lang="cs-CZ" sz="1600" dirty="0" smtClean="0"/>
              <a:t>!</a:t>
            </a:r>
          </a:p>
          <a:p>
            <a:r>
              <a:rPr lang="cs-CZ" sz="1600" dirty="0" smtClean="0"/>
              <a:t>	→ </a:t>
            </a:r>
            <a:r>
              <a:rPr lang="cs-CZ" sz="1600" u="sng" dirty="0" smtClean="0">
                <a:solidFill>
                  <a:srgbClr val="FF0000"/>
                </a:solidFill>
              </a:rPr>
              <a:t>odložení výdaje max. 1x </a:t>
            </a:r>
            <a:r>
              <a:rPr lang="cs-CZ" sz="1600" dirty="0" smtClean="0"/>
              <a:t>(tzv. „</a:t>
            </a:r>
            <a:r>
              <a:rPr lang="cs-CZ" sz="1600" dirty="0" err="1" smtClean="0"/>
              <a:t>sitting</a:t>
            </a:r>
            <a:r>
              <a:rPr lang="cs-CZ" sz="1600" dirty="0" smtClean="0"/>
              <a:t> </a:t>
            </a:r>
            <a:r>
              <a:rPr lang="cs-CZ" sz="1600" dirty="0" err="1" smtClean="0"/>
              <a:t>ducks</a:t>
            </a:r>
            <a:r>
              <a:rPr lang="cs-CZ" sz="1600" dirty="0" smtClean="0"/>
              <a:t>“) </a:t>
            </a:r>
          </a:p>
          <a:p>
            <a:endParaRPr lang="cs-CZ" sz="1600" dirty="0"/>
          </a:p>
          <a:p>
            <a:endParaRPr lang="cs-CZ" b="1" dirty="0" smtClean="0"/>
          </a:p>
          <a:p>
            <a:endParaRPr lang="cs-CZ" b="1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</a:t>
            </a:r>
            <a:r>
              <a:rPr lang="cs-CZ" dirty="0" smtClean="0"/>
              <a:t>kontroly–  časový průběh kontroly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0995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Ukončení kontroly na Centru a vystavení příslušných výstupů </a:t>
            </a:r>
            <a:r>
              <a:rPr lang="cs-CZ" b="1" dirty="0" smtClean="0"/>
              <a:t>kontroly</a:t>
            </a:r>
            <a:endParaRPr lang="cs-CZ" b="1" dirty="0"/>
          </a:p>
          <a:p>
            <a:r>
              <a:rPr lang="cs-CZ" dirty="0" smtClean="0"/>
              <a:t>	</a:t>
            </a:r>
            <a:r>
              <a:rPr lang="cs-CZ" dirty="0"/>
              <a:t> </a:t>
            </a:r>
            <a:r>
              <a:rPr lang="cs-CZ" sz="1600" dirty="0" smtClean="0"/>
              <a:t>→ v návaznosti na ukončení kontroly v předchozím bodu</a:t>
            </a:r>
          </a:p>
          <a:p>
            <a:r>
              <a:rPr lang="cs-CZ" sz="1600" dirty="0" smtClean="0"/>
              <a:t>	</a:t>
            </a:r>
            <a:r>
              <a:rPr lang="cs-CZ" sz="1600" dirty="0"/>
              <a:t> </a:t>
            </a:r>
            <a:r>
              <a:rPr lang="cs-CZ" sz="1600" dirty="0" smtClean="0"/>
              <a:t>→ FLC vystaví </a:t>
            </a:r>
            <a:r>
              <a:rPr lang="cs-CZ" sz="1600" dirty="0" err="1" smtClean="0"/>
              <a:t>Control</a:t>
            </a:r>
            <a:r>
              <a:rPr lang="cs-CZ" sz="1600" dirty="0" smtClean="0"/>
              <a:t> </a:t>
            </a:r>
            <a:r>
              <a:rPr lang="cs-CZ" sz="1600" dirty="0" err="1"/>
              <a:t>c</a:t>
            </a:r>
            <a:r>
              <a:rPr lang="cs-CZ" sz="1600" dirty="0" err="1" smtClean="0"/>
              <a:t>heck</a:t>
            </a:r>
            <a:r>
              <a:rPr lang="cs-CZ" sz="1600" dirty="0" smtClean="0"/>
              <a:t> list, </a:t>
            </a:r>
            <a:r>
              <a:rPr lang="cs-CZ" sz="1600" dirty="0" err="1" smtClean="0"/>
              <a:t>Control</a:t>
            </a:r>
            <a:r>
              <a:rPr lang="cs-CZ" sz="1600" dirty="0" smtClean="0"/>
              <a:t> report, </a:t>
            </a:r>
            <a:r>
              <a:rPr lang="cs-CZ" sz="1600" dirty="0" err="1" smtClean="0"/>
              <a:t>Certificate</a:t>
            </a:r>
            <a:r>
              <a:rPr lang="cs-CZ" sz="1600" dirty="0" smtClean="0"/>
              <a:t> </a:t>
            </a:r>
            <a:r>
              <a:rPr lang="cs-CZ" sz="1600" dirty="0" err="1" smtClean="0"/>
              <a:t>of</a:t>
            </a:r>
            <a:r>
              <a:rPr lang="cs-CZ" sz="1600" dirty="0" smtClean="0"/>
              <a:t> </a:t>
            </a:r>
            <a:r>
              <a:rPr lang="cs-CZ" sz="1600" dirty="0" err="1" smtClean="0"/>
              <a:t>Expenditure</a:t>
            </a:r>
            <a:r>
              <a:rPr lang="cs-CZ" sz="1600" dirty="0" smtClean="0"/>
              <a:t> a 			Oznámení o ukončení kontroly</a:t>
            </a:r>
          </a:p>
          <a:p>
            <a:endParaRPr lang="cs-CZ" sz="1600" dirty="0"/>
          </a:p>
          <a:p>
            <a:r>
              <a:rPr lang="cs-CZ" sz="1600" b="1" u="sng" dirty="0" smtClean="0"/>
              <a:t>POZOR!</a:t>
            </a:r>
          </a:p>
          <a:p>
            <a:endParaRPr lang="cs-CZ" sz="1600" b="1" u="sng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 smtClean="0"/>
              <a:t>Čeští partneři předkládají výdaje ke kontrole/certifikaci za každé </a:t>
            </a:r>
            <a:r>
              <a:rPr lang="cs-CZ" sz="1600" dirty="0" err="1" smtClean="0"/>
              <a:t>reportovací</a:t>
            </a:r>
            <a:r>
              <a:rPr lang="cs-CZ" sz="1600" dirty="0" smtClean="0"/>
              <a:t> období, tzn. v 6ti měsíčních cyklech uvedených v </a:t>
            </a:r>
            <a:r>
              <a:rPr lang="cs-CZ" sz="1600" dirty="0" err="1" smtClean="0"/>
              <a:t>Subsidy</a:t>
            </a:r>
            <a:r>
              <a:rPr lang="cs-CZ" sz="1600" dirty="0" smtClean="0"/>
              <a:t> </a:t>
            </a:r>
            <a:r>
              <a:rPr lang="cs-CZ" sz="1600" dirty="0" err="1" smtClean="0"/>
              <a:t>Contract</a:t>
            </a:r>
            <a:r>
              <a:rPr lang="cs-CZ" sz="1600" dirty="0" smtClean="0"/>
              <a:t>/</a:t>
            </a:r>
            <a:r>
              <a:rPr lang="cs-CZ" sz="1600" dirty="0" err="1" smtClean="0"/>
              <a:t>Partnership</a:t>
            </a:r>
            <a:r>
              <a:rPr lang="cs-CZ" sz="1600" dirty="0" smtClean="0"/>
              <a:t> </a:t>
            </a:r>
            <a:r>
              <a:rPr lang="cs-CZ" sz="1600" dirty="0" err="1" smtClean="0"/>
              <a:t>Agreement</a:t>
            </a:r>
            <a:r>
              <a:rPr lang="cs-CZ" sz="1600" dirty="0" smtClean="0"/>
              <a:t> nebo schválené </a:t>
            </a:r>
            <a:r>
              <a:rPr lang="cs-CZ" sz="1600" dirty="0" err="1" smtClean="0"/>
              <a:t>Application</a:t>
            </a:r>
            <a:r>
              <a:rPr lang="cs-CZ" sz="1600" dirty="0" smtClean="0"/>
              <a:t> </a:t>
            </a:r>
            <a:r>
              <a:rPr lang="cs-CZ" sz="1600" dirty="0" err="1" smtClean="0"/>
              <a:t>form</a:t>
            </a:r>
            <a:r>
              <a:rPr lang="cs-CZ" sz="1600" dirty="0" smtClean="0"/>
              <a:t>, za podmínky že:</a:t>
            </a:r>
            <a:endParaRPr lang="cs-CZ" sz="1600" dirty="0"/>
          </a:p>
          <a:p>
            <a:pPr algn="ctr"/>
            <a:r>
              <a:rPr lang="cs-CZ" sz="1600" dirty="0" smtClean="0"/>
              <a:t> </a:t>
            </a:r>
            <a:r>
              <a:rPr lang="cs-CZ" sz="1600" dirty="0"/>
              <a:t> → </a:t>
            </a:r>
            <a:r>
              <a:rPr lang="cs-CZ" sz="1600" i="1" dirty="0" smtClean="0"/>
              <a:t>nárokované </a:t>
            </a:r>
            <a:r>
              <a:rPr lang="cs-CZ" sz="1600" i="1" dirty="0"/>
              <a:t>výdaje uvedené v příslušné Finanční zprávě budou &gt; 7.500 </a:t>
            </a:r>
            <a:r>
              <a:rPr lang="cs-CZ" sz="1600" i="1" dirty="0" smtClean="0"/>
              <a:t>€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V odůvodněných případech Centrum, respektive příslušný kontrolor, umožní partnerovi předložit ke kontrole i výdaje, které jsou nižší než uvedené limity. </a:t>
            </a:r>
            <a:endParaRPr lang="cs-CZ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 smtClean="0"/>
              <a:t>Bez </a:t>
            </a:r>
            <a:r>
              <a:rPr lang="cs-CZ" sz="1600" dirty="0"/>
              <a:t>ohledu na výše uvedené podmínky mají partneři povinnost předložit výdaje ke kontrole </a:t>
            </a:r>
            <a:r>
              <a:rPr lang="cs-CZ" sz="1600" b="1" dirty="0"/>
              <a:t>minimálně jednou do roka</a:t>
            </a:r>
            <a:r>
              <a:rPr lang="cs-CZ" sz="1600" dirty="0"/>
              <a:t>. </a:t>
            </a:r>
          </a:p>
          <a:p>
            <a:r>
              <a:rPr lang="cs-CZ" sz="16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600" i="1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kontroly–  časový průběh kontroly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8689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1600" dirty="0" smtClean="0"/>
              <a:t>Základním podkladem je tzv. „Zpráva o průběhu projektu/Partner </a:t>
            </a:r>
            <a:r>
              <a:rPr lang="cs-CZ" sz="1600" dirty="0" err="1" smtClean="0"/>
              <a:t>progress</a:t>
            </a:r>
            <a:r>
              <a:rPr lang="cs-CZ" sz="1600" dirty="0" smtClean="0"/>
              <a:t> report“, která je doplněna o nezbytné přílohy, a to zejména:</a:t>
            </a:r>
          </a:p>
          <a:p>
            <a:endParaRPr lang="cs-CZ" sz="1600" dirty="0" smtClean="0"/>
          </a:p>
          <a:p>
            <a:r>
              <a:rPr lang="cs-CZ" altLang="cs-CZ" sz="1600" b="1" u="sng" dirty="0"/>
              <a:t>K</a:t>
            </a:r>
            <a:r>
              <a:rPr lang="cs-CZ" altLang="cs-CZ" sz="1600" b="1" u="sng" dirty="0" smtClean="0"/>
              <a:t> </a:t>
            </a:r>
            <a:r>
              <a:rPr lang="cs-CZ" altLang="cs-CZ" sz="1600" b="1" u="sng" dirty="0"/>
              <a:t>první kontrole </a:t>
            </a:r>
            <a:r>
              <a:rPr lang="cs-CZ" altLang="cs-CZ" sz="1600" b="1" u="sng" dirty="0" smtClean="0"/>
              <a:t>výdajů</a:t>
            </a:r>
            <a:r>
              <a:rPr lang="cs-CZ" altLang="cs-CZ" sz="1600" b="1" dirty="0" smtClean="0"/>
              <a:t>:</a:t>
            </a:r>
          </a:p>
          <a:p>
            <a:endParaRPr lang="cs-CZ" altLang="cs-CZ" sz="16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altLang="cs-CZ" sz="1600" dirty="0"/>
              <a:t>K</a:t>
            </a:r>
            <a:r>
              <a:rPr lang="cs-CZ" altLang="cs-CZ" sz="1600" dirty="0" smtClean="0"/>
              <a:t>opii </a:t>
            </a:r>
            <a:r>
              <a:rPr lang="cs-CZ" altLang="cs-CZ" sz="1600" dirty="0" err="1"/>
              <a:t>Subsidy</a:t>
            </a:r>
            <a:r>
              <a:rPr lang="cs-CZ" altLang="cs-CZ" sz="1600" dirty="0"/>
              <a:t> </a:t>
            </a:r>
            <a:r>
              <a:rPr lang="cs-CZ" altLang="cs-CZ" sz="1600" dirty="0" err="1"/>
              <a:t>Contract</a:t>
            </a:r>
            <a:r>
              <a:rPr lang="cs-CZ" altLang="cs-CZ" sz="1600" dirty="0"/>
              <a:t> včetně příloh, kopii </a:t>
            </a:r>
            <a:r>
              <a:rPr lang="cs-CZ" altLang="cs-CZ" sz="1600" dirty="0" err="1"/>
              <a:t>Partnership</a:t>
            </a:r>
            <a:r>
              <a:rPr lang="cs-CZ" altLang="cs-CZ" sz="1600" dirty="0"/>
              <a:t> </a:t>
            </a:r>
            <a:r>
              <a:rPr lang="cs-CZ" altLang="cs-CZ" sz="1600" dirty="0" err="1"/>
              <a:t>Agreement</a:t>
            </a:r>
            <a:r>
              <a:rPr lang="cs-CZ" altLang="cs-CZ" sz="1600" dirty="0"/>
              <a:t> a kopii </a:t>
            </a:r>
            <a:r>
              <a:rPr lang="cs-CZ" altLang="cs-CZ" sz="1600" dirty="0" err="1"/>
              <a:t>Application</a:t>
            </a:r>
            <a:r>
              <a:rPr lang="cs-CZ" altLang="cs-CZ" sz="1600" dirty="0"/>
              <a:t> </a:t>
            </a:r>
            <a:r>
              <a:rPr lang="cs-CZ" altLang="cs-CZ" sz="1600" dirty="0" err="1"/>
              <a:t>Form</a:t>
            </a:r>
            <a:r>
              <a:rPr lang="cs-CZ" altLang="cs-CZ" sz="1600" dirty="0"/>
              <a:t> – </a:t>
            </a:r>
            <a:r>
              <a:rPr lang="cs-CZ" altLang="cs-CZ" sz="1600" dirty="0" smtClean="0"/>
              <a:t>pokud není možné tyto dokumenty získat z monitorovacího systému </a:t>
            </a:r>
            <a:r>
              <a:rPr lang="cs-CZ" altLang="cs-CZ" sz="1600" dirty="0" err="1" smtClean="0"/>
              <a:t>eMS</a:t>
            </a:r>
            <a:endParaRPr lang="cs-CZ" altLang="cs-CZ" sz="1600" dirty="0"/>
          </a:p>
          <a:p>
            <a:endParaRPr lang="cs-CZ" altLang="cs-CZ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altLang="cs-CZ" sz="1600" dirty="0"/>
              <a:t>D</a:t>
            </a:r>
            <a:r>
              <a:rPr lang="cs-CZ" altLang="cs-CZ" sz="1600" dirty="0" smtClean="0"/>
              <a:t>etailní </a:t>
            </a:r>
            <a:r>
              <a:rPr lang="cs-CZ" altLang="cs-CZ" sz="1600" dirty="0"/>
              <a:t>rozpočet jednotlivého projektového partnera dle rozpočtových kapitol a u Central </a:t>
            </a:r>
            <a:r>
              <a:rPr lang="cs-CZ" altLang="cs-CZ" sz="1600" dirty="0" err="1"/>
              <a:t>Europe</a:t>
            </a:r>
            <a:r>
              <a:rPr lang="cs-CZ" altLang="cs-CZ" sz="1600" dirty="0"/>
              <a:t> i dle </a:t>
            </a:r>
            <a:r>
              <a:rPr lang="cs-CZ" altLang="cs-CZ" sz="1600" dirty="0" smtClean="0"/>
              <a:t>WP, pokud </a:t>
            </a:r>
            <a:r>
              <a:rPr lang="cs-CZ" altLang="cs-CZ" sz="1600" dirty="0"/>
              <a:t>není </a:t>
            </a:r>
            <a:r>
              <a:rPr lang="cs-CZ" altLang="cs-CZ" sz="1600" dirty="0" err="1"/>
              <a:t>součásí</a:t>
            </a:r>
            <a:r>
              <a:rPr lang="cs-CZ" altLang="cs-CZ" sz="1600" dirty="0"/>
              <a:t> </a:t>
            </a:r>
            <a:r>
              <a:rPr lang="cs-CZ" altLang="cs-CZ" sz="1600" dirty="0" err="1"/>
              <a:t>Partnership</a:t>
            </a:r>
            <a:r>
              <a:rPr lang="cs-CZ" altLang="cs-CZ" sz="1600" dirty="0"/>
              <a:t> </a:t>
            </a:r>
            <a:r>
              <a:rPr lang="cs-CZ" altLang="cs-CZ" sz="1600" dirty="0" err="1"/>
              <a:t>Agreement</a:t>
            </a:r>
            <a:r>
              <a:rPr lang="cs-CZ" altLang="cs-CZ" sz="1600" dirty="0"/>
              <a:t> nebo </a:t>
            </a:r>
            <a:r>
              <a:rPr lang="cs-CZ" altLang="cs-CZ" sz="1600" dirty="0" err="1"/>
              <a:t>Application</a:t>
            </a:r>
            <a:r>
              <a:rPr lang="cs-CZ" altLang="cs-CZ" sz="1600" dirty="0"/>
              <a:t> </a:t>
            </a:r>
            <a:r>
              <a:rPr lang="cs-CZ" altLang="cs-CZ" sz="1600" dirty="0" err="1" smtClean="0"/>
              <a:t>form</a:t>
            </a:r>
            <a:endParaRPr lang="cs-CZ" altLang="cs-CZ" sz="1600" dirty="0" smtClean="0"/>
          </a:p>
          <a:p>
            <a:endParaRPr lang="cs-CZ" altLang="cs-CZ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altLang="cs-CZ" sz="1600" dirty="0" smtClean="0"/>
              <a:t>Přehled </a:t>
            </a:r>
            <a:r>
              <a:rPr lang="cs-CZ" altLang="cs-CZ" sz="1600" dirty="0"/>
              <a:t>realizovaných a předpokládaných </a:t>
            </a:r>
            <a:r>
              <a:rPr lang="cs-CZ" altLang="cs-CZ" sz="1600" dirty="0" smtClean="0"/>
              <a:t>ZŘ</a:t>
            </a:r>
          </a:p>
          <a:p>
            <a:endParaRPr lang="cs-CZ" altLang="cs-CZ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altLang="cs-CZ" sz="1600" dirty="0"/>
              <a:t>P</a:t>
            </a:r>
            <a:r>
              <a:rPr lang="cs-CZ" altLang="cs-CZ" sz="1600" dirty="0" smtClean="0"/>
              <a:t>řehled </a:t>
            </a:r>
            <a:r>
              <a:rPr lang="cs-CZ" altLang="cs-CZ" sz="1600" dirty="0"/>
              <a:t>zaměstnanců na </a:t>
            </a:r>
            <a:r>
              <a:rPr lang="cs-CZ" altLang="cs-CZ" sz="1600" dirty="0" smtClean="0"/>
              <a:t>projektu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 smtClean="0"/>
              <a:t>Rozvrh </a:t>
            </a:r>
            <a:r>
              <a:rPr lang="cs-CZ" sz="1600" dirty="0"/>
              <a:t>účtů analytické </a:t>
            </a:r>
            <a:r>
              <a:rPr lang="cs-CZ" sz="1600" dirty="0" smtClean="0"/>
              <a:t>evidence</a:t>
            </a:r>
            <a:r>
              <a:rPr lang="cs-CZ" sz="1600" dirty="0"/>
              <a:t>, které partner používá při účtování v účetnictví projektu (blíže </a:t>
            </a:r>
            <a:r>
              <a:rPr lang="cs-CZ" sz="1600" dirty="0" smtClean="0"/>
              <a:t>popsáno v Náležitostech dokladování str. 39)</a:t>
            </a:r>
            <a:endParaRPr lang="cs-CZ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600" dirty="0" smtClean="0"/>
          </a:p>
          <a:p>
            <a:pPr marL="285750" indent="-285750">
              <a:buFontTx/>
              <a:buChar char="-"/>
            </a:pP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</a:t>
            </a:r>
            <a:r>
              <a:rPr lang="cs-CZ" dirty="0" smtClean="0"/>
              <a:t>kontroly– administrativní ověření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202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80000"/>
              </a:lnSpc>
            </a:pPr>
            <a:r>
              <a:rPr lang="cs-CZ" altLang="cs-CZ" sz="1600" b="1" u="sng" dirty="0"/>
              <a:t>K</a:t>
            </a:r>
            <a:r>
              <a:rPr lang="cs-CZ" altLang="cs-CZ" sz="1600" b="1" u="sng" dirty="0" smtClean="0"/>
              <a:t> </a:t>
            </a:r>
            <a:r>
              <a:rPr lang="cs-CZ" altLang="cs-CZ" sz="1600" b="1" u="sng" dirty="0"/>
              <a:t>první a každé další kontrole výdajů </a:t>
            </a:r>
            <a:r>
              <a:rPr lang="cs-CZ" altLang="cs-CZ" sz="1600" b="1" u="sng" dirty="0" smtClean="0"/>
              <a:t>partner </a:t>
            </a:r>
            <a:r>
              <a:rPr lang="cs-CZ" altLang="cs-CZ" sz="1600" b="1" u="sng" dirty="0"/>
              <a:t>předloží</a:t>
            </a:r>
            <a:r>
              <a:rPr lang="cs-CZ" altLang="cs-CZ" sz="1600" b="1" dirty="0"/>
              <a:t>:</a:t>
            </a:r>
          </a:p>
          <a:p>
            <a:pPr>
              <a:lnSpc>
                <a:spcPct val="80000"/>
              </a:lnSpc>
            </a:pPr>
            <a:endParaRPr lang="cs-CZ" altLang="cs-CZ" sz="1600" b="1" dirty="0"/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1600" dirty="0"/>
              <a:t>Doložení souhrnného čestného prohlášení </a:t>
            </a:r>
            <a:r>
              <a:rPr lang="cs-CZ" sz="1600" dirty="0" smtClean="0"/>
              <a:t>partnera (povinná příloha </a:t>
            </a:r>
            <a:r>
              <a:rPr lang="cs-CZ" sz="1600" dirty="0"/>
              <a:t>Náležitostí </a:t>
            </a:r>
            <a:r>
              <a:rPr lang="cs-CZ" sz="1600" dirty="0" smtClean="0"/>
              <a:t>dokladování) </a:t>
            </a:r>
          </a:p>
          <a:p>
            <a:pPr>
              <a:lnSpc>
                <a:spcPct val="120000"/>
              </a:lnSpc>
            </a:pPr>
            <a:endParaRPr lang="cs-CZ" altLang="cs-CZ" sz="1600" dirty="0" smtClean="0"/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altLang="cs-CZ" sz="1600" dirty="0" smtClean="0"/>
              <a:t>schválené </a:t>
            </a:r>
            <a:r>
              <a:rPr lang="cs-CZ" altLang="cs-CZ" sz="1600" dirty="0"/>
              <a:t>změny </a:t>
            </a:r>
            <a:r>
              <a:rPr lang="cs-CZ" altLang="cs-CZ" sz="1600" dirty="0" err="1"/>
              <a:t>Application</a:t>
            </a:r>
            <a:r>
              <a:rPr lang="cs-CZ" altLang="cs-CZ" sz="1600" dirty="0"/>
              <a:t> </a:t>
            </a:r>
            <a:r>
              <a:rPr lang="cs-CZ" altLang="cs-CZ" sz="1600" dirty="0" err="1"/>
              <a:t>form</a:t>
            </a:r>
            <a:r>
              <a:rPr lang="cs-CZ" altLang="cs-CZ" sz="1600" dirty="0"/>
              <a:t>, </a:t>
            </a:r>
            <a:r>
              <a:rPr lang="cs-CZ" altLang="cs-CZ" sz="1600" dirty="0" err="1"/>
              <a:t>Subsidy</a:t>
            </a:r>
            <a:r>
              <a:rPr lang="cs-CZ" altLang="cs-CZ" sz="1600" dirty="0"/>
              <a:t> </a:t>
            </a:r>
            <a:r>
              <a:rPr lang="cs-CZ" altLang="cs-CZ" sz="1600" dirty="0" err="1"/>
              <a:t>contract</a:t>
            </a:r>
            <a:r>
              <a:rPr lang="cs-CZ" altLang="cs-CZ" sz="1600" dirty="0"/>
              <a:t> nebo </a:t>
            </a:r>
            <a:r>
              <a:rPr lang="cs-CZ" altLang="cs-CZ" sz="1600" dirty="0" err="1"/>
              <a:t>Partnership</a:t>
            </a:r>
            <a:r>
              <a:rPr lang="cs-CZ" altLang="cs-CZ" sz="1600" dirty="0"/>
              <a:t> </a:t>
            </a:r>
            <a:r>
              <a:rPr lang="cs-CZ" altLang="cs-CZ" sz="1600" dirty="0" err="1" smtClean="0"/>
              <a:t>agreement</a:t>
            </a:r>
            <a:endParaRPr lang="cs-CZ" altLang="cs-CZ" sz="1600" dirty="0" smtClean="0"/>
          </a:p>
          <a:p>
            <a:pPr>
              <a:lnSpc>
                <a:spcPct val="120000"/>
              </a:lnSpc>
            </a:pPr>
            <a:endParaRPr lang="cs-CZ" altLang="cs-CZ" sz="1600" dirty="0" smtClean="0"/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altLang="cs-CZ" sz="1600" dirty="0" smtClean="0"/>
              <a:t>v </a:t>
            </a:r>
            <a:r>
              <a:rPr lang="cs-CZ" altLang="cs-CZ" sz="1600" dirty="0"/>
              <a:t>případě změny aktualizovaný přehled realizovaných a předpokládaných ZŘ a přehled zaměstnanců na </a:t>
            </a:r>
            <a:r>
              <a:rPr lang="cs-CZ" altLang="cs-CZ" sz="1600" dirty="0" smtClean="0"/>
              <a:t>projekt</a:t>
            </a:r>
          </a:p>
          <a:p>
            <a:pPr>
              <a:lnSpc>
                <a:spcPct val="120000"/>
              </a:lnSpc>
            </a:pPr>
            <a:endParaRPr lang="cs-CZ" altLang="cs-CZ" sz="1600" dirty="0"/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altLang="cs-CZ" sz="1600" dirty="0" smtClean="0"/>
              <a:t>Tzv</a:t>
            </a:r>
            <a:r>
              <a:rPr lang="cs-CZ" altLang="cs-CZ" sz="1600" dirty="0"/>
              <a:t>. zprávu o průběhu projektu </a:t>
            </a:r>
            <a:r>
              <a:rPr lang="cs-CZ" altLang="cs-CZ" sz="1600" dirty="0" smtClean="0"/>
              <a:t>(Partner </a:t>
            </a:r>
            <a:r>
              <a:rPr lang="cs-CZ" altLang="cs-CZ" sz="1600" dirty="0" err="1" smtClean="0"/>
              <a:t>progress</a:t>
            </a:r>
            <a:r>
              <a:rPr lang="cs-CZ" altLang="cs-CZ" sz="1600" dirty="0" smtClean="0"/>
              <a:t> </a:t>
            </a:r>
            <a:r>
              <a:rPr lang="cs-CZ" altLang="cs-CZ" sz="1600" dirty="0"/>
              <a:t>report) </a:t>
            </a:r>
            <a:r>
              <a:rPr lang="cs-CZ" altLang="cs-CZ" sz="1600" dirty="0" smtClean="0"/>
              <a:t>, jejíž součásti je i soupiska výdajů/List </a:t>
            </a:r>
            <a:r>
              <a:rPr lang="cs-CZ" altLang="cs-CZ" sz="1600" dirty="0" err="1" smtClean="0"/>
              <a:t>of</a:t>
            </a:r>
            <a:r>
              <a:rPr lang="cs-CZ" altLang="cs-CZ" sz="1600" dirty="0" smtClean="0"/>
              <a:t> </a:t>
            </a:r>
            <a:r>
              <a:rPr lang="cs-CZ" altLang="cs-CZ" sz="1600" dirty="0" err="1" smtClean="0"/>
              <a:t>Expenditure</a:t>
            </a:r>
            <a:r>
              <a:rPr lang="cs-CZ" altLang="cs-CZ" sz="1600" dirty="0" smtClean="0"/>
              <a:t> prostřednictvím monitorovacího </a:t>
            </a:r>
            <a:r>
              <a:rPr lang="cs-CZ" altLang="cs-CZ" sz="1600" dirty="0"/>
              <a:t>systému </a:t>
            </a:r>
            <a:r>
              <a:rPr lang="cs-CZ" altLang="cs-CZ" sz="1600" dirty="0" err="1" smtClean="0"/>
              <a:t>eMS</a:t>
            </a:r>
            <a:r>
              <a:rPr lang="cs-CZ" altLang="cs-CZ" sz="1600" dirty="0" smtClean="0"/>
              <a:t> </a:t>
            </a:r>
            <a:r>
              <a:rPr lang="cs-CZ" altLang="cs-CZ" sz="1600" dirty="0"/>
              <a:t>(v případě, že to není možné, pak fyzicky ve 2paré a elektronicky na adresu příslušného Kontrolora</a:t>
            </a:r>
            <a:r>
              <a:rPr lang="cs-CZ" altLang="cs-CZ" sz="1600" dirty="0" smtClean="0"/>
              <a:t>)</a:t>
            </a:r>
          </a:p>
          <a:p>
            <a:pPr>
              <a:lnSpc>
                <a:spcPct val="120000"/>
              </a:lnSpc>
            </a:pPr>
            <a:endParaRPr lang="cs-CZ" altLang="cs-CZ" sz="1600" dirty="0"/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altLang="cs-CZ" sz="1600" dirty="0" smtClean="0"/>
              <a:t>informace </a:t>
            </a:r>
            <a:r>
              <a:rPr lang="cs-CZ" altLang="cs-CZ" sz="1600" dirty="0"/>
              <a:t>o změnách kontaktních údajů partnera, statutárního zástupce nebo kontaktní osoby včetně případných příslušných jmenovacích listin, plných mocí a pověřovacích dekretů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cs-CZ" altLang="cs-CZ" sz="1600" dirty="0"/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cs-CZ" altLang="cs-CZ" sz="16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</a:t>
            </a:r>
            <a:r>
              <a:rPr lang="cs-CZ" dirty="0" smtClean="0"/>
              <a:t>kontroly– </a:t>
            </a:r>
            <a:r>
              <a:rPr lang="cs-CZ" dirty="0"/>
              <a:t>administrativní ověření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5349470"/>
      </p:ext>
    </p:extLst>
  </p:cSld>
  <p:clrMapOvr>
    <a:masterClrMapping/>
  </p:clrMapOvr>
</p:sld>
</file>

<file path=ppt/theme/theme1.xml><?xml version="1.0" encoding="utf-8"?>
<a:theme xmlns:a="http://schemas.openxmlformats.org/drawingml/2006/main" name="sablona_centrum_201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sablona_centrum_2016</Template>
  <TotalTime>888</TotalTime>
  <Words>2580</Words>
  <Application>Microsoft Office PowerPoint</Application>
  <PresentationFormat>Předvádění na obrazovce (4:3)</PresentationFormat>
  <Paragraphs>276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0" baseType="lpstr">
      <vt:lpstr>Arial</vt:lpstr>
      <vt:lpstr>Calibri</vt:lpstr>
      <vt:lpstr>sablona_centrum_2016</vt:lpstr>
      <vt:lpstr>Seminář „Kontrola výdajů“ v rámci programu Interreg CENTRAL EUROPE</vt:lpstr>
      <vt:lpstr>Obsah</vt:lpstr>
      <vt:lpstr>Metody a výkon kontroly – základní pojmy</vt:lpstr>
      <vt:lpstr>Metody a výkon kontroly– zásady a cíle</vt:lpstr>
      <vt:lpstr>Metody a výkon kontroly– kdo kontrolu vykonává</vt:lpstr>
      <vt:lpstr>Metody a výkon kontroly–  časový průběh kontroly</vt:lpstr>
      <vt:lpstr>Metody a výkon kontroly–  časový průběh kontroly</vt:lpstr>
      <vt:lpstr>Metody a výkon kontroly– administrativní ověření</vt:lpstr>
      <vt:lpstr>Metody a výkon kontroly– administrativní ověření</vt:lpstr>
      <vt:lpstr>Metody a výkon kontroly– administrativní ověření</vt:lpstr>
      <vt:lpstr>Metody a výkon kontroly– administrativní ověření</vt:lpstr>
      <vt:lpstr>Metody a výkon kontroly výdajů – rozsah kontroly</vt:lpstr>
      <vt:lpstr>Metody a výkon kontroly výdajů – rozsah vzorku</vt:lpstr>
      <vt:lpstr>Metody a výkon kontroly výdajů – administrativní ověření – dokladování aktivit</vt:lpstr>
      <vt:lpstr>Metody a výkon kontroly výdajů – administrativní ověření – dokladování aktivit</vt:lpstr>
      <vt:lpstr>Metody a výkon kontroly– administrativní ověření – co ovlivní délku kontroly</vt:lpstr>
      <vt:lpstr>Metody a výkon kontroly – odvolání se proti závěrům z kontroly</vt:lpstr>
      <vt:lpstr>Metody a výkon kontroly– veřejnosprávní kontrola na místě</vt:lpstr>
      <vt:lpstr>Metody a výkon kontroly– veřejnosprávní kontrola na místě</vt:lpstr>
      <vt:lpstr>Metody a výkon kontroly– veřejnosprávní kontrola na místě</vt:lpstr>
      <vt:lpstr>Metody a výkon kontroly– veřejnosprávní kontrola na místě</vt:lpstr>
      <vt:lpstr>Metody a výkon kontroly– povinnosti partnerů „shrnutí“</vt:lpstr>
      <vt:lpstr>Metody a výkon kontroly– povinnosti partnerů „shrnutí“</vt:lpstr>
      <vt:lpstr>Metody a výkon kontroly– povinnosti partnerů - PUBLICITA</vt:lpstr>
      <vt:lpstr>Metody a výkon kontroly– povinnosti partnerů - PUBLICITA</vt:lpstr>
      <vt:lpstr>Metody a výkon kontroly– povinnosti partnerů - PUBLICITA</vt:lpstr>
      <vt:lpstr>Děkuji za pozornost   Ing. Markéta Weingärtnerová Centrum pro regionální rozvoj České republiky Odbor Evropské územní spolupráce U Nákladového nádraží 3144/4 130 00 Praha 3 M: +420 724 568  700 T: +420 225 855 231 E: marketa.weingartnerova@crr.cz     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Juránek Vilém</dc:creator>
  <cp:lastModifiedBy>Weingärtnerová Markéta</cp:lastModifiedBy>
  <cp:revision>110</cp:revision>
  <cp:lastPrinted>2019-02-14T06:03:28Z</cp:lastPrinted>
  <dcterms:created xsi:type="dcterms:W3CDTF">2016-05-13T07:19:23Z</dcterms:created>
  <dcterms:modified xsi:type="dcterms:W3CDTF">2020-02-21T13:14:29Z</dcterms:modified>
</cp:coreProperties>
</file>