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63" r:id="rId5"/>
    <p:sldId id="406" r:id="rId6"/>
    <p:sldId id="388" r:id="rId7"/>
    <p:sldId id="401" r:id="rId8"/>
    <p:sldId id="405" r:id="rId9"/>
    <p:sldId id="402" r:id="rId10"/>
    <p:sldId id="390" r:id="rId11"/>
    <p:sldId id="424" r:id="rId12"/>
    <p:sldId id="411" r:id="rId13"/>
    <p:sldId id="410" r:id="rId14"/>
    <p:sldId id="413" r:id="rId15"/>
    <p:sldId id="414" r:id="rId16"/>
    <p:sldId id="415" r:id="rId17"/>
    <p:sldId id="425" r:id="rId18"/>
    <p:sldId id="267" r:id="rId19"/>
    <p:sldId id="420" r:id="rId20"/>
    <p:sldId id="268" r:id="rId21"/>
    <p:sldId id="416" r:id="rId22"/>
    <p:sldId id="269" r:id="rId23"/>
    <p:sldId id="421" r:id="rId24"/>
    <p:sldId id="423" r:id="rId25"/>
    <p:sldId id="422" r:id="rId26"/>
    <p:sldId id="266" r:id="rId27"/>
    <p:sldId id="264" r:id="rId28"/>
    <p:sldId id="270" r:id="rId29"/>
    <p:sldId id="265" r:id="rId3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4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866" autoAdjust="0"/>
    <p:restoredTop sz="84096" autoAdjust="0"/>
  </p:normalViewPr>
  <p:slideViewPr>
    <p:cSldViewPr>
      <p:cViewPr varScale="1">
        <p:scale>
          <a:sx n="130" d="100"/>
          <a:sy n="130" d="100"/>
        </p:scale>
        <p:origin x="672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bMag\Desktop\MV%20%20OPTP_listopad%202022\graf_v&#253;hled%20&#269;erp&#225;n&#237;XX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04175296622882"/>
          <c:y val="0.14629174510490309"/>
          <c:w val="0.73926200401420405"/>
          <c:h val="0.66898363392972815"/>
        </c:manualLayout>
      </c:layout>
      <c:lineChart>
        <c:grouping val="standard"/>
        <c:varyColors val="0"/>
        <c:ser>
          <c:idx val="0"/>
          <c:order val="0"/>
          <c:tx>
            <c:strRef>
              <c:f>'graf_predikce SŽ'!$A$3</c:f>
              <c:strCache>
                <c:ptCount val="1"/>
                <c:pt idx="0">
                  <c:v>souhrnná žádost - predikce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SŽ'!$B$3:$Q$3</c:f>
              <c:numCache>
                <c:formatCode>#,##0</c:formatCode>
                <c:ptCount val="16"/>
                <c:pt idx="0">
                  <c:v>108553092</c:v>
                </c:pt>
                <c:pt idx="1">
                  <c:v>120663820</c:v>
                </c:pt>
                <c:pt idx="2">
                  <c:v>125744706</c:v>
                </c:pt>
                <c:pt idx="3">
                  <c:v>133437703</c:v>
                </c:pt>
                <c:pt idx="4">
                  <c:v>139385563</c:v>
                </c:pt>
                <c:pt idx="5">
                  <c:v>152730693</c:v>
                </c:pt>
                <c:pt idx="6">
                  <c:v>158554605</c:v>
                </c:pt>
                <c:pt idx="7">
                  <c:v>167517194</c:v>
                </c:pt>
                <c:pt idx="8">
                  <c:v>170695830</c:v>
                </c:pt>
                <c:pt idx="9">
                  <c:v>184401680</c:v>
                </c:pt>
                <c:pt idx="10">
                  <c:v>187900467</c:v>
                </c:pt>
                <c:pt idx="11">
                  <c:v>199791588.34372425</c:v>
                </c:pt>
                <c:pt idx="12">
                  <c:v>203768654</c:v>
                </c:pt>
                <c:pt idx="13">
                  <c:v>213880516</c:v>
                </c:pt>
                <c:pt idx="14">
                  <c:v>214584558</c:v>
                </c:pt>
                <c:pt idx="15">
                  <c:v>218148202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825-400A-B644-8C5BD3270579}"/>
            </c:ext>
          </c:extLst>
        </c:ser>
        <c:ser>
          <c:idx val="1"/>
          <c:order val="1"/>
          <c:tx>
            <c:strRef>
              <c:f>'graf_predikce SŽ'!$A$4</c:f>
              <c:strCache>
                <c:ptCount val="1"/>
                <c:pt idx="0">
                  <c:v>souhrnná žádost - skutečnost 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SŽ'!$B$4:$Q$4</c:f>
              <c:numCache>
                <c:formatCode>#,##0</c:formatCode>
                <c:ptCount val="16"/>
                <c:pt idx="0">
                  <c:v>110602710.25</c:v>
                </c:pt>
                <c:pt idx="1">
                  <c:v>120875250.22</c:v>
                </c:pt>
                <c:pt idx="2">
                  <c:v>125588442.19</c:v>
                </c:pt>
                <c:pt idx="3">
                  <c:v>139028794.36000001</c:v>
                </c:pt>
                <c:pt idx="4">
                  <c:v>141164686.53</c:v>
                </c:pt>
                <c:pt idx="5">
                  <c:v>153561977.72999999</c:v>
                </c:pt>
                <c:pt idx="6">
                  <c:v>157243304.53</c:v>
                </c:pt>
                <c:pt idx="7">
                  <c:v>169883613.59999999</c:v>
                </c:pt>
                <c:pt idx="8">
                  <c:v>171563862.94999999</c:v>
                </c:pt>
                <c:pt idx="9">
                  <c:v>185976738.49000001</c:v>
                </c:pt>
                <c:pt idx="10">
                  <c:v>188850296.96000001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825-400A-B644-8C5BD3270579}"/>
            </c:ext>
          </c:extLst>
        </c:ser>
        <c:ser>
          <c:idx val="2"/>
          <c:order val="2"/>
          <c:tx>
            <c:strRef>
              <c:f>'graf_predikce SŽ'!#REF!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25-400A-B644-8C5BD327057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25-400A-B644-8C5BD327057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825-400A-B644-8C5BD327057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825-400A-B644-8C5BD327057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825-400A-B644-8C5BD3270579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825-400A-B644-8C5BD327057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825-400A-B644-8C5BD3270579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825-400A-B644-8C5BD3270579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825-400A-B644-8C5BD3270579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825-400A-B644-8C5BD3270579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825-400A-B644-8C5BD3270579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825-400A-B644-8C5BD3270579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825-400A-B644-8C5BD3270579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6825-400A-B644-8C5BD3270579}"/>
                </c:ext>
              </c:extLst>
            </c:dLbl>
            <c:dLbl>
              <c:idx val="14"/>
              <c:layout>
                <c:manualLayout>
                  <c:x val="-3.4274078670243908E-2"/>
                  <c:y val="-2.434758827170276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6825-400A-B644-8C5BD3270579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6825-400A-B644-8C5BD32705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6825-400A-B644-8C5BD3270579}"/>
            </c:ext>
          </c:extLst>
        </c:ser>
        <c:ser>
          <c:idx val="3"/>
          <c:order val="3"/>
          <c:tx>
            <c:strRef>
              <c:f>'graf_predikce SŽ'!$A$5</c:f>
              <c:strCache>
                <c:ptCount val="1"/>
                <c:pt idx="0">
                  <c:v>limit N+3 v roce 2022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6825-400A-B644-8C5BD327057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6825-400A-B644-8C5BD327057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6825-400A-B644-8C5BD327057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6825-400A-B644-8C5BD327057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6825-400A-B644-8C5BD3270579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6825-400A-B644-8C5BD327057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6825-400A-B644-8C5BD3270579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6825-400A-B644-8C5BD3270579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6825-400A-B644-8C5BD3270579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6825-400A-B644-8C5BD3270579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6825-400A-B644-8C5BD3270579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825-400A-B644-8C5BD3270579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825-400A-B644-8C5BD3270579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825-400A-B644-8C5BD3270579}"/>
                </c:ext>
              </c:extLst>
            </c:dLbl>
            <c:dLbl>
              <c:idx val="14"/>
              <c:layout>
                <c:manualLayout>
                  <c:x val="-3.8731884374608665E-2"/>
                  <c:y val="-2.408489629064528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825-400A-B644-8C5BD3270579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6825-400A-B644-8C5BD32705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SŽ'!$B$5:$Q$5</c:f>
              <c:numCache>
                <c:formatCode>#,##0</c:formatCode>
                <c:ptCount val="16"/>
                <c:pt idx="0">
                  <c:v>135738163.13999999</c:v>
                </c:pt>
                <c:pt idx="1">
                  <c:v>135738163.13999999</c:v>
                </c:pt>
                <c:pt idx="2">
                  <c:v>135738163.13999999</c:v>
                </c:pt>
                <c:pt idx="3">
                  <c:v>135738163.13999999</c:v>
                </c:pt>
                <c:pt idx="4">
                  <c:v>135738163.13999999</c:v>
                </c:pt>
                <c:pt idx="5">
                  <c:v>135738163.13999999</c:v>
                </c:pt>
                <c:pt idx="6">
                  <c:v>135738163.13999999</c:v>
                </c:pt>
                <c:pt idx="7">
                  <c:v>135738163.13999999</c:v>
                </c:pt>
                <c:pt idx="8">
                  <c:v>135738163.13999999</c:v>
                </c:pt>
                <c:pt idx="9">
                  <c:v>135738163.13999999</c:v>
                </c:pt>
                <c:pt idx="10">
                  <c:v>135738163.13999999</c:v>
                </c:pt>
                <c:pt idx="11">
                  <c:v>135738163.13999999</c:v>
                </c:pt>
                <c:pt idx="12">
                  <c:v>135738163.13999999</c:v>
                </c:pt>
                <c:pt idx="13">
                  <c:v>135738163.13999999</c:v>
                </c:pt>
                <c:pt idx="14">
                  <c:v>135738163.13999999</c:v>
                </c:pt>
                <c:pt idx="15">
                  <c:v>135738163.13999999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3-6825-400A-B644-8C5BD3270579}"/>
            </c:ext>
          </c:extLst>
        </c:ser>
        <c:ser>
          <c:idx val="4"/>
          <c:order val="4"/>
          <c:tx>
            <c:strRef>
              <c:f>'graf_predikce SŽ'!$A$6</c:f>
              <c:strCache>
                <c:ptCount val="1"/>
                <c:pt idx="0">
                  <c:v>Alokace programu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6825-400A-B644-8C5BD327057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6825-400A-B644-8C5BD327057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6825-400A-B644-8C5BD327057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6825-400A-B644-8C5BD327057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6825-400A-B644-8C5BD3270579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6825-400A-B644-8C5BD327057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6825-400A-B644-8C5BD3270579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6825-400A-B644-8C5BD3270579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6825-400A-B644-8C5BD3270579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6825-400A-B644-8C5BD3270579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6825-400A-B644-8C5BD3270579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6825-400A-B644-8C5BD3270579}"/>
                </c:ext>
              </c:extLst>
            </c:dLbl>
            <c:dLbl>
              <c:idx val="12"/>
              <c:layout>
                <c:manualLayout>
                  <c:x val="1.3428299265033602E-2"/>
                  <c:y val="-2.4122101581520713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6825-400A-B644-8C5BD3270579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6825-400A-B644-8C5BD3270579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6825-400A-B644-8C5BD3270579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6825-400A-B644-8C5BD32705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SŽ'!$B$6:$Q$6</c:f>
              <c:numCache>
                <c:formatCode>#,##0</c:formatCode>
                <c:ptCount val="16"/>
                <c:pt idx="0">
                  <c:v>209704582</c:v>
                </c:pt>
                <c:pt idx="1">
                  <c:v>209704582</c:v>
                </c:pt>
                <c:pt idx="2">
                  <c:v>209704582</c:v>
                </c:pt>
                <c:pt idx="3">
                  <c:v>209704582</c:v>
                </c:pt>
                <c:pt idx="4">
                  <c:v>209704582</c:v>
                </c:pt>
                <c:pt idx="5">
                  <c:v>209704582</c:v>
                </c:pt>
                <c:pt idx="6">
                  <c:v>209704582</c:v>
                </c:pt>
                <c:pt idx="7">
                  <c:v>209704582</c:v>
                </c:pt>
                <c:pt idx="8">
                  <c:v>209704582</c:v>
                </c:pt>
                <c:pt idx="9">
                  <c:v>209704582</c:v>
                </c:pt>
                <c:pt idx="10">
                  <c:v>209704582</c:v>
                </c:pt>
                <c:pt idx="11">
                  <c:v>209704582</c:v>
                </c:pt>
                <c:pt idx="12">
                  <c:v>209704582</c:v>
                </c:pt>
                <c:pt idx="13">
                  <c:v>209704582</c:v>
                </c:pt>
                <c:pt idx="14">
                  <c:v>209704582</c:v>
                </c:pt>
                <c:pt idx="15">
                  <c:v>209704582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4-6825-400A-B644-8C5BD32705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187584"/>
        <c:axId val="451191192"/>
      </c:lineChart>
      <c:catAx>
        <c:axId val="451187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91192"/>
        <c:crosses val="autoZero"/>
        <c:auto val="1"/>
        <c:lblAlgn val="ctr"/>
        <c:lblOffset val="100"/>
        <c:noMultiLvlLbl val="0"/>
      </c:catAx>
      <c:valAx>
        <c:axId val="451191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87584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 b="1"/>
                    <a:t>Miliony EUR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33268729287626925"/>
          <c:y val="9.5712966851364142E-2"/>
          <c:w val="0.5693590964836388"/>
          <c:h val="3.23510458456679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9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9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9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28.11.2022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9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1" u="sng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4701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3862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0191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7175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2834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4509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401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8160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0072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4540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936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b="1" dirty="0">
                <a:latin typeface="Arial" charset="0"/>
                <a:cs typeface="Arial" charset="0"/>
              </a:rPr>
              <a:t>29. listopadu 2022</a:t>
            </a:r>
          </a:p>
          <a:p>
            <a:pPr algn="ctr" eaLnBrk="1" hangingPunct="1"/>
            <a:r>
              <a:rPr lang="cs-CZ" b="1" dirty="0">
                <a:latin typeface="Arial" charset="0"/>
                <a:cs typeface="Arial" charset="0"/>
              </a:rPr>
              <a:t>Praha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988840"/>
            <a:ext cx="8003232" cy="2232248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cs-CZ" dirty="0">
                <a:latin typeface="Arial" charset="0"/>
                <a:cs typeface="Arial" charset="0"/>
              </a:rPr>
              <a:t>16. zasedání Monitorovacího výboru Operačního programu Technická pomoc</a:t>
            </a:r>
            <a:br>
              <a:rPr lang="cs-CZ" dirty="0">
                <a:latin typeface="Arial" charset="0"/>
                <a:cs typeface="Arial" charset="0"/>
              </a:rPr>
            </a:br>
            <a:r>
              <a:rPr lang="cs-CZ" dirty="0">
                <a:latin typeface="Arial" charset="0"/>
                <a:cs typeface="Arial" charset="0"/>
              </a:rPr>
              <a:t>2014 - 2020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08112"/>
          </a:xfrm>
        </p:spPr>
        <p:txBody>
          <a:bodyPr/>
          <a:lstStyle/>
          <a:p>
            <a:pPr algn="ctr"/>
            <a:r>
              <a:rPr lang="cs-CZ" dirty="0"/>
              <a:t>Plnění N+3 a predikce dočerpání alokace programu</a:t>
            </a:r>
          </a:p>
        </p:txBody>
      </p:sp>
      <p:graphicFrame>
        <p:nvGraphicFramePr>
          <p:cNvPr id="9" name="Zástupný obsah 8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288" y="1557338"/>
          <a:ext cx="82915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4255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051932F8-6035-4531-9119-582CF1DD61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624" y="2132856"/>
            <a:ext cx="6590411" cy="3447963"/>
          </a:xfrm>
        </p:spPr>
      </p:pic>
      <p:sp>
        <p:nvSpPr>
          <p:cNvPr id="3" name="Nadpis 2">
            <a:extLst>
              <a:ext uri="{FF2B5EF4-FFF2-40B4-BE49-F238E27FC236}">
                <a16:creationId xmlns:a16="http://schemas.microsoft.com/office/drawing/2014/main" id="{E084524B-47EC-4E69-8684-6B4B461B5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Finanční prostředky v žádostech </a:t>
            </a:r>
            <a:br>
              <a:rPr lang="cs-CZ" dirty="0"/>
            </a:br>
            <a:r>
              <a:rPr lang="cs-CZ" dirty="0"/>
              <a:t>o průběžnou platbu odeslané EK </a:t>
            </a:r>
            <a:br>
              <a:rPr lang="cs-CZ" dirty="0"/>
            </a:br>
            <a:r>
              <a:rPr lang="cs-CZ" sz="2000" dirty="0"/>
              <a:t>(v % k celkové alokaci programu)</a:t>
            </a:r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60A50627-AA47-4028-84B8-0C0C803B2F6D}"/>
              </a:ext>
            </a:extLst>
          </p:cNvPr>
          <p:cNvSpPr txBox="1"/>
          <p:nvPr/>
        </p:nvSpPr>
        <p:spPr>
          <a:xfrm>
            <a:off x="1197988" y="5580819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i="1" dirty="0">
                <a:solidFill>
                  <a:prstClr val="black"/>
                </a:solidFill>
              </a:rPr>
              <a:t>D</a:t>
            </a:r>
            <a:r>
              <a:rPr lang="nn-NO" sz="1000" i="1" dirty="0">
                <a:solidFill>
                  <a:prstClr val="black"/>
                </a:solidFill>
              </a:rPr>
              <a:t>ata k 3</a:t>
            </a:r>
            <a:r>
              <a:rPr lang="cs-CZ" sz="1000" i="1" dirty="0">
                <a:solidFill>
                  <a:prstClr val="black"/>
                </a:solidFill>
              </a:rPr>
              <a:t>1</a:t>
            </a:r>
            <a:r>
              <a:rPr lang="nn-NO" sz="1000" i="1" dirty="0">
                <a:solidFill>
                  <a:prstClr val="black"/>
                </a:solidFill>
              </a:rPr>
              <a:t>. </a:t>
            </a:r>
            <a:r>
              <a:rPr lang="cs-CZ" sz="1000" i="1" dirty="0">
                <a:solidFill>
                  <a:prstClr val="black"/>
                </a:solidFill>
              </a:rPr>
              <a:t>10.</a:t>
            </a:r>
            <a:r>
              <a:rPr lang="nn-NO" sz="1000" i="1" dirty="0">
                <a:solidFill>
                  <a:prstClr val="black"/>
                </a:solidFill>
              </a:rPr>
              <a:t> 20</a:t>
            </a:r>
            <a:r>
              <a:rPr lang="cs-CZ" sz="1000" i="1" dirty="0">
                <a:solidFill>
                  <a:prstClr val="black"/>
                </a:solidFill>
              </a:rPr>
              <a:t>22</a:t>
            </a:r>
          </a:p>
          <a:p>
            <a:r>
              <a:rPr lang="cs-CZ" sz="1000" i="1" dirty="0">
                <a:solidFill>
                  <a:prstClr val="black"/>
                </a:solidFill>
              </a:rPr>
              <a:t>Zdroj: MMR – NOK, MS2014+</a:t>
            </a:r>
          </a:p>
        </p:txBody>
      </p:sp>
    </p:spTree>
    <p:extLst>
      <p:ext uri="{BB962C8B-B14F-4D97-AF65-F5344CB8AC3E}">
        <p14:creationId xmlns:p14="http://schemas.microsoft.com/office/powerpoint/2010/main" val="2162350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1EF8B9D9-DCC0-479D-AD54-AA6C7FC7F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53650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cs-CZ" sz="1900" dirty="0">
              <a:solidFill>
                <a:srgbClr val="000099"/>
              </a:solidFill>
            </a:endParaRPr>
          </a:p>
          <a:p>
            <a:pPr marL="0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900" dirty="0">
                <a:solidFill>
                  <a:srgbClr val="000099"/>
                </a:solidFill>
              </a:rPr>
              <a:t>Opatření ke snížení </a:t>
            </a:r>
            <a:r>
              <a:rPr lang="cs-CZ" sz="1900" dirty="0" err="1">
                <a:solidFill>
                  <a:srgbClr val="000099"/>
                </a:solidFill>
              </a:rPr>
              <a:t>přezávazkování</a:t>
            </a:r>
            <a:r>
              <a:rPr lang="cs-CZ" sz="1900" dirty="0">
                <a:solidFill>
                  <a:srgbClr val="000099"/>
                </a:solidFill>
              </a:rPr>
              <a:t> OPTP:</a:t>
            </a:r>
          </a:p>
          <a:p>
            <a:pPr marL="0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cs-CZ" sz="1900" dirty="0">
              <a:solidFill>
                <a:srgbClr val="000099"/>
              </a:solidFill>
            </a:endParaRP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99"/>
                </a:solidFill>
              </a:rPr>
              <a:t>přesun financování některých projektů do programového </a:t>
            </a:r>
            <a:r>
              <a:rPr lang="cs-CZ">
                <a:solidFill>
                  <a:srgbClr val="000099"/>
                </a:solidFill>
              </a:rPr>
              <a:t>období 2021+</a:t>
            </a:r>
            <a:endParaRPr lang="cs-CZ" dirty="0">
              <a:solidFill>
                <a:srgbClr val="000099"/>
              </a:solidFill>
            </a:endParaRP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cs-CZ" dirty="0">
              <a:solidFill>
                <a:srgbClr val="000099"/>
              </a:solidFill>
            </a:endParaRP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99"/>
                </a:solidFill>
              </a:rPr>
              <a:t>provedení změnových řízení za účelem snížení rozpočtů projektů o nedočerpané prostředky</a:t>
            </a:r>
          </a:p>
          <a:p>
            <a:pPr marL="457152" lvl="3" indent="0" algn="just">
              <a:lnSpc>
                <a:spcPct val="90000"/>
              </a:lnSpc>
            </a:pPr>
            <a:endParaRPr lang="cs-CZ" dirty="0">
              <a:solidFill>
                <a:srgbClr val="000099"/>
              </a:solidFill>
            </a:endParaRPr>
          </a:p>
          <a:p>
            <a:endParaRPr lang="cs-CZ" sz="1800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813C1B6C-7AC4-444B-A35C-01FAE24C4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/>
              <a:t>Přezávazkování</a:t>
            </a:r>
            <a:r>
              <a:rPr lang="cs-CZ" dirty="0"/>
              <a:t> programu</a:t>
            </a:r>
          </a:p>
        </p:txBody>
      </p:sp>
    </p:spTree>
    <p:extLst>
      <p:ext uri="{BB962C8B-B14F-4D97-AF65-F5344CB8AC3E}">
        <p14:creationId xmlns:p14="http://schemas.microsoft.com/office/powerpoint/2010/main" val="1301873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Plnění pravidla N+3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251520" y="5445224"/>
            <a:ext cx="8784976" cy="602911"/>
          </a:xfrm>
          <a:prstGeom prst="rect">
            <a:avLst/>
          </a:prstGeom>
        </p:spPr>
        <p:txBody>
          <a:bodyPr lIns="91431" tIns="45715" rIns="91431" bIns="45715" anchor="ctr">
            <a:normAutofit fontScale="70000" lnSpcReduction="20000"/>
          </a:bodyPr>
          <a:lstStyle>
            <a:lvl1pPr marL="342864" indent="-342864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873" indent="-285721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882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034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187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339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8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/>
            <a:r>
              <a:rPr lang="cs-CZ" sz="2900" b="1" dirty="0">
                <a:solidFill>
                  <a:srgbClr val="000099"/>
                </a:solidFill>
              </a:rPr>
              <a:t>Limity čerpání pro roky 2018, 2019, 2020, 2021 a 2022 byly splněny.</a:t>
            </a:r>
          </a:p>
          <a:p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86825" y="1265883"/>
            <a:ext cx="7859216" cy="3816424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880" y="1264050"/>
            <a:ext cx="5212239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908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A04A467-BE1B-4FA1-BF88-FF9851553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schválení OPTP Evropskou komisí 19. 5. 2022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0000"/>
                </a:solidFill>
              </a:rPr>
              <a:t>vyhlášení všech výzev k 1. 9. 2022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0000"/>
                </a:solidFill>
              </a:rPr>
              <a:t>vydána řídicí dokumentace:</a:t>
            </a:r>
          </a:p>
          <a:p>
            <a:pPr marL="457200" indent="-457200">
              <a:buFontTx/>
              <a:buChar char="-"/>
            </a:pPr>
            <a:r>
              <a:rPr lang="cs-CZ" dirty="0">
                <a:solidFill>
                  <a:srgbClr val="000000"/>
                </a:solidFill>
              </a:rPr>
              <a:t>Operační manuál a</a:t>
            </a:r>
          </a:p>
          <a:p>
            <a:pPr marL="457200" indent="-457200">
              <a:buFontTx/>
              <a:buChar char="-"/>
            </a:pPr>
            <a:r>
              <a:rPr lang="cs-CZ" dirty="0">
                <a:solidFill>
                  <a:srgbClr val="000000"/>
                </a:solidFill>
              </a:rPr>
              <a:t>Pravidla pro žadatele 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 17. 10. 2022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cs-CZ" dirty="0"/>
              <a:t> 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16DAFF4-F73C-40FC-BDFC-663E1CF7B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Zahájení OPTP 2021+</a:t>
            </a:r>
          </a:p>
        </p:txBody>
      </p:sp>
    </p:spTree>
    <p:extLst>
      <p:ext uri="{BB962C8B-B14F-4D97-AF65-F5344CB8AC3E}">
        <p14:creationId xmlns:p14="http://schemas.microsoft.com/office/powerpoint/2010/main" val="1383546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8CA68932-C5E7-493D-A46A-0593C239F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0" fontAlgn="base"/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Priorita 1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- 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Podpora implementace EU fondů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857209" lvl="1" indent="-457200" algn="just">
              <a:buFont typeface="Courier New" panose="02070309020205020404" pitchFamily="49" charset="0"/>
              <a:buChar char="o"/>
            </a:pP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podpora klíčových aktérů implementace (MMR-NOK, MF - AO, PO, AFCOS, MV, ŘO OPTP)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>
              <a:buFont typeface="Courier New" panose="02070309020205020404" pitchFamily="49" charset="0"/>
              <a:buChar char="o"/>
            </a:pP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zajištění klíčových aktivit na horizontální úrovni (monitorovací systémy - MS 2021+, IS ESF, Viola, APAO), odborné vzdělávání, publicita, projekty na podporu implementace 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DoP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>
              <a:buFont typeface="Courier New" panose="02070309020205020404" pitchFamily="49" charset="0"/>
              <a:buChar char="o"/>
            </a:pP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financování z EFRR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- a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lokace ve výši 142 864 532 EUR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00"/>
                </a:solidFill>
              </a:rPr>
              <a:t>k 1. 9. 2022 vyhlášeny všechny 3 výzvy 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(pro projekty se zjednodušenými metodami vykazování, pro projekty s přímým vykazováním nákladů a pro ad hoc projekty)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00"/>
                </a:solidFill>
              </a:rPr>
              <a:t>k 25. 11. 2022 byly zatím podány 4 žádosti o podporu 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E65E3A55-CE02-45CD-B945-0E77EB53E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solidFill>
                  <a:srgbClr val="000099"/>
                </a:solidFill>
                <a:effectLst/>
                <a:latin typeface="Arial" panose="020B0604020202020204" pitchFamily="34" charset="0"/>
              </a:rPr>
              <a:t>Priorita 1 OPTP 2021+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5104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E913E243-5F91-4BFE-9DE7-1111C3CCA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Priorita 2 - 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Podpora regionálních partnerů EU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fondů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ITI (stávající ITI + 6 měst – bývalých IPRÚ)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MAS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RSK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MHMP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financování z FS – alokace ve výši 77 412 286 EUR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k 1. 9. 2022 vyhlášeny 2 výzvy (pro projekty ITI, MAS, RSK a pro projekty MHMP)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k 25. 11. 2022 podány 4 projekty ITI (všechny již obdržely právní akt) a 8 projektů MAS, z toho 4 projekty již obdržely právní akt, 2 žádosti o podporu byly doporučeny k financování a 2 žádosti byly staženy žadateli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D6F6573-544E-4FED-84FE-D6BB14382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Priorita 2 OPTP 2021+</a:t>
            </a:r>
          </a:p>
        </p:txBody>
      </p:sp>
    </p:spTree>
    <p:extLst>
      <p:ext uri="{BB962C8B-B14F-4D97-AF65-F5344CB8AC3E}">
        <p14:creationId xmlns:p14="http://schemas.microsoft.com/office/powerpoint/2010/main" val="2965841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>
                <a:solidFill>
                  <a:srgbClr val="000099"/>
                </a:solidFill>
              </a:rPr>
              <a:t>Evaluace OPTP 2014 – 2020</a:t>
            </a:r>
          </a:p>
          <a:p>
            <a:endParaRPr lang="cs-CZ" b="1" dirty="0">
              <a:solidFill>
                <a:srgbClr val="000099"/>
              </a:solidFill>
            </a:endParaRPr>
          </a:p>
          <a:p>
            <a:r>
              <a:rPr lang="cs-CZ" b="1" dirty="0">
                <a:solidFill>
                  <a:srgbClr val="000099"/>
                </a:solidFill>
              </a:rPr>
              <a:t>Bod 3: </a:t>
            </a:r>
            <a:r>
              <a:rPr lang="cs-CZ" dirty="0">
                <a:solidFill>
                  <a:srgbClr val="000099"/>
                </a:solidFill>
              </a:rPr>
              <a:t>Prezentace závěrů evaluace – poslední evaluace OPTP 2014+ </a:t>
            </a:r>
          </a:p>
          <a:p>
            <a:r>
              <a:rPr lang="cs-CZ" b="1" dirty="0">
                <a:solidFill>
                  <a:srgbClr val="000099"/>
                </a:solidFill>
              </a:rPr>
              <a:t>Bod 4: </a:t>
            </a:r>
            <a:r>
              <a:rPr lang="cs-CZ" dirty="0">
                <a:solidFill>
                  <a:srgbClr val="000099"/>
                </a:solidFill>
              </a:rPr>
              <a:t>Schválení Zprávy o plnění Evaluačního plánu OPTP 2022</a:t>
            </a:r>
          </a:p>
          <a:p>
            <a:r>
              <a:rPr lang="cs-CZ" b="1" dirty="0">
                <a:solidFill>
                  <a:srgbClr val="000099"/>
                </a:solidFill>
              </a:rPr>
              <a:t>Bod 5: </a:t>
            </a:r>
            <a:r>
              <a:rPr lang="cs-CZ" dirty="0">
                <a:solidFill>
                  <a:srgbClr val="000099"/>
                </a:solidFill>
              </a:rPr>
              <a:t>Shrnující zprávy z evaluací OPTP 2014+</a:t>
            </a:r>
          </a:p>
          <a:p>
            <a:endParaRPr lang="cs-CZ" b="1" dirty="0">
              <a:solidFill>
                <a:srgbClr val="000099"/>
              </a:solidFill>
            </a:endParaRPr>
          </a:p>
          <a:p>
            <a:endParaRPr lang="cs-CZ" b="1" dirty="0">
              <a:solidFill>
                <a:srgbClr val="000099"/>
              </a:solidFill>
            </a:endParaRPr>
          </a:p>
          <a:p>
            <a:endParaRPr lang="cs-CZ" b="1" dirty="0">
              <a:solidFill>
                <a:srgbClr val="000099"/>
              </a:solidFill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4686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3.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Prezentace závěrů evaluace „Posouzení evaluační činnosti a příprava podkladů k Průběžné evaluaci pro období 2021-2027.“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6865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D36C3028-091B-4E6F-84CD-964A573F1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276872"/>
            <a:ext cx="8291264" cy="3888432"/>
          </a:xfrm>
        </p:spPr>
        <p:txBody>
          <a:bodyPr>
            <a:normAutofit/>
          </a:bodyPr>
          <a:lstStyle/>
          <a:p>
            <a:pPr algn="just"/>
            <a:r>
              <a:rPr lang="cs-CZ" b="1" dirty="0"/>
              <a:t>Cíl evaluace: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/>
              <a:t>Zhodnocení procesů evaluační činnosti OPTP, získání doporučení, které má vést k její zlepšení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/>
              <a:t>Příprava podkladů k „Průběžné evaluaci plnění cílů OPTP 2021-2027“, zejména dotazníkového šetření</a:t>
            </a:r>
          </a:p>
          <a:p>
            <a:pPr marL="0" indent="0" algn="just"/>
            <a:r>
              <a:rPr lang="cs-CZ" b="1" dirty="0"/>
              <a:t>Akceptace:</a:t>
            </a:r>
            <a:r>
              <a:rPr lang="cs-CZ" dirty="0"/>
              <a:t> 19.1. 2022</a:t>
            </a:r>
          </a:p>
          <a:p>
            <a:pPr marL="0" indent="0" algn="just"/>
            <a:r>
              <a:rPr lang="cs-CZ" b="1" dirty="0"/>
              <a:t>Hodnota:</a:t>
            </a:r>
            <a:r>
              <a:rPr lang="cs-CZ" dirty="0"/>
              <a:t> 380 tis. Kč</a:t>
            </a:r>
          </a:p>
          <a:p>
            <a:pPr marL="0" indent="0"/>
            <a:endParaRPr lang="cs-CZ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196C633-4234-4559-9E8E-1B4F52B68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440160"/>
          </a:xfrm>
        </p:spPr>
        <p:txBody>
          <a:bodyPr/>
          <a:lstStyle/>
          <a:p>
            <a:pPr algn="ctr"/>
            <a:r>
              <a:rPr lang="cs-CZ" dirty="0"/>
              <a:t>Hodnocení evaluační činnosti a příprava podkladů k Průběžné evaluaci pro období 2021-2027</a:t>
            </a:r>
          </a:p>
        </p:txBody>
      </p:sp>
    </p:spTree>
    <p:extLst>
      <p:ext uri="{BB962C8B-B14F-4D97-AF65-F5344CB8AC3E}">
        <p14:creationId xmlns:p14="http://schemas.microsoft.com/office/powerpoint/2010/main" val="3139354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Program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00052" lvl="1" indent="-342900">
              <a:buFont typeface="+mj-lt"/>
              <a:buAutoNum type="arabicPeriod"/>
            </a:pPr>
            <a:r>
              <a:rPr lang="cs-CZ" sz="1800" b="1" dirty="0"/>
              <a:t>Zahájení</a:t>
            </a:r>
          </a:p>
          <a:p>
            <a:pPr marL="800052" lvl="1" indent="-342900">
              <a:buFont typeface="+mj-lt"/>
              <a:buAutoNum type="arabicPeriod"/>
            </a:pPr>
            <a:endParaRPr lang="cs-CZ" sz="1800" b="1" dirty="0"/>
          </a:p>
          <a:p>
            <a:pPr marL="800052" lvl="1" indent="-342900">
              <a:buFont typeface="+mj-lt"/>
              <a:buAutoNum type="arabicPeriod"/>
            </a:pPr>
            <a:r>
              <a:rPr lang="cs-CZ" sz="1800" b="1" dirty="0"/>
              <a:t>Aktuální informace ŘO OPTP – implementace OPTP 2014+ a zahájení OPTP 2021+</a:t>
            </a:r>
          </a:p>
          <a:p>
            <a:pPr marL="800052" lvl="1" indent="-342900">
              <a:buFont typeface="+mj-lt"/>
              <a:buAutoNum type="arabicPeriod"/>
            </a:pPr>
            <a:endParaRPr lang="cs-CZ" sz="1800" b="1" dirty="0"/>
          </a:p>
          <a:p>
            <a:pPr marL="800052" lvl="1" indent="-342900">
              <a:buFont typeface="+mj-lt"/>
              <a:buAutoNum type="arabicPeriod"/>
            </a:pPr>
            <a:r>
              <a:rPr lang="cs-CZ" sz="1800" b="1" dirty="0"/>
              <a:t>Prezentace závěrů evaluace „Posouzení evaluační činnosti a příprava podkladů k Průběžné evaluaci pro období 2021-2027“</a:t>
            </a:r>
          </a:p>
          <a:p>
            <a:pPr marL="800052" lvl="1" indent="-342900">
              <a:buFont typeface="+mj-lt"/>
              <a:buAutoNum type="arabicPeriod"/>
            </a:pPr>
            <a:endParaRPr lang="cs-CZ" sz="1800" b="1" dirty="0"/>
          </a:p>
          <a:p>
            <a:pPr marL="800052" lvl="1" indent="-342900">
              <a:buFont typeface="+mj-lt"/>
              <a:buAutoNum type="arabicPeriod"/>
            </a:pPr>
            <a:r>
              <a:rPr lang="cs-CZ" sz="1800" b="1" dirty="0"/>
              <a:t>Schválení Zprávy o plnění Evaluačního plánu OPTP 2022</a:t>
            </a:r>
          </a:p>
          <a:p>
            <a:pPr marL="800052" lvl="1" indent="-342900">
              <a:buFont typeface="+mj-lt"/>
              <a:buAutoNum type="arabicPeriod"/>
            </a:pPr>
            <a:endParaRPr lang="cs-CZ" sz="1800" b="1" dirty="0"/>
          </a:p>
          <a:p>
            <a:pPr marL="800052" lvl="1" indent="-342900">
              <a:buFont typeface="+mj-lt"/>
              <a:buAutoNum type="arabicPeriod"/>
            </a:pPr>
            <a:r>
              <a:rPr lang="cs-CZ" sz="1800" b="1" dirty="0"/>
              <a:t>Projednání Shrnující zprávy z evaluací Operačního programu Technická pomoc 2014+</a:t>
            </a:r>
          </a:p>
          <a:p>
            <a:pPr marL="800052" lvl="1" indent="-342900">
              <a:buFont typeface="+mj-lt"/>
              <a:buAutoNum type="arabicPeriod"/>
            </a:pPr>
            <a:endParaRPr lang="cs-CZ" sz="1800" b="1" dirty="0"/>
          </a:p>
          <a:p>
            <a:pPr marL="800052" lvl="1" indent="-342900">
              <a:buFont typeface="+mj-lt"/>
              <a:buAutoNum type="arabicPeriod"/>
            </a:pPr>
            <a:r>
              <a:rPr lang="cs-CZ" sz="1800" b="1" dirty="0"/>
              <a:t>Schválení Ročního komunikačního plánu na rok 2023</a:t>
            </a:r>
          </a:p>
          <a:p>
            <a:pPr marL="800052" lvl="1" indent="-342900">
              <a:buFont typeface="+mj-lt"/>
              <a:buAutoNum type="arabicPeriod"/>
            </a:pPr>
            <a:endParaRPr lang="cs-CZ" sz="1800" b="1" dirty="0"/>
          </a:p>
          <a:p>
            <a:pPr marL="800052" lvl="1" indent="-342900">
              <a:buFont typeface="+mj-lt"/>
              <a:buAutoNum type="arabicPeriod"/>
            </a:pPr>
            <a:r>
              <a:rPr lang="cs-CZ" sz="1800" b="1" dirty="0"/>
              <a:t>Různé</a:t>
            </a:r>
          </a:p>
          <a:p>
            <a:pPr marL="800052" lvl="1" indent="-342900">
              <a:buFont typeface="+mj-lt"/>
              <a:buAutoNum type="arabicPeriod"/>
            </a:pPr>
            <a:endParaRPr lang="cs-CZ" sz="1800" b="1" dirty="0"/>
          </a:p>
          <a:p>
            <a:pPr marL="800052" lvl="1" indent="-342900">
              <a:buFont typeface="+mj-lt"/>
              <a:buAutoNum type="arabicPeriod"/>
            </a:pPr>
            <a:r>
              <a:rPr lang="cs-CZ" sz="1800" b="1" dirty="0"/>
              <a:t>Shrnutí hlavních závěrů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4.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Schválení Zprávy o plnění Evaluačního plánu OPTP 2022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9254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Plnění EP ke 29.11.2022</a:t>
            </a:r>
          </a:p>
        </p:txBody>
      </p:sp>
      <p:sp>
        <p:nvSpPr>
          <p:cNvPr id="7" name="Zástupný symbol pro obsah 2"/>
          <p:cNvSpPr txBox="1">
            <a:spLocks noGrp="1"/>
          </p:cNvSpPr>
          <p:nvPr>
            <p:ph idx="1"/>
          </p:nvPr>
        </p:nvSpPr>
        <p:spPr>
          <a:xfrm>
            <a:off x="539552" y="5661248"/>
            <a:ext cx="7787208" cy="360043"/>
          </a:xfrm>
          <a:prstGeom prst="rect">
            <a:avLst/>
          </a:prstGeom>
        </p:spPr>
        <p:txBody>
          <a:bodyPr lIns="91431" tIns="45715" rIns="91431" bIns="45715" anchor="ctr">
            <a:normAutofit fontScale="32500" lnSpcReduction="20000"/>
          </a:bodyPr>
          <a:lstStyle>
            <a:lvl1pPr marL="342864" indent="-342864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873" indent="-285721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882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034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187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339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8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/>
            <a:r>
              <a:rPr lang="cs-CZ" sz="6200" b="1" dirty="0">
                <a:solidFill>
                  <a:srgbClr val="000099"/>
                </a:solidFill>
              </a:rPr>
              <a:t>Všechny plánované evaluace byly ukončeny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44CF000-4613-4B30-AD28-08A4546425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100" y="1448780"/>
            <a:ext cx="759034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57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5.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Projednání Shrnující zprávy z evaluací Operačního programu Technická pomoc 2014+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87260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/>
            <a:r>
              <a:rPr lang="cs-CZ" sz="2400" b="1" dirty="0"/>
              <a:t>Cíl</a:t>
            </a:r>
            <a:r>
              <a:rPr lang="cs-CZ" sz="2400" dirty="0"/>
              <a:t>: Shrnutí evaluační činnosti OPTP v programovém období 2014-2020</a:t>
            </a:r>
          </a:p>
          <a:p>
            <a:pPr marL="857209" lvl="1" indent="-457200" algn="just">
              <a:buFont typeface="Arial" panose="020B0604020202020204" pitchFamily="34" charset="0"/>
              <a:buChar char="•"/>
            </a:pPr>
            <a:r>
              <a:rPr lang="cs-CZ" sz="2000" dirty="0"/>
              <a:t>Zaměření </a:t>
            </a:r>
            <a:r>
              <a:rPr lang="cs-CZ" sz="2000" dirty="0" err="1"/>
              <a:t>evalučního</a:t>
            </a:r>
            <a:r>
              <a:rPr lang="cs-CZ" sz="2000" dirty="0"/>
              <a:t> plánu  a jednotlivých evaluací.</a:t>
            </a:r>
          </a:p>
          <a:p>
            <a:pPr marL="857209" lvl="1" indent="-457200" algn="just">
              <a:buFont typeface="Arial" panose="020B0604020202020204" pitchFamily="34" charset="0"/>
              <a:buChar char="•"/>
            </a:pPr>
            <a:r>
              <a:rPr lang="cs-CZ" sz="2000" dirty="0"/>
              <a:t>Odůvodnění.</a:t>
            </a:r>
          </a:p>
          <a:p>
            <a:pPr marL="857209" lvl="1" indent="-457200" algn="just">
              <a:buFont typeface="Arial" panose="020B0604020202020204" pitchFamily="34" charset="0"/>
              <a:buChar char="•"/>
            </a:pPr>
            <a:r>
              <a:rPr lang="cs-CZ" sz="2000" dirty="0"/>
              <a:t>Dopady evaluační činnosti na činnost OPTP.</a:t>
            </a:r>
          </a:p>
          <a:p>
            <a:pPr marL="857209" lvl="1" indent="-457200" algn="just">
              <a:buFont typeface="Arial" panose="020B0604020202020204" pitchFamily="34" charset="0"/>
              <a:buChar char="•"/>
            </a:pPr>
            <a:r>
              <a:rPr lang="cs-CZ" sz="2000" dirty="0"/>
              <a:t>Shrnutí nejdůležitějších závěrů a doporučení.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Shrnutí evaluací OPTP 2014-2021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084784" y="4221088"/>
            <a:ext cx="69127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i="1" dirty="0">
                <a:solidFill>
                  <a:srgbClr val="7030A0"/>
                </a:solidFill>
              </a:rPr>
              <a:t>Klíčová výzva pro evaluace OPTP bylo nastavení procesů ŘO, resp. administrativní náročnost procesů OPTP, což odpovídá specifickému postavení OPTP v rámci implementační struktury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11111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Evaluace OPTP 2014-2021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AC31D552-E489-4248-88B7-2E0549C874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288" y="1556792"/>
            <a:ext cx="8291512" cy="405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06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320480"/>
          </a:xfrm>
        </p:spPr>
        <p:txBody>
          <a:bodyPr>
            <a:no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sz="2100" b="1" dirty="0"/>
              <a:t>Evaluace MS (4): </a:t>
            </a:r>
            <a:r>
              <a:rPr lang="cs-CZ" sz="2100" dirty="0"/>
              <a:t>Zkoumané funkcionality MS vykazují zcela či převážně relevantní přínos. Dílčí identifikované nedostatky mají vliv vždy na omezenou skupinu koncových uživatelů.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sz="2100" b="1" dirty="0"/>
              <a:t>Evaluace indikátorové soustavy TP (3)</a:t>
            </a:r>
            <a:r>
              <a:rPr lang="cs-CZ" sz="2100" dirty="0"/>
              <a:t>: Nabídka indikátorů ne vždy přináší vysokou vypovídající hodnotu o aktivitách programu a stavu projektů, což je rovněž ovlivněno výběrem indikátorů ze strany realizátorů projektů.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sz="2100" b="1" dirty="0">
                <a:solidFill>
                  <a:prstClr val="black"/>
                </a:solidFill>
              </a:rPr>
              <a:t>Evaluace nastavení TP (5)</a:t>
            </a:r>
            <a:r>
              <a:rPr lang="cs-CZ" sz="2100" dirty="0">
                <a:solidFill>
                  <a:prstClr val="black"/>
                </a:solidFill>
              </a:rPr>
              <a:t>: </a:t>
            </a:r>
            <a:r>
              <a:rPr lang="cs-CZ" sz="2100" dirty="0"/>
              <a:t>Technická pomoc je svou povahou vhodná pro využití některé z metod zjednodušeného vykazování nákladů. Nejvhodnější variantou - využití paušální sazby nad osobními výdaji. Aplikace této metody by měla jít ruku v ruce s racionalizací počtu a zaměření projektů technické pomoci.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Vybrané závěry a doporučení</a:t>
            </a:r>
          </a:p>
        </p:txBody>
      </p:sp>
    </p:spTree>
    <p:extLst>
      <p:ext uri="{BB962C8B-B14F-4D97-AF65-F5344CB8AC3E}">
        <p14:creationId xmlns:p14="http://schemas.microsoft.com/office/powerpoint/2010/main" val="21856705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6.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Schválení Ročního komunikačního plánu na rok 2023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90505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343C3DE-02F0-4E14-A505-F40AB9F03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7.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Různé</a:t>
            </a: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3110365-6514-4660-9AD0-7D8CE8FF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75669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343C3DE-02F0-4E14-A505-F40AB9F03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8.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Shrnutí hlavních závěrů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3110365-6514-4660-9AD0-7D8CE8FF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68160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7CF5A2DE-F3A0-4AEF-B0A6-A0B059DDD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608512"/>
          </a:xfrm>
        </p:spPr>
        <p:txBody>
          <a:bodyPr/>
          <a:lstStyle/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r>
              <a:rPr lang="pl-PL" b="1" dirty="0">
                <a:solidFill>
                  <a:srgbClr val="000099"/>
                </a:solidFill>
              </a:rPr>
              <a:t>Děkujeme za pozornost.</a:t>
            </a: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r>
              <a:rPr lang="pl-PL" b="1" dirty="0">
                <a:solidFill>
                  <a:srgbClr val="000099"/>
                </a:solidFill>
              </a:rPr>
              <a:t>optp@mmr.cz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82F12CD2-4B36-4D5D-A009-231493DFD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376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1. Zahájení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Úvodní slovo zástupce ŘO OPTP</a:t>
            </a:r>
          </a:p>
          <a:p>
            <a:pPr eaLnBrk="1" hangingPunct="1">
              <a:buFont typeface="Arial" charset="0"/>
              <a:buChar char="•"/>
            </a:pPr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Úvodní slovo zástupce EK</a:t>
            </a:r>
          </a:p>
          <a:p>
            <a:pPr marL="0" indent="0" eaLnBrk="1" hangingPunct="1"/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Projednání programu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2.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Aktuální informace ŘO OPTP – implementace OPTP 2014+ a zahájení OPTP 2021+</a:t>
            </a: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860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operačním programu</a:t>
            </a: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480098"/>
              </p:ext>
            </p:extLst>
          </p:nvPr>
        </p:nvGraphicFramePr>
        <p:xfrm>
          <a:off x="389154" y="2276872"/>
          <a:ext cx="8365692" cy="282953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732844">
                  <a:extLst>
                    <a:ext uri="{9D8B030D-6E8A-4147-A177-3AD203B41FA5}">
                      <a16:colId xmlns:a16="http://schemas.microsoft.com/office/drawing/2014/main" val="414513423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976831469"/>
                    </a:ext>
                  </a:extLst>
                </a:gridCol>
                <a:gridCol w="1001451">
                  <a:extLst>
                    <a:ext uri="{9D8B030D-6E8A-4147-A177-3AD203B41FA5}">
                      <a16:colId xmlns:a16="http://schemas.microsoft.com/office/drawing/2014/main" val="1140237575"/>
                    </a:ext>
                  </a:extLst>
                </a:gridCol>
                <a:gridCol w="654733">
                  <a:extLst>
                    <a:ext uri="{9D8B030D-6E8A-4147-A177-3AD203B41FA5}">
                      <a16:colId xmlns:a16="http://schemas.microsoft.com/office/drawing/2014/main" val="25899026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519103733"/>
                    </a:ext>
                  </a:extLst>
                </a:gridCol>
                <a:gridCol w="761097">
                  <a:extLst>
                    <a:ext uri="{9D8B030D-6E8A-4147-A177-3AD203B41FA5}">
                      <a16:colId xmlns:a16="http://schemas.microsoft.com/office/drawing/2014/main" val="2691315807"/>
                    </a:ext>
                  </a:extLst>
                </a:gridCol>
                <a:gridCol w="751071">
                  <a:extLst>
                    <a:ext uri="{9D8B030D-6E8A-4147-A177-3AD203B41FA5}">
                      <a16:colId xmlns:a16="http://schemas.microsoft.com/office/drawing/2014/main" val="6809440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495533065"/>
                    </a:ext>
                  </a:extLst>
                </a:gridCol>
                <a:gridCol w="930034">
                  <a:extLst>
                    <a:ext uri="{9D8B030D-6E8A-4147-A177-3AD203B41FA5}">
                      <a16:colId xmlns:a16="http://schemas.microsoft.com/office/drawing/2014/main" val="612333441"/>
                    </a:ext>
                  </a:extLst>
                </a:gridCol>
                <a:gridCol w="798158">
                  <a:extLst>
                    <a:ext uri="{9D8B030D-6E8A-4147-A177-3AD203B41FA5}">
                      <a16:colId xmlns:a16="http://schemas.microsoft.com/office/drawing/2014/main" val="1878831456"/>
                    </a:ext>
                  </a:extLst>
                </a:gridCol>
              </a:tblGrid>
              <a:tr h="9229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Prioritní osa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Předložené projekty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Projekty s právním aktem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Ukončené projekty</a:t>
                      </a:r>
                      <a:b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(stav PP40, PP41, PP42 a PP43)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936223"/>
                  </a:ext>
                </a:extLst>
              </a:tr>
              <a:tr h="57547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69187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4 235,80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5 290,62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124,90%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5 290,62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124,90%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3 784,45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586470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1 182,70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1 179,88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1 179,88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936,09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595318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5 418,50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6 470,50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119,42%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6 470,50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119,42%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4 720,55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6715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89153" y="5106407"/>
            <a:ext cx="15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Data k 15. 11. 2022</a:t>
            </a:r>
          </a:p>
          <a:p>
            <a:r>
              <a:rPr lang="cs-CZ" sz="1000" i="1" dirty="0"/>
              <a:t>Zdroj: MS2014+</a:t>
            </a:r>
          </a:p>
        </p:txBody>
      </p:sp>
    </p:spTree>
    <p:extLst>
      <p:ext uri="{BB962C8B-B14F-4D97-AF65-F5344CB8AC3E}">
        <p14:creationId xmlns:p14="http://schemas.microsoft.com/office/powerpoint/2010/main" val="311186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čerpání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23528" y="4446253"/>
            <a:ext cx="15366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Data k 15. 11. 2022</a:t>
            </a:r>
          </a:p>
          <a:p>
            <a:r>
              <a:rPr lang="cs-CZ" sz="1000" i="1" dirty="0"/>
              <a:t>Zdroj: MS2014+</a:t>
            </a:r>
          </a:p>
          <a:p>
            <a:endParaRPr lang="cs-CZ" sz="1000" i="1" dirty="0"/>
          </a:p>
        </p:txBody>
      </p:sp>
      <p:graphicFrame>
        <p:nvGraphicFramePr>
          <p:cNvPr id="6" name="Zástupný obsah 5">
            <a:extLst>
              <a:ext uri="{FF2B5EF4-FFF2-40B4-BE49-F238E27FC236}">
                <a16:creationId xmlns:a16="http://schemas.microsoft.com/office/drawing/2014/main" id="{6890F41B-F79F-4A6F-9D61-A4DD751B90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9696626"/>
              </p:ext>
            </p:extLst>
          </p:nvPr>
        </p:nvGraphicFramePr>
        <p:xfrm>
          <a:off x="395536" y="2227808"/>
          <a:ext cx="8147496" cy="2218445"/>
        </p:xfrm>
        <a:graphic>
          <a:graphicData uri="http://schemas.openxmlformats.org/drawingml/2006/table">
            <a:tbl>
              <a:tblPr/>
              <a:tblGrid>
                <a:gridCol w="801722">
                  <a:extLst>
                    <a:ext uri="{9D8B030D-6E8A-4147-A177-3AD203B41FA5}">
                      <a16:colId xmlns:a16="http://schemas.microsoft.com/office/drawing/2014/main" val="1476967751"/>
                    </a:ext>
                  </a:extLst>
                </a:gridCol>
                <a:gridCol w="1097925">
                  <a:extLst>
                    <a:ext uri="{9D8B030D-6E8A-4147-A177-3AD203B41FA5}">
                      <a16:colId xmlns:a16="http://schemas.microsoft.com/office/drawing/2014/main" val="864795449"/>
                    </a:ext>
                  </a:extLst>
                </a:gridCol>
                <a:gridCol w="1100643">
                  <a:extLst>
                    <a:ext uri="{9D8B030D-6E8A-4147-A177-3AD203B41FA5}">
                      <a16:colId xmlns:a16="http://schemas.microsoft.com/office/drawing/2014/main" val="1085773524"/>
                    </a:ext>
                  </a:extLst>
                </a:gridCol>
                <a:gridCol w="872362">
                  <a:extLst>
                    <a:ext uri="{9D8B030D-6E8A-4147-A177-3AD203B41FA5}">
                      <a16:colId xmlns:a16="http://schemas.microsoft.com/office/drawing/2014/main" val="2504682743"/>
                    </a:ext>
                  </a:extLst>
                </a:gridCol>
                <a:gridCol w="923997">
                  <a:extLst>
                    <a:ext uri="{9D8B030D-6E8A-4147-A177-3AD203B41FA5}">
                      <a16:colId xmlns:a16="http://schemas.microsoft.com/office/drawing/2014/main" val="3155679608"/>
                    </a:ext>
                  </a:extLst>
                </a:gridCol>
                <a:gridCol w="923997">
                  <a:extLst>
                    <a:ext uri="{9D8B030D-6E8A-4147-A177-3AD203B41FA5}">
                      <a16:colId xmlns:a16="http://schemas.microsoft.com/office/drawing/2014/main" val="2511329243"/>
                    </a:ext>
                  </a:extLst>
                </a:gridCol>
                <a:gridCol w="837032">
                  <a:extLst>
                    <a:ext uri="{9D8B030D-6E8A-4147-A177-3AD203B41FA5}">
                      <a16:colId xmlns:a16="http://schemas.microsoft.com/office/drawing/2014/main" val="3513245061"/>
                    </a:ext>
                  </a:extLst>
                </a:gridCol>
                <a:gridCol w="839750">
                  <a:extLst>
                    <a:ext uri="{9D8B030D-6E8A-4147-A177-3AD203B41FA5}">
                      <a16:colId xmlns:a16="http://schemas.microsoft.com/office/drawing/2014/main" val="1925191878"/>
                    </a:ext>
                  </a:extLst>
                </a:gridCol>
                <a:gridCol w="750068">
                  <a:extLst>
                    <a:ext uri="{9D8B030D-6E8A-4147-A177-3AD203B41FA5}">
                      <a16:colId xmlns:a16="http://schemas.microsoft.com/office/drawing/2014/main" val="2455587615"/>
                    </a:ext>
                  </a:extLst>
                </a:gridCol>
              </a:tblGrid>
              <a:tr h="489106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Prioritní osa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Vyúčtované žádosti o platbu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Autorizované Souhrnné žádosti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Certifikované prostředky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730646"/>
                  </a:ext>
                </a:extLst>
              </a:tr>
              <a:tr h="24455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EUR (EU podíl)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 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312100"/>
                  </a:ext>
                </a:extLst>
              </a:tr>
              <a:tr h="49784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(EU podíl)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256935"/>
                  </a:ext>
                </a:extLst>
              </a:tr>
              <a:tr h="24455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4 235,80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4 019,26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94,89%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4 002,09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94,48%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3 939,40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151,69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93,00%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642310"/>
                  </a:ext>
                </a:extLst>
              </a:tr>
              <a:tr h="24455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1 182,70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1 111,15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93,95%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1 097,19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92,77%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952,15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36,68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80,51%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403996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5 418,50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5 130,41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94,68%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5 099,28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94,11%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4 891,55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188,37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90,27%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7884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2161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956274"/>
            <a:ext cx="8136904" cy="3600400"/>
          </a:xfrm>
        </p:spPr>
        <p:txBody>
          <a:bodyPr>
            <a:normAutofit fontScale="77500" lnSpcReduction="20000"/>
          </a:bodyPr>
          <a:lstStyle/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600" dirty="0"/>
              <a:t>Predikce finančních prostředků pro klíčové stavy čerpání (tj. právní akty, vyúčtované žádosti a souhrnné žádosti) byly v OPTP plněny.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600" dirty="0"/>
              <a:t>Predikce čerpání ve finančním stavu </a:t>
            </a:r>
            <a:r>
              <a:rPr lang="cs-CZ" sz="2600" i="1" dirty="0"/>
              <a:t>Finanční prostředky v právních aktech o poskytnutí  podpory</a:t>
            </a:r>
            <a:r>
              <a:rPr lang="cs-CZ" sz="2600" dirty="0"/>
              <a:t> byla plněna v 1. Q 2022 na 106,19 %, 2. Q 2022 na 102,85% a v 3. Q 2022 na 102,75 %.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600" dirty="0"/>
              <a:t>Predikce čerpání ve finančním stavu </a:t>
            </a:r>
            <a:r>
              <a:rPr lang="cs-CZ" sz="2600" i="1" dirty="0"/>
              <a:t>Finanční prostředky vyúčtované v žádostech o platbu </a:t>
            </a:r>
            <a:r>
              <a:rPr lang="cs-CZ" sz="2600" dirty="0"/>
              <a:t>byla plněna v 1. Q 2022 na 100,84 %, 2. Q 2022 na 99,55% a v 3. Q 2022 na 100,70 %.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600" dirty="0"/>
              <a:t>Predikce čerpání ve finančním stavu </a:t>
            </a:r>
            <a:r>
              <a:rPr lang="cs-CZ" sz="2600" i="1" dirty="0"/>
              <a:t>Finanční prostředky v souhrnných žádostech autorizovaných ŘO </a:t>
            </a:r>
            <a:r>
              <a:rPr lang="cs-CZ" sz="2600" dirty="0"/>
              <a:t>byla plněna v 1. Q 2022 na 100,51 %, 2. Q 2022 na 100,85% a v 3. Q 2022 na 100,51 %.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42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26368" y="798964"/>
            <a:ext cx="8291264" cy="504056"/>
          </a:xfrm>
        </p:spPr>
        <p:txBody>
          <a:bodyPr>
            <a:noAutofit/>
          </a:bodyPr>
          <a:lstStyle/>
          <a:p>
            <a:pPr algn="ctr"/>
            <a:r>
              <a:rPr lang="cs-CZ" dirty="0"/>
              <a:t>Roční vyhodnocení predikcí za rok 2022</a:t>
            </a:r>
          </a:p>
        </p:txBody>
      </p:sp>
    </p:spTree>
    <p:extLst>
      <p:ext uri="{BB962C8B-B14F-4D97-AF65-F5344CB8AC3E}">
        <p14:creationId xmlns:p14="http://schemas.microsoft.com/office/powerpoint/2010/main" val="590485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022100" y="692696"/>
            <a:ext cx="7038136" cy="1080120"/>
          </a:xfrm>
        </p:spPr>
        <p:txBody>
          <a:bodyPr/>
          <a:lstStyle/>
          <a:p>
            <a:pPr algn="ctr"/>
            <a:r>
              <a:rPr lang="cs-CZ" dirty="0"/>
              <a:t>Roční vyhodnocení predikcí </a:t>
            </a:r>
            <a:br>
              <a:rPr lang="cs-CZ" dirty="0"/>
            </a:br>
            <a:r>
              <a:rPr lang="cs-CZ" dirty="0"/>
              <a:t>za rok 2022</a:t>
            </a:r>
            <a:br>
              <a:rPr lang="cs-CZ" dirty="0">
                <a:highlight>
                  <a:srgbClr val="FFFF00"/>
                </a:highlight>
              </a:rPr>
            </a:br>
            <a:endParaRPr lang="cs-CZ" dirty="0">
              <a:highlight>
                <a:srgbClr val="FFFF00"/>
              </a:highlight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68429" y="4433735"/>
            <a:ext cx="19114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Zdroj: MS2014+</a:t>
            </a:r>
          </a:p>
          <a:p>
            <a:endParaRPr lang="cs-CZ" sz="1600" i="1" dirty="0"/>
          </a:p>
        </p:txBody>
      </p:sp>
      <p:graphicFrame>
        <p:nvGraphicFramePr>
          <p:cNvPr id="7" name="Tabulka 7">
            <a:extLst>
              <a:ext uri="{FF2B5EF4-FFF2-40B4-BE49-F238E27FC236}">
                <a16:creationId xmlns:a16="http://schemas.microsoft.com/office/drawing/2014/main" id="{DBFEA4AA-0FB2-416E-B59F-6E80439D0B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9956935"/>
              </p:ext>
            </p:extLst>
          </p:nvPr>
        </p:nvGraphicFramePr>
        <p:xfrm>
          <a:off x="1022100" y="2276872"/>
          <a:ext cx="7038136" cy="2606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012">
                  <a:extLst>
                    <a:ext uri="{9D8B030D-6E8A-4147-A177-3AD203B41FA5}">
                      <a16:colId xmlns:a16="http://schemas.microsoft.com/office/drawing/2014/main" val="4182134168"/>
                    </a:ext>
                  </a:extLst>
                </a:gridCol>
                <a:gridCol w="1388083">
                  <a:extLst>
                    <a:ext uri="{9D8B030D-6E8A-4147-A177-3AD203B41FA5}">
                      <a16:colId xmlns:a16="http://schemas.microsoft.com/office/drawing/2014/main" val="980731604"/>
                    </a:ext>
                  </a:extLst>
                </a:gridCol>
                <a:gridCol w="1245905">
                  <a:extLst>
                    <a:ext uri="{9D8B030D-6E8A-4147-A177-3AD203B41FA5}">
                      <a16:colId xmlns:a16="http://schemas.microsoft.com/office/drawing/2014/main" val="2879345275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409482995"/>
                    </a:ext>
                  </a:extLst>
                </a:gridCol>
              </a:tblGrid>
              <a:tr h="810656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20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Plnění  predikce - stavy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1. Q 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2. Q 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3. Q 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989561"/>
                  </a:ext>
                </a:extLst>
              </a:tr>
              <a:tr h="395058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20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právní akty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106,19%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102,85%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102,75%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07499269"/>
                  </a:ext>
                </a:extLst>
              </a:tr>
              <a:tr h="698949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20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vyúčtované žádosti o platbu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100,84%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99,55%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100,70%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5563568"/>
                  </a:ext>
                </a:extLst>
              </a:tr>
              <a:tr h="698949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20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souhrnné žádosti autorizované ŘO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100,51%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100,85%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100,51%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9188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6227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11560" y="2060848"/>
            <a:ext cx="8291264" cy="3888432"/>
          </a:xfrm>
        </p:spPr>
        <p:txBody>
          <a:bodyPr>
            <a:normAutofit/>
          </a:bodyPr>
          <a:lstStyle/>
          <a:p>
            <a:pPr marL="457153" lvl="0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Následující graf znázorňuje dosavadní a předpokládaný vývoj čerpání finančních prostředků ve stavu </a:t>
            </a:r>
            <a:r>
              <a:rPr lang="cs-CZ" sz="2000" i="1" dirty="0"/>
              <a:t>Prostředky v souhrnných žádostech autorizovaných ŘO</a:t>
            </a:r>
            <a:r>
              <a:rPr lang="cs-CZ" sz="2000" dirty="0"/>
              <a:t>.</a:t>
            </a:r>
          </a:p>
          <a:p>
            <a:pPr marL="0" lvl="0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cs-CZ" sz="2000" dirty="0"/>
          </a:p>
          <a:p>
            <a:pPr marL="457153" indent="-457153" algn="just">
              <a:lnSpc>
                <a:spcPct val="90000"/>
              </a:lnSpc>
              <a:buClr>
                <a:srgbClr val="008000"/>
              </a:buClr>
              <a:buFont typeface="Wingdings" panose="05000000000000000000" pitchFamily="2" charset="2"/>
              <a:buChar char="ü"/>
            </a:pPr>
            <a:r>
              <a:rPr lang="cs-CZ" sz="2000" dirty="0"/>
              <a:t>Limit čerpání N+3 pro rok 2022 byl splněn.</a:t>
            </a:r>
          </a:p>
          <a:p>
            <a:pPr marL="0" indent="0" algn="just">
              <a:lnSpc>
                <a:spcPct val="90000"/>
              </a:lnSpc>
            </a:pPr>
            <a:r>
              <a:rPr lang="cs-CZ" sz="2000" dirty="0"/>
              <a:t> </a:t>
            </a:r>
          </a:p>
          <a:p>
            <a:pPr marL="0" indent="0" algn="just">
              <a:lnSpc>
                <a:spcPct val="90000"/>
              </a:lnSpc>
            </a:pPr>
            <a:endParaRPr lang="cs-CZ" sz="2000" dirty="0"/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ü"/>
              <a:defRPr/>
            </a:pPr>
            <a:r>
              <a:rPr lang="cs-CZ" sz="2000" dirty="0"/>
              <a:t>Do konce programového období je odhadováno dočerpání celkové alokace programu.</a:t>
            </a:r>
          </a:p>
          <a:p>
            <a:pPr marL="0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cs-CZ" sz="2000" dirty="0"/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sz="2000" dirty="0"/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sz="20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80120"/>
          </a:xfrm>
        </p:spPr>
        <p:txBody>
          <a:bodyPr/>
          <a:lstStyle/>
          <a:p>
            <a:pPr marL="457153" indent="-457153" algn="ctr"/>
            <a:r>
              <a:rPr lang="cs-CZ" dirty="0"/>
              <a:t>Plnění N+3 a predikce dočerpání alokace programu</a:t>
            </a:r>
          </a:p>
        </p:txBody>
      </p:sp>
    </p:spTree>
    <p:extLst>
      <p:ext uri="{BB962C8B-B14F-4D97-AF65-F5344CB8AC3E}">
        <p14:creationId xmlns:p14="http://schemas.microsoft.com/office/powerpoint/2010/main" val="2011210984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18298</TotalTime>
  <Words>1364</Words>
  <Application>Microsoft Office PowerPoint</Application>
  <PresentationFormat>Předvádění na obrazovce (4:3)</PresentationFormat>
  <Paragraphs>268</Paragraphs>
  <Slides>29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4" baseType="lpstr">
      <vt:lpstr>Arial</vt:lpstr>
      <vt:lpstr>Calibri</vt:lpstr>
      <vt:lpstr>Courier New</vt:lpstr>
      <vt:lpstr>Wingdings</vt:lpstr>
      <vt:lpstr>Vlastní návrh</vt:lpstr>
      <vt:lpstr>16. zasedání Monitorovacího výboru Operačního programu Technická pomoc 2014 - 2020</vt:lpstr>
      <vt:lpstr>Program</vt:lpstr>
      <vt:lpstr>1. Zahájení</vt:lpstr>
      <vt:lpstr>Prezentace aplikace PowerPoint</vt:lpstr>
      <vt:lpstr>Aktuální informace o operačním programu</vt:lpstr>
      <vt:lpstr>Aktuální informace o čerpání</vt:lpstr>
      <vt:lpstr>Roční vyhodnocení predikcí za rok 2022</vt:lpstr>
      <vt:lpstr>Roční vyhodnocení predikcí  za rok 2022 </vt:lpstr>
      <vt:lpstr>Plnění N+3 a predikce dočerpání alokace programu</vt:lpstr>
      <vt:lpstr>Plnění N+3 a predikce dočerpání alokace programu</vt:lpstr>
      <vt:lpstr>Finanční prostředky v žádostech  o průběžnou platbu odeslané EK  (v % k celkové alokaci programu)</vt:lpstr>
      <vt:lpstr>Přezávazkování programu</vt:lpstr>
      <vt:lpstr>Plnění pravidla N+3</vt:lpstr>
      <vt:lpstr>Zahájení OPTP 2021+</vt:lpstr>
      <vt:lpstr>Priorita 1 OPTP 2021+​ ​</vt:lpstr>
      <vt:lpstr>Priorita 2 OPTP 2021+</vt:lpstr>
      <vt:lpstr>Prezentace aplikace PowerPoint</vt:lpstr>
      <vt:lpstr>Prezentace aplikace PowerPoint</vt:lpstr>
      <vt:lpstr>Hodnocení evaluační činnosti a příprava podkladů k Průběžné evaluaci pro období 2021-2027</vt:lpstr>
      <vt:lpstr>Prezentace aplikace PowerPoint</vt:lpstr>
      <vt:lpstr>Plnění EP ke 29.11.2022</vt:lpstr>
      <vt:lpstr>Prezentace aplikace PowerPoint</vt:lpstr>
      <vt:lpstr>Shrnutí evaluací OPTP 2014-2021</vt:lpstr>
      <vt:lpstr>Evaluace OPTP 2014-2021</vt:lpstr>
      <vt:lpstr>Vybrané závěry a doporučení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Lukšová Petra</cp:lastModifiedBy>
  <cp:revision>2970</cp:revision>
  <cp:lastPrinted>2021-11-16T09:20:22Z</cp:lastPrinted>
  <dcterms:created xsi:type="dcterms:W3CDTF">2011-04-07T12:21:15Z</dcterms:created>
  <dcterms:modified xsi:type="dcterms:W3CDTF">2022-11-28T11:42:07Z</dcterms:modified>
</cp:coreProperties>
</file>