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22" r:id="rId4"/>
    <p:sldMasterId id="2147483892" r:id="rId5"/>
  </p:sldMasterIdLst>
  <p:notesMasterIdLst>
    <p:notesMasterId r:id="rId24"/>
  </p:notesMasterIdLst>
  <p:handoutMasterIdLst>
    <p:handoutMasterId r:id="rId25"/>
  </p:handoutMasterIdLst>
  <p:sldIdLst>
    <p:sldId id="277" r:id="rId6"/>
    <p:sldId id="375" r:id="rId7"/>
    <p:sldId id="386" r:id="rId8"/>
    <p:sldId id="379" r:id="rId9"/>
    <p:sldId id="396" r:id="rId10"/>
    <p:sldId id="387" r:id="rId11"/>
    <p:sldId id="295" r:id="rId12"/>
    <p:sldId id="446" r:id="rId13"/>
    <p:sldId id="449" r:id="rId14"/>
    <p:sldId id="388" r:id="rId15"/>
    <p:sldId id="448" r:id="rId16"/>
    <p:sldId id="450" r:id="rId17"/>
    <p:sldId id="390" r:id="rId18"/>
    <p:sldId id="451" r:id="rId19"/>
    <p:sldId id="452" r:id="rId20"/>
    <p:sldId id="394" r:id="rId21"/>
    <p:sldId id="444" r:id="rId22"/>
    <p:sldId id="315" r:id="rId23"/>
  </p:sldIdLst>
  <p:sldSz cx="1219835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909">
          <p15:clr>
            <a:srgbClr val="A4A3A4"/>
          </p15:clr>
        </p15:guide>
        <p15:guide id="2" pos="218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474" clrIdx="1"/>
  <p:cmAuthor id="3" name="František Ješina" initials="FJ" lastIdx="1" clrIdx="2">
    <p:extLst>
      <p:ext uri="{19B8F6BF-5375-455C-9EA6-DF929625EA0E}">
        <p15:presenceInfo xmlns:p15="http://schemas.microsoft.com/office/powerpoint/2012/main" userId="S::Frantisek.Jesina@cz.ey.com::d1a94a7d-6772-44ff-8c61-e9010a0f1196" providerId="AD"/>
      </p:ext>
    </p:extLst>
  </p:cmAuthor>
  <p:cmAuthor id="4" name="Linda Marsikova" initials="LM" lastIdx="2" clrIdx="3">
    <p:extLst>
      <p:ext uri="{19B8F6BF-5375-455C-9EA6-DF929625EA0E}">
        <p15:presenceInfo xmlns:p15="http://schemas.microsoft.com/office/powerpoint/2012/main" userId="S::linda.marsikova@cz.ey.com::61db78bc-069e-4ad1-9ed9-4f5df441c502" providerId="AD"/>
      </p:ext>
    </p:extLst>
  </p:cmAuthor>
  <p:cmAuthor id="5" name="Alena Znamenackova" initials="AZ" lastIdx="47" clrIdx="4">
    <p:extLst>
      <p:ext uri="{19B8F6BF-5375-455C-9EA6-DF929625EA0E}">
        <p15:presenceInfo xmlns:p15="http://schemas.microsoft.com/office/powerpoint/2012/main" userId="S::Alena.Znamenackova@cz.ey.com::fd7d953a-7d7c-4f1f-92f9-1d9cf103e10b" providerId="AD"/>
      </p:ext>
    </p:extLst>
  </p:cmAuthor>
  <p:cmAuthor id="6" name="Anna Krejcova" initials="AK" lastIdx="16" clrIdx="5">
    <p:extLst>
      <p:ext uri="{19B8F6BF-5375-455C-9EA6-DF929625EA0E}">
        <p15:presenceInfo xmlns:p15="http://schemas.microsoft.com/office/powerpoint/2012/main" userId="S::Anna.Krejcova@cz.ey.com::b16ae9d1-6091-4aba-9614-ab47d0178a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00"/>
    <a:srgbClr val="C4C4CD"/>
    <a:srgbClr val="000000"/>
    <a:srgbClr val="747480"/>
    <a:srgbClr val="FFFFFF"/>
    <a:srgbClr val="2E2E38"/>
    <a:srgbClr val="808080"/>
    <a:srgbClr val="FF9A91"/>
    <a:srgbClr val="FF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3051A1-390F-42DD-A4EF-81CF70398BF6}" v="5" dt="2022-10-31T15:43:45.6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22" d="100"/>
          <a:sy n="122" d="100"/>
        </p:scale>
        <p:origin x="114" y="162"/>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guide orient="horz" pos="2909"/>
        <p:guide pos="218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Krejcova" userId="b16ae9d1-6091-4aba-9614-ab47d0178a06" providerId="ADAL" clId="{953051A1-390F-42DD-A4EF-81CF70398BF6}"/>
    <pc:docChg chg="custSel modSld">
      <pc:chgData name="Anna Krejcova" userId="b16ae9d1-6091-4aba-9614-ab47d0178a06" providerId="ADAL" clId="{953051A1-390F-42DD-A4EF-81CF70398BF6}" dt="2022-10-31T15:43:45.629" v="25" actId="1076"/>
      <pc:docMkLst>
        <pc:docMk/>
      </pc:docMkLst>
      <pc:sldChg chg="modSp">
        <pc:chgData name="Anna Krejcova" userId="b16ae9d1-6091-4aba-9614-ab47d0178a06" providerId="ADAL" clId="{953051A1-390F-42DD-A4EF-81CF70398BF6}" dt="2022-10-31T15:43:45.629" v="25" actId="1076"/>
        <pc:sldMkLst>
          <pc:docMk/>
          <pc:sldMk cId="1242318111" sldId="277"/>
        </pc:sldMkLst>
        <pc:grpChg chg="mod">
          <ac:chgData name="Anna Krejcova" userId="b16ae9d1-6091-4aba-9614-ab47d0178a06" providerId="ADAL" clId="{953051A1-390F-42DD-A4EF-81CF70398BF6}" dt="2022-10-31T15:43:34.788" v="23" actId="1076"/>
          <ac:grpSpMkLst>
            <pc:docMk/>
            <pc:sldMk cId="1242318111" sldId="277"/>
            <ac:grpSpMk id="13" creationId="{45F35FB0-6324-40F1-8F60-3AD921A009B5}"/>
          </ac:grpSpMkLst>
        </pc:grpChg>
        <pc:picChg chg="mod">
          <ac:chgData name="Anna Krejcova" userId="b16ae9d1-6091-4aba-9614-ab47d0178a06" providerId="ADAL" clId="{953051A1-390F-42DD-A4EF-81CF70398BF6}" dt="2022-10-31T15:43:45.629" v="25" actId="1076"/>
          <ac:picMkLst>
            <pc:docMk/>
            <pc:sldMk cId="1242318111" sldId="277"/>
            <ac:picMk id="12" creationId="{38E6DCBE-F847-4867-BC07-424DD37E049F}"/>
          </ac:picMkLst>
        </pc:picChg>
        <pc:picChg chg="mod">
          <ac:chgData name="Anna Krejcova" userId="b16ae9d1-6091-4aba-9614-ab47d0178a06" providerId="ADAL" clId="{953051A1-390F-42DD-A4EF-81CF70398BF6}" dt="2022-10-31T15:43:34.788" v="23" actId="1076"/>
          <ac:picMkLst>
            <pc:docMk/>
            <pc:sldMk cId="1242318111" sldId="277"/>
            <ac:picMk id="14" creationId="{13398C10-7B6A-4005-A26F-46ABBE66CC93}"/>
          </ac:picMkLst>
        </pc:picChg>
        <pc:picChg chg="mod">
          <ac:chgData name="Anna Krejcova" userId="b16ae9d1-6091-4aba-9614-ab47d0178a06" providerId="ADAL" clId="{953051A1-390F-42DD-A4EF-81CF70398BF6}" dt="2022-10-31T15:43:34.788" v="23" actId="1076"/>
          <ac:picMkLst>
            <pc:docMk/>
            <pc:sldMk cId="1242318111" sldId="277"/>
            <ac:picMk id="15" creationId="{29EAC44D-C9C3-42CB-BB45-F7751E1348C1}"/>
          </ac:picMkLst>
        </pc:picChg>
      </pc:sldChg>
      <pc:sldChg chg="delCm">
        <pc:chgData name="Anna Krejcova" userId="b16ae9d1-6091-4aba-9614-ab47d0178a06" providerId="ADAL" clId="{953051A1-390F-42DD-A4EF-81CF70398BF6}" dt="2022-10-31T15:43:17.703" v="6" actId="1592"/>
        <pc:sldMkLst>
          <pc:docMk/>
          <pc:sldMk cId="1290148990" sldId="295"/>
        </pc:sldMkLst>
      </pc:sldChg>
      <pc:sldChg chg="delCm">
        <pc:chgData name="Anna Krejcova" userId="b16ae9d1-6091-4aba-9614-ab47d0178a06" providerId="ADAL" clId="{953051A1-390F-42DD-A4EF-81CF70398BF6}" dt="2022-10-31T15:43:17.694" v="0" actId="1592"/>
        <pc:sldMkLst>
          <pc:docMk/>
          <pc:sldMk cId="633886467" sldId="375"/>
        </pc:sldMkLst>
      </pc:sldChg>
      <pc:sldChg chg="delCm">
        <pc:chgData name="Anna Krejcova" userId="b16ae9d1-6091-4aba-9614-ab47d0178a06" providerId="ADAL" clId="{953051A1-390F-42DD-A4EF-81CF70398BF6}" dt="2022-10-31T15:43:17.698" v="2" actId="1592"/>
        <pc:sldMkLst>
          <pc:docMk/>
          <pc:sldMk cId="266246895" sldId="379"/>
        </pc:sldMkLst>
      </pc:sldChg>
      <pc:sldChg chg="delCm">
        <pc:chgData name="Anna Krejcova" userId="b16ae9d1-6091-4aba-9614-ab47d0178a06" providerId="ADAL" clId="{953051A1-390F-42DD-A4EF-81CF70398BF6}" dt="2022-10-31T15:43:17.696" v="1" actId="1592"/>
        <pc:sldMkLst>
          <pc:docMk/>
          <pc:sldMk cId="718765059" sldId="386"/>
        </pc:sldMkLst>
      </pc:sldChg>
      <pc:sldChg chg="delCm">
        <pc:chgData name="Anna Krejcova" userId="b16ae9d1-6091-4aba-9614-ab47d0178a06" providerId="ADAL" clId="{953051A1-390F-42DD-A4EF-81CF70398BF6}" dt="2022-10-31T15:43:17.702" v="4" actId="1592"/>
        <pc:sldMkLst>
          <pc:docMk/>
          <pc:sldMk cId="3178241172" sldId="387"/>
        </pc:sldMkLst>
      </pc:sldChg>
      <pc:sldChg chg="delCm">
        <pc:chgData name="Anna Krejcova" userId="b16ae9d1-6091-4aba-9614-ab47d0178a06" providerId="ADAL" clId="{953051A1-390F-42DD-A4EF-81CF70398BF6}" dt="2022-10-31T15:43:17.707" v="11" actId="1592"/>
        <pc:sldMkLst>
          <pc:docMk/>
          <pc:sldMk cId="2742429349" sldId="388"/>
        </pc:sldMkLst>
      </pc:sldChg>
      <pc:sldChg chg="delCm">
        <pc:chgData name="Anna Krejcova" userId="b16ae9d1-6091-4aba-9614-ab47d0178a06" providerId="ADAL" clId="{953051A1-390F-42DD-A4EF-81CF70398BF6}" dt="2022-10-31T15:43:17.720" v="17" actId="1592"/>
        <pc:sldMkLst>
          <pc:docMk/>
          <pc:sldMk cId="2021208099" sldId="390"/>
        </pc:sldMkLst>
      </pc:sldChg>
      <pc:sldChg chg="delCm">
        <pc:chgData name="Anna Krejcova" userId="b16ae9d1-6091-4aba-9614-ab47d0178a06" providerId="ADAL" clId="{953051A1-390F-42DD-A4EF-81CF70398BF6}" dt="2022-10-31T15:43:17.736" v="20" actId="1592"/>
        <pc:sldMkLst>
          <pc:docMk/>
          <pc:sldMk cId="2523634940" sldId="394"/>
        </pc:sldMkLst>
      </pc:sldChg>
      <pc:sldChg chg="delCm">
        <pc:chgData name="Anna Krejcova" userId="b16ae9d1-6091-4aba-9614-ab47d0178a06" providerId="ADAL" clId="{953051A1-390F-42DD-A4EF-81CF70398BF6}" dt="2022-10-31T15:43:17.699" v="3" actId="1592"/>
        <pc:sldMkLst>
          <pc:docMk/>
          <pc:sldMk cId="350682999" sldId="396"/>
        </pc:sldMkLst>
      </pc:sldChg>
      <pc:sldChg chg="delCm">
        <pc:chgData name="Anna Krejcova" userId="b16ae9d1-6091-4aba-9614-ab47d0178a06" providerId="ADAL" clId="{953051A1-390F-42DD-A4EF-81CF70398BF6}" dt="2022-10-31T15:43:17.706" v="10" actId="1592"/>
        <pc:sldMkLst>
          <pc:docMk/>
          <pc:sldMk cId="1233327542" sldId="446"/>
        </pc:sldMkLst>
      </pc:sldChg>
      <pc:sldChg chg="delCm">
        <pc:chgData name="Anna Krejcova" userId="b16ae9d1-6091-4aba-9614-ab47d0178a06" providerId="ADAL" clId="{953051A1-390F-42DD-A4EF-81CF70398BF6}" dt="2022-10-31T15:43:17.709" v="15" actId="1592"/>
        <pc:sldMkLst>
          <pc:docMk/>
          <pc:sldMk cId="1807837873" sldId="448"/>
        </pc:sldMkLst>
      </pc:sldChg>
      <pc:sldChg chg="delCm">
        <pc:chgData name="Anna Krejcova" userId="b16ae9d1-6091-4aba-9614-ab47d0178a06" providerId="ADAL" clId="{953051A1-390F-42DD-A4EF-81CF70398BF6}" dt="2022-10-31T15:43:17.710" v="16" actId="1592"/>
        <pc:sldMkLst>
          <pc:docMk/>
          <pc:sldMk cId="2981810481" sldId="450"/>
        </pc:sldMkLst>
      </pc:sldChg>
      <pc:sldChg chg="delCm">
        <pc:chgData name="Anna Krejcova" userId="b16ae9d1-6091-4aba-9614-ab47d0178a06" providerId="ADAL" clId="{953051A1-390F-42DD-A4EF-81CF70398BF6}" dt="2022-10-31T15:43:17.734" v="19" actId="1592"/>
        <pc:sldMkLst>
          <pc:docMk/>
          <pc:sldMk cId="2365181244" sldId="45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GB">
              <a:latin typeface="Arial" pitchFamily="34" charset="0"/>
            </a:endParaRPr>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75A85089-C692-4DEA-AC49-04CF34D4FE14}" type="datetimeFigureOut">
              <a:rPr lang="en-GB" smtClean="0">
                <a:latin typeface="Arial" pitchFamily="34" charset="0"/>
              </a:rPr>
              <a:pPr/>
              <a:t>23/11/2022</a:t>
            </a:fld>
            <a:endParaRPr lang="en-GB">
              <a:latin typeface="Arial" pitchFamily="34" charset="0"/>
            </a:endParaRPr>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GB">
              <a:latin typeface="Arial" pitchFamily="34" charset="0"/>
            </a:endParaRPr>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D3A5C721-4BB5-4DB6-AD65-4BA2A62B05B6}" type="slidenum">
              <a:rPr lang="en-GB" smtClean="0">
                <a:latin typeface="Arial" pitchFamily="34" charset="0"/>
              </a:rPr>
              <a:pPr/>
              <a:t>‹#›</a:t>
            </a:fld>
            <a:endParaRPr lang="en-GB">
              <a:latin typeface="Arial" pitchFamily="34" charset="0"/>
            </a:endParaRPr>
          </a:p>
        </p:txBody>
      </p:sp>
    </p:spTree>
    <p:extLst>
      <p:ext uri="{BB962C8B-B14F-4D97-AF65-F5344CB8AC3E}">
        <p14:creationId xmlns:p14="http://schemas.microsoft.com/office/powerpoint/2010/main" val="199163239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atin typeface="Arial" pitchFamily="34" charset="0"/>
              </a:defRPr>
            </a:lvl1pPr>
          </a:lstStyle>
          <a:p>
            <a:endParaRPr lang="en-GB"/>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atin typeface="Arial" pitchFamily="34" charset="0"/>
              </a:defRPr>
            </a:lvl1pPr>
          </a:lstStyle>
          <a:p>
            <a:fld id="{8045EBA9-A28D-4849-BFEA-AA04F6A21B63}" type="datetimeFigureOut">
              <a:rPr lang="en-GB" smtClean="0"/>
              <a:pPr/>
              <a:t>23/11/2022</a:t>
            </a:fld>
            <a:endParaRPr lang="en-GB"/>
          </a:p>
        </p:txBody>
      </p:sp>
      <p:sp>
        <p:nvSpPr>
          <p:cNvPr id="4" name="Slide Image Placeholder 3"/>
          <p:cNvSpPr>
            <a:spLocks noGrp="1" noRot="1" noChangeAspect="1"/>
          </p:cNvSpPr>
          <p:nvPr>
            <p:ph type="sldImg" idx="2"/>
          </p:nvPr>
        </p:nvSpPr>
        <p:spPr>
          <a:xfrm>
            <a:off x="393700" y="692150"/>
            <a:ext cx="6162675" cy="3463925"/>
          </a:xfrm>
          <a:prstGeom prst="rect">
            <a:avLst/>
          </a:prstGeom>
          <a:noFill/>
          <a:ln w="12700">
            <a:solidFill>
              <a:prstClr val="black"/>
            </a:solidFill>
          </a:ln>
        </p:spPr>
        <p:txBody>
          <a:bodyPr vert="horz" lIns="92492" tIns="46246" rIns="92492" bIns="46246" rtlCol="0" anchor="ctr"/>
          <a:lstStyle/>
          <a:p>
            <a:endParaRPr lang="en-GB"/>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atin typeface="Arial" pitchFamily="34" charset="0"/>
              </a:defRPr>
            </a:lvl1pPr>
          </a:lstStyle>
          <a:p>
            <a:endParaRPr lang="en-GB"/>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atin typeface="Arial" pitchFamily="34" charset="0"/>
              </a:defRPr>
            </a:lvl1pPr>
          </a:lstStyle>
          <a:p>
            <a:fld id="{5B43D19E-BFDB-4C92-8EDD-32EDDA8F41DF}" type="slidenum">
              <a:rPr lang="en-GB" smtClean="0"/>
              <a:pPr/>
              <a:t>‹#›</a:t>
            </a:fld>
            <a:endParaRPr lang="en-GB"/>
          </a:p>
        </p:txBody>
      </p:sp>
    </p:spTree>
    <p:extLst>
      <p:ext uri="{BB962C8B-B14F-4D97-AF65-F5344CB8AC3E}">
        <p14:creationId xmlns:p14="http://schemas.microsoft.com/office/powerpoint/2010/main" val="16062703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5B43D19E-BFDB-4C92-8EDD-32EDDA8F41DF}" type="slidenum">
              <a:rPr lang="en-GB" smtClean="0"/>
              <a:pPr/>
              <a:t>1</a:t>
            </a:fld>
            <a:endParaRPr lang="en-GB"/>
          </a:p>
        </p:txBody>
      </p:sp>
    </p:spTree>
    <p:extLst>
      <p:ext uri="{BB962C8B-B14F-4D97-AF65-F5344CB8AC3E}">
        <p14:creationId xmlns:p14="http://schemas.microsoft.com/office/powerpoint/2010/main" val="2422556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5B43D19E-BFDB-4C92-8EDD-32EDDA8F41DF}" type="slidenum">
              <a:rPr lang="en-GB" smtClean="0"/>
              <a:pPr/>
              <a:t>9</a:t>
            </a:fld>
            <a:endParaRPr lang="en-GB"/>
          </a:p>
        </p:txBody>
      </p:sp>
    </p:spTree>
    <p:extLst>
      <p:ext uri="{BB962C8B-B14F-4D97-AF65-F5344CB8AC3E}">
        <p14:creationId xmlns:p14="http://schemas.microsoft.com/office/powerpoint/2010/main" val="3393459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5B43D19E-BFDB-4C92-8EDD-32EDDA8F41DF}" type="slidenum">
              <a:rPr lang="en-GB" smtClean="0"/>
              <a:pPr/>
              <a:t>17</a:t>
            </a:fld>
            <a:endParaRPr lang="en-GB"/>
          </a:p>
        </p:txBody>
      </p:sp>
    </p:spTree>
    <p:extLst>
      <p:ext uri="{BB962C8B-B14F-4D97-AF65-F5344CB8AC3E}">
        <p14:creationId xmlns:p14="http://schemas.microsoft.com/office/powerpoint/2010/main" val="3417904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6.sv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Cover slid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bg2"/>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bg2"/>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13" name="Group 4">
            <a:extLst>
              <a:ext uri="{FF2B5EF4-FFF2-40B4-BE49-F238E27FC236}">
                <a16:creationId xmlns:a16="http://schemas.microsoft.com/office/drawing/2014/main" id="{6B891F47-1BBE-4926-81DF-B17907D2F8E1}"/>
              </a:ext>
            </a:extLst>
          </p:cNvPr>
          <p:cNvGrpSpPr>
            <a:grpSpLocks noChangeAspect="1"/>
          </p:cNvGrpSpPr>
          <p:nvPr userDrawn="1"/>
        </p:nvGrpSpPr>
        <p:grpSpPr bwMode="auto">
          <a:xfrm>
            <a:off x="10364788" y="5237163"/>
            <a:ext cx="1225550" cy="1435100"/>
            <a:chOff x="6529" y="3125"/>
            <a:chExt cx="772" cy="904"/>
          </a:xfrm>
        </p:grpSpPr>
        <p:sp>
          <p:nvSpPr>
            <p:cNvPr id="18" name="Freeform 5">
              <a:extLst>
                <a:ext uri="{FF2B5EF4-FFF2-40B4-BE49-F238E27FC236}">
                  <a16:creationId xmlns:a16="http://schemas.microsoft.com/office/drawing/2014/main" id="{0A2A4AEF-C603-4360-9387-8879E71862A6}"/>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9" name="Freeform 6">
              <a:extLst>
                <a:ext uri="{FF2B5EF4-FFF2-40B4-BE49-F238E27FC236}">
                  <a16:creationId xmlns:a16="http://schemas.microsoft.com/office/drawing/2014/main" id="{54797EE6-BAEA-4DA7-95C2-6B09B77D317C}"/>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03535692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 picture on righ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0" y="1"/>
            <a:ext cx="3999231" cy="6156104"/>
          </a:xfrm>
        </p:spPr>
        <p:txBody>
          <a:bodyPr/>
          <a:lstStyle/>
          <a:p>
            <a:r>
              <a:rPr lang="en-US"/>
              <a:t>Click icon to add picture</a:t>
            </a:r>
            <a:endParaRPr lang="en-IN"/>
          </a:p>
        </p:txBody>
      </p:sp>
      <p:sp>
        <p:nvSpPr>
          <p:cNvPr id="2" name="Title 1"/>
          <p:cNvSpPr>
            <a:spLocks noGrp="1"/>
          </p:cNvSpPr>
          <p:nvPr>
            <p:ph type="title"/>
          </p:nvPr>
        </p:nvSpPr>
        <p:spPr>
          <a:xfrm>
            <a:off x="609919" y="294200"/>
            <a:ext cx="7444422"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8" y="2311401"/>
            <a:ext cx="3580117" cy="384470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3" y="2311401"/>
            <a:ext cx="3580117" cy="1254759"/>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3" y="4211945"/>
            <a:ext cx="3580117" cy="1944160"/>
          </a:xfrm>
        </p:spPr>
        <p:txBody>
          <a:bodyPr numCol="1"/>
          <a:lstStyle>
            <a:lvl1pPr marL="0" indent="0">
              <a:buNone/>
              <a:defRPr sz="1800">
                <a:solidFill>
                  <a:schemeClr val="bg1"/>
                </a:solidFill>
                <a:latin typeface="Georgia" panose="02040502050405020303" pitchFamily="18" charset="0"/>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8"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s-ES"/>
              <a:t>Monitorovací výbor OPTP, 29. 11. 2022</a:t>
            </a:r>
            <a:endParaRPr lang="en-US"/>
          </a:p>
        </p:txBody>
      </p:sp>
    </p:spTree>
    <p:extLst>
      <p:ext uri="{BB962C8B-B14F-4D97-AF65-F5344CB8AC3E}">
        <p14:creationId xmlns:p14="http://schemas.microsoft.com/office/powerpoint/2010/main" val="1406391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 picture on lef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0"/>
            <a:ext cx="2384460" cy="6857999"/>
          </a:xfrm>
        </p:spPr>
        <p:txBody>
          <a:bodyPr/>
          <a:lstStyle/>
          <a:p>
            <a:r>
              <a:rPr lang="en-US"/>
              <a:t>Click icon to add picture</a:t>
            </a:r>
            <a:endParaRPr lang="en-IN"/>
          </a:p>
        </p:txBody>
      </p:sp>
      <p:sp>
        <p:nvSpPr>
          <p:cNvPr id="2" name="Title 1"/>
          <p:cNvSpPr>
            <a:spLocks noGrp="1"/>
          </p:cNvSpPr>
          <p:nvPr>
            <p:ph type="title"/>
          </p:nvPr>
        </p:nvSpPr>
        <p:spPr>
          <a:xfrm>
            <a:off x="2695294" y="294200"/>
            <a:ext cx="8892000"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2" y="1137921"/>
            <a:ext cx="2768600" cy="2796151"/>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3"/>
          </p:nvPr>
        </p:nvSpPr>
        <p:spPr/>
        <p:txBody>
          <a:bodyPr/>
          <a:lstStyle/>
          <a:p>
            <a:r>
              <a:rPr lang="es-ES"/>
              <a:t>Monitorovací výbor OPTP, 29. 11. 2022</a:t>
            </a:r>
            <a:endParaRPr lang="en-US"/>
          </a:p>
        </p:txBody>
      </p:sp>
    </p:spTree>
    <p:extLst>
      <p:ext uri="{BB962C8B-B14F-4D97-AF65-F5344CB8AC3E}">
        <p14:creationId xmlns:p14="http://schemas.microsoft.com/office/powerpoint/2010/main" val="353138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60991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082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0"/>
          </p:nvPr>
        </p:nvSpPr>
        <p:spPr/>
        <p:txBody>
          <a:bodyPr/>
          <a:lstStyle/>
          <a:p>
            <a:r>
              <a:rPr lang="es-ES"/>
              <a:t>Monitorovací výbor OPTP, 29. 11. 2022</a:t>
            </a:r>
            <a:endParaRPr lang="en-US"/>
          </a:p>
        </p:txBody>
      </p:sp>
    </p:spTree>
    <p:extLst>
      <p:ext uri="{BB962C8B-B14F-4D97-AF65-F5344CB8AC3E}">
        <p14:creationId xmlns:p14="http://schemas.microsoft.com/office/powerpoint/2010/main" val="3391415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9632"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r>
              <a:rPr lang="en-US"/>
              <a:t>Click to edit Master text styles</a:t>
            </a:r>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r>
              <a:rPr lang="en-US"/>
              <a:t>Click to edit Master text styles</a:t>
            </a:r>
          </a:p>
        </p:txBody>
      </p:sp>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s-ES"/>
              <a:t>Monitorovací výbor OPTP, 29. 11. 2022</a:t>
            </a:r>
            <a:endParaRPr lang="en-US"/>
          </a:p>
        </p:txBody>
      </p:sp>
    </p:spTree>
    <p:extLst>
      <p:ext uri="{BB962C8B-B14F-4D97-AF65-F5344CB8AC3E}">
        <p14:creationId xmlns:p14="http://schemas.microsoft.com/office/powerpoint/2010/main" val="25619028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0"/>
            <a:ext cx="4957505" cy="4267457"/>
          </a:xfrm>
        </p:spPr>
        <p:txBody>
          <a:bodyPr/>
          <a:lstStyle/>
          <a:p>
            <a:r>
              <a:rPr lang="en-US"/>
              <a:t>Click icon to add table</a:t>
            </a:r>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1" y="3813288"/>
            <a:ext cx="3089275" cy="180000"/>
          </a:xfrm>
        </p:spPr>
        <p:txBody>
          <a:bodyPr/>
          <a:lstStyle>
            <a:lvl1pPr marL="0" indent="0">
              <a:buNone/>
              <a:defRPr sz="1200">
                <a:solidFill>
                  <a:schemeClr val="bg1"/>
                </a:solidFill>
              </a:defRPr>
            </a:lvl1pPr>
          </a:lstStyle>
          <a:p>
            <a:pPr lvl="0"/>
            <a:r>
              <a:rPr lang="en-US"/>
              <a:t>Name Surname</a:t>
            </a:r>
            <a:endParaRPr lang="en-GB"/>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1" y="4055931"/>
            <a:ext cx="3089275" cy="180000"/>
          </a:xfrm>
        </p:spPr>
        <p:txBody>
          <a:bodyPr/>
          <a:lstStyle>
            <a:lvl1pPr marL="0" indent="0">
              <a:buNone/>
              <a:defRPr sz="1200">
                <a:solidFill>
                  <a:schemeClr val="bg1"/>
                </a:solidFill>
              </a:defRPr>
            </a:lvl1pPr>
          </a:lstStyle>
          <a:p>
            <a:pPr lvl="0"/>
            <a:r>
              <a:rPr lang="en-US"/>
              <a:t>Job Title to go here</a:t>
            </a:r>
            <a:endParaRPr lang="en-GB"/>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7" y="3578083"/>
            <a:ext cx="778959" cy="778959"/>
          </a:xfrm>
          <a:prstGeom prst="ellipse">
            <a:avLst/>
          </a:prstGeom>
        </p:spPr>
        <p:txBody>
          <a:bodyPr anchor="ctr"/>
          <a:lstStyle>
            <a:lvl1pPr marL="0" indent="0" algn="ctr">
              <a:buNone/>
              <a:defRPr sz="900">
                <a:solidFill>
                  <a:schemeClr val="bg1"/>
                </a:solidFill>
              </a:defRPr>
            </a:lvl1pPr>
          </a:lstStyle>
          <a:p>
            <a:r>
              <a:rPr lang="en-US"/>
              <a:t>Click icon to add picture</a:t>
            </a:r>
            <a:endParaRPr lang="en-GB"/>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0"/>
            <a:ext cx="5465425" cy="373807"/>
          </a:xfrm>
        </p:spPr>
        <p:txBody>
          <a:bodyPr/>
          <a:lstStyle>
            <a:lvl1pPr marL="0" indent="0">
              <a:buNone/>
              <a:defRPr/>
            </a:lvl1pPr>
          </a:lstStyle>
          <a:p>
            <a:pPr lvl="0"/>
            <a:r>
              <a:rPr lang="en-US"/>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600"/>
            </a:lvl1pPr>
          </a:lstStyle>
          <a:p>
            <a:pPr lvl="0"/>
            <a:r>
              <a:rPr lang="en-US"/>
              <a:t>Content EY Interstate Light, 16pt, Lorem ipsum dolor, 12pt, </a:t>
            </a:r>
            <a:r>
              <a:rPr lang="en-US" err="1"/>
              <a:t>Utinam</a:t>
            </a:r>
            <a:r>
              <a:rPr lang="en-US"/>
              <a:t> </a:t>
            </a:r>
            <a:r>
              <a:rPr lang="en-US" err="1"/>
              <a:t>nonumy</a:t>
            </a:r>
            <a:r>
              <a:rPr lang="en-US"/>
              <a:t> </a:t>
            </a:r>
            <a:r>
              <a:rPr lang="en-US" err="1"/>
              <a:t>abhorreant</a:t>
            </a:r>
            <a:r>
              <a:rPr lang="en-US"/>
              <a:t> </a:t>
            </a:r>
            <a:r>
              <a:rPr lang="en-US" err="1"/>
              <a:t>sead</a:t>
            </a:r>
            <a:r>
              <a:rPr lang="en-US"/>
              <a:t>. </a:t>
            </a:r>
            <a:r>
              <a:rPr lang="en-US" err="1"/>
              <a:t>Putant</a:t>
            </a:r>
            <a:r>
              <a:rPr lang="en-US"/>
              <a:t> </a:t>
            </a:r>
            <a:r>
              <a:rPr lang="en-US" err="1"/>
              <a:t>probatus</a:t>
            </a:r>
            <a:r>
              <a:rPr lang="en-US"/>
              <a:t> id vis, ad his </a:t>
            </a:r>
            <a:r>
              <a:rPr lang="en-US" err="1"/>
              <a:t>meis</a:t>
            </a:r>
            <a:r>
              <a:rPr lang="en-US"/>
              <a:t> </a:t>
            </a:r>
            <a:r>
              <a:rPr lang="en-US" err="1"/>
              <a:t>habemus</a:t>
            </a:r>
            <a:r>
              <a:rPr lang="en-US"/>
              <a:t> </a:t>
            </a:r>
            <a:r>
              <a:rPr lang="en-US" err="1"/>
              <a:t>repudiare</a:t>
            </a:r>
            <a:r>
              <a:rPr lang="en-US"/>
              <a:t>, has an </a:t>
            </a:r>
            <a:r>
              <a:rPr lang="en-US" err="1"/>
              <a:t>pericula</a:t>
            </a:r>
            <a:r>
              <a:rPr lang="en-US"/>
              <a:t> </a:t>
            </a:r>
            <a:r>
              <a:rPr lang="en-US" err="1"/>
              <a:t>tractatos</a:t>
            </a:r>
            <a:r>
              <a:rPr lang="en-US"/>
              <a:t>. </a:t>
            </a:r>
            <a:r>
              <a:rPr lang="en-US" err="1"/>
              <a:t>Nec</a:t>
            </a:r>
            <a:r>
              <a:rPr lang="en-US"/>
              <a:t> </a:t>
            </a:r>
            <a:r>
              <a:rPr lang="en-US" err="1"/>
              <a:t>debitis</a:t>
            </a:r>
            <a:r>
              <a:rPr lang="en-US"/>
              <a:t> </a:t>
            </a:r>
            <a:r>
              <a:rPr lang="en-US" err="1"/>
              <a:t>dissentias</a:t>
            </a:r>
            <a:r>
              <a:rPr lang="en-US"/>
              <a:t> ad. </a:t>
            </a:r>
            <a:r>
              <a:rPr lang="en-US" err="1"/>
              <a:t>Patrioque</a:t>
            </a:r>
            <a:r>
              <a:rPr lang="en-US"/>
              <a:t> </a:t>
            </a:r>
            <a:r>
              <a:rPr lang="en-US" err="1"/>
              <a:t>voluptatum</a:t>
            </a:r>
            <a:r>
              <a:rPr lang="en-US"/>
              <a:t> </a:t>
            </a:r>
            <a:r>
              <a:rPr lang="en-US" err="1"/>
              <a:t>sed</a:t>
            </a:r>
            <a:r>
              <a:rPr lang="en-US"/>
              <a:t> ex, id </a:t>
            </a:r>
            <a:r>
              <a:rPr lang="en-US" err="1"/>
              <a:t>admodum</a:t>
            </a:r>
            <a:r>
              <a:rPr lang="en-US"/>
              <a:t>.</a:t>
            </a:r>
          </a:p>
          <a:p>
            <a:pPr lvl="0"/>
            <a:endParaRPr lang="en-US"/>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9"/>
          </p:nvPr>
        </p:nvSpPr>
        <p:spPr/>
        <p:txBody>
          <a:bodyPr/>
          <a:lstStyle/>
          <a:p>
            <a:r>
              <a:rPr lang="es-ES"/>
              <a:t>Monitorovací výbor OPTP, 29. 11. 2022</a:t>
            </a:r>
            <a:endParaRPr lang="en-US"/>
          </a:p>
        </p:txBody>
      </p:sp>
    </p:spTree>
    <p:extLst>
      <p:ext uri="{BB962C8B-B14F-4D97-AF65-F5344CB8AC3E}">
        <p14:creationId xmlns:p14="http://schemas.microsoft.com/office/powerpoint/2010/main" val="2833100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s slide - centr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5" y="2060235"/>
            <a:ext cx="5292000" cy="3025522"/>
          </a:xfrm>
        </p:spPr>
        <p:txBody>
          <a:bodyPr lIns="0" tIns="0" rIns="0" bIns="0">
            <a:noAutofit/>
          </a:bodyPr>
          <a:lstStyle>
            <a:lvl1pPr marL="0" indent="0" algn="ctr">
              <a:buNone/>
              <a:defRPr lang="en-US" sz="2800" dirty="0" smtClean="0">
                <a:latin typeface="Georgia" panose="02040502050405020303" pitchFamily="18" charset="0"/>
              </a:defRPr>
            </a:lvl1pPr>
          </a:lstStyle>
          <a:p>
            <a:pPr marL="356616" lvl="0" indent="-356616" algn="ctr">
              <a:spcBef>
                <a:spcPts val="0"/>
              </a:spcBef>
            </a:pPr>
            <a:r>
              <a:rPr lang="en-US"/>
              <a:t>Click to 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5" y="5506678"/>
            <a:ext cx="5292000" cy="316838"/>
          </a:xfrm>
        </p:spPr>
        <p:txBody>
          <a:bodyPr lIns="0" tIns="0" rIns="0" bIns="0">
            <a:noAutofit/>
          </a:bodyPr>
          <a:lstStyle>
            <a:lvl1pPr marL="0" indent="0" algn="ctr">
              <a:buNone/>
              <a:defRPr lang="en-US" sz="1600" dirty="0" smtClean="0">
                <a:solidFill>
                  <a:srgbClr val="FFE600"/>
                </a:solidFill>
                <a:latin typeface="Arial" panose="020B0604020202020204" pitchFamily="34" charset="0"/>
              </a:defRPr>
            </a:lvl1pPr>
          </a:lstStyle>
          <a:p>
            <a:pPr marL="356616" lvl="0" indent="-356616" algn="ctr">
              <a:spcBef>
                <a:spcPts val="0"/>
              </a:spcBef>
              <a:spcAft>
                <a:spcPts val="600"/>
              </a:spcAft>
            </a:pPr>
            <a:r>
              <a:rPr lang="en-US"/>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5" y="5818717"/>
            <a:ext cx="5292000" cy="316838"/>
          </a:xfrm>
        </p:spPr>
        <p:txBody>
          <a:bodyPr vert="horz" lIns="0" tIns="0" rIns="0" bIns="0" rtlCol="0" anchor="t" anchorCtr="0">
            <a:noAutofit/>
          </a:bodyPr>
          <a:lstStyle>
            <a:lvl1pPr marL="0" indent="0" algn="ctr">
              <a:buNone/>
              <a:defRPr lang="en-US" sz="1600" dirty="0" smtClean="0">
                <a:latin typeface="Arial" panose="020B0604020202020204" pitchFamily="34" charset="0"/>
              </a:defRPr>
            </a:lvl1pPr>
          </a:lstStyle>
          <a:p>
            <a:pPr marL="356616" lvl="0" indent="-356616" algn="ctr">
              <a:spcBef>
                <a:spcPts val="0"/>
              </a:spcBef>
              <a:spcAft>
                <a:spcPts val="600"/>
              </a:spcAft>
            </a:pPr>
            <a:r>
              <a:rPr lang="en-US"/>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1" y="979787"/>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200">
                <a:solidFill>
                  <a:schemeClr val="tx2"/>
                </a:solidFill>
                <a:latin typeface="Georgia" panose="02040502050405020303" pitchFamily="18" charset="0"/>
              </a:rPr>
              <a:t>“ </a:t>
            </a:r>
          </a:p>
        </p:txBody>
      </p:sp>
      <p:sp>
        <p:nvSpPr>
          <p:cNvPr id="2" name="Footer Placeholder 1"/>
          <p:cNvSpPr>
            <a:spLocks noGrp="1"/>
          </p:cNvSpPr>
          <p:nvPr>
            <p:ph type="ftr" sz="quarter" idx="13"/>
          </p:nvPr>
        </p:nvSpPr>
        <p:spPr/>
        <p:txBody>
          <a:bodyPr/>
          <a:lstStyle/>
          <a:p>
            <a:r>
              <a:rPr lang="es-ES"/>
              <a:t>Monitorovací výbor OPTP, 29. 11. 2022</a:t>
            </a:r>
            <a:endParaRPr lang="en-US"/>
          </a:p>
        </p:txBody>
      </p:sp>
    </p:spTree>
    <p:extLst>
      <p:ext uri="{BB962C8B-B14F-4D97-AF65-F5344CB8AC3E}">
        <p14:creationId xmlns:p14="http://schemas.microsoft.com/office/powerpoint/2010/main" val="35212200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s slide - left side">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20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93188" y="2526765"/>
            <a:ext cx="5292000" cy="1800000"/>
          </a:xfrm>
        </p:spPr>
        <p:txBody>
          <a:bodyPr lIns="0" tIns="46800" rIns="90000" bIns="46800"/>
          <a:lstStyle>
            <a:lvl1pPr marL="0" indent="0">
              <a:buNone/>
              <a:defRPr lang="en-US" sz="2800" dirty="0" smtClean="0">
                <a:latin typeface="Georgia" panose="02040502050405020303" pitchFamily="18" charset="0"/>
              </a:defRPr>
            </a:lvl1pPr>
          </a:lstStyle>
          <a:p>
            <a:pPr marL="356616" lvl="0" indent="-356616">
              <a:spcBef>
                <a:spcPts val="0"/>
              </a:spcBef>
            </a:pPr>
            <a:r>
              <a:rPr lang="en-US"/>
              <a:t>Click to 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93188" y="4632765"/>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chemeClr val="tx2"/>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93188" y="4971442"/>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chemeClr val="bg1"/>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Job Title</a:t>
            </a:r>
          </a:p>
        </p:txBody>
      </p:sp>
      <p:sp>
        <p:nvSpPr>
          <p:cNvPr id="3" name="Footer Placeholder 2"/>
          <p:cNvSpPr>
            <a:spLocks noGrp="1"/>
          </p:cNvSpPr>
          <p:nvPr>
            <p:ph type="ftr" sz="quarter" idx="13"/>
          </p:nvPr>
        </p:nvSpPr>
        <p:spPr/>
        <p:txBody>
          <a:bodyPr/>
          <a:lstStyle/>
          <a:p>
            <a:r>
              <a:rPr lang="es-ES"/>
              <a:t>Monitorovací výbor OPTP, 29. 11. 2022</a:t>
            </a:r>
            <a:endParaRPr lang="en-US"/>
          </a:p>
        </p:txBody>
      </p:sp>
    </p:spTree>
    <p:extLst>
      <p:ext uri="{BB962C8B-B14F-4D97-AF65-F5344CB8AC3E}">
        <p14:creationId xmlns:p14="http://schemas.microsoft.com/office/powerpoint/2010/main" val="2322284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a:t>Video</a:t>
            </a:r>
          </a:p>
        </p:txBody>
      </p:sp>
      <p:sp>
        <p:nvSpPr>
          <p:cNvPr id="6" name="Footer Placeholder 5"/>
          <p:cNvSpPr>
            <a:spLocks noGrp="1"/>
          </p:cNvSpPr>
          <p:nvPr>
            <p:ph type="ftr" sz="quarter" idx="11"/>
          </p:nvPr>
        </p:nvSpPr>
        <p:spPr/>
        <p:txBody>
          <a:bodyPr/>
          <a:lstStyle/>
          <a:p>
            <a:r>
              <a:rPr lang="es-ES"/>
              <a:t>Monitorovací výbor OPTP, 29. 11. 2022</a:t>
            </a:r>
            <a:endParaRPr lang="en-US"/>
          </a:p>
        </p:txBody>
      </p:sp>
    </p:spTree>
    <p:extLst>
      <p:ext uri="{BB962C8B-B14F-4D97-AF65-F5344CB8AC3E}">
        <p14:creationId xmlns:p14="http://schemas.microsoft.com/office/powerpoint/2010/main" val="3573040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Slide with pictur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r>
              <a:rPr lang="en-US"/>
              <a:t>Click icon to add picture</a:t>
            </a:r>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590550" y="2578743"/>
            <a:ext cx="4537959" cy="1055708"/>
          </a:xfrm>
        </p:spPr>
        <p:txBody>
          <a:bodyPr/>
          <a:lstStyle>
            <a:lvl1pPr marL="0" indent="0">
              <a:buNone/>
              <a:defRPr sz="3000"/>
            </a:lvl1pPr>
          </a:lstStyle>
          <a:p>
            <a:pPr lvl="0"/>
            <a:r>
              <a:rPr lang="en-IN"/>
              <a:t>Chapter Title</a:t>
            </a:r>
          </a:p>
          <a:p>
            <a:pPr lvl="0"/>
            <a:r>
              <a:rPr lang="en-IN"/>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590550" y="3840384"/>
            <a:ext cx="4537959" cy="1055708"/>
          </a:xfrm>
        </p:spPr>
        <p:txBody>
          <a:bodyPr/>
          <a:lstStyle>
            <a:lvl1pPr marL="0" indent="0">
              <a:buNone/>
              <a:defRPr sz="1600"/>
            </a:lvl1pPr>
          </a:lstStyle>
          <a:p>
            <a:pPr lvl="0"/>
            <a:r>
              <a:rPr lang="en-IN"/>
              <a:t>text</a:t>
            </a:r>
          </a:p>
        </p:txBody>
      </p:sp>
      <p:sp>
        <p:nvSpPr>
          <p:cNvPr id="6" name="Footer Placeholder 5"/>
          <p:cNvSpPr>
            <a:spLocks noGrp="1"/>
          </p:cNvSpPr>
          <p:nvPr>
            <p:ph type="ftr" sz="quarter" idx="13"/>
          </p:nvPr>
        </p:nvSpPr>
        <p:spPr/>
        <p:txBody>
          <a:bodyPr/>
          <a:lstStyle/>
          <a:p>
            <a:r>
              <a:rPr lang="es-ES"/>
              <a:t>Monitorovací výbor OPTP, 29. 11. 2022</a:t>
            </a:r>
            <a:endParaRPr lang="en-US"/>
          </a:p>
        </p:txBody>
      </p:sp>
    </p:spTree>
    <p:extLst>
      <p:ext uri="{BB962C8B-B14F-4D97-AF65-F5344CB8AC3E}">
        <p14:creationId xmlns:p14="http://schemas.microsoft.com/office/powerpoint/2010/main" val="1580524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 Chapter slide">
    <p:spTree>
      <p:nvGrpSpPr>
        <p:cNvPr id="1" name=""/>
        <p:cNvGrpSpPr/>
        <p:nvPr/>
      </p:nvGrpSpPr>
      <p:grpSpPr>
        <a:xfrm>
          <a:off x="0" y="0"/>
          <a:ext cx="0" cy="0"/>
          <a:chOff x="0" y="0"/>
          <a:chExt cx="0" cy="0"/>
        </a:xfrm>
      </p:grpSpPr>
      <p:sp>
        <p:nvSpPr>
          <p:cNvPr id="5" name="Freeform 6"/>
          <p:cNvSpPr>
            <a:spLocks/>
          </p:cNvSpPr>
          <p:nvPr userDrawn="1"/>
        </p:nvSpPr>
        <p:spPr bwMode="gray">
          <a:xfrm>
            <a:off x="0" y="0"/>
            <a:ext cx="6099175"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7" name="Text Placeholder 6"/>
          <p:cNvSpPr>
            <a:spLocks noGrp="1"/>
          </p:cNvSpPr>
          <p:nvPr>
            <p:ph type="body" sz="quarter" idx="13"/>
          </p:nvPr>
        </p:nvSpPr>
        <p:spPr>
          <a:xfrm>
            <a:off x="590550" y="908050"/>
            <a:ext cx="4787900" cy="1536700"/>
          </a:xfrm>
        </p:spPr>
        <p:txBody>
          <a:bodyPr/>
          <a:lstStyle>
            <a:lvl1pPr marL="0" indent="0">
              <a:buNone/>
              <a:defRPr sz="3000">
                <a:solidFill>
                  <a:schemeClr val="bg2"/>
                </a:solidFill>
              </a:defRPr>
            </a:lvl1pPr>
          </a:lstStyle>
          <a:p>
            <a:pPr lvl="0"/>
            <a:r>
              <a:rPr lang="en-US"/>
              <a:t>Click to edit Master text styles</a:t>
            </a:r>
          </a:p>
        </p:txBody>
      </p:sp>
      <p:sp>
        <p:nvSpPr>
          <p:cNvPr id="8" name="Footer Placeholder 7"/>
          <p:cNvSpPr>
            <a:spLocks noGrp="1"/>
          </p:cNvSpPr>
          <p:nvPr>
            <p:ph type="ftr" sz="quarter" idx="14"/>
          </p:nvPr>
        </p:nvSpPr>
        <p:spPr/>
        <p:txBody>
          <a:bodyPr/>
          <a:lstStyle/>
          <a:p>
            <a:r>
              <a:rPr lang="es-ES"/>
              <a:t>Monitorovací výbor OPTP, 29. 11. 2022</a:t>
            </a:r>
            <a:endParaRPr lang="en-US"/>
          </a:p>
        </p:txBody>
      </p:sp>
    </p:spTree>
    <p:extLst>
      <p:ext uri="{BB962C8B-B14F-4D97-AF65-F5344CB8AC3E}">
        <p14:creationId xmlns:p14="http://schemas.microsoft.com/office/powerpoint/2010/main" val="40529053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Cover slide with autho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tx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tx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507057" y="5799060"/>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635857" y="5695200"/>
            <a:ext cx="1045073" cy="197581"/>
          </a:xfrm>
          <a:prstGeom prst="rect">
            <a:avLst/>
          </a:prstGeom>
          <a:noFill/>
        </p:spPr>
        <p:txBody>
          <a:bodyPr wrap="square" lIns="0" tIns="0" rIns="0" bIns="0" rtlCol="0" anchor="ctr" anchorCtr="0">
            <a:noAutofit/>
          </a:bodyPr>
          <a:lstStyle/>
          <a:p>
            <a:r>
              <a:rPr lang="en-GB" sz="1200">
                <a:solidFill>
                  <a:srgbClr val="828290"/>
                </a:solidFill>
                <a:latin typeface="Arial" panose="020B0604020202020204" pitchFamily="34"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507057" y="6109189"/>
            <a:ext cx="3089275" cy="180000"/>
          </a:xfrm>
        </p:spPr>
        <p:txBody>
          <a:bodyPr/>
          <a:lstStyle>
            <a:lvl1pPr marL="0" indent="0">
              <a:buNone/>
              <a:defRPr sz="1200">
                <a:solidFill>
                  <a:schemeClr val="tx2"/>
                </a:solidFill>
              </a:defRPr>
            </a:lvl1pPr>
          </a:lstStyle>
          <a:p>
            <a:pPr lvl="0"/>
            <a:r>
              <a:rPr lang="en-US"/>
              <a:t>Name Surname</a:t>
            </a:r>
            <a:endParaRPr lang="en-GB"/>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507057" y="6306807"/>
            <a:ext cx="3089275" cy="180000"/>
          </a:xfrm>
        </p:spPr>
        <p:txBody>
          <a:bodyPr/>
          <a:lstStyle>
            <a:lvl1pPr marL="0" indent="0">
              <a:buNone/>
              <a:defRPr sz="1200">
                <a:solidFill>
                  <a:schemeClr val="bg1"/>
                </a:solidFill>
              </a:defRPr>
            </a:lvl1pPr>
          </a:lstStyle>
          <a:p>
            <a:pPr lvl="0"/>
            <a:r>
              <a:rPr lang="en-US"/>
              <a:t>Job Title</a:t>
            </a:r>
            <a:endParaRPr lang="en-GB"/>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635856" y="6004642"/>
            <a:ext cx="576000" cy="576000"/>
          </a:xfrm>
          <a:prstGeom prst="ellipse">
            <a:avLst/>
          </a:prstGeom>
        </p:spPr>
        <p:txBody>
          <a:bodyPr anchor="ctr"/>
          <a:lstStyle>
            <a:lvl1pPr marL="0" indent="0" algn="ctr">
              <a:buNone/>
              <a:defRPr sz="900">
                <a:solidFill>
                  <a:schemeClr val="bg1"/>
                </a:solidFill>
              </a:defRPr>
            </a:lvl1pPr>
          </a:lstStyle>
          <a:p>
            <a:r>
              <a:rPr lang="en-US"/>
              <a:t>Click icon to add picture</a:t>
            </a:r>
            <a:endParaRPr lang="en-GB"/>
          </a:p>
        </p:txBody>
      </p:sp>
      <p:grpSp>
        <p:nvGrpSpPr>
          <p:cNvPr id="15" name="Group 4">
            <a:extLst>
              <a:ext uri="{FF2B5EF4-FFF2-40B4-BE49-F238E27FC236}">
                <a16:creationId xmlns:a16="http://schemas.microsoft.com/office/drawing/2014/main" id="{6B891F47-1BBE-4926-81DF-B17907D2F8E1}"/>
              </a:ext>
            </a:extLst>
          </p:cNvPr>
          <p:cNvGrpSpPr>
            <a:grpSpLocks noChangeAspect="1"/>
          </p:cNvGrpSpPr>
          <p:nvPr userDrawn="1"/>
        </p:nvGrpSpPr>
        <p:grpSpPr bwMode="auto">
          <a:xfrm>
            <a:off x="10364788" y="4730750"/>
            <a:ext cx="1225550" cy="1435100"/>
            <a:chOff x="6529" y="3125"/>
            <a:chExt cx="772" cy="904"/>
          </a:xfrm>
        </p:grpSpPr>
        <p:sp>
          <p:nvSpPr>
            <p:cNvPr id="17" name="Freeform 5">
              <a:extLst>
                <a:ext uri="{FF2B5EF4-FFF2-40B4-BE49-F238E27FC236}">
                  <a16:creationId xmlns:a16="http://schemas.microsoft.com/office/drawing/2014/main" id="{0A2A4AEF-C603-4360-9387-8879E71862A6}"/>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8" name="Freeform 6">
              <a:extLst>
                <a:ext uri="{FF2B5EF4-FFF2-40B4-BE49-F238E27FC236}">
                  <a16:creationId xmlns:a16="http://schemas.microsoft.com/office/drawing/2014/main" id="{54797EE6-BAEA-4DA7-95C2-6B09B77D317C}"/>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273876984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 Chapter slide - tranparency">
    <p:spTree>
      <p:nvGrpSpPr>
        <p:cNvPr id="1" name=""/>
        <p:cNvGrpSpPr/>
        <p:nvPr/>
      </p:nvGrpSpPr>
      <p:grpSpPr>
        <a:xfrm>
          <a:off x="0" y="0"/>
          <a:ext cx="0" cy="0"/>
          <a:chOff x="0" y="0"/>
          <a:chExt cx="0" cy="0"/>
        </a:xfrm>
      </p:grpSpPr>
      <p:sp>
        <p:nvSpPr>
          <p:cNvPr id="8" name="Freeform 6"/>
          <p:cNvSpPr>
            <a:spLocks/>
          </p:cNvSpPr>
          <p:nvPr userDrawn="1"/>
        </p:nvSpPr>
        <p:spPr bwMode="gray">
          <a:xfrm>
            <a:off x="-1" y="0"/>
            <a:ext cx="6099176"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chemeClr val="tx2">
              <a:alpha val="90000"/>
            </a:schemeClr>
          </a:solidFill>
          <a:ln w="9525">
            <a:noFill/>
            <a:round/>
            <a:headEnd/>
            <a:tailEnd/>
          </a:ln>
          <a:effectLst/>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7" name="Text Placeholder 6"/>
          <p:cNvSpPr>
            <a:spLocks noGrp="1"/>
          </p:cNvSpPr>
          <p:nvPr>
            <p:ph type="body" sz="quarter" idx="13"/>
          </p:nvPr>
        </p:nvSpPr>
        <p:spPr>
          <a:xfrm>
            <a:off x="590550" y="908050"/>
            <a:ext cx="4787900" cy="1536700"/>
          </a:xfrm>
        </p:spPr>
        <p:txBody>
          <a:bodyPr/>
          <a:lstStyle>
            <a:lvl1pPr marL="0" indent="0">
              <a:buNone/>
              <a:defRPr sz="3000">
                <a:solidFill>
                  <a:schemeClr val="bg2"/>
                </a:solidFill>
              </a:defRPr>
            </a:lvl1pPr>
          </a:lstStyle>
          <a:p>
            <a:pPr lvl="0"/>
            <a:r>
              <a:rPr lang="en-US"/>
              <a:t>Click to edit Master text styles</a:t>
            </a:r>
          </a:p>
        </p:txBody>
      </p:sp>
      <p:sp>
        <p:nvSpPr>
          <p:cNvPr id="6" name="Footer Placeholder 5"/>
          <p:cNvSpPr>
            <a:spLocks noGrp="1"/>
          </p:cNvSpPr>
          <p:nvPr>
            <p:ph type="ftr" sz="quarter" idx="14"/>
          </p:nvPr>
        </p:nvSpPr>
        <p:spPr/>
        <p:txBody>
          <a:bodyPr/>
          <a:lstStyle/>
          <a:p>
            <a:r>
              <a:rPr lang="es-ES"/>
              <a:t>Monitorovací výbor OPTP, 29. 11. 2022</a:t>
            </a:r>
            <a:endParaRPr lang="en-US"/>
          </a:p>
        </p:txBody>
      </p:sp>
    </p:spTree>
    <p:extLst>
      <p:ext uri="{BB962C8B-B14F-4D97-AF65-F5344CB8AC3E}">
        <p14:creationId xmlns:p14="http://schemas.microsoft.com/office/powerpoint/2010/main" val="289645800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pter slide no pictur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rgbClr val="FFFFFF"/>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9" name="Footer Placeholder 8"/>
          <p:cNvSpPr>
            <a:spLocks noGrp="1"/>
          </p:cNvSpPr>
          <p:nvPr>
            <p:ph type="ftr" sz="quarter" idx="11"/>
          </p:nvPr>
        </p:nvSpPr>
        <p:spPr/>
        <p:txBody>
          <a:bodyPr/>
          <a:lstStyle/>
          <a:p>
            <a:r>
              <a:rPr lang="es-ES"/>
              <a:t>Monitorovací výbor OPTP, 29. 11. 2022</a:t>
            </a:r>
            <a:endParaRPr lang="en-US"/>
          </a:p>
        </p:txBody>
      </p:sp>
    </p:spTree>
    <p:extLst>
      <p:ext uri="{BB962C8B-B14F-4D97-AF65-F5344CB8AC3E}">
        <p14:creationId xmlns:p14="http://schemas.microsoft.com/office/powerpoint/2010/main" val="38937044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pter slide with number">
    <p:spTree>
      <p:nvGrpSpPr>
        <p:cNvPr id="1" name=""/>
        <p:cNvGrpSpPr/>
        <p:nvPr/>
      </p:nvGrpSpPr>
      <p:grpSpPr>
        <a:xfrm>
          <a:off x="0" y="0"/>
          <a:ext cx="0" cy="0"/>
          <a:chOff x="0" y="0"/>
          <a:chExt cx="0" cy="0"/>
        </a:xfrm>
      </p:grpSpPr>
      <p:sp>
        <p:nvSpPr>
          <p:cNvPr id="8" name="Text Placeholder 7"/>
          <p:cNvSpPr>
            <a:spLocks noGrp="1"/>
          </p:cNvSpPr>
          <p:nvPr>
            <p:ph type="body" sz="quarter" idx="16" hasCustomPrompt="1"/>
          </p:nvPr>
        </p:nvSpPr>
        <p:spPr>
          <a:xfrm>
            <a:off x="590550" y="-863760"/>
            <a:ext cx="4392000" cy="4917600"/>
          </a:xfrm>
        </p:spPr>
        <p:txBody>
          <a:bodyPr/>
          <a:lstStyle>
            <a:lvl1pPr marL="0" indent="0">
              <a:buNone/>
              <a:defRPr lang="en-US" sz="55000" b="1" kern="1200" dirty="0" smtClean="0">
                <a:solidFill>
                  <a:srgbClr val="747480">
                    <a:alpha val="50000"/>
                  </a:srgbClr>
                </a:solidFill>
                <a:latin typeface="Arial" panose="020B0604020202020204" pitchFamily="34" charset="0"/>
                <a:ea typeface="+mn-ea"/>
                <a:cs typeface="+mn-cs"/>
              </a:defRPr>
            </a:lvl1pPr>
          </a:lstStyle>
          <a:p>
            <a:pPr marL="0" marR="0" lvl="0" indent="0" algn="l" defTabSz="755512" rtl="0" eaLnBrk="1" fontAlgn="auto" latinLnBrk="0" hangingPunct="1">
              <a:lnSpc>
                <a:spcPct val="100000"/>
              </a:lnSpc>
              <a:spcBef>
                <a:spcPts val="0"/>
              </a:spcBef>
              <a:spcAft>
                <a:spcPts val="150"/>
              </a:spcAft>
              <a:buClrTx/>
              <a:buSzTx/>
              <a:buFont typeface="Arial" panose="020B0604020202020204" pitchFamily="34" charset="0"/>
              <a:buNone/>
              <a:tabLst/>
            </a:pPr>
            <a:r>
              <a:rPr lang="en-US"/>
              <a:t>#</a:t>
            </a:r>
          </a:p>
        </p:txBody>
      </p:sp>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rgbClr val="FFFFFF"/>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7"/>
          </p:nvPr>
        </p:nvSpPr>
        <p:spPr/>
        <p:txBody>
          <a:bodyPr/>
          <a:lstStyle/>
          <a:p>
            <a:r>
              <a:rPr lang="es-ES"/>
              <a:t>Monitorovací výbor OPTP, 29. 11. 2022</a:t>
            </a:r>
            <a:endParaRPr lang="en-US"/>
          </a:p>
        </p:txBody>
      </p:sp>
    </p:spTree>
    <p:extLst>
      <p:ext uri="{BB962C8B-B14F-4D97-AF65-F5344CB8AC3E}">
        <p14:creationId xmlns:p14="http://schemas.microsoft.com/office/powerpoint/2010/main" val="27167858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Disclaimer CZ">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3" y="0"/>
            <a:ext cx="12192005" cy="6858000"/>
          </a:xfrm>
          <a:prstGeom prst="rect">
            <a:avLst/>
          </a:prstGeom>
        </p:spPr>
      </p:pic>
      <p:sp>
        <p:nvSpPr>
          <p:cNvPr id="5" name="TextBox 4">
            <a:extLst>
              <a:ext uri="{FF2B5EF4-FFF2-40B4-BE49-F238E27FC236}">
                <a16:creationId xmlns:a16="http://schemas.microsoft.com/office/drawing/2014/main" id="{54FF1959-FB3E-4D6E-8DA4-A0365BB2751F}"/>
              </a:ext>
            </a:extLst>
          </p:cNvPr>
          <p:cNvSpPr txBox="1">
            <a:spLocks/>
          </p:cNvSpPr>
          <p:nvPr userDrawn="1"/>
        </p:nvSpPr>
        <p:spPr>
          <a:xfrm>
            <a:off x="590550" y="908050"/>
            <a:ext cx="3564261" cy="3006977"/>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Smyslem EY je přispívat k tomu, aby svět fungoval lépe. Proto pomáháme klientům, našim zaměstnancům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širšímu společenství vytvářet dlouhodobé hodnoty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a posilovat důvěru v kapitálové trhy.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Týmy odborníků EY, vybavené nejmodernějšími technologiemi, působí ve více než 150 zemích celého světa – provádějí audity a poskytují klientům širokou poradenskou podporu, která jim umožňuje růst, transformovat se a efektivně fungovat.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Naši auditoři, konzultanti, právní a daňoví poradci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odborníci na strategické a transakční poradenství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si kladou ty správné otázky a dokážou najít ty správné odpovědi na složité problémy dnešního světa.</a:t>
            </a:r>
          </a:p>
        </p:txBody>
      </p:sp>
      <p:sp>
        <p:nvSpPr>
          <p:cNvPr id="7" name="TextBox 6">
            <a:extLst>
              <a:ext uri="{FF2B5EF4-FFF2-40B4-BE49-F238E27FC236}">
                <a16:creationId xmlns:a16="http://schemas.microsoft.com/office/drawing/2014/main" id="{E6902003-B9BB-47C4-97AD-E7B6C2C9C928}"/>
              </a:ext>
            </a:extLst>
          </p:cNvPr>
          <p:cNvSpPr txBox="1">
            <a:spLocks/>
          </p:cNvSpPr>
          <p:nvPr userDrawn="1"/>
        </p:nvSpPr>
        <p:spPr>
          <a:xfrm>
            <a:off x="8297990" y="908050"/>
            <a:ext cx="3309810" cy="2786404"/>
          </a:xfrm>
          <a:prstGeom prst="rect">
            <a:avLst/>
          </a:prstGeom>
          <a:noFill/>
        </p:spPr>
        <p:txBody>
          <a:bodyPr wrap="square" lIns="0" tIns="36576" rIns="0" bIns="0" rtlCol="0" anchor="t">
            <a:spAutoFit/>
          </a:bodyPr>
          <a:lstStyle/>
          <a:p>
            <a:pPr lvl="0">
              <a:buClr>
                <a:srgbClr val="FFD200"/>
              </a:buClr>
              <a:buSzPct val="70000"/>
              <a:defRPr/>
            </a:pPr>
            <a:r>
              <a:rPr lang="cs-CZ" sz="800" kern="0" noProof="0">
                <a:solidFill>
                  <a:srgbClr val="FFFFFF"/>
                </a:solidFill>
                <a:latin typeface="Arial" panose="020B0604020202020204" pitchFamily="34" charset="0"/>
                <a:cs typeface="Arial" panose="020B0604020202020204" pitchFamily="34" charset="0"/>
              </a:rPr>
              <a:t>Název EY zahrnuje celosvětovou organizaci a může zahrnovat jednu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či více členských firem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z nichž každá je samostatnou právnickou osobou.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je britská společnost s ručením omezeným garancí, která neposkytuje služby klientům. Informace o tom, jak EY shromažďuje a používá osobní údaje, a o právech fyzických osob stanovených právními předpisy o ochraně osobních údajů jsou k dispozici na ey.com/</a:t>
            </a:r>
            <a:r>
              <a:rPr lang="en-US" sz="800" kern="0" noProof="0">
                <a:solidFill>
                  <a:srgbClr val="FFFFFF"/>
                </a:solidFill>
                <a:latin typeface="Arial" panose="020B0604020202020204" pitchFamily="34" charset="0"/>
                <a:cs typeface="Arial" panose="020B0604020202020204" pitchFamily="34" charset="0"/>
              </a:rPr>
              <a:t>privacy</a:t>
            </a:r>
            <a:r>
              <a:rPr lang="cs-CZ" sz="800" kern="0" noProof="0">
                <a:solidFill>
                  <a:srgbClr val="FFFFFF"/>
                </a:solidFill>
                <a:latin typeface="Arial" panose="020B0604020202020204" pitchFamily="34" charset="0"/>
                <a:cs typeface="Arial" panose="020B0604020202020204" pitchFamily="34" charset="0"/>
              </a:rPr>
              <a:t>. Členské firmy EY neposkytují právní služby v zemích, kde to zákon neumožňuje. Podrobnější informace o naší organizaci najdete na našich webových stránkách ey.com. </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2022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Všechna práva vyhrazena. </a:t>
            </a:r>
          </a:p>
          <a:p>
            <a:pPr marL="0" marR="0" lvl="0" indent="0" algn="l" defTabSz="914400" rtl="0" eaLnBrk="1" fontAlgn="base" latinLnBrk="0" hangingPunct="1">
              <a:lnSpc>
                <a:spcPct val="100000"/>
              </a:lnSpc>
              <a:spcBef>
                <a:spcPct val="0"/>
              </a:spcBef>
              <a:spcAft>
                <a:spcPts val="1013"/>
              </a:spcAft>
              <a:buClrTx/>
              <a:buSzTx/>
              <a:buFontTx/>
              <a:buNone/>
              <a:tabLst/>
              <a:defRPr/>
            </a:pPr>
            <a:r>
              <a:rPr lang="cs-CZ" sz="800" kern="0" noProof="0">
                <a:solidFill>
                  <a:srgbClr val="FFFFFF"/>
                </a:solidFill>
                <a:latin typeface="Arial" panose="020B0604020202020204" pitchFamily="34" charset="0"/>
                <a:cs typeface="Arial" panose="020B0604020202020204" pitchFamily="34" charset="0"/>
              </a:rPr>
              <a:t>Tento materiál má pouze všeobecný informační charakter, na který není možné spoléhat se jako na poskytnutí účetního, daňového ani jiného odborného poradenství. V případě potřeby se prosím obraťte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na svého konkrétního poradce.</a:t>
            </a: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19074391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isclaimer EN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3" y="0"/>
            <a:ext cx="12192005" cy="6858000"/>
          </a:xfrm>
          <a:prstGeom prst="rect">
            <a:avLst/>
          </a:prstGeom>
        </p:spPr>
      </p:pic>
      <p:sp>
        <p:nvSpPr>
          <p:cNvPr id="10" name="TextBox 9">
            <a:extLst>
              <a:ext uri="{FF2B5EF4-FFF2-40B4-BE49-F238E27FC236}">
                <a16:creationId xmlns:a16="http://schemas.microsoft.com/office/drawing/2014/main" id="{0B03E7E9-6F19-49DD-A944-876E8B3F96F9}"/>
              </a:ext>
            </a:extLst>
          </p:cNvPr>
          <p:cNvSpPr txBox="1">
            <a:spLocks/>
          </p:cNvSpPr>
          <p:nvPr userDrawn="1"/>
        </p:nvSpPr>
        <p:spPr>
          <a:xfrm>
            <a:off x="590550" y="908050"/>
            <a:ext cx="3205138" cy="2660728"/>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 exists to build a better working world, helping </a:t>
            </a:r>
            <a:r>
              <a:rPr lang="cs-CZ" sz="1100" kern="0">
                <a:solidFill>
                  <a:srgbClr val="FFFFFF"/>
                </a:solidFill>
                <a:latin typeface="Arial" panose="020B0604020202020204" pitchFamily="34" charset="0"/>
                <a:cs typeface="Arial" panose="020B0604020202020204" pitchFamily="34" charset="0"/>
              </a:rPr>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to create long-term value for clients, people </a:t>
            </a:r>
            <a:r>
              <a:rPr lang="cs-CZ" sz="1100" kern="0">
                <a:solidFill>
                  <a:srgbClr val="FFFFFF"/>
                </a:solidFill>
                <a:latin typeface="Arial" panose="020B0604020202020204" pitchFamily="34" charset="0"/>
                <a:cs typeface="Arial" panose="020B0604020202020204" pitchFamily="34" charset="0"/>
              </a:rPr>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society and build trust in the capital markets.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Enabled by data and technology, diverse EY teams in over 150 countries provide trust through assurance and help clients grow, transform </a:t>
            </a:r>
            <a:r>
              <a:rPr lang="cs-CZ" sz="1100" kern="0">
                <a:solidFill>
                  <a:srgbClr val="FFFFFF"/>
                </a:solidFill>
                <a:latin typeface="Arial" panose="020B0604020202020204" pitchFamily="34" charset="0"/>
                <a:cs typeface="Arial" panose="020B0604020202020204" pitchFamily="34" charset="0"/>
              </a:rPr>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operate.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Working across assurance, consulting, law, strategy, tax and transactions, EY teams ask better questions to find new answers for the complex issues facing our world today.</a:t>
            </a:r>
          </a:p>
        </p:txBody>
      </p:sp>
      <p:sp>
        <p:nvSpPr>
          <p:cNvPr id="11" name="TextBox 10">
            <a:extLst>
              <a:ext uri="{FF2B5EF4-FFF2-40B4-BE49-F238E27FC236}">
                <a16:creationId xmlns:a16="http://schemas.microsoft.com/office/drawing/2014/main" id="{A5FF8C4B-AB95-4CA2-9E06-22F7C24A322E}"/>
              </a:ext>
            </a:extLst>
          </p:cNvPr>
          <p:cNvSpPr txBox="1">
            <a:spLocks/>
          </p:cNvSpPr>
          <p:nvPr userDrawn="1"/>
        </p:nvSpPr>
        <p:spPr>
          <a:xfrm>
            <a:off x="8402662" y="908050"/>
            <a:ext cx="3205138" cy="2411942"/>
          </a:xfrm>
          <a:prstGeom prst="rect">
            <a:avLst/>
          </a:prstGeom>
          <a:noFill/>
        </p:spPr>
        <p:txBody>
          <a:bodyPr wrap="square" lIns="0" tIns="36576" rIns="0" bIns="0" rtlCol="0" anchor="t">
            <a:spAutoFit/>
          </a:bodyPr>
          <a:lstStyle/>
          <a:p>
            <a:pPr lvl="0">
              <a:buClr>
                <a:srgbClr val="FFD200"/>
              </a:buClr>
              <a:buSzPct val="70000"/>
              <a:defRPr/>
            </a:pPr>
            <a:r>
              <a:rPr lang="en-IN" sz="800" kern="0">
                <a:solidFill>
                  <a:srgbClr val="FFFFFF"/>
                </a:solidFill>
                <a:latin typeface="Arial" panose="020B0604020202020204" pitchFamily="34" charset="0"/>
                <a:cs typeface="Arial" panose="020B0604020202020204" pitchFamily="34" charset="0"/>
              </a:rPr>
              <a:t>EY refers to the global organization, and may refer to one or more, </a:t>
            </a:r>
            <a:r>
              <a:rPr lang="cs-CZ" sz="800" kern="0">
                <a:solidFill>
                  <a:srgbClr val="FFFFFF"/>
                </a:solidFill>
                <a:latin typeface="Arial" panose="020B0604020202020204" pitchFamily="34" charset="0"/>
                <a:cs typeface="Arial" panose="020B0604020202020204" pitchFamily="34" charset="0"/>
              </a:rPr>
              <a:t/>
            </a:r>
            <a:br>
              <a:rPr lang="cs-CZ" sz="800" kern="0">
                <a:solidFill>
                  <a:srgbClr val="FFFFFF"/>
                </a:solidFill>
                <a:latin typeface="Arial" panose="020B0604020202020204" pitchFamily="34" charset="0"/>
                <a:cs typeface="Arial" panose="020B0604020202020204" pitchFamily="34" charset="0"/>
              </a:rPr>
            </a:br>
            <a:r>
              <a:rPr lang="en-IN" sz="800" kern="0">
                <a:solidFill>
                  <a:srgbClr val="FFFFFF"/>
                </a:solidFill>
                <a:latin typeface="Arial" panose="020B0604020202020204" pitchFamily="34" charset="0"/>
                <a:cs typeface="Arial" panose="020B0604020202020204" pitchFamily="34" charset="0"/>
              </a:rPr>
              <a:t>of the member firms of Ernst &amp; Young Global Limited, each of which is a separate legal entity. Ernst &amp; Young Global Limited, a UK company limited by guarantee, does not provide services to clients. Information about how EY collects and uses personal data and a description of the rights individuals have under data protection legislation are available via ey.com/privacy. EY member firms do not practice law where prohibited by local laws. For more information about our organization, please visit ey.com.</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2022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All Rights Reserved.</a:t>
            </a:r>
            <a:endPar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a:buClr>
                <a:srgbClr val="FFD200"/>
              </a:buClr>
              <a:buSzPct val="70000"/>
              <a:defRPr/>
            </a:pPr>
            <a:r>
              <a:rPr lang="en-US" sz="800" kern="0">
                <a:solidFill>
                  <a:srgbClr val="FFFFFF"/>
                </a:solidFill>
                <a:latin typeface="Arial" panose="020B0604020202020204" pitchFamily="34" charset="0"/>
                <a:cs typeface="Arial" panose="020B0604020202020204" pitchFamily="34" charset="0"/>
              </a:rPr>
              <a:t>This material has been prepared for general informational purposes only and is not intended to be relied upon as accounting, tax or other professional advice. Please refer to your advisors for specific advice.</a:t>
            </a:r>
            <a:endParaRPr lang="cs-CZ" sz="800" kern="0">
              <a:solidFill>
                <a:srgbClr val="FFFFFF"/>
              </a:solidFill>
              <a:latin typeface="Arial" panose="020B0604020202020204" pitchFamily="34" charset="0"/>
              <a:cs typeface="Arial" panose="020B0604020202020204" pitchFamily="34" charset="0"/>
            </a:endParaRP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12822270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s-ES"/>
              <a:t>Monitorovací výbor OPTP, 29. 11. 2022</a:t>
            </a:r>
            <a:endParaRPr lang="en-US"/>
          </a:p>
        </p:txBody>
      </p:sp>
    </p:spTree>
    <p:extLst>
      <p:ext uri="{BB962C8B-B14F-4D97-AF65-F5344CB8AC3E}">
        <p14:creationId xmlns:p14="http://schemas.microsoft.com/office/powerpoint/2010/main" val="16937937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Prázdn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4386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 slid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8" name="Group 4">
            <a:extLst>
              <a:ext uri="{FF2B5EF4-FFF2-40B4-BE49-F238E27FC236}">
                <a16:creationId xmlns:a16="http://schemas.microsoft.com/office/drawing/2014/main" id="{FCE58100-61A2-4649-8264-6E202B2592B8}"/>
              </a:ext>
            </a:extLst>
          </p:cNvPr>
          <p:cNvGrpSpPr>
            <a:grpSpLocks noChangeAspect="1"/>
          </p:cNvGrpSpPr>
          <p:nvPr userDrawn="1"/>
        </p:nvGrpSpPr>
        <p:grpSpPr bwMode="auto">
          <a:xfrm>
            <a:off x="10364788" y="5233988"/>
            <a:ext cx="1225550" cy="1435100"/>
            <a:chOff x="6529" y="3125"/>
            <a:chExt cx="772" cy="904"/>
          </a:xfrm>
        </p:grpSpPr>
        <p:sp>
          <p:nvSpPr>
            <p:cNvPr id="9" name="Freeform 5">
              <a:extLst>
                <a:ext uri="{FF2B5EF4-FFF2-40B4-BE49-F238E27FC236}">
                  <a16:creationId xmlns:a16="http://schemas.microsoft.com/office/drawing/2014/main" id="{C1CA16BD-20A7-44DE-8410-7802C8DE8190}"/>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0" name="Freeform 6">
              <a:extLst>
                <a:ext uri="{FF2B5EF4-FFF2-40B4-BE49-F238E27FC236}">
                  <a16:creationId xmlns:a16="http://schemas.microsoft.com/office/drawing/2014/main" id="{384052ED-49B4-4341-9CBB-3E53CC4AA56A}"/>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5248037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ver slide with autho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461751" y="5837709"/>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590551" y="5733849"/>
            <a:ext cx="1045073" cy="197581"/>
          </a:xfrm>
          <a:prstGeom prst="rect">
            <a:avLst/>
          </a:prstGeom>
          <a:noFill/>
        </p:spPr>
        <p:txBody>
          <a:bodyPr wrap="square" lIns="0" tIns="0" rIns="0" bIns="0" rtlCol="0" anchor="ctr" anchorCtr="0">
            <a:noAutofit/>
          </a:bodyPr>
          <a:lstStyle/>
          <a:p>
            <a:r>
              <a:rPr lang="en-GB" sz="1200">
                <a:solidFill>
                  <a:srgbClr val="828290"/>
                </a:solidFill>
                <a:latin typeface="Arial" panose="020B0604020202020204" pitchFamily="34"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461751" y="6147838"/>
            <a:ext cx="3089275" cy="180000"/>
          </a:xfrm>
        </p:spPr>
        <p:txBody>
          <a:bodyPr/>
          <a:lstStyle>
            <a:lvl1pPr marL="0" indent="0">
              <a:buNone/>
              <a:defRPr sz="1200">
                <a:solidFill>
                  <a:schemeClr val="bg1"/>
                </a:solidFill>
              </a:defRPr>
            </a:lvl1pPr>
          </a:lstStyle>
          <a:p>
            <a:pPr lvl="0"/>
            <a:r>
              <a:rPr lang="en-US"/>
              <a:t>Name Surname</a:t>
            </a:r>
            <a:endParaRPr lang="en-GB"/>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461751" y="6345456"/>
            <a:ext cx="3089275" cy="180000"/>
          </a:xfrm>
        </p:spPr>
        <p:txBody>
          <a:bodyPr/>
          <a:lstStyle>
            <a:lvl1pPr marL="0" indent="0">
              <a:buNone/>
              <a:defRPr sz="1200">
                <a:solidFill>
                  <a:schemeClr val="bg1"/>
                </a:solidFill>
              </a:defRPr>
            </a:lvl1pPr>
          </a:lstStyle>
          <a:p>
            <a:pPr lvl="0"/>
            <a:r>
              <a:rPr lang="en-US"/>
              <a:t>Job Title</a:t>
            </a:r>
            <a:endParaRPr lang="en-GB"/>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590550" y="6043291"/>
            <a:ext cx="576000" cy="576000"/>
          </a:xfrm>
          <a:prstGeom prst="ellipse">
            <a:avLst/>
          </a:prstGeom>
        </p:spPr>
        <p:txBody>
          <a:bodyPr anchor="ctr"/>
          <a:lstStyle>
            <a:lvl1pPr marL="0" indent="0" algn="ctr">
              <a:buNone/>
              <a:defRPr sz="900">
                <a:solidFill>
                  <a:schemeClr val="bg1"/>
                </a:solidFill>
              </a:defRPr>
            </a:lvl1pPr>
          </a:lstStyle>
          <a:p>
            <a:endParaRPr lang="en-GB"/>
          </a:p>
        </p:txBody>
      </p:sp>
      <p:grpSp>
        <p:nvGrpSpPr>
          <p:cNvPr id="15" name="Group 4">
            <a:extLst>
              <a:ext uri="{FF2B5EF4-FFF2-40B4-BE49-F238E27FC236}">
                <a16:creationId xmlns:a16="http://schemas.microsoft.com/office/drawing/2014/main" id="{4E2428D4-8B10-4D25-AA15-B6FD1E835708}"/>
              </a:ext>
            </a:extLst>
          </p:cNvPr>
          <p:cNvGrpSpPr>
            <a:grpSpLocks noChangeAspect="1"/>
          </p:cNvGrpSpPr>
          <p:nvPr userDrawn="1"/>
        </p:nvGrpSpPr>
        <p:grpSpPr bwMode="auto">
          <a:xfrm>
            <a:off x="10364788" y="4730750"/>
            <a:ext cx="1225550" cy="1435100"/>
            <a:chOff x="6529" y="3125"/>
            <a:chExt cx="772" cy="904"/>
          </a:xfrm>
        </p:grpSpPr>
        <p:sp>
          <p:nvSpPr>
            <p:cNvPr id="17" name="Freeform 5">
              <a:extLst>
                <a:ext uri="{FF2B5EF4-FFF2-40B4-BE49-F238E27FC236}">
                  <a16:creationId xmlns:a16="http://schemas.microsoft.com/office/drawing/2014/main" id="{0C23FFAF-4436-4E90-B66E-85A130D7BBC2}"/>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8" name="Freeform 6">
              <a:extLst>
                <a:ext uri="{FF2B5EF4-FFF2-40B4-BE49-F238E27FC236}">
                  <a16:creationId xmlns:a16="http://schemas.microsoft.com/office/drawing/2014/main" id="{A049C877-1078-44C2-B542-3797F5E0DBE8}"/>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31100437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ver slide with pictur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4BDCEF-C73D-4F3B-A34C-8A33448993D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6825" r="12880" b="19705"/>
          <a:stretch/>
        </p:blipFill>
        <p:spPr>
          <a:xfrm>
            <a:off x="0" y="0"/>
            <a:ext cx="12198350" cy="6858000"/>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590550" y="668641"/>
            <a:ext cx="4199969" cy="3050885"/>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783076" y="1644812"/>
            <a:ext cx="3837718" cy="868533"/>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783077" y="3019274"/>
            <a:ext cx="3837717" cy="463797"/>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9" name="TextBox 8"/>
          <p:cNvSpPr txBox="1"/>
          <p:nvPr userDrawn="1"/>
        </p:nvSpPr>
        <p:spPr>
          <a:xfrm>
            <a:off x="-2793856" y="0"/>
            <a:ext cx="2603356" cy="1438649"/>
          </a:xfrm>
          <a:prstGeom prst="rect">
            <a:avLst/>
          </a:prstGeom>
          <a:solidFill>
            <a:schemeClr val="tx2"/>
          </a:solidFill>
        </p:spPr>
        <p:txBody>
          <a:bodyPr wrap="square" lIns="72000" tIns="72000" rIns="72000" bIns="36000" rtlCol="0">
            <a:spAutoFit/>
          </a:bodyPr>
          <a:lstStyle/>
          <a:p>
            <a:pPr>
              <a:lnSpc>
                <a:spcPct val="85000"/>
              </a:lnSpc>
              <a:spcAft>
                <a:spcPts val="600"/>
              </a:spcAft>
              <a:buClr>
                <a:schemeClr val="accent2"/>
              </a:buClr>
              <a:buSzPct val="70000"/>
            </a:pPr>
            <a:r>
              <a:rPr lang="en-US" sz="1200" b="1" noProof="0">
                <a:solidFill>
                  <a:schemeClr val="bg1"/>
                </a:solidFill>
                <a:latin typeface="Arial" panose="020B0604020202020204" pitchFamily="34" charset="0"/>
              </a:rPr>
              <a:t>DARK THEME X LIGHT THEME</a:t>
            </a:r>
          </a:p>
          <a:p>
            <a:pPr>
              <a:lnSpc>
                <a:spcPct val="85000"/>
              </a:lnSpc>
              <a:spcAft>
                <a:spcPts val="600"/>
              </a:spcAft>
              <a:buClr>
                <a:schemeClr val="accent2"/>
              </a:buClr>
              <a:buSzPct val="70000"/>
            </a:pPr>
            <a:r>
              <a:rPr lang="en-US" sz="1200" noProof="0">
                <a:solidFill>
                  <a:schemeClr val="bg1"/>
                </a:solidFill>
                <a:latin typeface="Arial" panose="020B0604020202020204" pitchFamily="34" charset="0"/>
              </a:rPr>
              <a:t>With one click you can change color theme of the presentation (colors for the background, graphics, text, highlights and other elements).</a:t>
            </a:r>
          </a:p>
          <a:p>
            <a:pPr>
              <a:lnSpc>
                <a:spcPct val="85000"/>
              </a:lnSpc>
              <a:spcAft>
                <a:spcPts val="600"/>
              </a:spcAft>
              <a:buClr>
                <a:schemeClr val="accent2"/>
              </a:buClr>
              <a:buSzPct val="70000"/>
            </a:pPr>
            <a:r>
              <a:rPr lang="en-US" sz="1200" noProof="0">
                <a:solidFill>
                  <a:schemeClr val="bg1"/>
                </a:solidFill>
                <a:latin typeface="Arial" panose="020B0604020202020204" pitchFamily="34" charset="0"/>
              </a:rPr>
              <a:t>Ribbon „EY Templates“ </a:t>
            </a:r>
            <a:r>
              <a:rPr lang="en-US" sz="1200" noProof="0">
                <a:solidFill>
                  <a:schemeClr val="bg1"/>
                </a:solidFill>
                <a:latin typeface="Arial" panose="020B0604020202020204" pitchFamily="34" charset="0"/>
                <a:sym typeface="Wingdings" panose="05000000000000000000" pitchFamily="2" charset="2"/>
              </a:rPr>
              <a:t> Themes</a:t>
            </a:r>
            <a:endParaRPr lang="en-US" sz="1200" noProof="0">
              <a:solidFill>
                <a:schemeClr val="bg1"/>
              </a:solidFill>
              <a:latin typeface="Arial" panose="020B0604020202020204" pitchFamily="34" charset="0"/>
            </a:endParaRPr>
          </a:p>
          <a:p>
            <a:pPr>
              <a:lnSpc>
                <a:spcPct val="85000"/>
              </a:lnSpc>
              <a:spcAft>
                <a:spcPts val="600"/>
              </a:spcAft>
              <a:buClr>
                <a:schemeClr val="accent2"/>
              </a:buClr>
              <a:buSzPct val="70000"/>
            </a:pPr>
            <a:endParaRPr lang="en-US" sz="1200" noProof="0">
              <a:solidFill>
                <a:schemeClr val="bg1"/>
              </a:solidFill>
              <a:latin typeface="Arial" panose="020B0604020202020204" pitchFamily="34" charset="0"/>
            </a:endParaRPr>
          </a:p>
        </p:txBody>
      </p:sp>
      <p:pic>
        <p:nvPicPr>
          <p:cNvPr id="10" name="Picture 9"/>
          <p:cNvPicPr>
            <a:picLocks noChangeAspect="1"/>
          </p:cNvPicPr>
          <p:nvPr userDrawn="1"/>
        </p:nvPicPr>
        <p:blipFill rotWithShape="1">
          <a:blip r:embed="rId3"/>
          <a:srcRect r="77955" b="75999"/>
          <a:stretch/>
        </p:blipFill>
        <p:spPr>
          <a:xfrm>
            <a:off x="-2725666" y="1314450"/>
            <a:ext cx="2350053" cy="1439154"/>
          </a:xfrm>
          <a:prstGeom prst="rect">
            <a:avLst/>
          </a:prstGeom>
        </p:spPr>
      </p:pic>
      <p:grpSp>
        <p:nvGrpSpPr>
          <p:cNvPr id="14" name="Group 4">
            <a:extLst>
              <a:ext uri="{FF2B5EF4-FFF2-40B4-BE49-F238E27FC236}">
                <a16:creationId xmlns:a16="http://schemas.microsoft.com/office/drawing/2014/main" id="{00778A91-BC42-49E4-8BA6-E9799F7BC95B}"/>
              </a:ext>
            </a:extLst>
          </p:cNvPr>
          <p:cNvGrpSpPr>
            <a:grpSpLocks noChangeAspect="1"/>
          </p:cNvGrpSpPr>
          <p:nvPr userDrawn="1"/>
        </p:nvGrpSpPr>
        <p:grpSpPr bwMode="auto">
          <a:xfrm>
            <a:off x="10364788" y="5237163"/>
            <a:ext cx="1225550" cy="1435100"/>
            <a:chOff x="6529" y="3125"/>
            <a:chExt cx="772" cy="904"/>
          </a:xfrm>
        </p:grpSpPr>
        <p:sp>
          <p:nvSpPr>
            <p:cNvPr id="15" name="Freeform 5">
              <a:extLst>
                <a:ext uri="{FF2B5EF4-FFF2-40B4-BE49-F238E27FC236}">
                  <a16:creationId xmlns:a16="http://schemas.microsoft.com/office/drawing/2014/main" id="{90D69D42-6A3C-48F8-93E6-C7DC9797FEB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 name="Freeform 6">
              <a:extLst>
                <a:ext uri="{FF2B5EF4-FFF2-40B4-BE49-F238E27FC236}">
                  <a16:creationId xmlns:a16="http://schemas.microsoft.com/office/drawing/2014/main" id="{2362EE14-F06B-4A19-A628-F9F7FA97A84D}"/>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9641785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over slide with pictur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0E4A6B-69B9-4EBE-A685-8E341A9426D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2353" r="6840" b="9175"/>
          <a:stretch/>
        </p:blipFill>
        <p:spPr>
          <a:xfrm>
            <a:off x="-5719" y="0"/>
            <a:ext cx="12198350" cy="6858000"/>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tx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tx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9" name="TextBox 8"/>
          <p:cNvSpPr txBox="1"/>
          <p:nvPr userDrawn="1"/>
        </p:nvSpPr>
        <p:spPr>
          <a:xfrm>
            <a:off x="-2793856" y="0"/>
            <a:ext cx="2603356" cy="1438649"/>
          </a:xfrm>
          <a:prstGeom prst="rect">
            <a:avLst/>
          </a:prstGeom>
          <a:solidFill>
            <a:schemeClr val="tx2"/>
          </a:solidFill>
        </p:spPr>
        <p:txBody>
          <a:bodyPr wrap="square" lIns="72000" tIns="72000" rIns="72000" bIns="36000" rtlCol="0">
            <a:spAutoFit/>
          </a:bodyPr>
          <a:lstStyle/>
          <a:p>
            <a:pPr>
              <a:lnSpc>
                <a:spcPct val="85000"/>
              </a:lnSpc>
              <a:spcAft>
                <a:spcPts val="600"/>
              </a:spcAft>
              <a:buClr>
                <a:schemeClr val="accent2"/>
              </a:buClr>
              <a:buSzPct val="70000"/>
            </a:pPr>
            <a:r>
              <a:rPr lang="en-US" sz="1200" b="1" noProof="0">
                <a:latin typeface="Arial" panose="020B0604020202020204" pitchFamily="34" charset="0"/>
              </a:rPr>
              <a:t>DARK THEME X LIGHT THEME</a:t>
            </a:r>
          </a:p>
          <a:p>
            <a:pPr>
              <a:lnSpc>
                <a:spcPct val="85000"/>
              </a:lnSpc>
              <a:spcAft>
                <a:spcPts val="600"/>
              </a:spcAft>
              <a:buClr>
                <a:schemeClr val="accent2"/>
              </a:buClr>
              <a:buSzPct val="70000"/>
            </a:pPr>
            <a:r>
              <a:rPr lang="en-US" sz="1200" noProof="0">
                <a:latin typeface="Arial" panose="020B0604020202020204" pitchFamily="34" charset="0"/>
              </a:rPr>
              <a:t>With one click you can change color theme of the presentation (colors for the background, graphics, text, highlights and other elements).</a:t>
            </a:r>
          </a:p>
          <a:p>
            <a:pPr>
              <a:lnSpc>
                <a:spcPct val="85000"/>
              </a:lnSpc>
              <a:spcAft>
                <a:spcPts val="600"/>
              </a:spcAft>
              <a:buClr>
                <a:schemeClr val="accent2"/>
              </a:buClr>
              <a:buSzPct val="70000"/>
            </a:pPr>
            <a:r>
              <a:rPr lang="en-US" sz="1200" noProof="0">
                <a:latin typeface="Arial" panose="020B0604020202020204" pitchFamily="34" charset="0"/>
              </a:rPr>
              <a:t>Ribbon „EY Templates“ </a:t>
            </a:r>
            <a:r>
              <a:rPr lang="en-US" sz="1200" noProof="0">
                <a:latin typeface="Arial" panose="020B0604020202020204" pitchFamily="34" charset="0"/>
                <a:sym typeface="Wingdings" panose="05000000000000000000" pitchFamily="2" charset="2"/>
              </a:rPr>
              <a:t> Themes</a:t>
            </a:r>
            <a:endParaRPr lang="en-US" sz="1200" noProof="0">
              <a:latin typeface="Arial" panose="020B0604020202020204" pitchFamily="34" charset="0"/>
            </a:endParaRPr>
          </a:p>
          <a:p>
            <a:pPr>
              <a:lnSpc>
                <a:spcPct val="85000"/>
              </a:lnSpc>
              <a:spcAft>
                <a:spcPts val="600"/>
              </a:spcAft>
              <a:buClr>
                <a:schemeClr val="accent2"/>
              </a:buClr>
              <a:buSzPct val="70000"/>
            </a:pPr>
            <a:endParaRPr lang="en-US" sz="1200" noProof="0">
              <a:solidFill>
                <a:schemeClr val="bg1"/>
              </a:solidFill>
              <a:latin typeface="Arial" panose="020B0604020202020204" pitchFamily="34" charset="0"/>
            </a:endParaRPr>
          </a:p>
        </p:txBody>
      </p:sp>
      <p:pic>
        <p:nvPicPr>
          <p:cNvPr id="10" name="Picture 9"/>
          <p:cNvPicPr>
            <a:picLocks noChangeAspect="1"/>
          </p:cNvPicPr>
          <p:nvPr userDrawn="1"/>
        </p:nvPicPr>
        <p:blipFill rotWithShape="1">
          <a:blip r:embed="rId3"/>
          <a:srcRect r="77955" b="75999"/>
          <a:stretch/>
        </p:blipFill>
        <p:spPr>
          <a:xfrm>
            <a:off x="-2725666" y="1314450"/>
            <a:ext cx="2350053" cy="1439154"/>
          </a:xfrm>
          <a:prstGeom prst="rect">
            <a:avLst/>
          </a:prstGeom>
        </p:spPr>
      </p:pic>
      <p:grpSp>
        <p:nvGrpSpPr>
          <p:cNvPr id="14" name="Group 4">
            <a:extLst>
              <a:ext uri="{FF2B5EF4-FFF2-40B4-BE49-F238E27FC236}">
                <a16:creationId xmlns:a16="http://schemas.microsoft.com/office/drawing/2014/main" id="{00778A91-BC42-49E4-8BA6-E9799F7BC95B}"/>
              </a:ext>
            </a:extLst>
          </p:cNvPr>
          <p:cNvGrpSpPr>
            <a:grpSpLocks noChangeAspect="1"/>
          </p:cNvGrpSpPr>
          <p:nvPr userDrawn="1"/>
        </p:nvGrpSpPr>
        <p:grpSpPr bwMode="auto">
          <a:xfrm>
            <a:off x="10364788" y="5233988"/>
            <a:ext cx="1225550" cy="1435100"/>
            <a:chOff x="6529" y="3125"/>
            <a:chExt cx="772" cy="904"/>
          </a:xfrm>
        </p:grpSpPr>
        <p:sp>
          <p:nvSpPr>
            <p:cNvPr id="15" name="Freeform 5">
              <a:extLst>
                <a:ext uri="{FF2B5EF4-FFF2-40B4-BE49-F238E27FC236}">
                  <a16:creationId xmlns:a16="http://schemas.microsoft.com/office/drawing/2014/main" id="{90D69D42-6A3C-48F8-93E6-C7DC9797FEB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 name="Freeform 6">
              <a:extLst>
                <a:ext uri="{FF2B5EF4-FFF2-40B4-BE49-F238E27FC236}">
                  <a16:creationId xmlns:a16="http://schemas.microsoft.com/office/drawing/2014/main" id="{2362EE14-F06B-4A19-A628-F9F7FA97A84D}"/>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4260222425"/>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etter question">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599127" y="6056782"/>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sp>
        <p:nvSpPr>
          <p:cNvPr id="18" name="Title 1"/>
          <p:cNvSpPr>
            <a:spLocks noGrp="1"/>
          </p:cNvSpPr>
          <p:nvPr userDrawn="1">
            <p:ph type="ctrTitle"/>
          </p:nvPr>
        </p:nvSpPr>
        <p:spPr>
          <a:xfrm>
            <a:off x="1033027" y="2326062"/>
            <a:ext cx="4783882"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9" name="Subtitle 2"/>
          <p:cNvSpPr>
            <a:spLocks noGrp="1"/>
          </p:cNvSpPr>
          <p:nvPr userDrawn="1">
            <p:ph type="subTitle" idx="1"/>
          </p:nvPr>
        </p:nvSpPr>
        <p:spPr>
          <a:xfrm>
            <a:off x="1033219" y="3368062"/>
            <a:ext cx="48080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577513" y="891391"/>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4" name="Freeform: Shape 3">
            <a:extLst>
              <a:ext uri="{FF2B5EF4-FFF2-40B4-BE49-F238E27FC236}">
                <a16:creationId xmlns:a16="http://schemas.microsoft.com/office/drawing/2014/main" id="{15324C54-B75E-4AC0-90C2-FA558C7716F7}"/>
              </a:ext>
            </a:extLst>
          </p:cNvPr>
          <p:cNvSpPr/>
          <p:nvPr/>
        </p:nvSpPr>
        <p:spPr>
          <a:xfrm>
            <a:off x="577513" y="4189488"/>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5" name="Freeform: Shape 4">
            <a:extLst>
              <a:ext uri="{FF2B5EF4-FFF2-40B4-BE49-F238E27FC236}">
                <a16:creationId xmlns:a16="http://schemas.microsoft.com/office/drawing/2014/main" id="{CAA95478-C099-485F-AD95-A617656C6C7C}"/>
              </a:ext>
            </a:extLst>
          </p:cNvPr>
          <p:cNvSpPr/>
          <p:nvPr/>
        </p:nvSpPr>
        <p:spPr>
          <a:xfrm>
            <a:off x="862844" y="4189488"/>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6" name="Freeform: Shape 5">
            <a:extLst>
              <a:ext uri="{FF2B5EF4-FFF2-40B4-BE49-F238E27FC236}">
                <a16:creationId xmlns:a16="http://schemas.microsoft.com/office/drawing/2014/main" id="{D65680A1-86D1-44C2-AA38-0DF5735F1F26}"/>
              </a:ext>
            </a:extLst>
          </p:cNvPr>
          <p:cNvSpPr/>
          <p:nvPr/>
        </p:nvSpPr>
        <p:spPr>
          <a:xfrm>
            <a:off x="1148057" y="4189488"/>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grpSp>
        <p:nvGrpSpPr>
          <p:cNvPr id="78" name="Group 4">
            <a:extLst>
              <a:ext uri="{FF2B5EF4-FFF2-40B4-BE49-F238E27FC236}">
                <a16:creationId xmlns:a16="http://schemas.microsoft.com/office/drawing/2014/main" id="{4D1D8EA3-1CBC-4724-85B3-0E9ED132704E}"/>
              </a:ext>
            </a:extLst>
          </p:cNvPr>
          <p:cNvGrpSpPr>
            <a:grpSpLocks noChangeAspect="1"/>
          </p:cNvGrpSpPr>
          <p:nvPr userDrawn="1"/>
        </p:nvGrpSpPr>
        <p:grpSpPr bwMode="auto">
          <a:xfrm>
            <a:off x="10364788" y="5233988"/>
            <a:ext cx="1225550" cy="1435100"/>
            <a:chOff x="6529" y="3125"/>
            <a:chExt cx="772" cy="904"/>
          </a:xfrm>
        </p:grpSpPr>
        <p:sp>
          <p:nvSpPr>
            <p:cNvPr id="82" name="Freeform 5">
              <a:extLst>
                <a:ext uri="{FF2B5EF4-FFF2-40B4-BE49-F238E27FC236}">
                  <a16:creationId xmlns:a16="http://schemas.microsoft.com/office/drawing/2014/main" id="{14BD8FB8-C5C8-4CF3-AEE1-2E30582D05D8}"/>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3" name="Freeform 6">
              <a:extLst>
                <a:ext uri="{FF2B5EF4-FFF2-40B4-BE49-F238E27FC236}">
                  <a16:creationId xmlns:a16="http://schemas.microsoft.com/office/drawing/2014/main" id="{EB1B096C-77A9-4533-B25F-4ED3E90158C7}"/>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761285936"/>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etter question_2">
    <p:spTree>
      <p:nvGrpSpPr>
        <p:cNvPr id="1" name=""/>
        <p:cNvGrpSpPr/>
        <p:nvPr/>
      </p:nvGrpSpPr>
      <p:grpSpPr>
        <a:xfrm>
          <a:off x="0" y="0"/>
          <a:ext cx="0" cy="0"/>
          <a:chOff x="0" y="0"/>
          <a:chExt cx="0" cy="0"/>
        </a:xfrm>
      </p:grpSpPr>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1046064" y="2208100"/>
            <a:ext cx="4000436"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1046256" y="3250100"/>
            <a:ext cx="40206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77" name="Group 76">
            <a:extLst>
              <a:ext uri="{FF2B5EF4-FFF2-40B4-BE49-F238E27FC236}">
                <a16:creationId xmlns:a16="http://schemas.microsoft.com/office/drawing/2014/main" id="{AE95BC52-A56D-4358-A294-750179EBB698}"/>
              </a:ext>
            </a:extLst>
          </p:cNvPr>
          <p:cNvGrpSpPr/>
          <p:nvPr userDrawn="1"/>
        </p:nvGrpSpPr>
        <p:grpSpPr>
          <a:xfrm>
            <a:off x="590550" y="925829"/>
            <a:ext cx="4855295" cy="3374475"/>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a:latin typeface="Arial" panose="020B0604020202020204" pitchFamily="34" charset="0"/>
              </a:endParaRPr>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latin typeface="Arial" panose="020B0604020202020204" pitchFamily="34" charset="0"/>
              </a:endParaRPr>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latin typeface="Arial" panose="020B0604020202020204" pitchFamily="34" charset="0"/>
              </a:endParaRPr>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latin typeface="Arial" panose="020B0604020202020204" pitchFamily="34" charset="0"/>
              </a:endParaRPr>
            </a:p>
          </p:txBody>
        </p:sp>
      </p:grpSp>
      <p:grpSp>
        <p:nvGrpSpPr>
          <p:cNvPr id="88" name="Group 87">
            <a:extLst>
              <a:ext uri="{FF2B5EF4-FFF2-40B4-BE49-F238E27FC236}">
                <a16:creationId xmlns:a16="http://schemas.microsoft.com/office/drawing/2014/main" id="{5342E118-6F1D-4C46-956E-4CCCBCAA7952}"/>
              </a:ext>
            </a:extLst>
          </p:cNvPr>
          <p:cNvGrpSpPr/>
          <p:nvPr userDrawn="1"/>
        </p:nvGrpSpPr>
        <p:grpSpPr>
          <a:xfrm>
            <a:off x="599127" y="6056782"/>
            <a:ext cx="3878023" cy="570195"/>
            <a:chOff x="498115" y="5951018"/>
            <a:chExt cx="3878023" cy="570195"/>
          </a:xfrm>
        </p:grpSpPr>
        <p:sp>
          <p:nvSpPr>
            <p:cNvPr id="89" name="Rectangle 88">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90"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91"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92"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3"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4"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5"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6"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7"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8"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9"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0"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1"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2"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3"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4"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5"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6"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7"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8"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9"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0"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1"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2"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3"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4"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5"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6"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7"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8"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9"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0"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1"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2"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3"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4"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5"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6"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7"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8"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9"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0"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1"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2"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3"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4"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5"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6"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7"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8"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9"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0"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1"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2"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3"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4"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5"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6"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7"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8"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9"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0"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1"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2"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3"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4"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grpSp>
        <p:nvGrpSpPr>
          <p:cNvPr id="82" name="Group 4">
            <a:extLst>
              <a:ext uri="{FF2B5EF4-FFF2-40B4-BE49-F238E27FC236}">
                <a16:creationId xmlns:a16="http://schemas.microsoft.com/office/drawing/2014/main" id="{ADBBAFAC-EFC8-406D-9239-E6171045AE02}"/>
              </a:ext>
            </a:extLst>
          </p:cNvPr>
          <p:cNvGrpSpPr>
            <a:grpSpLocks noChangeAspect="1"/>
          </p:cNvGrpSpPr>
          <p:nvPr userDrawn="1"/>
        </p:nvGrpSpPr>
        <p:grpSpPr bwMode="auto">
          <a:xfrm>
            <a:off x="10364788" y="5237163"/>
            <a:ext cx="1225550" cy="1435100"/>
            <a:chOff x="6529" y="3125"/>
            <a:chExt cx="772" cy="904"/>
          </a:xfrm>
        </p:grpSpPr>
        <p:sp>
          <p:nvSpPr>
            <p:cNvPr id="83" name="Freeform 5">
              <a:extLst>
                <a:ext uri="{FF2B5EF4-FFF2-40B4-BE49-F238E27FC236}">
                  <a16:creationId xmlns:a16="http://schemas.microsoft.com/office/drawing/2014/main" id="{F0428361-A7ED-49BF-907E-0F69467BD73E}"/>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4" name="Freeform 6">
              <a:extLst>
                <a:ext uri="{FF2B5EF4-FFF2-40B4-BE49-F238E27FC236}">
                  <a16:creationId xmlns:a16="http://schemas.microsoft.com/office/drawing/2014/main" id="{66E882DC-4558-48FA-8930-355A79C326CC}"/>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11574529"/>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etter question with picture">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0644" b="5020"/>
          <a:stretch/>
        </p:blipFill>
        <p:spPr>
          <a:xfrm>
            <a:off x="0" y="0"/>
            <a:ext cx="12198350" cy="68580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609713" y="946151"/>
            <a:ext cx="4848024" cy="3933825"/>
          </a:xfrm>
          <a:prstGeom prst="rect">
            <a:avLst/>
          </a:prstGeom>
        </p:spPr>
      </p:pic>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1065227" y="2234904"/>
            <a:ext cx="4000436" cy="860400"/>
          </a:xfrm>
          <a:prstGeom prst="rect">
            <a:avLst/>
          </a:prstGeom>
        </p:spPr>
        <p:txBody>
          <a:bodyPr/>
          <a:lstStyle>
            <a:lvl1pPr>
              <a:defRPr sz="3000" b="0">
                <a:solidFill>
                  <a:schemeClr val="tx1"/>
                </a:solidFill>
                <a:latin typeface="Arial" panose="020B0604020202020204" pitchFamily="34"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1065419" y="3276904"/>
            <a:ext cx="4020628" cy="645742"/>
          </a:xfrm>
          <a:prstGeom prst="rect">
            <a:avLst/>
          </a:prstGeom>
        </p:spPr>
        <p:txBody>
          <a:bodyPr/>
          <a:lstStyle>
            <a:lvl1pPr marL="0" indent="0" algn="l">
              <a:buNone/>
              <a:defRPr sz="1600">
                <a:solidFill>
                  <a:schemeClr val="tx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214" name="Group 213">
            <a:extLst>
              <a:ext uri="{FF2B5EF4-FFF2-40B4-BE49-F238E27FC236}">
                <a16:creationId xmlns:a16="http://schemas.microsoft.com/office/drawing/2014/main" id="{5342E118-6F1D-4C46-956E-4CCCBCAA7952}"/>
              </a:ext>
            </a:extLst>
          </p:cNvPr>
          <p:cNvGrpSpPr/>
          <p:nvPr userDrawn="1"/>
        </p:nvGrpSpPr>
        <p:grpSpPr>
          <a:xfrm>
            <a:off x="609713" y="6044643"/>
            <a:ext cx="3878023" cy="570195"/>
            <a:chOff x="498115" y="5951018"/>
            <a:chExt cx="3878023" cy="570195"/>
          </a:xfrm>
        </p:grpSpPr>
        <p:sp>
          <p:nvSpPr>
            <p:cNvPr id="215" name="Rectangle 214">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6"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7"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8"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19"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0"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1"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2"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3"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4"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5"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6"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7"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8"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9"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0"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1"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2"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3"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4"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5"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6"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7"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8"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9"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0"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1"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2"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3"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4"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5"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6"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7"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8"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9"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0"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1"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2"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3"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4"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5"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6"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7"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8"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9"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0"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1"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2"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5"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6"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7"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8"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9"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0"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1"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2"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3"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4"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5"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6"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7"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8"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9"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0"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1"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2"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grpSp>
      <p:grpSp>
        <p:nvGrpSpPr>
          <p:cNvPr id="79" name="Group 4">
            <a:extLst>
              <a:ext uri="{FF2B5EF4-FFF2-40B4-BE49-F238E27FC236}">
                <a16:creationId xmlns:a16="http://schemas.microsoft.com/office/drawing/2014/main" id="{306D2B51-C994-490B-B122-E8E4D67B09C7}"/>
              </a:ext>
            </a:extLst>
          </p:cNvPr>
          <p:cNvGrpSpPr>
            <a:grpSpLocks noChangeAspect="1"/>
          </p:cNvGrpSpPr>
          <p:nvPr userDrawn="1"/>
        </p:nvGrpSpPr>
        <p:grpSpPr bwMode="auto">
          <a:xfrm>
            <a:off x="10364788" y="5233988"/>
            <a:ext cx="1225550" cy="1435100"/>
            <a:chOff x="6529" y="3125"/>
            <a:chExt cx="772" cy="904"/>
          </a:xfrm>
        </p:grpSpPr>
        <p:sp>
          <p:nvSpPr>
            <p:cNvPr id="80" name="Freeform 5">
              <a:extLst>
                <a:ext uri="{FF2B5EF4-FFF2-40B4-BE49-F238E27FC236}">
                  <a16:creationId xmlns:a16="http://schemas.microsoft.com/office/drawing/2014/main" id="{0FA63D7A-C2BE-4AC6-B729-0C5A51D7AFC5}"/>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81" name="Freeform 6">
              <a:extLst>
                <a:ext uri="{FF2B5EF4-FFF2-40B4-BE49-F238E27FC236}">
                  <a16:creationId xmlns:a16="http://schemas.microsoft.com/office/drawing/2014/main" id="{EF8CE585-0EDE-4681-94B4-2EF7794F98A2}"/>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grpSp>
    </p:spTree>
    <p:extLst>
      <p:ext uri="{BB962C8B-B14F-4D97-AF65-F5344CB8AC3E}">
        <p14:creationId xmlns:p14="http://schemas.microsoft.com/office/powerpoint/2010/main" val="3580666681"/>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andard slide -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sz="2400">
                <a:solidFill>
                  <a:schemeClr val="bg1"/>
                </a:solidFill>
              </a:defRPr>
            </a:lvl1pPr>
          </a:lstStyle>
          <a:p>
            <a:r>
              <a:rPr lang="en-US"/>
              <a:t>Click to edit Master title style</a:t>
            </a:r>
            <a:endParaRPr lang="en-GB"/>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918" y="1137920"/>
            <a:ext cx="10978515" cy="5027930"/>
          </a:xfrm>
          <a:prstGeom prst="rect">
            <a:avLst/>
          </a:prstGeom>
        </p:spPr>
        <p:txBody>
          <a:bodyPr vert="horz" lIns="0" tIns="0" rIns="0" bIns="0" rtlCol="0" anchor="t" anchorCtr="0">
            <a:noAutofit/>
          </a:bodyPr>
          <a:lstStyle>
            <a:lvl1pPr marL="356616" indent="-356616">
              <a:buClr>
                <a:schemeClr val="tx2"/>
              </a:buClr>
              <a:buSzPct val="80000"/>
              <a:buFont typeface="Arial" panose="020B0604020202020204" pitchFamily="34" charset="0"/>
              <a:buChar char="►"/>
              <a:defRPr/>
            </a:lvl1pPr>
            <a:lvl2pPr marL="713232" indent="-356616">
              <a:buClr>
                <a:schemeClr val="tx2"/>
              </a:buClr>
              <a:buSzPct val="80000"/>
              <a:buFont typeface="Arial" panose="020B0604020202020204" pitchFamily="34" charset="0"/>
              <a:buChar char="►"/>
              <a:defRPr/>
            </a:lvl2pPr>
            <a:lvl3pPr marL="1069848" indent="-356616">
              <a:buClr>
                <a:schemeClr val="tx2"/>
              </a:buClr>
              <a:buSzPct val="80000"/>
              <a:buFont typeface="Arial" panose="020B0604020202020204" pitchFamily="34" charset="0"/>
              <a:buChar char="►"/>
              <a:defRPr/>
            </a:lvl3pPr>
            <a:lvl4pPr marL="1426464" indent="-356616">
              <a:buClr>
                <a:schemeClr val="tx2"/>
              </a:buClr>
              <a:buSzPct val="80000"/>
              <a:buFont typeface="Arial" panose="020B0604020202020204" pitchFamily="34" charset="0"/>
              <a:buChar char="►"/>
              <a:defRPr/>
            </a:lvl4pPr>
            <a:lvl5pPr marL="1783080" indent="-356616">
              <a:buClr>
                <a:schemeClr val="tx2"/>
              </a:buClr>
              <a:buSzPct val="800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0"/>
          </p:nvPr>
        </p:nvSpPr>
        <p:spPr>
          <a:xfrm>
            <a:off x="4556125" y="6473800"/>
            <a:ext cx="3086100" cy="180000"/>
          </a:xfrm>
        </p:spPr>
        <p:txBody>
          <a:bodyPr/>
          <a:lstStyle/>
          <a:p>
            <a:r>
              <a:rPr lang="es-ES"/>
              <a:t>Monitorovací výbor OPTP, 29. 11. 2022</a:t>
            </a:r>
            <a:endParaRPr lang="en-IN"/>
          </a:p>
        </p:txBody>
      </p:sp>
    </p:spTree>
    <p:extLst>
      <p:ext uri="{BB962C8B-B14F-4D97-AF65-F5344CB8AC3E}">
        <p14:creationId xmlns:p14="http://schemas.microsoft.com/office/powerpoint/2010/main" val="278323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918" y="1137920"/>
            <a:ext cx="10980000" cy="5027930"/>
          </a:xfrm>
        </p:spPr>
        <p:txBody>
          <a:bodyPr/>
          <a:lstStyle>
            <a:lvl1pPr marL="0" indent="0">
              <a:spcBef>
                <a:spcPts val="0"/>
              </a:spcBef>
              <a:buNone/>
              <a:defRPr>
                <a:solidFill>
                  <a:schemeClr val="bg1"/>
                </a:solidFill>
              </a:defRPr>
            </a:lvl1pPr>
            <a:lvl2pPr marL="0" indent="0">
              <a:spcBef>
                <a:spcPts val="0"/>
              </a:spcBef>
              <a:buNone/>
              <a:defRPr sz="1800">
                <a:solidFill>
                  <a:schemeClr val="bg1"/>
                </a:solidFill>
              </a:defRPr>
            </a:lvl2pPr>
            <a:lvl3pPr marL="0" indent="0">
              <a:spcBef>
                <a:spcPts val="0"/>
              </a:spcBef>
              <a:buNone/>
              <a:defRPr sz="1600">
                <a:solidFill>
                  <a:schemeClr val="bg1"/>
                </a:solidFill>
              </a:defRPr>
            </a:lvl3pPr>
            <a:lvl4pPr marL="0" indent="0">
              <a:spcBef>
                <a:spcPts val="0"/>
              </a:spcBef>
              <a:buNone/>
              <a:defRPr sz="1400">
                <a:solidFill>
                  <a:schemeClr val="bg1"/>
                </a:solidFill>
              </a:defRPr>
            </a:lvl4pPr>
            <a:lvl5pPr marL="0" indent="0">
              <a:spcBef>
                <a:spcPts val="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6460789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8" y="294200"/>
            <a:ext cx="10978515" cy="590400"/>
          </a:xfrm>
        </p:spPr>
        <p:txBody>
          <a:bodyPr/>
          <a:lstStyle>
            <a:lvl1pPr>
              <a:defRPr sz="2400">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6" name="Footer Placeholder 5"/>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35457041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ide - picture on righ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0" y="1"/>
            <a:ext cx="3999231" cy="6156104"/>
          </a:xfrm>
        </p:spPr>
        <p:txBody>
          <a:bodyPr/>
          <a:lstStyle/>
          <a:p>
            <a:endParaRPr lang="en-IN"/>
          </a:p>
        </p:txBody>
      </p:sp>
      <p:sp>
        <p:nvSpPr>
          <p:cNvPr id="2" name="Title 1"/>
          <p:cNvSpPr>
            <a:spLocks noGrp="1"/>
          </p:cNvSpPr>
          <p:nvPr>
            <p:ph type="title"/>
          </p:nvPr>
        </p:nvSpPr>
        <p:spPr>
          <a:xfrm>
            <a:off x="609919" y="294200"/>
            <a:ext cx="7444422"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8" y="2311401"/>
            <a:ext cx="3580117" cy="384470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3" y="2311401"/>
            <a:ext cx="3580117" cy="1254759"/>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3" y="4221690"/>
            <a:ext cx="3580117" cy="1944160"/>
          </a:xfrm>
        </p:spPr>
        <p:txBody>
          <a:bodyPr numCol="1"/>
          <a:lstStyle>
            <a:lvl1pPr marL="0" indent="0">
              <a:buNone/>
              <a:defRPr sz="1800">
                <a:solidFill>
                  <a:schemeClr val="bg1"/>
                </a:solidFill>
                <a:latin typeface="Georgia" panose="02040502050405020303" pitchFamily="18" charset="0"/>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8"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s-ES"/>
              <a:t>Monitorovací výbor OPTP, 29. 11. 2022</a:t>
            </a:r>
            <a:endParaRPr lang="en-IN"/>
          </a:p>
        </p:txBody>
      </p:sp>
    </p:spTree>
    <p:extLst>
      <p:ext uri="{BB962C8B-B14F-4D97-AF65-F5344CB8AC3E}">
        <p14:creationId xmlns:p14="http://schemas.microsoft.com/office/powerpoint/2010/main" val="14500132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 picture on lef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0"/>
            <a:ext cx="2384460" cy="6857999"/>
          </a:xfrm>
        </p:spPr>
        <p:txBody>
          <a:bodyPr/>
          <a:lstStyle/>
          <a:p>
            <a:endParaRPr lang="en-IN"/>
          </a:p>
        </p:txBody>
      </p:sp>
      <p:sp>
        <p:nvSpPr>
          <p:cNvPr id="2" name="Title 1"/>
          <p:cNvSpPr>
            <a:spLocks noGrp="1"/>
          </p:cNvSpPr>
          <p:nvPr>
            <p:ph type="title"/>
          </p:nvPr>
        </p:nvSpPr>
        <p:spPr>
          <a:xfrm>
            <a:off x="2695294" y="294200"/>
            <a:ext cx="8892000"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2" y="1137921"/>
            <a:ext cx="2768600" cy="2796151"/>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2710894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60991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082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39546440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9632"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a:p>
        </p:txBody>
      </p:sp>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s-ES"/>
              <a:t>Monitorovací výbor OPTP, 29. 11. 2022</a:t>
            </a:r>
            <a:endParaRPr lang="en-IN"/>
          </a:p>
        </p:txBody>
      </p:sp>
    </p:spTree>
    <p:extLst>
      <p:ext uri="{BB962C8B-B14F-4D97-AF65-F5344CB8AC3E}">
        <p14:creationId xmlns:p14="http://schemas.microsoft.com/office/powerpoint/2010/main" val="596641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slide with pictur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4BDCEF-C73D-4F3B-A34C-8A33448993D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6825" r="12880" b="19705"/>
          <a:stretch/>
        </p:blipFill>
        <p:spPr>
          <a:xfrm>
            <a:off x="0" y="0"/>
            <a:ext cx="12198350" cy="6858000"/>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590550" y="668641"/>
            <a:ext cx="4199969" cy="3050885"/>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783076" y="1644812"/>
            <a:ext cx="3837718" cy="868533"/>
          </a:xfrm>
        </p:spPr>
        <p:txBody>
          <a:bodyPr/>
          <a:lstStyle>
            <a:lvl1pPr>
              <a:lnSpc>
                <a:spcPct val="100000"/>
              </a:lnSpc>
              <a:spcAft>
                <a:spcPts val="600"/>
              </a:spcAft>
              <a:defRPr sz="3000" b="0">
                <a:solidFill>
                  <a:schemeClr val="tx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771675" y="2982659"/>
            <a:ext cx="3837717" cy="463797"/>
          </a:xfrm>
        </p:spPr>
        <p:txBody>
          <a:bodyPr/>
          <a:lstStyle>
            <a:lvl1pPr marL="0" indent="0" algn="l">
              <a:spcAft>
                <a:spcPts val="1200"/>
              </a:spcAft>
              <a:buNone/>
              <a:defRPr sz="1600">
                <a:solidFill>
                  <a:schemeClr val="tx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9" name="TextBox 8"/>
          <p:cNvSpPr txBox="1"/>
          <p:nvPr userDrawn="1"/>
        </p:nvSpPr>
        <p:spPr>
          <a:xfrm>
            <a:off x="-2793856" y="0"/>
            <a:ext cx="2603356" cy="1438649"/>
          </a:xfrm>
          <a:prstGeom prst="rect">
            <a:avLst/>
          </a:prstGeom>
          <a:solidFill>
            <a:schemeClr val="tx2"/>
          </a:solidFill>
        </p:spPr>
        <p:txBody>
          <a:bodyPr wrap="square" lIns="72000" tIns="72000" rIns="72000" bIns="36000" rtlCol="0">
            <a:spAutoFit/>
          </a:bodyPr>
          <a:lstStyle/>
          <a:p>
            <a:pPr>
              <a:lnSpc>
                <a:spcPct val="85000"/>
              </a:lnSpc>
              <a:spcAft>
                <a:spcPts val="600"/>
              </a:spcAft>
              <a:buClr>
                <a:schemeClr val="accent2"/>
              </a:buClr>
              <a:buSzPct val="70000"/>
            </a:pPr>
            <a:r>
              <a:rPr lang="en-US" sz="1200" b="1" noProof="0">
                <a:latin typeface="Arial" panose="020B0604020202020204" pitchFamily="34" charset="0"/>
              </a:rPr>
              <a:t>DARK THEME X LIGHT THEME</a:t>
            </a:r>
          </a:p>
          <a:p>
            <a:pPr>
              <a:lnSpc>
                <a:spcPct val="85000"/>
              </a:lnSpc>
              <a:spcAft>
                <a:spcPts val="600"/>
              </a:spcAft>
              <a:buClr>
                <a:schemeClr val="accent2"/>
              </a:buClr>
              <a:buSzPct val="70000"/>
            </a:pPr>
            <a:r>
              <a:rPr lang="en-US" sz="1200" noProof="0">
                <a:latin typeface="Arial" panose="020B0604020202020204" pitchFamily="34" charset="0"/>
              </a:rPr>
              <a:t>With one click you can change color theme of the presentation (colors for the background, graphics, text, highlights and other elements).</a:t>
            </a:r>
          </a:p>
          <a:p>
            <a:pPr>
              <a:lnSpc>
                <a:spcPct val="85000"/>
              </a:lnSpc>
              <a:spcAft>
                <a:spcPts val="600"/>
              </a:spcAft>
              <a:buClr>
                <a:schemeClr val="accent2"/>
              </a:buClr>
              <a:buSzPct val="70000"/>
            </a:pPr>
            <a:r>
              <a:rPr lang="en-US" sz="1200" noProof="0">
                <a:latin typeface="Arial" panose="020B0604020202020204" pitchFamily="34" charset="0"/>
              </a:rPr>
              <a:t>Ribbon „EY Templates“ </a:t>
            </a:r>
            <a:r>
              <a:rPr lang="en-US" sz="1200" noProof="0">
                <a:latin typeface="Arial" panose="020B0604020202020204" pitchFamily="34" charset="0"/>
                <a:sym typeface="Wingdings" panose="05000000000000000000" pitchFamily="2" charset="2"/>
              </a:rPr>
              <a:t> Themes</a:t>
            </a:r>
            <a:endParaRPr lang="en-US" sz="1200" noProof="0">
              <a:latin typeface="Arial" panose="020B0604020202020204" pitchFamily="34" charset="0"/>
            </a:endParaRPr>
          </a:p>
          <a:p>
            <a:pPr>
              <a:lnSpc>
                <a:spcPct val="85000"/>
              </a:lnSpc>
              <a:spcAft>
                <a:spcPts val="600"/>
              </a:spcAft>
              <a:buClr>
                <a:schemeClr val="accent2"/>
              </a:buClr>
              <a:buSzPct val="70000"/>
            </a:pPr>
            <a:endParaRPr lang="en-US" sz="1200" noProof="0">
              <a:solidFill>
                <a:schemeClr val="bg1"/>
              </a:solidFill>
              <a:latin typeface="Arial" panose="020B0604020202020204" pitchFamily="34" charset="0"/>
            </a:endParaRPr>
          </a:p>
        </p:txBody>
      </p:sp>
      <p:pic>
        <p:nvPicPr>
          <p:cNvPr id="10" name="Picture 9"/>
          <p:cNvPicPr>
            <a:picLocks noChangeAspect="1"/>
          </p:cNvPicPr>
          <p:nvPr userDrawn="1"/>
        </p:nvPicPr>
        <p:blipFill rotWithShape="1">
          <a:blip r:embed="rId3"/>
          <a:srcRect r="77955" b="75999"/>
          <a:stretch/>
        </p:blipFill>
        <p:spPr>
          <a:xfrm>
            <a:off x="-2725666" y="1314450"/>
            <a:ext cx="2350053" cy="1439154"/>
          </a:xfrm>
          <a:prstGeom prst="rect">
            <a:avLst/>
          </a:prstGeom>
        </p:spPr>
      </p:pic>
      <p:grpSp>
        <p:nvGrpSpPr>
          <p:cNvPr id="14" name="Group 4">
            <a:extLst>
              <a:ext uri="{FF2B5EF4-FFF2-40B4-BE49-F238E27FC236}">
                <a16:creationId xmlns:a16="http://schemas.microsoft.com/office/drawing/2014/main" id="{00778A91-BC42-49E4-8BA6-E9799F7BC95B}"/>
              </a:ext>
            </a:extLst>
          </p:cNvPr>
          <p:cNvGrpSpPr>
            <a:grpSpLocks noChangeAspect="1"/>
          </p:cNvGrpSpPr>
          <p:nvPr userDrawn="1"/>
        </p:nvGrpSpPr>
        <p:grpSpPr bwMode="auto">
          <a:xfrm>
            <a:off x="10364788" y="5233988"/>
            <a:ext cx="1225550" cy="1435100"/>
            <a:chOff x="6529" y="3125"/>
            <a:chExt cx="772" cy="904"/>
          </a:xfrm>
        </p:grpSpPr>
        <p:sp>
          <p:nvSpPr>
            <p:cNvPr id="15" name="Freeform 5">
              <a:extLst>
                <a:ext uri="{FF2B5EF4-FFF2-40B4-BE49-F238E27FC236}">
                  <a16:creationId xmlns:a16="http://schemas.microsoft.com/office/drawing/2014/main" id="{90D69D42-6A3C-48F8-93E6-C7DC9797FEB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 name="Freeform 6">
              <a:extLst>
                <a:ext uri="{FF2B5EF4-FFF2-40B4-BE49-F238E27FC236}">
                  <a16:creationId xmlns:a16="http://schemas.microsoft.com/office/drawing/2014/main" id="{2362EE14-F06B-4A19-A628-F9F7FA97A84D}"/>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815037000"/>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0"/>
            <a:ext cx="4957505" cy="4267457"/>
          </a:xfr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1" y="3813288"/>
            <a:ext cx="3089275" cy="180000"/>
          </a:xfrm>
        </p:spPr>
        <p:txBody>
          <a:bodyPr/>
          <a:lstStyle>
            <a:lvl1pPr marL="0" indent="0">
              <a:buNone/>
              <a:defRPr sz="1200">
                <a:solidFill>
                  <a:schemeClr val="bg1"/>
                </a:solidFill>
              </a:defRPr>
            </a:lvl1pPr>
          </a:lstStyle>
          <a:p>
            <a:pPr lvl="0"/>
            <a:r>
              <a:rPr lang="en-US"/>
              <a:t>Name Surname</a:t>
            </a:r>
            <a:endParaRPr lang="en-GB"/>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1" y="4055931"/>
            <a:ext cx="3089275" cy="180000"/>
          </a:xfrm>
        </p:spPr>
        <p:txBody>
          <a:bodyPr/>
          <a:lstStyle>
            <a:lvl1pPr marL="0" indent="0">
              <a:buNone/>
              <a:defRPr sz="1200">
                <a:solidFill>
                  <a:schemeClr val="bg1"/>
                </a:solidFill>
              </a:defRPr>
            </a:lvl1pPr>
          </a:lstStyle>
          <a:p>
            <a:pPr lvl="0"/>
            <a:r>
              <a:rPr lang="en-US"/>
              <a:t>Job Title to go here</a:t>
            </a:r>
            <a:endParaRPr lang="en-GB"/>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7" y="3578083"/>
            <a:ext cx="778959" cy="778959"/>
          </a:xfrm>
          <a:prstGeom prst="ellipse">
            <a:avLst/>
          </a:prstGeom>
        </p:spPr>
        <p:txBody>
          <a:bodyPr anchor="ctr"/>
          <a:lstStyle>
            <a:lvl1pPr marL="0" indent="0" algn="ctr">
              <a:buNone/>
              <a:defRPr sz="900">
                <a:solidFill>
                  <a:schemeClr val="bg1"/>
                </a:solidFill>
              </a:defRPr>
            </a:lvl1pPr>
          </a:lstStyle>
          <a:p>
            <a:endParaRPr lang="en-GB"/>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0"/>
            <a:ext cx="5465425" cy="373807"/>
          </a:xfrm>
        </p:spPr>
        <p:txBody>
          <a:bodyPr/>
          <a:lstStyle>
            <a:lvl1pPr marL="0" indent="0">
              <a:buNone/>
              <a:defRPr/>
            </a:lvl1pPr>
          </a:lstStyle>
          <a:p>
            <a:pPr lvl="0"/>
            <a:r>
              <a:rPr lang="en-US"/>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600"/>
            </a:lvl1pPr>
          </a:lstStyle>
          <a:p>
            <a:pPr lvl="0"/>
            <a:r>
              <a:rPr lang="en-US"/>
              <a:t>Content EY Interstate Light, 16pt, Lorem ipsum dolor, 12pt, </a:t>
            </a:r>
            <a:r>
              <a:rPr lang="en-US" err="1"/>
              <a:t>Utinam</a:t>
            </a:r>
            <a:r>
              <a:rPr lang="en-US"/>
              <a:t> </a:t>
            </a:r>
            <a:r>
              <a:rPr lang="en-US" err="1"/>
              <a:t>nonumy</a:t>
            </a:r>
            <a:r>
              <a:rPr lang="en-US"/>
              <a:t> </a:t>
            </a:r>
            <a:r>
              <a:rPr lang="en-US" err="1"/>
              <a:t>abhorreant</a:t>
            </a:r>
            <a:r>
              <a:rPr lang="en-US"/>
              <a:t> </a:t>
            </a:r>
            <a:r>
              <a:rPr lang="en-US" err="1"/>
              <a:t>sead</a:t>
            </a:r>
            <a:r>
              <a:rPr lang="en-US"/>
              <a:t>. </a:t>
            </a:r>
            <a:r>
              <a:rPr lang="en-US" err="1"/>
              <a:t>Putant</a:t>
            </a:r>
            <a:r>
              <a:rPr lang="en-US"/>
              <a:t> </a:t>
            </a:r>
            <a:r>
              <a:rPr lang="en-US" err="1"/>
              <a:t>probatus</a:t>
            </a:r>
            <a:r>
              <a:rPr lang="en-US"/>
              <a:t> id vis, ad his </a:t>
            </a:r>
            <a:r>
              <a:rPr lang="en-US" err="1"/>
              <a:t>meis</a:t>
            </a:r>
            <a:r>
              <a:rPr lang="en-US"/>
              <a:t> </a:t>
            </a:r>
            <a:r>
              <a:rPr lang="en-US" err="1"/>
              <a:t>habemus</a:t>
            </a:r>
            <a:r>
              <a:rPr lang="en-US"/>
              <a:t> </a:t>
            </a:r>
            <a:r>
              <a:rPr lang="en-US" err="1"/>
              <a:t>repudiare</a:t>
            </a:r>
            <a:r>
              <a:rPr lang="en-US"/>
              <a:t>, has an </a:t>
            </a:r>
            <a:r>
              <a:rPr lang="en-US" err="1"/>
              <a:t>pericula</a:t>
            </a:r>
            <a:r>
              <a:rPr lang="en-US"/>
              <a:t> </a:t>
            </a:r>
            <a:r>
              <a:rPr lang="en-US" err="1"/>
              <a:t>tractatos</a:t>
            </a:r>
            <a:r>
              <a:rPr lang="en-US"/>
              <a:t>. </a:t>
            </a:r>
            <a:r>
              <a:rPr lang="en-US" err="1"/>
              <a:t>Nec</a:t>
            </a:r>
            <a:r>
              <a:rPr lang="en-US"/>
              <a:t> </a:t>
            </a:r>
            <a:r>
              <a:rPr lang="en-US" err="1"/>
              <a:t>debitis</a:t>
            </a:r>
            <a:r>
              <a:rPr lang="en-US"/>
              <a:t> </a:t>
            </a:r>
            <a:r>
              <a:rPr lang="en-US" err="1"/>
              <a:t>dissentias</a:t>
            </a:r>
            <a:r>
              <a:rPr lang="en-US"/>
              <a:t> ad. </a:t>
            </a:r>
            <a:r>
              <a:rPr lang="en-US" err="1"/>
              <a:t>Patrioque</a:t>
            </a:r>
            <a:r>
              <a:rPr lang="en-US"/>
              <a:t> </a:t>
            </a:r>
            <a:r>
              <a:rPr lang="en-US" err="1"/>
              <a:t>voluptatum</a:t>
            </a:r>
            <a:r>
              <a:rPr lang="en-US"/>
              <a:t> </a:t>
            </a:r>
            <a:r>
              <a:rPr lang="en-US" err="1"/>
              <a:t>sed</a:t>
            </a:r>
            <a:r>
              <a:rPr lang="en-US"/>
              <a:t> ex, id </a:t>
            </a:r>
            <a:r>
              <a:rPr lang="en-US" err="1"/>
              <a:t>admodum</a:t>
            </a:r>
            <a:r>
              <a:rPr lang="en-US"/>
              <a:t>.</a:t>
            </a:r>
          </a:p>
          <a:p>
            <a:pPr lvl="0"/>
            <a:endParaRPr lang="en-US"/>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9"/>
          </p:nvPr>
        </p:nvSpPr>
        <p:spPr/>
        <p:txBody>
          <a:bodyPr/>
          <a:lstStyle/>
          <a:p>
            <a:r>
              <a:rPr lang="es-ES"/>
              <a:t>Monitorovací výbor OPTP, 29. 11. 2022</a:t>
            </a:r>
            <a:endParaRPr lang="en-IN"/>
          </a:p>
        </p:txBody>
      </p:sp>
    </p:spTree>
    <p:extLst>
      <p:ext uri="{BB962C8B-B14F-4D97-AF65-F5344CB8AC3E}">
        <p14:creationId xmlns:p14="http://schemas.microsoft.com/office/powerpoint/2010/main" val="25254414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s slide - centr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5" y="2060235"/>
            <a:ext cx="5292000" cy="3025522"/>
          </a:xfrm>
        </p:spPr>
        <p:txBody>
          <a:bodyPr lIns="0" tIns="0" rIns="0" bIns="0">
            <a:noAutofit/>
          </a:bodyPr>
          <a:lstStyle>
            <a:lvl1pPr marL="0" indent="0" algn="ctr">
              <a:buNone/>
              <a:defRPr lang="en-US" sz="2800" dirty="0" smtClean="0">
                <a:latin typeface="Georgia" panose="02040502050405020303" pitchFamily="18" charset="0"/>
              </a:defRPr>
            </a:lvl1pPr>
          </a:lstStyle>
          <a:p>
            <a:pPr marL="356616" lvl="0" indent="-356616" algn="ctr">
              <a:spcBef>
                <a:spcPts val="0"/>
              </a:spcBef>
            </a:pPr>
            <a:r>
              <a:rPr lang="en-US"/>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5" y="5506678"/>
            <a:ext cx="5292000" cy="316838"/>
          </a:xfrm>
        </p:spPr>
        <p:txBody>
          <a:bodyPr lIns="0" tIns="0" rIns="0" bIns="0">
            <a:noAutofit/>
          </a:bodyPr>
          <a:lstStyle>
            <a:lvl1pPr marL="0" indent="0" algn="ctr">
              <a:buNone/>
              <a:defRPr lang="en-US" sz="1600" dirty="0" smtClean="0">
                <a:solidFill>
                  <a:srgbClr val="2E2E38"/>
                </a:solidFill>
                <a:latin typeface="Arial" panose="020B0604020202020204" pitchFamily="34" charset="0"/>
              </a:defRPr>
            </a:lvl1pPr>
          </a:lstStyle>
          <a:p>
            <a:pPr marL="356616" lvl="0" indent="-356616" algn="ctr">
              <a:spcBef>
                <a:spcPts val="0"/>
              </a:spcBef>
              <a:spcAft>
                <a:spcPts val="600"/>
              </a:spcAft>
            </a:pPr>
            <a:r>
              <a:rPr lang="en-US"/>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5" y="5818717"/>
            <a:ext cx="5292000" cy="316838"/>
          </a:xfrm>
        </p:spPr>
        <p:txBody>
          <a:bodyPr vert="horz" lIns="0" tIns="0" rIns="0" bIns="0" rtlCol="0" anchor="t" anchorCtr="0">
            <a:noAutofit/>
          </a:bodyPr>
          <a:lstStyle>
            <a:lvl1pPr marL="0" indent="0" algn="ctr">
              <a:buNone/>
              <a:defRPr lang="en-US" sz="1600" dirty="0" smtClean="0">
                <a:solidFill>
                  <a:srgbClr val="2E2E38"/>
                </a:solidFill>
                <a:latin typeface="Arial" panose="020B0604020202020204" pitchFamily="34" charset="0"/>
              </a:defRPr>
            </a:lvl1pPr>
          </a:lstStyle>
          <a:p>
            <a:pPr marL="356616" lvl="0" indent="-356616" algn="ctr">
              <a:spcBef>
                <a:spcPts val="0"/>
              </a:spcBef>
              <a:spcAft>
                <a:spcPts val="600"/>
              </a:spcAft>
            </a:pPr>
            <a:r>
              <a:rPr lang="en-US"/>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1" y="979787"/>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200">
                <a:solidFill>
                  <a:schemeClr val="tx2"/>
                </a:solidFill>
                <a:latin typeface="Georgia" panose="02040502050405020303" pitchFamily="18" charset="0"/>
              </a:rPr>
              <a:t>“ </a:t>
            </a:r>
          </a:p>
        </p:txBody>
      </p:sp>
      <p:sp>
        <p:nvSpPr>
          <p:cNvPr id="2" name="Footer Placeholder 1"/>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30489916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s slide - left side">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20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607702" y="2517622"/>
            <a:ext cx="5292000" cy="1800000"/>
          </a:xfrm>
        </p:spPr>
        <p:txBody>
          <a:bodyPr lIns="0" tIns="46800" rIns="90000" bIns="46800"/>
          <a:lstStyle>
            <a:lvl1pPr marL="0" indent="0">
              <a:buNone/>
              <a:defRPr lang="en-US" sz="2800" dirty="0" smtClean="0">
                <a:latin typeface="Georgia" panose="02040502050405020303" pitchFamily="18" charset="0"/>
              </a:defRPr>
            </a:lvl1pPr>
          </a:lstStyle>
          <a:p>
            <a:pPr marL="356616" lvl="0" indent="-356616">
              <a:spcBef>
                <a:spcPts val="0"/>
              </a:spcBef>
            </a:pPr>
            <a:r>
              <a:rPr lang="en-US"/>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607702" y="4642068"/>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607702" y="4980745"/>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Job Title</a:t>
            </a:r>
          </a:p>
        </p:txBody>
      </p:sp>
      <p:sp>
        <p:nvSpPr>
          <p:cNvPr id="2" name="Footer Placeholder 1"/>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42217372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a:t>Video</a:t>
            </a:r>
          </a:p>
        </p:txBody>
      </p:sp>
      <p:sp>
        <p:nvSpPr>
          <p:cNvPr id="6" name="Footer Placeholder 5"/>
          <p:cNvSpPr>
            <a:spLocks noGrp="1"/>
          </p:cNvSpPr>
          <p:nvPr>
            <p:ph type="ftr" sz="quarter" idx="11"/>
          </p:nvPr>
        </p:nvSpPr>
        <p:spPr/>
        <p:txBody>
          <a:bodyPr/>
          <a:lstStyle/>
          <a:p>
            <a:r>
              <a:rPr lang="es-ES"/>
              <a:t>Monitorovací výbor OPTP, 29. 11. 2022</a:t>
            </a:r>
            <a:endParaRPr lang="en-IN"/>
          </a:p>
        </p:txBody>
      </p:sp>
    </p:spTree>
    <p:extLst>
      <p:ext uri="{BB962C8B-B14F-4D97-AF65-F5344CB8AC3E}">
        <p14:creationId xmlns:p14="http://schemas.microsoft.com/office/powerpoint/2010/main" val="31921570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hapter Slide with pictur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590550" y="2578743"/>
            <a:ext cx="4537959" cy="1055708"/>
          </a:xfrm>
        </p:spPr>
        <p:txBody>
          <a:bodyPr/>
          <a:lstStyle>
            <a:lvl1pPr marL="0" indent="0">
              <a:buNone/>
              <a:defRPr sz="3000"/>
            </a:lvl1pPr>
          </a:lstStyle>
          <a:p>
            <a:pPr lvl="0"/>
            <a:r>
              <a:rPr lang="en-IN"/>
              <a:t>Chapter Title</a:t>
            </a:r>
          </a:p>
          <a:p>
            <a:pPr lvl="0"/>
            <a:r>
              <a:rPr lang="en-IN"/>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590550" y="3840384"/>
            <a:ext cx="4537959" cy="1055708"/>
          </a:xfrm>
        </p:spPr>
        <p:txBody>
          <a:bodyPr/>
          <a:lstStyle>
            <a:lvl1pPr marL="0" indent="0">
              <a:buNone/>
              <a:defRPr sz="1600"/>
            </a:lvl1pPr>
          </a:lstStyle>
          <a:p>
            <a:pPr lvl="0"/>
            <a:r>
              <a:rPr lang="en-IN"/>
              <a:t>text</a:t>
            </a:r>
          </a:p>
        </p:txBody>
      </p:sp>
      <p:sp>
        <p:nvSpPr>
          <p:cNvPr id="6" name="Footer Placeholder 5"/>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16786273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 Chapter slide">
    <p:spTree>
      <p:nvGrpSpPr>
        <p:cNvPr id="1" name=""/>
        <p:cNvGrpSpPr/>
        <p:nvPr/>
      </p:nvGrpSpPr>
      <p:grpSpPr>
        <a:xfrm>
          <a:off x="0" y="0"/>
          <a:ext cx="0" cy="0"/>
          <a:chOff x="0" y="0"/>
          <a:chExt cx="0" cy="0"/>
        </a:xfrm>
      </p:grpSpPr>
      <p:sp>
        <p:nvSpPr>
          <p:cNvPr id="5" name="Freeform 6"/>
          <p:cNvSpPr>
            <a:spLocks/>
          </p:cNvSpPr>
          <p:nvPr userDrawn="1"/>
        </p:nvSpPr>
        <p:spPr bwMode="gray">
          <a:xfrm>
            <a:off x="0" y="-1"/>
            <a:ext cx="6099175"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rgbClr val="FFE600"/>
          </a:solidFill>
          <a:ln w="9525">
            <a:noFill/>
            <a:round/>
            <a:headEnd/>
            <a:tailEnd/>
          </a:ln>
          <a:effectLst/>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8" name="Text Placeholder 7"/>
          <p:cNvSpPr>
            <a:spLocks noGrp="1"/>
          </p:cNvSpPr>
          <p:nvPr>
            <p:ph type="body" sz="quarter" idx="13"/>
          </p:nvPr>
        </p:nvSpPr>
        <p:spPr>
          <a:xfrm>
            <a:off x="605963" y="908050"/>
            <a:ext cx="4703762" cy="1624012"/>
          </a:xfrm>
        </p:spPr>
        <p:txBody>
          <a:bodyPr/>
          <a:lstStyle>
            <a:lvl1pPr marL="0" indent="0">
              <a:buNone/>
              <a:defRPr sz="3000"/>
            </a:lvl1pPr>
          </a:lstStyle>
          <a:p>
            <a:pPr lvl="0"/>
            <a:r>
              <a:rPr lang="en-US"/>
              <a:t>Click to edit Master text styles</a:t>
            </a:r>
          </a:p>
        </p:txBody>
      </p:sp>
      <p:sp>
        <p:nvSpPr>
          <p:cNvPr id="9" name="Footer Placeholder 8"/>
          <p:cNvSpPr>
            <a:spLocks noGrp="1"/>
          </p:cNvSpPr>
          <p:nvPr>
            <p:ph type="ftr" sz="quarter" idx="14"/>
          </p:nvPr>
        </p:nvSpPr>
        <p:spPr/>
        <p:txBody>
          <a:bodyPr/>
          <a:lstStyle/>
          <a:p>
            <a:r>
              <a:rPr lang="es-ES"/>
              <a:t>Monitorovací výbor OPTP, 29. 11. 2022</a:t>
            </a:r>
            <a:endParaRPr lang="en-IN"/>
          </a:p>
        </p:txBody>
      </p:sp>
    </p:spTree>
    <p:extLst>
      <p:ext uri="{BB962C8B-B14F-4D97-AF65-F5344CB8AC3E}">
        <p14:creationId xmlns:p14="http://schemas.microsoft.com/office/powerpoint/2010/main" val="24040792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ivider / Chapter slide - tranparency">
    <p:spTree>
      <p:nvGrpSpPr>
        <p:cNvPr id="1" name=""/>
        <p:cNvGrpSpPr/>
        <p:nvPr/>
      </p:nvGrpSpPr>
      <p:grpSpPr>
        <a:xfrm>
          <a:off x="0" y="0"/>
          <a:ext cx="0" cy="0"/>
          <a:chOff x="0" y="0"/>
          <a:chExt cx="0" cy="0"/>
        </a:xfrm>
      </p:grpSpPr>
      <p:sp>
        <p:nvSpPr>
          <p:cNvPr id="8" name="Freeform 6"/>
          <p:cNvSpPr>
            <a:spLocks/>
          </p:cNvSpPr>
          <p:nvPr userDrawn="1"/>
        </p:nvSpPr>
        <p:spPr bwMode="gray">
          <a:xfrm>
            <a:off x="-1" y="0"/>
            <a:ext cx="6099176"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chemeClr val="tx2">
              <a:alpha val="90000"/>
            </a:schemeClr>
          </a:solidFill>
          <a:ln w="9525">
            <a:noFill/>
            <a:round/>
            <a:headEnd/>
            <a:tailEnd/>
          </a:ln>
          <a:effectLst/>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7" name="Text Placeholder 6"/>
          <p:cNvSpPr>
            <a:spLocks noGrp="1"/>
          </p:cNvSpPr>
          <p:nvPr>
            <p:ph type="body" sz="quarter" idx="13"/>
          </p:nvPr>
        </p:nvSpPr>
        <p:spPr>
          <a:xfrm>
            <a:off x="602125" y="908050"/>
            <a:ext cx="4787900" cy="1536700"/>
          </a:xfrm>
        </p:spPr>
        <p:txBody>
          <a:bodyPr/>
          <a:lstStyle>
            <a:lvl1pPr marL="0" indent="0">
              <a:buNone/>
              <a:defRPr sz="3000">
                <a:solidFill>
                  <a:schemeClr val="bg2"/>
                </a:solidFill>
              </a:defRPr>
            </a:lvl1pPr>
          </a:lstStyle>
          <a:p>
            <a:pPr lvl="0"/>
            <a:r>
              <a:rPr lang="en-US"/>
              <a:t>Click to edit Master text styles</a:t>
            </a:r>
          </a:p>
        </p:txBody>
      </p:sp>
      <p:sp>
        <p:nvSpPr>
          <p:cNvPr id="6" name="Footer Placeholder 5"/>
          <p:cNvSpPr>
            <a:spLocks noGrp="1"/>
          </p:cNvSpPr>
          <p:nvPr>
            <p:ph type="ftr" sz="quarter" idx="14"/>
          </p:nvPr>
        </p:nvSpPr>
        <p:spPr/>
        <p:txBody>
          <a:bodyPr/>
          <a:lstStyle/>
          <a:p>
            <a:r>
              <a:rPr lang="es-ES"/>
              <a:t>Monitorovací výbor OPTP, 29. 11. 2022</a:t>
            </a:r>
            <a:endParaRPr lang="en-US"/>
          </a:p>
        </p:txBody>
      </p:sp>
    </p:spTree>
    <p:extLst>
      <p:ext uri="{BB962C8B-B14F-4D97-AF65-F5344CB8AC3E}">
        <p14:creationId xmlns:p14="http://schemas.microsoft.com/office/powerpoint/2010/main" val="2478012228"/>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apter slide no pictur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chemeClr val="bg1"/>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1"/>
          </p:nvPr>
        </p:nvSpPr>
        <p:spPr/>
        <p:txBody>
          <a:bodyPr/>
          <a:lstStyle/>
          <a:p>
            <a:r>
              <a:rPr lang="es-ES"/>
              <a:t>Monitorovací výbor OPTP, 29. 11. 2022</a:t>
            </a:r>
            <a:endParaRPr lang="en-IN"/>
          </a:p>
        </p:txBody>
      </p:sp>
    </p:spTree>
    <p:extLst>
      <p:ext uri="{BB962C8B-B14F-4D97-AF65-F5344CB8AC3E}">
        <p14:creationId xmlns:p14="http://schemas.microsoft.com/office/powerpoint/2010/main" val="36294362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sclaimer CZ">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3" y="0"/>
            <a:ext cx="12192005" cy="6858000"/>
          </a:xfrm>
          <a:prstGeom prst="rect">
            <a:avLst/>
          </a:prstGeom>
        </p:spPr>
      </p:pic>
      <p:sp>
        <p:nvSpPr>
          <p:cNvPr id="5" name="TextBox 4">
            <a:extLst>
              <a:ext uri="{FF2B5EF4-FFF2-40B4-BE49-F238E27FC236}">
                <a16:creationId xmlns:a16="http://schemas.microsoft.com/office/drawing/2014/main" id="{54FF1959-FB3E-4D6E-8DA4-A0365BB2751F}"/>
              </a:ext>
            </a:extLst>
          </p:cNvPr>
          <p:cNvSpPr txBox="1">
            <a:spLocks/>
          </p:cNvSpPr>
          <p:nvPr userDrawn="1"/>
        </p:nvSpPr>
        <p:spPr>
          <a:xfrm>
            <a:off x="590550" y="908050"/>
            <a:ext cx="3564261" cy="3006977"/>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Smyslem EY je přispívat k tomu, aby svět fungoval lépe. Proto pomáháme klientům, našim zaměstnancům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širšímu společenství vytvářet dlouhodobé hodnoty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a posilovat důvěru v kapitálové trhy.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Týmy odborníků EY, vybavené nejmodernějšími technologiemi, působí ve více než 150 zemích celého světa – provádějí audity a poskytují klientům širokou poradenskou podporu, která jim umožňuje růst, transformovat se a efektivně fungovat.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Naši auditoři, konzultanti, právní a daňoví poradci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odborníci na strategické a transakční poradenství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si kladou ty správné otázky a dokážou najít ty správné odpovědi na složité problémy dnešního světa.</a:t>
            </a:r>
          </a:p>
        </p:txBody>
      </p:sp>
      <p:sp>
        <p:nvSpPr>
          <p:cNvPr id="7" name="TextBox 6">
            <a:extLst>
              <a:ext uri="{FF2B5EF4-FFF2-40B4-BE49-F238E27FC236}">
                <a16:creationId xmlns:a16="http://schemas.microsoft.com/office/drawing/2014/main" id="{E6902003-B9BB-47C4-97AD-E7B6C2C9C928}"/>
              </a:ext>
            </a:extLst>
          </p:cNvPr>
          <p:cNvSpPr txBox="1">
            <a:spLocks/>
          </p:cNvSpPr>
          <p:nvPr userDrawn="1"/>
        </p:nvSpPr>
        <p:spPr>
          <a:xfrm>
            <a:off x="8297990" y="908050"/>
            <a:ext cx="3309810" cy="2786404"/>
          </a:xfrm>
          <a:prstGeom prst="rect">
            <a:avLst/>
          </a:prstGeom>
          <a:noFill/>
        </p:spPr>
        <p:txBody>
          <a:bodyPr wrap="square" lIns="0" tIns="36576" rIns="0" bIns="0" rtlCol="0" anchor="t">
            <a:spAutoFit/>
          </a:bodyPr>
          <a:lstStyle/>
          <a:p>
            <a:pPr lvl="0">
              <a:buClr>
                <a:srgbClr val="FFD200"/>
              </a:buClr>
              <a:buSzPct val="70000"/>
              <a:defRPr/>
            </a:pPr>
            <a:r>
              <a:rPr lang="cs-CZ" sz="800" kern="0" noProof="0">
                <a:solidFill>
                  <a:srgbClr val="FFFFFF"/>
                </a:solidFill>
                <a:latin typeface="Arial" panose="020B0604020202020204" pitchFamily="34" charset="0"/>
                <a:cs typeface="Arial" panose="020B0604020202020204" pitchFamily="34" charset="0"/>
              </a:rPr>
              <a:t>Název EY zahrnuje celosvětovou organizaci a může zahrnovat jednu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či více členských firem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z nichž každá je samostatnou právnickou osobou.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je britská společnost s ručením omezeným garancí, která neposkytuje služby klientům. Informace o tom, jak EY shromažďuje a používá osobní údaje, a o právech fyzických osob stanovených právními předpisy o ochraně osobních údajů jsou k dispozici na ey.com/</a:t>
            </a:r>
            <a:r>
              <a:rPr lang="en-US" sz="800" kern="0" noProof="0">
                <a:solidFill>
                  <a:srgbClr val="FFFFFF"/>
                </a:solidFill>
                <a:latin typeface="Arial" panose="020B0604020202020204" pitchFamily="34" charset="0"/>
                <a:cs typeface="Arial" panose="020B0604020202020204" pitchFamily="34" charset="0"/>
              </a:rPr>
              <a:t>privacy</a:t>
            </a:r>
            <a:r>
              <a:rPr lang="cs-CZ" sz="800" kern="0" noProof="0">
                <a:solidFill>
                  <a:srgbClr val="FFFFFF"/>
                </a:solidFill>
                <a:latin typeface="Arial" panose="020B0604020202020204" pitchFamily="34" charset="0"/>
                <a:cs typeface="Arial" panose="020B0604020202020204" pitchFamily="34" charset="0"/>
              </a:rPr>
              <a:t>. Členské firmy EY neposkytují právní služby v zemích, kde to zákon neumožňuje. Podrobnější informace o naší organizaci najdete na našich webových stránkách ey.com. </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2022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Všechna práva vyhrazena. </a:t>
            </a:r>
          </a:p>
          <a:p>
            <a:pPr marL="0" marR="0" lvl="0" indent="0" algn="l" defTabSz="914400" rtl="0" eaLnBrk="1" fontAlgn="base" latinLnBrk="0" hangingPunct="1">
              <a:lnSpc>
                <a:spcPct val="100000"/>
              </a:lnSpc>
              <a:spcBef>
                <a:spcPct val="0"/>
              </a:spcBef>
              <a:spcAft>
                <a:spcPts val="1013"/>
              </a:spcAft>
              <a:buClrTx/>
              <a:buSzTx/>
              <a:buFontTx/>
              <a:buNone/>
              <a:tabLst/>
              <a:defRPr/>
            </a:pPr>
            <a:r>
              <a:rPr lang="cs-CZ" sz="800" kern="0" noProof="0">
                <a:solidFill>
                  <a:srgbClr val="FFFFFF"/>
                </a:solidFill>
                <a:latin typeface="Arial" panose="020B0604020202020204" pitchFamily="34" charset="0"/>
                <a:cs typeface="Arial" panose="020B0604020202020204" pitchFamily="34" charset="0"/>
              </a:rPr>
              <a:t>Tento materiál má pouze všeobecný informační charakter, na který není možné spoléhat se jako na poskytnutí účetního, daňového ani jiného odborného poradenství. V případě potřeby se prosím obraťte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na svého konkrétního poradce.</a:t>
            </a: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28636226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sclaimer EN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3" y="0"/>
            <a:ext cx="12192005" cy="6858000"/>
          </a:xfrm>
          <a:prstGeom prst="rect">
            <a:avLst/>
          </a:prstGeom>
        </p:spPr>
      </p:pic>
      <p:sp>
        <p:nvSpPr>
          <p:cNvPr id="10" name="TextBox 9">
            <a:extLst>
              <a:ext uri="{FF2B5EF4-FFF2-40B4-BE49-F238E27FC236}">
                <a16:creationId xmlns:a16="http://schemas.microsoft.com/office/drawing/2014/main" id="{0B03E7E9-6F19-49DD-A944-876E8B3F96F9}"/>
              </a:ext>
            </a:extLst>
          </p:cNvPr>
          <p:cNvSpPr txBox="1">
            <a:spLocks/>
          </p:cNvSpPr>
          <p:nvPr userDrawn="1"/>
        </p:nvSpPr>
        <p:spPr>
          <a:xfrm>
            <a:off x="590550" y="908050"/>
            <a:ext cx="3205138" cy="2660728"/>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 exists to build a better working world, helping </a:t>
            </a:r>
            <a:r>
              <a:rPr lang="cs-CZ" sz="1100" kern="0">
                <a:solidFill>
                  <a:srgbClr val="FFFFFF"/>
                </a:solidFill>
                <a:latin typeface="Arial" panose="020B0604020202020204" pitchFamily="34" charset="0"/>
                <a:cs typeface="Arial" panose="020B0604020202020204" pitchFamily="34" charset="0"/>
              </a:rPr>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to create long-term value for clients, people </a:t>
            </a:r>
            <a:r>
              <a:rPr lang="cs-CZ" sz="1100" kern="0">
                <a:solidFill>
                  <a:srgbClr val="FFFFFF"/>
                </a:solidFill>
                <a:latin typeface="Arial" panose="020B0604020202020204" pitchFamily="34" charset="0"/>
                <a:cs typeface="Arial" panose="020B0604020202020204" pitchFamily="34" charset="0"/>
              </a:rPr>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society and build trust in the capital markets.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Enabled by data and technology, diverse EY teams in over 150 countries provide trust through assurance and help clients grow, transform </a:t>
            </a:r>
            <a:r>
              <a:rPr lang="cs-CZ" sz="1100" kern="0">
                <a:solidFill>
                  <a:srgbClr val="FFFFFF"/>
                </a:solidFill>
                <a:latin typeface="Arial" panose="020B0604020202020204" pitchFamily="34" charset="0"/>
                <a:cs typeface="Arial" panose="020B0604020202020204" pitchFamily="34" charset="0"/>
              </a:rPr>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operate.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Working across assurance, consulting, law, strategy, tax and transactions, EY teams ask better questions to find new answers for the complex issues facing our world today.</a:t>
            </a:r>
          </a:p>
        </p:txBody>
      </p:sp>
      <p:sp>
        <p:nvSpPr>
          <p:cNvPr id="11" name="TextBox 10">
            <a:extLst>
              <a:ext uri="{FF2B5EF4-FFF2-40B4-BE49-F238E27FC236}">
                <a16:creationId xmlns:a16="http://schemas.microsoft.com/office/drawing/2014/main" id="{A5FF8C4B-AB95-4CA2-9E06-22F7C24A322E}"/>
              </a:ext>
            </a:extLst>
          </p:cNvPr>
          <p:cNvSpPr txBox="1">
            <a:spLocks/>
          </p:cNvSpPr>
          <p:nvPr userDrawn="1"/>
        </p:nvSpPr>
        <p:spPr>
          <a:xfrm>
            <a:off x="8402662" y="908050"/>
            <a:ext cx="3205138" cy="2411942"/>
          </a:xfrm>
          <a:prstGeom prst="rect">
            <a:avLst/>
          </a:prstGeom>
          <a:noFill/>
        </p:spPr>
        <p:txBody>
          <a:bodyPr wrap="square" lIns="0" tIns="36576" rIns="0" bIns="0" rtlCol="0" anchor="t">
            <a:spAutoFit/>
          </a:bodyPr>
          <a:lstStyle/>
          <a:p>
            <a:pPr lvl="0">
              <a:buClr>
                <a:srgbClr val="FFD200"/>
              </a:buClr>
              <a:buSzPct val="70000"/>
              <a:defRPr/>
            </a:pPr>
            <a:r>
              <a:rPr lang="en-IN" sz="800" kern="0">
                <a:solidFill>
                  <a:srgbClr val="FFFFFF"/>
                </a:solidFill>
                <a:latin typeface="Arial" panose="020B0604020202020204" pitchFamily="34" charset="0"/>
                <a:cs typeface="Arial" panose="020B0604020202020204" pitchFamily="34" charset="0"/>
              </a:rPr>
              <a:t>EY refers to the global organization, and may refer to one or more, </a:t>
            </a:r>
            <a:r>
              <a:rPr lang="cs-CZ" sz="800" kern="0">
                <a:solidFill>
                  <a:srgbClr val="FFFFFF"/>
                </a:solidFill>
                <a:latin typeface="Arial" panose="020B0604020202020204" pitchFamily="34" charset="0"/>
                <a:cs typeface="Arial" panose="020B0604020202020204" pitchFamily="34" charset="0"/>
              </a:rPr>
              <a:t/>
            </a:r>
            <a:br>
              <a:rPr lang="cs-CZ" sz="800" kern="0">
                <a:solidFill>
                  <a:srgbClr val="FFFFFF"/>
                </a:solidFill>
                <a:latin typeface="Arial" panose="020B0604020202020204" pitchFamily="34" charset="0"/>
                <a:cs typeface="Arial" panose="020B0604020202020204" pitchFamily="34" charset="0"/>
              </a:rPr>
            </a:br>
            <a:r>
              <a:rPr lang="en-IN" sz="800" kern="0">
                <a:solidFill>
                  <a:srgbClr val="FFFFFF"/>
                </a:solidFill>
                <a:latin typeface="Arial" panose="020B0604020202020204" pitchFamily="34" charset="0"/>
                <a:cs typeface="Arial" panose="020B0604020202020204" pitchFamily="34" charset="0"/>
              </a:rPr>
              <a:t>of the member firms of Ernst &amp; Young Global Limited, each of which is a separate legal entity. Ernst &amp; Young Global Limited, a UK company limited by guarantee, does not provide services to clients. Information about how EY collects and uses personal data and a description of the rights individuals have under data protection legislation are available via ey.com/privacy. EY member firms do not practice law where prohibited by local laws. For more information about our organization, please visit ey.com.</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2022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All Rights Reserved.</a:t>
            </a:r>
            <a:endPar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a:buClr>
                <a:srgbClr val="FFD200"/>
              </a:buClr>
              <a:buSzPct val="70000"/>
              <a:defRPr/>
            </a:pPr>
            <a:r>
              <a:rPr lang="en-US" sz="800" kern="0">
                <a:solidFill>
                  <a:srgbClr val="FFFFFF"/>
                </a:solidFill>
                <a:latin typeface="Arial" panose="020B0604020202020204" pitchFamily="34" charset="0"/>
                <a:cs typeface="Arial" panose="020B0604020202020204" pitchFamily="34" charset="0"/>
              </a:rPr>
              <a:t>This material has been prepared for general informational purposes only and is not intended to be relied upon as accounting, tax or other professional advice. Please refer to your advisors for specific advice.</a:t>
            </a:r>
            <a:endParaRPr lang="cs-CZ" sz="800" kern="0">
              <a:solidFill>
                <a:srgbClr val="FFFFFF"/>
              </a:solidFill>
              <a:latin typeface="Arial" panose="020B0604020202020204" pitchFamily="34" charset="0"/>
              <a:cs typeface="Arial" panose="020B0604020202020204" pitchFamily="34" charset="0"/>
            </a:endParaRP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341949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etter question">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609713" y="6044643"/>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sp>
        <p:nvSpPr>
          <p:cNvPr id="18" name="Title 1"/>
          <p:cNvSpPr>
            <a:spLocks noGrp="1"/>
          </p:cNvSpPr>
          <p:nvPr userDrawn="1">
            <p:ph type="ctrTitle"/>
          </p:nvPr>
        </p:nvSpPr>
        <p:spPr>
          <a:xfrm>
            <a:off x="1046064" y="2360065"/>
            <a:ext cx="4783882"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9" name="Subtitle 2"/>
          <p:cNvSpPr>
            <a:spLocks noGrp="1"/>
          </p:cNvSpPr>
          <p:nvPr userDrawn="1">
            <p:ph type="subTitle" idx="1"/>
          </p:nvPr>
        </p:nvSpPr>
        <p:spPr>
          <a:xfrm>
            <a:off x="1046256" y="3402065"/>
            <a:ext cx="48080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590550" y="925394"/>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4" name="Freeform: Shape 3">
            <a:extLst>
              <a:ext uri="{FF2B5EF4-FFF2-40B4-BE49-F238E27FC236}">
                <a16:creationId xmlns:a16="http://schemas.microsoft.com/office/drawing/2014/main" id="{15324C54-B75E-4AC0-90C2-FA558C7716F7}"/>
              </a:ext>
            </a:extLst>
          </p:cNvPr>
          <p:cNvSpPr/>
          <p:nvPr/>
        </p:nvSpPr>
        <p:spPr>
          <a:xfrm>
            <a:off x="590550" y="4223491"/>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5" name="Freeform: Shape 4">
            <a:extLst>
              <a:ext uri="{FF2B5EF4-FFF2-40B4-BE49-F238E27FC236}">
                <a16:creationId xmlns:a16="http://schemas.microsoft.com/office/drawing/2014/main" id="{CAA95478-C099-485F-AD95-A617656C6C7C}"/>
              </a:ext>
            </a:extLst>
          </p:cNvPr>
          <p:cNvSpPr/>
          <p:nvPr/>
        </p:nvSpPr>
        <p:spPr>
          <a:xfrm>
            <a:off x="875881" y="4223491"/>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6" name="Freeform: Shape 5">
            <a:extLst>
              <a:ext uri="{FF2B5EF4-FFF2-40B4-BE49-F238E27FC236}">
                <a16:creationId xmlns:a16="http://schemas.microsoft.com/office/drawing/2014/main" id="{D65680A1-86D1-44C2-AA38-0DF5735F1F26}"/>
              </a:ext>
            </a:extLst>
          </p:cNvPr>
          <p:cNvSpPr/>
          <p:nvPr/>
        </p:nvSpPr>
        <p:spPr>
          <a:xfrm>
            <a:off x="1161094" y="4223491"/>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grpSp>
        <p:nvGrpSpPr>
          <p:cNvPr id="78" name="Group 4">
            <a:extLst>
              <a:ext uri="{FF2B5EF4-FFF2-40B4-BE49-F238E27FC236}">
                <a16:creationId xmlns:a16="http://schemas.microsoft.com/office/drawing/2014/main" id="{7026C100-C6C3-4BBC-8889-DF3C308D25E2}"/>
              </a:ext>
            </a:extLst>
          </p:cNvPr>
          <p:cNvGrpSpPr>
            <a:grpSpLocks noChangeAspect="1"/>
          </p:cNvGrpSpPr>
          <p:nvPr userDrawn="1"/>
        </p:nvGrpSpPr>
        <p:grpSpPr bwMode="auto">
          <a:xfrm>
            <a:off x="10364788" y="5237163"/>
            <a:ext cx="1225550" cy="1435100"/>
            <a:chOff x="6529" y="3125"/>
            <a:chExt cx="772" cy="904"/>
          </a:xfrm>
        </p:grpSpPr>
        <p:sp>
          <p:nvSpPr>
            <p:cNvPr id="79" name="Freeform 5">
              <a:extLst>
                <a:ext uri="{FF2B5EF4-FFF2-40B4-BE49-F238E27FC236}">
                  <a16:creationId xmlns:a16="http://schemas.microsoft.com/office/drawing/2014/main" id="{5DAB704E-A744-4FFB-B1AC-89E6622FA2B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0" name="Freeform 6">
              <a:extLst>
                <a:ext uri="{FF2B5EF4-FFF2-40B4-BE49-F238E27FC236}">
                  <a16:creationId xmlns:a16="http://schemas.microsoft.com/office/drawing/2014/main" id="{7E6F8A41-2269-49CE-97FC-7AB15AFED431}"/>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3062192309"/>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895650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49480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Chapter slide with number">
    <p:spTree>
      <p:nvGrpSpPr>
        <p:cNvPr id="1" name=""/>
        <p:cNvGrpSpPr/>
        <p:nvPr/>
      </p:nvGrpSpPr>
      <p:grpSpPr>
        <a:xfrm>
          <a:off x="0" y="0"/>
          <a:ext cx="0" cy="0"/>
          <a:chOff x="0" y="0"/>
          <a:chExt cx="0" cy="0"/>
        </a:xfrm>
      </p:grpSpPr>
      <p:sp>
        <p:nvSpPr>
          <p:cNvPr id="8" name="Text Placeholder 7"/>
          <p:cNvSpPr>
            <a:spLocks noGrp="1"/>
          </p:cNvSpPr>
          <p:nvPr>
            <p:ph type="body" sz="quarter" idx="16" hasCustomPrompt="1"/>
          </p:nvPr>
        </p:nvSpPr>
        <p:spPr>
          <a:xfrm>
            <a:off x="590550" y="-863760"/>
            <a:ext cx="4392000" cy="4917600"/>
          </a:xfrm>
        </p:spPr>
        <p:txBody>
          <a:bodyPr/>
          <a:lstStyle>
            <a:lvl1pPr marL="0" indent="0">
              <a:buNone/>
              <a:defRPr lang="en-US" sz="55000" b="1" kern="1200" dirty="0" smtClean="0">
                <a:solidFill>
                  <a:srgbClr val="747480">
                    <a:alpha val="50000"/>
                  </a:srgbClr>
                </a:solidFill>
                <a:latin typeface="Arial" panose="020B0604020202020204" pitchFamily="34" charset="0"/>
                <a:ea typeface="+mn-ea"/>
                <a:cs typeface="+mn-cs"/>
              </a:defRPr>
            </a:lvl1pPr>
          </a:lstStyle>
          <a:p>
            <a:pPr marL="0" marR="0" lvl="0" indent="0" algn="l" defTabSz="755512" rtl="0" eaLnBrk="1" fontAlgn="auto" latinLnBrk="0" hangingPunct="1">
              <a:lnSpc>
                <a:spcPct val="100000"/>
              </a:lnSpc>
              <a:spcBef>
                <a:spcPts val="0"/>
              </a:spcBef>
              <a:spcAft>
                <a:spcPts val="150"/>
              </a:spcAft>
              <a:buClrTx/>
              <a:buSzTx/>
              <a:buFont typeface="Arial" panose="020B0604020202020204" pitchFamily="34" charset="0"/>
              <a:buNone/>
              <a:tabLst/>
            </a:pPr>
            <a:r>
              <a:rPr lang="en-US"/>
              <a:t>#</a:t>
            </a:r>
          </a:p>
        </p:txBody>
      </p:sp>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chemeClr val="bg1"/>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7"/>
          </p:nvPr>
        </p:nvSpPr>
        <p:spPr/>
        <p:txBody>
          <a:bodyPr/>
          <a:lstStyle/>
          <a:p>
            <a:r>
              <a:rPr lang="es-ES"/>
              <a:t>Monitorovací výbor OPTP, 29. 11. 2022</a:t>
            </a:r>
            <a:endParaRPr lang="en-US"/>
          </a:p>
        </p:txBody>
      </p:sp>
    </p:spTree>
    <p:extLst>
      <p:ext uri="{BB962C8B-B14F-4D97-AF65-F5344CB8AC3E}">
        <p14:creationId xmlns:p14="http://schemas.microsoft.com/office/powerpoint/2010/main" val="1115781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etter question with picture">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0644" b="5020"/>
          <a:stretch/>
        </p:blipFill>
        <p:spPr>
          <a:xfrm>
            <a:off x="0" y="0"/>
            <a:ext cx="12198350" cy="68580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609713" y="946151"/>
            <a:ext cx="4848024" cy="3933825"/>
          </a:xfrm>
          <a:prstGeom prst="rect">
            <a:avLst/>
          </a:prstGeom>
        </p:spPr>
      </p:pic>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1065227" y="2234904"/>
            <a:ext cx="4000436"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1065419" y="3276904"/>
            <a:ext cx="40206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76" name="Group 75">
            <a:extLst>
              <a:ext uri="{FF2B5EF4-FFF2-40B4-BE49-F238E27FC236}">
                <a16:creationId xmlns:a16="http://schemas.microsoft.com/office/drawing/2014/main" id="{5342E118-6F1D-4C46-956E-4CCCBCAA7952}"/>
              </a:ext>
            </a:extLst>
          </p:cNvPr>
          <p:cNvGrpSpPr/>
          <p:nvPr userDrawn="1"/>
        </p:nvGrpSpPr>
        <p:grpSpPr>
          <a:xfrm>
            <a:off x="609713" y="6044643"/>
            <a:ext cx="3878023" cy="570195"/>
            <a:chOff x="498115" y="5951018"/>
            <a:chExt cx="3878023" cy="570195"/>
          </a:xfrm>
        </p:grpSpPr>
        <p:sp>
          <p:nvSpPr>
            <p:cNvPr id="77" name="Rectangle 76">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78"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79"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0"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1"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6"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7"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8"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9"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0"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1"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2"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3"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4"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5"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6"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7"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8"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9"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0"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1"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2"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3"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4"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5"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6"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7"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8"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9"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0"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1"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2"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3"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4"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5"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6"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7"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8"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9"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0"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1"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2"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3"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4"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5"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6"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7"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8"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9"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0"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1"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2"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3"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4"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5"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6"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7"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8"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9"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0"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1"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2"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3"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4"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5"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6"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grpSp>
        <p:nvGrpSpPr>
          <p:cNvPr id="82" name="Group 4">
            <a:extLst>
              <a:ext uri="{FF2B5EF4-FFF2-40B4-BE49-F238E27FC236}">
                <a16:creationId xmlns:a16="http://schemas.microsoft.com/office/drawing/2014/main" id="{87541797-EDD5-4EE8-88EC-432E697A8484}"/>
              </a:ext>
            </a:extLst>
          </p:cNvPr>
          <p:cNvGrpSpPr>
            <a:grpSpLocks noChangeAspect="1"/>
          </p:cNvGrpSpPr>
          <p:nvPr userDrawn="1"/>
        </p:nvGrpSpPr>
        <p:grpSpPr bwMode="auto">
          <a:xfrm>
            <a:off x="10364788" y="5237163"/>
            <a:ext cx="1225550" cy="1435100"/>
            <a:chOff x="6529" y="3125"/>
            <a:chExt cx="772" cy="904"/>
          </a:xfrm>
        </p:grpSpPr>
        <p:sp>
          <p:nvSpPr>
            <p:cNvPr id="83" name="Freeform 5">
              <a:extLst>
                <a:ext uri="{FF2B5EF4-FFF2-40B4-BE49-F238E27FC236}">
                  <a16:creationId xmlns:a16="http://schemas.microsoft.com/office/drawing/2014/main" id="{0CD67108-ADAF-439C-857E-5450AD0DFDB8}"/>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4" name="Freeform 6">
              <a:extLst>
                <a:ext uri="{FF2B5EF4-FFF2-40B4-BE49-F238E27FC236}">
                  <a16:creationId xmlns:a16="http://schemas.microsoft.com/office/drawing/2014/main" id="{E15F4AEE-04FC-4B0B-86D8-5041B5BF7CA1}"/>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49616778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 slide - bullets">
    <p:spTree>
      <p:nvGrpSpPr>
        <p:cNvPr id="1" name=""/>
        <p:cNvGrpSpPr/>
        <p:nvPr/>
      </p:nvGrpSpPr>
      <p:grpSpPr>
        <a:xfrm>
          <a:off x="0" y="0"/>
          <a:ext cx="0" cy="0"/>
          <a:chOff x="0" y="0"/>
          <a:chExt cx="0" cy="0"/>
        </a:xfrm>
      </p:grpSpPr>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Text Placeholder 2">
            <a:extLst>
              <a:ext uri="{FF2B5EF4-FFF2-40B4-BE49-F238E27FC236}">
                <a16:creationId xmlns:a16="http://schemas.microsoft.com/office/drawing/2014/main" id="{AC5F387F-0A77-424D-88D8-FFE5F0CA22D3}"/>
              </a:ext>
            </a:extLst>
          </p:cNvPr>
          <p:cNvSpPr>
            <a:spLocks noGrp="1"/>
          </p:cNvSpPr>
          <p:nvPr>
            <p:ph idx="1"/>
          </p:nvPr>
        </p:nvSpPr>
        <p:spPr>
          <a:xfrm>
            <a:off x="609918" y="1137920"/>
            <a:ext cx="10978515" cy="502793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Footer Placeholder 2"/>
          <p:cNvSpPr>
            <a:spLocks noGrp="1"/>
          </p:cNvSpPr>
          <p:nvPr>
            <p:ph type="ftr" sz="quarter" idx="10"/>
          </p:nvPr>
        </p:nvSpPr>
        <p:spPr/>
        <p:txBody>
          <a:bodyPr/>
          <a:lstStyle/>
          <a:p>
            <a:r>
              <a:rPr lang="es-ES"/>
              <a:t>Monitorovací výbor OPTP, 29. 11. 2022</a:t>
            </a:r>
            <a:endParaRPr lang="en-US"/>
          </a:p>
        </p:txBody>
      </p:sp>
      <p:sp>
        <p:nvSpPr>
          <p:cNvPr id="4" name="Title 3"/>
          <p:cNvSpPr>
            <a:spLocks noGrp="1"/>
          </p:cNvSpPr>
          <p:nvPr>
            <p:ph type="title"/>
          </p:nvPr>
        </p:nvSpPr>
        <p:spPr/>
        <p:txBody>
          <a:bodyPr/>
          <a:lstStyle/>
          <a:p>
            <a:r>
              <a:rPr lang="en-US"/>
              <a:t>Click to edit Master title style</a:t>
            </a:r>
            <a:endParaRPr lang="cs-CZ"/>
          </a:p>
        </p:txBody>
      </p:sp>
    </p:spTree>
    <p:extLst>
      <p:ext uri="{BB962C8B-B14F-4D97-AF65-F5344CB8AC3E}">
        <p14:creationId xmlns:p14="http://schemas.microsoft.com/office/powerpoint/2010/main" val="999396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918" y="1137920"/>
            <a:ext cx="10980000" cy="5027930"/>
          </a:xfrm>
        </p:spPr>
        <p:txBody>
          <a:bodyPr/>
          <a:lstStyle>
            <a:lvl1pPr marL="0" indent="0">
              <a:spcBef>
                <a:spcPts val="0"/>
              </a:spcBef>
              <a:buNone/>
              <a:defRPr>
                <a:solidFill>
                  <a:schemeClr val="bg1"/>
                </a:solidFill>
              </a:defRPr>
            </a:lvl1pPr>
            <a:lvl2pPr marL="0" indent="0">
              <a:spcBef>
                <a:spcPts val="0"/>
              </a:spcBef>
              <a:buNone/>
              <a:defRPr sz="1800">
                <a:solidFill>
                  <a:schemeClr val="bg1"/>
                </a:solidFill>
              </a:defRPr>
            </a:lvl2pPr>
            <a:lvl3pPr marL="0" indent="0">
              <a:spcBef>
                <a:spcPts val="0"/>
              </a:spcBef>
              <a:buNone/>
              <a:defRPr sz="1600">
                <a:solidFill>
                  <a:schemeClr val="bg1"/>
                </a:solidFill>
              </a:defRPr>
            </a:lvl3pPr>
            <a:lvl4pPr marL="0" indent="0">
              <a:spcBef>
                <a:spcPts val="0"/>
              </a:spcBef>
              <a:buNone/>
              <a:defRPr sz="1400">
                <a:solidFill>
                  <a:schemeClr val="bg1"/>
                </a:solidFill>
              </a:defRPr>
            </a:lvl4pPr>
            <a:lvl5pPr marL="0" indent="0">
              <a:spcBef>
                <a:spcPts val="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0"/>
          </p:nvPr>
        </p:nvSpPr>
        <p:spPr/>
        <p:txBody>
          <a:bodyPr/>
          <a:lstStyle/>
          <a:p>
            <a:r>
              <a:rPr lang="es-ES"/>
              <a:t>Monitorovací výbor OPTP, 29. 11. 2022</a:t>
            </a:r>
            <a:endParaRPr lang="en-US"/>
          </a:p>
        </p:txBody>
      </p:sp>
    </p:spTree>
    <p:extLst>
      <p:ext uri="{BB962C8B-B14F-4D97-AF65-F5344CB8AC3E}">
        <p14:creationId xmlns:p14="http://schemas.microsoft.com/office/powerpoint/2010/main" val="253457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Jenom nadpi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8" y="294200"/>
            <a:ext cx="10978515" cy="590400"/>
          </a:xfrm>
        </p:spPr>
        <p:txBody>
          <a:bodyPr/>
          <a:lstStyle>
            <a:lvl1pPr>
              <a:defRPr sz="2400">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6" name="Footer Placeholder 5"/>
          <p:cNvSpPr>
            <a:spLocks noGrp="1"/>
          </p:cNvSpPr>
          <p:nvPr>
            <p:ph type="ftr" sz="quarter" idx="10"/>
          </p:nvPr>
        </p:nvSpPr>
        <p:spPr/>
        <p:txBody>
          <a:bodyPr/>
          <a:lstStyle/>
          <a:p>
            <a:r>
              <a:rPr lang="es-ES"/>
              <a:t>Monitorovací výbor OPTP, 29. 11. 2022</a:t>
            </a:r>
            <a:endParaRPr lang="en-US"/>
          </a:p>
        </p:txBody>
      </p:sp>
    </p:spTree>
    <p:extLst>
      <p:ext uri="{BB962C8B-B14F-4D97-AF65-F5344CB8AC3E}">
        <p14:creationId xmlns:p14="http://schemas.microsoft.com/office/powerpoint/2010/main" val="1365547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8" y="294200"/>
            <a:ext cx="10978515" cy="590880"/>
          </a:xfrm>
          <a:prstGeom prst="rect">
            <a:avLst/>
          </a:prstGeom>
        </p:spPr>
        <p:txBody>
          <a:bodyPr vert="horz" lIns="0" tIns="0" rIns="0" bIns="0" rtlCol="0" anchor="t" anchorCtr="0">
            <a:noAutofit/>
          </a:bodyPr>
          <a:lstStyle/>
          <a:p>
            <a:r>
              <a:rPr lang="cs-CZ"/>
              <a:t>Kliknutím lze upravit styl.</a:t>
            </a:r>
            <a:endParaRPr lang="en-GB"/>
          </a:p>
        </p:txBody>
      </p:sp>
      <p:sp>
        <p:nvSpPr>
          <p:cNvPr id="3" name="Text Placeholder 2"/>
          <p:cNvSpPr>
            <a:spLocks noGrp="1"/>
          </p:cNvSpPr>
          <p:nvPr>
            <p:ph type="body" idx="1"/>
          </p:nvPr>
        </p:nvSpPr>
        <p:spPr>
          <a:xfrm>
            <a:off x="609918" y="1146754"/>
            <a:ext cx="10997882" cy="5019095"/>
          </a:xfrm>
          <a:prstGeom prst="rect">
            <a:avLst/>
          </a:prstGeom>
        </p:spPr>
        <p:txBody>
          <a:bodyPr vert="horz" lIns="0" tIns="0" rIns="0" bIns="0" rtlCol="0" anchor="t" anchorCtr="0">
            <a:no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GB"/>
          </a:p>
        </p:txBody>
      </p:sp>
      <p:grpSp>
        <p:nvGrpSpPr>
          <p:cNvPr id="9" name="Group 4">
            <a:extLst>
              <a:ext uri="{FF2B5EF4-FFF2-40B4-BE49-F238E27FC236}">
                <a16:creationId xmlns:a16="http://schemas.microsoft.com/office/drawing/2014/main" id="{ABA621AC-91DA-4716-A450-56540FA39C36}"/>
              </a:ext>
            </a:extLst>
          </p:cNvPr>
          <p:cNvGrpSpPr>
            <a:grpSpLocks noChangeAspect="1"/>
          </p:cNvGrpSpPr>
          <p:nvPr userDrawn="1"/>
        </p:nvGrpSpPr>
        <p:grpSpPr bwMode="auto">
          <a:xfrm>
            <a:off x="11167937" y="6223052"/>
            <a:ext cx="434658" cy="446036"/>
            <a:chOff x="7110" y="4004"/>
            <a:chExt cx="191" cy="196"/>
          </a:xfrm>
        </p:grpSpPr>
        <p:sp>
          <p:nvSpPr>
            <p:cNvPr id="11" name="Freeform 5">
              <a:extLst>
                <a:ext uri="{FF2B5EF4-FFF2-40B4-BE49-F238E27FC236}">
                  <a16:creationId xmlns:a16="http://schemas.microsoft.com/office/drawing/2014/main" id="{76E3EDA9-8EAC-419E-8C11-4E1E158AF762}"/>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2" name="Freeform 6">
              <a:extLst>
                <a:ext uri="{FF2B5EF4-FFF2-40B4-BE49-F238E27FC236}">
                  <a16:creationId xmlns:a16="http://schemas.microsoft.com/office/drawing/2014/main" id="{ABC9458B-8C2C-486A-8ADE-F22CCDC7E2F8}"/>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4" name="Freeform 7">
              <a:extLst>
                <a:ext uri="{FF2B5EF4-FFF2-40B4-BE49-F238E27FC236}">
                  <a16:creationId xmlns:a16="http://schemas.microsoft.com/office/drawing/2014/main" id="{0A4C4046-69B4-41DA-AA2E-E892AEC9AA90}"/>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
        <p:nvSpPr>
          <p:cNvPr id="20" name="Footer Placeholder 4">
            <a:extLst>
              <a:ext uri="{FF2B5EF4-FFF2-40B4-BE49-F238E27FC236}">
                <a16:creationId xmlns:a16="http://schemas.microsoft.com/office/drawing/2014/main" id="{AC28FA70-87E4-49F4-AFDE-345AA28E0BE7}"/>
              </a:ext>
            </a:extLst>
          </p:cNvPr>
          <p:cNvSpPr>
            <a:spLocks noGrp="1"/>
          </p:cNvSpPr>
          <p:nvPr>
            <p:ph type="ftr" sz="quarter" idx="3"/>
          </p:nvPr>
        </p:nvSpPr>
        <p:spPr>
          <a:xfrm>
            <a:off x="4565809" y="6501759"/>
            <a:ext cx="3086100" cy="180000"/>
          </a:xfrm>
          <a:prstGeom prst="rect">
            <a:avLst/>
          </a:prstGeom>
        </p:spPr>
        <p:txBody>
          <a:bodyPr vert="horz" lIns="0" tIns="0" rIns="0" bIns="0" rtlCol="0" anchor="b"/>
          <a:lstStyle>
            <a:lvl1pPr marL="0" algn="l" defTabSz="914400" rtl="0" eaLnBrk="1" latinLnBrk="0" hangingPunct="1">
              <a:defRPr lang="en-IN" sz="800" kern="1200" dirty="0">
                <a:solidFill>
                  <a:schemeClr val="bg1"/>
                </a:solidFill>
                <a:latin typeface="Arial" panose="020B0604020202020204" pitchFamily="34" charset="0"/>
                <a:ea typeface="+mn-ea"/>
                <a:cs typeface="+mn-cs"/>
              </a:defRPr>
            </a:lvl1pPr>
          </a:lstStyle>
          <a:p>
            <a:r>
              <a:rPr lang="es-ES"/>
              <a:t>Monitorovací výbor OPTP, 29. 11. 2022</a:t>
            </a:r>
            <a:endParaRPr lang="en-US"/>
          </a:p>
        </p:txBody>
      </p:sp>
      <p:sp>
        <p:nvSpPr>
          <p:cNvPr id="5" name="TextBox 4"/>
          <p:cNvSpPr txBox="1"/>
          <p:nvPr userDrawn="1"/>
        </p:nvSpPr>
        <p:spPr>
          <a:xfrm>
            <a:off x="590550" y="6514430"/>
            <a:ext cx="914082" cy="154658"/>
          </a:xfrm>
          <a:prstGeom prst="rect">
            <a:avLst/>
          </a:prstGeom>
          <a:noFill/>
        </p:spPr>
        <p:txBody>
          <a:bodyPr wrap="square" lIns="0" tIns="36576" rIns="0" bIns="0" rtlCol="0">
            <a:spAutoFit/>
          </a:bodyPr>
          <a:lstStyle/>
          <a:p>
            <a:pPr marL="0" marR="0" lvl="0" indent="0" algn="l" defTabSz="914400" rtl="0" eaLnBrk="1" fontAlgn="auto" latinLnBrk="0" hangingPunct="1">
              <a:lnSpc>
                <a:spcPct val="85000"/>
              </a:lnSpc>
              <a:spcBef>
                <a:spcPts val="0"/>
              </a:spcBef>
              <a:spcAft>
                <a:spcPts val="600"/>
              </a:spcAft>
              <a:buClr>
                <a:schemeClr val="accent2"/>
              </a:buClr>
              <a:buSzPct val="70000"/>
              <a:buFont typeface="Arial" pitchFamily="34" charset="0"/>
              <a:buNone/>
              <a:tabLst/>
              <a:defRPr/>
            </a:pPr>
            <a:r>
              <a:rPr lang="en-US" sz="900" noProof="0">
                <a:solidFill>
                  <a:schemeClr val="bg1"/>
                </a:solidFill>
                <a:latin typeface="Arial" panose="020B0604020202020204" pitchFamily="34" charset="0"/>
                <a:cs typeface="Arial" panose="020B0604020202020204" pitchFamily="34" charset="0"/>
              </a:rPr>
              <a:t>Page </a:t>
            </a:r>
            <a:fld id="{86C67FB4-0A4C-4731-B369-00153E7EC6AB}" type="slidenum">
              <a:rPr lang="en-US" sz="900" noProof="0" smtClean="0">
                <a:solidFill>
                  <a:schemeClr val="bg1"/>
                </a:solidFill>
                <a:latin typeface="Arial" panose="020B0604020202020204" pitchFamily="34" charset="0"/>
                <a:cs typeface="Arial" panose="020B0604020202020204" pitchFamily="34" charset="0"/>
              </a:rPr>
              <a:t>‹#›</a:t>
            </a:fld>
            <a:endParaRPr lang="en-US" sz="900" noProof="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9714218"/>
      </p:ext>
    </p:extLst>
  </p:cSld>
  <p:clrMap bg1="lt1" tx1="dk1" bg2="lt2" tx2="dk2" accent1="accent1" accent2="accent2" accent3="accent3" accent4="accent4" accent5="accent5" accent6="accent6" hlink="hlink" folHlink="folHlink"/>
  <p:sldLayoutIdLst>
    <p:sldLayoutId id="2147483946" r:id="rId1"/>
    <p:sldLayoutId id="2147483887" r:id="rId2"/>
    <p:sldLayoutId id="2147483984" r:id="rId3"/>
    <p:sldLayoutId id="2147483890" r:id="rId4"/>
    <p:sldLayoutId id="2147483825" r:id="rId5"/>
    <p:sldLayoutId id="2147483826" r:id="rId6"/>
    <p:sldLayoutId id="2147483827" r:id="rId7"/>
    <p:sldLayoutId id="2147483828" r:id="rId8"/>
    <p:sldLayoutId id="2147483875" r:id="rId9"/>
    <p:sldLayoutId id="2147483873" r:id="rId10"/>
    <p:sldLayoutId id="2147483872" r:id="rId11"/>
    <p:sldLayoutId id="2147483832" r:id="rId12"/>
    <p:sldLayoutId id="2147483833" r:id="rId13"/>
    <p:sldLayoutId id="2147483871" r:id="rId14"/>
    <p:sldLayoutId id="2147483923" r:id="rId15"/>
    <p:sldLayoutId id="2147483921" r:id="rId16"/>
    <p:sldLayoutId id="2147483874" r:id="rId17"/>
    <p:sldLayoutId id="2147483876" r:id="rId18"/>
    <p:sldLayoutId id="2147483836" r:id="rId19"/>
    <p:sldLayoutId id="2147483968" r:id="rId20"/>
    <p:sldLayoutId id="2147483877" r:id="rId21"/>
    <p:sldLayoutId id="2147483970" r:id="rId22"/>
    <p:sldLayoutId id="2147483969" r:id="rId23"/>
    <p:sldLayoutId id="2147483926" r:id="rId24"/>
    <p:sldLayoutId id="2147483837" r:id="rId25"/>
    <p:sldLayoutId id="2147483838" r:id="rId26"/>
  </p:sldLayoutIdLst>
  <p:hf sldNum="0" hdr="0" dt="0"/>
  <p:txStyles>
    <p:titleStyle>
      <a:lvl1pPr algn="l" defTabSz="914400" rtl="0" eaLnBrk="1" latinLnBrk="0" hangingPunct="1">
        <a:lnSpc>
          <a:spcPct val="85000"/>
        </a:lnSpc>
        <a:spcBef>
          <a:spcPct val="0"/>
        </a:spcBef>
        <a:buNone/>
        <a:defRPr sz="2400" b="0" kern="1200">
          <a:solidFill>
            <a:schemeClr val="bg1"/>
          </a:solidFill>
          <a:latin typeface="Arial" panose="020B0604020202020204" pitchFamily="34" charset="0"/>
          <a:ea typeface="+mj-ea"/>
          <a:cs typeface="Arial" pitchFamily="34" charset="0"/>
        </a:defRPr>
      </a:lvl1pPr>
    </p:titleStyle>
    <p:body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2" userDrawn="1">
          <p15:clr>
            <a:srgbClr val="F26B43"/>
          </p15:clr>
        </p15:guide>
        <p15:guide id="3" pos="372" userDrawn="1">
          <p15:clr>
            <a:srgbClr val="F26B43"/>
          </p15:clr>
        </p15:guide>
        <p15:guide id="4" pos="7312" userDrawn="1">
          <p15:clr>
            <a:srgbClr val="F26B43"/>
          </p15:clr>
        </p15:guide>
        <p15:guide id="5" orient="horz" pos="3884" userDrawn="1">
          <p15:clr>
            <a:srgbClr val="F26B43"/>
          </p15:clr>
        </p15:guide>
        <p15:guide id="6" orient="horz" pos="709" userDrawn="1">
          <p15:clr>
            <a:srgbClr val="F26B43"/>
          </p15:clr>
        </p15:guide>
        <p15:guide id="7" orient="horz" pos="572" userDrawn="1">
          <p15:clr>
            <a:srgbClr val="F26B43"/>
          </p15:clr>
        </p15:guide>
        <p15:guide id="8" orient="horz" pos="420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8" y="294200"/>
            <a:ext cx="10978515" cy="59088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609918" y="1137920"/>
            <a:ext cx="10997882" cy="502793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4"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11172787" y="6222688"/>
            <a:ext cx="435013" cy="446400"/>
            <a:chOff x="7110" y="4004"/>
            <a:chExt cx="191" cy="196"/>
          </a:xfrm>
        </p:grpSpPr>
        <p:sp>
          <p:nvSpPr>
            <p:cNvPr id="15"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6"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
        <p:nvSpPr>
          <p:cNvPr id="21" name="Footer Placeholder 4">
            <a:extLst>
              <a:ext uri="{FF2B5EF4-FFF2-40B4-BE49-F238E27FC236}">
                <a16:creationId xmlns:a16="http://schemas.microsoft.com/office/drawing/2014/main" id="{26944631-E8AF-4601-B721-3347E3AFB2F4}"/>
              </a:ext>
            </a:extLst>
          </p:cNvPr>
          <p:cNvSpPr>
            <a:spLocks noGrp="1"/>
          </p:cNvSpPr>
          <p:nvPr>
            <p:ph type="ftr" sz="quarter" idx="3"/>
          </p:nvPr>
        </p:nvSpPr>
        <p:spPr>
          <a:xfrm>
            <a:off x="4565809" y="6468627"/>
            <a:ext cx="3086100" cy="180000"/>
          </a:xfrm>
          <a:prstGeom prst="rect">
            <a:avLst/>
          </a:prstGeom>
        </p:spPr>
        <p:txBody>
          <a:bodyPr lIns="0" tIns="0" rIns="0" bIns="0" anchor="b"/>
          <a:lstStyle>
            <a:lvl1pPr marL="0" algn="l" defTabSz="914400" rtl="0" eaLnBrk="1" latinLnBrk="0" hangingPunct="1">
              <a:defRPr lang="en-US" sz="800" kern="1200" smtClean="0">
                <a:solidFill>
                  <a:schemeClr val="bg1"/>
                </a:solidFill>
                <a:latin typeface="Arial" panose="020B0604020202020204" pitchFamily="34" charset="0"/>
                <a:ea typeface="+mn-ea"/>
                <a:cs typeface="+mn-cs"/>
              </a:defRPr>
            </a:lvl1pPr>
          </a:lstStyle>
          <a:p>
            <a:r>
              <a:rPr lang="es-ES"/>
              <a:t>Monitorovací výbor OPTP, 29. 11. 2022</a:t>
            </a:r>
            <a:endParaRPr lang="en-IN"/>
          </a:p>
        </p:txBody>
      </p:sp>
      <p:sp>
        <p:nvSpPr>
          <p:cNvPr id="10" name="TextBox 9"/>
          <p:cNvSpPr txBox="1"/>
          <p:nvPr userDrawn="1"/>
        </p:nvSpPr>
        <p:spPr>
          <a:xfrm>
            <a:off x="609918" y="6513513"/>
            <a:ext cx="914082" cy="154658"/>
          </a:xfrm>
          <a:prstGeom prst="rect">
            <a:avLst/>
          </a:prstGeom>
          <a:noFill/>
        </p:spPr>
        <p:txBody>
          <a:bodyPr wrap="square" lIns="0" tIns="36576" rIns="0" bIns="0" rtlCol="0">
            <a:spAutoFit/>
          </a:bodyPr>
          <a:lstStyle/>
          <a:p>
            <a:pPr marL="0" marR="0" lvl="0" indent="0" algn="l" defTabSz="914400" rtl="0" eaLnBrk="1" fontAlgn="auto" latinLnBrk="0" hangingPunct="1">
              <a:lnSpc>
                <a:spcPct val="85000"/>
              </a:lnSpc>
              <a:spcBef>
                <a:spcPts val="0"/>
              </a:spcBef>
              <a:spcAft>
                <a:spcPts val="600"/>
              </a:spcAft>
              <a:buClr>
                <a:schemeClr val="accent2"/>
              </a:buClr>
              <a:buSzPct val="70000"/>
              <a:buFont typeface="Arial" pitchFamily="34" charset="0"/>
              <a:buNone/>
              <a:tabLst/>
              <a:defRPr/>
            </a:pPr>
            <a:r>
              <a:rPr lang="en-US" sz="900" noProof="0">
                <a:solidFill>
                  <a:schemeClr val="bg1"/>
                </a:solidFill>
                <a:latin typeface="Arial" panose="020B0604020202020204" pitchFamily="34" charset="0"/>
                <a:cs typeface="Arial" panose="020B0604020202020204" pitchFamily="34" charset="0"/>
              </a:rPr>
              <a:t>Page </a:t>
            </a:r>
            <a:fld id="{86C67FB4-0A4C-4731-B369-00153E7EC6AB}" type="slidenum">
              <a:rPr lang="en-US" sz="900" noProof="0" smtClean="0">
                <a:solidFill>
                  <a:schemeClr val="bg1"/>
                </a:solidFill>
                <a:latin typeface="Arial" panose="020B0604020202020204" pitchFamily="34" charset="0"/>
                <a:cs typeface="Arial" panose="020B0604020202020204" pitchFamily="34" charset="0"/>
              </a:rPr>
              <a:t>‹#›</a:t>
            </a:fld>
            <a:endParaRPr lang="en-US" sz="900" noProof="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5010009"/>
      </p:ext>
    </p:extLst>
  </p:cSld>
  <p:clrMap bg1="lt1" tx1="dk1" bg2="lt2" tx2="dk2" accent1="accent1" accent2="accent2" accent3="accent3" accent4="accent4" accent5="accent5" accent6="accent6" hlink="hlink" folHlink="folHlink"/>
  <p:sldLayoutIdLst>
    <p:sldLayoutId id="2147483894" r:id="rId1"/>
    <p:sldLayoutId id="2147483893" r:id="rId2"/>
    <p:sldLayoutId id="2147483985" r:id="rId3"/>
    <p:sldLayoutId id="2147483895" r:id="rId4"/>
    <p:sldLayoutId id="2147483896" r:id="rId5"/>
    <p:sldLayoutId id="2147483981" r:id="rId6"/>
    <p:sldLayoutId id="2147483897" r:id="rId7"/>
    <p:sldLayoutId id="2147483901" r:id="rId8"/>
    <p:sldLayoutId id="2147483898" r:id="rId9"/>
    <p:sldLayoutId id="2147483899" r:id="rId10"/>
    <p:sldLayoutId id="2147483900" r:id="rId11"/>
    <p:sldLayoutId id="2147483909" r:id="rId12"/>
    <p:sldLayoutId id="2147483910" r:id="rId13"/>
    <p:sldLayoutId id="2147483905" r:id="rId14"/>
    <p:sldLayoutId id="2147483924" r:id="rId15"/>
    <p:sldLayoutId id="2147483922" r:id="rId16"/>
    <p:sldLayoutId id="2147483916" r:id="rId17"/>
    <p:sldLayoutId id="2147483904" r:id="rId18"/>
    <p:sldLayoutId id="2147483912" r:id="rId19"/>
    <p:sldLayoutId id="2147483982" r:id="rId20"/>
    <p:sldLayoutId id="2147483903" r:id="rId21"/>
    <p:sldLayoutId id="2147483986" r:id="rId22"/>
    <p:sldLayoutId id="2147483987" r:id="rId23"/>
    <p:sldLayoutId id="2147483906" r:id="rId24"/>
    <p:sldLayoutId id="2147483979" r:id="rId25"/>
    <p:sldLayoutId id="2147483988" r:id="rId26"/>
  </p:sldLayoutIdLst>
  <p:hf sldNum="0" hdr="0" dt="0"/>
  <p:txStyles>
    <p:titleStyle>
      <a:lvl1pPr algn="l" defTabSz="914400" rtl="0" eaLnBrk="1" latinLnBrk="0" hangingPunct="1">
        <a:lnSpc>
          <a:spcPct val="85000"/>
        </a:lnSpc>
        <a:spcBef>
          <a:spcPct val="0"/>
        </a:spcBef>
        <a:buNone/>
        <a:defRPr sz="2400" b="0" kern="1200">
          <a:solidFill>
            <a:schemeClr val="bg1"/>
          </a:solidFill>
          <a:latin typeface="Arial" panose="020B0604020202020204" pitchFamily="34" charset="0"/>
          <a:ea typeface="+mj-ea"/>
          <a:cs typeface="Arial" pitchFamily="34" charset="0"/>
        </a:defRPr>
      </a:lvl1pPr>
    </p:titleStyle>
    <p:body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2" userDrawn="1">
          <p15:clr>
            <a:srgbClr val="F26B43"/>
          </p15:clr>
        </p15:guide>
        <p15:guide id="2" pos="3842" userDrawn="1">
          <p15:clr>
            <a:srgbClr val="F26B43"/>
          </p15:clr>
        </p15:guide>
        <p15:guide id="3" orient="horz" pos="709" userDrawn="1">
          <p15:clr>
            <a:srgbClr val="F26B43"/>
          </p15:clr>
        </p15:guide>
        <p15:guide id="4" orient="horz" pos="2160" userDrawn="1">
          <p15:clr>
            <a:srgbClr val="F26B43"/>
          </p15:clr>
        </p15:guide>
        <p15:guide id="5" orient="horz" pos="3884" userDrawn="1">
          <p15:clr>
            <a:srgbClr val="F26B43"/>
          </p15:clr>
        </p15:guide>
        <p15:guide id="6" orient="horz" pos="4201" userDrawn="1">
          <p15:clr>
            <a:srgbClr val="F26B43"/>
          </p15:clr>
        </p15:guide>
        <p15:guide id="7" pos="372" userDrawn="1">
          <p15:clr>
            <a:srgbClr val="F26B43"/>
          </p15:clr>
        </p15:guide>
        <p15:guide id="8" pos="731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9.xm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jpeg"/><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jpeg"/><Relationship Id="rId1" Type="http://schemas.openxmlformats.org/officeDocument/2006/relationships/slideLayout" Target="../slideLayouts/slideLayout4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7.jpeg"/><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44.xml"/><Relationship Id="rId4" Type="http://schemas.openxmlformats.org/officeDocument/2006/relationships/image" Target="../media/image15.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52.xml"/><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Layout" Target="../slideLayouts/slideLayout52.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jpeg"/><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204BC399-40EF-4BB3-9A01-8DDC48A10143}"/>
              </a:ext>
            </a:extLst>
          </p:cNvPr>
          <p:cNvSpPr txBox="1">
            <a:spLocks/>
          </p:cNvSpPr>
          <p:nvPr/>
        </p:nvSpPr>
        <p:spPr>
          <a:xfrm>
            <a:off x="838097" y="1465911"/>
            <a:ext cx="3727676" cy="1231106"/>
          </a:xfrm>
          <a:prstGeom prst="rect">
            <a:avLst/>
          </a:prstGeom>
          <a:noFill/>
        </p:spPr>
        <p:txBody>
          <a:bodyPr vert="horz" wrap="square" lIns="0" tIns="0" rIns="0" bIns="0" rtlCol="0" anchor="t" anchorCtr="0">
            <a:spAutoFit/>
          </a:bodyPr>
          <a:lstStyle>
            <a:lvl1pPr marL="0" indent="0" algn="l" defTabSz="914400" rtl="0" eaLnBrk="1" latinLnBrk="0" hangingPunct="1">
              <a:spcBef>
                <a:spcPts val="0"/>
              </a:spcBef>
              <a:spcAft>
                <a:spcPts val="1200"/>
              </a:spcAft>
              <a:buClr>
                <a:schemeClr val="tx2"/>
              </a:buClr>
              <a:buSzPct val="80000"/>
              <a:buFont typeface="Arial" panose="020B0604020202020204" pitchFamily="34" charset="0"/>
              <a:buNone/>
              <a:defRPr sz="1600" kern="1200">
                <a:solidFill>
                  <a:schemeClr val="bg1"/>
                </a:solidFill>
                <a:latin typeface="Arial" panose="020B0604020202020204" pitchFamily="34" charset="0"/>
                <a:ea typeface="+mn-ea"/>
                <a:cs typeface="Arial" pitchFamily="34" charset="0"/>
              </a:defRPr>
            </a:lvl1pPr>
            <a:lvl2pPr marL="0" indent="0" algn="l" defTabSz="914400" rtl="0" eaLnBrk="1" latinLnBrk="0" hangingPunct="1">
              <a:spcBef>
                <a:spcPts val="0"/>
              </a:spcBef>
              <a:spcAft>
                <a:spcPts val="600"/>
              </a:spcAft>
              <a:buClr>
                <a:schemeClr val="tx2"/>
              </a:buClr>
              <a:buSzPct val="80000"/>
              <a:buFont typeface="Arial" panose="020B0604020202020204" pitchFamily="34" charset="0"/>
              <a:buNone/>
              <a:defRPr sz="1600" b="1" kern="1200">
                <a:solidFill>
                  <a:srgbClr val="404040"/>
                </a:solidFill>
                <a:latin typeface="Arial" panose="020B0604020202020204" pitchFamily="34" charset="0"/>
                <a:ea typeface="+mn-ea"/>
                <a:cs typeface="+mn-cs"/>
              </a:defRPr>
            </a:lvl2pPr>
            <a:lvl3pPr marL="914400" indent="0" algn="ctr" defTabSz="914400" rtl="0" eaLnBrk="1" latinLnBrk="0" hangingPunct="1">
              <a:spcBef>
                <a:spcPts val="0"/>
              </a:spcBef>
              <a:spcAft>
                <a:spcPts val="600"/>
              </a:spcAft>
              <a:buClr>
                <a:schemeClr val="tx2"/>
              </a:buClr>
              <a:buSzPct val="80000"/>
              <a:buFont typeface="Arial" panose="020B0604020202020204" pitchFamily="34" charset="0"/>
              <a:buNone/>
              <a:defRPr sz="1600" kern="1200">
                <a:solidFill>
                  <a:schemeClr val="tx1">
                    <a:tint val="75000"/>
                  </a:schemeClr>
                </a:solidFill>
                <a:latin typeface="Arial" panose="020B0604020202020204" pitchFamily="34" charset="0"/>
                <a:ea typeface="+mn-ea"/>
                <a:cs typeface="+mn-cs"/>
              </a:defRPr>
            </a:lvl3pPr>
            <a:lvl4pPr marL="1371600" indent="0" algn="ctr" defTabSz="914400" rtl="0" eaLnBrk="1" latinLnBrk="0" hangingPunct="1">
              <a:spcBef>
                <a:spcPts val="0"/>
              </a:spcBef>
              <a:spcAft>
                <a:spcPts val="600"/>
              </a:spcAft>
              <a:buClr>
                <a:schemeClr val="tx2"/>
              </a:buClr>
              <a:buSzPct val="80000"/>
              <a:buFont typeface="Arial" panose="020B0604020202020204" pitchFamily="34" charset="0"/>
              <a:buNone/>
              <a:defRPr sz="1400" kern="1200">
                <a:solidFill>
                  <a:schemeClr val="tx1">
                    <a:tint val="75000"/>
                  </a:schemeClr>
                </a:solidFill>
                <a:latin typeface="Arial" panose="020B0604020202020204" pitchFamily="34" charset="0"/>
                <a:ea typeface="+mn-ea"/>
                <a:cs typeface="+mn-cs"/>
              </a:defRPr>
            </a:lvl4pPr>
            <a:lvl5pPr marL="1828800" indent="0" algn="ctr" defTabSz="914400" rtl="0" eaLnBrk="1" latinLnBrk="0" hangingPunct="1">
              <a:spcBef>
                <a:spcPts val="0"/>
              </a:spcBef>
              <a:spcAft>
                <a:spcPts val="600"/>
              </a:spcAft>
              <a:buClr>
                <a:schemeClr val="tx2"/>
              </a:buClr>
              <a:buSzPct val="80000"/>
              <a:buFont typeface="Arial" panose="020B0604020202020204" pitchFamily="34" charset="0"/>
              <a:buNone/>
              <a:defRPr sz="1200" kern="1200">
                <a:solidFill>
                  <a:schemeClr val="tx1">
                    <a:tint val="75000"/>
                  </a:schemeClr>
                </a:solidFill>
                <a:latin typeface="Arial" panose="020B0604020202020204"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cs-CZ" sz="2000" b="1" kern="1600" dirty="0">
                <a:solidFill>
                  <a:srgbClr val="2E2E38"/>
                </a:solidFill>
                <a:ea typeface="Yu Mincho Light" panose="02020300000000000000" pitchFamily="18" charset="-128"/>
              </a:rPr>
              <a:t>Posouzení evaluační činnosti a příprava podkladů k průběžné evaluaci pro období 2021–2027</a:t>
            </a:r>
          </a:p>
        </p:txBody>
      </p:sp>
      <p:sp>
        <p:nvSpPr>
          <p:cNvPr id="11" name="TextBox 10">
            <a:extLst>
              <a:ext uri="{FF2B5EF4-FFF2-40B4-BE49-F238E27FC236}">
                <a16:creationId xmlns:a16="http://schemas.microsoft.com/office/drawing/2014/main" id="{6D610981-4C53-43E4-B523-39778CB232DC}"/>
              </a:ext>
            </a:extLst>
          </p:cNvPr>
          <p:cNvSpPr txBox="1"/>
          <p:nvPr/>
        </p:nvSpPr>
        <p:spPr>
          <a:xfrm>
            <a:off x="3244065" y="3185295"/>
            <a:ext cx="1321708" cy="369332"/>
          </a:xfrm>
          <a:prstGeom prst="rect">
            <a:avLst/>
          </a:prstGeom>
          <a:noFill/>
        </p:spPr>
        <p:txBody>
          <a:bodyPr wrap="none" rtlCol="0">
            <a:spAutoFit/>
          </a:bodyPr>
          <a:lstStyle/>
          <a:p>
            <a:r>
              <a:rPr lang="cs-CZ" dirty="0">
                <a:solidFill>
                  <a:schemeClr val="bg1"/>
                </a:solidFill>
                <a:latin typeface="Arial" panose="020B0604020202020204" pitchFamily="34" charset="0"/>
                <a:cs typeface="Arial" panose="020B0604020202020204" pitchFamily="34" charset="0"/>
              </a:rPr>
              <a:t>29.11.2022</a:t>
            </a:r>
          </a:p>
        </p:txBody>
      </p:sp>
      <p:pic>
        <p:nvPicPr>
          <p:cNvPr id="12" name="Picture 2" descr="Moderní vzdělávání na základní škole Mikulovice">
            <a:extLst>
              <a:ext uri="{FF2B5EF4-FFF2-40B4-BE49-F238E27FC236}">
                <a16:creationId xmlns:a16="http://schemas.microsoft.com/office/drawing/2014/main" id="{38E6DCBE-F847-4867-BC07-424DD37E04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9120" y="5044227"/>
            <a:ext cx="1845408" cy="184540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45F35FB0-6324-40F1-8F60-3AD921A009B5}"/>
              </a:ext>
            </a:extLst>
          </p:cNvPr>
          <p:cNvGrpSpPr/>
          <p:nvPr/>
        </p:nvGrpSpPr>
        <p:grpSpPr>
          <a:xfrm>
            <a:off x="6011626" y="5007646"/>
            <a:ext cx="2462448" cy="1847881"/>
            <a:chOff x="6171409" y="4964465"/>
            <a:chExt cx="2462448" cy="1847881"/>
          </a:xfrm>
        </p:grpSpPr>
        <p:pic>
          <p:nvPicPr>
            <p:cNvPr id="14" name="Picture 4" descr="OP Doprava | Strategie ITI">
              <a:extLst>
                <a:ext uri="{FF2B5EF4-FFF2-40B4-BE49-F238E27FC236}">
                  <a16:creationId xmlns:a16="http://schemas.microsoft.com/office/drawing/2014/main" id="{13398C10-7B6A-4005-A26F-46ABBE66CC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630" r="46485" b="7331"/>
            <a:stretch/>
          </p:blipFill>
          <p:spPr bwMode="auto">
            <a:xfrm>
              <a:off x="6200284" y="5923750"/>
              <a:ext cx="2433573" cy="88859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Flag of EU logo vector in (.EPS, .AI, .CDR) free download">
              <a:extLst>
                <a:ext uri="{FF2B5EF4-FFF2-40B4-BE49-F238E27FC236}">
                  <a16:creationId xmlns:a16="http://schemas.microsoft.com/office/drawing/2014/main" id="{29EAC44D-C9C3-42CB-BB45-F7751E1348C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1409" y="4964465"/>
              <a:ext cx="1338828" cy="1338828"/>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itle 1">
            <a:extLst>
              <a:ext uri="{FF2B5EF4-FFF2-40B4-BE49-F238E27FC236}">
                <a16:creationId xmlns:a16="http://schemas.microsoft.com/office/drawing/2014/main" id="{AD1418EE-17A5-4BF4-8C6B-3321B2624F1B}"/>
              </a:ext>
            </a:extLst>
          </p:cNvPr>
          <p:cNvSpPr>
            <a:spLocks noGrp="1"/>
          </p:cNvSpPr>
          <p:nvPr>
            <p:ph type="ctrTitle"/>
          </p:nvPr>
        </p:nvSpPr>
        <p:spPr>
          <a:xfrm>
            <a:off x="838097" y="2788427"/>
            <a:ext cx="4113496" cy="396868"/>
          </a:xfrm>
        </p:spPr>
        <p:txBody>
          <a:bodyPr>
            <a:noAutofit/>
          </a:bodyPr>
          <a:lstStyle/>
          <a:p>
            <a:r>
              <a:rPr lang="cs-CZ" sz="1600" dirty="0"/>
              <a:t>Prezentace výsledků</a:t>
            </a:r>
            <a:br>
              <a:rPr lang="cs-CZ" sz="1600" dirty="0"/>
            </a:br>
            <a:r>
              <a:rPr lang="cs-CZ" sz="1600" dirty="0"/>
              <a:t>Monitorovací výbor OPTP</a:t>
            </a:r>
          </a:p>
        </p:txBody>
      </p:sp>
    </p:spTree>
    <p:extLst>
      <p:ext uri="{BB962C8B-B14F-4D97-AF65-F5344CB8AC3E}">
        <p14:creationId xmlns:p14="http://schemas.microsoft.com/office/powerpoint/2010/main" val="1242318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Člověk sleduje prázdný telefon.">
            <a:extLst>
              <a:ext uri="{FF2B5EF4-FFF2-40B4-BE49-F238E27FC236}">
                <a16:creationId xmlns:a16="http://schemas.microsoft.com/office/drawing/2014/main" id="{A767F6E7-5998-446C-8339-6ECABFE16EC9}"/>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5774" r="1" b="1"/>
          <a:stretch/>
        </p:blipFill>
        <p:spPr>
          <a:xfrm>
            <a:off x="20" y="10"/>
            <a:ext cx="12198330" cy="6857990"/>
          </a:xfrm>
          <a:prstGeom prst="rect">
            <a:avLst/>
          </a:prstGeom>
          <a:noFill/>
        </p:spPr>
      </p:pic>
      <p:pic>
        <p:nvPicPr>
          <p:cNvPr id="7" name="Picture 26">
            <a:extLst>
              <a:ext uri="{FF2B5EF4-FFF2-40B4-BE49-F238E27FC236}">
                <a16:creationId xmlns:a16="http://schemas.microsoft.com/office/drawing/2014/main" id="{6DD3A39D-4AD4-4105-93A2-4F16BC629D0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3965" y="872738"/>
            <a:ext cx="5294822" cy="3064779"/>
          </a:xfrm>
          <a:prstGeom prst="rect">
            <a:avLst/>
          </a:prstGeom>
          <a:noFill/>
          <a:ln>
            <a:noFill/>
          </a:ln>
        </p:spPr>
      </p:pic>
      <p:sp>
        <p:nvSpPr>
          <p:cNvPr id="8" name="Title 2">
            <a:extLst>
              <a:ext uri="{FF2B5EF4-FFF2-40B4-BE49-F238E27FC236}">
                <a16:creationId xmlns:a16="http://schemas.microsoft.com/office/drawing/2014/main" id="{17EDAB27-29B9-4FD4-A45C-9A9A27424D81}"/>
              </a:ext>
            </a:extLst>
          </p:cNvPr>
          <p:cNvSpPr txBox="1">
            <a:spLocks/>
          </p:cNvSpPr>
          <p:nvPr/>
        </p:nvSpPr>
        <p:spPr>
          <a:xfrm>
            <a:off x="802331" y="1699183"/>
            <a:ext cx="5294822" cy="1411888"/>
          </a:xfrm>
          <a:prstGeom prst="rect">
            <a:avLst/>
          </a:prstGeom>
        </p:spPr>
        <p:txBody>
          <a:bodyPr vert="horz" lIns="0" tIns="0" rIns="0" bIns="0" rtlCol="0" anchor="t" anchorCtr="0">
            <a:noAutofit/>
          </a:bodyPr>
          <a:lstStyle>
            <a:lvl1pPr algn="l" defTabSz="1007887" rtl="0" eaLnBrk="1" latinLnBrk="0" hangingPunct="1">
              <a:lnSpc>
                <a:spcPct val="100000"/>
              </a:lnSpc>
              <a:spcBef>
                <a:spcPct val="0"/>
              </a:spcBef>
              <a:buNone/>
              <a:defRPr sz="3600" kern="1200">
                <a:solidFill>
                  <a:schemeClr val="bg1"/>
                </a:solidFill>
                <a:latin typeface="+mj-lt"/>
                <a:ea typeface="+mj-ea"/>
                <a:cs typeface="+mj-cs"/>
              </a:defRPr>
            </a:lvl1pPr>
          </a:lstStyle>
          <a:p>
            <a:r>
              <a:rPr lang="cs-CZ" sz="3200" b="1" dirty="0">
                <a:latin typeface="Arial" panose="020B0604020202020204" pitchFamily="34" charset="0"/>
                <a:ea typeface="+mn-ea"/>
                <a:cs typeface="+mn-cs"/>
              </a:rPr>
              <a:t>HLAVNÍ ZÁVĚRY</a:t>
            </a:r>
            <a:r>
              <a:rPr lang="cs-CZ" sz="3200" b="1">
                <a:latin typeface="Arial" panose="020B0604020202020204" pitchFamily="34" charset="0"/>
                <a:ea typeface="+mn-ea"/>
                <a:cs typeface="+mn-cs"/>
              </a:rPr>
              <a:t> EO2</a:t>
            </a:r>
            <a:endParaRPr lang="cs-CZ" sz="3200" b="1" dirty="0">
              <a:latin typeface="Arial" panose="020B0604020202020204" pitchFamily="34" charset="0"/>
              <a:ea typeface="+mn-ea"/>
              <a:cs typeface="+mn-cs"/>
            </a:endParaRPr>
          </a:p>
          <a:p>
            <a:pPr algn="ctr"/>
            <a:endParaRPr lang="cs-CZ" sz="1800" b="1" dirty="0">
              <a:solidFill>
                <a:schemeClr val="bg1">
                  <a:lumMod val="60000"/>
                  <a:lumOff val="40000"/>
                  <a:alpha val="50000"/>
                </a:schemeClr>
              </a:solidFill>
              <a:latin typeface="Arial" panose="020B0604020202020204" pitchFamily="34" charset="0"/>
              <a:cs typeface="Arial" panose="020B0604020202020204" pitchFamily="34" charset="0"/>
            </a:endParaRPr>
          </a:p>
          <a:p>
            <a:r>
              <a:rPr lang="cs-CZ" sz="2000" b="1" dirty="0">
                <a:latin typeface="Arial" panose="020B0604020202020204" pitchFamily="34" charset="0"/>
                <a:ea typeface="+mn-ea"/>
                <a:cs typeface="+mn-cs"/>
              </a:rPr>
              <a:t>NASTAVENÍ PRŮBĚŽNÉ EVALUACE</a:t>
            </a:r>
            <a:endParaRPr lang="en-GB" sz="2000" b="1" dirty="0">
              <a:latin typeface="Arial" panose="020B0604020202020204" pitchFamily="34" charset="0"/>
              <a:ea typeface="+mn-ea"/>
              <a:cs typeface="+mn-cs"/>
            </a:endParaRPr>
          </a:p>
        </p:txBody>
      </p:sp>
    </p:spTree>
    <p:extLst>
      <p:ext uri="{BB962C8B-B14F-4D97-AF65-F5344CB8AC3E}">
        <p14:creationId xmlns:p14="http://schemas.microsoft.com/office/powerpoint/2010/main" val="2742429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ulka 4">
            <a:extLst>
              <a:ext uri="{FF2B5EF4-FFF2-40B4-BE49-F238E27FC236}">
                <a16:creationId xmlns:a16="http://schemas.microsoft.com/office/drawing/2014/main" id="{BF441DDD-0081-42BD-9DE5-517FBF2FAE92}"/>
              </a:ext>
            </a:extLst>
          </p:cNvPr>
          <p:cNvGraphicFramePr>
            <a:graphicFrameLocks noGrp="1"/>
          </p:cNvGraphicFramePr>
          <p:nvPr>
            <p:extLst>
              <p:ext uri="{D42A27DB-BD31-4B8C-83A1-F6EECF244321}">
                <p14:modId xmlns:p14="http://schemas.microsoft.com/office/powerpoint/2010/main" val="1811200203"/>
              </p:ext>
            </p:extLst>
          </p:nvPr>
        </p:nvGraphicFramePr>
        <p:xfrm>
          <a:off x="609918" y="979231"/>
          <a:ext cx="10978515" cy="5230680"/>
        </p:xfrm>
        <a:graphic>
          <a:graphicData uri="http://schemas.openxmlformats.org/drawingml/2006/table">
            <a:tbl>
              <a:tblPr firstRow="1" firstCol="1" bandRow="1"/>
              <a:tblGrid>
                <a:gridCol w="3116146">
                  <a:extLst>
                    <a:ext uri="{9D8B030D-6E8A-4147-A177-3AD203B41FA5}">
                      <a16:colId xmlns:a16="http://schemas.microsoft.com/office/drawing/2014/main" val="389325776"/>
                    </a:ext>
                  </a:extLst>
                </a:gridCol>
                <a:gridCol w="7862369">
                  <a:extLst>
                    <a:ext uri="{9D8B030D-6E8A-4147-A177-3AD203B41FA5}">
                      <a16:colId xmlns:a16="http://schemas.microsoft.com/office/drawing/2014/main" val="3992920434"/>
                    </a:ext>
                  </a:extLst>
                </a:gridCol>
              </a:tblGrid>
              <a:tr h="720000">
                <a:tc>
                  <a:txBody>
                    <a:bodyPr/>
                    <a:lstStyle/>
                    <a:p>
                      <a:pPr>
                        <a:lnSpc>
                          <a:spcPct val="115000"/>
                        </a:lnSpc>
                        <a:spcBef>
                          <a:spcPts val="600"/>
                        </a:spcBef>
                        <a:spcAft>
                          <a:spcPts val="1200"/>
                        </a:spcAft>
                      </a:pPr>
                      <a:r>
                        <a:rPr lang="cs-CZ" sz="1600" b="1" kern="600" dirty="0">
                          <a:solidFill>
                            <a:srgbClr val="27ACAA"/>
                          </a:solidFill>
                          <a:effectLst/>
                          <a:latin typeface="Arial" panose="020B0604020202020204" pitchFamily="34" charset="0"/>
                          <a:ea typeface="Wingdings" panose="05000000000000000000" pitchFamily="2" charset="2"/>
                          <a:cs typeface="Wingdings" panose="05000000000000000000" pitchFamily="2" charset="2"/>
                        </a:rPr>
                        <a:t>Využité metody sběru dat</a:t>
                      </a:r>
                    </a:p>
                  </a:txBody>
                  <a:tcPr marL="57534" marR="57534" marT="0" marB="0" anchor="ctr">
                    <a:lnL>
                      <a:noFill/>
                    </a:lnL>
                    <a:lnR w="12700" cap="flat" cmpd="sng" algn="ctr">
                      <a:solidFill>
                        <a:srgbClr val="00A3AE"/>
                      </a:solidFill>
                      <a:prstDash val="dash"/>
                      <a:round/>
                      <a:headEnd type="none" w="med" len="med"/>
                      <a:tailEnd type="none" w="med" len="med"/>
                    </a:lnR>
                    <a:lnT w="28575" cap="flat" cmpd="sng" algn="ctr">
                      <a:solidFill>
                        <a:srgbClr val="00A3AE"/>
                      </a:solidFill>
                      <a:prstDash val="solid"/>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Dotazníkové šetření, doplňující rozhovory, sběr statistických dat a desk research</a:t>
                      </a:r>
                    </a:p>
                  </a:txBody>
                  <a:tcPr marL="57534" marR="57534" marT="0" marB="0" anchor="ctr">
                    <a:lnL w="12700" cap="flat" cmpd="sng" algn="ctr">
                      <a:solidFill>
                        <a:srgbClr val="00A3AE"/>
                      </a:solidFill>
                      <a:prstDash val="dash"/>
                      <a:round/>
                      <a:headEnd type="none" w="med" len="med"/>
                      <a:tailEnd type="none" w="med" len="med"/>
                    </a:lnL>
                    <a:lnR>
                      <a:noFill/>
                    </a:lnR>
                    <a:lnT w="28575" cap="flat" cmpd="sng" algn="ctr">
                      <a:solidFill>
                        <a:srgbClr val="00A3AE"/>
                      </a:solidFill>
                      <a:prstDash val="solid"/>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1142973226"/>
                  </a:ext>
                </a:extLst>
              </a:tr>
              <a:tr h="720000">
                <a:tc>
                  <a:txBody>
                    <a:bodyPr/>
                    <a:lstStyle/>
                    <a:p>
                      <a:pPr>
                        <a:lnSpc>
                          <a:spcPct val="115000"/>
                        </a:lnSpc>
                        <a:spcBef>
                          <a:spcPts val="600"/>
                        </a:spcBef>
                        <a:spcAft>
                          <a:spcPts val="1200"/>
                        </a:spcAft>
                      </a:pPr>
                      <a:r>
                        <a:rPr lang="cs-CZ" sz="16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Frekvence sběru dat</a:t>
                      </a: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Sběr dat bude probíhat jednou ročně</a:t>
                      </a: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1519386477"/>
                  </a:ext>
                </a:extLst>
              </a:tr>
              <a:tr h="720000">
                <a:tc>
                  <a:txBody>
                    <a:bodyPr/>
                    <a:lstStyle/>
                    <a:p>
                      <a:pPr>
                        <a:lnSpc>
                          <a:spcPct val="115000"/>
                        </a:lnSpc>
                        <a:spcBef>
                          <a:spcPts val="600"/>
                        </a:spcBef>
                        <a:spcAft>
                          <a:spcPts val="1200"/>
                        </a:spcAft>
                      </a:pPr>
                      <a:r>
                        <a:rPr lang="cs-CZ" sz="16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Výstupy průběžné evaluace</a:t>
                      </a: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Roční průběžné evaluační zprávy (shrnutí dotazníku a doplňujících dat)</a:t>
                      </a: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Ad hoc studie či evaluace (dle aktuálních potřeb)</a:t>
                      </a: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1265051144"/>
                  </a:ext>
                </a:extLst>
              </a:tr>
              <a:tr h="720000">
                <a:tc>
                  <a:txBody>
                    <a:bodyPr/>
                    <a:lstStyle/>
                    <a:p>
                      <a:pPr>
                        <a:lnSpc>
                          <a:spcPct val="115000"/>
                        </a:lnSpc>
                        <a:spcBef>
                          <a:spcPts val="600"/>
                        </a:spcBef>
                        <a:spcAft>
                          <a:spcPts val="1200"/>
                        </a:spcAft>
                      </a:pPr>
                      <a:r>
                        <a:rPr lang="cs-CZ" sz="16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Rozdělení rolí</a:t>
                      </a: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Externí dodavatel – zpracování dotazníkového šetření a průběžné evaluace</a:t>
                      </a: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Interní evaluační jednotka – zprostředkující role, sběr podnětů </a:t>
                      </a: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207030503"/>
                  </a:ext>
                </a:extLst>
              </a:tr>
              <a:tr h="720000">
                <a:tc>
                  <a:txBody>
                    <a:bodyPr/>
                    <a:lstStyle/>
                    <a:p>
                      <a:pPr>
                        <a:lnSpc>
                          <a:spcPct val="115000"/>
                        </a:lnSpc>
                        <a:spcBef>
                          <a:spcPts val="600"/>
                        </a:spcBef>
                        <a:spcAft>
                          <a:spcPts val="1200"/>
                        </a:spcAft>
                      </a:pPr>
                      <a:r>
                        <a:rPr lang="cs-CZ" sz="16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Časový rámec</a:t>
                      </a: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2023 – 2027 (konec programového období)</a:t>
                      </a: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3337486858"/>
                  </a:ext>
                </a:extLst>
              </a:tr>
              <a:tr h="720000">
                <a:tc>
                  <a:txBody>
                    <a:bodyPr/>
                    <a:lstStyle/>
                    <a:p>
                      <a:pPr>
                        <a:lnSpc>
                          <a:spcPct val="115000"/>
                        </a:lnSpc>
                        <a:spcBef>
                          <a:spcPts val="600"/>
                        </a:spcBef>
                        <a:spcAft>
                          <a:spcPts val="1200"/>
                        </a:spcAft>
                      </a:pPr>
                      <a:r>
                        <a:rPr lang="cs-CZ" sz="16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Hlavní témata k doplnění dat</a:t>
                      </a: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Vzdělávání (dotazníky po vzdělávacích kurzech)</a:t>
                      </a: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Wingdings" panose="05000000000000000000" pitchFamily="2" charset="2"/>
                          <a:cs typeface="Arial" panose="020B0604020202020204" pitchFamily="34" charset="0"/>
                        </a:rPr>
                        <a:t>Administrativní náklady implementace OPTP (</a:t>
                      </a:r>
                      <a:r>
                        <a:rPr lang="pt-BR" sz="1600" kern="600" dirty="0">
                          <a:solidFill>
                            <a:schemeClr val="bg1"/>
                          </a:solidFill>
                          <a:effectLst/>
                          <a:latin typeface="Arial" panose="020B0604020202020204" pitchFamily="34" charset="0"/>
                          <a:ea typeface="Wingdings" panose="05000000000000000000" pitchFamily="2" charset="2"/>
                          <a:cs typeface="Arial" panose="020B0604020202020204" pitchFamily="34" charset="0"/>
                        </a:rPr>
                        <a:t>roční zprávy o administrativních kapacitách</a:t>
                      </a:r>
                      <a:r>
                        <a:rPr lang="cs-CZ" sz="1600" kern="600" dirty="0">
                          <a:solidFill>
                            <a:schemeClr val="bg1"/>
                          </a:solidFill>
                          <a:effectLst/>
                          <a:latin typeface="Arial" panose="020B0604020202020204" pitchFamily="34" charset="0"/>
                          <a:ea typeface="Wingdings" panose="05000000000000000000" pitchFamily="2" charset="2"/>
                          <a:cs typeface="Arial" panose="020B0604020202020204" pitchFamily="34" charset="0"/>
                        </a:rPr>
                        <a:t>, vyhodnocení implementace </a:t>
                      </a:r>
                      <a:r>
                        <a:rPr lang="cs-CZ" sz="1600" kern="600" dirty="0" err="1">
                          <a:solidFill>
                            <a:schemeClr val="bg1"/>
                          </a:solidFill>
                          <a:effectLst/>
                          <a:latin typeface="Arial" panose="020B0604020202020204" pitchFamily="34" charset="0"/>
                          <a:ea typeface="Wingdings" panose="05000000000000000000" pitchFamily="2" charset="2"/>
                          <a:cs typeface="Arial" panose="020B0604020202020204" pitchFamily="34" charset="0"/>
                        </a:rPr>
                        <a:t>Roadmap</a:t>
                      </a:r>
                      <a:r>
                        <a:rPr lang="cs-CZ" sz="1600" kern="600" dirty="0">
                          <a:solidFill>
                            <a:schemeClr val="bg1"/>
                          </a:solidFill>
                          <a:effectLst/>
                          <a:latin typeface="Arial" panose="020B0604020202020204" pitchFamily="34" charset="0"/>
                          <a:ea typeface="Wingdings" panose="05000000000000000000" pitchFamily="2" charset="2"/>
                          <a:cs typeface="Arial" panose="020B0604020202020204" pitchFamily="34" charset="0"/>
                        </a:rPr>
                        <a:t>)</a:t>
                      </a: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Informační a monitorovací systém (MS2021+ a TESCO SW)</a:t>
                      </a: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E-government (zprávy realizace projektu)</a:t>
                      </a: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782284819"/>
                  </a:ext>
                </a:extLst>
              </a:tr>
            </a:tbl>
          </a:graphicData>
        </a:graphic>
      </p:graphicFrame>
      <p:sp>
        <p:nvSpPr>
          <p:cNvPr id="2" name="Title 1">
            <a:extLst>
              <a:ext uri="{FF2B5EF4-FFF2-40B4-BE49-F238E27FC236}">
                <a16:creationId xmlns:a16="http://schemas.microsoft.com/office/drawing/2014/main" id="{93D01ACB-4DBA-4D1A-A8EC-2825669B536E}"/>
              </a:ext>
            </a:extLst>
          </p:cNvPr>
          <p:cNvSpPr>
            <a:spLocks noGrp="1"/>
          </p:cNvSpPr>
          <p:nvPr>
            <p:ph type="title"/>
          </p:nvPr>
        </p:nvSpPr>
        <p:spPr/>
        <p:txBody>
          <a:bodyPr/>
          <a:lstStyle/>
          <a:p>
            <a:pPr algn="ctr"/>
            <a:r>
              <a:rPr lang="cs-CZ" dirty="0"/>
              <a:t>HLAVNÍ ZÁVĚRY: PRŮBĚŽNÁ EVALUACE</a:t>
            </a:r>
            <a:br>
              <a:rPr lang="cs-CZ" dirty="0"/>
            </a:br>
            <a:endParaRPr lang="cs-CZ" dirty="0"/>
          </a:p>
        </p:txBody>
      </p:sp>
      <p:sp>
        <p:nvSpPr>
          <p:cNvPr id="3" name="Footer Placeholder 2">
            <a:extLst>
              <a:ext uri="{FF2B5EF4-FFF2-40B4-BE49-F238E27FC236}">
                <a16:creationId xmlns:a16="http://schemas.microsoft.com/office/drawing/2014/main" id="{4E6EC6CA-BE38-4925-9C20-FF7D75281949}"/>
              </a:ext>
            </a:extLst>
          </p:cNvPr>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1807837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917" y="180563"/>
            <a:ext cx="10978515" cy="590400"/>
          </a:xfrm>
        </p:spPr>
        <p:txBody>
          <a:bodyPr>
            <a:normAutofit fontScale="90000"/>
          </a:bodyPr>
          <a:lstStyle/>
          <a:p>
            <a:pPr algn="ctr"/>
            <a:r>
              <a:rPr lang="cs-CZ" sz="2700" dirty="0">
                <a:solidFill>
                  <a:schemeClr val="bg1"/>
                </a:solidFill>
              </a:rPr>
              <a:t>HLAVNÍ ZÁVĚRY: PRŮBĚŽNÁ EVALUACE</a:t>
            </a:r>
            <a:r>
              <a:rPr lang="cs-CZ" sz="2400" dirty="0">
                <a:solidFill>
                  <a:schemeClr val="bg1"/>
                </a:solidFill>
              </a:rPr>
              <a:t/>
            </a:r>
            <a:br>
              <a:rPr lang="cs-CZ" sz="2400" dirty="0">
                <a:solidFill>
                  <a:schemeClr val="bg1"/>
                </a:solidFill>
              </a:rPr>
            </a:br>
            <a:r>
              <a:rPr lang="cs-CZ" sz="2200" dirty="0">
                <a:solidFill>
                  <a:schemeClr val="bg1"/>
                </a:solidFill>
              </a:rPr>
              <a:t>Reporting v průběžné evaluaci</a:t>
            </a:r>
            <a:endParaRPr lang="cs-CZ" sz="2400" dirty="0">
              <a:solidFill>
                <a:schemeClr val="bg1"/>
              </a:solidFill>
            </a:endParaRPr>
          </a:p>
        </p:txBody>
      </p:sp>
      <p:sp>
        <p:nvSpPr>
          <p:cNvPr id="6" name="TextBox 8">
            <a:extLst>
              <a:ext uri="{FF2B5EF4-FFF2-40B4-BE49-F238E27FC236}">
                <a16:creationId xmlns:a16="http://schemas.microsoft.com/office/drawing/2014/main" id="{7DFB45FE-BD02-4770-8E38-374B0D6D6FEC}"/>
              </a:ext>
            </a:extLst>
          </p:cNvPr>
          <p:cNvSpPr txBox="1"/>
          <p:nvPr/>
        </p:nvSpPr>
        <p:spPr>
          <a:xfrm>
            <a:off x="938072" y="1137155"/>
            <a:ext cx="10322203" cy="5325047"/>
          </a:xfrm>
          <a:prstGeom prst="rect">
            <a:avLst/>
          </a:prstGeom>
          <a:noFill/>
        </p:spPr>
        <p:txBody>
          <a:bodyPr wrap="square">
            <a:spAutoFit/>
          </a:bodyPr>
          <a:lstStyle/>
          <a:p>
            <a:pPr algn="just" hangingPunct="0">
              <a:spcBef>
                <a:spcPts val="300"/>
              </a:spcBef>
              <a:spcAft>
                <a:spcPts val="300"/>
              </a:spcAft>
              <a:tabLst>
                <a:tab pos="575945" algn="l"/>
              </a:tabLst>
            </a:pPr>
            <a:r>
              <a:rPr lang="cs-CZ" sz="2000" b="1" kern="600">
                <a:solidFill>
                  <a:srgbClr val="27ACAA"/>
                </a:solidFill>
                <a:latin typeface="Arial" panose="020B0604020202020204" pitchFamily="34" charset="0"/>
              </a:rPr>
              <a:t>Důvodem tohoto nastavení je absence ucelené průběžné evaluace v období 2014-2020. </a:t>
            </a:r>
          </a:p>
          <a:p>
            <a:pPr algn="just" hangingPunct="0">
              <a:spcBef>
                <a:spcPts val="300"/>
              </a:spcBef>
              <a:spcAft>
                <a:spcPts val="300"/>
              </a:spcAft>
              <a:tabLst>
                <a:tab pos="575945" algn="l"/>
              </a:tabLst>
            </a:pPr>
            <a:r>
              <a:rPr lang="cs-CZ" sz="2000" b="1" kern="600">
                <a:solidFill>
                  <a:srgbClr val="27ACAA"/>
                </a:solidFill>
                <a:latin typeface="Arial" panose="020B0604020202020204" pitchFamily="34" charset="0"/>
              </a:rPr>
              <a:t>Cílem je pravidelně vyhodnocovat jednotlivé aspekty OPTP tak, aby bylo možné komplexně hodnotit rozvoj a řešení hlavních problémů. </a:t>
            </a:r>
          </a:p>
          <a:p>
            <a:pPr marL="171450" indent="-171450" algn="just" hangingPunct="0">
              <a:lnSpc>
                <a:spcPts val="1300"/>
              </a:lnSpc>
              <a:spcBef>
                <a:spcPts val="300"/>
              </a:spcBef>
              <a:spcAft>
                <a:spcPts val="300"/>
              </a:spcAft>
              <a:buFont typeface="Arial" panose="020B0604020202020204" pitchFamily="34" charset="0"/>
              <a:buChar char="•"/>
              <a:tabLst>
                <a:tab pos="575945" algn="l"/>
              </a:tabLst>
            </a:pPr>
            <a:endParaRPr lang="cs-CZ" sz="1200" kern="600">
              <a:solidFill>
                <a:schemeClr val="bg1"/>
              </a:solidFill>
              <a:uFill>
                <a:solidFill>
                  <a:srgbClr val="FFC000"/>
                </a:solidFill>
              </a:uFill>
              <a:latin typeface="Arial" panose="020B0604020202020204" pitchFamily="34" charset="0"/>
              <a:ea typeface="Yu Mincho" panose="02020400000000000000" pitchFamily="18" charset="-128"/>
              <a:cs typeface="Arial" panose="020B0604020202020204" pitchFamily="34" charset="0"/>
            </a:endParaRPr>
          </a:p>
          <a:p>
            <a:pPr marL="684000" lvl="0" indent="-342900" algn="just">
              <a:lnSpc>
                <a:spcPct val="115000"/>
              </a:lnSpc>
              <a:buClr>
                <a:srgbClr val="FFCC00"/>
              </a:buClr>
              <a:buSzPts val="800"/>
              <a:buFont typeface="EYInterstate" panose="02000503020000020004" pitchFamily="2" charset="0"/>
              <a:buChar char="►"/>
            </a:pPr>
            <a:endParaRPr lang="cs-CZ" sz="1400" kern="600">
              <a:solidFill>
                <a:schemeClr val="bg1"/>
              </a:solidFill>
              <a:effectLst/>
              <a:uFill>
                <a:solidFill>
                  <a:srgbClr val="FFC000"/>
                </a:solidFill>
              </a:uFill>
              <a:latin typeface="Arial" panose="020B0604020202020204" pitchFamily="34" charset="0"/>
              <a:ea typeface="Calibri Light" panose="020F0302020204030204" pitchFamily="34" charset="0"/>
              <a:cs typeface="Wingdings" panose="05000000000000000000" pitchFamily="2" charset="2"/>
            </a:endParaRPr>
          </a:p>
          <a:p>
            <a:pPr algn="just" hangingPunct="0">
              <a:lnSpc>
                <a:spcPts val="1300"/>
              </a:lnSpc>
              <a:spcBef>
                <a:spcPts val="300"/>
              </a:spcBef>
              <a:spcAft>
                <a:spcPts val="300"/>
              </a:spcAft>
              <a:tabLst>
                <a:tab pos="575945" algn="l"/>
              </a:tabLst>
            </a:pPr>
            <a:r>
              <a:rPr lang="cs-CZ" kern="600">
                <a:solidFill>
                  <a:schemeClr val="bg1"/>
                </a:solidFill>
                <a:uFill>
                  <a:solidFill>
                    <a:srgbClr val="FFC000"/>
                  </a:solidFill>
                </a:uFill>
                <a:latin typeface="Arial" panose="020B0604020202020204" pitchFamily="34" charset="0"/>
                <a:ea typeface="Yu Mincho" panose="02020400000000000000" pitchFamily="18" charset="-128"/>
                <a:cs typeface="Arial" panose="020B0604020202020204" pitchFamily="34" charset="0"/>
              </a:rPr>
              <a:t>Strukturu průběžné zprávy navrhujeme následující:</a:t>
            </a:r>
          </a:p>
          <a:p>
            <a:pPr marL="684000" lvl="0" indent="-342900" algn="just">
              <a:lnSpc>
                <a:spcPct val="115000"/>
              </a:lnSpc>
              <a:spcBef>
                <a:spcPts val="600"/>
              </a:spcBef>
              <a:buClr>
                <a:srgbClr val="FFCC00"/>
              </a:buClr>
              <a:buSzPts val="800"/>
              <a:buFont typeface="EYInterstate" panose="02000503020000020004" pitchFamily="2" charset="0"/>
              <a:buChar char="►"/>
            </a:pPr>
            <a:r>
              <a:rPr lang="cs-CZ" kern="600">
                <a:solidFill>
                  <a:schemeClr val="bg1"/>
                </a:solidFill>
                <a:effectLst/>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Manažerské shrnutí</a:t>
            </a:r>
          </a:p>
          <a:p>
            <a:pPr marL="684000" lvl="0" indent="-342900" algn="just">
              <a:lnSpc>
                <a:spcPct val="115000"/>
              </a:lnSpc>
              <a:buClr>
                <a:srgbClr val="FFCC00"/>
              </a:buClr>
              <a:buSzPts val="800"/>
              <a:buFont typeface="EYInterstate" panose="02000503020000020004" pitchFamily="2" charset="0"/>
              <a:buChar char="►"/>
            </a:pPr>
            <a:r>
              <a:rPr lang="cs-CZ" kern="600">
                <a:solidFill>
                  <a:schemeClr val="bg1"/>
                </a:solidFill>
                <a:effectLst/>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Úvod a představení kontextu evaluace</a:t>
            </a:r>
          </a:p>
          <a:p>
            <a:pPr marL="684000" lvl="0" indent="-342900" algn="just">
              <a:lnSpc>
                <a:spcPct val="115000"/>
              </a:lnSpc>
              <a:buClr>
                <a:srgbClr val="FFCC00"/>
              </a:buClr>
              <a:buSzPts val="800"/>
              <a:buFont typeface="EYInterstate" panose="02000503020000020004" pitchFamily="2" charset="0"/>
              <a:buChar char="►"/>
            </a:pPr>
            <a:r>
              <a:rPr lang="cs-CZ" kern="600">
                <a:solidFill>
                  <a:schemeClr val="bg1"/>
                </a:solidFill>
                <a:effectLst/>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Shrnutí využitých metod a zdrojů dat</a:t>
            </a:r>
          </a:p>
          <a:p>
            <a:pPr marL="684000" lvl="0" indent="-342900" algn="just">
              <a:lnSpc>
                <a:spcPct val="115000"/>
              </a:lnSpc>
              <a:buClr>
                <a:srgbClr val="FFCC00"/>
              </a:buClr>
              <a:buSzPts val="800"/>
              <a:buFont typeface="EYInterstate" panose="02000503020000020004" pitchFamily="2" charset="0"/>
              <a:buChar char="►"/>
            </a:pPr>
            <a:r>
              <a:rPr lang="cs-CZ" kern="600">
                <a:solidFill>
                  <a:schemeClr val="bg1"/>
                </a:solidFill>
                <a:effectLst/>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Shrnutí výsledků jednotlivých tematických okruhů, včetně identifikace klíčových problémů a návrhů na zlepšení</a:t>
            </a:r>
          </a:p>
          <a:p>
            <a:pPr marL="684000" lvl="0" indent="-342900" algn="just">
              <a:lnSpc>
                <a:spcPct val="115000"/>
              </a:lnSpc>
              <a:buClr>
                <a:srgbClr val="FFCC00"/>
              </a:buClr>
              <a:buSzPts val="800"/>
              <a:buFont typeface="EYInterstate" panose="02000503020000020004" pitchFamily="2" charset="0"/>
              <a:buChar char="►"/>
            </a:pPr>
            <a:r>
              <a:rPr lang="cs-CZ" kern="600">
                <a:solidFill>
                  <a:schemeClr val="bg1"/>
                </a:solidFill>
                <a:effectLst/>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Shrnutí efektivity implementace OPTP a identifikace doporučení</a:t>
            </a:r>
          </a:p>
          <a:p>
            <a:pPr marL="684000" lvl="0" indent="-342900" algn="just">
              <a:lnSpc>
                <a:spcPct val="115000"/>
              </a:lnSpc>
              <a:buClr>
                <a:srgbClr val="FFCC00"/>
              </a:buClr>
              <a:buSzPts val="800"/>
              <a:buFont typeface="EYInterstate" panose="02000503020000020004" pitchFamily="2" charset="0"/>
              <a:buChar char="►"/>
            </a:pPr>
            <a:r>
              <a:rPr lang="cs-CZ" kern="600">
                <a:solidFill>
                  <a:schemeClr val="bg1"/>
                </a:solidFill>
                <a:effectLst/>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Přílohy</a:t>
            </a:r>
          </a:p>
          <a:p>
            <a:pPr marL="684000" lvl="0" indent="-342900" algn="just">
              <a:lnSpc>
                <a:spcPct val="115000"/>
              </a:lnSpc>
              <a:spcAft>
                <a:spcPts val="600"/>
              </a:spcAft>
              <a:buClr>
                <a:srgbClr val="FFCC00"/>
              </a:buClr>
              <a:buSzPts val="800"/>
              <a:buFont typeface="EYInterstate" panose="02000503020000020004" pitchFamily="2" charset="0"/>
              <a:buChar char="►"/>
            </a:pPr>
            <a:r>
              <a:rPr lang="cs-CZ" kern="600">
                <a:solidFill>
                  <a:schemeClr val="bg1"/>
                </a:solidFill>
                <a:effectLst/>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Grafické zpracování výsledků (formou letáku, prezentace apod.)</a:t>
            </a:r>
            <a:endParaRPr lang="cs-CZ" kern="600">
              <a:solidFill>
                <a:schemeClr val="bg1"/>
              </a:solidFill>
              <a:uFill>
                <a:solidFill>
                  <a:srgbClr val="FFC000"/>
                </a:solidFill>
              </a:uFill>
              <a:latin typeface="Arial" panose="020B0604020202020204" pitchFamily="34" charset="0"/>
              <a:ea typeface="Yu Mincho" panose="02020400000000000000" pitchFamily="18" charset="-128"/>
              <a:cs typeface="Arial" panose="020B0604020202020204" pitchFamily="34" charset="0"/>
            </a:endParaRPr>
          </a:p>
          <a:p>
            <a:pPr algn="just" hangingPunct="0">
              <a:lnSpc>
                <a:spcPts val="1300"/>
              </a:lnSpc>
              <a:spcBef>
                <a:spcPts val="300"/>
              </a:spcBef>
              <a:spcAft>
                <a:spcPts val="300"/>
              </a:spcAft>
              <a:tabLst>
                <a:tab pos="575945" algn="l"/>
              </a:tabLst>
            </a:pPr>
            <a:endParaRPr lang="cs-CZ" sz="1200" kern="600">
              <a:solidFill>
                <a:schemeClr val="bg1"/>
              </a:solidFill>
              <a:uFill>
                <a:solidFill>
                  <a:srgbClr val="FFC000"/>
                </a:solidFill>
              </a:uFill>
              <a:latin typeface="Arial" panose="020B0604020202020204" pitchFamily="34" charset="0"/>
              <a:ea typeface="Yu Mincho" panose="02020400000000000000" pitchFamily="18" charset="-128"/>
              <a:cs typeface="Arial" panose="020B0604020202020204" pitchFamily="34" charset="0"/>
            </a:endParaRPr>
          </a:p>
          <a:p>
            <a:pPr algn="just" hangingPunct="0">
              <a:lnSpc>
                <a:spcPts val="1300"/>
              </a:lnSpc>
              <a:spcBef>
                <a:spcPts val="300"/>
              </a:spcBef>
              <a:spcAft>
                <a:spcPts val="300"/>
              </a:spcAft>
              <a:tabLst>
                <a:tab pos="575945" algn="l"/>
              </a:tabLst>
            </a:pPr>
            <a:endParaRPr lang="cs-CZ" sz="1200" kern="600">
              <a:solidFill>
                <a:schemeClr val="bg1"/>
              </a:solidFill>
              <a:uFill>
                <a:solidFill>
                  <a:srgbClr val="FFC000"/>
                </a:solidFill>
              </a:uFill>
              <a:latin typeface="Arial" panose="020B0604020202020204" pitchFamily="34" charset="0"/>
              <a:ea typeface="Yu Mincho" panose="02020400000000000000" pitchFamily="18" charset="-128"/>
              <a:cs typeface="Arial" panose="020B0604020202020204" pitchFamily="34" charset="0"/>
            </a:endParaRPr>
          </a:p>
        </p:txBody>
      </p:sp>
      <p:sp>
        <p:nvSpPr>
          <p:cNvPr id="2" name="Footer Placeholder 1">
            <a:extLst>
              <a:ext uri="{FF2B5EF4-FFF2-40B4-BE49-F238E27FC236}">
                <a16:creationId xmlns:a16="http://schemas.microsoft.com/office/drawing/2014/main" id="{45A86D7C-EDE4-439F-BB56-D519321C6FFD}"/>
              </a:ext>
            </a:extLst>
          </p:cNvPr>
          <p:cNvSpPr>
            <a:spLocks noGrp="1"/>
          </p:cNvSpPr>
          <p:nvPr>
            <p:ph type="ftr" sz="quarter" idx="19"/>
          </p:nvPr>
        </p:nvSpPr>
        <p:spPr/>
        <p:txBody>
          <a:bodyPr/>
          <a:lstStyle/>
          <a:p>
            <a:r>
              <a:rPr lang="es-ES"/>
              <a:t>Monitorovací výbor OPTP, 29. 11. 2022</a:t>
            </a:r>
            <a:endParaRPr lang="en-IN"/>
          </a:p>
        </p:txBody>
      </p:sp>
    </p:spTree>
    <p:extLst>
      <p:ext uri="{BB962C8B-B14F-4D97-AF65-F5344CB8AC3E}">
        <p14:creationId xmlns:p14="http://schemas.microsoft.com/office/powerpoint/2010/main" val="2981810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Člověk sleduje prázdný telefon.">
            <a:extLst>
              <a:ext uri="{FF2B5EF4-FFF2-40B4-BE49-F238E27FC236}">
                <a16:creationId xmlns:a16="http://schemas.microsoft.com/office/drawing/2014/main" id="{A767F6E7-5998-446C-8339-6ECABFE16EC9}"/>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5774" r="1" b="1"/>
          <a:stretch/>
        </p:blipFill>
        <p:spPr>
          <a:xfrm>
            <a:off x="20" y="10"/>
            <a:ext cx="12198330" cy="6857990"/>
          </a:xfrm>
          <a:prstGeom prst="rect">
            <a:avLst/>
          </a:prstGeom>
          <a:noFill/>
        </p:spPr>
      </p:pic>
      <p:pic>
        <p:nvPicPr>
          <p:cNvPr id="7" name="Picture 26">
            <a:extLst>
              <a:ext uri="{FF2B5EF4-FFF2-40B4-BE49-F238E27FC236}">
                <a16:creationId xmlns:a16="http://schemas.microsoft.com/office/drawing/2014/main" id="{6DD3A39D-4AD4-4105-93A2-4F16BC629D0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672" y="872737"/>
            <a:ext cx="6050633" cy="2842615"/>
          </a:xfrm>
          <a:prstGeom prst="rect">
            <a:avLst/>
          </a:prstGeom>
          <a:noFill/>
          <a:ln>
            <a:noFill/>
          </a:ln>
        </p:spPr>
      </p:pic>
      <p:sp>
        <p:nvSpPr>
          <p:cNvPr id="8" name="Title 2">
            <a:extLst>
              <a:ext uri="{FF2B5EF4-FFF2-40B4-BE49-F238E27FC236}">
                <a16:creationId xmlns:a16="http://schemas.microsoft.com/office/drawing/2014/main" id="{17EDAB27-29B9-4FD4-A45C-9A9A27424D81}"/>
              </a:ext>
            </a:extLst>
          </p:cNvPr>
          <p:cNvSpPr txBox="1">
            <a:spLocks/>
          </p:cNvSpPr>
          <p:nvPr/>
        </p:nvSpPr>
        <p:spPr>
          <a:xfrm>
            <a:off x="802330" y="1699183"/>
            <a:ext cx="5723597" cy="1411888"/>
          </a:xfrm>
          <a:prstGeom prst="rect">
            <a:avLst/>
          </a:prstGeom>
        </p:spPr>
        <p:txBody>
          <a:bodyPr vert="horz" lIns="0" tIns="0" rIns="0" bIns="0" rtlCol="0" anchor="t" anchorCtr="0">
            <a:noAutofit/>
          </a:bodyPr>
          <a:lstStyle>
            <a:lvl1pPr algn="l" defTabSz="1007887" rtl="0" eaLnBrk="1" latinLnBrk="0" hangingPunct="1">
              <a:lnSpc>
                <a:spcPct val="100000"/>
              </a:lnSpc>
              <a:spcBef>
                <a:spcPct val="0"/>
              </a:spcBef>
              <a:buNone/>
              <a:defRPr sz="3600" kern="1200">
                <a:solidFill>
                  <a:schemeClr val="bg1"/>
                </a:solidFill>
                <a:latin typeface="+mj-lt"/>
                <a:ea typeface="+mj-ea"/>
                <a:cs typeface="+mj-cs"/>
              </a:defRPr>
            </a:lvl1pPr>
          </a:lstStyle>
          <a:p>
            <a:r>
              <a:rPr lang="cs-CZ" sz="3200" b="1" dirty="0">
                <a:latin typeface="Arial" panose="020B0604020202020204" pitchFamily="34" charset="0"/>
                <a:ea typeface="+mn-ea"/>
                <a:cs typeface="+mn-cs"/>
              </a:rPr>
              <a:t>HLAVNÍ ZÁVĚRY</a:t>
            </a:r>
            <a:r>
              <a:rPr lang="cs-CZ" sz="3200" b="1">
                <a:latin typeface="Arial" panose="020B0604020202020204" pitchFamily="34" charset="0"/>
                <a:ea typeface="+mn-ea"/>
                <a:cs typeface="+mn-cs"/>
              </a:rPr>
              <a:t> EO3 a EO4</a:t>
            </a:r>
            <a:endParaRPr lang="cs-CZ" sz="3200" b="1" dirty="0">
              <a:latin typeface="Arial" panose="020B0604020202020204" pitchFamily="34" charset="0"/>
              <a:ea typeface="+mn-ea"/>
              <a:cs typeface="+mn-cs"/>
            </a:endParaRPr>
          </a:p>
          <a:p>
            <a:pPr algn="ctr"/>
            <a:endParaRPr lang="cs-CZ" sz="1800" b="1" dirty="0">
              <a:solidFill>
                <a:schemeClr val="bg1">
                  <a:lumMod val="60000"/>
                  <a:lumOff val="40000"/>
                  <a:alpha val="50000"/>
                </a:schemeClr>
              </a:solidFill>
              <a:latin typeface="Arial" panose="020B0604020202020204" pitchFamily="34" charset="0"/>
              <a:cs typeface="Arial" panose="020B0604020202020204" pitchFamily="34" charset="0"/>
            </a:endParaRPr>
          </a:p>
          <a:p>
            <a:r>
              <a:rPr lang="cs-CZ" sz="2000" b="1" dirty="0">
                <a:latin typeface="Arial" panose="020B0604020202020204" pitchFamily="34" charset="0"/>
                <a:ea typeface="+mn-ea"/>
                <a:cs typeface="+mn-cs"/>
              </a:rPr>
              <a:t>PROCESY A VÝSTUPY EJ OPTP</a:t>
            </a:r>
            <a:endParaRPr lang="en-GB" sz="2000" b="1" dirty="0">
              <a:latin typeface="Arial" panose="020B0604020202020204" pitchFamily="34" charset="0"/>
              <a:ea typeface="+mn-ea"/>
              <a:cs typeface="+mn-cs"/>
            </a:endParaRPr>
          </a:p>
        </p:txBody>
      </p:sp>
    </p:spTree>
    <p:extLst>
      <p:ext uri="{BB962C8B-B14F-4D97-AF65-F5344CB8AC3E}">
        <p14:creationId xmlns:p14="http://schemas.microsoft.com/office/powerpoint/2010/main" val="2021208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915" y="100598"/>
            <a:ext cx="10978515" cy="590400"/>
          </a:xfrm>
        </p:spPr>
        <p:txBody>
          <a:bodyPr>
            <a:normAutofit fontScale="90000"/>
          </a:bodyPr>
          <a:lstStyle/>
          <a:p>
            <a:pPr algn="ctr">
              <a:lnSpc>
                <a:spcPct val="100000"/>
              </a:lnSpc>
            </a:pPr>
            <a:r>
              <a:rPr lang="cs-CZ" sz="2700">
                <a:solidFill>
                  <a:schemeClr val="bg1"/>
                </a:solidFill>
              </a:rPr>
              <a:t>HLAVNÍ ZÁVĚRY: PROCESY A VÝSTUPY EJ OPTP</a:t>
            </a:r>
            <a:br>
              <a:rPr lang="cs-CZ" sz="2700">
                <a:solidFill>
                  <a:schemeClr val="bg1"/>
                </a:solidFill>
              </a:rPr>
            </a:br>
            <a:r>
              <a:rPr lang="cs-CZ" sz="2700">
                <a:solidFill>
                  <a:schemeClr val="bg1"/>
                </a:solidFill>
              </a:rPr>
              <a:t>Hlavní příležitosti zefektivnění činnosti EJ OPTP</a:t>
            </a:r>
          </a:p>
        </p:txBody>
      </p:sp>
      <p:sp>
        <p:nvSpPr>
          <p:cNvPr id="5" name="TextovéPole 4">
            <a:extLst>
              <a:ext uri="{FF2B5EF4-FFF2-40B4-BE49-F238E27FC236}">
                <a16:creationId xmlns:a16="http://schemas.microsoft.com/office/drawing/2014/main" id="{E38CD16D-20D8-4F7E-A151-4378ABB8AC83}"/>
              </a:ext>
            </a:extLst>
          </p:cNvPr>
          <p:cNvSpPr txBox="1"/>
          <p:nvPr/>
        </p:nvSpPr>
        <p:spPr>
          <a:xfrm>
            <a:off x="844616" y="1123825"/>
            <a:ext cx="8665144" cy="4943405"/>
          </a:xfrm>
          <a:prstGeom prst="rect">
            <a:avLst/>
          </a:prstGeom>
          <a:noFill/>
        </p:spPr>
        <p:txBody>
          <a:bodyPr wrap="square">
            <a:spAutoFit/>
          </a:bodyPr>
          <a:lstStyle/>
          <a:p>
            <a:pPr algn="l">
              <a:lnSpc>
                <a:spcPct val="150000"/>
              </a:lnSpc>
              <a:spcAft>
                <a:spcPts val="600"/>
              </a:spcAft>
              <a:buClr>
                <a:schemeClr val="accent2"/>
              </a:buClr>
              <a:buSzPct val="160000"/>
            </a:pPr>
            <a:r>
              <a:rPr lang="cs-CZ" sz="2400">
                <a:solidFill>
                  <a:schemeClr val="accent2"/>
                </a:solidFill>
                <a:latin typeface="Arial" panose="020B0604020202020204" pitchFamily="34" charset="0"/>
                <a:cs typeface="Arial" panose="020B0604020202020204" pitchFamily="34" charset="0"/>
              </a:rPr>
              <a:t>1. Kompetence evaluátora</a:t>
            </a:r>
          </a:p>
          <a:p>
            <a:pPr marL="342900" marR="0" lvl="0" indent="-342900" algn="l" defTabSz="914400" rtl="0" eaLnBrk="1" fontAlgn="auto" latinLnBrk="0" hangingPunct="1">
              <a:lnSpc>
                <a:spcPct val="115000"/>
              </a:lnSpc>
              <a:spcBef>
                <a:spcPts val="600"/>
              </a:spcBef>
              <a:spcAft>
                <a:spcPts val="600"/>
              </a:spcAft>
              <a:buClr>
                <a:srgbClr val="FFCC00"/>
              </a:buClr>
              <a:buSzPts val="800"/>
              <a:buFont typeface="EYInterstate" panose="02000503020000020004" pitchFamily="2" charset="0"/>
              <a:buChar char="►"/>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Kompetence evaluátora lze rozdělit tří hlavních kategorií na </a:t>
            </a:r>
            <a:r>
              <a:rPr kumimoji="0" lang="cs-CZ" sz="1600" b="1"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věcné, technické a sociální</a:t>
            </a: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 </a:t>
            </a:r>
          </a:p>
          <a:p>
            <a:pPr marL="342900" marR="0" lvl="0" indent="-342900" algn="l" defTabSz="914400" rtl="0" eaLnBrk="1" fontAlgn="auto" latinLnBrk="0" hangingPunct="1">
              <a:lnSpc>
                <a:spcPct val="115000"/>
              </a:lnSpc>
              <a:spcBef>
                <a:spcPts val="600"/>
              </a:spcBef>
              <a:spcAft>
                <a:spcPts val="600"/>
              </a:spcAft>
              <a:buClr>
                <a:srgbClr val="FFCC00"/>
              </a:buClr>
              <a:buSzPts val="800"/>
              <a:buFont typeface="EYInterstate" panose="02000503020000020004" pitchFamily="2" charset="0"/>
              <a:buChar char="►"/>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Síťování s dalšími evaluačními jednotkami a v rámci „malých“ technických pomocí OP</a:t>
            </a:r>
          </a:p>
          <a:p>
            <a:pPr marL="342900" marR="0" lvl="0" indent="-342900" algn="l" defTabSz="914400" rtl="0" eaLnBrk="1" fontAlgn="auto" latinLnBrk="0" hangingPunct="1">
              <a:lnSpc>
                <a:spcPct val="115000"/>
              </a:lnSpc>
              <a:spcBef>
                <a:spcPts val="600"/>
              </a:spcBef>
              <a:spcAft>
                <a:spcPts val="600"/>
              </a:spcAft>
              <a:buClr>
                <a:srgbClr val="FFCC00"/>
              </a:buClr>
              <a:buSzPts val="800"/>
              <a:buFont typeface="EYInterstate" panose="02000503020000020004" pitchFamily="2" charset="0"/>
              <a:buChar char="►"/>
              <a:tabLst/>
              <a:defRPr/>
            </a:pPr>
            <a:r>
              <a:rPr kumimoji="0" lang="pl-PL"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Komunikace s jednotlivými odbory a v rámci OPTP</a:t>
            </a:r>
          </a:p>
          <a:p>
            <a:pPr marL="342900" marR="0" lvl="0" indent="-342900" algn="l" defTabSz="914400" rtl="0" eaLnBrk="1" fontAlgn="auto" latinLnBrk="0" hangingPunct="1">
              <a:lnSpc>
                <a:spcPct val="115000"/>
              </a:lnSpc>
              <a:spcBef>
                <a:spcPts val="600"/>
              </a:spcBef>
              <a:spcAft>
                <a:spcPts val="600"/>
              </a:spcAft>
              <a:buClr>
                <a:srgbClr val="FFCC00"/>
              </a:buClr>
              <a:buSzPts val="800"/>
              <a:buFont typeface="EYInterstate" panose="02000503020000020004" pitchFamily="2" charset="0"/>
              <a:buChar char="►"/>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Komunikace s regionálními partnery a dalšími příjemci</a:t>
            </a:r>
            <a:endParaRPr lang="cs-CZ" sz="2400">
              <a:solidFill>
                <a:schemeClr val="bg1"/>
              </a:solidFill>
              <a:latin typeface="Arial" panose="020B0604020202020204" pitchFamily="34" charset="0"/>
              <a:cs typeface="Arial" panose="020B0604020202020204" pitchFamily="34" charset="0"/>
            </a:endParaRPr>
          </a:p>
          <a:p>
            <a:pPr algn="l">
              <a:lnSpc>
                <a:spcPct val="150000"/>
              </a:lnSpc>
              <a:spcAft>
                <a:spcPts val="600"/>
              </a:spcAft>
              <a:buClr>
                <a:schemeClr val="accent2"/>
              </a:buClr>
              <a:buSzPct val="160000"/>
            </a:pPr>
            <a:r>
              <a:rPr lang="cs-CZ" sz="2400">
                <a:solidFill>
                  <a:schemeClr val="accent2"/>
                </a:solidFill>
                <a:latin typeface="Arial" panose="020B0604020202020204" pitchFamily="34" charset="0"/>
                <a:cs typeface="Arial" panose="020B0604020202020204" pitchFamily="34" charset="0"/>
              </a:rPr>
              <a:t>2. Příprava průběžné evaluace a ad hoc evaluací</a:t>
            </a:r>
          </a:p>
          <a:p>
            <a:pPr marL="342900" marR="0" lvl="0" indent="-342900" algn="l" defTabSz="914400" rtl="0" eaLnBrk="1" fontAlgn="auto" latinLnBrk="0" hangingPunct="1">
              <a:lnSpc>
                <a:spcPct val="115000"/>
              </a:lnSpc>
              <a:spcBef>
                <a:spcPts val="600"/>
              </a:spcBef>
              <a:spcAft>
                <a:spcPts val="600"/>
              </a:spcAft>
              <a:buClr>
                <a:srgbClr val="FFCC00"/>
              </a:buClr>
              <a:buSzPts val="800"/>
              <a:buFont typeface="EYInterstate" panose="02000503020000020004" pitchFamily="2" charset="0"/>
              <a:buChar char="►"/>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Pravidelná a komplexní evaluace</a:t>
            </a:r>
          </a:p>
          <a:p>
            <a:pPr marL="342900" marR="0" lvl="0" indent="-342900" algn="l" defTabSz="914400" rtl="0" eaLnBrk="1" fontAlgn="auto" latinLnBrk="0" hangingPunct="1">
              <a:lnSpc>
                <a:spcPct val="115000"/>
              </a:lnSpc>
              <a:spcBef>
                <a:spcPts val="600"/>
              </a:spcBef>
              <a:spcAft>
                <a:spcPts val="600"/>
              </a:spcAft>
              <a:buClr>
                <a:srgbClr val="FFCC00"/>
              </a:buClr>
              <a:buSzPts val="800"/>
              <a:buFont typeface="EYInterstate" panose="02000503020000020004" pitchFamily="2" charset="0"/>
              <a:buChar char="►"/>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Včasná komunikace realizace evaluace</a:t>
            </a:r>
            <a:endParaRPr lang="cs-CZ" sz="2400">
              <a:solidFill>
                <a:schemeClr val="bg1"/>
              </a:solidFill>
              <a:latin typeface="Arial" panose="020B0604020202020204" pitchFamily="34" charset="0"/>
              <a:cs typeface="Arial" panose="020B0604020202020204" pitchFamily="34" charset="0"/>
            </a:endParaRPr>
          </a:p>
          <a:p>
            <a:pPr algn="l">
              <a:lnSpc>
                <a:spcPct val="150000"/>
              </a:lnSpc>
              <a:spcAft>
                <a:spcPts val="600"/>
              </a:spcAft>
              <a:buClr>
                <a:schemeClr val="accent2"/>
              </a:buClr>
              <a:buSzPct val="160000"/>
            </a:pPr>
            <a:r>
              <a:rPr lang="cs-CZ" sz="2400">
                <a:solidFill>
                  <a:schemeClr val="accent2"/>
                </a:solidFill>
                <a:latin typeface="Arial" panose="020B0604020202020204" pitchFamily="34" charset="0"/>
                <a:cs typeface="Arial" panose="020B0604020202020204" pitchFamily="34" charset="0"/>
              </a:rPr>
              <a:t>3. Prezentace výsledků evaluací a dotazníkového šetření</a:t>
            </a:r>
          </a:p>
          <a:p>
            <a:pPr marL="342900" marR="0" lvl="0" indent="-342900" algn="l" defTabSz="914400" rtl="0" eaLnBrk="1" fontAlgn="auto" latinLnBrk="0" hangingPunct="1">
              <a:lnSpc>
                <a:spcPct val="115000"/>
              </a:lnSpc>
              <a:spcBef>
                <a:spcPts val="600"/>
              </a:spcBef>
              <a:spcAft>
                <a:spcPts val="600"/>
              </a:spcAft>
              <a:buClr>
                <a:srgbClr val="FFCC00"/>
              </a:buClr>
              <a:buSzPts val="800"/>
              <a:buFont typeface="EYInterstate" panose="02000503020000020004" pitchFamily="2" charset="0"/>
              <a:buChar char="►"/>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Calibri Light" panose="020F0302020204030204" pitchFamily="34" charset="0"/>
                <a:cs typeface="Wingdings" panose="05000000000000000000" pitchFamily="2" charset="2"/>
              </a:rPr>
              <a:t>Zpětná vazba k zapracování připomínek respondentů </a:t>
            </a:r>
          </a:p>
        </p:txBody>
      </p:sp>
      <p:sp>
        <p:nvSpPr>
          <p:cNvPr id="2" name="Footer Placeholder 1">
            <a:extLst>
              <a:ext uri="{FF2B5EF4-FFF2-40B4-BE49-F238E27FC236}">
                <a16:creationId xmlns:a16="http://schemas.microsoft.com/office/drawing/2014/main" id="{327B702A-510C-419C-B622-9CAD561077D9}"/>
              </a:ext>
            </a:extLst>
          </p:cNvPr>
          <p:cNvSpPr>
            <a:spLocks noGrp="1"/>
          </p:cNvSpPr>
          <p:nvPr>
            <p:ph type="ftr" sz="quarter" idx="19"/>
          </p:nvPr>
        </p:nvSpPr>
        <p:spPr/>
        <p:txBody>
          <a:bodyPr/>
          <a:lstStyle/>
          <a:p>
            <a:r>
              <a:rPr lang="es-ES"/>
              <a:t>Monitorovací výbor OPTP, 29. 11. 2022</a:t>
            </a:r>
            <a:endParaRPr lang="en-IN"/>
          </a:p>
        </p:txBody>
      </p:sp>
    </p:spTree>
    <p:extLst>
      <p:ext uri="{BB962C8B-B14F-4D97-AF65-F5344CB8AC3E}">
        <p14:creationId xmlns:p14="http://schemas.microsoft.com/office/powerpoint/2010/main" val="859146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917" y="216101"/>
            <a:ext cx="10978515" cy="590400"/>
          </a:xfrm>
        </p:spPr>
        <p:txBody>
          <a:bodyPr>
            <a:normAutofit/>
          </a:bodyPr>
          <a:lstStyle/>
          <a:p>
            <a:pPr algn="ctr">
              <a:lnSpc>
                <a:spcPct val="100000"/>
              </a:lnSpc>
            </a:pPr>
            <a:r>
              <a:rPr lang="cs-CZ" sz="2700">
                <a:solidFill>
                  <a:schemeClr val="bg1"/>
                </a:solidFill>
              </a:rPr>
              <a:t>HLAVNÍ ZÁVĚRY: PROCESY A VÝSTUPY EJ OPTP</a:t>
            </a:r>
          </a:p>
        </p:txBody>
      </p:sp>
      <p:sp>
        <p:nvSpPr>
          <p:cNvPr id="3" name="TextBox 6">
            <a:extLst>
              <a:ext uri="{FF2B5EF4-FFF2-40B4-BE49-F238E27FC236}">
                <a16:creationId xmlns:a16="http://schemas.microsoft.com/office/drawing/2014/main" id="{BF3BE190-DEDE-4147-87D7-6B64E53FC1B8}"/>
              </a:ext>
            </a:extLst>
          </p:cNvPr>
          <p:cNvSpPr txBox="1"/>
          <p:nvPr/>
        </p:nvSpPr>
        <p:spPr>
          <a:xfrm>
            <a:off x="488271" y="961074"/>
            <a:ext cx="11327908" cy="2562689"/>
          </a:xfrm>
          <a:prstGeom prst="rect">
            <a:avLst/>
          </a:prstGeom>
          <a:noFill/>
        </p:spPr>
        <p:txBody>
          <a:bodyPr wrap="square">
            <a:spAutoFit/>
          </a:bodyPr>
          <a:lstStyle/>
          <a:p>
            <a:pPr marL="285750" marR="0" lvl="0" indent="-285750" algn="just" defTabSz="914400" rtl="0" eaLnBrk="1" fontAlgn="auto" latinLnBrk="0" hangingPunct="0">
              <a:spcBef>
                <a:spcPts val="300"/>
              </a:spcBef>
              <a:spcAft>
                <a:spcPts val="300"/>
              </a:spcAft>
              <a:buClr>
                <a:srgbClr val="FFCC00"/>
              </a:buClr>
              <a:buSzPts val="800"/>
              <a:buFont typeface="Wingdings" panose="05000000000000000000" pitchFamily="2" charset="2"/>
              <a:buChar char="Ø"/>
              <a:tabLst>
                <a:tab pos="575945" algn="l"/>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Celkově byla hodnocena evaluační činnost EJ OPTP jako </a:t>
            </a:r>
            <a:r>
              <a:rPr kumimoji="0" lang="cs-CZ" sz="1600" b="1"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dostatečná a fungující</a:t>
            </a: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 </a:t>
            </a:r>
          </a:p>
          <a:p>
            <a:pPr marL="285750" marR="0" lvl="0" indent="-285750" algn="just" defTabSz="914400" rtl="0" eaLnBrk="1" fontAlgn="auto" latinLnBrk="0" hangingPunct="0">
              <a:spcBef>
                <a:spcPts val="300"/>
              </a:spcBef>
              <a:spcAft>
                <a:spcPts val="300"/>
              </a:spcAft>
              <a:buClr>
                <a:srgbClr val="FFCC00"/>
              </a:buClr>
              <a:buSzPts val="800"/>
              <a:buFont typeface="Wingdings" panose="05000000000000000000" pitchFamily="2" charset="2"/>
              <a:buChar char="Ø"/>
              <a:tabLst>
                <a:tab pos="575945" algn="l"/>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Klíčové pro kvalitní nastavení průběžné evaluace bude </a:t>
            </a:r>
            <a:r>
              <a:rPr kumimoji="0" lang="cs-CZ" sz="1600" b="1"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vtažení EJ do procesů OPTP</a:t>
            </a:r>
            <a:r>
              <a:rPr lang="cs-CZ" sz="1600" kern="600">
                <a:solidFill>
                  <a:srgbClr val="2E2E38"/>
                </a:solidFill>
                <a:uFill>
                  <a:solidFill>
                    <a:srgbClr val="FFC000"/>
                  </a:solidFill>
                </a:uFill>
                <a:latin typeface="Arial" panose="020B0604020202020204" pitchFamily="34" charset="0"/>
                <a:ea typeface="Wingdings" panose="05000000000000000000" pitchFamily="2" charset="2"/>
                <a:cs typeface="Arial" panose="020B0604020202020204" pitchFamily="34" charset="0"/>
              </a:rPr>
              <a:t>.</a:t>
            </a:r>
          </a:p>
          <a:p>
            <a:pPr marL="285750" marR="0" lvl="0" indent="-285750" algn="just" defTabSz="914400" rtl="0" eaLnBrk="1" fontAlgn="auto" latinLnBrk="0" hangingPunct="0">
              <a:spcBef>
                <a:spcPts val="300"/>
              </a:spcBef>
              <a:spcAft>
                <a:spcPts val="300"/>
              </a:spcAft>
              <a:buClr>
                <a:srgbClr val="FFCC00"/>
              </a:buClr>
              <a:buSzPts val="800"/>
              <a:buFont typeface="Wingdings" panose="05000000000000000000" pitchFamily="2" charset="2"/>
              <a:buChar char="Ø"/>
              <a:tabLst>
                <a:tab pos="575945" algn="l"/>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Zároveň bude důležité </a:t>
            </a:r>
            <a:r>
              <a:rPr kumimoji="0" lang="cs-CZ" sz="1600" b="1"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nastavit průběžnou evaluaci</a:t>
            </a: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 tak, aby byla kontinuálně vyhodnocována implementace OPTP. </a:t>
            </a:r>
          </a:p>
          <a:p>
            <a:pPr marL="285750" marR="0" lvl="0" indent="-285750" algn="just" defTabSz="914400" rtl="0" eaLnBrk="1" fontAlgn="auto" latinLnBrk="0" hangingPunct="0">
              <a:spcBef>
                <a:spcPts val="300"/>
              </a:spcBef>
              <a:spcAft>
                <a:spcPts val="300"/>
              </a:spcAft>
              <a:buClr>
                <a:srgbClr val="FFCC00"/>
              </a:buClr>
              <a:buSzPts val="800"/>
              <a:buFont typeface="Wingdings" panose="05000000000000000000" pitchFamily="2" charset="2"/>
              <a:buChar char="Ø"/>
              <a:tabLst>
                <a:tab pos="575945" algn="l"/>
              </a:tabLst>
              <a:defRPr/>
            </a:pPr>
            <a:r>
              <a:rPr kumimoji="0" lang="cs-CZ" sz="1600" b="0"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Jako nadstavba pro aktuální evaluační činnost může být </a:t>
            </a:r>
            <a:r>
              <a:rPr kumimoji="0" lang="cs-CZ" sz="1600" b="1" i="0" u="none" strike="noStrike" kern="600" cap="none" spc="0" normalizeH="0" baseline="0" noProof="0">
                <a:ln>
                  <a:noFill/>
                </a:ln>
                <a:solidFill>
                  <a:srgbClr val="2E2E38"/>
                </a:solidFill>
                <a:effectLst/>
                <a:uLnTx/>
                <a:uFill>
                  <a:solidFill>
                    <a:srgbClr val="FFC000"/>
                  </a:solidFill>
                </a:uFill>
                <a:latin typeface="Arial" panose="020B0604020202020204" pitchFamily="34" charset="0"/>
                <a:ea typeface="Wingdings" panose="05000000000000000000" pitchFamily="2" charset="2"/>
                <a:cs typeface="Arial" panose="020B0604020202020204" pitchFamily="34" charset="0"/>
              </a:rPr>
              <a:t>tvorba nových kontaktů.</a:t>
            </a:r>
            <a:endParaRPr lang="cs-CZ" sz="1600" kern="600">
              <a:solidFill>
                <a:schemeClr val="bg1"/>
              </a:solidFill>
              <a:uFill>
                <a:solidFill>
                  <a:srgbClr val="FFC000"/>
                </a:solidFill>
              </a:uFill>
              <a:latin typeface="Arial" panose="020B0604020202020204" pitchFamily="34" charset="0"/>
              <a:cs typeface="Arial" panose="020B0604020202020204" pitchFamily="34" charset="0"/>
            </a:endParaRPr>
          </a:p>
          <a:p>
            <a:pPr algn="just">
              <a:lnSpc>
                <a:spcPct val="115000"/>
              </a:lnSpc>
              <a:spcBef>
                <a:spcPts val="600"/>
              </a:spcBef>
              <a:spcAft>
                <a:spcPts val="600"/>
              </a:spcAft>
            </a:pPr>
            <a:endParaRPr lang="cs-CZ" b="1" kern="600">
              <a:solidFill>
                <a:schemeClr val="bg1"/>
              </a:solidFill>
              <a:uFill>
                <a:solidFill>
                  <a:srgbClr val="FFC000"/>
                </a:solidFill>
              </a:uFill>
              <a:latin typeface="Arial" panose="020B0604020202020204" pitchFamily="34" charset="0"/>
              <a:cs typeface="Arial" panose="020B0604020202020204" pitchFamily="34" charset="0"/>
            </a:endParaRPr>
          </a:p>
          <a:p>
            <a:pPr algn="just">
              <a:lnSpc>
                <a:spcPct val="115000"/>
              </a:lnSpc>
              <a:spcBef>
                <a:spcPts val="600"/>
              </a:spcBef>
              <a:spcAft>
                <a:spcPts val="600"/>
              </a:spcAft>
            </a:pPr>
            <a:r>
              <a:rPr lang="cs-CZ" b="1" kern="600">
                <a:solidFill>
                  <a:schemeClr val="bg1"/>
                </a:solidFill>
                <a:uFill>
                  <a:solidFill>
                    <a:srgbClr val="FFC000"/>
                  </a:solidFill>
                </a:uFill>
                <a:latin typeface="Arial" panose="020B0604020202020204" pitchFamily="34" charset="0"/>
                <a:cs typeface="Arial" panose="020B0604020202020204" pitchFamily="34" charset="0"/>
              </a:rPr>
              <a:t>Hlavní doporučení pro EJ OPTP:</a:t>
            </a:r>
          </a:p>
          <a:p>
            <a:pPr algn="just">
              <a:lnSpc>
                <a:spcPct val="115000"/>
              </a:lnSpc>
              <a:spcBef>
                <a:spcPts val="600"/>
              </a:spcBef>
              <a:spcAft>
                <a:spcPts val="600"/>
              </a:spcAft>
            </a:pPr>
            <a:endParaRPr lang="cs-CZ" sz="1200" kern="600">
              <a:solidFill>
                <a:schemeClr val="bg1"/>
              </a:solidFill>
              <a:uFill>
                <a:solidFill>
                  <a:srgbClr val="FFC000"/>
                </a:solidFill>
              </a:uFill>
              <a:latin typeface="Arial" panose="020B0604020202020204" pitchFamily="34" charset="0"/>
              <a:cs typeface="Arial" panose="020B0604020202020204" pitchFamily="34" charset="0"/>
            </a:endParaRPr>
          </a:p>
        </p:txBody>
      </p:sp>
      <p:grpSp>
        <p:nvGrpSpPr>
          <p:cNvPr id="5" name="Group 7">
            <a:extLst>
              <a:ext uri="{FF2B5EF4-FFF2-40B4-BE49-F238E27FC236}">
                <a16:creationId xmlns:a16="http://schemas.microsoft.com/office/drawing/2014/main" id="{DC5CE21B-924D-4A69-8E1D-FE12321FBC47}"/>
              </a:ext>
            </a:extLst>
          </p:cNvPr>
          <p:cNvGrpSpPr/>
          <p:nvPr/>
        </p:nvGrpSpPr>
        <p:grpSpPr>
          <a:xfrm>
            <a:off x="2301921" y="3317197"/>
            <a:ext cx="7212197" cy="884456"/>
            <a:chOff x="424944" y="1425600"/>
            <a:chExt cx="3466360" cy="489564"/>
          </a:xfrm>
        </p:grpSpPr>
        <p:sp>
          <p:nvSpPr>
            <p:cNvPr id="6" name="Isosceles Triangle 11">
              <a:extLst>
                <a:ext uri="{FF2B5EF4-FFF2-40B4-BE49-F238E27FC236}">
                  <a16:creationId xmlns:a16="http://schemas.microsoft.com/office/drawing/2014/main" id="{C96AA2EB-06F2-46B6-993B-A4FFD6BB4378}"/>
                </a:ext>
              </a:extLst>
            </p:cNvPr>
            <p:cNvSpPr/>
            <p:nvPr/>
          </p:nvSpPr>
          <p:spPr>
            <a:xfrm rot="3600000" flipV="1">
              <a:off x="3569100" y="1680776"/>
              <a:ext cx="173621" cy="295155"/>
            </a:xfrm>
            <a:prstGeom prst="triangle">
              <a:avLst>
                <a:gd name="adj" fmla="val 100000"/>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sp>
          <p:nvSpPr>
            <p:cNvPr id="7" name="Rectangle 8">
              <a:extLst>
                <a:ext uri="{FF2B5EF4-FFF2-40B4-BE49-F238E27FC236}">
                  <a16:creationId xmlns:a16="http://schemas.microsoft.com/office/drawing/2014/main" id="{1228FFE5-327C-4140-8773-B60336ABA830}"/>
                </a:ext>
              </a:extLst>
            </p:cNvPr>
            <p:cNvSpPr/>
            <p:nvPr/>
          </p:nvSpPr>
          <p:spPr>
            <a:xfrm>
              <a:off x="457200" y="1425600"/>
              <a:ext cx="3434104" cy="403200"/>
            </a:xfrm>
            <a:prstGeom prst="rect">
              <a:avLst/>
            </a:prstGeom>
            <a:solidFill>
              <a:schemeClr val="tx2"/>
            </a:solidFill>
            <a:ln w="9525" cap="flat" cmpd="sng" algn="ctr">
              <a:solidFill>
                <a:schemeClr val="tx2"/>
              </a:solidFill>
              <a:prstDash val="solid"/>
            </a:ln>
            <a:effectLst/>
          </p:spPr>
          <p:txBody>
            <a:bodyPr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a:ln>
                  <a:noFill/>
                </a:ln>
                <a:solidFill>
                  <a:srgbClr val="000000"/>
                </a:solidFill>
                <a:effectLst/>
                <a:uLnTx/>
                <a:uFillTx/>
                <a:latin typeface="Arial"/>
                <a:ea typeface="+mn-ea"/>
                <a:cs typeface="+mn-cs"/>
              </a:endParaRPr>
            </a:p>
          </p:txBody>
        </p:sp>
        <p:sp>
          <p:nvSpPr>
            <p:cNvPr id="8" name="Rectangle 9">
              <a:extLst>
                <a:ext uri="{FF2B5EF4-FFF2-40B4-BE49-F238E27FC236}">
                  <a16:creationId xmlns:a16="http://schemas.microsoft.com/office/drawing/2014/main" id="{D360552E-5576-4356-BCE5-70B5B60C7B24}"/>
                </a:ext>
              </a:extLst>
            </p:cNvPr>
            <p:cNvSpPr/>
            <p:nvPr/>
          </p:nvSpPr>
          <p:spPr>
            <a:xfrm>
              <a:off x="424944" y="1425600"/>
              <a:ext cx="663077" cy="403200"/>
            </a:xfrm>
            <a:prstGeom prst="rect">
              <a:avLst/>
            </a:prstGeom>
            <a:solidFill>
              <a:srgbClr val="F0F0F0"/>
            </a:solidFill>
            <a:ln w="9525" cap="flat" cmpd="sng" algn="ctr">
              <a:solidFill>
                <a:schemeClr val="tx1">
                  <a:lumMod val="95000"/>
                </a:schemeClr>
              </a:solidFill>
              <a:prstDash val="solid"/>
            </a:ln>
            <a:effectLst/>
          </p:spPr>
          <p:txBody>
            <a:bodyPr wrap="none"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808080"/>
                  </a:solidFill>
                  <a:effectLst/>
                  <a:uLnTx/>
                  <a:uFillTx/>
                  <a:latin typeface="Arial"/>
                  <a:ea typeface="+mn-ea"/>
                  <a:cs typeface="+mn-cs"/>
                </a:rPr>
                <a:t>01</a:t>
              </a:r>
            </a:p>
          </p:txBody>
        </p:sp>
        <p:sp>
          <p:nvSpPr>
            <p:cNvPr id="9" name="TextBox 10">
              <a:extLst>
                <a:ext uri="{FF2B5EF4-FFF2-40B4-BE49-F238E27FC236}">
                  <a16:creationId xmlns:a16="http://schemas.microsoft.com/office/drawing/2014/main" id="{AE6429B1-77BF-47ED-84FC-2DCC401D6B9B}"/>
                </a:ext>
              </a:extLst>
            </p:cNvPr>
            <p:cNvSpPr txBox="1"/>
            <p:nvPr/>
          </p:nvSpPr>
          <p:spPr>
            <a:xfrm>
              <a:off x="1126957" y="1551107"/>
              <a:ext cx="2764347" cy="183127"/>
            </a:xfrm>
            <a:prstGeom prst="rect">
              <a:avLst/>
            </a:prstGeom>
            <a:noFill/>
            <a:ln>
              <a:solidFill>
                <a:schemeClr val="tx2"/>
              </a:solidFill>
            </a:ln>
          </p:spPr>
          <p:txBody>
            <a:bodyPr wrap="square" lIns="0" tIns="0" rIns="0" bIns="0" rtlCol="0">
              <a:spAutoFit/>
            </a:bodyPr>
            <a:lstStyle/>
            <a:p>
              <a:pPr marL="0" marR="0" lvl="0" indent="0" defTabSz="914400" eaLnBrk="1" fontAlgn="auto" latinLnBrk="0" hangingPunct="1">
                <a:lnSpc>
                  <a:spcPct val="85000"/>
                </a:lnSpc>
                <a:spcBef>
                  <a:spcPts val="0"/>
                </a:spcBef>
                <a:spcAft>
                  <a:spcPts val="600"/>
                </a:spcAft>
                <a:buClr>
                  <a:srgbClr val="FFE600"/>
                </a:buClr>
                <a:buSzPct val="70000"/>
                <a:buFontTx/>
                <a:buNone/>
                <a:tabLst/>
                <a:defRPr/>
              </a:pPr>
              <a:r>
                <a:rPr lang="cs-CZ" sz="1400" b="1" kern="0">
                  <a:solidFill>
                    <a:schemeClr val="bg1"/>
                  </a:solidFill>
                  <a:latin typeface="Arial"/>
                </a:rPr>
                <a:t>NASTAVENÍ VZTAHU S DODAVATELEM A PRŮBĚŽNÉ EVALUACE</a:t>
              </a:r>
              <a:endParaRPr kumimoji="0" lang="en-US" sz="1400" b="1" i="0" u="none" strike="noStrike" kern="0" cap="none" spc="0" normalizeH="0" baseline="0" noProof="0">
                <a:ln>
                  <a:noFill/>
                </a:ln>
                <a:solidFill>
                  <a:schemeClr val="bg1"/>
                </a:solidFill>
                <a:effectLst/>
                <a:uLnTx/>
                <a:uFillTx/>
                <a:latin typeface="Arial"/>
              </a:endParaRPr>
            </a:p>
          </p:txBody>
        </p:sp>
      </p:grpSp>
      <p:grpSp>
        <p:nvGrpSpPr>
          <p:cNvPr id="10" name="Group 38">
            <a:extLst>
              <a:ext uri="{FF2B5EF4-FFF2-40B4-BE49-F238E27FC236}">
                <a16:creationId xmlns:a16="http://schemas.microsoft.com/office/drawing/2014/main" id="{9383D4AA-3754-4F67-B706-B6C1D3850711}"/>
              </a:ext>
            </a:extLst>
          </p:cNvPr>
          <p:cNvGrpSpPr/>
          <p:nvPr/>
        </p:nvGrpSpPr>
        <p:grpSpPr>
          <a:xfrm>
            <a:off x="2366083" y="4431644"/>
            <a:ext cx="7148029" cy="836678"/>
            <a:chOff x="457200" y="1421093"/>
            <a:chExt cx="3304572" cy="493125"/>
          </a:xfrm>
          <a:solidFill>
            <a:schemeClr val="tx2"/>
          </a:solidFill>
        </p:grpSpPr>
        <p:sp>
          <p:nvSpPr>
            <p:cNvPr id="11" name="Rectangle 39">
              <a:extLst>
                <a:ext uri="{FF2B5EF4-FFF2-40B4-BE49-F238E27FC236}">
                  <a16:creationId xmlns:a16="http://schemas.microsoft.com/office/drawing/2014/main" id="{B1E6DF19-363E-4D0E-8724-868D09FDDA77}"/>
                </a:ext>
              </a:extLst>
            </p:cNvPr>
            <p:cNvSpPr/>
            <p:nvPr/>
          </p:nvSpPr>
          <p:spPr>
            <a:xfrm>
              <a:off x="457200" y="1425600"/>
              <a:ext cx="3304572" cy="403200"/>
            </a:xfrm>
            <a:prstGeom prst="rect">
              <a:avLst/>
            </a:prstGeom>
            <a:grpFill/>
            <a:ln w="9525" cap="flat" cmpd="sng" algn="ctr">
              <a:solidFill>
                <a:schemeClr val="tx2"/>
              </a:solidFill>
              <a:prstDash val="solid"/>
            </a:ln>
            <a:effectLst/>
          </p:spPr>
          <p:txBody>
            <a:bodyPr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a:ln>
                  <a:noFill/>
                </a:ln>
                <a:solidFill>
                  <a:srgbClr val="000000"/>
                </a:solidFill>
                <a:effectLst/>
                <a:uLnTx/>
                <a:uFillTx/>
                <a:latin typeface="Arial"/>
                <a:ea typeface="+mn-ea"/>
                <a:cs typeface="+mn-cs"/>
              </a:endParaRPr>
            </a:p>
          </p:txBody>
        </p:sp>
        <p:sp>
          <p:nvSpPr>
            <p:cNvPr id="12" name="Rectangle 40">
              <a:extLst>
                <a:ext uri="{FF2B5EF4-FFF2-40B4-BE49-F238E27FC236}">
                  <a16:creationId xmlns:a16="http://schemas.microsoft.com/office/drawing/2014/main" id="{8341A0AF-44A7-4DCA-8323-684F1D2A094E}"/>
                </a:ext>
              </a:extLst>
            </p:cNvPr>
            <p:cNvSpPr/>
            <p:nvPr/>
          </p:nvSpPr>
          <p:spPr>
            <a:xfrm>
              <a:off x="457200" y="1421093"/>
              <a:ext cx="637803" cy="419193"/>
            </a:xfrm>
            <a:prstGeom prst="rect">
              <a:avLst/>
            </a:prstGeom>
            <a:solidFill>
              <a:schemeClr val="tx1">
                <a:lumMod val="95000"/>
              </a:schemeClr>
            </a:solidFill>
            <a:ln w="9525" cap="flat" cmpd="sng" algn="ctr">
              <a:solidFill>
                <a:schemeClr val="tx1">
                  <a:lumMod val="95000"/>
                </a:schemeClr>
              </a:solidFill>
              <a:prstDash val="solid"/>
            </a:ln>
            <a:effectLst/>
          </p:spPr>
          <p:txBody>
            <a:bodyPr wrap="none"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808080"/>
                  </a:solidFill>
                  <a:effectLst/>
                  <a:uLnTx/>
                  <a:uFillTx/>
                  <a:latin typeface="Arial"/>
                  <a:ea typeface="+mn-ea"/>
                  <a:cs typeface="+mn-cs"/>
                </a:rPr>
                <a:t>0</a:t>
              </a:r>
              <a:r>
                <a:rPr kumimoji="0" lang="cs-CZ" sz="2800" b="1" i="0" u="none" strike="noStrike" kern="0" cap="none" spc="0" normalizeH="0" baseline="0" noProof="0">
                  <a:ln>
                    <a:noFill/>
                  </a:ln>
                  <a:solidFill>
                    <a:srgbClr val="808080"/>
                  </a:solidFill>
                  <a:effectLst/>
                  <a:uLnTx/>
                  <a:uFillTx/>
                  <a:latin typeface="Arial"/>
                  <a:ea typeface="+mn-ea"/>
                  <a:cs typeface="+mn-cs"/>
                </a:rPr>
                <a:t>2</a:t>
              </a:r>
              <a:endParaRPr kumimoji="0" lang="en-US" sz="2800" b="1" i="0" u="none" strike="noStrike" kern="0" cap="none" spc="0" normalizeH="0" baseline="0" noProof="0">
                <a:ln>
                  <a:noFill/>
                </a:ln>
                <a:solidFill>
                  <a:srgbClr val="808080"/>
                </a:solidFill>
                <a:effectLst/>
                <a:uLnTx/>
                <a:uFillTx/>
                <a:latin typeface="Arial"/>
                <a:ea typeface="+mn-ea"/>
                <a:cs typeface="+mn-cs"/>
              </a:endParaRPr>
            </a:p>
          </p:txBody>
        </p:sp>
        <p:sp>
          <p:nvSpPr>
            <p:cNvPr id="13" name="TextBox 41">
              <a:extLst>
                <a:ext uri="{FF2B5EF4-FFF2-40B4-BE49-F238E27FC236}">
                  <a16:creationId xmlns:a16="http://schemas.microsoft.com/office/drawing/2014/main" id="{F69C293D-FAF9-43B5-B1DB-35E6ECF35215}"/>
                </a:ext>
              </a:extLst>
            </p:cNvPr>
            <p:cNvSpPr txBox="1"/>
            <p:nvPr/>
          </p:nvSpPr>
          <p:spPr>
            <a:xfrm>
              <a:off x="1131341" y="1549512"/>
              <a:ext cx="2599154" cy="183127"/>
            </a:xfrm>
            <a:prstGeom prst="rect">
              <a:avLst/>
            </a:prstGeom>
            <a:grpFill/>
            <a:ln>
              <a:solidFill>
                <a:schemeClr val="tx2"/>
              </a:solidFill>
            </a:ln>
          </p:spPr>
          <p:txBody>
            <a:bodyPr wrap="square" lIns="0" tIns="0" rIns="0" bIns="0" rtlCol="0">
              <a:spAutoFit/>
            </a:bodyPr>
            <a:lstStyle/>
            <a:p>
              <a:pPr marL="0" marR="0" lvl="0" indent="0" defTabSz="914400" eaLnBrk="1" fontAlgn="auto" latinLnBrk="0" hangingPunct="1">
                <a:lnSpc>
                  <a:spcPct val="85000"/>
                </a:lnSpc>
                <a:spcBef>
                  <a:spcPts val="0"/>
                </a:spcBef>
                <a:spcAft>
                  <a:spcPts val="600"/>
                </a:spcAft>
                <a:buClr>
                  <a:srgbClr val="FFE600"/>
                </a:buClr>
                <a:buSzPct val="70000"/>
                <a:buFontTx/>
                <a:buNone/>
                <a:tabLst/>
                <a:defRPr/>
              </a:pPr>
              <a:r>
                <a:rPr lang="cs-CZ" sz="1400" b="1" kern="0">
                  <a:solidFill>
                    <a:schemeClr val="bg1"/>
                  </a:solidFill>
                  <a:latin typeface="Arial"/>
                </a:rPr>
                <a:t>ZAPOJENÍ EVALUAČNÍ JEDNOTKY DO PROCESŮ OPTP</a:t>
              </a:r>
              <a:endParaRPr kumimoji="0" lang="en-US" sz="1400" b="1" i="0" u="none" strike="noStrike" kern="0" cap="none" spc="0" normalizeH="0" baseline="0" noProof="0">
                <a:ln>
                  <a:noFill/>
                </a:ln>
                <a:solidFill>
                  <a:schemeClr val="bg1"/>
                </a:solidFill>
                <a:effectLst/>
                <a:uLnTx/>
                <a:uFillTx/>
                <a:latin typeface="Arial"/>
              </a:endParaRPr>
            </a:p>
          </p:txBody>
        </p:sp>
        <p:sp>
          <p:nvSpPr>
            <p:cNvPr id="14" name="Isosceles Triangle 42">
              <a:extLst>
                <a:ext uri="{FF2B5EF4-FFF2-40B4-BE49-F238E27FC236}">
                  <a16:creationId xmlns:a16="http://schemas.microsoft.com/office/drawing/2014/main" id="{418E4FDC-0137-4D4C-A7CD-8F48584F0FDD}"/>
                </a:ext>
              </a:extLst>
            </p:cNvPr>
            <p:cNvSpPr/>
            <p:nvPr/>
          </p:nvSpPr>
          <p:spPr>
            <a:xfrm rot="3600000" flipV="1">
              <a:off x="3445875" y="1679830"/>
              <a:ext cx="173621" cy="295155"/>
            </a:xfrm>
            <a:prstGeom prst="triangle">
              <a:avLst>
                <a:gd name="adj" fmla="val 100000"/>
              </a:avLst>
            </a:prstGeom>
            <a:grpFill/>
            <a:ln w="9525" cap="flat" cmpd="sng" algn="ctr">
              <a:solidFill>
                <a:schemeClr val="tx2"/>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grpSp>
        <p:nvGrpSpPr>
          <p:cNvPr id="15" name="Group 43">
            <a:extLst>
              <a:ext uri="{FF2B5EF4-FFF2-40B4-BE49-F238E27FC236}">
                <a16:creationId xmlns:a16="http://schemas.microsoft.com/office/drawing/2014/main" id="{F5F50EC7-6777-48EF-8355-DBD45BFF0449}"/>
              </a:ext>
            </a:extLst>
          </p:cNvPr>
          <p:cNvGrpSpPr/>
          <p:nvPr/>
        </p:nvGrpSpPr>
        <p:grpSpPr>
          <a:xfrm>
            <a:off x="2366083" y="5494277"/>
            <a:ext cx="7123184" cy="781394"/>
            <a:chOff x="457200" y="1424207"/>
            <a:chExt cx="3304572" cy="490011"/>
          </a:xfrm>
        </p:grpSpPr>
        <p:sp>
          <p:nvSpPr>
            <p:cNvPr id="16" name="Rectangle 44">
              <a:extLst>
                <a:ext uri="{FF2B5EF4-FFF2-40B4-BE49-F238E27FC236}">
                  <a16:creationId xmlns:a16="http://schemas.microsoft.com/office/drawing/2014/main" id="{89286416-9D36-426D-80C3-8DFA6B209649}"/>
                </a:ext>
              </a:extLst>
            </p:cNvPr>
            <p:cNvSpPr/>
            <p:nvPr/>
          </p:nvSpPr>
          <p:spPr>
            <a:xfrm>
              <a:off x="457200" y="1424207"/>
              <a:ext cx="3304572" cy="403200"/>
            </a:xfrm>
            <a:prstGeom prst="rect">
              <a:avLst/>
            </a:prstGeom>
            <a:solidFill>
              <a:schemeClr val="tx2"/>
            </a:solidFill>
            <a:ln w="9525" cap="flat" cmpd="sng" algn="ctr">
              <a:solidFill>
                <a:schemeClr val="tx2"/>
              </a:solidFill>
              <a:prstDash val="solid"/>
            </a:ln>
            <a:effectLst/>
          </p:spPr>
          <p:txBody>
            <a:bodyPr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a:ln>
                  <a:noFill/>
                </a:ln>
                <a:solidFill>
                  <a:srgbClr val="000000"/>
                </a:solidFill>
                <a:effectLst/>
                <a:uLnTx/>
                <a:uFillTx/>
                <a:latin typeface="Arial"/>
                <a:ea typeface="+mn-ea"/>
                <a:cs typeface="+mn-cs"/>
              </a:endParaRPr>
            </a:p>
          </p:txBody>
        </p:sp>
        <p:sp>
          <p:nvSpPr>
            <p:cNvPr id="17" name="Rectangle 45">
              <a:extLst>
                <a:ext uri="{FF2B5EF4-FFF2-40B4-BE49-F238E27FC236}">
                  <a16:creationId xmlns:a16="http://schemas.microsoft.com/office/drawing/2014/main" id="{32D2AC55-D2E6-4BB7-9166-3B24B9367E82}"/>
                </a:ext>
              </a:extLst>
            </p:cNvPr>
            <p:cNvSpPr/>
            <p:nvPr/>
          </p:nvSpPr>
          <p:spPr>
            <a:xfrm>
              <a:off x="457200" y="1425600"/>
              <a:ext cx="634819" cy="431436"/>
            </a:xfrm>
            <a:prstGeom prst="rect">
              <a:avLst/>
            </a:prstGeom>
            <a:solidFill>
              <a:srgbClr val="F0F0F0"/>
            </a:solidFill>
            <a:ln w="9525" cap="flat" cmpd="sng" algn="ctr">
              <a:noFill/>
              <a:prstDash val="solid"/>
            </a:ln>
            <a:effectLst/>
          </p:spPr>
          <p:txBody>
            <a:bodyPr wrap="none"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808080"/>
                  </a:solidFill>
                  <a:effectLst/>
                  <a:uLnTx/>
                  <a:uFillTx/>
                  <a:latin typeface="Arial"/>
                  <a:ea typeface="+mn-ea"/>
                  <a:cs typeface="+mn-cs"/>
                </a:rPr>
                <a:t>0</a:t>
              </a:r>
              <a:r>
                <a:rPr lang="cs-CZ" sz="2800" b="1" kern="0">
                  <a:solidFill>
                    <a:srgbClr val="808080"/>
                  </a:solidFill>
                  <a:latin typeface="Arial"/>
                </a:rPr>
                <a:t>3</a:t>
              </a:r>
              <a:endParaRPr kumimoji="0" lang="en-US" sz="2800" b="1" i="0" u="none" strike="noStrike" kern="0" cap="none" spc="0" normalizeH="0" baseline="0" noProof="0">
                <a:ln>
                  <a:noFill/>
                </a:ln>
                <a:solidFill>
                  <a:srgbClr val="808080"/>
                </a:solidFill>
                <a:effectLst/>
                <a:uLnTx/>
                <a:uFillTx/>
                <a:latin typeface="Arial"/>
                <a:ea typeface="+mn-ea"/>
                <a:cs typeface="+mn-cs"/>
              </a:endParaRPr>
            </a:p>
          </p:txBody>
        </p:sp>
        <p:sp>
          <p:nvSpPr>
            <p:cNvPr id="18" name="TextBox 46">
              <a:extLst>
                <a:ext uri="{FF2B5EF4-FFF2-40B4-BE49-F238E27FC236}">
                  <a16:creationId xmlns:a16="http://schemas.microsoft.com/office/drawing/2014/main" id="{3D52D1D2-A436-4435-BCAA-591AE44D7D6C}"/>
                </a:ext>
              </a:extLst>
            </p:cNvPr>
            <p:cNvSpPr txBox="1"/>
            <p:nvPr/>
          </p:nvSpPr>
          <p:spPr>
            <a:xfrm>
              <a:off x="1137250" y="1490782"/>
              <a:ext cx="2599154" cy="366254"/>
            </a:xfrm>
            <a:prstGeom prst="rect">
              <a:avLst/>
            </a:prstGeom>
            <a:noFill/>
          </p:spPr>
          <p:txBody>
            <a:bodyPr wrap="square" lIns="0" tIns="0" rIns="0" bIns="0" rtlCol="0">
              <a:spAutoFit/>
            </a:bodyPr>
            <a:lstStyle/>
            <a:p>
              <a:pPr marL="0" marR="0" lvl="0" indent="0" defTabSz="914400" eaLnBrk="1" fontAlgn="auto" latinLnBrk="0" hangingPunct="1">
                <a:lnSpc>
                  <a:spcPct val="85000"/>
                </a:lnSpc>
                <a:spcBef>
                  <a:spcPts val="0"/>
                </a:spcBef>
                <a:spcAft>
                  <a:spcPts val="600"/>
                </a:spcAft>
                <a:buClr>
                  <a:srgbClr val="FFE600"/>
                </a:buClr>
                <a:buSzPct val="70000"/>
                <a:buFontTx/>
                <a:buNone/>
                <a:tabLst/>
                <a:defRPr/>
              </a:pPr>
              <a:r>
                <a:rPr lang="cs-CZ" sz="1400" b="1" kern="0">
                  <a:solidFill>
                    <a:schemeClr val="bg1"/>
                  </a:solidFill>
                  <a:latin typeface="Arial"/>
                </a:rPr>
                <a:t>INTERNÍ SBĚR POZNATKŮ A ZPĚTNÉ VAZBY, SÍŤOVÁNÍ A NAVAZOVÁNÍ KONTAKTŮ</a:t>
              </a:r>
              <a:endParaRPr kumimoji="0" lang="en-US" sz="1400" b="1" i="0" u="none" strike="noStrike" kern="0" cap="none" spc="0" normalizeH="0" baseline="0" noProof="0">
                <a:ln>
                  <a:noFill/>
                </a:ln>
                <a:solidFill>
                  <a:schemeClr val="bg1"/>
                </a:solidFill>
                <a:effectLst/>
                <a:uLnTx/>
                <a:uFillTx/>
                <a:latin typeface="Arial"/>
              </a:endParaRPr>
            </a:p>
          </p:txBody>
        </p:sp>
        <p:sp>
          <p:nvSpPr>
            <p:cNvPr id="19" name="Isosceles Triangle 47">
              <a:extLst>
                <a:ext uri="{FF2B5EF4-FFF2-40B4-BE49-F238E27FC236}">
                  <a16:creationId xmlns:a16="http://schemas.microsoft.com/office/drawing/2014/main" id="{847A41B6-2300-4FC3-8853-18FD8CB0746B}"/>
                </a:ext>
              </a:extLst>
            </p:cNvPr>
            <p:cNvSpPr/>
            <p:nvPr/>
          </p:nvSpPr>
          <p:spPr>
            <a:xfrm rot="3600000" flipV="1">
              <a:off x="3445875" y="1679830"/>
              <a:ext cx="173621" cy="295155"/>
            </a:xfrm>
            <a:prstGeom prst="triangle">
              <a:avLst>
                <a:gd name="adj" fmla="val 100000"/>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sp>
        <p:nvSpPr>
          <p:cNvPr id="2" name="Footer Placeholder 1">
            <a:extLst>
              <a:ext uri="{FF2B5EF4-FFF2-40B4-BE49-F238E27FC236}">
                <a16:creationId xmlns:a16="http://schemas.microsoft.com/office/drawing/2014/main" id="{9BB9C530-1C7E-4705-8028-682C3334396B}"/>
              </a:ext>
            </a:extLst>
          </p:cNvPr>
          <p:cNvSpPr>
            <a:spLocks noGrp="1"/>
          </p:cNvSpPr>
          <p:nvPr>
            <p:ph type="ftr" sz="quarter" idx="19"/>
          </p:nvPr>
        </p:nvSpPr>
        <p:spPr/>
        <p:txBody>
          <a:bodyPr/>
          <a:lstStyle/>
          <a:p>
            <a:r>
              <a:rPr lang="es-ES"/>
              <a:t>Monitorovací výbor OPTP, 29. 11. 2022</a:t>
            </a:r>
            <a:endParaRPr lang="en-IN"/>
          </a:p>
        </p:txBody>
      </p:sp>
    </p:spTree>
    <p:extLst>
      <p:ext uri="{BB962C8B-B14F-4D97-AF65-F5344CB8AC3E}">
        <p14:creationId xmlns:p14="http://schemas.microsoft.com/office/powerpoint/2010/main" val="23651812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symbol pro zápatí 3">
            <a:extLst>
              <a:ext uri="{FF2B5EF4-FFF2-40B4-BE49-F238E27FC236}">
                <a16:creationId xmlns:a16="http://schemas.microsoft.com/office/drawing/2014/main" id="{D698A431-7D32-4241-B86C-7E74315E39AC}"/>
              </a:ext>
            </a:extLst>
          </p:cNvPr>
          <p:cNvSpPr>
            <a:spLocks noGrp="1"/>
          </p:cNvSpPr>
          <p:nvPr>
            <p:ph type="ftr" sz="quarter" idx="4294967295"/>
          </p:nvPr>
        </p:nvSpPr>
        <p:spPr>
          <a:xfrm>
            <a:off x="2678113" y="6473108"/>
            <a:ext cx="3086100" cy="180000"/>
          </a:xfrm>
        </p:spPr>
        <p:txBody>
          <a:bodyPr/>
          <a:lstStyle/>
          <a:p>
            <a:pPr>
              <a:spcAft>
                <a:spcPts val="600"/>
              </a:spcAft>
            </a:pPr>
            <a:r>
              <a:rPr lang="es-ES"/>
              <a:t>Monitorovací výbor OPTP, 29. 11. 2022</a:t>
            </a:r>
            <a:endParaRPr lang="en-US"/>
          </a:p>
        </p:txBody>
      </p:sp>
      <p:pic>
        <p:nvPicPr>
          <p:cNvPr id="3" name="Obrázek 2" descr="Tabulka schůzek pro spolupráci">
            <a:extLst>
              <a:ext uri="{FF2B5EF4-FFF2-40B4-BE49-F238E27FC236}">
                <a16:creationId xmlns:a16="http://schemas.microsoft.com/office/drawing/2014/main" id="{815B94EC-6C8E-4331-8EFF-D38E8E6D83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551" cy="6858000"/>
          </a:xfrm>
          <a:prstGeom prst="rect">
            <a:avLst/>
          </a:prstGeom>
        </p:spPr>
      </p:pic>
      <p:pic>
        <p:nvPicPr>
          <p:cNvPr id="6" name="Picture 26">
            <a:extLst>
              <a:ext uri="{FF2B5EF4-FFF2-40B4-BE49-F238E27FC236}">
                <a16:creationId xmlns:a16="http://schemas.microsoft.com/office/drawing/2014/main" id="{720E6322-088B-4099-A122-6F6F7BC83CF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8181" y="692899"/>
            <a:ext cx="5250343" cy="3086609"/>
          </a:xfrm>
          <a:prstGeom prst="rect">
            <a:avLst/>
          </a:prstGeom>
          <a:noFill/>
          <a:ln>
            <a:noFill/>
          </a:ln>
        </p:spPr>
      </p:pic>
      <p:sp>
        <p:nvSpPr>
          <p:cNvPr id="8" name="Title 2">
            <a:extLst>
              <a:ext uri="{FF2B5EF4-FFF2-40B4-BE49-F238E27FC236}">
                <a16:creationId xmlns:a16="http://schemas.microsoft.com/office/drawing/2014/main" id="{17EDAB27-29B9-4FD4-A45C-9A9A27424D81}"/>
              </a:ext>
            </a:extLst>
          </p:cNvPr>
          <p:cNvSpPr txBox="1">
            <a:spLocks/>
          </p:cNvSpPr>
          <p:nvPr/>
        </p:nvSpPr>
        <p:spPr>
          <a:xfrm>
            <a:off x="881418" y="2236203"/>
            <a:ext cx="4303868" cy="1411888"/>
          </a:xfrm>
          <a:prstGeom prst="rect">
            <a:avLst/>
          </a:prstGeom>
        </p:spPr>
        <p:txBody>
          <a:bodyPr vert="horz" lIns="0" tIns="0" rIns="0" bIns="0" rtlCol="0" anchor="t" anchorCtr="0">
            <a:noAutofit/>
          </a:bodyPr>
          <a:lstStyle>
            <a:lvl1pPr algn="l" defTabSz="1007887" rtl="0" eaLnBrk="1" latinLnBrk="0" hangingPunct="1">
              <a:lnSpc>
                <a:spcPct val="100000"/>
              </a:lnSpc>
              <a:spcBef>
                <a:spcPct val="0"/>
              </a:spcBef>
              <a:buNone/>
              <a:defRPr sz="3600" kern="1200">
                <a:solidFill>
                  <a:schemeClr val="bg1"/>
                </a:solidFill>
                <a:latin typeface="+mj-lt"/>
                <a:ea typeface="+mj-ea"/>
                <a:cs typeface="+mj-cs"/>
              </a:defRPr>
            </a:lvl1pPr>
          </a:lstStyle>
          <a:p>
            <a:pPr algn="ctr"/>
            <a:r>
              <a:rPr lang="cs-CZ" sz="3200" b="1" dirty="0">
                <a:latin typeface="Arial" panose="020B0604020202020204" pitchFamily="34" charset="0"/>
                <a:ea typeface="+mn-ea"/>
                <a:cs typeface="+mn-cs"/>
              </a:rPr>
              <a:t>DISKUSE</a:t>
            </a:r>
          </a:p>
          <a:p>
            <a:pPr algn="ctr"/>
            <a:endParaRPr lang="cs-CZ" sz="1800" b="1" dirty="0">
              <a:solidFill>
                <a:schemeClr val="bg1">
                  <a:lumMod val="60000"/>
                  <a:lumOff val="40000"/>
                  <a:alpha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3634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descr="Lidé ve učebně">
            <a:extLst>
              <a:ext uri="{FF2B5EF4-FFF2-40B4-BE49-F238E27FC236}">
                <a16:creationId xmlns:a16="http://schemas.microsoft.com/office/drawing/2014/main" id="{717B61A1-335B-4130-BDA9-5B0BDC3A7E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5663"/>
          <a:stretch/>
        </p:blipFill>
        <p:spPr>
          <a:xfrm>
            <a:off x="0" y="-96254"/>
            <a:ext cx="12198350" cy="6954254"/>
          </a:xfrm>
          <a:prstGeom prst="rect">
            <a:avLst/>
          </a:prstGeom>
        </p:spPr>
      </p:pic>
      <p:pic>
        <p:nvPicPr>
          <p:cNvPr id="7" name="Picture 26">
            <a:extLst>
              <a:ext uri="{FF2B5EF4-FFF2-40B4-BE49-F238E27FC236}">
                <a16:creationId xmlns:a16="http://schemas.microsoft.com/office/drawing/2014/main" id="{DC813E10-3E93-4C7B-8FD3-57A2FE5A41C8}"/>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941" y="672449"/>
            <a:ext cx="5250343" cy="3086609"/>
          </a:xfrm>
          <a:prstGeom prst="rect">
            <a:avLst/>
          </a:prstGeom>
          <a:noFill/>
          <a:ln>
            <a:noFill/>
          </a:ln>
        </p:spPr>
      </p:pic>
      <p:sp>
        <p:nvSpPr>
          <p:cNvPr id="8" name="Title 2">
            <a:extLst>
              <a:ext uri="{FF2B5EF4-FFF2-40B4-BE49-F238E27FC236}">
                <a16:creationId xmlns:a16="http://schemas.microsoft.com/office/drawing/2014/main" id="{73D44A74-B1E0-43A0-B1B2-B4D12853B1B2}"/>
              </a:ext>
            </a:extLst>
          </p:cNvPr>
          <p:cNvSpPr txBox="1">
            <a:spLocks/>
          </p:cNvSpPr>
          <p:nvPr/>
        </p:nvSpPr>
        <p:spPr>
          <a:xfrm>
            <a:off x="921772" y="1687054"/>
            <a:ext cx="5376527" cy="2072004"/>
          </a:xfrm>
          <a:prstGeom prst="rect">
            <a:avLst/>
          </a:prstGeom>
        </p:spPr>
        <p:txBody>
          <a:bodyPr vert="horz" lIns="0" tIns="0" rIns="0" bIns="0" rtlCol="0" anchor="t" anchorCtr="0">
            <a:noAutofit/>
          </a:bodyPr>
          <a:lstStyle>
            <a:lvl1pPr algn="l" defTabSz="1007887" rtl="0" eaLnBrk="1" latinLnBrk="0" hangingPunct="1">
              <a:lnSpc>
                <a:spcPct val="100000"/>
              </a:lnSpc>
              <a:spcBef>
                <a:spcPct val="0"/>
              </a:spcBef>
              <a:buNone/>
              <a:defRPr sz="3600" kern="1200">
                <a:solidFill>
                  <a:schemeClr val="bg1"/>
                </a:solidFill>
                <a:latin typeface="+mj-lt"/>
                <a:ea typeface="+mj-ea"/>
                <a:cs typeface="+mj-cs"/>
              </a:defRPr>
            </a:lvl1pPr>
          </a:lstStyle>
          <a:p>
            <a:r>
              <a:rPr lang="cs-CZ" sz="2400" b="1" dirty="0">
                <a:solidFill>
                  <a:schemeClr val="bg2">
                    <a:alpha val="50000"/>
                  </a:schemeClr>
                </a:solidFill>
                <a:latin typeface="Arial" panose="020B0604020202020204" pitchFamily="34" charset="0"/>
                <a:cs typeface="Arial" panose="020B0604020202020204" pitchFamily="34" charset="0"/>
              </a:rPr>
              <a:t>DĚKUJEME ZA POZORNOST</a:t>
            </a:r>
            <a:endParaRPr lang="cs-CZ" sz="2800" b="1" dirty="0">
              <a:solidFill>
                <a:schemeClr val="bg2">
                  <a:alpha val="50000"/>
                </a:schemeClr>
              </a:solidFill>
              <a:latin typeface="Arial" panose="020B0604020202020204" pitchFamily="34" charset="0"/>
              <a:cs typeface="Arial" panose="020B0604020202020204" pitchFamily="34" charset="0"/>
            </a:endParaRPr>
          </a:p>
          <a:p>
            <a:endParaRPr lang="cs-CZ" sz="2800" b="1" dirty="0">
              <a:solidFill>
                <a:schemeClr val="bg2">
                  <a:alpha val="50000"/>
                </a:schemeClr>
              </a:solidFill>
              <a:latin typeface="Arial" panose="020B0604020202020204" pitchFamily="34" charset="0"/>
              <a:cs typeface="Arial" panose="020B0604020202020204" pitchFamily="34" charset="0"/>
            </a:endParaRPr>
          </a:p>
          <a:p>
            <a:r>
              <a:rPr lang="cs-CZ" sz="1800" dirty="0">
                <a:solidFill>
                  <a:schemeClr val="bg2">
                    <a:alpha val="50000"/>
                  </a:schemeClr>
                </a:solidFill>
                <a:latin typeface="Arial" panose="020B0604020202020204" pitchFamily="34" charset="0"/>
                <a:cs typeface="Arial" panose="020B0604020202020204" pitchFamily="34" charset="0"/>
              </a:rPr>
              <a:t>Kontakt pro případné dotazy a komentáře</a:t>
            </a:r>
          </a:p>
          <a:p>
            <a:endParaRPr lang="cs-CZ" sz="1800" b="1" dirty="0">
              <a:solidFill>
                <a:schemeClr val="bg2">
                  <a:alpha val="50000"/>
                </a:schemeClr>
              </a:solidFill>
              <a:latin typeface="Arial" panose="020B0604020202020204" pitchFamily="34" charset="0"/>
              <a:cs typeface="Arial" panose="020B0604020202020204" pitchFamily="34" charset="0"/>
            </a:endParaRPr>
          </a:p>
          <a:p>
            <a:r>
              <a:rPr lang="en-GB" sz="1800" b="1" dirty="0">
                <a:solidFill>
                  <a:schemeClr val="bg2">
                    <a:alpha val="50000"/>
                  </a:schemeClr>
                </a:solidFill>
                <a:latin typeface="Arial" panose="020B0604020202020204" pitchFamily="34" charset="0"/>
                <a:cs typeface="Arial" panose="020B0604020202020204" pitchFamily="34" charset="0"/>
              </a:rPr>
              <a:t>Anna.Krejcova@cz.ey.com</a:t>
            </a:r>
            <a:r>
              <a:rPr lang="cs-CZ" sz="1800" b="1" dirty="0">
                <a:solidFill>
                  <a:schemeClr val="bg2">
                    <a:alpha val="50000"/>
                  </a:schemeClr>
                </a:solidFill>
                <a:latin typeface="Arial" panose="020B0604020202020204" pitchFamily="34" charset="0"/>
                <a:cs typeface="Arial" panose="020B0604020202020204" pitchFamily="34" charset="0"/>
              </a:rPr>
              <a:t> </a:t>
            </a:r>
          </a:p>
          <a:p>
            <a:r>
              <a:rPr lang="cs-CZ" sz="1800" b="1" dirty="0" err="1">
                <a:solidFill>
                  <a:schemeClr val="bg2">
                    <a:alpha val="50000"/>
                  </a:schemeClr>
                </a:solidFill>
                <a:latin typeface="Arial" panose="020B0604020202020204" pitchFamily="34" charset="0"/>
                <a:cs typeface="Arial" panose="020B0604020202020204" pitchFamily="34" charset="0"/>
              </a:rPr>
              <a:t>Alena.Znamenackova</a:t>
            </a:r>
            <a:r>
              <a:rPr lang="en-GB" sz="1800" b="1" dirty="0">
                <a:solidFill>
                  <a:schemeClr val="bg2">
                    <a:alpha val="50000"/>
                  </a:schemeClr>
                </a:solidFill>
                <a:latin typeface="Arial" panose="020B0604020202020204" pitchFamily="34" charset="0"/>
                <a:cs typeface="Arial" panose="020B0604020202020204" pitchFamily="34" charset="0"/>
              </a:rPr>
              <a:t>@cz.ey.com</a:t>
            </a:r>
            <a:endParaRPr lang="cs-CZ" sz="1800" b="1" dirty="0">
              <a:solidFill>
                <a:schemeClr val="bg2">
                  <a:alpha val="50000"/>
                </a:schemeClr>
              </a:solidFill>
              <a:latin typeface="Arial" panose="020B0604020202020204" pitchFamily="34" charset="0"/>
              <a:cs typeface="Arial" panose="020B0604020202020204" pitchFamily="34" charset="0"/>
            </a:endParaRPr>
          </a:p>
          <a:p>
            <a:endParaRPr lang="en-GB" sz="1800" b="1" dirty="0">
              <a:solidFill>
                <a:schemeClr val="bg1">
                  <a:lumMod val="75000"/>
                  <a:alpha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77118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256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Person working on a table">
            <a:extLst>
              <a:ext uri="{FF2B5EF4-FFF2-40B4-BE49-F238E27FC236}">
                <a16:creationId xmlns:a16="http://schemas.microsoft.com/office/drawing/2014/main" id="{FA53CEB9-4BEE-4830-8474-55227589A084}"/>
              </a:ext>
            </a:extLst>
          </p:cNvPr>
          <p:cNvPicPr>
            <a:picLocks noChangeAspect="1"/>
          </p:cNvPicPr>
          <p:nvPr/>
        </p:nvPicPr>
        <p:blipFill rotWithShape="1">
          <a:blip r:embed="rId2" cstate="print">
            <a:alphaModFix amt="70000"/>
            <a:extLst>
              <a:ext uri="{28A0092B-C50C-407E-A947-70E740481C1C}">
                <a14:useLocalDpi xmlns:a14="http://schemas.microsoft.com/office/drawing/2010/main" val="0"/>
              </a:ext>
            </a:extLst>
          </a:blip>
          <a:srcRect l="85" r="17023"/>
          <a:stretch/>
        </p:blipFill>
        <p:spPr>
          <a:xfrm rot="5400000">
            <a:off x="6018535" y="671190"/>
            <a:ext cx="6851005" cy="5508625"/>
          </a:xfrm>
          <a:prstGeom prst="rect">
            <a:avLst/>
          </a:prstGeom>
        </p:spPr>
      </p:pic>
      <p:sp>
        <p:nvSpPr>
          <p:cNvPr id="3" name="Text Placeholder 2">
            <a:extLst>
              <a:ext uri="{FF2B5EF4-FFF2-40B4-BE49-F238E27FC236}">
                <a16:creationId xmlns:a16="http://schemas.microsoft.com/office/drawing/2014/main" id="{CC118710-F985-4AAF-AFB8-1DDA71F8AC7C}"/>
              </a:ext>
            </a:extLst>
          </p:cNvPr>
          <p:cNvSpPr>
            <a:spLocks noGrp="1"/>
          </p:cNvSpPr>
          <p:nvPr>
            <p:ph type="body" sz="quarter" idx="10"/>
          </p:nvPr>
        </p:nvSpPr>
        <p:spPr>
          <a:xfrm>
            <a:off x="164274" y="-243559"/>
            <a:ext cx="5508625" cy="1202318"/>
          </a:xfrm>
        </p:spPr>
        <p:txBody>
          <a:bodyPr/>
          <a:lstStyle/>
          <a:p>
            <a:r>
              <a:rPr lang="cs-CZ" sz="3200" dirty="0"/>
              <a:t>Agenda setkání</a:t>
            </a:r>
          </a:p>
        </p:txBody>
      </p:sp>
      <p:grpSp>
        <p:nvGrpSpPr>
          <p:cNvPr id="5" name="Group 4">
            <a:extLst>
              <a:ext uri="{FF2B5EF4-FFF2-40B4-BE49-F238E27FC236}">
                <a16:creationId xmlns:a16="http://schemas.microsoft.com/office/drawing/2014/main" id="{1A1B36B3-8E69-4D16-97C6-9969285D0829}"/>
              </a:ext>
            </a:extLst>
          </p:cNvPr>
          <p:cNvGrpSpPr/>
          <p:nvPr/>
        </p:nvGrpSpPr>
        <p:grpSpPr>
          <a:xfrm>
            <a:off x="1459044" y="5389741"/>
            <a:ext cx="4362026" cy="1238250"/>
            <a:chOff x="3299619" y="1676400"/>
            <a:chExt cx="2540000" cy="1238250"/>
          </a:xfrm>
        </p:grpSpPr>
        <p:grpSp>
          <p:nvGrpSpPr>
            <p:cNvPr id="6" name="Group 5">
              <a:extLst>
                <a:ext uri="{FF2B5EF4-FFF2-40B4-BE49-F238E27FC236}">
                  <a16:creationId xmlns:a16="http://schemas.microsoft.com/office/drawing/2014/main" id="{F96133E1-FCC2-4591-AC1B-29B4F593F370}"/>
                </a:ext>
              </a:extLst>
            </p:cNvPr>
            <p:cNvGrpSpPr/>
            <p:nvPr/>
          </p:nvGrpSpPr>
          <p:grpSpPr>
            <a:xfrm>
              <a:off x="3299619" y="1676400"/>
              <a:ext cx="2540000" cy="1238250"/>
              <a:chOff x="3299619" y="1676400"/>
              <a:chExt cx="2540000" cy="1238250"/>
            </a:xfrm>
          </p:grpSpPr>
          <p:sp>
            <p:nvSpPr>
              <p:cNvPr id="12" name="Isosceles Triangle 37">
                <a:extLst>
                  <a:ext uri="{FF2B5EF4-FFF2-40B4-BE49-F238E27FC236}">
                    <a16:creationId xmlns:a16="http://schemas.microsoft.com/office/drawing/2014/main" id="{E7EE438E-0584-4B0E-8570-BDFEC71B3038}"/>
                  </a:ext>
                </a:extLst>
              </p:cNvPr>
              <p:cNvSpPr/>
              <p:nvPr/>
            </p:nvSpPr>
            <p:spPr>
              <a:xfrm flipH="1" flipV="1">
                <a:off x="3299619" y="1676400"/>
                <a:ext cx="2540000" cy="1076325"/>
              </a:xfrm>
              <a:prstGeom prst="rect">
                <a:avLst/>
              </a:prstGeom>
              <a:solidFill>
                <a:schemeClr val="tx1">
                  <a:lumMod val="85000"/>
                </a:schemeClr>
              </a:solidFill>
              <a:ln w="6350"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sp>
            <p:nvSpPr>
              <p:cNvPr id="13" name="Isosceles Triangle 12">
                <a:extLst>
                  <a:ext uri="{FF2B5EF4-FFF2-40B4-BE49-F238E27FC236}">
                    <a16:creationId xmlns:a16="http://schemas.microsoft.com/office/drawing/2014/main" id="{0CFF97A5-80CD-4B5E-80C6-6138C36F7CD8}"/>
                  </a:ext>
                </a:extLst>
              </p:cNvPr>
              <p:cNvSpPr/>
              <p:nvPr/>
            </p:nvSpPr>
            <p:spPr>
              <a:xfrm rot="10800000" flipH="1">
                <a:off x="4277519" y="2590800"/>
                <a:ext cx="319294" cy="323850"/>
              </a:xfrm>
              <a:prstGeom prst="triangle">
                <a:avLst>
                  <a:gd name="adj" fmla="val 0"/>
                </a:avLst>
              </a:prstGeom>
              <a:solidFill>
                <a:schemeClr val="tx1">
                  <a:lumMod val="85000"/>
                </a:schemeClr>
              </a:solidFill>
              <a:ln w="3175"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grpSp>
          <p:nvGrpSpPr>
            <p:cNvPr id="7" name="Group 6">
              <a:extLst>
                <a:ext uri="{FF2B5EF4-FFF2-40B4-BE49-F238E27FC236}">
                  <a16:creationId xmlns:a16="http://schemas.microsoft.com/office/drawing/2014/main" id="{67D9FC9F-BAD2-45E0-B401-A786B0D018CE}"/>
                </a:ext>
              </a:extLst>
            </p:cNvPr>
            <p:cNvGrpSpPr/>
            <p:nvPr/>
          </p:nvGrpSpPr>
          <p:grpSpPr>
            <a:xfrm>
              <a:off x="3299619" y="1676400"/>
              <a:ext cx="977900" cy="1238250"/>
              <a:chOff x="3299619" y="1676400"/>
              <a:chExt cx="977900" cy="1238250"/>
            </a:xfrm>
          </p:grpSpPr>
          <p:sp>
            <p:nvSpPr>
              <p:cNvPr id="10" name="Isosceles Triangle 37">
                <a:extLst>
                  <a:ext uri="{FF2B5EF4-FFF2-40B4-BE49-F238E27FC236}">
                    <a16:creationId xmlns:a16="http://schemas.microsoft.com/office/drawing/2014/main" id="{A3C19AA0-03B1-4D5C-895C-AE7E05BCF1E2}"/>
                  </a:ext>
                </a:extLst>
              </p:cNvPr>
              <p:cNvSpPr/>
              <p:nvPr/>
            </p:nvSpPr>
            <p:spPr>
              <a:xfrm flipV="1">
                <a:off x="3299619" y="1676400"/>
                <a:ext cx="977900" cy="1076325"/>
              </a:xfrm>
              <a:prstGeom prst="rect">
                <a:avLst/>
              </a:prstGeom>
              <a:solidFill>
                <a:srgbClr val="FFE600"/>
              </a:solidFill>
              <a:ln w="6350"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sp>
            <p:nvSpPr>
              <p:cNvPr id="11" name="Isosceles Triangle 10">
                <a:extLst>
                  <a:ext uri="{FF2B5EF4-FFF2-40B4-BE49-F238E27FC236}">
                    <a16:creationId xmlns:a16="http://schemas.microsoft.com/office/drawing/2014/main" id="{451548BE-9512-4864-AA3E-6D8F4F9CDB71}"/>
                  </a:ext>
                </a:extLst>
              </p:cNvPr>
              <p:cNvSpPr/>
              <p:nvPr/>
            </p:nvSpPr>
            <p:spPr>
              <a:xfrm rot="10800000">
                <a:off x="3958225" y="2590800"/>
                <a:ext cx="319294" cy="323850"/>
              </a:xfrm>
              <a:prstGeom prst="triangle">
                <a:avLst>
                  <a:gd name="adj" fmla="val 0"/>
                </a:avLst>
              </a:prstGeom>
              <a:solidFill>
                <a:srgbClr val="FFE600"/>
              </a:solidFill>
              <a:ln w="3175"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sp>
          <p:nvSpPr>
            <p:cNvPr id="8" name="Rectangle 7">
              <a:extLst>
                <a:ext uri="{FF2B5EF4-FFF2-40B4-BE49-F238E27FC236}">
                  <a16:creationId xmlns:a16="http://schemas.microsoft.com/office/drawing/2014/main" id="{00DEE48B-4546-4F52-9512-DFE5DFA67DA8}"/>
                </a:ext>
              </a:extLst>
            </p:cNvPr>
            <p:cNvSpPr/>
            <p:nvPr/>
          </p:nvSpPr>
          <p:spPr>
            <a:xfrm>
              <a:off x="3539345" y="1752897"/>
              <a:ext cx="498450" cy="923330"/>
            </a:xfrm>
            <a:prstGeom prst="rect">
              <a:avLst/>
            </a:prstGeom>
            <a:noFill/>
            <a:ln w="9525" cap="flat" cmpd="sng" algn="ctr">
              <a:noFill/>
              <a:prstDash val="solid"/>
            </a:ln>
            <a:effectLst/>
          </p:spPr>
          <p:txBody>
            <a:bodyPr wrap="non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1" i="0" u="none" strike="noStrike" kern="0" cap="none" spc="0" normalizeH="0" baseline="0" noProof="0">
                  <a:ln>
                    <a:noFill/>
                  </a:ln>
                  <a:solidFill>
                    <a:srgbClr val="FFFFFF"/>
                  </a:solidFill>
                  <a:effectLst/>
                  <a:uLnTx/>
                  <a:uFillTx/>
                  <a:latin typeface="Arial"/>
                  <a:ea typeface="+mn-ea"/>
                  <a:cs typeface="+mn-cs"/>
                </a:rPr>
                <a:t>0</a:t>
              </a:r>
              <a:r>
                <a:rPr lang="cs-CZ" sz="6000" b="1" kern="0">
                  <a:solidFill>
                    <a:srgbClr val="FFFFFF"/>
                  </a:solidFill>
                  <a:latin typeface="Arial"/>
                </a:rPr>
                <a:t>4</a:t>
              </a:r>
              <a:endParaRPr kumimoji="0" lang="en-US" sz="6000" b="1" i="0" u="none" strike="noStrike" kern="0" cap="none" spc="0" normalizeH="0" baseline="0" noProof="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83A36189-A7C7-46C4-A0DE-084696D720D0}"/>
                </a:ext>
              </a:extLst>
            </p:cNvPr>
            <p:cNvSpPr/>
            <p:nvPr/>
          </p:nvSpPr>
          <p:spPr>
            <a:xfrm>
              <a:off x="4376489" y="2080778"/>
              <a:ext cx="1354783" cy="246221"/>
            </a:xfrm>
            <a:prstGeom prst="rect">
              <a:avLst/>
            </a:prstGeom>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cs-CZ" sz="1600" b="1" i="0" u="none" strike="noStrike" kern="0" cap="none" spc="0" normalizeH="0" baseline="0" noProof="0" dirty="0">
                  <a:ln>
                    <a:noFill/>
                  </a:ln>
                  <a:solidFill>
                    <a:schemeClr val="bg1"/>
                  </a:solidFill>
                  <a:effectLst/>
                  <a:uLnTx/>
                  <a:uFillTx/>
                  <a:latin typeface="Arial"/>
                </a:rPr>
                <a:t>Diskuse</a:t>
              </a:r>
              <a:r>
                <a:rPr kumimoji="0" lang="cs-CZ" sz="1600" b="0" i="0" u="none" strike="noStrike" kern="0" cap="none" spc="0" normalizeH="0" baseline="0" noProof="0" dirty="0">
                  <a:ln>
                    <a:noFill/>
                  </a:ln>
                  <a:solidFill>
                    <a:schemeClr val="bg1"/>
                  </a:solidFill>
                  <a:effectLst/>
                  <a:uLnTx/>
                  <a:uFillTx/>
                  <a:latin typeface="Arial"/>
                </a:rPr>
                <a:t> výsledků</a:t>
              </a:r>
              <a:endParaRPr kumimoji="0" lang="en-US" sz="1600" b="0" i="0" u="none" strike="noStrike" kern="0" cap="none" spc="0" normalizeH="0" baseline="0" noProof="0" dirty="0">
                <a:ln>
                  <a:noFill/>
                </a:ln>
                <a:solidFill>
                  <a:schemeClr val="bg1"/>
                </a:solidFill>
                <a:effectLst/>
                <a:uLnTx/>
                <a:uFillTx/>
                <a:latin typeface="Arial"/>
              </a:endParaRPr>
            </a:p>
          </p:txBody>
        </p:sp>
      </p:grpSp>
      <p:grpSp>
        <p:nvGrpSpPr>
          <p:cNvPr id="14" name="Group 13">
            <a:extLst>
              <a:ext uri="{FF2B5EF4-FFF2-40B4-BE49-F238E27FC236}">
                <a16:creationId xmlns:a16="http://schemas.microsoft.com/office/drawing/2014/main" id="{0FACFC72-3F20-48ED-A710-C747161218E0}"/>
              </a:ext>
            </a:extLst>
          </p:cNvPr>
          <p:cNvGrpSpPr/>
          <p:nvPr/>
        </p:nvGrpSpPr>
        <p:grpSpPr>
          <a:xfrm>
            <a:off x="1459044" y="4141940"/>
            <a:ext cx="4362026" cy="1238250"/>
            <a:chOff x="3299619" y="1676400"/>
            <a:chExt cx="2540000" cy="1238250"/>
          </a:xfrm>
        </p:grpSpPr>
        <p:grpSp>
          <p:nvGrpSpPr>
            <p:cNvPr id="15" name="Group 14">
              <a:extLst>
                <a:ext uri="{FF2B5EF4-FFF2-40B4-BE49-F238E27FC236}">
                  <a16:creationId xmlns:a16="http://schemas.microsoft.com/office/drawing/2014/main" id="{9D1C9145-A0C6-44F1-9CDB-74E595A9ABF0}"/>
                </a:ext>
              </a:extLst>
            </p:cNvPr>
            <p:cNvGrpSpPr/>
            <p:nvPr/>
          </p:nvGrpSpPr>
          <p:grpSpPr>
            <a:xfrm>
              <a:off x="3299619" y="1676400"/>
              <a:ext cx="2540000" cy="1238250"/>
              <a:chOff x="3299619" y="1676400"/>
              <a:chExt cx="2540000" cy="1238250"/>
            </a:xfrm>
          </p:grpSpPr>
          <p:sp>
            <p:nvSpPr>
              <p:cNvPr id="21" name="Isosceles Triangle 37">
                <a:extLst>
                  <a:ext uri="{FF2B5EF4-FFF2-40B4-BE49-F238E27FC236}">
                    <a16:creationId xmlns:a16="http://schemas.microsoft.com/office/drawing/2014/main" id="{8FC3843B-A8F3-4DE7-BC84-F16A3C5E7C26}"/>
                  </a:ext>
                </a:extLst>
              </p:cNvPr>
              <p:cNvSpPr/>
              <p:nvPr/>
            </p:nvSpPr>
            <p:spPr>
              <a:xfrm flipH="1" flipV="1">
                <a:off x="3299619" y="1676400"/>
                <a:ext cx="2540000" cy="1076325"/>
              </a:xfrm>
              <a:prstGeom prst="rect">
                <a:avLst/>
              </a:prstGeom>
              <a:solidFill>
                <a:srgbClr val="C0C0C0"/>
              </a:solidFill>
              <a:ln w="6350"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sp>
            <p:nvSpPr>
              <p:cNvPr id="22" name="Isosceles Triangle 21">
                <a:extLst>
                  <a:ext uri="{FF2B5EF4-FFF2-40B4-BE49-F238E27FC236}">
                    <a16:creationId xmlns:a16="http://schemas.microsoft.com/office/drawing/2014/main" id="{CD1D55E7-8148-432F-9B2F-DD7B4FB347A7}"/>
                  </a:ext>
                </a:extLst>
              </p:cNvPr>
              <p:cNvSpPr/>
              <p:nvPr/>
            </p:nvSpPr>
            <p:spPr>
              <a:xfrm rot="10800000" flipH="1">
                <a:off x="4277519" y="2590800"/>
                <a:ext cx="319294" cy="323850"/>
              </a:xfrm>
              <a:prstGeom prst="triangle">
                <a:avLst>
                  <a:gd name="adj" fmla="val 0"/>
                </a:avLst>
              </a:prstGeom>
              <a:solidFill>
                <a:srgbClr val="C0C0C0"/>
              </a:solidFill>
              <a:ln w="3175"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grpSp>
          <p:nvGrpSpPr>
            <p:cNvPr id="16" name="Group 15">
              <a:extLst>
                <a:ext uri="{FF2B5EF4-FFF2-40B4-BE49-F238E27FC236}">
                  <a16:creationId xmlns:a16="http://schemas.microsoft.com/office/drawing/2014/main" id="{327B3998-DEE3-4780-AD9B-B9DA38484ADC}"/>
                </a:ext>
              </a:extLst>
            </p:cNvPr>
            <p:cNvGrpSpPr/>
            <p:nvPr/>
          </p:nvGrpSpPr>
          <p:grpSpPr>
            <a:xfrm>
              <a:off x="3299619" y="1676400"/>
              <a:ext cx="977900" cy="1238250"/>
              <a:chOff x="3299619" y="1676400"/>
              <a:chExt cx="977900" cy="1238250"/>
            </a:xfrm>
          </p:grpSpPr>
          <p:sp>
            <p:nvSpPr>
              <p:cNvPr id="19" name="Isosceles Triangle 37">
                <a:extLst>
                  <a:ext uri="{FF2B5EF4-FFF2-40B4-BE49-F238E27FC236}">
                    <a16:creationId xmlns:a16="http://schemas.microsoft.com/office/drawing/2014/main" id="{5BCDB201-1E33-4C32-8948-CB10BA1004E1}"/>
                  </a:ext>
                </a:extLst>
              </p:cNvPr>
              <p:cNvSpPr/>
              <p:nvPr/>
            </p:nvSpPr>
            <p:spPr>
              <a:xfrm flipV="1">
                <a:off x="3299619" y="1676400"/>
                <a:ext cx="977900" cy="1076325"/>
              </a:xfrm>
              <a:prstGeom prst="rect">
                <a:avLst/>
              </a:prstGeom>
              <a:solidFill>
                <a:srgbClr val="808080"/>
              </a:solidFill>
              <a:ln w="6350"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sp>
            <p:nvSpPr>
              <p:cNvPr id="20" name="Isosceles Triangle 19">
                <a:extLst>
                  <a:ext uri="{FF2B5EF4-FFF2-40B4-BE49-F238E27FC236}">
                    <a16:creationId xmlns:a16="http://schemas.microsoft.com/office/drawing/2014/main" id="{1B738A01-38C4-428C-9E10-F44A75826CC5}"/>
                  </a:ext>
                </a:extLst>
              </p:cNvPr>
              <p:cNvSpPr/>
              <p:nvPr/>
            </p:nvSpPr>
            <p:spPr>
              <a:xfrm rot="10800000">
                <a:off x="3958225" y="2590800"/>
                <a:ext cx="319294" cy="323850"/>
              </a:xfrm>
              <a:prstGeom prst="triangle">
                <a:avLst>
                  <a:gd name="adj" fmla="val 0"/>
                </a:avLst>
              </a:prstGeom>
              <a:solidFill>
                <a:srgbClr val="808080"/>
              </a:solidFill>
              <a:ln w="3175"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sp>
          <p:nvSpPr>
            <p:cNvPr id="17" name="Rectangle 16">
              <a:extLst>
                <a:ext uri="{FF2B5EF4-FFF2-40B4-BE49-F238E27FC236}">
                  <a16:creationId xmlns:a16="http://schemas.microsoft.com/office/drawing/2014/main" id="{26249341-924C-4DF4-8100-B38C27C2969C}"/>
                </a:ext>
              </a:extLst>
            </p:cNvPr>
            <p:cNvSpPr/>
            <p:nvPr/>
          </p:nvSpPr>
          <p:spPr>
            <a:xfrm>
              <a:off x="3539345" y="1752897"/>
              <a:ext cx="498450" cy="923330"/>
            </a:xfrm>
            <a:prstGeom prst="rect">
              <a:avLst/>
            </a:prstGeom>
            <a:noFill/>
            <a:ln w="9525" cap="flat" cmpd="sng" algn="ctr">
              <a:noFill/>
              <a:prstDash val="solid"/>
            </a:ln>
            <a:effectLst/>
          </p:spPr>
          <p:txBody>
            <a:bodyPr wrap="non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1" i="0" u="none" strike="noStrike" kern="0" cap="none" spc="0" normalizeH="0" baseline="0" noProof="0">
                  <a:ln>
                    <a:noFill/>
                  </a:ln>
                  <a:solidFill>
                    <a:srgbClr val="FFE600"/>
                  </a:solidFill>
                  <a:effectLst/>
                  <a:uLnTx/>
                  <a:uFillTx/>
                  <a:latin typeface="Arial"/>
                  <a:ea typeface="+mn-ea"/>
                  <a:cs typeface="+mn-cs"/>
                </a:rPr>
                <a:t>0</a:t>
              </a:r>
              <a:r>
                <a:rPr lang="cs-CZ" sz="6000" b="1" kern="0">
                  <a:solidFill>
                    <a:srgbClr val="FFE600"/>
                  </a:solidFill>
                  <a:latin typeface="Arial"/>
                </a:rPr>
                <a:t>3</a:t>
              </a:r>
              <a:endParaRPr kumimoji="0" lang="en-US" sz="6000" b="1" i="0" u="none" strike="noStrike" kern="0" cap="none" spc="0" normalizeH="0" baseline="0" noProof="0">
                <a:ln>
                  <a:noFill/>
                </a:ln>
                <a:solidFill>
                  <a:srgbClr val="FFE600"/>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5D977DB5-628E-4534-A83E-81D44958CF09}"/>
                </a:ext>
              </a:extLst>
            </p:cNvPr>
            <p:cNvSpPr/>
            <p:nvPr/>
          </p:nvSpPr>
          <p:spPr>
            <a:xfrm>
              <a:off x="4376489" y="1872376"/>
              <a:ext cx="1354783" cy="738664"/>
            </a:xfrm>
            <a:prstGeom prst="rect">
              <a:avLst/>
            </a:prstGeom>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cs-CZ" sz="1600" b="1" i="0" u="none" strike="noStrike" kern="0" cap="none" spc="0" normalizeH="0" baseline="0" noProof="0" dirty="0">
                  <a:ln>
                    <a:noFill/>
                  </a:ln>
                  <a:solidFill>
                    <a:srgbClr val="000000"/>
                  </a:solidFill>
                  <a:effectLst/>
                  <a:uLnTx/>
                  <a:uFillTx/>
                  <a:latin typeface="Arial"/>
                </a:rPr>
                <a:t>Hlavní závěry</a:t>
              </a:r>
              <a:r>
                <a:rPr kumimoji="0" lang="cs-CZ" sz="1600" b="0" i="0" u="none" strike="noStrike" kern="0" cap="none" spc="0" normalizeH="0" baseline="0" noProof="0" dirty="0">
                  <a:ln>
                    <a:noFill/>
                  </a:ln>
                  <a:solidFill>
                    <a:srgbClr val="000000"/>
                  </a:solidFill>
                  <a:effectLst/>
                  <a:uLnTx/>
                  <a:uFillTx/>
                  <a:latin typeface="Arial"/>
                </a:rPr>
                <a:t>: procesy a výstupy EJ OPTP (EQ3 A EQ4)</a:t>
              </a:r>
              <a:endParaRPr kumimoji="0" lang="en-US" sz="1600" b="0" i="0" u="none" strike="noStrike" kern="0" cap="none" spc="0" normalizeH="0" baseline="0" noProof="0" dirty="0">
                <a:ln>
                  <a:noFill/>
                </a:ln>
                <a:solidFill>
                  <a:srgbClr val="000000"/>
                </a:solidFill>
                <a:effectLst/>
                <a:uLnTx/>
                <a:uFillTx/>
                <a:latin typeface="Arial"/>
              </a:endParaRPr>
            </a:p>
          </p:txBody>
        </p:sp>
      </p:grpSp>
      <p:grpSp>
        <p:nvGrpSpPr>
          <p:cNvPr id="23" name="Group 22">
            <a:extLst>
              <a:ext uri="{FF2B5EF4-FFF2-40B4-BE49-F238E27FC236}">
                <a16:creationId xmlns:a16="http://schemas.microsoft.com/office/drawing/2014/main" id="{F19614DA-1497-4648-957E-53D4239CEDAA}"/>
              </a:ext>
            </a:extLst>
          </p:cNvPr>
          <p:cNvGrpSpPr/>
          <p:nvPr/>
        </p:nvGrpSpPr>
        <p:grpSpPr>
          <a:xfrm>
            <a:off x="1469272" y="2903689"/>
            <a:ext cx="4362026" cy="1238250"/>
            <a:chOff x="3299619" y="1676400"/>
            <a:chExt cx="2540000" cy="1238250"/>
          </a:xfrm>
        </p:grpSpPr>
        <p:grpSp>
          <p:nvGrpSpPr>
            <p:cNvPr id="24" name="Group 23">
              <a:extLst>
                <a:ext uri="{FF2B5EF4-FFF2-40B4-BE49-F238E27FC236}">
                  <a16:creationId xmlns:a16="http://schemas.microsoft.com/office/drawing/2014/main" id="{6F94A5D0-A07A-41C9-8FFF-4E1FF45416DB}"/>
                </a:ext>
              </a:extLst>
            </p:cNvPr>
            <p:cNvGrpSpPr/>
            <p:nvPr/>
          </p:nvGrpSpPr>
          <p:grpSpPr>
            <a:xfrm>
              <a:off x="3299619" y="1676400"/>
              <a:ext cx="2540000" cy="1238250"/>
              <a:chOff x="3299619" y="1676400"/>
              <a:chExt cx="2540000" cy="1238250"/>
            </a:xfrm>
          </p:grpSpPr>
          <p:sp>
            <p:nvSpPr>
              <p:cNvPr id="30" name="Isosceles Triangle 37">
                <a:extLst>
                  <a:ext uri="{FF2B5EF4-FFF2-40B4-BE49-F238E27FC236}">
                    <a16:creationId xmlns:a16="http://schemas.microsoft.com/office/drawing/2014/main" id="{6B6DDEED-7F25-4FD4-B274-7D5740709F08}"/>
                  </a:ext>
                </a:extLst>
              </p:cNvPr>
              <p:cNvSpPr/>
              <p:nvPr/>
            </p:nvSpPr>
            <p:spPr>
              <a:xfrm flipH="1" flipV="1">
                <a:off x="3299619" y="1676400"/>
                <a:ext cx="2540000" cy="1076325"/>
              </a:xfrm>
              <a:prstGeom prst="rect">
                <a:avLst/>
              </a:prstGeom>
              <a:solidFill>
                <a:schemeClr val="tx1">
                  <a:lumMod val="85000"/>
                </a:schemeClr>
              </a:solidFill>
              <a:ln w="6350"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sp>
            <p:nvSpPr>
              <p:cNvPr id="31" name="Isosceles Triangle 30">
                <a:extLst>
                  <a:ext uri="{FF2B5EF4-FFF2-40B4-BE49-F238E27FC236}">
                    <a16:creationId xmlns:a16="http://schemas.microsoft.com/office/drawing/2014/main" id="{46A281B2-EB9C-419A-9BD9-CE852B2D1608}"/>
                  </a:ext>
                </a:extLst>
              </p:cNvPr>
              <p:cNvSpPr/>
              <p:nvPr/>
            </p:nvSpPr>
            <p:spPr>
              <a:xfrm rot="10800000" flipH="1">
                <a:off x="4277519" y="2590800"/>
                <a:ext cx="319294" cy="323850"/>
              </a:xfrm>
              <a:prstGeom prst="triangle">
                <a:avLst>
                  <a:gd name="adj" fmla="val 0"/>
                </a:avLst>
              </a:prstGeom>
              <a:solidFill>
                <a:schemeClr val="tx1">
                  <a:lumMod val="85000"/>
                </a:schemeClr>
              </a:solidFill>
              <a:ln w="3175"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grpSp>
          <p:nvGrpSpPr>
            <p:cNvPr id="25" name="Group 24">
              <a:extLst>
                <a:ext uri="{FF2B5EF4-FFF2-40B4-BE49-F238E27FC236}">
                  <a16:creationId xmlns:a16="http://schemas.microsoft.com/office/drawing/2014/main" id="{8AEA96BC-31F9-4882-A91E-9A686EE0CFED}"/>
                </a:ext>
              </a:extLst>
            </p:cNvPr>
            <p:cNvGrpSpPr/>
            <p:nvPr/>
          </p:nvGrpSpPr>
          <p:grpSpPr>
            <a:xfrm>
              <a:off x="3299619" y="1676400"/>
              <a:ext cx="977900" cy="1238250"/>
              <a:chOff x="3299619" y="1676400"/>
              <a:chExt cx="977900" cy="1238250"/>
            </a:xfrm>
          </p:grpSpPr>
          <p:sp>
            <p:nvSpPr>
              <p:cNvPr id="28" name="Isosceles Triangle 37">
                <a:extLst>
                  <a:ext uri="{FF2B5EF4-FFF2-40B4-BE49-F238E27FC236}">
                    <a16:creationId xmlns:a16="http://schemas.microsoft.com/office/drawing/2014/main" id="{0F689119-FE65-4E14-A6C0-D66DFBCC319F}"/>
                  </a:ext>
                </a:extLst>
              </p:cNvPr>
              <p:cNvSpPr/>
              <p:nvPr/>
            </p:nvSpPr>
            <p:spPr>
              <a:xfrm flipV="1">
                <a:off x="3299619" y="1676400"/>
                <a:ext cx="977900" cy="1076325"/>
              </a:xfrm>
              <a:prstGeom prst="rect">
                <a:avLst/>
              </a:prstGeom>
              <a:solidFill>
                <a:schemeClr val="tx2"/>
              </a:solidFill>
              <a:ln w="6350"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sp>
            <p:nvSpPr>
              <p:cNvPr id="29" name="Isosceles Triangle 28">
                <a:extLst>
                  <a:ext uri="{FF2B5EF4-FFF2-40B4-BE49-F238E27FC236}">
                    <a16:creationId xmlns:a16="http://schemas.microsoft.com/office/drawing/2014/main" id="{4C2F0A31-49E8-4C31-BF73-C2F1AAB25F10}"/>
                  </a:ext>
                </a:extLst>
              </p:cNvPr>
              <p:cNvSpPr/>
              <p:nvPr/>
            </p:nvSpPr>
            <p:spPr>
              <a:xfrm rot="10800000">
                <a:off x="3958225" y="2590800"/>
                <a:ext cx="319294" cy="323850"/>
              </a:xfrm>
              <a:prstGeom prst="triangle">
                <a:avLst>
                  <a:gd name="adj" fmla="val 0"/>
                </a:avLst>
              </a:prstGeom>
              <a:solidFill>
                <a:schemeClr val="tx2"/>
              </a:solidFill>
              <a:ln w="3175"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sp>
          <p:nvSpPr>
            <p:cNvPr id="26" name="Rectangle 25">
              <a:extLst>
                <a:ext uri="{FF2B5EF4-FFF2-40B4-BE49-F238E27FC236}">
                  <a16:creationId xmlns:a16="http://schemas.microsoft.com/office/drawing/2014/main" id="{AE3E2959-32F1-462D-BC6B-2011521F7C40}"/>
                </a:ext>
              </a:extLst>
            </p:cNvPr>
            <p:cNvSpPr/>
            <p:nvPr/>
          </p:nvSpPr>
          <p:spPr>
            <a:xfrm>
              <a:off x="3539345" y="1752897"/>
              <a:ext cx="498450" cy="923330"/>
            </a:xfrm>
            <a:prstGeom prst="rect">
              <a:avLst/>
            </a:prstGeom>
            <a:noFill/>
            <a:ln w="9525" cap="flat" cmpd="sng" algn="ctr">
              <a:noFill/>
              <a:prstDash val="solid"/>
            </a:ln>
            <a:effectLst/>
          </p:spPr>
          <p:txBody>
            <a:bodyPr wrap="non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1" i="0" u="none" strike="noStrike" kern="0" cap="none" spc="0" normalizeH="0" baseline="0" noProof="0">
                  <a:ln>
                    <a:noFill/>
                  </a:ln>
                  <a:solidFill>
                    <a:srgbClr val="808080"/>
                  </a:solidFill>
                  <a:effectLst/>
                  <a:uLnTx/>
                  <a:uFillTx/>
                  <a:latin typeface="Arial"/>
                  <a:ea typeface="+mn-ea"/>
                  <a:cs typeface="+mn-cs"/>
                </a:rPr>
                <a:t>0</a:t>
              </a:r>
              <a:r>
                <a:rPr kumimoji="0" lang="cs-CZ" sz="6000" b="1" i="0" u="none" strike="noStrike" kern="0" cap="none" spc="0" normalizeH="0" baseline="0" noProof="0">
                  <a:ln>
                    <a:noFill/>
                  </a:ln>
                  <a:solidFill>
                    <a:srgbClr val="808080"/>
                  </a:solidFill>
                  <a:effectLst/>
                  <a:uLnTx/>
                  <a:uFillTx/>
                  <a:latin typeface="Arial"/>
                  <a:ea typeface="+mn-ea"/>
                  <a:cs typeface="+mn-cs"/>
                </a:rPr>
                <a:t>2</a:t>
              </a:r>
              <a:endParaRPr kumimoji="0" lang="en-US" sz="6000" b="1" i="0" u="none" strike="noStrike" kern="0" cap="none" spc="0" normalizeH="0" baseline="0" noProof="0">
                <a:ln>
                  <a:noFill/>
                </a:ln>
                <a:solidFill>
                  <a:srgbClr val="808080"/>
                </a:solidFill>
                <a:effectLst/>
                <a:uLnTx/>
                <a:uFillTx/>
                <a:latin typeface="Arial"/>
                <a:ea typeface="+mn-ea"/>
                <a:cs typeface="+mn-cs"/>
              </a:endParaRPr>
            </a:p>
          </p:txBody>
        </p:sp>
        <p:sp>
          <p:nvSpPr>
            <p:cNvPr id="27" name="Rectangle 26">
              <a:extLst>
                <a:ext uri="{FF2B5EF4-FFF2-40B4-BE49-F238E27FC236}">
                  <a16:creationId xmlns:a16="http://schemas.microsoft.com/office/drawing/2014/main" id="{8DB9050C-7F70-4DF2-8BBE-557CBB5B6F0A}"/>
                </a:ext>
              </a:extLst>
            </p:cNvPr>
            <p:cNvSpPr/>
            <p:nvPr/>
          </p:nvSpPr>
          <p:spPr>
            <a:xfrm>
              <a:off x="4370533" y="1767840"/>
              <a:ext cx="1354783" cy="984885"/>
            </a:xfrm>
            <a:prstGeom prst="rect">
              <a:avLst/>
            </a:prstGeom>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cs-CZ" sz="1600" b="1" i="0" u="none" strike="noStrike" kern="0" cap="none" spc="0" normalizeH="0" baseline="0" noProof="0" dirty="0">
                  <a:ln>
                    <a:noFill/>
                  </a:ln>
                  <a:solidFill>
                    <a:schemeClr val="bg1"/>
                  </a:solidFill>
                  <a:effectLst/>
                  <a:uLnTx/>
                  <a:uFillTx/>
                  <a:latin typeface="Arial"/>
                </a:rPr>
                <a:t>Hlavní závěry</a:t>
              </a:r>
              <a:r>
                <a:rPr kumimoji="0" lang="cs-CZ" sz="1600" b="0" i="0" u="none" strike="noStrike" kern="0" cap="none" spc="0" normalizeH="0" baseline="0" noProof="0" dirty="0">
                  <a:ln>
                    <a:noFill/>
                  </a:ln>
                  <a:solidFill>
                    <a:schemeClr val="bg1"/>
                  </a:solidFill>
                  <a:effectLst/>
                  <a:uLnTx/>
                  <a:uFillTx/>
                  <a:latin typeface="Arial"/>
                </a:rPr>
                <a:t>: dotazníkové šetření a průběžná evaluace (EQ1 a EQ2)</a:t>
              </a:r>
            </a:p>
          </p:txBody>
        </p:sp>
      </p:grpSp>
      <p:sp>
        <p:nvSpPr>
          <p:cNvPr id="32" name="TextBox 7">
            <a:extLst>
              <a:ext uri="{FF2B5EF4-FFF2-40B4-BE49-F238E27FC236}">
                <a16:creationId xmlns:a16="http://schemas.microsoft.com/office/drawing/2014/main" id="{E2FB6446-0F8F-4951-A8E9-AEEB32A7F552}"/>
              </a:ext>
            </a:extLst>
          </p:cNvPr>
          <p:cNvSpPr txBox="1"/>
          <p:nvPr/>
        </p:nvSpPr>
        <p:spPr>
          <a:xfrm>
            <a:off x="82967" y="687030"/>
            <a:ext cx="6442486" cy="830997"/>
          </a:xfrm>
          <a:prstGeom prst="rect">
            <a:avLst/>
          </a:prstGeom>
          <a:noFill/>
        </p:spPr>
        <p:txBody>
          <a:bodyPr wrap="square">
            <a:spAutoFit/>
          </a:bodyPr>
          <a:lstStyle/>
          <a:p>
            <a:pPr algn="l">
              <a:spcAft>
                <a:spcPts val="600"/>
              </a:spcAft>
              <a:buClr>
                <a:schemeClr val="tx2"/>
              </a:buClr>
              <a:buSzPct val="80000"/>
            </a:pPr>
            <a:r>
              <a:rPr lang="cs-CZ" sz="1600" dirty="0">
                <a:solidFill>
                  <a:schemeClr val="bg1"/>
                </a:solidFill>
                <a:latin typeface="Arial" panose="020B0604020202020204" pitchFamily="34" charset="0"/>
                <a:cs typeface="Arial" panose="020B0604020202020204" pitchFamily="34" charset="0"/>
              </a:rPr>
              <a:t>Cílem této prezentace je představení návrhu dotazníkového šetření a průběžné evaluace OPTP, a představení návrhu pro zefektivnění činnosti EJ OPTP.</a:t>
            </a:r>
            <a:endParaRPr lang="cs-CZ" sz="1100" dirty="0">
              <a:solidFill>
                <a:schemeClr val="bg1"/>
              </a:solidFill>
              <a:latin typeface="Arial" panose="020B0604020202020204" pitchFamily="34" charset="0"/>
              <a:cs typeface="Arial" panose="020B0604020202020204" pitchFamily="34" charset="0"/>
            </a:endParaRPr>
          </a:p>
        </p:txBody>
      </p:sp>
      <p:sp>
        <p:nvSpPr>
          <p:cNvPr id="33" name="Obdélník 32">
            <a:extLst>
              <a:ext uri="{FF2B5EF4-FFF2-40B4-BE49-F238E27FC236}">
                <a16:creationId xmlns:a16="http://schemas.microsoft.com/office/drawing/2014/main" id="{2955A881-7B11-45D3-BEB4-117F68FA698F}"/>
              </a:ext>
            </a:extLst>
          </p:cNvPr>
          <p:cNvSpPr/>
          <p:nvPr/>
        </p:nvSpPr>
        <p:spPr>
          <a:xfrm>
            <a:off x="8091697" y="233399"/>
            <a:ext cx="3156957" cy="3527307"/>
          </a:xfrm>
          <a:prstGeom prst="rect">
            <a:avLst/>
          </a:prstGeom>
          <a:solidFill>
            <a:schemeClr val="tx1">
              <a:lumMod val="95000"/>
            </a:schemeClr>
          </a:solidFill>
          <a:ln w="19050">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dirty="0" err="1">
              <a:solidFill>
                <a:schemeClr val="bg1"/>
              </a:solidFill>
              <a:latin typeface="Arial" panose="020B0604020202020204" pitchFamily="34" charset="0"/>
              <a:cs typeface="Arial" panose="020B0604020202020204" pitchFamily="34" charset="0"/>
            </a:endParaRPr>
          </a:p>
        </p:txBody>
      </p:sp>
      <p:pic>
        <p:nvPicPr>
          <p:cNvPr id="34" name="Picture 3">
            <a:extLst>
              <a:ext uri="{FF2B5EF4-FFF2-40B4-BE49-F238E27FC236}">
                <a16:creationId xmlns:a16="http://schemas.microsoft.com/office/drawing/2014/main" id="{44994F67-C75E-4108-A287-785BFD97DA2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31" t="7354" r="3724" b="32805"/>
          <a:stretch/>
        </p:blipFill>
        <p:spPr bwMode="auto">
          <a:xfrm>
            <a:off x="9115416" y="843535"/>
            <a:ext cx="1109517" cy="1049123"/>
          </a:xfrm>
          <a:prstGeom prst="ellipse">
            <a:avLst/>
          </a:prstGeom>
          <a:noFill/>
          <a:ln w="76200">
            <a:solidFill>
              <a:srgbClr val="747480"/>
            </a:solidFill>
            <a:miter lim="800000"/>
            <a:headEnd/>
            <a:tailEnd/>
          </a:ln>
          <a:extLst>
            <a:ext uri="{909E8E84-426E-40DD-AFC4-6F175D3DCCD1}">
              <a14:hiddenFill xmlns:a14="http://schemas.microsoft.com/office/drawing/2010/main">
                <a:solidFill>
                  <a:srgbClr val="FFFFFF"/>
                </a:solidFill>
              </a14:hiddenFill>
            </a:ext>
          </a:extLst>
        </p:spPr>
      </p:pic>
      <p:sp>
        <p:nvSpPr>
          <p:cNvPr id="36" name="Content Placeholder 4">
            <a:extLst>
              <a:ext uri="{FF2B5EF4-FFF2-40B4-BE49-F238E27FC236}">
                <a16:creationId xmlns:a16="http://schemas.microsoft.com/office/drawing/2014/main" id="{77C7B017-B03E-4E81-B553-BC7B51B720AA}"/>
              </a:ext>
            </a:extLst>
          </p:cNvPr>
          <p:cNvSpPr txBox="1">
            <a:spLocks/>
          </p:cNvSpPr>
          <p:nvPr/>
        </p:nvSpPr>
        <p:spPr>
          <a:xfrm>
            <a:off x="7940105" y="2083706"/>
            <a:ext cx="3501552" cy="751225"/>
          </a:xfrm>
          <a:prstGeom prst="rect">
            <a:avLst/>
          </a:prstGeom>
        </p:spPr>
        <p:txBody>
          <a:bodyPr/>
          <a:lst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sz="1800" dirty="0">
                <a:solidFill>
                  <a:srgbClr val="2E2E38"/>
                </a:solidFill>
              </a:rPr>
              <a:t>Anna Krejčová</a:t>
            </a:r>
          </a:p>
          <a:p>
            <a:pPr marL="0" indent="0" algn="ctr">
              <a:buNone/>
            </a:pPr>
            <a:r>
              <a:rPr lang="cs-CZ" sz="1800" dirty="0">
                <a:solidFill>
                  <a:srgbClr val="2E2E38"/>
                </a:solidFill>
              </a:rPr>
              <a:t>Manažerka v týmu EY pro veřejný sektor</a:t>
            </a:r>
            <a:endParaRPr lang="en-US" sz="1800" dirty="0">
              <a:solidFill>
                <a:srgbClr val="2E2E38"/>
              </a:solidFill>
            </a:endParaRPr>
          </a:p>
          <a:p>
            <a:pPr marL="0" indent="0">
              <a:buNone/>
            </a:pPr>
            <a:endParaRPr lang="cs-CZ" sz="1800" b="1" dirty="0">
              <a:solidFill>
                <a:srgbClr val="27ACAA"/>
              </a:solidFill>
            </a:endParaRPr>
          </a:p>
        </p:txBody>
      </p:sp>
      <p:sp>
        <p:nvSpPr>
          <p:cNvPr id="37" name="Obdélník 36">
            <a:extLst>
              <a:ext uri="{FF2B5EF4-FFF2-40B4-BE49-F238E27FC236}">
                <a16:creationId xmlns:a16="http://schemas.microsoft.com/office/drawing/2014/main" id="{1FD55684-DBE3-4BAD-B89E-165E677B8163}"/>
              </a:ext>
            </a:extLst>
          </p:cNvPr>
          <p:cNvSpPr/>
          <p:nvPr/>
        </p:nvSpPr>
        <p:spPr>
          <a:xfrm>
            <a:off x="8058321" y="3217026"/>
            <a:ext cx="3156957" cy="2828047"/>
          </a:xfrm>
          <a:prstGeom prst="rect">
            <a:avLst/>
          </a:prstGeom>
          <a:solidFill>
            <a:schemeClr val="tx1">
              <a:lumMod val="95000"/>
            </a:schemeClr>
          </a:solidFill>
          <a:ln w="19050">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dirty="0" err="1">
              <a:solidFill>
                <a:schemeClr val="bg1"/>
              </a:solidFill>
              <a:latin typeface="Arial" panose="020B0604020202020204" pitchFamily="34" charset="0"/>
              <a:cs typeface="Arial" panose="020B0604020202020204" pitchFamily="34" charset="0"/>
            </a:endParaRPr>
          </a:p>
        </p:txBody>
      </p:sp>
      <p:pic>
        <p:nvPicPr>
          <p:cNvPr id="4" name="Obrázek 3" descr="Obsah obrázku osoba, oblečení, zeď&#10;&#10;Popis byl vytvořen automaticky">
            <a:extLst>
              <a:ext uri="{FF2B5EF4-FFF2-40B4-BE49-F238E27FC236}">
                <a16:creationId xmlns:a16="http://schemas.microsoft.com/office/drawing/2014/main" id="{0A37435E-A068-46E0-A946-D387B2C8E63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377" t="3692" r="16360" b="33038"/>
          <a:stretch/>
        </p:blipFill>
        <p:spPr>
          <a:xfrm>
            <a:off x="9187086" y="3211935"/>
            <a:ext cx="1088918" cy="1158907"/>
          </a:xfrm>
          <a:prstGeom prst="ellipse">
            <a:avLst/>
          </a:prstGeom>
          <a:ln w="76200">
            <a:solidFill>
              <a:schemeClr val="tx1">
                <a:lumMod val="50000"/>
              </a:schemeClr>
            </a:solidFill>
          </a:ln>
        </p:spPr>
      </p:pic>
      <p:sp>
        <p:nvSpPr>
          <p:cNvPr id="38" name="Content Placeholder 4">
            <a:extLst>
              <a:ext uri="{FF2B5EF4-FFF2-40B4-BE49-F238E27FC236}">
                <a16:creationId xmlns:a16="http://schemas.microsoft.com/office/drawing/2014/main" id="{853BFE05-89F6-4844-9686-42E52ED1B260}"/>
              </a:ext>
            </a:extLst>
          </p:cNvPr>
          <p:cNvSpPr txBox="1">
            <a:spLocks/>
          </p:cNvSpPr>
          <p:nvPr/>
        </p:nvSpPr>
        <p:spPr>
          <a:xfrm>
            <a:off x="7919398" y="4487502"/>
            <a:ext cx="3501552" cy="751225"/>
          </a:xfrm>
          <a:prstGeom prst="rect">
            <a:avLst/>
          </a:prstGeom>
        </p:spPr>
        <p:txBody>
          <a:bodyPr/>
          <a:lst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sz="1800" dirty="0">
                <a:solidFill>
                  <a:srgbClr val="2E2E38"/>
                </a:solidFill>
              </a:rPr>
              <a:t>Alena Znamenáčková</a:t>
            </a:r>
          </a:p>
          <a:p>
            <a:pPr marL="0" indent="0" algn="ctr">
              <a:buNone/>
            </a:pPr>
            <a:r>
              <a:rPr lang="cs-CZ" sz="1800" dirty="0">
                <a:solidFill>
                  <a:srgbClr val="2E2E38"/>
                </a:solidFill>
              </a:rPr>
              <a:t>Konzultantka v týmu EY pro veřejný sektor</a:t>
            </a:r>
            <a:endParaRPr lang="en-US" sz="1800" dirty="0">
              <a:solidFill>
                <a:srgbClr val="2E2E38"/>
              </a:solidFill>
            </a:endParaRPr>
          </a:p>
          <a:p>
            <a:pPr marL="0" indent="0">
              <a:buNone/>
            </a:pPr>
            <a:endParaRPr lang="cs-CZ" sz="1800" b="1" dirty="0">
              <a:solidFill>
                <a:srgbClr val="27ACAA"/>
              </a:solidFill>
            </a:endParaRPr>
          </a:p>
        </p:txBody>
      </p:sp>
      <p:grpSp>
        <p:nvGrpSpPr>
          <p:cNvPr id="41" name="Group 22">
            <a:extLst>
              <a:ext uri="{FF2B5EF4-FFF2-40B4-BE49-F238E27FC236}">
                <a16:creationId xmlns:a16="http://schemas.microsoft.com/office/drawing/2014/main" id="{FBF79057-F8FF-40FC-BEFD-9B491F104321}"/>
              </a:ext>
            </a:extLst>
          </p:cNvPr>
          <p:cNvGrpSpPr/>
          <p:nvPr/>
        </p:nvGrpSpPr>
        <p:grpSpPr>
          <a:xfrm>
            <a:off x="1467748" y="1681317"/>
            <a:ext cx="4362026" cy="1238250"/>
            <a:chOff x="3299619" y="1676400"/>
            <a:chExt cx="2540000" cy="1238250"/>
          </a:xfrm>
        </p:grpSpPr>
        <p:grpSp>
          <p:nvGrpSpPr>
            <p:cNvPr id="42" name="Group 23">
              <a:extLst>
                <a:ext uri="{FF2B5EF4-FFF2-40B4-BE49-F238E27FC236}">
                  <a16:creationId xmlns:a16="http://schemas.microsoft.com/office/drawing/2014/main" id="{ED69F8D0-A940-4EE7-AB8F-78B8CB9EB1F5}"/>
                </a:ext>
              </a:extLst>
            </p:cNvPr>
            <p:cNvGrpSpPr/>
            <p:nvPr/>
          </p:nvGrpSpPr>
          <p:grpSpPr>
            <a:xfrm>
              <a:off x="3299619" y="1676400"/>
              <a:ext cx="2540000" cy="1238250"/>
              <a:chOff x="3299619" y="1676400"/>
              <a:chExt cx="2540000" cy="1238250"/>
            </a:xfrm>
          </p:grpSpPr>
          <p:sp>
            <p:nvSpPr>
              <p:cNvPr id="48" name="Isosceles Triangle 37">
                <a:extLst>
                  <a:ext uri="{FF2B5EF4-FFF2-40B4-BE49-F238E27FC236}">
                    <a16:creationId xmlns:a16="http://schemas.microsoft.com/office/drawing/2014/main" id="{E4DBB963-AEA6-42F8-800E-327B0907BCA4}"/>
                  </a:ext>
                </a:extLst>
              </p:cNvPr>
              <p:cNvSpPr/>
              <p:nvPr/>
            </p:nvSpPr>
            <p:spPr>
              <a:xfrm flipH="1" flipV="1">
                <a:off x="3299619" y="1676400"/>
                <a:ext cx="2540000" cy="1076325"/>
              </a:xfrm>
              <a:prstGeom prst="rect">
                <a:avLst/>
              </a:prstGeom>
              <a:solidFill>
                <a:schemeClr val="bg1">
                  <a:lumMod val="40000"/>
                  <a:lumOff val="60000"/>
                </a:schemeClr>
              </a:solidFill>
              <a:ln w="6350"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sp>
            <p:nvSpPr>
              <p:cNvPr id="49" name="Isosceles Triangle 30">
                <a:extLst>
                  <a:ext uri="{FF2B5EF4-FFF2-40B4-BE49-F238E27FC236}">
                    <a16:creationId xmlns:a16="http://schemas.microsoft.com/office/drawing/2014/main" id="{F0D49604-C3E6-463F-86E0-83A271492048}"/>
                  </a:ext>
                </a:extLst>
              </p:cNvPr>
              <p:cNvSpPr/>
              <p:nvPr/>
            </p:nvSpPr>
            <p:spPr>
              <a:xfrm rot="10800000" flipH="1">
                <a:off x="4277519" y="2590800"/>
                <a:ext cx="319294" cy="323850"/>
              </a:xfrm>
              <a:prstGeom prst="triangle">
                <a:avLst>
                  <a:gd name="adj" fmla="val 0"/>
                </a:avLst>
              </a:prstGeom>
              <a:solidFill>
                <a:schemeClr val="bg1">
                  <a:lumMod val="40000"/>
                  <a:lumOff val="60000"/>
                </a:schemeClr>
              </a:solidFill>
              <a:ln w="3175"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grpSp>
          <p:nvGrpSpPr>
            <p:cNvPr id="43" name="Group 24">
              <a:extLst>
                <a:ext uri="{FF2B5EF4-FFF2-40B4-BE49-F238E27FC236}">
                  <a16:creationId xmlns:a16="http://schemas.microsoft.com/office/drawing/2014/main" id="{309EBDAF-EA7F-400C-A1A0-1965987338A7}"/>
                </a:ext>
              </a:extLst>
            </p:cNvPr>
            <p:cNvGrpSpPr/>
            <p:nvPr/>
          </p:nvGrpSpPr>
          <p:grpSpPr>
            <a:xfrm>
              <a:off x="3299619" y="1676400"/>
              <a:ext cx="977900" cy="1238250"/>
              <a:chOff x="3299619" y="1676400"/>
              <a:chExt cx="977900" cy="1238250"/>
            </a:xfrm>
          </p:grpSpPr>
          <p:sp>
            <p:nvSpPr>
              <p:cNvPr id="46" name="Isosceles Triangle 37">
                <a:extLst>
                  <a:ext uri="{FF2B5EF4-FFF2-40B4-BE49-F238E27FC236}">
                    <a16:creationId xmlns:a16="http://schemas.microsoft.com/office/drawing/2014/main" id="{0FF86DD6-D8BB-41CD-B710-D6377CD290F9}"/>
                  </a:ext>
                </a:extLst>
              </p:cNvPr>
              <p:cNvSpPr/>
              <p:nvPr/>
            </p:nvSpPr>
            <p:spPr>
              <a:xfrm flipV="1">
                <a:off x="3299619" y="1676400"/>
                <a:ext cx="977900" cy="1076325"/>
              </a:xfrm>
              <a:prstGeom prst="rect">
                <a:avLst/>
              </a:prstGeom>
              <a:solidFill>
                <a:schemeClr val="tx1">
                  <a:lumMod val="95000"/>
                </a:schemeClr>
              </a:solidFill>
              <a:ln w="6350"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sp>
            <p:nvSpPr>
              <p:cNvPr id="47" name="Isosceles Triangle 28">
                <a:extLst>
                  <a:ext uri="{FF2B5EF4-FFF2-40B4-BE49-F238E27FC236}">
                    <a16:creationId xmlns:a16="http://schemas.microsoft.com/office/drawing/2014/main" id="{6F522E83-3BD9-4B23-838D-9BBEDF5E84FA}"/>
                  </a:ext>
                </a:extLst>
              </p:cNvPr>
              <p:cNvSpPr/>
              <p:nvPr/>
            </p:nvSpPr>
            <p:spPr>
              <a:xfrm rot="10800000">
                <a:off x="3958225" y="2590800"/>
                <a:ext cx="319294" cy="323850"/>
              </a:xfrm>
              <a:prstGeom prst="triangle">
                <a:avLst>
                  <a:gd name="adj" fmla="val 0"/>
                </a:avLst>
              </a:prstGeom>
              <a:solidFill>
                <a:schemeClr val="tx1">
                  <a:lumMod val="95000"/>
                </a:schemeClr>
              </a:solidFill>
              <a:ln w="3175" cap="flat" cmpd="sng" algn="ctr">
                <a:noFill/>
                <a:prstDash val="solid"/>
                <a:miter lim="800000"/>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Arial"/>
                  <a:ea typeface="+mn-ea"/>
                  <a:cs typeface="+mn-cs"/>
                </a:endParaRPr>
              </a:p>
            </p:txBody>
          </p:sp>
        </p:grpSp>
        <p:sp>
          <p:nvSpPr>
            <p:cNvPr id="44" name="Rectangle 25">
              <a:extLst>
                <a:ext uri="{FF2B5EF4-FFF2-40B4-BE49-F238E27FC236}">
                  <a16:creationId xmlns:a16="http://schemas.microsoft.com/office/drawing/2014/main" id="{ED218EF5-8A04-42ED-99FB-90336E9F59B4}"/>
                </a:ext>
              </a:extLst>
            </p:cNvPr>
            <p:cNvSpPr/>
            <p:nvPr/>
          </p:nvSpPr>
          <p:spPr>
            <a:xfrm>
              <a:off x="3539345" y="1752897"/>
              <a:ext cx="498450" cy="923330"/>
            </a:xfrm>
            <a:prstGeom prst="rect">
              <a:avLst/>
            </a:prstGeom>
            <a:noFill/>
            <a:ln w="9525" cap="flat" cmpd="sng" algn="ctr">
              <a:noFill/>
              <a:prstDash val="solid"/>
            </a:ln>
            <a:effectLst/>
          </p:spPr>
          <p:txBody>
            <a:bodyPr wrap="none" lIns="0" tIns="0" rIns="0" bIns="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1" i="0" u="none" strike="noStrike" kern="0" cap="none" spc="0" normalizeH="0" baseline="0" noProof="0">
                  <a:ln>
                    <a:noFill/>
                  </a:ln>
                  <a:solidFill>
                    <a:schemeClr val="tx2"/>
                  </a:solidFill>
                  <a:effectLst/>
                  <a:uLnTx/>
                  <a:uFillTx/>
                  <a:latin typeface="Arial"/>
                  <a:ea typeface="+mn-ea"/>
                  <a:cs typeface="+mn-cs"/>
                </a:rPr>
                <a:t>01</a:t>
              </a:r>
            </a:p>
          </p:txBody>
        </p:sp>
        <p:sp>
          <p:nvSpPr>
            <p:cNvPr id="45" name="Rectangle 26">
              <a:extLst>
                <a:ext uri="{FF2B5EF4-FFF2-40B4-BE49-F238E27FC236}">
                  <a16:creationId xmlns:a16="http://schemas.microsoft.com/office/drawing/2014/main" id="{558E81E5-5F30-4851-A321-27F1304EBE91}"/>
                </a:ext>
              </a:extLst>
            </p:cNvPr>
            <p:cNvSpPr/>
            <p:nvPr/>
          </p:nvSpPr>
          <p:spPr>
            <a:xfrm>
              <a:off x="4381177" y="1816090"/>
              <a:ext cx="1354783" cy="738664"/>
            </a:xfrm>
            <a:prstGeom prst="rect">
              <a:avLst/>
            </a:prstGeom>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cs-CZ" sz="1600" b="1" i="0" u="none" strike="noStrike" kern="0" cap="none" spc="0" normalizeH="0" baseline="0" noProof="0" dirty="0">
                  <a:ln>
                    <a:noFill/>
                  </a:ln>
                  <a:solidFill>
                    <a:schemeClr val="bg1"/>
                  </a:solidFill>
                  <a:effectLst/>
                  <a:uLnTx/>
                  <a:uFillTx/>
                  <a:latin typeface="Arial"/>
                </a:rPr>
                <a:t>Představení</a:t>
              </a:r>
              <a:r>
                <a:rPr kumimoji="0" lang="cs-CZ" sz="1600" b="0" i="0" u="none" strike="noStrike" kern="0" cap="none" spc="0" normalizeH="0" baseline="0" noProof="0" dirty="0">
                  <a:ln>
                    <a:noFill/>
                  </a:ln>
                  <a:solidFill>
                    <a:schemeClr val="bg1"/>
                  </a:solidFill>
                  <a:effectLst/>
                  <a:uLnTx/>
                  <a:uFillTx/>
                  <a:latin typeface="Arial"/>
                </a:rPr>
                <a:t> cílů, evaluačních otázek a postupu evaluace</a:t>
              </a:r>
            </a:p>
          </p:txBody>
        </p:sp>
      </p:grpSp>
    </p:spTree>
    <p:extLst>
      <p:ext uri="{BB962C8B-B14F-4D97-AF65-F5344CB8AC3E}">
        <p14:creationId xmlns:p14="http://schemas.microsoft.com/office/powerpoint/2010/main" val="633886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0A944DAD-7613-4B5F-A199-E6F6CD4D6C20}"/>
              </a:ext>
            </a:extLst>
          </p:cNvPr>
          <p:cNvSpPr/>
          <p:nvPr/>
        </p:nvSpPr>
        <p:spPr>
          <a:xfrm>
            <a:off x="0" y="0"/>
            <a:ext cx="3024632" cy="6858000"/>
          </a:xfrm>
          <a:prstGeom prst="rect">
            <a:avLst/>
          </a:prstGeom>
          <a:solidFill>
            <a:schemeClr val="tx1">
              <a:lumMod val="85000"/>
            </a:schemeClr>
          </a:solidFill>
          <a:ln w="1905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dirty="0" err="1">
              <a:solidFill>
                <a:schemeClr val="bg1"/>
              </a:solidFill>
              <a:latin typeface="Arial" panose="020B0604020202020204" pitchFamily="34" charset="0"/>
              <a:cs typeface="Arial" panose="020B0604020202020204" pitchFamily="34" charset="0"/>
            </a:endParaRPr>
          </a:p>
        </p:txBody>
      </p:sp>
      <p:sp>
        <p:nvSpPr>
          <p:cNvPr id="5" name="Text Placeholder 1">
            <a:extLst>
              <a:ext uri="{FF2B5EF4-FFF2-40B4-BE49-F238E27FC236}">
                <a16:creationId xmlns:a16="http://schemas.microsoft.com/office/drawing/2014/main" id="{D99EB9A4-A186-4644-86A1-04C9EB56FCDA}"/>
              </a:ext>
            </a:extLst>
          </p:cNvPr>
          <p:cNvSpPr>
            <a:spLocks noGrp="1"/>
          </p:cNvSpPr>
          <p:nvPr>
            <p:ph type="body" sz="quarter" idx="16"/>
          </p:nvPr>
        </p:nvSpPr>
        <p:spPr>
          <a:xfrm>
            <a:off x="279607" y="543608"/>
            <a:ext cx="10790623" cy="606820"/>
          </a:xfrm>
        </p:spPr>
        <p:txBody>
          <a:bodyPr/>
          <a:lstStyle/>
          <a:p>
            <a:r>
              <a:rPr lang="cs-CZ" sz="3200" dirty="0">
                <a:solidFill>
                  <a:schemeClr val="bg1"/>
                </a:solidFill>
              </a:rPr>
              <a:t>HLAVNÍ CÍLE </a:t>
            </a:r>
          </a:p>
          <a:p>
            <a:r>
              <a:rPr lang="cs-CZ" sz="3200" dirty="0">
                <a:solidFill>
                  <a:schemeClr val="bg1"/>
                </a:solidFill>
              </a:rPr>
              <a:t>EVALUACE:</a:t>
            </a:r>
          </a:p>
        </p:txBody>
      </p:sp>
      <p:pic>
        <p:nvPicPr>
          <p:cNvPr id="9" name="Obrázek 8">
            <a:extLst>
              <a:ext uri="{FF2B5EF4-FFF2-40B4-BE49-F238E27FC236}">
                <a16:creationId xmlns:a16="http://schemas.microsoft.com/office/drawing/2014/main" id="{45E86DD3-B570-49F0-BA21-AF58BCD69C44}"/>
              </a:ext>
            </a:extLst>
          </p:cNvPr>
          <p:cNvPicPr>
            <a:picLocks noChangeAspect="1"/>
          </p:cNvPicPr>
          <p:nvPr/>
        </p:nvPicPr>
        <p:blipFill>
          <a:blip r:embed="rId3"/>
          <a:stretch>
            <a:fillRect/>
          </a:stretch>
        </p:blipFill>
        <p:spPr>
          <a:xfrm>
            <a:off x="3476567" y="1984323"/>
            <a:ext cx="8388753" cy="3043589"/>
          </a:xfrm>
          <a:prstGeom prst="rect">
            <a:avLst/>
          </a:prstGeom>
        </p:spPr>
      </p:pic>
      <p:sp>
        <p:nvSpPr>
          <p:cNvPr id="2" name="Footer Placeholder 1">
            <a:extLst>
              <a:ext uri="{FF2B5EF4-FFF2-40B4-BE49-F238E27FC236}">
                <a16:creationId xmlns:a16="http://schemas.microsoft.com/office/drawing/2014/main" id="{CF3CE3A0-0868-455A-A452-5AD1F91D2064}"/>
              </a:ext>
            </a:extLst>
          </p:cNvPr>
          <p:cNvSpPr>
            <a:spLocks noGrp="1"/>
          </p:cNvSpPr>
          <p:nvPr>
            <p:ph type="ftr" sz="quarter" idx="17"/>
          </p:nvPr>
        </p:nvSpPr>
        <p:spPr/>
        <p:txBody>
          <a:bodyPr/>
          <a:lstStyle/>
          <a:p>
            <a:r>
              <a:rPr lang="es-ES"/>
              <a:t>Monitorovací výbor OPTP, 29. 11. 2022</a:t>
            </a:r>
            <a:endParaRPr lang="en-US"/>
          </a:p>
        </p:txBody>
      </p:sp>
    </p:spTree>
    <p:extLst>
      <p:ext uri="{BB962C8B-B14F-4D97-AF65-F5344CB8AC3E}">
        <p14:creationId xmlns:p14="http://schemas.microsoft.com/office/powerpoint/2010/main" val="718765059"/>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15438E3-8A32-4F36-A0C2-68B1B002AC7A}"/>
              </a:ext>
            </a:extLst>
          </p:cNvPr>
          <p:cNvSpPr txBox="1"/>
          <p:nvPr/>
        </p:nvSpPr>
        <p:spPr>
          <a:xfrm>
            <a:off x="3704769" y="1733633"/>
            <a:ext cx="1298447" cy="6909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cs-CZ" sz="5000" b="1" dirty="0">
                <a:solidFill>
                  <a:schemeClr val="accent2"/>
                </a:solidFill>
                <a:latin typeface="Arial"/>
              </a:rPr>
              <a:t>EO</a:t>
            </a:r>
            <a:r>
              <a:rPr lang="en-US" sz="5000" b="1" dirty="0">
                <a:solidFill>
                  <a:schemeClr val="accent2"/>
                </a:solidFill>
                <a:latin typeface="Arial"/>
              </a:rPr>
              <a:t>1</a:t>
            </a:r>
          </a:p>
        </p:txBody>
      </p:sp>
      <p:sp>
        <p:nvSpPr>
          <p:cNvPr id="6" name="TextBox 5">
            <a:extLst>
              <a:ext uri="{FF2B5EF4-FFF2-40B4-BE49-F238E27FC236}">
                <a16:creationId xmlns:a16="http://schemas.microsoft.com/office/drawing/2014/main" id="{D0BE8AC1-6D4A-4449-A30A-F4A26715CCE3}"/>
              </a:ext>
            </a:extLst>
          </p:cNvPr>
          <p:cNvSpPr txBox="1"/>
          <p:nvPr/>
        </p:nvSpPr>
        <p:spPr>
          <a:xfrm>
            <a:off x="3704769" y="2417227"/>
            <a:ext cx="1298447" cy="6909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cs-CZ" sz="5000" b="1" dirty="0">
                <a:solidFill>
                  <a:schemeClr val="accent2"/>
                </a:solidFill>
                <a:latin typeface="Arial"/>
              </a:rPr>
              <a:t>EO2</a:t>
            </a:r>
            <a:endParaRPr lang="en-US" sz="5000" b="1" dirty="0">
              <a:solidFill>
                <a:schemeClr val="accent2"/>
              </a:solidFill>
              <a:latin typeface="Arial"/>
            </a:endParaRPr>
          </a:p>
        </p:txBody>
      </p:sp>
      <p:sp>
        <p:nvSpPr>
          <p:cNvPr id="7" name="TextBox 6">
            <a:extLst>
              <a:ext uri="{FF2B5EF4-FFF2-40B4-BE49-F238E27FC236}">
                <a16:creationId xmlns:a16="http://schemas.microsoft.com/office/drawing/2014/main" id="{99752DA3-8DE7-4CB0-9802-186D7A73F115}"/>
              </a:ext>
            </a:extLst>
          </p:cNvPr>
          <p:cNvSpPr txBox="1"/>
          <p:nvPr/>
        </p:nvSpPr>
        <p:spPr>
          <a:xfrm>
            <a:off x="3704769" y="3097073"/>
            <a:ext cx="1298447" cy="6909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cs-CZ" sz="5000" b="1" dirty="0">
                <a:solidFill>
                  <a:schemeClr val="accent2"/>
                </a:solidFill>
                <a:latin typeface="Arial"/>
              </a:rPr>
              <a:t>EO3</a:t>
            </a:r>
            <a:endParaRPr lang="en-US" sz="5000" b="1" dirty="0">
              <a:solidFill>
                <a:schemeClr val="accent2"/>
              </a:solidFill>
              <a:latin typeface="Arial"/>
            </a:endParaRPr>
          </a:p>
        </p:txBody>
      </p:sp>
      <p:sp>
        <p:nvSpPr>
          <p:cNvPr id="8" name="TextBox 7">
            <a:extLst>
              <a:ext uri="{FF2B5EF4-FFF2-40B4-BE49-F238E27FC236}">
                <a16:creationId xmlns:a16="http://schemas.microsoft.com/office/drawing/2014/main" id="{C884885A-A2B9-4A72-A5DE-734CA84B962F}"/>
              </a:ext>
            </a:extLst>
          </p:cNvPr>
          <p:cNvSpPr txBox="1"/>
          <p:nvPr/>
        </p:nvSpPr>
        <p:spPr>
          <a:xfrm>
            <a:off x="3704769" y="3788031"/>
            <a:ext cx="1298447" cy="6909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cs-CZ" sz="5000" b="1" dirty="0">
                <a:solidFill>
                  <a:schemeClr val="accent2"/>
                </a:solidFill>
                <a:latin typeface="Arial"/>
              </a:rPr>
              <a:t>EO4</a:t>
            </a:r>
            <a:endParaRPr lang="en-US" sz="5000" b="1" dirty="0">
              <a:solidFill>
                <a:schemeClr val="accent2"/>
              </a:solidFill>
              <a:latin typeface="Arial"/>
            </a:endParaRPr>
          </a:p>
        </p:txBody>
      </p:sp>
      <p:sp>
        <p:nvSpPr>
          <p:cNvPr id="48" name="Rectangle 47">
            <a:extLst>
              <a:ext uri="{FF2B5EF4-FFF2-40B4-BE49-F238E27FC236}">
                <a16:creationId xmlns:a16="http://schemas.microsoft.com/office/drawing/2014/main" id="{0A944DAD-7613-4B5F-A199-E6F6CD4D6C20}"/>
              </a:ext>
            </a:extLst>
          </p:cNvPr>
          <p:cNvSpPr/>
          <p:nvPr/>
        </p:nvSpPr>
        <p:spPr>
          <a:xfrm>
            <a:off x="0" y="0"/>
            <a:ext cx="3024632" cy="6858000"/>
          </a:xfrm>
          <a:prstGeom prst="rect">
            <a:avLst/>
          </a:prstGeom>
          <a:solidFill>
            <a:schemeClr val="tx1">
              <a:lumMod val="85000"/>
            </a:schemeClr>
          </a:solidFill>
          <a:ln w="1905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dirty="0" err="1">
              <a:solidFill>
                <a:schemeClr val="bg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6D0A676E-7C25-4A3E-8846-B66648C3CCAF}"/>
              </a:ext>
            </a:extLst>
          </p:cNvPr>
          <p:cNvSpPr txBox="1"/>
          <p:nvPr/>
        </p:nvSpPr>
        <p:spPr>
          <a:xfrm>
            <a:off x="5381353" y="1755088"/>
            <a:ext cx="6163182" cy="507831"/>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cs-CZ" b="1" dirty="0">
                <a:solidFill>
                  <a:schemeClr val="bg1"/>
                </a:solidFill>
                <a:latin typeface="Arial"/>
              </a:rPr>
              <a:t>Jak nastavit dotazníkové šetření zhodnocení implementace OPTP pro programové období 2021-2027?</a:t>
            </a:r>
            <a:endParaRPr lang="en-US" b="1" dirty="0">
              <a:solidFill>
                <a:schemeClr val="bg1"/>
              </a:solidFill>
              <a:latin typeface="Arial"/>
            </a:endParaRPr>
          </a:p>
        </p:txBody>
      </p:sp>
      <p:sp>
        <p:nvSpPr>
          <p:cNvPr id="42" name="Text Placeholder 1">
            <a:extLst>
              <a:ext uri="{FF2B5EF4-FFF2-40B4-BE49-F238E27FC236}">
                <a16:creationId xmlns:a16="http://schemas.microsoft.com/office/drawing/2014/main" id="{E3F53AFD-21E6-420B-979C-517C8EE62186}"/>
              </a:ext>
            </a:extLst>
          </p:cNvPr>
          <p:cNvSpPr>
            <a:spLocks noGrp="1"/>
          </p:cNvSpPr>
          <p:nvPr>
            <p:ph type="body" sz="quarter" idx="16"/>
          </p:nvPr>
        </p:nvSpPr>
        <p:spPr>
          <a:xfrm>
            <a:off x="335849" y="508617"/>
            <a:ext cx="10790623" cy="606820"/>
          </a:xfrm>
        </p:spPr>
        <p:txBody>
          <a:bodyPr/>
          <a:lstStyle/>
          <a:p>
            <a:r>
              <a:rPr lang="cs-CZ" sz="3200" dirty="0">
                <a:solidFill>
                  <a:schemeClr val="bg1"/>
                </a:solidFill>
              </a:rPr>
              <a:t>EVALUAČNÍ </a:t>
            </a:r>
          </a:p>
          <a:p>
            <a:r>
              <a:rPr lang="cs-CZ" sz="3200" dirty="0">
                <a:solidFill>
                  <a:schemeClr val="bg1"/>
                </a:solidFill>
              </a:rPr>
              <a:t>OTÁZKY:</a:t>
            </a:r>
          </a:p>
        </p:txBody>
      </p:sp>
      <p:sp>
        <p:nvSpPr>
          <p:cNvPr id="43" name="TextBox 42">
            <a:extLst>
              <a:ext uri="{FF2B5EF4-FFF2-40B4-BE49-F238E27FC236}">
                <a16:creationId xmlns:a16="http://schemas.microsoft.com/office/drawing/2014/main" id="{999E3C51-D3F7-483E-BEE6-6283A603E1FC}"/>
              </a:ext>
            </a:extLst>
          </p:cNvPr>
          <p:cNvSpPr txBox="1"/>
          <p:nvPr/>
        </p:nvSpPr>
        <p:spPr>
          <a:xfrm>
            <a:off x="5381353" y="2447605"/>
            <a:ext cx="6438391" cy="507831"/>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cs-CZ" b="1" dirty="0">
                <a:solidFill>
                  <a:schemeClr val="bg1"/>
                </a:solidFill>
                <a:latin typeface="Arial"/>
              </a:rPr>
              <a:t>Jak nastavit design průběžné evaluace a další metody sběru a zdroje dat pro potřeby evaluace?</a:t>
            </a:r>
            <a:endParaRPr lang="en-US" b="1" dirty="0">
              <a:solidFill>
                <a:schemeClr val="bg1"/>
              </a:solidFill>
              <a:latin typeface="Arial"/>
            </a:endParaRPr>
          </a:p>
        </p:txBody>
      </p:sp>
      <p:sp>
        <p:nvSpPr>
          <p:cNvPr id="44" name="TextBox 43">
            <a:extLst>
              <a:ext uri="{FF2B5EF4-FFF2-40B4-BE49-F238E27FC236}">
                <a16:creationId xmlns:a16="http://schemas.microsoft.com/office/drawing/2014/main" id="{8AF7BDE2-CA70-471E-AFD4-6E9CDBCD5313}"/>
              </a:ext>
            </a:extLst>
          </p:cNvPr>
          <p:cNvSpPr txBox="1"/>
          <p:nvPr/>
        </p:nvSpPr>
        <p:spPr>
          <a:xfrm>
            <a:off x="5381352" y="3247520"/>
            <a:ext cx="6438391" cy="272382"/>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cs-CZ" b="1" dirty="0">
                <a:solidFill>
                  <a:schemeClr val="bg1"/>
                </a:solidFill>
                <a:latin typeface="Arial"/>
              </a:rPr>
              <a:t>Jak zefektivnit procesy týkající se evaluační činnosti? </a:t>
            </a:r>
            <a:endParaRPr lang="en-US" b="1" dirty="0">
              <a:solidFill>
                <a:schemeClr val="bg1"/>
              </a:solidFill>
              <a:latin typeface="Arial"/>
            </a:endParaRPr>
          </a:p>
        </p:txBody>
      </p:sp>
      <p:sp>
        <p:nvSpPr>
          <p:cNvPr id="47" name="TextBox 46">
            <a:extLst>
              <a:ext uri="{FF2B5EF4-FFF2-40B4-BE49-F238E27FC236}">
                <a16:creationId xmlns:a16="http://schemas.microsoft.com/office/drawing/2014/main" id="{4863B796-0187-4B83-A2DC-65308E639DE9}"/>
              </a:ext>
            </a:extLst>
          </p:cNvPr>
          <p:cNvSpPr txBox="1"/>
          <p:nvPr/>
        </p:nvSpPr>
        <p:spPr>
          <a:xfrm>
            <a:off x="5381351" y="3811986"/>
            <a:ext cx="6438391" cy="743280"/>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cs-CZ" b="1" dirty="0">
                <a:solidFill>
                  <a:schemeClr val="bg1"/>
                </a:solidFill>
                <a:latin typeface="Arial"/>
              </a:rPr>
              <a:t>Jaká opatření by měla EJ OPTP přijmout, aby výstupy zadávaných analýz a evaluací byly spolehlivější a přesnější? </a:t>
            </a:r>
            <a:endParaRPr lang="en-US" b="1" dirty="0">
              <a:solidFill>
                <a:schemeClr val="bg1"/>
              </a:solidFill>
              <a:latin typeface="Arial"/>
            </a:endParaRPr>
          </a:p>
        </p:txBody>
      </p:sp>
      <p:sp>
        <p:nvSpPr>
          <p:cNvPr id="2" name="Footer Placeholder 1">
            <a:extLst>
              <a:ext uri="{FF2B5EF4-FFF2-40B4-BE49-F238E27FC236}">
                <a16:creationId xmlns:a16="http://schemas.microsoft.com/office/drawing/2014/main" id="{29DFA417-5450-44D5-A46A-DFAA729C76EA}"/>
              </a:ext>
            </a:extLst>
          </p:cNvPr>
          <p:cNvSpPr>
            <a:spLocks noGrp="1"/>
          </p:cNvSpPr>
          <p:nvPr>
            <p:ph type="ftr" sz="quarter" idx="17"/>
          </p:nvPr>
        </p:nvSpPr>
        <p:spPr/>
        <p:txBody>
          <a:bodyPr/>
          <a:lstStyle/>
          <a:p>
            <a:r>
              <a:rPr lang="es-ES"/>
              <a:t>Monitorovací výbor OPTP, 29. 11. 2022</a:t>
            </a:r>
            <a:endParaRPr lang="en-US"/>
          </a:p>
        </p:txBody>
      </p:sp>
    </p:spTree>
    <p:extLst>
      <p:ext uri="{BB962C8B-B14F-4D97-AF65-F5344CB8AC3E}">
        <p14:creationId xmlns:p14="http://schemas.microsoft.com/office/powerpoint/2010/main" val="266246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0A944DAD-7613-4B5F-A199-E6F6CD4D6C20}"/>
              </a:ext>
            </a:extLst>
          </p:cNvPr>
          <p:cNvSpPr/>
          <p:nvPr/>
        </p:nvSpPr>
        <p:spPr>
          <a:xfrm>
            <a:off x="0" y="0"/>
            <a:ext cx="3024632" cy="6858000"/>
          </a:xfrm>
          <a:prstGeom prst="rect">
            <a:avLst/>
          </a:prstGeom>
          <a:solidFill>
            <a:schemeClr val="tx1">
              <a:lumMod val="85000"/>
            </a:schemeClr>
          </a:solidFill>
          <a:ln w="1905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dirty="0" err="1">
              <a:solidFill>
                <a:schemeClr val="bg1"/>
              </a:solidFill>
              <a:latin typeface="Arial" panose="020B0604020202020204" pitchFamily="34" charset="0"/>
              <a:cs typeface="Arial" panose="020B0604020202020204" pitchFamily="34" charset="0"/>
            </a:endParaRPr>
          </a:p>
        </p:txBody>
      </p:sp>
      <p:sp>
        <p:nvSpPr>
          <p:cNvPr id="42" name="Text Placeholder 1">
            <a:extLst>
              <a:ext uri="{FF2B5EF4-FFF2-40B4-BE49-F238E27FC236}">
                <a16:creationId xmlns:a16="http://schemas.microsoft.com/office/drawing/2014/main" id="{E3F53AFD-21E6-420B-979C-517C8EE62186}"/>
              </a:ext>
            </a:extLst>
          </p:cNvPr>
          <p:cNvSpPr>
            <a:spLocks noGrp="1"/>
          </p:cNvSpPr>
          <p:nvPr>
            <p:ph type="body" sz="quarter" idx="16"/>
          </p:nvPr>
        </p:nvSpPr>
        <p:spPr>
          <a:xfrm>
            <a:off x="258584" y="472307"/>
            <a:ext cx="2507464" cy="606820"/>
          </a:xfrm>
        </p:spPr>
        <p:txBody>
          <a:bodyPr/>
          <a:lstStyle/>
          <a:p>
            <a:r>
              <a:rPr lang="cs-CZ" sz="3200" dirty="0">
                <a:solidFill>
                  <a:schemeClr val="bg1"/>
                </a:solidFill>
              </a:rPr>
              <a:t>POSTUP</a:t>
            </a:r>
          </a:p>
          <a:p>
            <a:r>
              <a:rPr lang="cs-CZ" sz="3200" dirty="0">
                <a:solidFill>
                  <a:schemeClr val="bg1"/>
                </a:solidFill>
              </a:rPr>
              <a:t>EVALUACE:</a:t>
            </a:r>
          </a:p>
        </p:txBody>
      </p:sp>
      <p:sp>
        <p:nvSpPr>
          <p:cNvPr id="34" name="TextovéPole 33">
            <a:extLst>
              <a:ext uri="{FF2B5EF4-FFF2-40B4-BE49-F238E27FC236}">
                <a16:creationId xmlns:a16="http://schemas.microsoft.com/office/drawing/2014/main" id="{D38219AC-6787-46BA-8033-4F08C9F4B998}"/>
              </a:ext>
            </a:extLst>
          </p:cNvPr>
          <p:cNvSpPr txBox="1"/>
          <p:nvPr/>
        </p:nvSpPr>
        <p:spPr>
          <a:xfrm>
            <a:off x="3260369" y="255823"/>
            <a:ext cx="8756963" cy="6838795"/>
          </a:xfrm>
          <a:prstGeom prst="rect">
            <a:avLst/>
          </a:prstGeom>
          <a:noFill/>
        </p:spPr>
        <p:txBody>
          <a:bodyPr wrap="square" lIns="0" tIns="36576" rIns="0" bIns="0" rtlCol="0">
            <a:spAutoFit/>
          </a:bodyPr>
          <a:lstStyle/>
          <a:p>
            <a:pPr marL="457200" indent="-457200" algn="l">
              <a:lnSpc>
                <a:spcPct val="200000"/>
              </a:lnSpc>
              <a:spcAft>
                <a:spcPts val="600"/>
              </a:spcAft>
              <a:buClr>
                <a:schemeClr val="accent2"/>
              </a:buClr>
              <a:buSzPct val="160000"/>
              <a:buFont typeface="+mj-lt"/>
              <a:buAutoNum type="arabicPeriod"/>
            </a:pPr>
            <a:r>
              <a:rPr lang="cs-CZ" sz="2000" dirty="0">
                <a:solidFill>
                  <a:schemeClr val="bg1"/>
                </a:solidFill>
                <a:latin typeface="Arial" panose="020B0604020202020204" pitchFamily="34" charset="0"/>
                <a:cs typeface="Arial" panose="020B0604020202020204" pitchFamily="34" charset="0"/>
              </a:rPr>
              <a:t>Analýza dokumentů a aktérů (březen/ duben 2022)</a:t>
            </a:r>
          </a:p>
          <a:p>
            <a:pPr marL="457200" indent="-457200">
              <a:lnSpc>
                <a:spcPct val="200000"/>
              </a:lnSpc>
              <a:spcAft>
                <a:spcPts val="600"/>
              </a:spcAft>
              <a:buClr>
                <a:schemeClr val="accent2"/>
              </a:buClr>
              <a:buSzPct val="160000"/>
              <a:buFont typeface="+mj-lt"/>
              <a:buAutoNum type="arabicPeriod"/>
            </a:pPr>
            <a:r>
              <a:rPr lang="cs-CZ" sz="2000" dirty="0">
                <a:solidFill>
                  <a:schemeClr val="bg1"/>
                </a:solidFill>
                <a:latin typeface="Arial" panose="020B0604020202020204" pitchFamily="34" charset="0"/>
                <a:cs typeface="Arial" panose="020B0604020202020204" pitchFamily="34" charset="0"/>
              </a:rPr>
              <a:t>Příprava scénářů rozhovorů (duben 2022)</a:t>
            </a:r>
            <a:endParaRPr lang="cs-CZ" sz="2000" dirty="0">
              <a:solidFill>
                <a:schemeClr val="bg1">
                  <a:lumMod val="60000"/>
                  <a:lumOff val="40000"/>
                </a:schemeClr>
              </a:solidFill>
              <a:latin typeface="Arial" panose="020B0604020202020204" pitchFamily="34" charset="0"/>
              <a:cs typeface="Arial" panose="020B0604020202020204" pitchFamily="34" charset="0"/>
            </a:endParaRPr>
          </a:p>
          <a:p>
            <a:pPr marL="457200" indent="-457200">
              <a:lnSpc>
                <a:spcPct val="200000"/>
              </a:lnSpc>
              <a:spcAft>
                <a:spcPts val="600"/>
              </a:spcAft>
              <a:buClr>
                <a:schemeClr val="accent2"/>
              </a:buClr>
              <a:buSzPct val="160000"/>
              <a:buFont typeface="+mj-lt"/>
              <a:buAutoNum type="arabicPeriod"/>
            </a:pPr>
            <a:r>
              <a:rPr lang="cs-CZ" sz="2000" dirty="0">
                <a:solidFill>
                  <a:schemeClr val="bg1"/>
                </a:solidFill>
                <a:latin typeface="Arial" panose="020B0604020202020204" pitchFamily="34" charset="0"/>
                <a:cs typeface="Arial" panose="020B0604020202020204" pitchFamily="34" charset="0"/>
              </a:rPr>
              <a:t>Oslovení stakeholderů (duben 2022)</a:t>
            </a:r>
          </a:p>
          <a:p>
            <a:pPr marL="457200" indent="-457200">
              <a:lnSpc>
                <a:spcPct val="200000"/>
              </a:lnSpc>
              <a:spcAft>
                <a:spcPts val="600"/>
              </a:spcAft>
              <a:buClr>
                <a:schemeClr val="accent2"/>
              </a:buClr>
              <a:buSzPct val="160000"/>
              <a:buFont typeface="+mj-lt"/>
              <a:buAutoNum type="arabicPeriod"/>
            </a:pPr>
            <a:r>
              <a:rPr lang="cs-CZ" sz="2000" dirty="0">
                <a:solidFill>
                  <a:schemeClr val="bg1"/>
                </a:solidFill>
                <a:latin typeface="Arial" panose="020B0604020202020204" pitchFamily="34" charset="0"/>
                <a:cs typeface="Arial" panose="020B0604020202020204" pitchFamily="34" charset="0"/>
              </a:rPr>
              <a:t>Realizace rozhovorů se stakeholdery (květen/ červen 2022)</a:t>
            </a:r>
          </a:p>
          <a:p>
            <a:pPr marL="457200" indent="-457200">
              <a:lnSpc>
                <a:spcPct val="200000"/>
              </a:lnSpc>
              <a:spcAft>
                <a:spcPts val="600"/>
              </a:spcAft>
              <a:buClr>
                <a:schemeClr val="accent2"/>
              </a:buClr>
              <a:buSzPct val="160000"/>
              <a:buFont typeface="+mj-lt"/>
              <a:buAutoNum type="arabicPeriod"/>
            </a:pPr>
            <a:r>
              <a:rPr lang="cs-CZ" sz="2000" dirty="0">
                <a:solidFill>
                  <a:schemeClr val="bg1"/>
                </a:solidFill>
                <a:latin typeface="Arial" panose="020B0604020202020204" pitchFamily="34" charset="0"/>
                <a:cs typeface="Arial" panose="020B0604020202020204" pitchFamily="34" charset="0"/>
              </a:rPr>
              <a:t>Realizace workshopu pro EQ3 a EQ4 </a:t>
            </a:r>
            <a:r>
              <a:rPr lang="en-US" sz="2000" dirty="0">
                <a:solidFill>
                  <a:schemeClr val="bg1"/>
                </a:solidFill>
                <a:latin typeface="Arial" panose="020B0604020202020204" pitchFamily="34" charset="0"/>
                <a:cs typeface="Arial" panose="020B0604020202020204" pitchFamily="34" charset="0"/>
              </a:rPr>
              <a:t>(</a:t>
            </a:r>
            <a:r>
              <a:rPr lang="en-US" sz="2000" dirty="0" err="1">
                <a:solidFill>
                  <a:schemeClr val="bg1"/>
                </a:solidFill>
                <a:latin typeface="Arial" panose="020B0604020202020204" pitchFamily="34" charset="0"/>
                <a:cs typeface="Arial" panose="020B0604020202020204" pitchFamily="34" charset="0"/>
              </a:rPr>
              <a:t>červen</a:t>
            </a:r>
            <a:r>
              <a:rPr lang="en-US" sz="2000" dirty="0">
                <a:solidFill>
                  <a:schemeClr val="bg1"/>
                </a:solidFill>
                <a:latin typeface="Arial" panose="020B0604020202020204" pitchFamily="34" charset="0"/>
                <a:cs typeface="Arial" panose="020B0604020202020204" pitchFamily="34" charset="0"/>
              </a:rPr>
              <a:t> 2022, </a:t>
            </a:r>
            <a:r>
              <a:rPr lang="en-US" sz="2000" dirty="0" err="1">
                <a:solidFill>
                  <a:schemeClr val="bg1"/>
                </a:solidFill>
                <a:latin typeface="Arial" panose="020B0604020202020204" pitchFamily="34" charset="0"/>
                <a:cs typeface="Arial" panose="020B0604020202020204" pitchFamily="34" charset="0"/>
              </a:rPr>
              <a:t>konference</a:t>
            </a:r>
            <a:r>
              <a:rPr lang="en-US" sz="2000" dirty="0">
                <a:solidFill>
                  <a:schemeClr val="bg1"/>
                </a:solidFill>
                <a:latin typeface="Arial" panose="020B0604020202020204" pitchFamily="34" charset="0"/>
                <a:cs typeface="Arial" panose="020B0604020202020204" pitchFamily="34" charset="0"/>
              </a:rPr>
              <a:t> ČES)</a:t>
            </a:r>
          </a:p>
          <a:p>
            <a:pPr marL="457200" indent="-457200" algn="l">
              <a:lnSpc>
                <a:spcPct val="200000"/>
              </a:lnSpc>
              <a:spcAft>
                <a:spcPts val="600"/>
              </a:spcAft>
              <a:buClr>
                <a:schemeClr val="accent2"/>
              </a:buClr>
              <a:buSzPct val="160000"/>
              <a:buFont typeface="+mj-lt"/>
              <a:buAutoNum type="arabicPeriod"/>
            </a:pPr>
            <a:r>
              <a:rPr lang="cs-CZ" sz="2000" dirty="0">
                <a:solidFill>
                  <a:schemeClr val="bg1"/>
                </a:solidFill>
                <a:latin typeface="Arial" panose="020B0604020202020204" pitchFamily="34" charset="0"/>
                <a:cs typeface="Arial" panose="020B0604020202020204" pitchFamily="34" charset="0"/>
              </a:rPr>
              <a:t>Nastavení dotazníku a průběžné evaluace (červenec 2022)</a:t>
            </a:r>
          </a:p>
          <a:p>
            <a:pPr marL="457200" indent="-457200" algn="l">
              <a:lnSpc>
                <a:spcPct val="200000"/>
              </a:lnSpc>
              <a:spcAft>
                <a:spcPts val="600"/>
              </a:spcAft>
              <a:buClr>
                <a:schemeClr val="accent2"/>
              </a:buClr>
              <a:buSzPct val="160000"/>
              <a:buFont typeface="+mj-lt"/>
              <a:buAutoNum type="arabicPeriod"/>
            </a:pPr>
            <a:r>
              <a:rPr lang="cs-CZ" sz="2000" dirty="0">
                <a:solidFill>
                  <a:schemeClr val="bg1"/>
                </a:solidFill>
                <a:latin typeface="Arial" panose="020B0604020202020204" pitchFamily="34" charset="0"/>
                <a:cs typeface="Arial" panose="020B0604020202020204" pitchFamily="34" charset="0"/>
              </a:rPr>
              <a:t>Pilotáž (červenec 2022)</a:t>
            </a:r>
          </a:p>
          <a:p>
            <a:pPr marL="457200" indent="-457200" algn="l">
              <a:lnSpc>
                <a:spcPct val="200000"/>
              </a:lnSpc>
              <a:spcAft>
                <a:spcPts val="600"/>
              </a:spcAft>
              <a:buClr>
                <a:schemeClr val="accent2"/>
              </a:buClr>
              <a:buSzPct val="160000"/>
              <a:buFont typeface="+mj-lt"/>
              <a:buAutoNum type="arabicPeriod"/>
            </a:pPr>
            <a:r>
              <a:rPr lang="cs-CZ" sz="2000" dirty="0">
                <a:solidFill>
                  <a:schemeClr val="bg1"/>
                </a:solidFill>
                <a:latin typeface="Arial" panose="020B0604020202020204" pitchFamily="34" charset="0"/>
                <a:cs typeface="Arial" panose="020B0604020202020204" pitchFamily="34" charset="0"/>
              </a:rPr>
              <a:t>Připomínkové řízení (červenec 2022)</a:t>
            </a:r>
          </a:p>
          <a:p>
            <a:pPr marL="457200" indent="-457200" algn="l">
              <a:lnSpc>
                <a:spcPct val="200000"/>
              </a:lnSpc>
              <a:spcAft>
                <a:spcPts val="600"/>
              </a:spcAft>
              <a:buClr>
                <a:schemeClr val="accent2"/>
              </a:buClr>
              <a:buSzPct val="160000"/>
              <a:buFont typeface="+mj-lt"/>
              <a:buAutoNum type="arabicPeriod"/>
            </a:pPr>
            <a:r>
              <a:rPr lang="cs-CZ" sz="2000" dirty="0">
                <a:solidFill>
                  <a:schemeClr val="bg1"/>
                </a:solidFill>
                <a:latin typeface="Arial" panose="020B0604020202020204" pitchFamily="34" charset="0"/>
                <a:cs typeface="Arial" panose="020B0604020202020204" pitchFamily="34" charset="0"/>
              </a:rPr>
              <a:t>Prezentace výsledků (říjen/ listopad 2022)</a:t>
            </a:r>
          </a:p>
          <a:p>
            <a:pPr algn="l">
              <a:spcAft>
                <a:spcPts val="600"/>
              </a:spcAft>
              <a:buClr>
                <a:schemeClr val="tx2"/>
              </a:buClr>
              <a:buSzPct val="80000"/>
            </a:pPr>
            <a:endParaRPr lang="cs-CZ" sz="1600" dirty="0">
              <a:solidFill>
                <a:schemeClr val="accent2"/>
              </a:solidFill>
              <a:latin typeface="Arial" panose="020B0604020202020204" pitchFamily="34" charset="0"/>
              <a:cs typeface="Arial" panose="020B0604020202020204" pitchFamily="34" charset="0"/>
            </a:endParaRPr>
          </a:p>
          <a:p>
            <a:pPr algn="l">
              <a:spcAft>
                <a:spcPts val="600"/>
              </a:spcAft>
              <a:buClr>
                <a:schemeClr val="tx2"/>
              </a:buClr>
              <a:buSzPct val="80000"/>
            </a:pPr>
            <a:endParaRPr lang="cs-CZ" sz="1600" dirty="0">
              <a:solidFill>
                <a:schemeClr val="accent2"/>
              </a:solidFill>
              <a:latin typeface="Arial" panose="020B0604020202020204" pitchFamily="34" charset="0"/>
              <a:cs typeface="Arial" panose="020B0604020202020204" pitchFamily="34" charset="0"/>
            </a:endParaRPr>
          </a:p>
        </p:txBody>
      </p:sp>
      <p:sp>
        <p:nvSpPr>
          <p:cNvPr id="35" name="Ovál 34">
            <a:extLst>
              <a:ext uri="{FF2B5EF4-FFF2-40B4-BE49-F238E27FC236}">
                <a16:creationId xmlns:a16="http://schemas.microsoft.com/office/drawing/2014/main" id="{CB7FEF4D-7DE2-40D9-9061-DFFB3A745344}"/>
              </a:ext>
            </a:extLst>
          </p:cNvPr>
          <p:cNvSpPr/>
          <p:nvPr/>
        </p:nvSpPr>
        <p:spPr>
          <a:xfrm>
            <a:off x="9984897" y="727659"/>
            <a:ext cx="1365403" cy="1232312"/>
          </a:xfrm>
          <a:prstGeom prst="ellipse">
            <a:avLst/>
          </a:prstGeom>
          <a:solidFill>
            <a:schemeClr val="accent2"/>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dirty="0" err="1">
              <a:solidFill>
                <a:schemeClr val="bg1"/>
              </a:solidFill>
              <a:latin typeface="Arial" panose="020B0604020202020204" pitchFamily="34" charset="0"/>
              <a:cs typeface="Arial" panose="020B0604020202020204" pitchFamily="34" charset="0"/>
            </a:endParaRPr>
          </a:p>
        </p:txBody>
      </p:sp>
      <p:sp>
        <p:nvSpPr>
          <p:cNvPr id="36" name="TextovéPole 35">
            <a:extLst>
              <a:ext uri="{FF2B5EF4-FFF2-40B4-BE49-F238E27FC236}">
                <a16:creationId xmlns:a16="http://schemas.microsoft.com/office/drawing/2014/main" id="{B329CF41-8391-4BD8-A880-DDA76F876068}"/>
              </a:ext>
            </a:extLst>
          </p:cNvPr>
          <p:cNvSpPr txBox="1"/>
          <p:nvPr/>
        </p:nvSpPr>
        <p:spPr>
          <a:xfrm>
            <a:off x="9908558" y="1079127"/>
            <a:ext cx="1518082" cy="467820"/>
          </a:xfrm>
          <a:prstGeom prst="rect">
            <a:avLst/>
          </a:prstGeom>
          <a:noFill/>
        </p:spPr>
        <p:txBody>
          <a:bodyPr wrap="square" lIns="0" tIns="36576" rIns="0" bIns="0" rtlCol="0">
            <a:spAutoFit/>
          </a:bodyPr>
          <a:lstStyle/>
          <a:p>
            <a:pPr algn="ctr">
              <a:spcAft>
                <a:spcPts val="600"/>
              </a:spcAft>
              <a:buClr>
                <a:schemeClr val="tx2"/>
              </a:buClr>
              <a:buSzPct val="80000"/>
            </a:pPr>
            <a:r>
              <a:rPr lang="cs-CZ" sz="1400" dirty="0">
                <a:solidFill>
                  <a:schemeClr val="bg1"/>
                </a:solidFill>
                <a:latin typeface="Arial" panose="020B0604020202020204" pitchFamily="34" charset="0"/>
                <a:cs typeface="Arial" panose="020B0604020202020204" pitchFamily="34" charset="0"/>
              </a:rPr>
              <a:t>VSTUPNÍ ZPRÁVA</a:t>
            </a:r>
            <a:endParaRPr lang="cs-CZ" sz="1100" dirty="0">
              <a:solidFill>
                <a:schemeClr val="bg1"/>
              </a:solidFill>
              <a:latin typeface="Arial" panose="020B0604020202020204" pitchFamily="34" charset="0"/>
              <a:cs typeface="Arial" panose="020B0604020202020204" pitchFamily="34" charset="0"/>
            </a:endParaRPr>
          </a:p>
        </p:txBody>
      </p:sp>
      <p:sp>
        <p:nvSpPr>
          <p:cNvPr id="37" name="Ovál 36">
            <a:extLst>
              <a:ext uri="{FF2B5EF4-FFF2-40B4-BE49-F238E27FC236}">
                <a16:creationId xmlns:a16="http://schemas.microsoft.com/office/drawing/2014/main" id="{4DEECE2E-E4C9-4BD7-8F33-15A64725C9EE}"/>
              </a:ext>
            </a:extLst>
          </p:cNvPr>
          <p:cNvSpPr/>
          <p:nvPr/>
        </p:nvSpPr>
        <p:spPr>
          <a:xfrm>
            <a:off x="10023067" y="4631575"/>
            <a:ext cx="1441742" cy="1316650"/>
          </a:xfrm>
          <a:prstGeom prst="ellipse">
            <a:avLst/>
          </a:prstGeom>
          <a:solidFill>
            <a:schemeClr val="accent2"/>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dirty="0" err="1">
              <a:solidFill>
                <a:schemeClr val="bg1"/>
              </a:solidFill>
              <a:latin typeface="Arial" panose="020B0604020202020204" pitchFamily="34" charset="0"/>
              <a:cs typeface="Arial" panose="020B0604020202020204" pitchFamily="34" charset="0"/>
            </a:endParaRPr>
          </a:p>
        </p:txBody>
      </p:sp>
      <p:sp>
        <p:nvSpPr>
          <p:cNvPr id="38" name="TextovéPole 37">
            <a:extLst>
              <a:ext uri="{FF2B5EF4-FFF2-40B4-BE49-F238E27FC236}">
                <a16:creationId xmlns:a16="http://schemas.microsoft.com/office/drawing/2014/main" id="{FA17B3BE-4754-47A5-BF51-74C7B0015E44}"/>
              </a:ext>
            </a:extLst>
          </p:cNvPr>
          <p:cNvSpPr txBox="1"/>
          <p:nvPr/>
        </p:nvSpPr>
        <p:spPr>
          <a:xfrm>
            <a:off x="9984897" y="5055990"/>
            <a:ext cx="1518082" cy="467820"/>
          </a:xfrm>
          <a:prstGeom prst="rect">
            <a:avLst/>
          </a:prstGeom>
          <a:noFill/>
        </p:spPr>
        <p:txBody>
          <a:bodyPr wrap="square" lIns="0" tIns="36576" rIns="0" bIns="0" rtlCol="0">
            <a:spAutoFit/>
          </a:bodyPr>
          <a:lstStyle/>
          <a:p>
            <a:pPr algn="ctr">
              <a:spcAft>
                <a:spcPts val="600"/>
              </a:spcAft>
              <a:buClr>
                <a:schemeClr val="tx2"/>
              </a:buClr>
              <a:buSzPct val="80000"/>
            </a:pPr>
            <a:r>
              <a:rPr lang="cs-CZ" sz="1400" dirty="0">
                <a:solidFill>
                  <a:schemeClr val="bg1"/>
                </a:solidFill>
                <a:latin typeface="Arial" panose="020B0604020202020204" pitchFamily="34" charset="0"/>
                <a:cs typeface="Arial" panose="020B0604020202020204" pitchFamily="34" charset="0"/>
              </a:rPr>
              <a:t>ZÁVĚREČNÁ ZPRÁVA</a:t>
            </a:r>
            <a:endParaRPr lang="cs-CZ" sz="1100" dirty="0">
              <a:solidFill>
                <a:schemeClr val="bg1"/>
              </a:solidFill>
              <a:latin typeface="Arial" panose="020B0604020202020204" pitchFamily="34" charset="0"/>
              <a:cs typeface="Arial" panose="020B0604020202020204" pitchFamily="34" charset="0"/>
            </a:endParaRPr>
          </a:p>
        </p:txBody>
      </p:sp>
      <p:sp>
        <p:nvSpPr>
          <p:cNvPr id="2" name="Footer Placeholder 1">
            <a:extLst>
              <a:ext uri="{FF2B5EF4-FFF2-40B4-BE49-F238E27FC236}">
                <a16:creationId xmlns:a16="http://schemas.microsoft.com/office/drawing/2014/main" id="{B68567B4-6C52-48EA-95F1-D5FB4E715918}"/>
              </a:ext>
            </a:extLst>
          </p:cNvPr>
          <p:cNvSpPr>
            <a:spLocks noGrp="1"/>
          </p:cNvSpPr>
          <p:nvPr>
            <p:ph type="ftr" sz="quarter" idx="17"/>
          </p:nvPr>
        </p:nvSpPr>
        <p:spPr/>
        <p:txBody>
          <a:bodyPr/>
          <a:lstStyle/>
          <a:p>
            <a:r>
              <a:rPr lang="es-ES"/>
              <a:t>Monitorovací výbor OPTP, 29. 11. 2022</a:t>
            </a:r>
            <a:endParaRPr lang="en-US"/>
          </a:p>
        </p:txBody>
      </p:sp>
    </p:spTree>
    <p:extLst>
      <p:ext uri="{BB962C8B-B14F-4D97-AF65-F5344CB8AC3E}">
        <p14:creationId xmlns:p14="http://schemas.microsoft.com/office/powerpoint/2010/main" val="350682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Člověk sleduje prázdný telefon.">
            <a:extLst>
              <a:ext uri="{FF2B5EF4-FFF2-40B4-BE49-F238E27FC236}">
                <a16:creationId xmlns:a16="http://schemas.microsoft.com/office/drawing/2014/main" id="{A767F6E7-5998-446C-8339-6ECABFE16EC9}"/>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5774" r="1" b="1"/>
          <a:stretch/>
        </p:blipFill>
        <p:spPr>
          <a:xfrm>
            <a:off x="20" y="10"/>
            <a:ext cx="12198330" cy="6857990"/>
          </a:xfrm>
          <a:prstGeom prst="rect">
            <a:avLst/>
          </a:prstGeom>
          <a:noFill/>
        </p:spPr>
      </p:pic>
      <p:pic>
        <p:nvPicPr>
          <p:cNvPr id="7" name="Picture 26">
            <a:extLst>
              <a:ext uri="{FF2B5EF4-FFF2-40B4-BE49-F238E27FC236}">
                <a16:creationId xmlns:a16="http://schemas.microsoft.com/office/drawing/2014/main" id="{6DD3A39D-4AD4-4105-93A2-4F16BC629D0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140" y="686307"/>
            <a:ext cx="5561474" cy="3064779"/>
          </a:xfrm>
          <a:prstGeom prst="rect">
            <a:avLst/>
          </a:prstGeom>
          <a:noFill/>
          <a:ln>
            <a:noFill/>
          </a:ln>
        </p:spPr>
      </p:pic>
      <p:sp>
        <p:nvSpPr>
          <p:cNvPr id="8" name="Title 2">
            <a:extLst>
              <a:ext uri="{FF2B5EF4-FFF2-40B4-BE49-F238E27FC236}">
                <a16:creationId xmlns:a16="http://schemas.microsoft.com/office/drawing/2014/main" id="{17EDAB27-29B9-4FD4-A45C-9A9A27424D81}"/>
              </a:ext>
            </a:extLst>
          </p:cNvPr>
          <p:cNvSpPr txBox="1">
            <a:spLocks/>
          </p:cNvSpPr>
          <p:nvPr/>
        </p:nvSpPr>
        <p:spPr>
          <a:xfrm>
            <a:off x="828964" y="1699183"/>
            <a:ext cx="5465304" cy="1411888"/>
          </a:xfrm>
          <a:prstGeom prst="rect">
            <a:avLst/>
          </a:prstGeom>
        </p:spPr>
        <p:txBody>
          <a:bodyPr vert="horz" lIns="0" tIns="0" rIns="0" bIns="0" rtlCol="0" anchor="t" anchorCtr="0">
            <a:noAutofit/>
          </a:bodyPr>
          <a:lstStyle>
            <a:lvl1pPr algn="l" defTabSz="1007887" rtl="0" eaLnBrk="1" latinLnBrk="0" hangingPunct="1">
              <a:lnSpc>
                <a:spcPct val="100000"/>
              </a:lnSpc>
              <a:spcBef>
                <a:spcPct val="0"/>
              </a:spcBef>
              <a:buNone/>
              <a:defRPr sz="3600" kern="1200">
                <a:solidFill>
                  <a:schemeClr val="bg1"/>
                </a:solidFill>
                <a:latin typeface="+mj-lt"/>
                <a:ea typeface="+mj-ea"/>
                <a:cs typeface="+mj-cs"/>
              </a:defRPr>
            </a:lvl1pPr>
          </a:lstStyle>
          <a:p>
            <a:r>
              <a:rPr lang="cs-CZ" sz="3200" b="1" dirty="0">
                <a:latin typeface="Arial" panose="020B0604020202020204" pitchFamily="34" charset="0"/>
                <a:ea typeface="+mn-ea"/>
                <a:cs typeface="+mn-cs"/>
              </a:rPr>
              <a:t>HLAVNÍ ZÁVĚRY</a:t>
            </a:r>
            <a:r>
              <a:rPr lang="cs-CZ" sz="3200" b="1">
                <a:latin typeface="Arial" panose="020B0604020202020204" pitchFamily="34" charset="0"/>
                <a:ea typeface="+mn-ea"/>
                <a:cs typeface="+mn-cs"/>
              </a:rPr>
              <a:t> EO1</a:t>
            </a:r>
            <a:endParaRPr lang="cs-CZ" sz="3200" b="1" dirty="0">
              <a:latin typeface="Arial" panose="020B0604020202020204" pitchFamily="34" charset="0"/>
              <a:ea typeface="+mn-ea"/>
              <a:cs typeface="+mn-cs"/>
            </a:endParaRPr>
          </a:p>
          <a:p>
            <a:pPr algn="ctr"/>
            <a:endParaRPr lang="cs-CZ" sz="2400" b="1" dirty="0">
              <a:latin typeface="Arial" panose="020B0604020202020204" pitchFamily="34" charset="0"/>
              <a:ea typeface="+mn-ea"/>
              <a:cs typeface="+mn-cs"/>
            </a:endParaRPr>
          </a:p>
          <a:p>
            <a:r>
              <a:rPr lang="cs-CZ" sz="2000" b="1" dirty="0">
                <a:latin typeface="Arial" panose="020B0604020202020204" pitchFamily="34" charset="0"/>
                <a:ea typeface="+mn-ea"/>
                <a:cs typeface="+mn-cs"/>
              </a:rPr>
              <a:t>NASTAVENÍ DOTAZNÍKOVÉHO ŠETŘENÍ</a:t>
            </a:r>
            <a:endParaRPr lang="en-GB" sz="2000" b="1" dirty="0">
              <a:latin typeface="Arial" panose="020B0604020202020204" pitchFamily="34" charset="0"/>
              <a:ea typeface="+mn-ea"/>
              <a:cs typeface="+mn-cs"/>
            </a:endParaRPr>
          </a:p>
        </p:txBody>
      </p:sp>
    </p:spTree>
    <p:extLst>
      <p:ext uri="{BB962C8B-B14F-4D97-AF65-F5344CB8AC3E}">
        <p14:creationId xmlns:p14="http://schemas.microsoft.com/office/powerpoint/2010/main" val="3178241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cs-CZ" sz="2400" dirty="0">
                <a:solidFill>
                  <a:schemeClr val="bg1"/>
                </a:solidFill>
              </a:rPr>
              <a:t>HLAVNÍ ZÁVĚRY: DOTAZNÍKOVÉ ŠETŘENÍ</a:t>
            </a:r>
          </a:p>
        </p:txBody>
      </p:sp>
      <p:sp>
        <p:nvSpPr>
          <p:cNvPr id="21" name="TextBox 6">
            <a:extLst>
              <a:ext uri="{FF2B5EF4-FFF2-40B4-BE49-F238E27FC236}">
                <a16:creationId xmlns:a16="http://schemas.microsoft.com/office/drawing/2014/main" id="{EAD8BDC2-CA4B-4B72-ACBF-CD5CC81F6476}"/>
              </a:ext>
            </a:extLst>
          </p:cNvPr>
          <p:cNvSpPr txBox="1"/>
          <p:nvPr/>
        </p:nvSpPr>
        <p:spPr>
          <a:xfrm>
            <a:off x="1251751" y="1086013"/>
            <a:ext cx="9099612" cy="923330"/>
          </a:xfrm>
          <a:prstGeom prst="rect">
            <a:avLst/>
          </a:prstGeom>
          <a:noFill/>
        </p:spPr>
        <p:txBody>
          <a:bodyPr wrap="square">
            <a:spAutoFit/>
          </a:bodyPr>
          <a:lstStyle/>
          <a:p>
            <a:pPr algn="just"/>
            <a:r>
              <a:rPr lang="cs-CZ"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Cílem dotazníkového šetření je zhodnocení implementace OPTP v období 2021+. Dotazník nahrazuje využívané indikátory a zaměřuje se na několik aspektů plnění cílů OPTP:</a:t>
            </a:r>
            <a:endParaRPr lang="cs-CZ" dirty="0">
              <a:solidFill>
                <a:schemeClr val="bg1"/>
              </a:solidFill>
            </a:endParaRPr>
          </a:p>
        </p:txBody>
      </p:sp>
      <p:sp>
        <p:nvSpPr>
          <p:cNvPr id="22" name="TextBox 8">
            <a:extLst>
              <a:ext uri="{FF2B5EF4-FFF2-40B4-BE49-F238E27FC236}">
                <a16:creationId xmlns:a16="http://schemas.microsoft.com/office/drawing/2014/main" id="{E0E9B772-2D87-4FCD-ABB6-3C9062317E98}"/>
              </a:ext>
            </a:extLst>
          </p:cNvPr>
          <p:cNvSpPr txBox="1"/>
          <p:nvPr/>
        </p:nvSpPr>
        <p:spPr>
          <a:xfrm>
            <a:off x="1356864" y="5495654"/>
            <a:ext cx="9099612" cy="702372"/>
          </a:xfrm>
          <a:prstGeom prst="rect">
            <a:avLst/>
          </a:prstGeom>
          <a:noFill/>
        </p:spPr>
        <p:txBody>
          <a:bodyPr wrap="square">
            <a:spAutoFit/>
          </a:bodyPr>
          <a:lstStyle/>
          <a:p>
            <a:pPr algn="just">
              <a:lnSpc>
                <a:spcPct val="115000"/>
              </a:lnSpc>
              <a:spcBef>
                <a:spcPts val="600"/>
              </a:spcBef>
              <a:spcAft>
                <a:spcPts val="1200"/>
              </a:spcAft>
            </a:pPr>
            <a:r>
              <a:rPr lang="cs-CZ" b="1" kern="600" dirty="0">
                <a:solidFill>
                  <a:srgbClr val="27ACAA"/>
                </a:solidFill>
                <a:effectLst/>
                <a:latin typeface="Arial" panose="020B0604020202020204" pitchFamily="34" charset="0"/>
                <a:ea typeface="Calibri Light" panose="020F0302020204030204" pitchFamily="34" charset="0"/>
                <a:cs typeface="Wingdings" panose="05000000000000000000" pitchFamily="2" charset="2"/>
              </a:rPr>
              <a:t>Cílem je nastavení dotazníkového šetření tak, aby byl co nejvíce efektivní, flexibilní a jednoduchý a zároveň poskytl relevantní informace pro ŘO OPTP. </a:t>
            </a:r>
          </a:p>
        </p:txBody>
      </p:sp>
      <p:pic>
        <p:nvPicPr>
          <p:cNvPr id="19" name="Obrázek 18">
            <a:extLst>
              <a:ext uri="{FF2B5EF4-FFF2-40B4-BE49-F238E27FC236}">
                <a16:creationId xmlns:a16="http://schemas.microsoft.com/office/drawing/2014/main" id="{A5369E4A-B723-4278-B51F-9A467DE0018C}"/>
              </a:ext>
            </a:extLst>
          </p:cNvPr>
          <p:cNvPicPr>
            <a:picLocks noChangeAspect="1"/>
          </p:cNvPicPr>
          <p:nvPr/>
        </p:nvPicPr>
        <p:blipFill>
          <a:blip r:embed="rId2"/>
          <a:stretch>
            <a:fillRect/>
          </a:stretch>
        </p:blipFill>
        <p:spPr>
          <a:xfrm>
            <a:off x="1035692" y="2095600"/>
            <a:ext cx="10267131" cy="3313797"/>
          </a:xfrm>
          <a:prstGeom prst="rect">
            <a:avLst/>
          </a:prstGeom>
        </p:spPr>
      </p:pic>
      <p:sp>
        <p:nvSpPr>
          <p:cNvPr id="2" name="Footer Placeholder 1">
            <a:extLst>
              <a:ext uri="{FF2B5EF4-FFF2-40B4-BE49-F238E27FC236}">
                <a16:creationId xmlns:a16="http://schemas.microsoft.com/office/drawing/2014/main" id="{1292EB73-DA7C-4FB7-8E16-EA4C9CE98925}"/>
              </a:ext>
            </a:extLst>
          </p:cNvPr>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1290148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ulka 4">
            <a:extLst>
              <a:ext uri="{FF2B5EF4-FFF2-40B4-BE49-F238E27FC236}">
                <a16:creationId xmlns:a16="http://schemas.microsoft.com/office/drawing/2014/main" id="{E6F34FE4-71BD-4451-A48B-7A36A4DD6EF8}"/>
              </a:ext>
            </a:extLst>
          </p:cNvPr>
          <p:cNvGraphicFramePr>
            <a:graphicFrameLocks noGrp="1"/>
          </p:cNvGraphicFramePr>
          <p:nvPr>
            <p:extLst>
              <p:ext uri="{D42A27DB-BD31-4B8C-83A1-F6EECF244321}">
                <p14:modId xmlns:p14="http://schemas.microsoft.com/office/powerpoint/2010/main" val="1107836281"/>
              </p:ext>
            </p:extLst>
          </p:nvPr>
        </p:nvGraphicFramePr>
        <p:xfrm>
          <a:off x="609918" y="952501"/>
          <a:ext cx="10978515" cy="5236938"/>
        </p:xfrm>
        <a:graphic>
          <a:graphicData uri="http://schemas.openxmlformats.org/drawingml/2006/table">
            <a:tbl>
              <a:tblPr firstRow="1" firstCol="1" bandRow="1"/>
              <a:tblGrid>
                <a:gridCol w="1851928">
                  <a:extLst>
                    <a:ext uri="{9D8B030D-6E8A-4147-A177-3AD203B41FA5}">
                      <a16:colId xmlns:a16="http://schemas.microsoft.com/office/drawing/2014/main" val="389325776"/>
                    </a:ext>
                  </a:extLst>
                </a:gridCol>
                <a:gridCol w="6018832">
                  <a:extLst>
                    <a:ext uri="{9D8B030D-6E8A-4147-A177-3AD203B41FA5}">
                      <a16:colId xmlns:a16="http://schemas.microsoft.com/office/drawing/2014/main" val="3992920434"/>
                    </a:ext>
                  </a:extLst>
                </a:gridCol>
                <a:gridCol w="3107755">
                  <a:extLst>
                    <a:ext uri="{9D8B030D-6E8A-4147-A177-3AD203B41FA5}">
                      <a16:colId xmlns:a16="http://schemas.microsoft.com/office/drawing/2014/main" val="796255610"/>
                    </a:ext>
                  </a:extLst>
                </a:gridCol>
              </a:tblGrid>
              <a:tr h="808460">
                <a:tc>
                  <a:txBody>
                    <a:bodyPr/>
                    <a:lstStyle/>
                    <a:p>
                      <a:pPr>
                        <a:lnSpc>
                          <a:spcPct val="115000"/>
                        </a:lnSpc>
                        <a:spcBef>
                          <a:spcPts val="600"/>
                        </a:spcBef>
                        <a:spcAft>
                          <a:spcPts val="1200"/>
                        </a:spcAft>
                      </a:pPr>
                      <a:r>
                        <a:rPr lang="cs-CZ" sz="1400" b="1" kern="600" dirty="0">
                          <a:solidFill>
                            <a:srgbClr val="27ACAA"/>
                          </a:solidFill>
                          <a:effectLst/>
                          <a:latin typeface="Arial" panose="020B0604020202020204" pitchFamily="34" charset="0"/>
                          <a:ea typeface="Wingdings" panose="05000000000000000000" pitchFamily="2" charset="2"/>
                          <a:cs typeface="Wingdings" panose="05000000000000000000" pitchFamily="2" charset="2"/>
                        </a:rPr>
                        <a:t>Externí uživatelé IS KP21+</a:t>
                      </a:r>
                      <a:endParaRPr lang="cs-CZ" sz="1400" kern="600" dirty="0">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a:noFill/>
                    </a:lnL>
                    <a:lnR w="12700" cap="flat" cmpd="sng" algn="ctr">
                      <a:solidFill>
                        <a:srgbClr val="00A3AE"/>
                      </a:solidFill>
                      <a:prstDash val="dash"/>
                      <a:round/>
                      <a:headEnd type="none" w="med" len="med"/>
                      <a:tailEnd type="none" w="med" len="med"/>
                    </a:lnR>
                    <a:lnT w="28575" cap="flat" cmpd="sng" algn="ctr">
                      <a:solidFill>
                        <a:srgbClr val="00A3AE"/>
                      </a:solidFill>
                      <a:prstDash val="solid"/>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Žadatelé a příjemci využívající systém ISKP21+. </a:t>
                      </a:r>
                    </a:p>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Několik tisíc respondentů (přibližně 3 000). </a:t>
                      </a:r>
                    </a:p>
                  </a:txBody>
                  <a:tcPr marL="57534" marR="57534" marT="0" marB="0" anchor="ctr">
                    <a:lnL w="12700" cap="flat" cmpd="sng" algn="ctr">
                      <a:solidFill>
                        <a:srgbClr val="00A3AE"/>
                      </a:solidFill>
                      <a:prstDash val="dash"/>
                      <a:round/>
                      <a:headEnd type="none" w="med" len="med"/>
                      <a:tailEnd type="none" w="med" len="med"/>
                    </a:lnL>
                    <a:lnR w="12700" cap="flat" cmpd="sng" algn="ctr">
                      <a:solidFill>
                        <a:srgbClr val="00A3AE"/>
                      </a:solidFill>
                      <a:prstDash val="dash"/>
                      <a:round/>
                      <a:headEnd type="none" w="med" len="med"/>
                      <a:tailEnd type="none" w="med" len="med"/>
                    </a:lnR>
                    <a:lnT w="28575" cap="flat" cmpd="sng" algn="ctr">
                      <a:solidFill>
                        <a:srgbClr val="00A3AE"/>
                      </a:solidFill>
                      <a:prstDash val="solid"/>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ISKP21+ </a:t>
                      </a:r>
                    </a:p>
                  </a:txBody>
                  <a:tcPr marL="57534" marR="57534" marT="0" marB="0" anchor="ctr">
                    <a:lnL w="12700" cap="flat" cmpd="sng" algn="ctr">
                      <a:solidFill>
                        <a:srgbClr val="00A3AE"/>
                      </a:solidFill>
                      <a:prstDash val="dash"/>
                      <a:round/>
                      <a:headEnd type="none" w="med" len="med"/>
                      <a:tailEnd type="none" w="med" len="med"/>
                    </a:lnL>
                    <a:lnR>
                      <a:noFill/>
                    </a:lnR>
                    <a:lnT w="28575" cap="flat" cmpd="sng" algn="ctr">
                      <a:solidFill>
                        <a:srgbClr val="00A3AE"/>
                      </a:solidFill>
                      <a:prstDash val="solid"/>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1142973226"/>
                  </a:ext>
                </a:extLst>
              </a:tr>
              <a:tr h="911219">
                <a:tc>
                  <a:txBody>
                    <a:bodyPr/>
                    <a:lstStyle/>
                    <a:p>
                      <a:pPr>
                        <a:lnSpc>
                          <a:spcPct val="115000"/>
                        </a:lnSpc>
                        <a:spcBef>
                          <a:spcPts val="600"/>
                        </a:spcBef>
                        <a:spcAft>
                          <a:spcPts val="1200"/>
                        </a:spcAft>
                      </a:pPr>
                      <a:r>
                        <a:rPr lang="cs-CZ" sz="14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Interní uživatelé MS2021+</a:t>
                      </a:r>
                      <a:endParaRPr lang="cs-CZ" sz="1400" kern="600">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Implementační struktura ESIF. </a:t>
                      </a: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Několik tisíc uživatelů (v oblasti vzdělávání 3 500 účastníků). </a:t>
                      </a:r>
                      <a:endPar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w="12700" cap="flat" cmpd="sng" algn="ctr">
                      <a:solidFill>
                        <a:srgbClr val="00A3AE"/>
                      </a:solidFill>
                      <a:prstDash val="dash"/>
                      <a:round/>
                      <a:headEnd type="none" w="med" len="med"/>
                      <a:tailEnd type="none" w="med" len="med"/>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marR="0" lvl="0" indent="-342900" algn="l" defTabSz="914400" rtl="0" eaLnBrk="1" fontAlgn="auto"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defRPr/>
                      </a:pP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MS2021+</a:t>
                      </a: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1519386477"/>
                  </a:ext>
                </a:extLst>
              </a:tr>
              <a:tr h="808460">
                <a:tc>
                  <a:txBody>
                    <a:bodyPr/>
                    <a:lstStyle/>
                    <a:p>
                      <a:pPr>
                        <a:lnSpc>
                          <a:spcPct val="115000"/>
                        </a:lnSpc>
                        <a:spcBef>
                          <a:spcPts val="600"/>
                        </a:spcBef>
                        <a:spcAft>
                          <a:spcPts val="1200"/>
                        </a:spcAft>
                      </a:pPr>
                      <a:r>
                        <a:rPr lang="cs-CZ" sz="14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Regionální partneři</a:t>
                      </a:r>
                      <a:endParaRPr lang="cs-CZ" sz="1400" kern="600">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Nositelé ITI, kanceláře MAS, Regionální stálé konference a Magistrát hlavního města Prahy. </a:t>
                      </a: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Přibližně 200 respondentů (za každý subjekt bude jeden respondent).</a:t>
                      </a:r>
                      <a:endPar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w="12700" cap="flat" cmpd="sng" algn="ctr">
                      <a:solidFill>
                        <a:srgbClr val="00A3AE"/>
                      </a:solidFill>
                      <a:prstDash val="dash"/>
                      <a:round/>
                      <a:headEnd type="none" w="med" len="med"/>
                      <a:tailEnd type="none" w="med" len="med"/>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Metodický rámec, administrativní náklady implementace, mzdy, IS </a:t>
                      </a:r>
                      <a:r>
                        <a:rPr lang="cs-CZ" sz="1400" kern="600" dirty="0" smtClean="0">
                          <a:solidFill>
                            <a:schemeClr val="bg1"/>
                          </a:solidFill>
                          <a:effectLst/>
                          <a:latin typeface="Arial" panose="020B0604020202020204" pitchFamily="34" charset="0"/>
                          <a:ea typeface="Calibri Light" panose="020F0302020204030204" pitchFamily="34" charset="0"/>
                          <a:cs typeface="Wingdings" panose="05000000000000000000" pitchFamily="2" charset="2"/>
                        </a:rPr>
                        <a:t>KP2021</a:t>
                      </a: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 důvěra</a:t>
                      </a: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1265051144"/>
                  </a:ext>
                </a:extLst>
              </a:tr>
              <a:tr h="911219">
                <a:tc>
                  <a:txBody>
                    <a:bodyPr/>
                    <a:lstStyle/>
                    <a:p>
                      <a:pPr>
                        <a:lnSpc>
                          <a:spcPct val="115000"/>
                        </a:lnSpc>
                        <a:spcBef>
                          <a:spcPts val="600"/>
                        </a:spcBef>
                        <a:spcAft>
                          <a:spcPts val="1200"/>
                        </a:spcAft>
                      </a:pPr>
                      <a:r>
                        <a:rPr lang="cs-CZ" sz="14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Beneficienti </a:t>
                      </a:r>
                      <a:endParaRPr lang="cs-CZ" sz="1400" kern="600">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Zaměstnanci ústředních orgánů státní správy, kteří jsou z projektů podporováni.</a:t>
                      </a:r>
                      <a:endPar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endParaRP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Přibližně 400 respondentů.</a:t>
                      </a:r>
                      <a:endPar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w="12700" cap="flat" cmpd="sng" algn="ctr">
                      <a:solidFill>
                        <a:srgbClr val="00A3AE"/>
                      </a:solidFill>
                      <a:prstDash val="dash"/>
                      <a:round/>
                      <a:headEnd type="none" w="med" len="med"/>
                      <a:tailEnd type="none" w="med" len="med"/>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marR="0" lvl="0" indent="-342900" algn="l" defTabSz="914400" rtl="0" eaLnBrk="1" fontAlgn="auto"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defRPr/>
                      </a:pP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Vzdělávání – příjemce, administrativní náklady implementace, mzdy, </a:t>
                      </a:r>
                      <a:r>
                        <a:rPr lang="cs-CZ" sz="1400" kern="600" dirty="0" smtClean="0">
                          <a:solidFill>
                            <a:schemeClr val="bg1"/>
                          </a:solidFill>
                          <a:effectLst/>
                          <a:latin typeface="Arial" panose="020B0604020202020204" pitchFamily="34" charset="0"/>
                          <a:ea typeface="Calibri Light" panose="020F0302020204030204" pitchFamily="34" charset="0"/>
                          <a:cs typeface="Wingdings" panose="05000000000000000000" pitchFamily="2" charset="2"/>
                        </a:rPr>
                        <a:t>ISKP2021</a:t>
                      </a: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a:t>
                      </a: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207030503"/>
                  </a:ext>
                </a:extLst>
              </a:tr>
              <a:tr h="967805">
                <a:tc>
                  <a:txBody>
                    <a:bodyPr/>
                    <a:lstStyle/>
                    <a:p>
                      <a:pPr>
                        <a:lnSpc>
                          <a:spcPct val="115000"/>
                        </a:lnSpc>
                        <a:spcBef>
                          <a:spcPts val="600"/>
                        </a:spcBef>
                        <a:spcAft>
                          <a:spcPts val="1200"/>
                        </a:spcAft>
                      </a:pPr>
                      <a:r>
                        <a:rPr lang="cs-CZ" sz="14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Realizátoři projektů</a:t>
                      </a:r>
                      <a:endParaRPr lang="cs-CZ" sz="1400" kern="600">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Realizátoři projektů (např. </a:t>
                      </a: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AO MF, PO MF, AFCOS, MV, ŘO OPTP, MMR NOK, či OPŘ). </a:t>
                      </a:r>
                      <a:endPar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endParaRP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Několik desítek respondentů.</a:t>
                      </a:r>
                      <a:endPar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w="12700" cap="flat" cmpd="sng" algn="ctr">
                      <a:solidFill>
                        <a:srgbClr val="00A3AE"/>
                      </a:solidFill>
                      <a:prstDash val="dash"/>
                      <a:round/>
                      <a:headEnd type="none" w="med" len="med"/>
                      <a:tailEnd type="none" w="med" len="med"/>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marR="0" lvl="0" indent="-342900" algn="l" defTabSz="914400" rtl="0" eaLnBrk="1" fontAlgn="auto"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defRPr/>
                      </a:pP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Vzdělávání – realizátoři,  metodický rámec, administrativní náklady implementace, mzdy, </a:t>
                      </a:r>
                      <a:r>
                        <a:rPr lang="cs-CZ" sz="1400" kern="600" dirty="0" smtClean="0">
                          <a:solidFill>
                            <a:schemeClr val="bg1"/>
                          </a:solidFill>
                          <a:effectLst/>
                          <a:latin typeface="Arial" panose="020B0604020202020204" pitchFamily="34" charset="0"/>
                          <a:ea typeface="Calibri Light" panose="020F0302020204030204" pitchFamily="34" charset="0"/>
                          <a:cs typeface="Wingdings" panose="05000000000000000000" pitchFamily="2" charset="2"/>
                        </a:rPr>
                        <a:t>MS2021+</a:t>
                      </a:r>
                      <a:endPar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3337486858"/>
                  </a:ext>
                </a:extLst>
              </a:tr>
              <a:tr h="808460">
                <a:tc>
                  <a:txBody>
                    <a:bodyPr/>
                    <a:lstStyle/>
                    <a:p>
                      <a:pPr>
                        <a:lnSpc>
                          <a:spcPct val="115000"/>
                        </a:lnSpc>
                        <a:spcBef>
                          <a:spcPts val="600"/>
                        </a:spcBef>
                        <a:spcAft>
                          <a:spcPts val="1200"/>
                        </a:spcAft>
                      </a:pPr>
                      <a:r>
                        <a:rPr lang="cs-CZ" sz="14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Tým e-government (MV)</a:t>
                      </a:r>
                      <a:endParaRPr lang="cs-CZ" sz="1400" kern="600">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28575" cap="flat" cmpd="sng" algn="ctr">
                      <a:solidFill>
                        <a:srgbClr val="00A3AE"/>
                      </a:solidFill>
                      <a:prstDash val="solid"/>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Tým zaměřený na téma e-governmentu na Ministerstvu vnitra. </a:t>
                      </a:r>
                      <a:endPar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endParaRPr>
                    </a:p>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Počet respondentů zatím není zřejmý, odhadujeme několik jednotek/ desítek respondentů.</a:t>
                      </a:r>
                      <a:endPar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endParaRPr>
                    </a:p>
                  </a:txBody>
                  <a:tcPr marL="57534" marR="57534" marT="0" marB="0" anchor="ctr">
                    <a:lnL w="12700" cap="flat" cmpd="sng" algn="ctr">
                      <a:solidFill>
                        <a:srgbClr val="00A3AE"/>
                      </a:solidFill>
                      <a:prstDash val="dash"/>
                      <a:round/>
                      <a:headEnd type="none" w="med" len="med"/>
                      <a:tailEnd type="none" w="med" len="med"/>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28575" cap="flat" cmpd="sng" algn="ctr">
                      <a:solidFill>
                        <a:srgbClr val="00A3AE"/>
                      </a:solidFill>
                      <a:prstDash val="solid"/>
                      <a:round/>
                      <a:headEnd type="none" w="med" len="med"/>
                      <a:tailEnd type="none" w="med" len="med"/>
                    </a:lnB>
                  </a:tcPr>
                </a:tc>
                <a:tc>
                  <a:txBody>
                    <a:bodyPr/>
                    <a:lstStyle/>
                    <a:p>
                      <a:pPr marL="342900" lvl="0" indent="-342900" algn="l" defTabSz="914400" rtl="0" eaLnBrk="1" latinLnBrk="0" hangingPunct="1">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4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E-government</a:t>
                      </a:r>
                    </a:p>
                  </a:txBody>
                  <a:tcPr marL="57534" marR="57534"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28575" cap="flat" cmpd="sng" algn="ctr">
                      <a:solidFill>
                        <a:srgbClr val="00A3AE"/>
                      </a:solidFill>
                      <a:prstDash val="solid"/>
                      <a:round/>
                      <a:headEnd type="none" w="med" len="med"/>
                      <a:tailEnd type="none" w="med" len="med"/>
                    </a:lnB>
                  </a:tcPr>
                </a:tc>
                <a:extLst>
                  <a:ext uri="{0D108BD9-81ED-4DB2-BD59-A6C34878D82A}">
                    <a16:rowId xmlns:a16="http://schemas.microsoft.com/office/drawing/2014/main" val="2290942287"/>
                  </a:ext>
                </a:extLst>
              </a:tr>
            </a:tbl>
          </a:graphicData>
        </a:graphic>
      </p:graphicFrame>
      <p:sp>
        <p:nvSpPr>
          <p:cNvPr id="7" name="Title 6">
            <a:extLst>
              <a:ext uri="{FF2B5EF4-FFF2-40B4-BE49-F238E27FC236}">
                <a16:creationId xmlns:a16="http://schemas.microsoft.com/office/drawing/2014/main" id="{9FBEE94E-5EE5-470F-A29F-5B32B1CB1BC0}"/>
              </a:ext>
            </a:extLst>
          </p:cNvPr>
          <p:cNvSpPr>
            <a:spLocks noGrp="1"/>
          </p:cNvSpPr>
          <p:nvPr>
            <p:ph type="title"/>
          </p:nvPr>
        </p:nvSpPr>
        <p:spPr/>
        <p:txBody>
          <a:bodyPr/>
          <a:lstStyle/>
          <a:p>
            <a:pPr algn="ctr"/>
            <a:r>
              <a:rPr lang="cs-CZ" dirty="0">
                <a:solidFill>
                  <a:schemeClr val="bg1"/>
                </a:solidFill>
              </a:rPr>
              <a:t>HLAVNÍ ZÁVĚRY: DOTAZNÍKOVÉ ŠETŘENÍ</a:t>
            </a:r>
            <a:br>
              <a:rPr lang="cs-CZ" dirty="0">
                <a:solidFill>
                  <a:schemeClr val="bg1"/>
                </a:solidFill>
              </a:rPr>
            </a:br>
            <a:r>
              <a:rPr lang="cs-CZ" sz="2000" dirty="0">
                <a:solidFill>
                  <a:schemeClr val="bg1"/>
                </a:solidFill>
              </a:rPr>
              <a:t>Specifikace cílových skupin</a:t>
            </a:r>
            <a:endParaRPr lang="cs-CZ" dirty="0"/>
          </a:p>
        </p:txBody>
      </p:sp>
      <p:sp>
        <p:nvSpPr>
          <p:cNvPr id="8" name="Footer Placeholder 7">
            <a:extLst>
              <a:ext uri="{FF2B5EF4-FFF2-40B4-BE49-F238E27FC236}">
                <a16:creationId xmlns:a16="http://schemas.microsoft.com/office/drawing/2014/main" id="{46EF32EA-18BE-40D9-9614-1464FB72496E}"/>
              </a:ext>
            </a:extLst>
          </p:cNvPr>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1233327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9">
            <a:extLst>
              <a:ext uri="{FF2B5EF4-FFF2-40B4-BE49-F238E27FC236}">
                <a16:creationId xmlns:a16="http://schemas.microsoft.com/office/drawing/2014/main" id="{183B77E4-612B-45CB-8176-39DF5FBF0A5D}"/>
              </a:ext>
            </a:extLst>
          </p:cNvPr>
          <p:cNvGraphicFramePr>
            <a:graphicFrameLocks noGrp="1"/>
          </p:cNvGraphicFramePr>
          <p:nvPr>
            <p:extLst>
              <p:ext uri="{D42A27DB-BD31-4B8C-83A1-F6EECF244321}">
                <p14:modId xmlns:p14="http://schemas.microsoft.com/office/powerpoint/2010/main" val="32521800"/>
              </p:ext>
            </p:extLst>
          </p:nvPr>
        </p:nvGraphicFramePr>
        <p:xfrm>
          <a:off x="609918" y="952500"/>
          <a:ext cx="10978515" cy="5050766"/>
        </p:xfrm>
        <a:graphic>
          <a:graphicData uri="http://schemas.openxmlformats.org/drawingml/2006/table">
            <a:tbl>
              <a:tblPr firstRow="1" firstCol="1" bandRow="1"/>
              <a:tblGrid>
                <a:gridCol w="3116147">
                  <a:extLst>
                    <a:ext uri="{9D8B030D-6E8A-4147-A177-3AD203B41FA5}">
                      <a16:colId xmlns:a16="http://schemas.microsoft.com/office/drawing/2014/main" val="1575263218"/>
                    </a:ext>
                  </a:extLst>
                </a:gridCol>
                <a:gridCol w="7862368">
                  <a:extLst>
                    <a:ext uri="{9D8B030D-6E8A-4147-A177-3AD203B41FA5}">
                      <a16:colId xmlns:a16="http://schemas.microsoft.com/office/drawing/2014/main" val="266549755"/>
                    </a:ext>
                  </a:extLst>
                </a:gridCol>
              </a:tblGrid>
              <a:tr h="2330760">
                <a:tc>
                  <a:txBody>
                    <a:bodyPr/>
                    <a:lstStyle/>
                    <a:p>
                      <a:pPr>
                        <a:lnSpc>
                          <a:spcPct val="115000"/>
                        </a:lnSpc>
                        <a:spcBef>
                          <a:spcPts val="600"/>
                        </a:spcBef>
                        <a:spcAft>
                          <a:spcPts val="1200"/>
                        </a:spcAft>
                      </a:pPr>
                      <a:r>
                        <a:rPr lang="cs-CZ" sz="16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Nastavení zasílání dotazníkového šetření</a:t>
                      </a:r>
                      <a:endParaRPr lang="cs-CZ"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A3AE"/>
                      </a:solidFill>
                      <a:prstDash val="dash"/>
                      <a:round/>
                      <a:headEnd type="none" w="med" len="med"/>
                      <a:tailEnd type="none" w="med" len="med"/>
                    </a:lnR>
                    <a:lnT w="28575" cap="flat" cmpd="sng" algn="ctr">
                      <a:solidFill>
                        <a:srgbClr val="00A3AE"/>
                      </a:solidFill>
                      <a:prstDash val="solid"/>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b="1"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Rozesíláno 1x ročně v létě</a:t>
                      </a: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 (prezentace výsledků na Monitorovacím Výboru OPTP v listopadu)</a:t>
                      </a:r>
                      <a:endParaRPr lang="cs-CZ"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b="1"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Online forma </a:t>
                      </a: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(výběr dle preferencí zpracovatele a ŘO OPTP)</a:t>
                      </a:r>
                      <a:endParaRPr lang="cs-CZ"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Rozesíláno externím zpracovatelem průběžné evaluace</a:t>
                      </a:r>
                    </a:p>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Další kroky: zaslání připomínky k vyplnění, informace o anonymizaci dat, úvodní slovo</a:t>
                      </a:r>
                      <a:endParaRPr lang="cs-CZ"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A3AE"/>
                      </a:solidFill>
                      <a:prstDash val="dash"/>
                      <a:round/>
                      <a:headEnd type="none" w="med" len="med"/>
                      <a:tailEnd type="none" w="med" len="med"/>
                    </a:lnL>
                    <a:lnR>
                      <a:noFill/>
                    </a:lnR>
                    <a:lnT w="28575" cap="flat" cmpd="sng" algn="ctr">
                      <a:solidFill>
                        <a:srgbClr val="00A3AE"/>
                      </a:solidFill>
                      <a:prstDash val="solid"/>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3152867427"/>
                  </a:ext>
                </a:extLst>
              </a:tr>
              <a:tr h="1127565">
                <a:tc>
                  <a:txBody>
                    <a:bodyPr/>
                    <a:lstStyle/>
                    <a:p>
                      <a:pPr>
                        <a:lnSpc>
                          <a:spcPct val="115000"/>
                        </a:lnSpc>
                        <a:spcBef>
                          <a:spcPts val="600"/>
                        </a:spcBef>
                        <a:spcAft>
                          <a:spcPts val="1200"/>
                        </a:spcAft>
                      </a:pPr>
                      <a:r>
                        <a:rPr lang="cs-CZ" sz="16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Analýza dat dotazníkového šetření</a:t>
                      </a:r>
                      <a:endParaRPr lang="cs-CZ"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tc>
                  <a:txBody>
                    <a:bodyPr/>
                    <a:lstStyle/>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Analýza dat pomocí deskriptivních statistik</a:t>
                      </a:r>
                      <a:endParaRPr lang="cs-CZ"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Meziroční srovnání výsledků</a:t>
                      </a:r>
                      <a:endParaRPr lang="cs-CZ"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12700" cap="flat" cmpd="sng" algn="ctr">
                      <a:solidFill>
                        <a:srgbClr val="00A3AE"/>
                      </a:solidFill>
                      <a:prstDash val="dash"/>
                      <a:round/>
                      <a:headEnd type="none" w="med" len="med"/>
                      <a:tailEnd type="none" w="med" len="med"/>
                    </a:lnB>
                  </a:tcPr>
                </a:tc>
                <a:extLst>
                  <a:ext uri="{0D108BD9-81ED-4DB2-BD59-A6C34878D82A}">
                    <a16:rowId xmlns:a16="http://schemas.microsoft.com/office/drawing/2014/main" val="1791293300"/>
                  </a:ext>
                </a:extLst>
              </a:tr>
              <a:tr h="1592441">
                <a:tc>
                  <a:txBody>
                    <a:bodyPr/>
                    <a:lstStyle/>
                    <a:p>
                      <a:pPr>
                        <a:lnSpc>
                          <a:spcPct val="115000"/>
                        </a:lnSpc>
                        <a:spcBef>
                          <a:spcPts val="600"/>
                        </a:spcBef>
                        <a:spcAft>
                          <a:spcPts val="1200"/>
                        </a:spcAft>
                      </a:pPr>
                      <a:r>
                        <a:rPr lang="cs-CZ" sz="1600" b="1" kern="600">
                          <a:solidFill>
                            <a:srgbClr val="27ACAA"/>
                          </a:solidFill>
                          <a:effectLst/>
                          <a:latin typeface="Arial" panose="020B0604020202020204" pitchFamily="34" charset="0"/>
                          <a:ea typeface="Calibri Light" panose="020F0302020204030204" pitchFamily="34" charset="0"/>
                          <a:cs typeface="Wingdings" panose="05000000000000000000" pitchFamily="2" charset="2"/>
                        </a:rPr>
                        <a:t>Způsob reportingu sebraných a analyzovaných dat</a:t>
                      </a:r>
                      <a:endParaRPr lang="cs-CZ"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A3AE"/>
                      </a:solidFill>
                      <a:prstDash val="dash"/>
                      <a:round/>
                      <a:headEnd type="none" w="med" len="med"/>
                      <a:tailEnd type="none" w="med" len="med"/>
                    </a:lnR>
                    <a:lnT w="12700" cap="flat" cmpd="sng" algn="ctr">
                      <a:solidFill>
                        <a:srgbClr val="00A3AE"/>
                      </a:solidFill>
                      <a:prstDash val="dash"/>
                      <a:round/>
                      <a:headEnd type="none" w="med" len="med"/>
                      <a:tailEnd type="none" w="med" len="med"/>
                    </a:lnT>
                    <a:lnB w="28575" cap="flat" cmpd="sng" algn="ctr">
                      <a:solidFill>
                        <a:srgbClr val="00A3AE"/>
                      </a:solidFill>
                      <a:prstDash val="solid"/>
                      <a:round/>
                      <a:headEnd type="none" w="med" len="med"/>
                      <a:tailEnd type="none" w="med" len="med"/>
                    </a:lnB>
                  </a:tcPr>
                </a:tc>
                <a:tc>
                  <a:txBody>
                    <a:bodyPr/>
                    <a:lstStyle/>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Každoroční </a:t>
                      </a:r>
                      <a:r>
                        <a:rPr lang="cs-CZ" sz="1600" b="1"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zpráva shrnující průběžnou evaluaci implementace OPTP</a:t>
                      </a:r>
                      <a:endParaRPr lang="cs-CZ" sz="1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Calibri Light" panose="020F0302020204030204" pitchFamily="34" charset="0"/>
                          <a:cs typeface="Wingdings" panose="05000000000000000000" pitchFamily="2" charset="2"/>
                        </a:rPr>
                        <a:t>Prezentace na monitorovacím výboru OPTP a odeslání na relevantní odbory</a:t>
                      </a:r>
                      <a:endParaRPr lang="cs-CZ"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0"/>
                        </a:spcAft>
                        <a:buClr>
                          <a:srgbClr val="FFE600"/>
                        </a:buClr>
                        <a:buSzPts val="1000"/>
                        <a:buFont typeface="EYInterstate" panose="02000503020000020004" pitchFamily="2" charset="0"/>
                        <a:buChar char="•"/>
                        <a:tabLst>
                          <a:tab pos="632460" algn="l"/>
                        </a:tabLst>
                      </a:pPr>
                      <a:r>
                        <a:rPr lang="cs-CZ" sz="1600" kern="600" dirty="0">
                          <a:solidFill>
                            <a:schemeClr val="bg1"/>
                          </a:solidFill>
                          <a:effectLst/>
                          <a:latin typeface="Arial" panose="020B0604020202020204" pitchFamily="34" charset="0"/>
                          <a:ea typeface="Wingdings" panose="05000000000000000000" pitchFamily="2" charset="2"/>
                          <a:cs typeface="Wingdings" panose="05000000000000000000" pitchFamily="2" charset="2"/>
                        </a:rPr>
                        <a:t>Důležité je sladění rozesílání dotazníku s dalšími aktéry</a:t>
                      </a:r>
                      <a:endParaRPr lang="cs-CZ"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A3AE"/>
                      </a:solidFill>
                      <a:prstDash val="dash"/>
                      <a:round/>
                      <a:headEnd type="none" w="med" len="med"/>
                      <a:tailEnd type="none" w="med" len="med"/>
                    </a:lnL>
                    <a:lnR>
                      <a:noFill/>
                    </a:lnR>
                    <a:lnT w="12700" cap="flat" cmpd="sng" algn="ctr">
                      <a:solidFill>
                        <a:srgbClr val="00A3AE"/>
                      </a:solidFill>
                      <a:prstDash val="dash"/>
                      <a:round/>
                      <a:headEnd type="none" w="med" len="med"/>
                      <a:tailEnd type="none" w="med" len="med"/>
                    </a:lnT>
                    <a:lnB w="28575" cap="flat" cmpd="sng" algn="ctr">
                      <a:solidFill>
                        <a:srgbClr val="00A3AE"/>
                      </a:solidFill>
                      <a:prstDash val="solid"/>
                      <a:round/>
                      <a:headEnd type="none" w="med" len="med"/>
                      <a:tailEnd type="none" w="med" len="med"/>
                    </a:lnB>
                  </a:tcPr>
                </a:tc>
                <a:extLst>
                  <a:ext uri="{0D108BD9-81ED-4DB2-BD59-A6C34878D82A}">
                    <a16:rowId xmlns:a16="http://schemas.microsoft.com/office/drawing/2014/main" val="4005937575"/>
                  </a:ext>
                </a:extLst>
              </a:tr>
            </a:tbl>
          </a:graphicData>
        </a:graphic>
      </p:graphicFrame>
      <p:sp>
        <p:nvSpPr>
          <p:cNvPr id="5" name="Title 4">
            <a:extLst>
              <a:ext uri="{FF2B5EF4-FFF2-40B4-BE49-F238E27FC236}">
                <a16:creationId xmlns:a16="http://schemas.microsoft.com/office/drawing/2014/main" id="{3E129075-2D17-4863-A5F4-3880611771AC}"/>
              </a:ext>
            </a:extLst>
          </p:cNvPr>
          <p:cNvSpPr>
            <a:spLocks noGrp="1"/>
          </p:cNvSpPr>
          <p:nvPr>
            <p:ph type="title"/>
          </p:nvPr>
        </p:nvSpPr>
        <p:spPr/>
        <p:txBody>
          <a:bodyPr/>
          <a:lstStyle/>
          <a:p>
            <a:pPr algn="ctr"/>
            <a:r>
              <a:rPr lang="cs-CZ" dirty="0"/>
              <a:t>HLAVNÍ ZÁVĚRY: DOTAZNÍKOVÉ ŠETŘENÍ</a:t>
            </a:r>
          </a:p>
        </p:txBody>
      </p:sp>
      <p:sp>
        <p:nvSpPr>
          <p:cNvPr id="6" name="Footer Placeholder 5">
            <a:extLst>
              <a:ext uri="{FF2B5EF4-FFF2-40B4-BE49-F238E27FC236}">
                <a16:creationId xmlns:a16="http://schemas.microsoft.com/office/drawing/2014/main" id="{F4BE4ED1-3A71-449B-A5D5-E46E7A67CB15}"/>
              </a:ext>
            </a:extLst>
          </p:cNvPr>
          <p:cNvSpPr>
            <a:spLocks noGrp="1"/>
          </p:cNvSpPr>
          <p:nvPr>
            <p:ph type="ftr" sz="quarter" idx="10"/>
          </p:nvPr>
        </p:nvSpPr>
        <p:spPr/>
        <p:txBody>
          <a:bodyPr/>
          <a:lstStyle/>
          <a:p>
            <a:r>
              <a:rPr lang="es-ES" dirty="0" err="1"/>
              <a:t>Monitorovací</a:t>
            </a:r>
            <a:r>
              <a:rPr lang="es-ES" dirty="0"/>
              <a:t> </a:t>
            </a:r>
            <a:r>
              <a:rPr lang="es-ES" dirty="0" err="1"/>
              <a:t>výbor</a:t>
            </a:r>
            <a:r>
              <a:rPr lang="es-ES" dirty="0"/>
              <a:t> OPTP, 29. 11. 2022</a:t>
            </a:r>
            <a:endParaRPr lang="en-IN" dirty="0"/>
          </a:p>
        </p:txBody>
      </p:sp>
    </p:spTree>
    <p:extLst>
      <p:ext uri="{BB962C8B-B14F-4D97-AF65-F5344CB8AC3E}">
        <p14:creationId xmlns:p14="http://schemas.microsoft.com/office/powerpoint/2010/main" val="2430662148"/>
      </p:ext>
    </p:extLst>
  </p:cSld>
  <p:clrMapOvr>
    <a:masterClrMapping/>
  </p:clrMapOvr>
</p:sld>
</file>

<file path=ppt/theme/theme1.xml><?xml version="1.0" encoding="utf-8"?>
<a:theme xmlns:a="http://schemas.openxmlformats.org/drawingml/2006/main" name="EY dark background">
  <a:themeElements>
    <a:clrScheme name="EY Color">
      <a:dk1>
        <a:srgbClr val="2E2E38"/>
      </a:dk1>
      <a:lt1>
        <a:sysClr val="window" lastClr="FFFFFF"/>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chemeClr val="tx2"/>
          </a:solidFill>
        </a:ln>
      </a:spPr>
      <a:bodyPr rtlCol="0" anchor="ctr" anchorCtr="0"/>
      <a:lstStyle>
        <a:defPPr algn="ctr">
          <a:defRPr sz="1200" dirty="0" smtClean="0">
            <a:solidFill>
              <a:schemeClr val="bg1"/>
            </a:solidFill>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tx2"/>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356616" indent="-356616" algn="l">
          <a:spcAft>
            <a:spcPts val="600"/>
          </a:spcAft>
          <a:buClr>
            <a:schemeClr val="tx2"/>
          </a:buClr>
          <a:buSzPct val="80000"/>
          <a:buFont typeface="Arial" panose="020B0604020202020204" pitchFamily="34" charset="0"/>
          <a:buChar char="►"/>
          <a:defRPr sz="1600" dirty="0" err="1"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Prezentace3" id="{51320A7C-C217-4E3D-9CC0-9868B45F5614}" vid="{24C24C2D-4721-47EC-9AEA-63320B982E8B}"/>
    </a:ext>
  </a:extLst>
</a:theme>
</file>

<file path=ppt/theme/theme2.xml><?xml version="1.0" encoding="utf-8"?>
<a:theme xmlns:a="http://schemas.openxmlformats.org/drawingml/2006/main" name="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chemeClr val="bg1">
              <a:lumMod val="60000"/>
              <a:lumOff val="40000"/>
            </a:schemeClr>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err="1" smtClean="0">
            <a:solidFill>
              <a:schemeClr val="bg1"/>
            </a:solidFill>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60000"/>
              <a:lumOff val="40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356616" indent="-356616" algn="l">
          <a:spcAft>
            <a:spcPts val="600"/>
          </a:spcAft>
          <a:buClr>
            <a:schemeClr val="tx2"/>
          </a:buClr>
          <a:buSzPct val="80000"/>
          <a:buFont typeface="Arial" panose="020B0604020202020204" pitchFamily="34" charset="0"/>
          <a:buChar cha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Prezentace3" id="{51320A7C-C217-4E3D-9CC0-9868B45F5614}" vid="{3E79C06E-0DBE-4154-8E85-1438B455697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F39C7498FAACE24F899EF1723BDCB640" ma:contentTypeVersion="6" ma:contentTypeDescription="Vytvoří nový dokument" ma:contentTypeScope="" ma:versionID="bfd6a7f2c6a404a4724056177d4ede68">
  <xsd:schema xmlns:xsd="http://www.w3.org/2001/XMLSchema" xmlns:xs="http://www.w3.org/2001/XMLSchema" xmlns:p="http://schemas.microsoft.com/office/2006/metadata/properties" xmlns:ns2="7587ea5e-e14c-476a-87f9-65f2a544aaf0" targetNamespace="http://schemas.microsoft.com/office/2006/metadata/properties" ma:root="true" ma:fieldsID="1eda3f73d454f21c58ea6ec74aa10fb1" ns2:_="">
    <xsd:import namespace="7587ea5e-e14c-476a-87f9-65f2a544aaf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87ea5e-e14c-476a-87f9-65f2a544aaf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BA2B93-5CDD-427C-8667-4EF458541EAF}">
  <ds:schemaRefs>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7587ea5e-e14c-476a-87f9-65f2a544aaf0"/>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36E1FE8E-F2BE-40F2-B00F-EB5C535D751C}">
  <ds:schemaRefs>
    <ds:schemaRef ds:uri="7587ea5e-e14c-476a-87f9-65f2a544aaf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3CB4442-A2BC-43F9-A0E8-CC42A4CD501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EY Presentation_16-9_Arial_Dark+Light Theme_2022</Template>
  <TotalTime>1935</TotalTime>
  <Words>1155</Words>
  <Application>Microsoft Office PowerPoint</Application>
  <PresentationFormat>Vlastní</PresentationFormat>
  <Paragraphs>168</Paragraphs>
  <Slides>18</Slides>
  <Notes>3</Notes>
  <HiddenSlides>0</HiddenSlides>
  <MMClips>0</MMClips>
  <ScaleCrop>false</ScaleCrop>
  <HeadingPairs>
    <vt:vector size="6" baseType="variant">
      <vt:variant>
        <vt:lpstr>Použitá písma</vt:lpstr>
      </vt:variant>
      <vt:variant>
        <vt:i4>10</vt:i4>
      </vt:variant>
      <vt:variant>
        <vt:lpstr>Motiv</vt:lpstr>
      </vt:variant>
      <vt:variant>
        <vt:i4>2</vt:i4>
      </vt:variant>
      <vt:variant>
        <vt:lpstr>Nadpisy snímků</vt:lpstr>
      </vt:variant>
      <vt:variant>
        <vt:i4>18</vt:i4>
      </vt:variant>
    </vt:vector>
  </HeadingPairs>
  <TitlesOfParts>
    <vt:vector size="30" baseType="lpstr">
      <vt:lpstr>Arial</vt:lpstr>
      <vt:lpstr>Calibri</vt:lpstr>
      <vt:lpstr>Calibri Light</vt:lpstr>
      <vt:lpstr>EYInterstate</vt:lpstr>
      <vt:lpstr>EYInterstate Light</vt:lpstr>
      <vt:lpstr>Georgia</vt:lpstr>
      <vt:lpstr>Times New Roman</vt:lpstr>
      <vt:lpstr>Wingdings</vt:lpstr>
      <vt:lpstr>Yu Mincho</vt:lpstr>
      <vt:lpstr>Yu Mincho Light</vt:lpstr>
      <vt:lpstr>EY dark background</vt:lpstr>
      <vt:lpstr>EY light background</vt:lpstr>
      <vt:lpstr>Prezentace výsledků Monitorovací výbor OPTP</vt:lpstr>
      <vt:lpstr>Prezentace aplikace PowerPoint</vt:lpstr>
      <vt:lpstr>Prezentace aplikace PowerPoint</vt:lpstr>
      <vt:lpstr>Prezentace aplikace PowerPoint</vt:lpstr>
      <vt:lpstr>Prezentace aplikace PowerPoint</vt:lpstr>
      <vt:lpstr>Prezentace aplikace PowerPoint</vt:lpstr>
      <vt:lpstr>HLAVNÍ ZÁVĚRY: DOTAZNÍKOVÉ ŠETŘENÍ</vt:lpstr>
      <vt:lpstr>HLAVNÍ ZÁVĚRY: DOTAZNÍKOVÉ ŠETŘENÍ Specifikace cílových skupin</vt:lpstr>
      <vt:lpstr>HLAVNÍ ZÁVĚRY: DOTAZNÍKOVÉ ŠETŘENÍ</vt:lpstr>
      <vt:lpstr>Prezentace aplikace PowerPoint</vt:lpstr>
      <vt:lpstr>HLAVNÍ ZÁVĚRY: PRŮBĚŽNÁ EVALUACE </vt:lpstr>
      <vt:lpstr>HLAVNÍ ZÁVĚRY: PRŮBĚŽNÁ EVALUACE Reporting v průběžné evaluaci</vt:lpstr>
      <vt:lpstr>Prezentace aplikace PowerPoint</vt:lpstr>
      <vt:lpstr>HLAVNÍ ZÁVĚRY: PROCESY A VÝSTUPY EJ OPTP Hlavní příležitosti zefektivnění činnosti EJ OPTP</vt:lpstr>
      <vt:lpstr>HLAVNÍ ZÁVĚRY: PROCESY A VÝSTUPY EJ OPTP</vt:lpstr>
      <vt:lpstr>Prezentace aplikace PowerPoint</vt:lpstr>
      <vt:lpstr>Prezentace aplikace PowerPoint</vt:lpstr>
      <vt:lpstr>Prezentace aplikace PowerPoint</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Postup realizace fáze 3</dc:title>
  <dc:creator>František Ješina</dc:creator>
  <cp:keywords/>
  <cp:lastModifiedBy>Laššuth Juraj</cp:lastModifiedBy>
  <cp:revision>20</cp:revision>
  <cp:lastPrinted>2022-10-21T13:48:44Z</cp:lastPrinted>
  <dcterms:created xsi:type="dcterms:W3CDTF">2022-04-08T08:44:33Z</dcterms:created>
  <dcterms:modified xsi:type="dcterms:W3CDTF">2022-11-23T14:25:40Z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0x010100F39C7498FAACE24F899EF1723BDCB640</vt:lpwstr>
  </property>
</Properties>
</file>