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79" r:id="rId3"/>
    <p:sldId id="291" r:id="rId4"/>
    <p:sldId id="295" r:id="rId5"/>
    <p:sldId id="282" r:id="rId6"/>
    <p:sldId id="290" r:id="rId7"/>
    <p:sldId id="280" r:id="rId8"/>
    <p:sldId id="278" r:id="rId9"/>
    <p:sldId id="296" r:id="rId10"/>
    <p:sldId id="275" r:id="rId11"/>
    <p:sldId id="274" r:id="rId12"/>
    <p:sldId id="276" r:id="rId13"/>
    <p:sldId id="286" r:id="rId14"/>
    <p:sldId id="294" r:id="rId15"/>
    <p:sldId id="292" r:id="rId16"/>
    <p:sldId id="271" r:id="rId17"/>
  </p:sldIdLst>
  <p:sldSz cx="12190413" cy="7021513"/>
  <p:notesSz cx="6797675" cy="9926638"/>
  <p:defaultTextStyle>
    <a:defPPr>
      <a:defRPr lang="cs-CZ"/>
    </a:defPPr>
    <a:lvl1pPr marL="0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4751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9502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44253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59004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73756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88507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03258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18009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57">
          <p15:clr>
            <a:srgbClr val="A4A3A4"/>
          </p15:clr>
        </p15:guide>
        <p15:guide id="2" pos="66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4EA2"/>
    <a:srgbClr val="99F9AB"/>
    <a:srgbClr val="94FAB4"/>
    <a:srgbClr val="C1F3B3"/>
    <a:srgbClr val="99FF99"/>
    <a:srgbClr val="66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Střední styl 3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Střední styl 3 – zvýraznění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Světlý styl 3 – zvýraznění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Střední styl 1 – zvýraznění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71429" autoAdjust="0"/>
  </p:normalViewPr>
  <p:slideViewPr>
    <p:cSldViewPr>
      <p:cViewPr varScale="1">
        <p:scale>
          <a:sx n="60" d="100"/>
          <a:sy n="60" d="100"/>
        </p:scale>
        <p:origin x="1411" y="38"/>
      </p:cViewPr>
      <p:guideLst>
        <p:guide orient="horz" pos="1757"/>
        <p:guide pos="6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1BB167-3596-48C4-B14E-51323314D680}" type="datetimeFigureOut">
              <a:rPr lang="cs-CZ" smtClean="0"/>
              <a:t>25.11.2022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492125" y="1241425"/>
            <a:ext cx="58134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B695B5-9C70-4491-B949-9EE2C7C3CE1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01013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B695B5-9C70-4491-B949-9EE2C7C3CE17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57350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B695B5-9C70-4491-B949-9EE2C7C3CE17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386912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B695B5-9C70-4491-B949-9EE2C7C3CE17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997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695B5-9C70-4491-B949-9EE2C7C3CE17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578717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B695B5-9C70-4491-B949-9EE2C7C3CE17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88752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695B5-9C70-4491-B949-9EE2C7C3CE17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373928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695B5-9C70-4491-B949-9EE2C7C3CE17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875903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695B5-9C70-4491-B949-9EE2C7C3CE17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279494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695B5-9C70-4491-B949-9EE2C7C3CE17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328547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695B5-9C70-4491-B949-9EE2C7C3CE17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2594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0" y="4734893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800" baseline="0">
                <a:solidFill>
                  <a:srgbClr val="034EA2"/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dirty="0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0" y="900000"/>
            <a:ext cx="446449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/>
              <a:t>MINISTERSTVO PRO MÍSTNÍ ROZVOJ </a:t>
            </a:r>
            <a:br>
              <a:rPr lang="cs-CZ" b="1" dirty="0"/>
            </a:br>
            <a:r>
              <a:rPr lang="cs-CZ" sz="2000" b="1" dirty="0"/>
              <a:t>Národní orgán pro koordinaci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4000" b="1" baseline="0">
                <a:solidFill>
                  <a:srgbClr val="034EA2"/>
                </a:solidFill>
              </a:defRPr>
            </a:lvl1pPr>
          </a:lstStyle>
          <a:p>
            <a:r>
              <a:rPr lang="cs-CZ" dirty="0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0" y="5454650"/>
            <a:ext cx="4608512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2000">
                <a:solidFill>
                  <a:srgbClr val="034EA2"/>
                </a:solidFill>
              </a:defRPr>
            </a:lvl1pPr>
          </a:lstStyle>
          <a:p>
            <a:pPr lvl="0"/>
            <a:r>
              <a:rPr lang="cs-CZ" dirty="0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3" name="Obrázek 12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8" y="5959028"/>
            <a:ext cx="4464496" cy="7704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 dirty="0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53"/>
            <a:ext cx="10971372" cy="4633874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  <a:lvl2pPr>
              <a:buFont typeface="Arial" pitchFamily="34" charset="0"/>
              <a:buChar char="»"/>
              <a:defRPr sz="3600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 baseline="0">
                <a:solidFill>
                  <a:srgbClr val="034EA2"/>
                </a:solidFill>
              </a:defRPr>
            </a:lvl1pPr>
          </a:lstStyle>
          <a:p>
            <a:r>
              <a:rPr lang="cs-CZ" dirty="0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8" y="3582764"/>
            <a:ext cx="8092440" cy="68580"/>
          </a:xfrm>
          <a:prstGeom prst="rect">
            <a:avLst/>
          </a:prstGeom>
        </p:spPr>
      </p:pic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 dirty="0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0" name="Zástupný symbol pro graf 9"/>
          <p:cNvSpPr>
            <a:spLocks noGrp="1"/>
          </p:cNvSpPr>
          <p:nvPr>
            <p:ph type="chart" sz="quarter" idx="13"/>
          </p:nvPr>
        </p:nvSpPr>
        <p:spPr>
          <a:xfrm>
            <a:off x="622300" y="1566863"/>
            <a:ext cx="10945813" cy="4392612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graf.</a:t>
            </a: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1" name="Obrázek 10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2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 dirty="0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5" name="Zástupný symbol pro tabulku 14"/>
          <p:cNvSpPr>
            <a:spLocks noGrp="1"/>
          </p:cNvSpPr>
          <p:nvPr>
            <p:ph type="tbl" sz="quarter" idx="13"/>
          </p:nvPr>
        </p:nvSpPr>
        <p:spPr>
          <a:xfrm>
            <a:off x="622300" y="1638300"/>
            <a:ext cx="11017250" cy="4321175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tabulku.</a:t>
            </a:r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Obrázek 11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3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46735" y="4806900"/>
            <a:ext cx="8496944" cy="1008112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ctr">
              <a:buNone/>
              <a:defRPr sz="2800" baseline="0">
                <a:solidFill>
                  <a:srgbClr val="034EA2"/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dirty="0"/>
              <a:t>Jméno autora/autorů a kontakt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1054100" y="2789238"/>
            <a:ext cx="10081666" cy="1225574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ctr">
              <a:defRPr sz="5400" b="0" baseline="0">
                <a:solidFill>
                  <a:srgbClr val="034EA2"/>
                </a:solidFill>
              </a:defRPr>
            </a:lvl1pPr>
          </a:lstStyle>
          <a:p>
            <a:r>
              <a:rPr lang="cs-CZ" dirty="0"/>
              <a:t>Rozloučení</a:t>
            </a:r>
          </a:p>
        </p:txBody>
      </p:sp>
      <p:pic>
        <p:nvPicPr>
          <p:cNvPr id="9" name="Obrázek 8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0" name="Obrázek 9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8" y="5959028"/>
            <a:ext cx="4464496" cy="770414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759502" y="5887020"/>
            <a:ext cx="2844430" cy="373831"/>
          </a:xfrm>
          <a:prstGeom prst="rect">
            <a:avLst/>
          </a:prstGeom>
        </p:spPr>
        <p:txBody>
          <a:bodyPr vert="horz" lIns="122950" tIns="61475" rIns="122950" bIns="61475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60" r:id="rId3"/>
    <p:sldLayoutId id="2147483662" r:id="rId4"/>
    <p:sldLayoutId id="2147483663" r:id="rId5"/>
    <p:sldLayoutId id="2147483649" r:id="rId6"/>
  </p:sldLayoutIdLst>
  <p:txStyles>
    <p:titleStyle>
      <a:lvl1pPr algn="ctr" defTabSz="1229502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1063" indent="-461063" algn="l" defTabSz="1229502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8971" indent="-384219" algn="l" defTabSz="1229502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36878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51629" indent="-307376" algn="l" defTabSz="1229502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66380" indent="-307376" algn="l" defTabSz="1229502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81131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95882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10633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25385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4751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9502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44253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59004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73756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88507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03258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18009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kdefondyeupomahaji/videos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youtube.com/c/KdefondyEUpom%C3%A1haj%C3%AD/videos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avrhniprojekt.cz/" TargetMode="External"/><Relationship Id="rId2" Type="http://schemas.openxmlformats.org/officeDocument/2006/relationships/hyperlink" Target="http://www.eu4u.dotaceeu.cz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://www.dotaceeu.cz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otaceeu.cz/cs/statistiky-a-analyzy/publikace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www.youtube.com/watch?v=-6XidqmlUow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otaceeu.cz/cs/jak-evropske-dotace-pomahaji/kde-eu-fondy-pomahaji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dnadpis 1"/>
          <p:cNvSpPr>
            <a:spLocks noGrp="1"/>
          </p:cNvSpPr>
          <p:nvPr>
            <p:ph type="subTitle" idx="1"/>
          </p:nvPr>
        </p:nvSpPr>
        <p:spPr>
          <a:xfrm>
            <a:off x="900000" y="4518869"/>
            <a:ext cx="8533289" cy="720080"/>
          </a:xfrm>
        </p:spPr>
        <p:txBody>
          <a:bodyPr>
            <a:normAutofit fontScale="40000" lnSpcReduction="20000"/>
          </a:bodyPr>
          <a:lstStyle/>
          <a:p>
            <a:r>
              <a:rPr lang="cs-CZ" sz="6000" dirty="0"/>
              <a:t>Radek KOBZA</a:t>
            </a:r>
          </a:p>
          <a:p>
            <a:r>
              <a:rPr lang="cs-CZ" sz="3800" dirty="0"/>
              <a:t>Odbor publicity a evaluací fondů EU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900000" y="2160000"/>
            <a:ext cx="9371670" cy="1170252"/>
          </a:xfrm>
        </p:spPr>
        <p:txBody>
          <a:bodyPr>
            <a:normAutofit fontScale="90000"/>
          </a:bodyPr>
          <a:lstStyle/>
          <a:p>
            <a:r>
              <a:rPr lang="cs-CZ" dirty="0"/>
              <a:t>Komunikační aktivity OPTP a MMR-NOK</a:t>
            </a:r>
            <a:br>
              <a:rPr lang="cs-CZ" dirty="0"/>
            </a:br>
            <a:r>
              <a:rPr lang="cs-CZ" sz="3600" dirty="0">
                <a:solidFill>
                  <a:schemeClr val="tx1"/>
                </a:solidFill>
              </a:rPr>
              <a:t>Schválení Ročního komunikačního plánu na rok 2023</a:t>
            </a:r>
            <a:endParaRPr lang="cs-CZ" sz="2000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cs-CZ" dirty="0"/>
              <a:t>29.11.2022, MMR - AVI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89470FF4-A8A1-BE26-C6A2-48E8403F65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21" y="281187"/>
            <a:ext cx="10971372" cy="925313"/>
          </a:xfrm>
        </p:spPr>
        <p:txBody>
          <a:bodyPr/>
          <a:lstStyle/>
          <a:p>
            <a:r>
              <a:rPr lang="cs-CZ" dirty="0"/>
              <a:t>Akce pro širokou veřejnost – přehled 2022 </a:t>
            </a:r>
            <a:r>
              <a:rPr lang="cs-CZ" dirty="0">
                <a:solidFill>
                  <a:srgbClr val="FF0000"/>
                </a:solidFill>
              </a:rPr>
              <a:t>=&gt; 2023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2" name="Tabulka 2">
            <a:extLst>
              <a:ext uri="{FF2B5EF4-FFF2-40B4-BE49-F238E27FC236}">
                <a16:creationId xmlns:a16="http://schemas.microsoft.com/office/drawing/2014/main" id="{00CB7326-520D-4FE8-A9B3-DB986E36AA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7289884"/>
              </p:ext>
            </p:extLst>
          </p:nvPr>
        </p:nvGraphicFramePr>
        <p:xfrm>
          <a:off x="442578" y="1566540"/>
          <a:ext cx="11305255" cy="4550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051">
                  <a:extLst>
                    <a:ext uri="{9D8B030D-6E8A-4147-A177-3AD203B41FA5}">
                      <a16:colId xmlns:a16="http://schemas.microsoft.com/office/drawing/2014/main" val="1362750069"/>
                    </a:ext>
                  </a:extLst>
                </a:gridCol>
                <a:gridCol w="2261051">
                  <a:extLst>
                    <a:ext uri="{9D8B030D-6E8A-4147-A177-3AD203B41FA5}">
                      <a16:colId xmlns:a16="http://schemas.microsoft.com/office/drawing/2014/main" val="705075247"/>
                    </a:ext>
                  </a:extLst>
                </a:gridCol>
                <a:gridCol w="2261051">
                  <a:extLst>
                    <a:ext uri="{9D8B030D-6E8A-4147-A177-3AD203B41FA5}">
                      <a16:colId xmlns:a16="http://schemas.microsoft.com/office/drawing/2014/main" val="620722647"/>
                    </a:ext>
                  </a:extLst>
                </a:gridCol>
                <a:gridCol w="2261051">
                  <a:extLst>
                    <a:ext uri="{9D8B030D-6E8A-4147-A177-3AD203B41FA5}">
                      <a16:colId xmlns:a16="http://schemas.microsoft.com/office/drawing/2014/main" val="1557036578"/>
                    </a:ext>
                  </a:extLst>
                </a:gridCol>
                <a:gridCol w="2261051">
                  <a:extLst>
                    <a:ext uri="{9D8B030D-6E8A-4147-A177-3AD203B41FA5}">
                      <a16:colId xmlns:a16="http://schemas.microsoft.com/office/drawing/2014/main" val="26922730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1800" dirty="0">
                          <a:solidFill>
                            <a:schemeClr val="bg1"/>
                          </a:solidFill>
                        </a:rPr>
                        <a:t>Kategorie</a:t>
                      </a:r>
                      <a:endParaRPr lang="cs-CZ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dirty="0">
                          <a:solidFill>
                            <a:schemeClr val="bg1"/>
                          </a:solidFill>
                        </a:rPr>
                        <a:t>Popis akce</a:t>
                      </a:r>
                      <a:endParaRPr lang="cs-CZ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dirty="0">
                          <a:solidFill>
                            <a:schemeClr val="bg1"/>
                          </a:solidFill>
                        </a:rPr>
                        <a:t>Předpokládaný počet návštěvníků na akci</a:t>
                      </a:r>
                      <a:endParaRPr lang="cs-CZ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dirty="0">
                          <a:solidFill>
                            <a:schemeClr val="bg1"/>
                          </a:solidFill>
                        </a:rPr>
                        <a:t>Počet těchto akcí za rok 2022</a:t>
                      </a:r>
                      <a:endParaRPr lang="cs-CZ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i="1" dirty="0">
                          <a:solidFill>
                            <a:srgbClr val="FF0000"/>
                          </a:solidFill>
                        </a:rPr>
                        <a:t>Plánovaný počet a opakování v roce 2023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2109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sz="1800" b="1" dirty="0">
                          <a:solidFill>
                            <a:schemeClr val="tx1"/>
                          </a:solidFill>
                        </a:rPr>
                        <a:t>Dny otevřených dveří</a:t>
                      </a:r>
                      <a:endParaRPr lang="cs-CZ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500" i="1" dirty="0">
                          <a:solidFill>
                            <a:schemeClr val="tx1"/>
                          </a:solidFill>
                        </a:rPr>
                        <a:t>Celodenní akce v projektu podpořeném fondy EU s doprovodným programem</a:t>
                      </a:r>
                      <a:endParaRPr lang="cs-CZ" sz="1500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>
                          <a:solidFill>
                            <a:schemeClr val="tx1"/>
                          </a:solidFill>
                        </a:rPr>
                        <a:t>1.000 </a:t>
                      </a:r>
                      <a:r>
                        <a:rPr lang="cs-CZ" sz="2000" b="1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r>
                        <a:rPr lang="cs-CZ" sz="2000" b="1" dirty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cs-CZ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cs-CZ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i="0" dirty="0">
                          <a:solidFill>
                            <a:schemeClr val="tx1"/>
                          </a:solidFill>
                          <a:latin typeface="+mn-lt"/>
                        </a:rPr>
                        <a:t>10</a:t>
                      </a:r>
                      <a:endParaRPr lang="cs-CZ" sz="2000" b="1" i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extLst>
                  <a:ext uri="{0D108BD9-81ED-4DB2-BD59-A6C34878D82A}">
                    <a16:rowId xmlns:a16="http://schemas.microsoft.com/office/drawing/2014/main" val="581481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sz="1800" b="1">
                          <a:solidFill>
                            <a:schemeClr val="tx1"/>
                          </a:solidFill>
                        </a:rPr>
                        <a:t>On-line Dny otevřených dveří</a:t>
                      </a:r>
                      <a:endParaRPr lang="cs-CZ" sz="1800" b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500" i="1" dirty="0">
                          <a:solidFill>
                            <a:schemeClr val="tx1"/>
                          </a:solidFill>
                        </a:rPr>
                        <a:t>Živý stream z českých měst </a:t>
                      </a:r>
                      <a:r>
                        <a:rPr lang="cs-CZ" sz="1500" i="1" dirty="0">
                          <a:solidFill>
                            <a:schemeClr val="tx1"/>
                          </a:solidFill>
                          <a:hlinkClick r:id="rId3"/>
                        </a:rPr>
                        <a:t>FB</a:t>
                      </a:r>
                      <a:r>
                        <a:rPr lang="cs-CZ" sz="1500" i="1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cs-CZ" sz="1500" i="1" dirty="0">
                          <a:solidFill>
                            <a:schemeClr val="tx1"/>
                          </a:solidFill>
                          <a:hlinkClick r:id="rId4"/>
                        </a:rPr>
                        <a:t>YT</a:t>
                      </a:r>
                      <a:r>
                        <a:rPr lang="cs-CZ" sz="1500" i="1" dirty="0">
                          <a:solidFill>
                            <a:schemeClr val="tx1"/>
                          </a:solidFill>
                        </a:rPr>
                        <a:t>; </a:t>
                      </a:r>
                    </a:p>
                    <a:p>
                      <a:pPr algn="l"/>
                      <a:r>
                        <a:rPr lang="cs-CZ" sz="1500" i="1" dirty="0">
                          <a:solidFill>
                            <a:schemeClr val="tx1"/>
                          </a:solidFill>
                        </a:rPr>
                        <a:t>7 podpořených projektů</a:t>
                      </a:r>
                      <a:endParaRPr lang="cs-CZ" sz="1500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>
                          <a:solidFill>
                            <a:schemeClr val="tx1"/>
                          </a:solidFill>
                        </a:rPr>
                        <a:t>1.000 shlédnutí </a:t>
                      </a:r>
                      <a:r>
                        <a:rPr lang="cs-CZ" sz="2000" b="1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cs-CZ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cs-CZ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i="0" dirty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  <a:endParaRPr lang="cs-CZ" sz="2000" b="1" i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extLst>
                  <a:ext uri="{0D108BD9-81ED-4DB2-BD59-A6C34878D82A}">
                    <a16:rowId xmlns:a16="http://schemas.microsoft.com/office/drawing/2014/main" val="3148481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sz="1800" b="1">
                          <a:solidFill>
                            <a:schemeClr val="tx1"/>
                          </a:solidFill>
                        </a:rPr>
                        <a:t>Velké letní festivaly</a:t>
                      </a:r>
                      <a:endParaRPr lang="cs-CZ" sz="1800" b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500" i="1" dirty="0">
                          <a:solidFill>
                            <a:schemeClr val="tx1"/>
                          </a:solidFill>
                        </a:rPr>
                        <a:t>Doprovodný program a prezentace fondů EU</a:t>
                      </a:r>
                      <a:endParaRPr lang="cs-CZ" sz="2300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>
                          <a:solidFill>
                            <a:schemeClr val="tx1"/>
                          </a:solidFill>
                        </a:rPr>
                        <a:t>2.000 </a:t>
                      </a:r>
                      <a:r>
                        <a:rPr lang="cs-CZ" sz="2000" b="1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cs-CZ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cs-CZ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87155" marR="87155" marT="43577" marB="43577" anchor="ctr"/>
                </a:tc>
                <a:extLst>
                  <a:ext uri="{0D108BD9-81ED-4DB2-BD59-A6C34878D82A}">
                    <a16:rowId xmlns:a16="http://schemas.microsoft.com/office/drawing/2014/main" val="6448848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sz="1800" b="1">
                          <a:solidFill>
                            <a:schemeClr val="tx1"/>
                          </a:solidFill>
                        </a:rPr>
                        <a:t>Regionální hudební festivaly</a:t>
                      </a:r>
                      <a:endParaRPr lang="cs-CZ" sz="1800" b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/>
                </a:tc>
                <a:tc>
                  <a:txBody>
                    <a:bodyPr/>
                    <a:lstStyle/>
                    <a:p>
                      <a:pPr marL="0" marR="0" lvl="0" indent="0" algn="l" defTabSz="1229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5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Doprovodný program a prezentace fondů EU</a:t>
                      </a:r>
                      <a:endParaRPr kumimoji="0" lang="cs-CZ" sz="23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>
                          <a:solidFill>
                            <a:schemeClr val="tx1"/>
                          </a:solidFill>
                        </a:rPr>
                        <a:t>500 </a:t>
                      </a:r>
                      <a:r>
                        <a:rPr lang="cs-CZ" sz="2000" b="1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cs-CZ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cs-CZ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i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87155" marR="87155" marT="43577" marB="43577" anchor="ctr"/>
                </a:tc>
                <a:extLst>
                  <a:ext uri="{0D108BD9-81ED-4DB2-BD59-A6C34878D82A}">
                    <a16:rowId xmlns:a16="http://schemas.microsoft.com/office/drawing/2014/main" val="1703698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sz="1800" b="1" dirty="0">
                          <a:solidFill>
                            <a:schemeClr val="tx1"/>
                          </a:solidFill>
                        </a:rPr>
                        <a:t>Návštěva projektů podpořených fondy EU</a:t>
                      </a:r>
                      <a:endParaRPr lang="cs-CZ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500" i="1" dirty="0">
                          <a:solidFill>
                            <a:schemeClr val="tx1"/>
                          </a:solidFill>
                        </a:rPr>
                        <a:t>Komentované prohlídky po projektech pro menší skupiny</a:t>
                      </a:r>
                      <a:endParaRPr lang="cs-CZ" sz="1500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>
                          <a:solidFill>
                            <a:schemeClr val="tx1"/>
                          </a:solidFill>
                        </a:rPr>
                        <a:t>20 – 50 – 100 </a:t>
                      </a:r>
                      <a:r>
                        <a:rPr lang="cs-CZ" sz="2000" b="1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cs-CZ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>
                          <a:solidFill>
                            <a:schemeClr val="tx1"/>
                          </a:solidFill>
                        </a:rPr>
                        <a:t>35</a:t>
                      </a:r>
                      <a:endParaRPr lang="cs-CZ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i="0" dirty="0">
                          <a:solidFill>
                            <a:schemeClr val="tx1"/>
                          </a:solidFill>
                          <a:latin typeface="+mn-lt"/>
                        </a:rPr>
                        <a:t>28</a:t>
                      </a:r>
                      <a:endParaRPr lang="cs-CZ" sz="2000" b="1" i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extLst>
                  <a:ext uri="{0D108BD9-81ED-4DB2-BD59-A6C34878D82A}">
                    <a16:rowId xmlns:a16="http://schemas.microsoft.com/office/drawing/2014/main" val="1983348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83153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69BF193-54C4-4300-B40F-089763AFA7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21" y="151677"/>
            <a:ext cx="10971372" cy="925313"/>
          </a:xfrm>
        </p:spPr>
        <p:txBody>
          <a:bodyPr>
            <a:normAutofit/>
          </a:bodyPr>
          <a:lstStyle/>
          <a:p>
            <a:r>
              <a:rPr lang="cs-CZ" dirty="0"/>
              <a:t>Eventy s brandem „Kde fondy EU pomáhají“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0A4C402-663C-4BFC-A29A-4C617A002E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21" y="1638353"/>
            <a:ext cx="10971372" cy="1584370"/>
          </a:xfrm>
        </p:spPr>
        <p:txBody>
          <a:bodyPr/>
          <a:lstStyle/>
          <a:p>
            <a:r>
              <a:rPr lang="cs-CZ" sz="2800" dirty="0"/>
              <a:t>Organizace akcí napříč celou ČR prostřednictvím regionálních Eurocenter</a:t>
            </a:r>
          </a:p>
          <a:p>
            <a:r>
              <a:rPr lang="cs-CZ" sz="2800" dirty="0"/>
              <a:t>DODy, on-line DODy, prezentace na hudebních festivalech</a:t>
            </a:r>
            <a:endParaRPr lang="cs-CZ" sz="2800" dirty="0">
              <a:highlight>
                <a:srgbClr val="FFFF00"/>
              </a:highlight>
            </a:endParaRPr>
          </a:p>
        </p:txBody>
      </p:sp>
      <p:pic>
        <p:nvPicPr>
          <p:cNvPr id="6" name="Obrázek 5" descr="Obsah obrázku obloha, exteriér, silnice, lidé&#10;&#10;Popis byl vytvořen automaticky">
            <a:extLst>
              <a:ext uri="{FF2B5EF4-FFF2-40B4-BE49-F238E27FC236}">
                <a16:creationId xmlns:a16="http://schemas.microsoft.com/office/drawing/2014/main" id="{B17C52F4-F7E6-4DCB-848D-9B73611794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919" y="3223835"/>
            <a:ext cx="3629065" cy="2721799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FE2448F0-F088-4AA8-A9E6-7F1DF703768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882" r="1191"/>
          <a:stretch/>
        </p:blipFill>
        <p:spPr>
          <a:xfrm>
            <a:off x="4280673" y="3224034"/>
            <a:ext cx="3629065" cy="2721600"/>
          </a:xfrm>
          <a:prstGeom prst="rect">
            <a:avLst/>
          </a:prstGeom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3B2E993F-FAFA-4521-9B02-6BB43A2609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429" y="3224578"/>
            <a:ext cx="3628594" cy="272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4685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69BF193-54C4-4300-B40F-089763AFA7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21" y="151677"/>
            <a:ext cx="10971372" cy="925313"/>
          </a:xfrm>
        </p:spPr>
        <p:txBody>
          <a:bodyPr>
            <a:normAutofit/>
          </a:bodyPr>
          <a:lstStyle/>
          <a:p>
            <a:r>
              <a:rPr lang="cs-CZ" dirty="0"/>
              <a:t>Kampaně 100 000 projektů pro lepší Česko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0A4C402-663C-4BFC-A29A-4C617A002E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574" y="1494533"/>
            <a:ext cx="6048671" cy="4667932"/>
          </a:xfrm>
        </p:spPr>
        <p:txBody>
          <a:bodyPr/>
          <a:lstStyle/>
          <a:p>
            <a:r>
              <a:rPr lang="cs-CZ" sz="2200" dirty="0"/>
              <a:t>Masmediální kampaň </a:t>
            </a:r>
            <a:r>
              <a:rPr lang="cs-CZ" sz="2200" b="1" dirty="0"/>
              <a:t>lepší/zelené </a:t>
            </a:r>
            <a:r>
              <a:rPr lang="cs-CZ" sz="2200" i="1" dirty="0"/>
              <a:t>Česko </a:t>
            </a:r>
            <a:r>
              <a:rPr lang="cs-CZ" sz="2000" i="1" dirty="0"/>
              <a:t>(před vyhlášením nákupu médií)</a:t>
            </a:r>
          </a:p>
          <a:p>
            <a:endParaRPr lang="cs-CZ" sz="2000" i="1" dirty="0"/>
          </a:p>
          <a:p>
            <a:r>
              <a:rPr lang="cs-CZ" sz="2200" dirty="0"/>
              <a:t>Tvorba a distribuce </a:t>
            </a:r>
            <a:r>
              <a:rPr lang="cs-CZ" sz="2200" b="1" dirty="0"/>
              <a:t>internetové nativní reklamy </a:t>
            </a:r>
            <a:r>
              <a:rPr lang="cs-CZ" sz="2200" dirty="0"/>
              <a:t>o přínosech fondů EU </a:t>
            </a:r>
            <a:br>
              <a:rPr lang="cs-CZ" sz="2200" dirty="0"/>
            </a:br>
            <a:r>
              <a:rPr lang="cs-CZ" sz="2000" i="1" dirty="0"/>
              <a:t>(vyhodnocovaní nabídek)</a:t>
            </a:r>
          </a:p>
          <a:p>
            <a:endParaRPr lang="cs-CZ" sz="2000" i="1" dirty="0"/>
          </a:p>
          <a:p>
            <a:r>
              <a:rPr lang="cs-CZ" sz="2200" b="1" dirty="0">
                <a:solidFill>
                  <a:srgbClr val="FF0000"/>
                </a:solidFill>
              </a:rPr>
              <a:t>NOVĚ</a:t>
            </a:r>
            <a:r>
              <a:rPr lang="cs-CZ" sz="2200" dirty="0"/>
              <a:t>: Česko netradičně – </a:t>
            </a:r>
            <a:r>
              <a:rPr lang="cs-CZ" sz="2200" b="1" dirty="0"/>
              <a:t>mini-</a:t>
            </a:r>
            <a:r>
              <a:rPr lang="cs-CZ" sz="2200" b="1" dirty="0" err="1"/>
              <a:t>videoreportáže</a:t>
            </a:r>
            <a:r>
              <a:rPr lang="cs-CZ" sz="2200" dirty="0"/>
              <a:t> úspěšných projektů z měst Bruntál, Cheb, Turnov, Valtice na platformu Stream.cz + placená on-line kampaň</a:t>
            </a:r>
          </a:p>
          <a:p>
            <a:pPr marL="0" indent="0">
              <a:buNone/>
            </a:pPr>
            <a:endParaRPr lang="cs-CZ" sz="2200" dirty="0"/>
          </a:p>
          <a:p>
            <a:endParaRPr lang="cs-CZ" dirty="0"/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B8F61A1E-ECD9-4F32-AF4C-C8AA2D45C13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02" r="-1219" b="12715"/>
          <a:stretch/>
        </p:blipFill>
        <p:spPr>
          <a:xfrm>
            <a:off x="9407574" y="57993"/>
            <a:ext cx="1861023" cy="1112679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7534" y="1494533"/>
            <a:ext cx="2906525" cy="4146967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DAFC8177-7317-4552-80C6-44A490CB3C6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166" y="4561385"/>
            <a:ext cx="3118889" cy="1601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2226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7B4EDE6-3BCC-43C0-8CC3-50A25A770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20" y="286629"/>
            <a:ext cx="10971372" cy="925313"/>
          </a:xfrm>
        </p:spPr>
        <p:txBody>
          <a:bodyPr>
            <a:normAutofit/>
          </a:bodyPr>
          <a:lstStyle/>
          <a:p>
            <a:r>
              <a:rPr lang="cs-CZ" dirty="0"/>
              <a:t>Pokračovat ve SŠ a on-line soutěžích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B5C32E7-3EAE-4EB1-B898-4F81096D1D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21" y="1350516"/>
            <a:ext cx="6349781" cy="4921711"/>
          </a:xfrm>
        </p:spPr>
        <p:txBody>
          <a:bodyPr/>
          <a:lstStyle/>
          <a:p>
            <a:r>
              <a:rPr lang="cs-CZ" sz="2000" b="1" dirty="0">
                <a:solidFill>
                  <a:srgbClr val="034EA2"/>
                </a:solidFill>
              </a:rPr>
              <a:t>EU4U pro studenty SŠ</a:t>
            </a:r>
          </a:p>
          <a:p>
            <a:pPr lvl="1"/>
            <a:r>
              <a:rPr lang="cs-CZ" sz="2000" dirty="0"/>
              <a:t>5. ročník kreativní soutěže</a:t>
            </a:r>
          </a:p>
          <a:p>
            <a:pPr lvl="1"/>
            <a:r>
              <a:rPr lang="cs-CZ" sz="2000" b="1" dirty="0"/>
              <a:t>Loni přihlášeno 81 příspěvků </a:t>
            </a:r>
          </a:p>
          <a:p>
            <a:pPr lvl="1"/>
            <a:r>
              <a:rPr lang="cs-CZ" sz="2000" dirty="0"/>
              <a:t>Propagace projektu ve dvou kategoriích: Natoč video a Vytvoř plakát </a:t>
            </a:r>
          </a:p>
          <a:p>
            <a:pPr lvl="1"/>
            <a:r>
              <a:rPr lang="cs-CZ" sz="2000" dirty="0">
                <a:hlinkClick r:id="rId2"/>
              </a:rPr>
              <a:t>www.EU4U.dotaceEU.cz</a:t>
            </a:r>
            <a:r>
              <a:rPr lang="cs-CZ" sz="2000" dirty="0"/>
              <a:t>  </a:t>
            </a:r>
          </a:p>
          <a:p>
            <a:r>
              <a:rPr lang="cs-CZ" sz="2000" b="1" dirty="0">
                <a:solidFill>
                  <a:srgbClr val="034EA2"/>
                </a:solidFill>
              </a:rPr>
              <a:t>Navrhni projekt pro studenty SŠ</a:t>
            </a:r>
          </a:p>
          <a:p>
            <a:pPr lvl="1"/>
            <a:r>
              <a:rPr lang="cs-CZ" sz="2000" dirty="0"/>
              <a:t>11. ročník soutěže pro středoškolské týmy s pedagogem</a:t>
            </a:r>
          </a:p>
          <a:p>
            <a:pPr lvl="1"/>
            <a:r>
              <a:rPr lang="cs-CZ" sz="2000" b="1" dirty="0"/>
              <a:t>Loni přihlášeno 78 projektů </a:t>
            </a:r>
          </a:p>
          <a:p>
            <a:pPr lvl="1"/>
            <a:r>
              <a:rPr lang="cs-CZ" sz="2000" dirty="0">
                <a:hlinkClick r:id="rId3"/>
              </a:rPr>
              <a:t>www.navrhniprojekt.cz</a:t>
            </a:r>
            <a:r>
              <a:rPr lang="cs-CZ" sz="2000" dirty="0"/>
              <a:t> </a:t>
            </a:r>
          </a:p>
          <a:p>
            <a:r>
              <a:rPr lang="cs-CZ" sz="2000" b="1" dirty="0">
                <a:solidFill>
                  <a:srgbClr val="034EA2"/>
                </a:solidFill>
              </a:rPr>
              <a:t>Soutěže pro širokou veřejnost</a:t>
            </a:r>
          </a:p>
          <a:p>
            <a:pPr lvl="1"/>
            <a:r>
              <a:rPr lang="cs-CZ" sz="2000" dirty="0"/>
              <a:t>Najdi projekt ve svém kraji</a:t>
            </a:r>
          </a:p>
          <a:p>
            <a:pPr lvl="1"/>
            <a:r>
              <a:rPr lang="cs-CZ" sz="2000" dirty="0"/>
              <a:t>Cestuj a foť</a:t>
            </a:r>
          </a:p>
          <a:p>
            <a:endParaRPr lang="cs-CZ" dirty="0"/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AFC6060E-CC06-4ADD-9701-34A5CD94B3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9502" y="2286620"/>
            <a:ext cx="3372918" cy="2232641"/>
          </a:xfrm>
          <a:prstGeom prst="rect">
            <a:avLst/>
          </a:prstGeom>
        </p:spPr>
      </p:pic>
      <p:pic>
        <p:nvPicPr>
          <p:cNvPr id="5" name="Obrázek 4" descr="Obsah obrázku text&#10;&#10;Popis byl vytvořen automaticky">
            <a:extLst>
              <a:ext uri="{FF2B5EF4-FFF2-40B4-BE49-F238E27FC236}">
                <a16:creationId xmlns:a16="http://schemas.microsoft.com/office/drawing/2014/main" id="{5E077780-2BF9-4F4F-BC7C-340B4DE0AA9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997" y="1401203"/>
            <a:ext cx="1793407" cy="2520280"/>
          </a:xfrm>
          <a:prstGeom prst="rect">
            <a:avLst/>
          </a:prstGeom>
        </p:spPr>
      </p:pic>
      <p:pic>
        <p:nvPicPr>
          <p:cNvPr id="1026" name="Picture 2" descr="Cestuj a foť – vrací se oblíbená fotografická soutěž zaměřená na přínosy fondů EU">
            <a:extLst>
              <a:ext uri="{FF2B5EF4-FFF2-40B4-BE49-F238E27FC236}">
                <a16:creationId xmlns:a16="http://schemas.microsoft.com/office/drawing/2014/main" id="{D80F2CB6-54DB-4414-9476-F4A413EDCE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8501" y="4302844"/>
            <a:ext cx="4150991" cy="1857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31333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4D03928-9C80-4FD0-B398-7B90AE2D1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>
                <a:solidFill>
                  <a:srgbClr val="024DA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Ostatní a podpůrné komunikační aktivity</a:t>
            </a:r>
            <a:br>
              <a:rPr lang="cs-CZ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695527F-76E3-4174-A288-5AB47DA4CE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21" y="1422524"/>
            <a:ext cx="8366005" cy="4849703"/>
          </a:xfrm>
        </p:spPr>
        <p:txBody>
          <a:bodyPr/>
          <a:lstStyle/>
          <a:p>
            <a:r>
              <a:rPr lang="cs-CZ" sz="2400" dirty="0"/>
              <a:t>PR aktivity – rozhovory, infografiky, speciální přílohy</a:t>
            </a:r>
          </a:p>
          <a:p>
            <a:r>
              <a:rPr lang="cs-CZ" sz="2400" dirty="0"/>
              <a:t>Tiskové zprávy, tiskové konference / </a:t>
            </a:r>
            <a:r>
              <a:rPr lang="cs-CZ" sz="2400" dirty="0" err="1"/>
              <a:t>streaming</a:t>
            </a:r>
            <a:r>
              <a:rPr lang="cs-CZ" sz="2400" dirty="0"/>
              <a:t> akcí</a:t>
            </a:r>
          </a:p>
          <a:p>
            <a:r>
              <a:rPr lang="cs-CZ" sz="2400" dirty="0"/>
              <a:t>Generátor nástrojů povinné publicity 2021 - 2027</a:t>
            </a:r>
          </a:p>
          <a:p>
            <a:pPr>
              <a:lnSpc>
                <a:spcPct val="115000"/>
              </a:lnSpc>
              <a:spcBef>
                <a:spcPts val="480"/>
              </a:spcBef>
              <a:spcAft>
                <a:spcPts val="480"/>
              </a:spcAft>
            </a:pPr>
            <a:r>
              <a:rPr lang="cs-CZ" sz="2400" dirty="0"/>
              <a:t>Webový portál </a:t>
            </a:r>
            <a:r>
              <a:rPr lang="cs-CZ" sz="2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www.dotaceEU.cz</a:t>
            </a:r>
            <a:endParaRPr lang="cs-CZ" sz="2400" dirty="0"/>
          </a:p>
          <a:p>
            <a:pPr>
              <a:lnSpc>
                <a:spcPct val="115000"/>
              </a:lnSpc>
              <a:spcBef>
                <a:spcPts val="480"/>
              </a:spcBef>
              <a:spcAft>
                <a:spcPts val="480"/>
              </a:spcAft>
            </a:pPr>
            <a:r>
              <a:rPr lang="cs-CZ" sz="2400" dirty="0"/>
              <a:t>Rozšíření fotodatabáze podpořených projektů 4</a:t>
            </a:r>
          </a:p>
          <a:p>
            <a:pPr>
              <a:lnSpc>
                <a:spcPct val="115000"/>
              </a:lnSpc>
              <a:spcBef>
                <a:spcPts val="480"/>
              </a:spcBef>
              <a:spcAft>
                <a:spcPts val="480"/>
              </a:spcAft>
            </a:pPr>
            <a:r>
              <a:rPr lang="cs-CZ" sz="2400" dirty="0"/>
              <a:t>Tiskoviny </a:t>
            </a:r>
            <a:r>
              <a:rPr lang="cs-CZ" sz="2400" i="1" dirty="0"/>
              <a:t>(nové ad hoc brožury i dotisky)</a:t>
            </a:r>
          </a:p>
          <a:p>
            <a:pPr>
              <a:lnSpc>
                <a:spcPct val="115000"/>
              </a:lnSpc>
              <a:spcBef>
                <a:spcPts val="480"/>
              </a:spcBef>
              <a:spcAft>
                <a:spcPts val="480"/>
              </a:spcAft>
            </a:pPr>
            <a:r>
              <a:rPr lang="cs-CZ" sz="2400" b="1" dirty="0"/>
              <a:t>INFORM EU 2023 v Ostravě </a:t>
            </a:r>
          </a:p>
          <a:p>
            <a:pPr lvl="1">
              <a:lnSpc>
                <a:spcPct val="115000"/>
              </a:lnSpc>
              <a:spcBef>
                <a:spcPts val="0"/>
              </a:spcBef>
            </a:pPr>
            <a:r>
              <a:rPr lang="cs-CZ" sz="2000" dirty="0"/>
              <a:t>listopad 2023 (tbc)</a:t>
            </a:r>
          </a:p>
          <a:p>
            <a:pPr lvl="1">
              <a:lnSpc>
                <a:spcPct val="115000"/>
              </a:lnSpc>
              <a:spcBef>
                <a:spcPts val="0"/>
              </a:spcBef>
            </a:pPr>
            <a:r>
              <a:rPr lang="cs-CZ" sz="2000" dirty="0"/>
              <a:t>odborná konference a setkán 300+ komunikačních úředníků z členských států EU</a:t>
            </a:r>
          </a:p>
          <a:p>
            <a:pPr lvl="1">
              <a:lnSpc>
                <a:spcPct val="115000"/>
              </a:lnSpc>
              <a:spcBef>
                <a:spcPts val="0"/>
              </a:spcBef>
            </a:pPr>
            <a:r>
              <a:rPr lang="cs-CZ" sz="2000" dirty="0"/>
              <a:t>vyhlašování ocenění DG REGIO Regiostars 2023</a:t>
            </a:r>
          </a:p>
          <a:p>
            <a:pPr marL="0" indent="0">
              <a:buNone/>
            </a:pPr>
            <a:endParaRPr lang="cs-CZ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7153201C-DD1C-4BDE-BE41-A520F5E392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7494" y="1854572"/>
            <a:ext cx="3189292" cy="4187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6142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173F038-29DB-4084-AAAA-0BA511A29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>
                <a:latin typeface="Arial" panose="020B0604020202020204" pitchFamily="34" charset="0"/>
                <a:ea typeface="Times New Roman" panose="02020603050405020304" pitchFamily="18" charset="0"/>
              </a:rPr>
              <a:t>Celkové náklady a financování na rok 2023</a:t>
            </a:r>
            <a:br>
              <a:rPr lang="cs-CZ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cs-CZ" dirty="0"/>
          </a:p>
        </p:txBody>
      </p:sp>
      <p:graphicFrame>
        <p:nvGraphicFramePr>
          <p:cNvPr id="4" name="Zástupný obsah 3">
            <a:extLst>
              <a:ext uri="{FF2B5EF4-FFF2-40B4-BE49-F238E27FC236}">
                <a16:creationId xmlns:a16="http://schemas.microsoft.com/office/drawing/2014/main" id="{9AD4D5E6-01EF-4026-AB9F-30F60B3D455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18524903"/>
              </p:ext>
            </p:extLst>
          </p:nvPr>
        </p:nvGraphicFramePr>
        <p:xfrm>
          <a:off x="452428" y="1422524"/>
          <a:ext cx="10971371" cy="48245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06719">
                  <a:extLst>
                    <a:ext uri="{9D8B030D-6E8A-4147-A177-3AD203B41FA5}">
                      <a16:colId xmlns:a16="http://schemas.microsoft.com/office/drawing/2014/main" val="3167513599"/>
                    </a:ext>
                  </a:extLst>
                </a:gridCol>
                <a:gridCol w="6946145">
                  <a:extLst>
                    <a:ext uri="{9D8B030D-6E8A-4147-A177-3AD203B41FA5}">
                      <a16:colId xmlns:a16="http://schemas.microsoft.com/office/drawing/2014/main" val="4088351504"/>
                    </a:ext>
                  </a:extLst>
                </a:gridCol>
                <a:gridCol w="3218507">
                  <a:extLst>
                    <a:ext uri="{9D8B030D-6E8A-4147-A177-3AD203B41FA5}">
                      <a16:colId xmlns:a16="http://schemas.microsoft.com/office/drawing/2014/main" val="2666367664"/>
                    </a:ext>
                  </a:extLst>
                </a:gridCol>
              </a:tblGrid>
              <a:tr h="514539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800"/>
                        </a:spcAft>
                      </a:pPr>
                      <a:r>
                        <a:rPr lang="cs-CZ" sz="10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800"/>
                        </a:spcAft>
                      </a:pPr>
                      <a:r>
                        <a:rPr lang="cs-CZ" sz="2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Kategorie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0215" indent="-450215" algn="ctr">
                        <a:lnSpc>
                          <a:spcPts val="1800"/>
                        </a:lnSpc>
                        <a:spcAft>
                          <a:spcPts val="800"/>
                        </a:spcAft>
                      </a:pPr>
                      <a:r>
                        <a:rPr lang="cs-CZ" sz="2400" dirty="0">
                          <a:effectLst/>
                          <a:latin typeface="+mn-lt"/>
                        </a:rPr>
                        <a:t>částka v KČ s DPH</a:t>
                      </a:r>
                      <a:endParaRPr lang="cs-CZ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91733626"/>
                  </a:ext>
                </a:extLst>
              </a:tr>
              <a:tr h="430378">
                <a:tc>
                  <a:txBody>
                    <a:bodyPr/>
                    <a:lstStyle/>
                    <a:p>
                      <a:pPr marL="450215" indent="-450215"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 dirty="0">
                          <a:effectLst/>
                          <a:latin typeface="+mn-lt"/>
                        </a:rPr>
                        <a:t>1</a:t>
                      </a:r>
                      <a:endParaRPr lang="cs-CZ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0215" indent="-450215"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 dirty="0">
                          <a:effectLst/>
                        </a:rPr>
                        <a:t>Mediální kampaně</a:t>
                      </a:r>
                      <a:endParaRPr lang="cs-CZ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0215" indent="-450215" algn="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 dirty="0">
                          <a:effectLst/>
                        </a:rPr>
                        <a:t>28.620.000</a:t>
                      </a:r>
                      <a:endParaRPr lang="cs-CZ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21243590"/>
                  </a:ext>
                </a:extLst>
              </a:tr>
              <a:tr h="430378">
                <a:tc>
                  <a:txBody>
                    <a:bodyPr/>
                    <a:lstStyle/>
                    <a:p>
                      <a:pPr marL="450215" indent="-450215"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0215" indent="-450215"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 dirty="0">
                          <a:effectLst/>
                        </a:rPr>
                        <a:t>Přílohy v denících</a:t>
                      </a:r>
                      <a:endParaRPr lang="cs-CZ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0215" indent="-450215" algn="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>
                          <a:effectLst/>
                        </a:rPr>
                        <a:t>6.655.000</a:t>
                      </a:r>
                      <a:endParaRPr lang="cs-CZ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02595247"/>
                  </a:ext>
                </a:extLst>
              </a:tr>
              <a:tr h="430378">
                <a:tc>
                  <a:txBody>
                    <a:bodyPr/>
                    <a:lstStyle/>
                    <a:p>
                      <a:pPr marL="450215" indent="-450215"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 dirty="0">
                          <a:effectLst/>
                        </a:rPr>
                        <a:t>Eventy pro širokou veřejnost </a:t>
                      </a:r>
                      <a:endParaRPr lang="cs-CZ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0215" indent="-450215" algn="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 dirty="0">
                          <a:effectLst/>
                        </a:rPr>
                        <a:t>14.200.000</a:t>
                      </a:r>
                      <a:endParaRPr lang="cs-CZ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14699268"/>
                  </a:ext>
                </a:extLst>
              </a:tr>
              <a:tr h="430378">
                <a:tc>
                  <a:txBody>
                    <a:bodyPr/>
                    <a:lstStyle/>
                    <a:p>
                      <a:pPr marL="450215" indent="-450215"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0215" indent="-450215"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 dirty="0">
                          <a:effectLst/>
                        </a:rPr>
                        <a:t>Soutěže</a:t>
                      </a:r>
                      <a:endParaRPr lang="cs-CZ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0215" indent="-450215" algn="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 dirty="0">
                          <a:effectLst/>
                        </a:rPr>
                        <a:t>500.000</a:t>
                      </a:r>
                      <a:endParaRPr lang="cs-CZ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1994137"/>
                  </a:ext>
                </a:extLst>
              </a:tr>
              <a:tr h="430378">
                <a:tc>
                  <a:txBody>
                    <a:bodyPr/>
                    <a:lstStyle/>
                    <a:p>
                      <a:pPr marL="450215" indent="-450215"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 dirty="0">
                          <a:effectLst/>
                        </a:rPr>
                        <a:t>Ostatní a podpůrné komunikační aktivity</a:t>
                      </a:r>
                      <a:endParaRPr lang="cs-CZ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0215" indent="-450215" algn="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 dirty="0">
                          <a:effectLst/>
                        </a:rPr>
                        <a:t>12.453.000</a:t>
                      </a:r>
                      <a:endParaRPr lang="cs-CZ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56874080"/>
                  </a:ext>
                </a:extLst>
              </a:tr>
              <a:tr h="880683">
                <a:tc>
                  <a:txBody>
                    <a:bodyPr/>
                    <a:lstStyle/>
                    <a:p>
                      <a:pPr marL="450215" indent="-450215"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 dirty="0">
                          <a:effectLst/>
                        </a:rPr>
                        <a:t>Posílení absorpční kapacity prostřednictvím regionálních Eurocenter a Eurofonu</a:t>
                      </a:r>
                      <a:endParaRPr lang="cs-CZ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0215" indent="-450215" algn="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 dirty="0">
                          <a:effectLst/>
                        </a:rPr>
                        <a:t>1.000.000</a:t>
                      </a:r>
                      <a:endParaRPr lang="cs-CZ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65924520"/>
                  </a:ext>
                </a:extLst>
              </a:tr>
              <a:tr h="1277422">
                <a:tc gridSpan="2">
                  <a:txBody>
                    <a:bodyPr/>
                    <a:lstStyle/>
                    <a:p>
                      <a:pPr marL="450215" indent="-450215" algn="just">
                        <a:lnSpc>
                          <a:spcPts val="18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endParaRPr lang="cs-CZ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0215" marR="0" lvl="0" indent="-450215" algn="just" defTabSz="1229502" rtl="0" eaLnBrk="1" fontAlgn="auto" latinLnBrk="0" hangingPunct="1">
                        <a:lnSpc>
                          <a:spcPts val="18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400" dirty="0">
                          <a:effectLst/>
                        </a:rPr>
                        <a:t>CELKEM (indikativní náklady) VČETNĚ DPH</a:t>
                      </a:r>
                      <a:endParaRPr lang="cs-CZ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0215" indent="-450215" algn="r">
                        <a:lnSpc>
                          <a:spcPts val="1800"/>
                        </a:lnSpc>
                        <a:spcAft>
                          <a:spcPts val="800"/>
                        </a:spcAft>
                      </a:pPr>
                      <a:endParaRPr lang="cs-CZ" sz="3200" dirty="0">
                        <a:effectLst/>
                      </a:endParaRPr>
                    </a:p>
                    <a:p>
                      <a:pPr marL="450215" indent="-450215" algn="r">
                        <a:lnSpc>
                          <a:spcPts val="1800"/>
                        </a:lnSpc>
                        <a:spcAft>
                          <a:spcPts val="800"/>
                        </a:spcAft>
                      </a:pPr>
                      <a:r>
                        <a:rPr lang="cs-CZ" sz="3200" b="1" dirty="0">
                          <a:effectLst/>
                        </a:rPr>
                        <a:t>63.428.000</a:t>
                      </a:r>
                      <a:endParaRPr lang="cs-CZ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974497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40332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dnadpis 1"/>
          <p:cNvSpPr>
            <a:spLocks noGrp="1"/>
          </p:cNvSpPr>
          <p:nvPr>
            <p:ph type="subTitle" idx="1"/>
          </p:nvPr>
        </p:nvSpPr>
        <p:spPr>
          <a:xfrm>
            <a:off x="1846734" y="2034592"/>
            <a:ext cx="8496944" cy="2952328"/>
          </a:xfrm>
        </p:spPr>
        <p:txBody>
          <a:bodyPr>
            <a:normAutofit/>
          </a:bodyPr>
          <a:lstStyle/>
          <a:p>
            <a:endParaRPr lang="cs-CZ" sz="5100" b="1" dirty="0"/>
          </a:p>
          <a:p>
            <a:r>
              <a:rPr lang="cs-CZ" sz="4400" b="1" dirty="0"/>
              <a:t>Děkuji za pozornost.</a:t>
            </a:r>
          </a:p>
        </p:txBody>
      </p:sp>
    </p:spTree>
    <p:extLst>
      <p:ext uri="{BB962C8B-B14F-4D97-AF65-F5344CB8AC3E}">
        <p14:creationId xmlns:p14="http://schemas.microsoft.com/office/powerpoint/2010/main" val="32916438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dnadpis 1"/>
          <p:cNvSpPr>
            <a:spLocks noGrp="1"/>
          </p:cNvSpPr>
          <p:nvPr>
            <p:ph type="subTitle" idx="1"/>
          </p:nvPr>
        </p:nvSpPr>
        <p:spPr>
          <a:xfrm>
            <a:off x="1846734" y="2034592"/>
            <a:ext cx="8496944" cy="2952328"/>
          </a:xfrm>
        </p:spPr>
        <p:txBody>
          <a:bodyPr>
            <a:normAutofit fontScale="85000" lnSpcReduction="10000"/>
          </a:bodyPr>
          <a:lstStyle/>
          <a:p>
            <a:endParaRPr lang="cs-CZ" sz="5100" b="1" dirty="0"/>
          </a:p>
          <a:p>
            <a:r>
              <a:rPr lang="cs-CZ" sz="4400" b="1" dirty="0">
                <a:latin typeface="+mj-lt"/>
              </a:rPr>
              <a:t>Co se nám v komunikaci letos daří…</a:t>
            </a:r>
          </a:p>
          <a:p>
            <a:r>
              <a:rPr lang="cs-CZ" sz="4400" b="1" dirty="0">
                <a:latin typeface="+mj-lt"/>
              </a:rPr>
              <a:t>… </a:t>
            </a:r>
            <a:r>
              <a:rPr lang="cs-CZ" sz="4400" b="1" i="1" dirty="0">
                <a:latin typeface="+mj-lt"/>
              </a:rPr>
              <a:t>a v čem proto plánujeme pokračovat?</a:t>
            </a:r>
            <a:endParaRPr lang="cs-CZ" sz="4400" b="1" dirty="0">
              <a:latin typeface="+mj-lt"/>
            </a:endParaRPr>
          </a:p>
          <a:p>
            <a:r>
              <a:rPr lang="cs-CZ" sz="3200" b="1" dirty="0">
                <a:solidFill>
                  <a:schemeClr val="tx1"/>
                </a:solidFill>
                <a:latin typeface="+mj-lt"/>
              </a:rPr>
              <a:t>Aktivity zaměřené na </a:t>
            </a:r>
            <a:r>
              <a:rPr lang="cs-CZ" sz="3200" b="1" u="sng" dirty="0">
                <a:solidFill>
                  <a:schemeClr val="tx1"/>
                </a:solidFill>
                <a:latin typeface="+mj-lt"/>
              </a:rPr>
              <a:t>odbornou veřejnost, žadatele i příjemce</a:t>
            </a:r>
          </a:p>
        </p:txBody>
      </p:sp>
    </p:spTree>
    <p:extLst>
      <p:ext uri="{BB962C8B-B14F-4D97-AF65-F5344CB8AC3E}">
        <p14:creationId xmlns:p14="http://schemas.microsoft.com/office/powerpoint/2010/main" val="22784500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7B4EDE6-3BCC-43C0-8CC3-50A25A770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21" y="286629"/>
            <a:ext cx="10971372" cy="925313"/>
          </a:xfrm>
        </p:spPr>
        <p:txBody>
          <a:bodyPr>
            <a:normAutofit/>
          </a:bodyPr>
          <a:lstStyle/>
          <a:p>
            <a:r>
              <a:rPr lang="cs-CZ" dirty="0">
                <a:cs typeface="Arial" charset="0"/>
              </a:rPr>
              <a:t>Informovat: Nové programové období 2021 - 2027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B5C32E7-3EAE-4EB1-B898-4F81096D1D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21" y="1350517"/>
            <a:ext cx="6421789" cy="4608511"/>
          </a:xfrm>
        </p:spPr>
        <p:txBody>
          <a:bodyPr/>
          <a:lstStyle/>
          <a:p>
            <a:pPr marL="0" indent="0">
              <a:buNone/>
            </a:pPr>
            <a:r>
              <a:rPr lang="cs-CZ" sz="2000" b="1" dirty="0"/>
              <a:t>Série seminářů ve všech krajích</a:t>
            </a:r>
          </a:p>
          <a:p>
            <a:r>
              <a:rPr lang="cs-CZ" sz="2000" dirty="0"/>
              <a:t>Semináře představují nové PO (15 akcí; z toho 2 on-line)</a:t>
            </a:r>
          </a:p>
          <a:p>
            <a:r>
              <a:rPr lang="cs-CZ" sz="2000" dirty="0"/>
              <a:t>Projektové a finanční řízení (26 akcí)</a:t>
            </a:r>
          </a:p>
          <a:p>
            <a:r>
              <a:rPr lang="cs-CZ" sz="2000" dirty="0"/>
              <a:t>Nejčastější zjištění v oblasti auditů (spolupráce s AO MF ČR, od ledna 2023)</a:t>
            </a:r>
          </a:p>
          <a:p>
            <a:endParaRPr lang="cs-CZ" sz="2000" dirty="0"/>
          </a:p>
          <a:p>
            <a:pPr marL="0" indent="0">
              <a:buNone/>
            </a:pPr>
            <a:r>
              <a:rPr lang="cs-CZ" sz="2000" b="1" dirty="0"/>
              <a:t>Online konzultace – maily, chat a bezplatná linka</a:t>
            </a:r>
          </a:p>
          <a:p>
            <a:r>
              <a:rPr lang="cs-CZ" sz="2000" dirty="0"/>
              <a:t>Tradiční spolupráce Eurocenter s Úřadem vlády</a:t>
            </a:r>
          </a:p>
          <a:p>
            <a:r>
              <a:rPr lang="cs-CZ" sz="2000" dirty="0"/>
              <a:t>Nová digitální ústředna (ÚV) umožňuje přesměrování hovorů na mobil</a:t>
            </a:r>
          </a:p>
          <a:p>
            <a:pPr marL="0" indent="0">
              <a:buNone/>
            </a:pPr>
            <a:endParaRPr lang="cs-CZ" sz="2000" dirty="0"/>
          </a:p>
          <a:p>
            <a:pPr marL="0" marR="0" lvl="0" indent="0" algn="l" defTabSz="1229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Aktualizace webu DotaceEU.cz</a:t>
            </a:r>
          </a:p>
          <a:p>
            <a:pPr marL="461063" marR="0" lvl="0" indent="-461063" algn="l" defTabSz="1229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Primární zdroj informací o fondech EU včetně  programů </a:t>
            </a: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a výzev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53940725-7BB4-4298-AD28-38A8B28BAE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1470" y="1372427"/>
            <a:ext cx="3718943" cy="2981387"/>
          </a:xfrm>
          <a:prstGeom prst="rect">
            <a:avLst/>
          </a:prstGeom>
        </p:spPr>
      </p:pic>
      <p:pic>
        <p:nvPicPr>
          <p:cNvPr id="1026" name="Picture 2" descr="DotaceEU - Struktura NOKu a kontakty">
            <a:extLst>
              <a:ext uri="{FF2B5EF4-FFF2-40B4-BE49-F238E27FC236}">
                <a16:creationId xmlns:a16="http://schemas.microsoft.com/office/drawing/2014/main" id="{01B29C4C-B0D9-41E2-A09D-84F3EEFEDA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206" y="3516633"/>
            <a:ext cx="1512168" cy="33104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1190" y="5108776"/>
            <a:ext cx="6239223" cy="1111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7323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>
                <a:cs typeface="Arial" charset="0"/>
              </a:rPr>
              <a:t>Informovat: </a:t>
            </a:r>
            <a:r>
              <a:rPr lang="cs-CZ" dirty="0" err="1">
                <a:cs typeface="Arial" charset="0"/>
              </a:rPr>
              <a:t>Podcasty</a:t>
            </a:r>
            <a:r>
              <a:rPr lang="cs-CZ" dirty="0">
                <a:cs typeface="Arial" charset="0"/>
              </a:rPr>
              <a:t> o m</a:t>
            </a:r>
            <a:r>
              <a:rPr lang="cs-CZ" dirty="0"/>
              <a:t>ožnosti financování PO 2021-2027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53"/>
            <a:ext cx="7213877" cy="4633874"/>
          </a:xfrm>
        </p:spPr>
        <p:txBody>
          <a:bodyPr/>
          <a:lstStyle/>
          <a:p>
            <a:r>
              <a:rPr lang="cs-CZ" sz="2800" dirty="0"/>
              <a:t>Vyprodukováno 20 </a:t>
            </a:r>
            <a:r>
              <a:rPr lang="cs-CZ" sz="2800" dirty="0" err="1"/>
              <a:t>podcastů</a:t>
            </a:r>
            <a:r>
              <a:rPr lang="cs-CZ" sz="2800" dirty="0"/>
              <a:t>, představení programů, v druhé části očima příjemců dotací </a:t>
            </a:r>
          </a:p>
          <a:p>
            <a:r>
              <a:rPr lang="cs-CZ" sz="2800" dirty="0"/>
              <a:t>Celkový počet přehrání: </a:t>
            </a:r>
            <a:r>
              <a:rPr lang="cs-CZ" sz="2800" b="1" dirty="0"/>
              <a:t>15 484</a:t>
            </a:r>
          </a:p>
          <a:p>
            <a:r>
              <a:rPr lang="cs-CZ" sz="2800" dirty="0"/>
              <a:t>Navážeme další sérií rozhovorů se zástupci řídících orgánů ke stavu výzev.</a:t>
            </a:r>
          </a:p>
        </p:txBody>
      </p:sp>
      <p:graphicFrame>
        <p:nvGraphicFramePr>
          <p:cNvPr id="4" name="Tabulka 6">
            <a:extLst>
              <a:ext uri="{FF2B5EF4-FFF2-40B4-BE49-F238E27FC236}">
                <a16:creationId xmlns:a16="http://schemas.microsoft.com/office/drawing/2014/main" id="{F7FA7783-80FB-4FD9-A153-85101FA3A0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2254542"/>
              </p:ext>
            </p:extLst>
          </p:nvPr>
        </p:nvGraphicFramePr>
        <p:xfrm>
          <a:off x="982638" y="4772130"/>
          <a:ext cx="6651601" cy="1222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3655">
                  <a:extLst>
                    <a:ext uri="{9D8B030D-6E8A-4147-A177-3AD203B41FA5}">
                      <a16:colId xmlns:a16="http://schemas.microsoft.com/office/drawing/2014/main" val="2786241511"/>
                    </a:ext>
                  </a:extLst>
                </a:gridCol>
                <a:gridCol w="2140746">
                  <a:extLst>
                    <a:ext uri="{9D8B030D-6E8A-4147-A177-3AD203B41FA5}">
                      <a16:colId xmlns:a16="http://schemas.microsoft.com/office/drawing/2014/main" val="187680116"/>
                    </a:ext>
                  </a:extLst>
                </a:gridCol>
                <a:gridCol w="2217200">
                  <a:extLst>
                    <a:ext uri="{9D8B030D-6E8A-4147-A177-3AD203B41FA5}">
                      <a16:colId xmlns:a16="http://schemas.microsoft.com/office/drawing/2014/main" val="3938967142"/>
                    </a:ext>
                  </a:extLst>
                </a:gridCol>
              </a:tblGrid>
              <a:tr h="52102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/>
                        <a:t>YouTube kanál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/>
                        <a:t>Platforma Anchor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7637905"/>
                  </a:ext>
                </a:extLst>
              </a:tr>
              <a:tr h="521020">
                <a:tc>
                  <a:txBody>
                    <a:bodyPr/>
                    <a:lstStyle/>
                    <a:p>
                      <a:r>
                        <a:rPr lang="cs-CZ" sz="2000" dirty="0"/>
                        <a:t>Počty přehrání k 28.11.2022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/>
                        <a:t>11 140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000" dirty="0"/>
                        <a:t>4 344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9385850"/>
                  </a:ext>
                </a:extLst>
              </a:tr>
            </a:tbl>
          </a:graphicData>
        </a:graphic>
      </p:graphicFrame>
      <p:pic>
        <p:nvPicPr>
          <p:cNvPr id="5" name="Obrázek 4">
            <a:extLst>
              <a:ext uri="{FF2B5EF4-FFF2-40B4-BE49-F238E27FC236}">
                <a16:creationId xmlns:a16="http://schemas.microsoft.com/office/drawing/2014/main" id="{C5CD7A09-D9D5-4C1F-BB22-082E7D5B3D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5406" y="1617889"/>
            <a:ext cx="4167030" cy="3374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1368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B437D01-DA41-4782-8DE9-DE0F3DA809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Publikovat: nová Abeceda fondů EU 2021-2027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ABFCC26-36C6-4F34-BDA2-6DCB6EF0C9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21" y="1638353"/>
            <a:ext cx="6781829" cy="4633874"/>
          </a:xfrm>
        </p:spPr>
        <p:txBody>
          <a:bodyPr/>
          <a:lstStyle/>
          <a:p>
            <a:pPr marL="0" indent="0">
              <a:buNone/>
            </a:pPr>
            <a:r>
              <a:rPr lang="cs-CZ" sz="3200" dirty="0"/>
              <a:t>Úspěšný průvodce pro nové období </a:t>
            </a:r>
          </a:p>
          <a:p>
            <a:r>
              <a:rPr lang="cs-CZ" sz="3000" b="1" dirty="0"/>
              <a:t>7000 ks výtisků </a:t>
            </a:r>
            <a:r>
              <a:rPr lang="cs-CZ" sz="3000" dirty="0"/>
              <a:t>a dostupná online verze </a:t>
            </a:r>
            <a:r>
              <a:rPr lang="cs-CZ" sz="3000" dirty="0">
                <a:solidFill>
                  <a:srgbClr val="FF0000"/>
                </a:solidFill>
                <a:hlinkClick r:id="rId3"/>
              </a:rPr>
              <a:t>https://www.dotaceeu.cz/cs/statistiky-a-analyzy/publikace</a:t>
            </a:r>
            <a:r>
              <a:rPr lang="cs-CZ" sz="3000" dirty="0">
                <a:solidFill>
                  <a:srgbClr val="FF0000"/>
                </a:solidFill>
              </a:rPr>
              <a:t> </a:t>
            </a:r>
          </a:p>
          <a:p>
            <a:r>
              <a:rPr lang="cs-CZ" sz="3000" dirty="0"/>
              <a:t>vklad do Veřejné správy (srpen – 1883 ks) + k dispozici v </a:t>
            </a:r>
            <a:r>
              <a:rPr lang="cs-CZ" sz="3000" dirty="0" err="1"/>
              <a:t>Eurocentrech</a:t>
            </a:r>
            <a:r>
              <a:rPr lang="cs-CZ" sz="3000" dirty="0">
                <a:solidFill>
                  <a:srgbClr val="FF0000"/>
                </a:solidFill>
              </a:rPr>
              <a:t> </a:t>
            </a:r>
          </a:p>
          <a:p>
            <a:r>
              <a:rPr lang="cs-CZ" sz="3000" dirty="0"/>
              <a:t> </a:t>
            </a:r>
            <a:r>
              <a:rPr lang="cs-CZ" sz="3000" dirty="0" err="1"/>
              <a:t>vpřípravě</a:t>
            </a:r>
            <a:r>
              <a:rPr lang="cs-CZ" sz="3000" dirty="0"/>
              <a:t> dotisk leden/únor 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DFAE64B0-F1FC-4A4B-85CB-4C3E629D1D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0800" y="1638353"/>
            <a:ext cx="4508321" cy="3276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231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805B11A-D1A2-4A69-B767-E63819690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Digitální kampaň zacílená na potenciální žadatele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45D01F6-7445-4BDF-AACA-8B14183735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21" y="1638353"/>
            <a:ext cx="7141869" cy="4633874"/>
          </a:xfrm>
        </p:spPr>
        <p:txBody>
          <a:bodyPr/>
          <a:lstStyle/>
          <a:p>
            <a:r>
              <a:rPr lang="cs-CZ" sz="2800" dirty="0"/>
              <a:t>On-line kampaň </a:t>
            </a:r>
            <a:r>
              <a:rPr lang="cs-CZ" sz="2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o možnostech podpory</a:t>
            </a:r>
            <a:r>
              <a:rPr lang="cs-CZ" sz="2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cs-CZ" sz="2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s-CZ" sz="2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z fondů EU v novém PO 2021 - 2027</a:t>
            </a:r>
          </a:p>
          <a:p>
            <a:r>
              <a:rPr lang="cs-CZ" sz="2800" dirty="0">
                <a:ea typeface="Calibri" panose="020F0502020204030204" pitchFamily="34" charset="0"/>
                <a:cs typeface="Times New Roman" panose="02020603050405020304" pitchFamily="18" charset="0"/>
              </a:rPr>
              <a:t>1 obecný spot a 5 tematických:</a:t>
            </a:r>
          </a:p>
          <a:p>
            <a:pPr marL="537908" lvl="1" indent="0">
              <a:buNone/>
            </a:pPr>
            <a:r>
              <a:rPr lang="cs-CZ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cs-CZ" sz="24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cílů priorit:</a:t>
            </a:r>
          </a:p>
          <a:p>
            <a:pPr marL="880808" lvl="1" indent="-342900">
              <a:buFont typeface="Wingdings" panose="05000000000000000000" pitchFamily="2" charset="2"/>
              <a:buChar char="§"/>
            </a:pPr>
            <a:r>
              <a:rPr lang="cs-CZ" sz="2400" dirty="0">
                <a:ea typeface="Calibri" panose="020F0502020204030204" pitchFamily="34" charset="0"/>
                <a:cs typeface="Times New Roman" panose="02020603050405020304" pitchFamily="18" charset="0"/>
              </a:rPr>
              <a:t>Inteligentnější Česko</a:t>
            </a:r>
          </a:p>
          <a:p>
            <a:pPr marL="880808" lvl="1" indent="-342900">
              <a:buFont typeface="Wingdings" panose="05000000000000000000" pitchFamily="2" charset="2"/>
              <a:buChar char="§"/>
            </a:pPr>
            <a:r>
              <a:rPr lang="cs-CZ" sz="2400" dirty="0">
                <a:ea typeface="Calibri" panose="020F0502020204030204" pitchFamily="34" charset="0"/>
                <a:cs typeface="Times New Roman" panose="02020603050405020304" pitchFamily="18" charset="0"/>
              </a:rPr>
              <a:t>Zelené Česko</a:t>
            </a:r>
          </a:p>
          <a:p>
            <a:pPr marL="880808" lvl="1" indent="-342900">
              <a:buFont typeface="Wingdings" panose="05000000000000000000" pitchFamily="2" charset="2"/>
              <a:buChar char="§"/>
            </a:pPr>
            <a:r>
              <a:rPr lang="cs-CZ" sz="2400" dirty="0">
                <a:ea typeface="Calibri" panose="020F0502020204030204" pitchFamily="34" charset="0"/>
                <a:cs typeface="Times New Roman" panose="02020603050405020304" pitchFamily="18" charset="0"/>
              </a:rPr>
              <a:t>Propojenější Česko</a:t>
            </a:r>
          </a:p>
          <a:p>
            <a:pPr marL="880808" lvl="1" indent="-342900">
              <a:buFont typeface="Wingdings" panose="05000000000000000000" pitchFamily="2" charset="2"/>
              <a:buChar char="§"/>
            </a:pPr>
            <a:r>
              <a:rPr lang="cs-CZ" sz="2400" dirty="0">
                <a:ea typeface="Calibri" panose="020F0502020204030204" pitchFamily="34" charset="0"/>
                <a:cs typeface="Times New Roman" panose="02020603050405020304" pitchFamily="18" charset="0"/>
              </a:rPr>
              <a:t>Sociálnější Česko</a:t>
            </a:r>
          </a:p>
          <a:p>
            <a:pPr marL="880808" lvl="1" indent="-342900">
              <a:buFont typeface="Wingdings" panose="05000000000000000000" pitchFamily="2" charset="2"/>
              <a:buChar char="§"/>
            </a:pPr>
            <a:r>
              <a:rPr lang="cs-CZ" sz="2400" dirty="0">
                <a:ea typeface="Calibri" panose="020F0502020204030204" pitchFamily="34" charset="0"/>
                <a:cs typeface="Times New Roman" panose="02020603050405020304" pitchFamily="18" charset="0"/>
              </a:rPr>
              <a:t>Česko blíže občanům</a:t>
            </a:r>
          </a:p>
          <a:p>
            <a:r>
              <a:rPr lang="cs-CZ" sz="2400" dirty="0">
                <a:solidFill>
                  <a:srgbClr val="0000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Nové příležitosti financování z fondů EU – YouTube</a:t>
            </a:r>
            <a:r>
              <a:rPr lang="cs-CZ" sz="2400" dirty="0">
                <a:cs typeface="Times New Roman" panose="02020603050405020304" pitchFamily="18" charset="0"/>
              </a:rPr>
              <a:t> </a:t>
            </a:r>
          </a:p>
          <a:p>
            <a:endParaRPr lang="cs-CZ" dirty="0"/>
          </a:p>
        </p:txBody>
      </p:sp>
      <p:pic>
        <p:nvPicPr>
          <p:cNvPr id="6" name="Obrázek 5" descr="Obsah obrázku text, hračka&#10;&#10;Popis byl vytvořen automaticky">
            <a:extLst>
              <a:ext uri="{FF2B5EF4-FFF2-40B4-BE49-F238E27FC236}">
                <a16:creationId xmlns:a16="http://schemas.microsoft.com/office/drawing/2014/main" id="{43E228D1-BB23-4DEB-A3A2-E5D3529090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1430" y="2291966"/>
            <a:ext cx="3991978" cy="3326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0539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dnadpis 1"/>
          <p:cNvSpPr>
            <a:spLocks noGrp="1"/>
          </p:cNvSpPr>
          <p:nvPr>
            <p:ph type="subTitle" idx="1"/>
          </p:nvPr>
        </p:nvSpPr>
        <p:spPr>
          <a:xfrm>
            <a:off x="1846734" y="2034592"/>
            <a:ext cx="8496944" cy="2952328"/>
          </a:xfrm>
        </p:spPr>
        <p:txBody>
          <a:bodyPr>
            <a:normAutofit fontScale="85000" lnSpcReduction="10000"/>
          </a:bodyPr>
          <a:lstStyle/>
          <a:p>
            <a:endParaRPr lang="cs-CZ" sz="5100" b="1" dirty="0"/>
          </a:p>
          <a:p>
            <a:r>
              <a:rPr lang="cs-CZ" sz="4400" b="1" dirty="0">
                <a:latin typeface="+mj-lt"/>
              </a:rPr>
              <a:t>Co se nám dále v komunikaci daří…</a:t>
            </a:r>
          </a:p>
          <a:p>
            <a:r>
              <a:rPr lang="cs-CZ" sz="4400" b="1" dirty="0">
                <a:latin typeface="+mj-lt"/>
              </a:rPr>
              <a:t>… </a:t>
            </a:r>
            <a:r>
              <a:rPr lang="cs-CZ" sz="4400" b="1" i="1" dirty="0">
                <a:latin typeface="+mj-lt"/>
              </a:rPr>
              <a:t>a proto v tom plánujeme pokračovat?</a:t>
            </a:r>
            <a:endParaRPr lang="cs-CZ" sz="4400" b="1" dirty="0">
              <a:latin typeface="+mj-lt"/>
            </a:endParaRPr>
          </a:p>
          <a:p>
            <a:r>
              <a:rPr lang="cs-CZ" sz="3200" dirty="0">
                <a:solidFill>
                  <a:schemeClr val="tx1"/>
                </a:solidFill>
                <a:latin typeface="+mj-lt"/>
              </a:rPr>
              <a:t>Aktivity zaměřené na </a:t>
            </a:r>
            <a:r>
              <a:rPr lang="cs-CZ" sz="3200" u="sng" dirty="0">
                <a:solidFill>
                  <a:schemeClr val="tx1"/>
                </a:solidFill>
              </a:rPr>
              <a:t>širokou veřejnost</a:t>
            </a:r>
            <a:r>
              <a:rPr lang="cs-CZ" sz="3200" dirty="0">
                <a:solidFill>
                  <a:schemeClr val="tx1"/>
                </a:solidFill>
              </a:rPr>
              <a:t> o přínosech projektů podpořených z fondů EU</a:t>
            </a:r>
          </a:p>
        </p:txBody>
      </p:sp>
    </p:spTree>
    <p:extLst>
      <p:ext uri="{BB962C8B-B14F-4D97-AF65-F5344CB8AC3E}">
        <p14:creationId xmlns:p14="http://schemas.microsoft.com/office/powerpoint/2010/main" val="6237899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7B4EDE6-3BCC-43C0-8CC3-50A25A770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20" y="286629"/>
            <a:ext cx="10971372" cy="925313"/>
          </a:xfrm>
        </p:spPr>
        <p:txBody>
          <a:bodyPr>
            <a:normAutofit/>
          </a:bodyPr>
          <a:lstStyle/>
          <a:p>
            <a:r>
              <a:rPr lang="cs-CZ" dirty="0"/>
              <a:t>Vydávat pravidelné přílohy v Denících a Blesku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B5C32E7-3EAE-4EB1-B898-4F81096D1D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21" y="1710556"/>
            <a:ext cx="7357893" cy="4608512"/>
          </a:xfrm>
        </p:spPr>
        <p:txBody>
          <a:bodyPr/>
          <a:lstStyle/>
          <a:p>
            <a:pPr lvl="1"/>
            <a:endParaRPr lang="cs-CZ" sz="2400" dirty="0"/>
          </a:p>
          <a:p>
            <a:pPr lvl="1"/>
            <a:r>
              <a:rPr lang="cs-CZ" sz="2000" dirty="0"/>
              <a:t>Pokračování spolupráce 4. rokem</a:t>
            </a:r>
          </a:p>
          <a:p>
            <a:pPr lvl="1"/>
            <a:r>
              <a:rPr lang="cs-CZ" sz="2000" b="1" dirty="0"/>
              <a:t>4 regionální mutace 1x měsíčně </a:t>
            </a:r>
          </a:p>
          <a:p>
            <a:pPr lvl="1"/>
            <a:r>
              <a:rPr lang="cs-CZ" sz="2000" dirty="0"/>
              <a:t>Reportáže z podpořených projektů online</a:t>
            </a:r>
          </a:p>
          <a:p>
            <a:pPr lvl="1"/>
            <a:r>
              <a:rPr lang="cs-CZ" sz="2000" b="1" dirty="0"/>
              <a:t>Videoreportáže hlavních projektů (celkem 48)</a:t>
            </a:r>
          </a:p>
          <a:p>
            <a:pPr lvl="1"/>
            <a:r>
              <a:rPr lang="cs-CZ" sz="2000" dirty="0"/>
              <a:t>Příspěvky na regionálních FB Deníku</a:t>
            </a:r>
          </a:p>
          <a:p>
            <a:pPr lvl="1"/>
            <a:r>
              <a:rPr lang="cs-CZ" sz="2000" b="1" dirty="0"/>
              <a:t>394 000 čtenářů na vydání</a:t>
            </a:r>
          </a:p>
          <a:p>
            <a:pPr marL="614752" lvl="1" indent="0">
              <a:buNone/>
            </a:pPr>
            <a:endParaRPr lang="cs-CZ" sz="2400" dirty="0"/>
          </a:p>
          <a:p>
            <a:pPr lvl="1"/>
            <a:r>
              <a:rPr lang="cs-CZ" sz="2000" dirty="0"/>
              <a:t>Stejné téma měsíce, odlišné projekty = ) nově každý měsíc</a:t>
            </a:r>
          </a:p>
          <a:p>
            <a:pPr lvl="1"/>
            <a:r>
              <a:rPr lang="cs-CZ" sz="2000" b="1" dirty="0"/>
              <a:t>Rozšíření zásahu v tisku 1x měsíčně</a:t>
            </a:r>
          </a:p>
          <a:p>
            <a:pPr lvl="1"/>
            <a:r>
              <a:rPr lang="cs-CZ" sz="2000" dirty="0"/>
              <a:t>1 článek online</a:t>
            </a:r>
          </a:p>
          <a:p>
            <a:pPr lvl="1"/>
            <a:r>
              <a:rPr lang="cs-CZ" sz="2000" b="1" dirty="0"/>
              <a:t>661 000 čtenářů na vydání</a:t>
            </a:r>
          </a:p>
          <a:p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0E51F7E8-D692-48AD-87D4-E788EB82BE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056" y="1638548"/>
            <a:ext cx="1519815" cy="504000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FE2C9911-DEED-4FBB-8F0C-30E8005D92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056" y="4302844"/>
            <a:ext cx="1224136" cy="502210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842D8797-2157-4661-9A25-0C9BFFC8E5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74928" y="3955290"/>
            <a:ext cx="3280076" cy="2303502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21D5521F-A401-4F4A-99AE-84AE00C8ACF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20852" y="1431616"/>
            <a:ext cx="3108152" cy="23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7296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E5BD150-C559-4C9B-9673-637B6CA1C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Akce pro širokou veřejnost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A9887E01-D5D4-4B7A-AE55-E1289F4B63B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462" t="25388" r="21147" b="35642"/>
          <a:stretch/>
        </p:blipFill>
        <p:spPr>
          <a:xfrm>
            <a:off x="1522170" y="1350516"/>
            <a:ext cx="8358801" cy="5040560"/>
          </a:xfrm>
          <a:prstGeom prst="rect">
            <a:avLst/>
          </a:prstGeom>
        </p:spPr>
      </p:pic>
      <p:sp>
        <p:nvSpPr>
          <p:cNvPr id="6" name="Zástupný obsah 2">
            <a:extLst>
              <a:ext uri="{FF2B5EF4-FFF2-40B4-BE49-F238E27FC236}">
                <a16:creationId xmlns:a16="http://schemas.microsoft.com/office/drawing/2014/main" id="{DE5440C7-211F-4743-ADBB-846CE40E5A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21" y="5747358"/>
            <a:ext cx="10361852" cy="529223"/>
          </a:xfrm>
        </p:spPr>
        <p:txBody>
          <a:bodyPr/>
          <a:lstStyle/>
          <a:p>
            <a:pPr marL="614752" lvl="1" indent="0" algn="ctr">
              <a:buNone/>
            </a:pPr>
            <a:r>
              <a:rPr lang="cs-CZ" sz="2000" dirty="0">
                <a:hlinkClick r:id="rId3"/>
              </a:rPr>
              <a:t>https://www.dotaceeu.cz/cs/jak-evropske-dotace-pomahaji/kde-eu-fondy-pomahaji</a:t>
            </a:r>
            <a:r>
              <a:rPr lang="cs-CZ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54063141"/>
      </p:ext>
    </p:extLst>
  </p:cSld>
  <p:clrMapOvr>
    <a:masterClrMapping/>
  </p:clrMapOvr>
</p:sld>
</file>

<file path=ppt/theme/theme1.xml><?xml version="1.0" encoding="utf-8"?>
<a:theme xmlns:a="http://schemas.openxmlformats.org/drawingml/2006/main" name="Šablona final">
  <a:themeElements>
    <a:clrScheme name="NOK">
      <a:dk1>
        <a:srgbClr val="262626"/>
      </a:dk1>
      <a:lt1>
        <a:sysClr val="window" lastClr="FFFFFF"/>
      </a:lt1>
      <a:dk2>
        <a:srgbClr val="1F497D"/>
      </a:dk2>
      <a:lt2>
        <a:srgbClr val="EEECE1"/>
      </a:lt2>
      <a:accent1>
        <a:srgbClr val="17365D"/>
      </a:accent1>
      <a:accent2>
        <a:srgbClr val="548DD4"/>
      </a:accent2>
      <a:accent3>
        <a:srgbClr val="8DB3E2"/>
      </a:accent3>
      <a:accent4>
        <a:srgbClr val="C6D9F0"/>
      </a:accent4>
      <a:accent5>
        <a:srgbClr val="C6D9F0"/>
      </a:accent5>
      <a:accent6>
        <a:srgbClr val="C6D9F0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MMR_NOK_CZ_sir</Template>
  <TotalTime>1281</TotalTime>
  <Words>829</Words>
  <Application>Microsoft Office PowerPoint</Application>
  <PresentationFormat>Vlastní</PresentationFormat>
  <Paragraphs>166</Paragraphs>
  <Slides>16</Slides>
  <Notes>10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16</vt:i4>
      </vt:variant>
    </vt:vector>
  </HeadingPairs>
  <TitlesOfParts>
    <vt:vector size="20" baseType="lpstr">
      <vt:lpstr>Arial</vt:lpstr>
      <vt:lpstr>Calibri</vt:lpstr>
      <vt:lpstr>Wingdings</vt:lpstr>
      <vt:lpstr>Šablona final</vt:lpstr>
      <vt:lpstr>Komunikační aktivity OPTP a MMR-NOK Schválení Ročního komunikačního plánu na rok 2023</vt:lpstr>
      <vt:lpstr>Prezentace aplikace PowerPoint</vt:lpstr>
      <vt:lpstr>Informovat: Nové programové období 2021 - 2027</vt:lpstr>
      <vt:lpstr>Informovat: Podcasty o možnosti financování PO 2021-2027</vt:lpstr>
      <vt:lpstr>Publikovat: nová Abeceda fondů EU 2021-2027</vt:lpstr>
      <vt:lpstr>Digitální kampaň zacílená na potenciální žadatele</vt:lpstr>
      <vt:lpstr>Prezentace aplikace PowerPoint</vt:lpstr>
      <vt:lpstr>Vydávat pravidelné přílohy v Denících a Blesku</vt:lpstr>
      <vt:lpstr>Akce pro širokou veřejnost</vt:lpstr>
      <vt:lpstr>Akce pro širokou veřejnost – přehled 2022 =&gt; 2023</vt:lpstr>
      <vt:lpstr>Eventy s brandem „Kde fondy EU pomáhají“</vt:lpstr>
      <vt:lpstr>Kampaně 100 000 projektů pro lepší Česko</vt:lpstr>
      <vt:lpstr>Pokračovat ve SŠ a on-line soutěžích</vt:lpstr>
      <vt:lpstr>Ostatní a podpůrné komunikační aktivity </vt:lpstr>
      <vt:lpstr>Celkové náklady a financování na rok 2023 </vt:lpstr>
      <vt:lpstr>Prezentace aplikace PowerPoint</vt:lpstr>
    </vt:vector>
  </TitlesOfParts>
  <Company>MMR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Evaluace komunikačních aktivit  v praxi MMR VEŘEJNÉ ZAKÁZKY V MARKETINGU STÁTNÍ SPRÁVY</dc:title>
  <dc:creator>Kobza Radek</dc:creator>
  <cp:lastModifiedBy>Kobza Radek</cp:lastModifiedBy>
  <cp:revision>203</cp:revision>
  <cp:lastPrinted>2022-10-20T18:07:40Z</cp:lastPrinted>
  <dcterms:created xsi:type="dcterms:W3CDTF">2022-10-20T07:53:19Z</dcterms:created>
  <dcterms:modified xsi:type="dcterms:W3CDTF">2022-11-25T18:46:30Z</dcterms:modified>
</cp:coreProperties>
</file>