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2" r:id="rId3"/>
    <p:sldId id="284" r:id="rId4"/>
    <p:sldId id="287" r:id="rId5"/>
    <p:sldId id="285" r:id="rId6"/>
    <p:sldId id="286" r:id="rId7"/>
    <p:sldId id="288" r:id="rId8"/>
    <p:sldId id="289" r:id="rId9"/>
    <p:sldId id="291" r:id="rId10"/>
    <p:sldId id="292" r:id="rId11"/>
    <p:sldId id="290" r:id="rId12"/>
    <p:sldId id="282" r:id="rId13"/>
    <p:sldId id="277" r:id="rId14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B7D00"/>
    <a:srgbClr val="00AF3F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673" autoAdjust="0"/>
  </p:normalViewPr>
  <p:slideViewPr>
    <p:cSldViewPr>
      <p:cViewPr varScale="1">
        <p:scale>
          <a:sx n="124" d="100"/>
          <a:sy n="124" d="100"/>
        </p:scale>
        <p:origin x="138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9FB6-D9ED-404E-AFD2-37E0835FC3D6}" type="datetimeFigureOut">
              <a:rPr lang="cs-CZ" smtClean="0"/>
              <a:pPr/>
              <a:t>16.05.2019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A257B-425A-4350-8792-7C4941889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0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48070-1754-4046-9E38-6F5D9D5E9BB1}" type="datetimeFigureOut">
              <a:rPr lang="cs-CZ" smtClean="0"/>
              <a:pPr/>
              <a:t>16.05.2019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77F0F-9C0A-45F8-A7AE-EABCF911889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4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557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427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1514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9777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878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424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987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0160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0253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11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2201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3651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2565000" cy="562500"/>
          </a:xfrm>
          <a:prstGeom prst="rect">
            <a:avLst/>
          </a:prstGeom>
        </p:spPr>
      </p:pic>
      <p:sp>
        <p:nvSpPr>
          <p:cNvPr id="9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403648" y="4869160"/>
            <a:ext cx="7272808" cy="86409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autoři projektu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403648" y="1988840"/>
            <a:ext cx="7283152" cy="1080120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10" name="Podnadpis 2"/>
          <p:cNvSpPr txBox="1">
            <a:spLocks/>
          </p:cNvSpPr>
          <p:nvPr userDrawn="1"/>
        </p:nvSpPr>
        <p:spPr>
          <a:xfrm>
            <a:off x="1403648" y="3140968"/>
            <a:ext cx="7209184" cy="11521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NÁRODNÍ ORGÁN PRO KOORDINACI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2060848"/>
            <a:ext cx="8291264" cy="38884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1484784"/>
            <a:ext cx="8291264" cy="446449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388843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42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>
            <a:spLocks noChangeAspect="1"/>
          </p:cNvSpPr>
          <p:nvPr/>
        </p:nvSpPr>
        <p:spPr>
          <a:xfrm>
            <a:off x="0" y="1"/>
            <a:ext cx="9144000" cy="260648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34504"/>
            <a:ext cx="3266223" cy="10210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amevtomsesif.cz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zdydenpomahame.e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dod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8" algn="r"/>
            <a:r>
              <a:rPr lang="cs-CZ" b="1" dirty="0" smtClean="0">
                <a:solidFill>
                  <a:schemeClr val="tx1"/>
                </a:solidFill>
              </a:rPr>
              <a:t>Ing. Radek Kobza</a:t>
            </a:r>
          </a:p>
          <a:p>
            <a:pPr lvl="8" algn="r"/>
            <a:r>
              <a:rPr lang="cs-CZ" dirty="0" smtClean="0">
                <a:solidFill>
                  <a:schemeClr val="tx1"/>
                </a:solidFill>
              </a:rPr>
              <a:t>Odbor publicity EU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1187624" y="3068960"/>
            <a:ext cx="75608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971600" y="2725377"/>
            <a:ext cx="7283152" cy="1080120"/>
          </a:xfrm>
        </p:spPr>
        <p:txBody>
          <a:bodyPr/>
          <a:lstStyle/>
          <a:p>
            <a:pPr algn="ctr"/>
            <a:r>
              <a:rPr lang="cs-CZ" sz="3600" dirty="0" smtClean="0"/>
              <a:t>Publicita</a:t>
            </a:r>
            <a:br>
              <a:rPr lang="cs-CZ" sz="3600" dirty="0" smtClean="0"/>
            </a:br>
            <a:r>
              <a:rPr lang="cs-CZ" sz="3600" dirty="0"/>
              <a:t>V</a:t>
            </a:r>
            <a:r>
              <a:rPr lang="cs-CZ" sz="3600" dirty="0" smtClean="0"/>
              <a:t>ybrané komunikační aktivity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06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KDE </a:t>
            </a:r>
            <a:r>
              <a:rPr lang="cs-CZ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FONDY EU POMÁHAJÍ</a:t>
            </a:r>
            <a:endParaRPr lang="cs-CZ" sz="24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32040" y="1196752"/>
            <a:ext cx="3816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dirty="0" smtClean="0"/>
              <a:t>Propagace na hudebních festivalech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1x Lítáme v tom s ESIF </a:t>
            </a:r>
            <a:r>
              <a:rPr lang="cs-CZ" dirty="0"/>
              <a:t>osvědčeně </a:t>
            </a:r>
            <a:r>
              <a:rPr lang="cs-CZ" dirty="0" smtClean="0"/>
              <a:t>na </a:t>
            </a:r>
            <a:r>
              <a:rPr lang="cs-CZ" dirty="0" err="1" smtClean="0"/>
              <a:t>Votvíráku</a:t>
            </a:r>
            <a:r>
              <a:rPr lang="cs-CZ" dirty="0" smtClean="0"/>
              <a:t> 14.-16.6.2019 v Milovicích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n</a:t>
            </a:r>
            <a:r>
              <a:rPr lang="cs-CZ" dirty="0" smtClean="0"/>
              <a:t>ávštěvnost 60 000 fanoušků</a:t>
            </a:r>
          </a:p>
          <a:p>
            <a:pPr>
              <a:spcAft>
                <a:spcPts val="600"/>
              </a:spcAft>
            </a:pPr>
            <a:r>
              <a:rPr lang="cs-CZ" dirty="0" smtClean="0">
                <a:hlinkClick r:id="rId3"/>
              </a:rPr>
              <a:t>www.litamevtomsesif.cz</a:t>
            </a:r>
            <a:r>
              <a:rPr lang="cs-CZ" dirty="0" smtClean="0"/>
              <a:t> </a:t>
            </a:r>
          </a:p>
          <a:p>
            <a:pPr>
              <a:spcAft>
                <a:spcPts val="600"/>
              </a:spcAft>
            </a:pPr>
            <a:endParaRPr lang="cs-CZ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8x </a:t>
            </a:r>
            <a:r>
              <a:rPr lang="cs-CZ" b="1" dirty="0" smtClean="0">
                <a:solidFill>
                  <a:srgbClr val="FF0000"/>
                </a:solidFill>
              </a:rPr>
              <a:t>nově</a:t>
            </a:r>
            <a:r>
              <a:rPr lang="cs-CZ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na </a:t>
            </a:r>
            <a:r>
              <a:rPr lang="cs-CZ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Létofestech</a:t>
            </a:r>
            <a:r>
              <a:rPr lang="cs-CZ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smtClean="0"/>
              <a:t>v krajských městech červenec až září 2019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 smtClean="0"/>
              <a:t>návštěvnost 6000 -7500 / akce</a:t>
            </a:r>
          </a:p>
          <a:p>
            <a:pPr>
              <a:spcAft>
                <a:spcPts val="600"/>
              </a:spcAft>
            </a:pPr>
            <a:endParaRPr lang="cs-CZ" sz="6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572000" cy="2392680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323528" y="4221088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Koncept: </a:t>
            </a:r>
          </a:p>
          <a:p>
            <a:r>
              <a:rPr lang="cs-CZ" dirty="0"/>
              <a:t>využití </a:t>
            </a:r>
            <a:r>
              <a:rPr lang="cs-CZ" b="1" dirty="0"/>
              <a:t>videí virtuální reality </a:t>
            </a:r>
            <a:endParaRPr lang="cs-CZ" b="1" dirty="0" smtClean="0"/>
          </a:p>
          <a:p>
            <a:r>
              <a:rPr lang="cs-CZ" dirty="0"/>
              <a:t>z</a:t>
            </a:r>
            <a:r>
              <a:rPr lang="cs-CZ" dirty="0" smtClean="0"/>
              <a:t> podpořených projektů</a:t>
            </a:r>
            <a:endParaRPr lang="cs-CZ" dirty="0"/>
          </a:p>
          <a:p>
            <a:r>
              <a:rPr lang="cs-CZ" dirty="0"/>
              <a:t>+</a:t>
            </a:r>
          </a:p>
          <a:p>
            <a:r>
              <a:rPr lang="cs-CZ" dirty="0"/>
              <a:t>soutěže </a:t>
            </a:r>
            <a:r>
              <a:rPr lang="cs-CZ" dirty="0" smtClean="0"/>
              <a:t>o lístky na </a:t>
            </a:r>
            <a:r>
              <a:rPr lang="cs-CZ" dirty="0" err="1"/>
              <a:t>Facebooku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303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Regionální DENÍKY – redakční spolupráce</a:t>
            </a:r>
            <a:endParaRPr lang="cs-CZ" sz="24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148064" y="1196752"/>
            <a:ext cx="381642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Deník </a:t>
            </a:r>
            <a:r>
              <a:rPr lang="cs-CZ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&gt; 539 000 čtenářů</a:t>
            </a:r>
            <a:endParaRPr lang="cs-CZ" sz="1800" b="1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600" b="1" dirty="0" smtClean="0"/>
              <a:t>1x měsíčně dvoustrana na vybrané téma obsahuje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/>
              <a:t>r</a:t>
            </a:r>
            <a:r>
              <a:rPr lang="cs-CZ" sz="1600" dirty="0" smtClean="0"/>
              <a:t>eportáž z podpořeného projektu 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/>
              <a:t>r</a:t>
            </a:r>
            <a:r>
              <a:rPr lang="cs-CZ" sz="1600" dirty="0" smtClean="0"/>
              <a:t>ozhovor s příjemcem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 smtClean="0"/>
              <a:t>tematickou </a:t>
            </a:r>
            <a:r>
              <a:rPr lang="cs-CZ" sz="1600" dirty="0" err="1" smtClean="0"/>
              <a:t>infografiku</a:t>
            </a:r>
            <a:endParaRPr lang="cs-CZ" sz="1600" dirty="0" smtClean="0"/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/>
              <a:t>p</a:t>
            </a:r>
            <a:r>
              <a:rPr lang="cs-CZ" sz="1600" dirty="0" smtClean="0"/>
              <a:t>rostor pro inzerci MMR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600" b="1" dirty="0" smtClean="0"/>
              <a:t>4 regionální mutace + on-line</a:t>
            </a:r>
          </a:p>
          <a:p>
            <a:endParaRPr lang="cs-CZ" sz="18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161" y="4005064"/>
            <a:ext cx="3065313" cy="19445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96752"/>
            <a:ext cx="4917095" cy="3660824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7" name="TextovéPole 6"/>
          <p:cNvSpPr txBox="1"/>
          <p:nvPr/>
        </p:nvSpPr>
        <p:spPr>
          <a:xfrm>
            <a:off x="251520" y="5048016"/>
            <a:ext cx="498910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Vychází vždy poslední pátek v měsíci, tj. </a:t>
            </a:r>
            <a:r>
              <a:rPr lang="cs-CZ" sz="1600" u="sng" dirty="0" smtClean="0"/>
              <a:t>v den s nejvyšším nákladem a čteností </a:t>
            </a:r>
            <a:r>
              <a:rPr lang="cs-CZ" sz="1600" dirty="0" smtClean="0"/>
              <a:t>Deníků. </a:t>
            </a:r>
          </a:p>
          <a:p>
            <a:r>
              <a:rPr lang="cs-CZ" sz="1600" dirty="0" smtClean="0"/>
              <a:t>Pravidelná spolupráce od ledna do prosince 2019. </a:t>
            </a:r>
          </a:p>
          <a:p>
            <a:endParaRPr lang="cs-CZ" sz="1050" dirty="0" smtClean="0"/>
          </a:p>
          <a:p>
            <a:r>
              <a:rPr lang="cs-CZ" sz="1600" b="1" dirty="0" smtClean="0"/>
              <a:t>Náklady: 1 590 000 Kč bez DPH</a:t>
            </a:r>
            <a:endParaRPr lang="cs-CZ" sz="1600" b="1" dirty="0"/>
          </a:p>
        </p:txBody>
      </p:sp>
    </p:spTree>
    <p:extLst>
      <p:ext uri="{BB962C8B-B14F-4D97-AF65-F5344CB8AC3E}">
        <p14:creationId xmlns:p14="http://schemas.microsoft.com/office/powerpoint/2010/main" val="184979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123728" y="548680"/>
            <a:ext cx="6840760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EUROCENTRA: </a:t>
            </a:r>
            <a:r>
              <a:rPr lang="cs-CZ" sz="3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Semináře</a:t>
            </a:r>
            <a:endParaRPr lang="cs-CZ" sz="32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5536" y="1412776"/>
            <a:ext cx="7344816" cy="4248472"/>
          </a:xfrm>
        </p:spPr>
        <p:txBody>
          <a:bodyPr>
            <a:noAutofit/>
          </a:bodyPr>
          <a:lstStyle/>
          <a:p>
            <a:r>
              <a:rPr lang="cs-CZ" sz="1600" dirty="0" smtClean="0"/>
              <a:t>Fungující síť regionálních informačních kanceláří.</a:t>
            </a:r>
          </a:p>
          <a:p>
            <a:r>
              <a:rPr lang="cs-CZ" sz="1600" dirty="0" smtClean="0"/>
              <a:t>Úspěšná série 13 seminářů pro </a:t>
            </a:r>
            <a:r>
              <a:rPr lang="cs-CZ" sz="1800" b="1" dirty="0" smtClean="0"/>
              <a:t>žadatele a příjemce</a:t>
            </a:r>
            <a:endParaRPr lang="cs-CZ" sz="1800" b="1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cs-CZ" sz="1600" b="1" dirty="0" smtClean="0">
                <a:solidFill>
                  <a:srgbClr val="000099"/>
                </a:solidFill>
              </a:rPr>
              <a:t>Dotace EU a veřejné zakázky </a:t>
            </a:r>
            <a:r>
              <a:rPr lang="cs-CZ" sz="1600" dirty="0" smtClean="0"/>
              <a:t>(s gestorem </a:t>
            </a:r>
            <a:r>
              <a:rPr lang="cs-CZ" sz="1600" dirty="0" smtClean="0"/>
              <a:t>zákona, návštěvnost běžně 80 zájemců)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dirty="0" smtClean="0"/>
              <a:t>V přípravě témata </a:t>
            </a:r>
            <a:r>
              <a:rPr lang="cs-CZ" sz="1600" b="1" dirty="0">
                <a:solidFill>
                  <a:srgbClr val="000099"/>
                </a:solidFill>
              </a:rPr>
              <a:t>Projektové řízení </a:t>
            </a:r>
            <a:r>
              <a:rPr lang="cs-CZ" sz="1600" dirty="0" smtClean="0"/>
              <a:t>a </a:t>
            </a:r>
            <a:r>
              <a:rPr lang="cs-CZ" sz="1600" b="1" dirty="0">
                <a:solidFill>
                  <a:srgbClr val="000099"/>
                </a:solidFill>
              </a:rPr>
              <a:t>Finanční řízení </a:t>
            </a:r>
            <a:r>
              <a:rPr lang="cs-CZ" sz="1600" dirty="0" smtClean="0"/>
              <a:t>(podzim 2019).</a:t>
            </a:r>
          </a:p>
          <a:p>
            <a:pPr marL="0" indent="0"/>
            <a:endParaRPr lang="cs-CZ" sz="1600" dirty="0" smtClean="0"/>
          </a:p>
          <a:p>
            <a:pPr marL="0" indent="0"/>
            <a:r>
              <a:rPr lang="cs-CZ" sz="2400" b="1" dirty="0" smtClean="0"/>
              <a:t>Semináře pro seniory</a:t>
            </a:r>
            <a:endParaRPr lang="cs-CZ" sz="24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cs-CZ" sz="1600" dirty="0" smtClean="0"/>
              <a:t>15 </a:t>
            </a:r>
            <a:r>
              <a:rPr lang="cs-CZ" sz="1600" dirty="0"/>
              <a:t>přednášek pro </a:t>
            </a:r>
            <a:r>
              <a:rPr lang="cs-CZ" sz="1600" dirty="0" smtClean="0"/>
              <a:t>více jak 360 seniorů </a:t>
            </a:r>
          </a:p>
          <a:p>
            <a:pPr marL="0" indent="0"/>
            <a:r>
              <a:rPr lang="cs-CZ" sz="1600" dirty="0" smtClean="0"/>
              <a:t>      s </a:t>
            </a:r>
            <a:r>
              <a:rPr lang="cs-CZ" sz="1600" dirty="0"/>
              <a:t>tématikou EU a fondů EU</a:t>
            </a:r>
          </a:p>
          <a:p>
            <a:pPr marL="0" indent="0"/>
            <a:endParaRPr lang="cs-CZ" sz="1200" dirty="0" smtClean="0"/>
          </a:p>
          <a:p>
            <a:pPr marL="0" indent="0"/>
            <a:r>
              <a:rPr lang="cs-CZ" sz="1400" dirty="0" smtClean="0"/>
              <a:t> </a:t>
            </a:r>
            <a:endParaRPr lang="cs-CZ" sz="14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825044"/>
            <a:ext cx="2816984" cy="211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8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3059832" y="548680"/>
            <a:ext cx="5904656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Dotazy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387" y="1772816"/>
            <a:ext cx="589522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65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555776" y="548680"/>
            <a:ext cx="6408712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Povědomí o fondech EU a projektech</a:t>
            </a:r>
            <a:endParaRPr lang="cs-CZ" sz="2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88024" y="5517232"/>
            <a:ext cx="46085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141971"/>
            <a:ext cx="7013451" cy="5701317"/>
          </a:xfrm>
          <a:prstGeom prst="rect">
            <a:avLst/>
          </a:prstGeom>
        </p:spPr>
      </p:pic>
      <p:sp>
        <p:nvSpPr>
          <p:cNvPr id="12" name="Ovál 11"/>
          <p:cNvSpPr/>
          <p:nvPr/>
        </p:nvSpPr>
        <p:spPr>
          <a:xfrm>
            <a:off x="6156176" y="3645024"/>
            <a:ext cx="1152128" cy="2592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7985051" y="5517232"/>
            <a:ext cx="1051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 smtClean="0"/>
              <a:t>2019: Realizace dotazníkového šetření před kampaní, </a:t>
            </a:r>
          </a:p>
          <a:p>
            <a:r>
              <a:rPr lang="cs-CZ" sz="900" dirty="0" smtClean="0"/>
              <a:t>n= </a:t>
            </a:r>
            <a:r>
              <a:rPr lang="cs-CZ" sz="900" b="1" dirty="0" smtClean="0"/>
              <a:t>1567 respondentů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2928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372429"/>
              </p:ext>
            </p:extLst>
          </p:nvPr>
        </p:nvGraphicFramePr>
        <p:xfrm>
          <a:off x="2060252" y="2708920"/>
          <a:ext cx="28717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Acrobat Document" r:id="rId4" imgW="5667162" imgH="8020050" progId="AcroExch.Document.DC">
                  <p:embed/>
                </p:oleObj>
              </mc:Choice>
              <mc:Fallback>
                <p:oleObj name="Acrobat Document" r:id="rId4" imgW="5667162" imgH="8020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0252" y="2708920"/>
                        <a:ext cx="2871788" cy="4064000"/>
                      </a:xfrm>
                      <a:prstGeom prst="rect">
                        <a:avLst/>
                      </a:prstGeom>
                      <a:ln>
                        <a:solidFill>
                          <a:srgbClr val="0000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KAMPAŇ: 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100 tisíc projektů pro lepší 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esko</a:t>
            </a:r>
            <a:endParaRPr lang="cs-CZ" sz="2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716016" y="1196752"/>
            <a:ext cx="4248472" cy="5184576"/>
          </a:xfrm>
        </p:spPr>
        <p:txBody>
          <a:bodyPr>
            <a:normAutofit lnSpcReduction="10000"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3. </a:t>
            </a:r>
            <a:r>
              <a:rPr lang="cs-CZ" sz="1800" b="1" dirty="0" smtClean="0"/>
              <a:t>velká mediální kampaň </a:t>
            </a:r>
            <a:r>
              <a:rPr lang="cs-CZ" sz="1800" dirty="0" smtClean="0"/>
              <a:t>nasazena od 15.2. do 30.4.2019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err="1" smtClean="0"/>
              <a:t>Mediamix</a:t>
            </a:r>
            <a:r>
              <a:rPr lang="cs-CZ" sz="1800" dirty="0" smtClean="0"/>
              <a:t>:</a:t>
            </a:r>
            <a:endParaRPr lang="cs-CZ" sz="1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15.2</a:t>
            </a:r>
            <a:r>
              <a:rPr lang="cs-CZ" sz="1800" dirty="0"/>
              <a:t>.-31.3. </a:t>
            </a:r>
            <a:r>
              <a:rPr lang="cs-CZ" sz="1800" dirty="0" smtClean="0"/>
              <a:t>2019</a:t>
            </a:r>
            <a:endParaRPr lang="cs-CZ" sz="1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TV</a:t>
            </a:r>
            <a:r>
              <a:rPr lang="cs-CZ" sz="1800" dirty="0" smtClean="0"/>
              <a:t> (Nova, Barrandov)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15.2. – 30.4.2019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err="1" smtClean="0"/>
              <a:t>Print</a:t>
            </a:r>
            <a:r>
              <a:rPr lang="cs-CZ" sz="1800" dirty="0" smtClean="0"/>
              <a:t> (deníky LN, MF Dnes a 	jejich přílohy)</a:t>
            </a:r>
            <a:r>
              <a:rPr lang="cs-CZ" sz="1800" dirty="0" smtClean="0"/>
              <a:t>	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err="1" smtClean="0"/>
              <a:t>O</a:t>
            </a:r>
            <a:r>
              <a:rPr lang="cs-CZ" sz="1800" b="1" dirty="0" err="1" smtClean="0"/>
              <a:t>utdoor</a:t>
            </a:r>
            <a:r>
              <a:rPr lang="cs-CZ" sz="1800" dirty="0" smtClean="0"/>
              <a:t> (</a:t>
            </a:r>
            <a:r>
              <a:rPr lang="cs-CZ" sz="1800" dirty="0" err="1" smtClean="0"/>
              <a:t>varriapostery</a:t>
            </a:r>
            <a:r>
              <a:rPr lang="cs-CZ" sz="1800" dirty="0" smtClean="0"/>
              <a:t> – 156 ploch na nádražích, 1000 rámečků)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Obrazovky v čekárnách zdravotnických zařízeních 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(&gt; 2 miliony spotů)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On-line</a:t>
            </a:r>
            <a:r>
              <a:rPr lang="cs-CZ" sz="1800" dirty="0" smtClean="0"/>
              <a:t> – bannery na idnes.cz, lidovky.cz, promované 	posty na </a:t>
            </a:r>
            <a:r>
              <a:rPr lang="cs-CZ" sz="1800" dirty="0" err="1" smtClean="0"/>
              <a:t>Facebooku</a:t>
            </a:r>
            <a:r>
              <a:rPr lang="cs-CZ" sz="1800" dirty="0" smtClean="0"/>
              <a:t>, </a:t>
            </a:r>
            <a:r>
              <a:rPr lang="cs-CZ" sz="1800" dirty="0" err="1" smtClean="0"/>
              <a:t>preroll</a:t>
            </a:r>
            <a:r>
              <a:rPr lang="cs-CZ" sz="1800" dirty="0" smtClean="0"/>
              <a:t> 10 sec videa…</a:t>
            </a:r>
            <a:endParaRPr lang="cs-CZ" sz="1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dirty="0" smtClean="0"/>
          </a:p>
          <a:p>
            <a:endParaRPr lang="cs-CZ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697398"/>
              </p:ext>
            </p:extLst>
          </p:nvPr>
        </p:nvGraphicFramePr>
        <p:xfrm>
          <a:off x="179512" y="1196752"/>
          <a:ext cx="28717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Acrobat Document" r:id="rId6" imgW="5667162" imgH="8020050" progId="AcroExch.Document.DC">
                  <p:embed/>
                </p:oleObj>
              </mc:Choice>
              <mc:Fallback>
                <p:oleObj name="Acrobat Document" r:id="rId6" imgW="5667162" imgH="8020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12" y="1196752"/>
                        <a:ext cx="2871788" cy="4064000"/>
                      </a:xfrm>
                      <a:prstGeom prst="rect">
                        <a:avLst/>
                      </a:prstGeom>
                      <a:ln>
                        <a:solidFill>
                          <a:srgbClr val="0000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51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KAMPAŇ: 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100 tisíc projektů pro lepší 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esko</a:t>
            </a:r>
            <a:endParaRPr lang="cs-CZ" sz="2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2699792" y="5661248"/>
            <a:ext cx="4248472" cy="360040"/>
          </a:xfrm>
        </p:spPr>
        <p:txBody>
          <a:bodyPr>
            <a:normAutofit fontScale="92500" lnSpcReduction="20000"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Přehrát TV spot 30 sec s Aj titulky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7047"/>
            <a:ext cx="7884368" cy="425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3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KAMPAŇ: 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100 000 projektů pro lepší 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esko</a:t>
            </a:r>
            <a:endParaRPr lang="cs-CZ" sz="2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0" y="1196752"/>
            <a:ext cx="4392488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Více projektů </a:t>
            </a:r>
            <a:r>
              <a:rPr lang="cs-CZ" sz="1800" b="1" dirty="0" smtClean="0"/>
              <a:t>na webu kampaně </a:t>
            </a:r>
            <a:r>
              <a:rPr lang="cs-CZ" sz="1800" b="1" dirty="0" smtClean="0">
                <a:hlinkClick r:id="rId3"/>
              </a:rPr>
              <a:t>www.kazdydenpomahame.eu</a:t>
            </a:r>
            <a:r>
              <a:rPr lang="cs-CZ" sz="1800" b="1" dirty="0" smtClean="0"/>
              <a:t>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sz="1800" b="1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Náklady: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Výroba (</a:t>
            </a:r>
            <a:r>
              <a:rPr lang="cs-CZ" sz="1800" dirty="0" err="1" smtClean="0"/>
              <a:t>McCann</a:t>
            </a:r>
            <a:r>
              <a:rPr lang="cs-CZ" sz="1800" dirty="0" smtClean="0"/>
              <a:t> </a:t>
            </a:r>
            <a:r>
              <a:rPr lang="cs-CZ" sz="1800" dirty="0" err="1" smtClean="0"/>
              <a:t>Ericson</a:t>
            </a:r>
            <a:r>
              <a:rPr lang="cs-CZ" sz="1800" dirty="0" smtClean="0"/>
              <a:t>- </a:t>
            </a:r>
            <a:r>
              <a:rPr lang="cs-CZ" sz="1800" dirty="0" err="1" smtClean="0"/>
              <a:t>Mommentum</a:t>
            </a:r>
            <a:r>
              <a:rPr lang="cs-CZ" sz="1800" dirty="0" smtClean="0"/>
              <a:t>) 2 428 000 Kč bez DPH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sz="1800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Nákup médií (</a:t>
            </a:r>
            <a:r>
              <a:rPr lang="cs-CZ" sz="1800" dirty="0" err="1" smtClean="0"/>
              <a:t>Remmark</a:t>
            </a:r>
            <a:r>
              <a:rPr lang="cs-CZ" sz="1800" dirty="0" smtClean="0"/>
              <a:t>):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15 000 000 Kč bez DPH (off-line)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+ 2 479 000 Kč bez </a:t>
            </a:r>
            <a:r>
              <a:rPr lang="cs-CZ" sz="1800" dirty="0"/>
              <a:t>DPH (</a:t>
            </a:r>
            <a:r>
              <a:rPr lang="cs-CZ" sz="1800" dirty="0" smtClean="0"/>
              <a:t>on-line</a:t>
            </a:r>
            <a:r>
              <a:rPr lang="cs-CZ" sz="1800" dirty="0"/>
              <a:t>) </a:t>
            </a:r>
            <a:endParaRPr lang="cs-CZ" sz="1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CELKEM: 19 907 000 Kč bez DPH</a:t>
            </a:r>
            <a:endParaRPr lang="cs-CZ" sz="1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sz="800" dirty="0" smtClean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400" dirty="0" smtClean="0"/>
              <a:t>V přípravě post-test na přelomu 05/06 2019 </a:t>
            </a:r>
            <a:r>
              <a:rPr lang="cs-CZ" sz="1400" dirty="0" smtClean="0"/>
              <a:t>(dotazníkové šetření, hloubkové rozhovory + vyhodnocení dat kampaně).</a:t>
            </a:r>
            <a:endParaRPr lang="cs-CZ" sz="1400" dirty="0" smtClean="0"/>
          </a:p>
          <a:p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137" y="1196752"/>
            <a:ext cx="4450253" cy="809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Navazující taktická kampaň: REVITALIZACE</a:t>
            </a:r>
            <a:endParaRPr lang="cs-CZ" sz="2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508104" y="1196752"/>
            <a:ext cx="345638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Stejný </a:t>
            </a:r>
            <a:r>
              <a:rPr lang="cs-CZ" sz="1800" dirty="0" err="1" smtClean="0"/>
              <a:t>claim</a:t>
            </a:r>
            <a:r>
              <a:rPr lang="cs-CZ" sz="1800" dirty="0" smtClean="0"/>
              <a:t> </a:t>
            </a:r>
            <a:r>
              <a:rPr lang="cs-CZ" sz="1800" b="1" dirty="0" smtClean="0"/>
              <a:t>100 000 projektů pro lepší Česko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Komunikace </a:t>
            </a:r>
            <a:r>
              <a:rPr lang="cs-CZ" sz="1800" b="1" dirty="0" smtClean="0"/>
              <a:t>13</a:t>
            </a:r>
            <a:r>
              <a:rPr lang="cs-CZ" sz="1800" dirty="0" smtClean="0"/>
              <a:t> </a:t>
            </a:r>
            <a:r>
              <a:rPr lang="cs-CZ" sz="1800" b="1" dirty="0" smtClean="0"/>
              <a:t>konkrétních projektů v regionech, </a:t>
            </a:r>
            <a:r>
              <a:rPr lang="cs-CZ" sz="1800" dirty="0" smtClean="0"/>
              <a:t>které každý den využíváme (téměř) všichni ve stavu </a:t>
            </a:r>
            <a:r>
              <a:rPr lang="cs-CZ" sz="1800" b="1" dirty="0" smtClean="0"/>
              <a:t>PŘED a PO </a:t>
            </a:r>
            <a:r>
              <a:rPr lang="cs-CZ" sz="1800" dirty="0" smtClean="0"/>
              <a:t>investici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sz="1800" b="1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Plánované náklady: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/>
              <a:t>d</a:t>
            </a:r>
            <a:r>
              <a:rPr lang="cs-CZ" sz="1800" dirty="0" smtClean="0"/>
              <a:t>o 3,5 mil Kč bez DPH (výroba i média)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sz="1800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Plánované nasazení: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 smtClean="0"/>
              <a:t>Konec léta a podzim 2019</a:t>
            </a:r>
          </a:p>
          <a:p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8"/>
            <a:ext cx="2379648" cy="1783149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956" y="1412777"/>
            <a:ext cx="2634439" cy="1584176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6" name="Šipka doprava 5"/>
          <p:cNvSpPr/>
          <p:nvPr/>
        </p:nvSpPr>
        <p:spPr>
          <a:xfrm>
            <a:off x="2339752" y="1962549"/>
            <a:ext cx="906400" cy="4583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2788143" y="3028312"/>
            <a:ext cx="28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Ostrava: Svinovské mosty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9292" r="23385"/>
          <a:stretch/>
        </p:blipFill>
        <p:spPr>
          <a:xfrm>
            <a:off x="149097" y="3456071"/>
            <a:ext cx="2842611" cy="1529793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9403" y="4828513"/>
            <a:ext cx="2978701" cy="1809328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11" name="TextovéPole 10"/>
          <p:cNvSpPr txBox="1"/>
          <p:nvPr/>
        </p:nvSpPr>
        <p:spPr>
          <a:xfrm>
            <a:off x="99035" y="5268377"/>
            <a:ext cx="2312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STAVBA ROKU: Novostavba </a:t>
            </a:r>
            <a:r>
              <a:rPr lang="cs-CZ" dirty="0"/>
              <a:t>Mateřské školy Úsměv v Benešově </a:t>
            </a:r>
          </a:p>
        </p:txBody>
      </p:sp>
      <p:sp>
        <p:nvSpPr>
          <p:cNvPr id="12" name="Šipka doprava 11"/>
          <p:cNvSpPr/>
          <p:nvPr/>
        </p:nvSpPr>
        <p:spPr>
          <a:xfrm rot="1874076">
            <a:off x="2141094" y="4660316"/>
            <a:ext cx="906400" cy="4583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ýbuch 1 12"/>
          <p:cNvSpPr/>
          <p:nvPr/>
        </p:nvSpPr>
        <p:spPr>
          <a:xfrm>
            <a:off x="3433161" y="3390771"/>
            <a:ext cx="1820499" cy="137244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 smtClean="0"/>
              <a:t>V PŘÍPRAVĚ</a:t>
            </a:r>
            <a:endParaRPr lang="cs-CZ" sz="1200" b="1" dirty="0"/>
          </a:p>
        </p:txBody>
      </p:sp>
    </p:spTree>
    <p:extLst>
      <p:ext uri="{BB962C8B-B14F-4D97-AF65-F5344CB8AC3E}">
        <p14:creationId xmlns:p14="http://schemas.microsoft.com/office/powerpoint/2010/main" val="110992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FOTOVÝSTAVY: </a:t>
            </a:r>
            <a:r>
              <a:rPr lang="cs-CZ" sz="2400" b="1" dirty="0" smtClean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KDE </a:t>
            </a:r>
            <a:r>
              <a:rPr lang="cs-CZ" sz="2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FONDY EU POMÁHAJÍ</a:t>
            </a:r>
            <a:endParaRPr lang="cs-CZ" sz="2400" b="1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499992" y="1196752"/>
            <a:ext cx="4536504" cy="5184576"/>
          </a:xfrm>
        </p:spPr>
        <p:txBody>
          <a:bodyPr>
            <a:normAutofit/>
          </a:bodyPr>
          <a:lstStyle/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b="1" dirty="0" smtClean="0"/>
              <a:t>18 regionálních projektů </a:t>
            </a:r>
            <a:r>
              <a:rPr lang="cs-CZ" sz="1600" dirty="0" smtClean="0"/>
              <a:t>na velkoformátových panelech A0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/>
              <a:t>j</a:t>
            </a:r>
            <a:r>
              <a:rPr lang="cs-CZ" sz="1600" dirty="0" smtClean="0"/>
              <a:t>ednotící grafické prvky s TV kampaní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dirty="0"/>
              <a:t>u</a:t>
            </a:r>
            <a:r>
              <a:rPr lang="cs-CZ" sz="1600" dirty="0" smtClean="0"/>
              <a:t>místěny na </a:t>
            </a:r>
            <a:r>
              <a:rPr lang="cs-CZ" sz="1600" b="1" dirty="0"/>
              <a:t>3</a:t>
            </a:r>
            <a:r>
              <a:rPr lang="cs-CZ" sz="1600" b="1" dirty="0" smtClean="0"/>
              <a:t> týdny </a:t>
            </a:r>
            <a:r>
              <a:rPr lang="cs-CZ" sz="1600" b="1" dirty="0" smtClean="0"/>
              <a:t>na frekventovaných místech </a:t>
            </a:r>
            <a:r>
              <a:rPr lang="cs-CZ" sz="1600" dirty="0" smtClean="0"/>
              <a:t>(nádraží, náměstí)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1600" b="1" dirty="0" smtClean="0"/>
              <a:t>6 měst od března do června 2019</a:t>
            </a:r>
            <a:endParaRPr lang="cs-CZ" sz="1600" b="1" dirty="0"/>
          </a:p>
          <a:p>
            <a:endParaRPr lang="cs-CZ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356992"/>
            <a:ext cx="3497184" cy="2622888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96752"/>
            <a:ext cx="3960440" cy="5300488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171634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KDE </a:t>
            </a:r>
            <a:r>
              <a:rPr lang="cs-CZ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FONDY EU POMÁHAJÍ</a:t>
            </a:r>
            <a:endParaRPr lang="cs-CZ" sz="24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148064" y="1196752"/>
            <a:ext cx="381642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/>
              <a:t>Zastřešující stránka o akcích pro širokou veřejnost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b="1" dirty="0" smtClean="0">
                <a:hlinkClick r:id="rId3"/>
              </a:rPr>
              <a:t>www.dotaceEU.cz/dod</a:t>
            </a:r>
            <a:endParaRPr lang="cs-CZ" sz="1800" b="1" dirty="0" smtClean="0"/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cs-CZ" sz="1800" b="1" dirty="0" err="1" smtClean="0"/>
              <a:t>Fotovýstavy</a:t>
            </a:r>
            <a:endParaRPr lang="cs-CZ" sz="1800" b="1" dirty="0" smtClean="0"/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cs-CZ" sz="1800" b="1" dirty="0" smtClean="0"/>
              <a:t>Putování po projektech 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cs-CZ" sz="1800" b="1" dirty="0" smtClean="0"/>
              <a:t>Dny otevřených dveří</a:t>
            </a:r>
            <a:endParaRPr lang="cs-CZ" sz="1800" b="1" dirty="0" smtClean="0"/>
          </a:p>
          <a:p>
            <a:r>
              <a:rPr lang="cs-CZ" dirty="0" smtClean="0"/>
              <a:t> 	</a:t>
            </a:r>
            <a:r>
              <a:rPr lang="cs-CZ" sz="1800" dirty="0" smtClean="0"/>
              <a:t>Akce pro širokou veřejnost často generují i ohlasy v médiích (reportáž </a:t>
            </a:r>
            <a:r>
              <a:rPr lang="cs-CZ" sz="1800" dirty="0" err="1" smtClean="0"/>
              <a:t>ČRo</a:t>
            </a:r>
            <a:r>
              <a:rPr lang="cs-CZ" sz="1800" dirty="0" smtClean="0"/>
              <a:t> z Dne Evropy 9.5.2019, ČT zve na </a:t>
            </a:r>
            <a:r>
              <a:rPr lang="cs-CZ" sz="1800" dirty="0" err="1" smtClean="0"/>
              <a:t>DoD</a:t>
            </a:r>
            <a:r>
              <a:rPr lang="cs-CZ" sz="1800" dirty="0" smtClean="0"/>
              <a:t> ve Zbirohu 25.5. apod.)</a:t>
            </a:r>
          </a:p>
          <a:p>
            <a:endParaRPr lang="cs-CZ" sz="18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79" y="1124744"/>
            <a:ext cx="4892626" cy="7287183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199949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smtClean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KDE </a:t>
            </a:r>
            <a:r>
              <a:rPr lang="cs-CZ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FONDY EU POMÁHAJÍ</a:t>
            </a:r>
            <a:endParaRPr lang="cs-CZ" sz="24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148064" y="1196752"/>
            <a:ext cx="3600400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dirty="0" smtClean="0"/>
              <a:t>Dny otevřených dveří na podpořených projektech z ESI fondů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b="1" dirty="0" smtClean="0"/>
              <a:t>14 akcí </a:t>
            </a:r>
            <a:r>
              <a:rPr lang="cs-CZ" dirty="0" smtClean="0"/>
              <a:t>pro širokou veřejnost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 smtClean="0"/>
              <a:t>10 000 + očekávaných návštěvníků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</a:t>
            </a:r>
            <a:r>
              <a:rPr lang="cs-CZ" dirty="0" smtClean="0"/>
              <a:t>rohlídky, semináře, soutěže a prezentace příjemců z okolí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r</a:t>
            </a:r>
            <a:r>
              <a:rPr lang="cs-CZ" dirty="0" smtClean="0"/>
              <a:t>ealizace v květnu až červnu a poté v září 2019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</a:t>
            </a:r>
            <a:r>
              <a:rPr lang="cs-CZ" dirty="0" smtClean="0"/>
              <a:t>ropagace na </a:t>
            </a:r>
            <a:r>
              <a:rPr lang="cs-CZ" dirty="0" err="1" smtClean="0"/>
              <a:t>facebooku</a:t>
            </a:r>
            <a:r>
              <a:rPr lang="cs-CZ" dirty="0" smtClean="0"/>
              <a:t>, PR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</a:t>
            </a:r>
            <a:r>
              <a:rPr lang="cs-CZ" dirty="0" smtClean="0"/>
              <a:t>ropagace loga 15. výročí</a:t>
            </a:r>
          </a:p>
          <a:p>
            <a:endParaRPr lang="cs-CZ" dirty="0"/>
          </a:p>
        </p:txBody>
      </p:sp>
      <p:graphicFrame>
        <p:nvGraphicFramePr>
          <p:cNvPr id="9" name="Zástupný symbol pro obsah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191040"/>
              </p:ext>
            </p:extLst>
          </p:nvPr>
        </p:nvGraphicFramePr>
        <p:xfrm>
          <a:off x="5472100" y="5229200"/>
          <a:ext cx="2952328" cy="509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Acrobat Document" r:id="rId4" imgW="6181556" imgH="1066800" progId="AcroExch.Document.DC">
                  <p:embed/>
                </p:oleObj>
              </mc:Choice>
              <mc:Fallback>
                <p:oleObj name="Acrobat Document" r:id="rId4" imgW="6181556" imgH="10668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2100" y="5229200"/>
                        <a:ext cx="2952328" cy="509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Obráze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3421413" cy="6191654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24707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R_OPTP_NOK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</TotalTime>
  <Words>549</Words>
  <Application>Microsoft Office PowerPoint</Application>
  <PresentationFormat>Předvádění na obrazovce (4:3)</PresentationFormat>
  <Paragraphs>112</Paragraphs>
  <Slides>13</Slides>
  <Notes>12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Calibri</vt:lpstr>
      <vt:lpstr>Wingdings</vt:lpstr>
      <vt:lpstr>MMR_OPTP_NOK_klas</vt:lpstr>
      <vt:lpstr>Adobe Acrobat Document</vt:lpstr>
      <vt:lpstr>Publicita Vybrané komunikační aktivity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Vaner Lukáš</dc:creator>
  <cp:lastModifiedBy>Kobza Radek</cp:lastModifiedBy>
  <cp:revision>112</cp:revision>
  <cp:lastPrinted>2016-02-23T18:29:54Z</cp:lastPrinted>
  <dcterms:created xsi:type="dcterms:W3CDTF">2014-02-26T13:27:39Z</dcterms:created>
  <dcterms:modified xsi:type="dcterms:W3CDTF">2019-05-16T11:42:32Z</dcterms:modified>
</cp:coreProperties>
</file>