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3" r:id="rId2"/>
    <p:sldId id="290" r:id="rId3"/>
    <p:sldId id="266" r:id="rId4"/>
    <p:sldId id="269" r:id="rId5"/>
    <p:sldId id="291" r:id="rId6"/>
    <p:sldId id="281" r:id="rId7"/>
    <p:sldId id="282" r:id="rId8"/>
    <p:sldId id="283" r:id="rId9"/>
    <p:sldId id="284" r:id="rId10"/>
    <p:sldId id="285" r:id="rId11"/>
    <p:sldId id="293" r:id="rId12"/>
    <p:sldId id="298" r:id="rId13"/>
    <p:sldId id="276" r:id="rId14"/>
    <p:sldId id="279" r:id="rId15"/>
    <p:sldId id="280" r:id="rId16"/>
    <p:sldId id="277" r:id="rId17"/>
    <p:sldId id="289" r:id="rId18"/>
    <p:sldId id="267" r:id="rId19"/>
    <p:sldId id="268" r:id="rId20"/>
    <p:sldId id="295" r:id="rId21"/>
    <p:sldId id="296" r:id="rId22"/>
    <p:sldId id="299" r:id="rId23"/>
    <p:sldId id="264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/>
              <a:t>U </a:t>
            </a:r>
            <a:r>
              <a:rPr lang="en-US" sz="1200" b="1" dirty="0" err="1"/>
              <a:t>Nákladového</a:t>
            </a:r>
            <a:r>
              <a:rPr lang="en-US" sz="1200" b="1" dirty="0"/>
              <a:t> </a:t>
            </a:r>
            <a:r>
              <a:rPr lang="en-US" sz="1200" b="1" dirty="0" err="1"/>
              <a:t>nádraží</a:t>
            </a:r>
            <a:r>
              <a:rPr lang="en-US" sz="1200" b="1" dirty="0"/>
              <a:t> 3144/4, 130 00 </a:t>
            </a:r>
            <a:r>
              <a:rPr lang="en-US" sz="1200" b="1" dirty="0" err="1"/>
              <a:t>Praha</a:t>
            </a:r>
            <a:r>
              <a:rPr lang="en-US" sz="1200" b="1" dirty="0"/>
              <a:t> 3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>
                <a:solidFill>
                  <a:schemeClr val="bg1"/>
                </a:solidFill>
              </a:rPr>
              <a:t>tel.: +420 </a:t>
            </a:r>
            <a:r>
              <a:rPr lang="is-IS" sz="1200" b="1" dirty="0"/>
              <a:t>225 855 321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r.cz/eus/nejcastejsi-otazky/" TargetMode="Externa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Seminář „Kontrola výdajů“ v rámci programu </a:t>
            </a:r>
            <a:r>
              <a:rPr lang="cs-CZ" dirty="0" err="1"/>
              <a:t>Interreg</a:t>
            </a:r>
            <a:r>
              <a:rPr lang="cs-CZ" dirty="0"/>
              <a:t> DANUBE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22. 9. 2020,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VEŘEJNÉ ZAKÁZKY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>
                <a:solidFill>
                  <a:srgbClr val="00529C"/>
                </a:solidFill>
              </a:rPr>
              <a:t>Lhůta pro podání nabídek</a:t>
            </a:r>
          </a:p>
          <a:p>
            <a:pPr marL="1085850" lvl="1" indent="-457200">
              <a:buAutoNum type="alphaLcParenR"/>
            </a:pPr>
            <a:r>
              <a:rPr lang="cs-CZ" dirty="0"/>
              <a:t>Zakázky malé hodnoty – ne kratší než 10 kalendářních dnů</a:t>
            </a:r>
          </a:p>
          <a:p>
            <a:pPr marL="1085850" lvl="1" indent="-457200">
              <a:buAutoNum type="alphaLcParenR"/>
            </a:pPr>
            <a:r>
              <a:rPr lang="cs-CZ" dirty="0"/>
              <a:t>U zakázek vyšší hodnoty  - ne kratší 15 kalendářních dnů</a:t>
            </a:r>
          </a:p>
          <a:p>
            <a:pPr lvl="1" indent="0">
              <a:buNone/>
            </a:pPr>
            <a:r>
              <a:rPr lang="cs-CZ" b="0" dirty="0"/>
              <a:t>Při stanovování lhůty je nutné zvážit povahu předmětu plnění veřejné zakázky.</a:t>
            </a:r>
          </a:p>
          <a:p>
            <a:pPr lvl="1" indent="0">
              <a:buNone/>
            </a:pPr>
            <a:r>
              <a:rPr lang="cs-CZ" dirty="0"/>
              <a:t>Posouzení a hodnocení nabídek provádí – zadavatel, hodnotící komise nebo pověřená osoba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mimo režim zákona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799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/>
              <a:t>Kontrola –proces kontroly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89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dirty="0">
                <a:solidFill>
                  <a:schemeClr val="tx1"/>
                </a:solidFill>
              </a:rPr>
              <a:t>Fáze kontroly veřejných zakázek + formalizována fáze pro kontrolu dodatků</a:t>
            </a:r>
          </a:p>
          <a:p>
            <a:pPr marL="898525" lvl="2" indent="-187325"/>
            <a:r>
              <a:rPr lang="cs-CZ" sz="2000" b="1" dirty="0"/>
              <a:t>kontrola zadávacích podmínek – posouzení a konzultace zadávacích podmínek - KZD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průběhu zadávacího nebo výběrového řízení před uzavřením smlouvy na plnění zakázky nebo před zrušením - KPPS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kontrola ukončeného zadávacího řízení – kontrola podepsané/uzavřené smlouvy  KUZŘ</a:t>
            </a:r>
          </a:p>
          <a:p>
            <a:pPr lvl="2"/>
            <a:r>
              <a:rPr lang="cs-CZ" sz="2000" dirty="0"/>
              <a:t>posouzení návrhu dodatku ke smlouvě</a:t>
            </a:r>
          </a:p>
          <a:p>
            <a:pPr lvl="2"/>
            <a:r>
              <a:rPr lang="cs-CZ" sz="2000" dirty="0"/>
              <a:t>posouzení uzavřeného dodatku ke smlouvě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</a:pPr>
            <a:r>
              <a:rPr lang="cs-CZ" sz="3600" b="1" kern="1200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Fáze kontroly veřejné zakázky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57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ve vazbě na kontrolu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/>
              <a:t>Zahájení zadávacího řízení – Kontrola zadávací dokumentace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odesláním Oznámením o zahájení zadávacího řízení k uveřejnění nebo výzvy o zahájení zadávacího řízení a také zveřejněním dle §146 a 147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/>
              <a:t>Průběh zadávacího řízení od podání nabídky k výběru nejvhodnějšího uchazeče – Kontrola před podpisem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1800" b="0" dirty="0"/>
              <a:t>příjem nabídek, otevření, hodnocení, výběr nejvhodnějšího uchazeče, oznámení výsledku, zveřejnění zprávy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dirty="0"/>
              <a:t>Plnění z uzavřené Smlouvy – Kontrola po podpisu Smlouvy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b="0" dirty="0"/>
              <a:t>Kontrola uzavřené Smlouvy a plnění závazků z této smlouvy vyplývající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dirty="0"/>
              <a:t>Samostatné kontrole podléhají také návrh dodatku a uzavřený dodatek, pokud k této skutečnosti dochází.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279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AutoNum type="romanUcPeriod"/>
            </a:pPr>
            <a:r>
              <a:rPr lang="cs-CZ" dirty="0"/>
              <a:t>Kontrola zadávací dokumentace – KZD</a:t>
            </a:r>
          </a:p>
          <a:p>
            <a:pPr marL="771525" lvl="2" indent="-514350">
              <a:spcBef>
                <a:spcPct val="20000"/>
              </a:spcBef>
              <a:buFont typeface="+mj-lt"/>
              <a:buAutoNum type="arabicPeriod"/>
            </a:pPr>
            <a:r>
              <a:rPr lang="cs-CZ" dirty="0"/>
              <a:t>Návrh předběžného oznámení nebo již zveřejněné předběžné oznámení (pokud je relevantní),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Návrh oznámení o zakázce pro odeslání do vlastníků nebo výzva k  podání nabídek,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Veškeré přílohy zadávací dokumentace,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Kvalifikační dokumentace (pokud existuje),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Veškeré přílohy kvalifikační dokumentace (pokud existují),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Návrh odůvodnění veřejné zakázky dle §156 (pokud je relevantní)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Doklad o způsobu stanovení předpokládané hodnoty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Projektová dokumentace v příslušném stupni (u zakázky na stavební práce),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Soupis stavebních prací, dodávek a služeb s výkazem výměr v případě VZ na stavební práce</a:t>
            </a:r>
          </a:p>
          <a:p>
            <a:pPr marL="771525" lvl="2" indent="-514350">
              <a:spcBef>
                <a:spcPct val="20000"/>
              </a:spcBef>
              <a:buAutoNum type="arabicPeriod"/>
            </a:pPr>
            <a:r>
              <a:rPr lang="cs-CZ" dirty="0"/>
              <a:t>Návrh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8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sz="3100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2"/>
            </a:pPr>
            <a:r>
              <a:rPr lang="cs-CZ" sz="3100" dirty="0"/>
              <a:t>Kontrola před podpisem Smlouvy</a:t>
            </a:r>
          </a:p>
          <a:p>
            <a:endParaRPr lang="cs-CZ" dirty="0"/>
          </a:p>
          <a:p>
            <a:r>
              <a:rPr lang="cs-CZ" dirty="0"/>
              <a:t>1. </a:t>
            </a:r>
            <a:r>
              <a:rPr lang="cs-CZ" b="1" dirty="0"/>
              <a:t>text oznámení o zahájení zadávacího řízení, resp. výzvy </a:t>
            </a:r>
            <a:r>
              <a:rPr lang="cs-CZ" dirty="0"/>
              <a:t>zaslané požadovanému počtu potenciálních dodavatelů k podání nabídky a dalších dokumentů vymezujících předmět zakázky (např. zadávací dokumentace, je-li povinnost ji zpracovat) vč. dokladů prokazujících jejich odeslání,9 </a:t>
            </a:r>
          </a:p>
          <a:p>
            <a:r>
              <a:rPr lang="cs-CZ" dirty="0"/>
              <a:t>2. </a:t>
            </a:r>
            <a:r>
              <a:rPr lang="cs-CZ" b="1" dirty="0"/>
              <a:t>vítěznou nabídku podanou uchazečem na základě oznámení o zahájení zadávacího řízení, resp. výzvy </a:t>
            </a:r>
            <a:r>
              <a:rPr lang="cs-CZ" dirty="0"/>
              <a:t>zadavatele nebo jiné informace či ceníky, z nichž vyplývá plnění nabízené uchazečem; </a:t>
            </a:r>
          </a:p>
          <a:p>
            <a:r>
              <a:rPr lang="cs-CZ" dirty="0"/>
              <a:t>3. </a:t>
            </a:r>
            <a:r>
              <a:rPr lang="cs-CZ" b="1" dirty="0"/>
              <a:t>protokol o otevírání obálek </a:t>
            </a:r>
            <a:r>
              <a:rPr lang="cs-CZ" dirty="0"/>
              <a:t>(není vyžadován, pokud jsou informace o otevírání obálek zahrnuty ve zprávě/protokolu o posouzení a hodnocení nabídek) podepsaný členy komise pro otevírání obálek; </a:t>
            </a:r>
          </a:p>
          <a:p>
            <a:r>
              <a:rPr lang="cs-CZ" dirty="0"/>
              <a:t>4. </a:t>
            </a:r>
            <a:r>
              <a:rPr lang="cs-CZ" b="1" dirty="0"/>
              <a:t>zpráva/protokol o posouzení a hodnocení podaných nabídek </a:t>
            </a:r>
            <a:r>
              <a:rPr lang="cs-CZ" dirty="0"/>
              <a:t>podepsaný členy hodnotící komise, včetně dokladů o jmenování hodnotící komise a prohlášeních o nepodjatosti všech jejich členů; </a:t>
            </a:r>
          </a:p>
          <a:p>
            <a:r>
              <a:rPr lang="cs-CZ" dirty="0"/>
              <a:t>5. </a:t>
            </a:r>
            <a:r>
              <a:rPr lang="cs-CZ" b="1" dirty="0"/>
              <a:t>rozhodnutí zadavatele o přidělení zakázky</a:t>
            </a:r>
            <a:r>
              <a:rPr lang="cs-CZ" dirty="0"/>
              <a:t>, vč. dokumentů prokazujících jeho odeslání všem dotčeným uchazečům a zájemcům; </a:t>
            </a:r>
          </a:p>
          <a:p>
            <a:r>
              <a:rPr lang="cs-CZ" dirty="0"/>
              <a:t>6. </a:t>
            </a:r>
            <a:r>
              <a:rPr lang="cs-CZ" b="1" dirty="0"/>
              <a:t>návrh smlouvy s dodavatelem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Nad rámec těchto dokumentů partner kontrolorovi dále předloží: </a:t>
            </a:r>
          </a:p>
          <a:p>
            <a:r>
              <a:rPr lang="cs-CZ" dirty="0"/>
              <a:t>1. nabídky, které byly v průběhu zadávacího řízení vyřazeny, pokud k vyřazení nějaké nabídky došlo; </a:t>
            </a:r>
          </a:p>
          <a:p>
            <a:r>
              <a:rPr lang="cs-CZ" dirty="0"/>
              <a:t>2. písemnou informaci o způsobu vyřešení námitek (odvolání) podaných některými uchazeči, pokud v rámci zadávacího řízení nějaké námitky (odvolání) byly podány. </a:t>
            </a:r>
          </a:p>
          <a:p>
            <a:r>
              <a:rPr lang="cs-CZ" dirty="0"/>
              <a:t>	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296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  - fáze kontroly – co a kdy předložit Kontrolorovi</a:t>
            </a:r>
          </a:p>
          <a:p>
            <a:pPr marL="327025" lvl="1" indent="-514350">
              <a:spcBef>
                <a:spcPct val="20000"/>
              </a:spcBef>
              <a:buFont typeface="+mj-lt"/>
              <a:buAutoNum type="romanUcPeriod" startAt="3"/>
            </a:pPr>
            <a:r>
              <a:rPr lang="cs-CZ" dirty="0"/>
              <a:t>Kontrola po podpisu Smlouvy</a:t>
            </a:r>
          </a:p>
          <a:p>
            <a:endParaRPr lang="cs-CZ" dirty="0"/>
          </a:p>
          <a:p>
            <a:r>
              <a:rPr lang="cs-CZ" dirty="0"/>
              <a:t>1. Uzavřenou smlouvu s vybraným dodavatelem, vč. případných dodatků k ní; </a:t>
            </a:r>
          </a:p>
          <a:p>
            <a:r>
              <a:rPr lang="cs-CZ" dirty="0"/>
              <a:t>2. text oznámení o výsledku zadávacího řízení zaslaný všem uchazečům, kteří podali nabídku v řádném termínu pro podání nabídek, vč. dokladů prokazujících jejich odeslání. </a:t>
            </a:r>
          </a:p>
          <a:p>
            <a:r>
              <a:rPr lang="cs-CZ" dirty="0"/>
              <a:t>	</a:t>
            </a:r>
          </a:p>
          <a:p>
            <a:pPr marL="0" lvl="1" indent="-187325">
              <a:spcBef>
                <a:spcPct val="20000"/>
              </a:spcBef>
              <a:buNone/>
            </a:pPr>
            <a:r>
              <a:rPr lang="cs-CZ" altLang="cs-CZ" sz="1600" dirty="0"/>
              <a:t>- Kontrolor si může vyžádat jakékoliv další podklady nad rámec výše uvedeného. 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/>
              <a:t>Dokumenty se dokládají v prostých kopiích spolu s čestným prohlášením o souladu těchto kopií s originály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altLang="cs-CZ" sz="1600" dirty="0"/>
              <a:t>Originály veškeré dokumentace podléhají povinnosti archivace u příslušného zadavatele/partnera projektu!!!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r>
              <a:rPr lang="cs-CZ" sz="1600" dirty="0"/>
              <a:t>Výčet je uveden také na webu Centra: </a:t>
            </a:r>
            <a:r>
              <a:rPr lang="cs-CZ" sz="1600" dirty="0">
                <a:hlinkClick r:id="rId2"/>
              </a:rPr>
              <a:t>https://www.crr.cz/eus/nejcastejsi-otazky/</a:t>
            </a:r>
            <a:r>
              <a:rPr lang="cs-CZ" sz="1600" dirty="0"/>
              <a:t> </a:t>
            </a:r>
          </a:p>
          <a:p>
            <a:pPr marL="98425" lvl="1" indent="-285750">
              <a:spcBef>
                <a:spcPct val="20000"/>
              </a:spcBef>
              <a:buFontTx/>
              <a:buChar char="-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-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29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/>
              <a:t>Chyby ve veřejných zakázkách – typologie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cs-CZ" sz="4000" dirty="0"/>
              <a:t>Dopady chyb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098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v možných případech hned opraveno, jsou chyby na konci projektu prakticky nenapravitelné</a:t>
            </a:r>
          </a:p>
          <a:p>
            <a:pPr marL="898525" lvl="2" indent="-187325"/>
            <a:r>
              <a:rPr lang="cs-CZ" altLang="cs-CZ" dirty="0"/>
              <a:t>při použití veřejných finančních prostředků z EU či SR je nutné postupovat v souladu s legislativou a pravidly a principy zadávání EU, porušení pravidel je sankcionováno</a:t>
            </a:r>
          </a:p>
          <a:p>
            <a:pPr marL="898525" lvl="2" indent="-187325"/>
            <a:r>
              <a:rPr lang="cs-CZ" altLang="cs-CZ" dirty="0"/>
              <a:t> podceňování role kontroly ZŘ/VŘ se nemusí vyplatit </a:t>
            </a:r>
          </a:p>
          <a:p>
            <a:pPr marL="1354138" lvl="3" indent="-187325"/>
            <a:r>
              <a:rPr lang="cs-CZ" altLang="cs-CZ" dirty="0"/>
              <a:t>Fázová kontrola – čím dříve je chyba odhalena, tím spíše je možné situaci napravit</a:t>
            </a:r>
          </a:p>
          <a:p>
            <a:pPr marL="898525" lvl="2" indent="-187325"/>
            <a:r>
              <a:rPr lang="cs-CZ" altLang="cs-CZ" dirty="0"/>
              <a:t>náklady vzešlé ze špatně/chybně provedeného ZŘ nejsou uznatelným nákladem – vracejí se i po provedených následných kontrolách udržitelnosti projektu – a to i z rozhodnutí FÚ !!! – tzn. Sankce má trvalý dopad do rozpočtu projektu (na disponibilní prostředky)</a:t>
            </a:r>
          </a:p>
          <a:p>
            <a:pPr marL="898525" lvl="2" indent="-187325"/>
            <a:r>
              <a:rPr lang="cs-CZ" altLang="cs-CZ" u="sng" dirty="0"/>
              <a:t>Sankce za chybně provedené ZŘ může dosáhnout 100%, prostředky postižené sankcí nelze dále využít pro další aktivity 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 při realizaci VZ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0253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stanovení předmětu zakázky – služby, dodávky, stavební práce, smíšený předmět plnění</a:t>
            </a:r>
          </a:p>
          <a:p>
            <a:pPr marL="898525" lvl="2" indent="-187325"/>
            <a:r>
              <a:rPr lang="cs-CZ" dirty="0"/>
              <a:t>Chybná aplikace výjimek z působnosti zákona,</a:t>
            </a:r>
          </a:p>
          <a:p>
            <a:pPr marL="898525" lvl="2" indent="-187325"/>
            <a:r>
              <a:rPr lang="cs-CZ" dirty="0"/>
              <a:t>Nezveřejnění zakázky odpovídajícím způsobem,</a:t>
            </a:r>
          </a:p>
          <a:p>
            <a:pPr marL="898525" lvl="2" indent="-187325"/>
            <a:r>
              <a:rPr lang="cs-CZ" dirty="0"/>
              <a:t>Přímé oslovení dodavatele bez zákonem stanovených důvodů pro takovéhoto jednání,</a:t>
            </a:r>
          </a:p>
          <a:p>
            <a:pPr marL="898525" lvl="2" indent="-187325"/>
            <a:r>
              <a:rPr lang="cs-CZ" dirty="0"/>
              <a:t>Neprokázání cenových nabídek minimálně 3 uchazečů,</a:t>
            </a:r>
          </a:p>
          <a:p>
            <a:pPr marL="898525" lvl="2" indent="-187325"/>
            <a:r>
              <a:rPr lang="cs-CZ" dirty="0"/>
              <a:t>Nedostatečné vymezení předmětu zakázky,</a:t>
            </a:r>
          </a:p>
          <a:p>
            <a:pPr marL="898525" lvl="2" indent="-187325"/>
            <a:r>
              <a:rPr lang="cs-CZ" dirty="0"/>
              <a:t>Porušení zásady rovného zacházení – oslovování uchazečů personálně propojených s osobou zadavatele nebo zvýhodňování uchazeče/uchazečů jiným způsobem (např. přístup k informací</a:t>
            </a:r>
          </a:p>
          <a:p>
            <a:pPr marL="898525" lvl="2" indent="-187325"/>
            <a:r>
              <a:rPr lang="cs-CZ" dirty="0"/>
              <a:t>Oslovování uchazečů, kteří nemají odbornou způsobilost k realizaci VZ,</a:t>
            </a:r>
          </a:p>
          <a:p>
            <a:pPr marL="898525" lvl="2" indent="-187325"/>
            <a:r>
              <a:rPr lang="cs-CZ" dirty="0"/>
              <a:t>Opakované oslovování totožného okruhu uchazečů,</a:t>
            </a:r>
          </a:p>
          <a:p>
            <a:pPr marL="898525" lvl="2" indent="-187325"/>
            <a:r>
              <a:rPr lang="cs-CZ" dirty="0"/>
              <a:t>Chybné stanovení minimálních lhůt pro podání nabídky,</a:t>
            </a:r>
          </a:p>
          <a:p>
            <a:pPr marL="711200" lvl="2" indent="0">
              <a:buNone/>
            </a:pP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74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/>
              <a:t>Základní právní předpisy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/>
              <a:t>Základní pojmy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cs-CZ" sz="40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4000" dirty="0"/>
              <a:t>Základní pravidla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– struktura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/>
              <a:t>Veřejné zakázky – nejčastější pochybení</a:t>
            </a:r>
          </a:p>
          <a:p>
            <a:pPr marL="898525" lvl="2" indent="-187325"/>
            <a:r>
              <a:rPr lang="cs-CZ" dirty="0"/>
              <a:t>Chybné nastavení hodnotících kritérií:</a:t>
            </a:r>
          </a:p>
          <a:p>
            <a:pPr marL="1452563" lvl="3" indent="-285750">
              <a:buFontTx/>
              <a:buChar char="-"/>
            </a:pPr>
            <a:r>
              <a:rPr lang="cs-CZ" dirty="0"/>
              <a:t>subjektivní kritéria bez jasného algoritmu měření a výpočtu, </a:t>
            </a:r>
          </a:p>
          <a:p>
            <a:pPr marL="1452563" lvl="3" indent="-285750">
              <a:buFontTx/>
              <a:buChar char="-"/>
            </a:pPr>
            <a:r>
              <a:rPr lang="cs-CZ" dirty="0"/>
              <a:t>kritéria nesouvisející s předmětem zakázky, </a:t>
            </a:r>
          </a:p>
          <a:p>
            <a:pPr marL="1452563" lvl="3" indent="-285750">
              <a:buFontTx/>
              <a:buChar char="-"/>
            </a:pPr>
            <a:r>
              <a:rPr lang="cs-CZ" dirty="0"/>
              <a:t>kritéria bez určení způsobu přiřazování bodového hodnocení jednotlivým kritériím,</a:t>
            </a:r>
          </a:p>
          <a:p>
            <a:pPr marL="1452563" lvl="3" indent="-285750">
              <a:buFontTx/>
              <a:buChar char="-"/>
            </a:pPr>
            <a:r>
              <a:rPr lang="cs-CZ" dirty="0"/>
              <a:t>Dílčí kritéria nemají přiřazenou váhu,</a:t>
            </a:r>
          </a:p>
          <a:p>
            <a:pPr marL="1452563" lvl="3" indent="-285750">
              <a:buFontTx/>
              <a:buChar char="-"/>
            </a:pPr>
            <a:r>
              <a:rPr lang="cs-CZ" dirty="0"/>
              <a:t>Je nutné zvážit počet kritérií.</a:t>
            </a:r>
          </a:p>
          <a:p>
            <a:pPr marL="898525" lvl="2" indent="-187325"/>
            <a:r>
              <a:rPr lang="cs-CZ" dirty="0"/>
              <a:t>To co je předmětem smluvních podmínek nemůže být hodnotícím kritériem,</a:t>
            </a:r>
          </a:p>
          <a:p>
            <a:pPr marL="898525" lvl="2" indent="-187325"/>
            <a:r>
              <a:rPr lang="cs-CZ" dirty="0"/>
              <a:t>Neposkytnutí dodatečných informací všem uchazečům,</a:t>
            </a:r>
          </a:p>
          <a:p>
            <a:pPr marL="898525" lvl="2" indent="-187325"/>
            <a:r>
              <a:rPr lang="cs-CZ" dirty="0"/>
              <a:t>Dělení předmětu zakázky pod zákonem nebo postupy stanovený limit, </a:t>
            </a:r>
          </a:p>
          <a:p>
            <a:pPr marL="898525" lvl="2" indent="-187325"/>
            <a:r>
              <a:rPr lang="cs-CZ" dirty="0"/>
              <a:t>Stanovení předpokládané hodnoty zakázky bez zohlednění dodávek a služeb, které hodlá pořídit zadavatel v průběhu účetního období</a:t>
            </a:r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607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/>
              <a:t>Veřejné zakázky – nejčastější pochybení</a:t>
            </a:r>
          </a:p>
          <a:p>
            <a:pPr marL="898525" lvl="2" indent="-187325"/>
            <a:r>
              <a:rPr lang="cs-CZ" dirty="0"/>
              <a:t>Nevyloučení uchazeče, který vyloučen má být, a to včetně nevyloučení pro mimořádně nízkou nabídkovou cenu,</a:t>
            </a:r>
          </a:p>
          <a:p>
            <a:pPr marL="898525" lvl="2" indent="-187325"/>
            <a:r>
              <a:rPr lang="cs-CZ" dirty="0"/>
              <a:t>Provedení podstatných změn v zadávacích podmínkách,</a:t>
            </a:r>
          </a:p>
          <a:p>
            <a:pPr marL="898525" lvl="2" indent="-187325"/>
            <a:r>
              <a:rPr lang="cs-CZ" dirty="0"/>
              <a:t>Provedení změn v nabídkách během hodnocení nabídek,</a:t>
            </a:r>
          </a:p>
          <a:p>
            <a:pPr marL="898525" lvl="2" indent="-187325"/>
            <a:r>
              <a:rPr lang="cs-CZ" dirty="0"/>
              <a:t>Podstatné změny Smlouvy na plnění zakázek, které by vedly ke změně okruhu uchazečů, změně hodnocení, </a:t>
            </a:r>
            <a:r>
              <a:rPr lang="cs-CZ"/>
              <a:t>změně výsledku</a:t>
            </a:r>
            <a:endParaRPr lang="cs-CZ" dirty="0"/>
          </a:p>
          <a:p>
            <a:pPr marL="898525" lvl="2" indent="-187325"/>
            <a:r>
              <a:rPr lang="cs-CZ" dirty="0"/>
              <a:t>Zadávání dodatečných prací/dodávek dodavateli bez zohlednění povinnosti již provést zadávací/výběrové řízení (50% původní zakázky),</a:t>
            </a:r>
          </a:p>
          <a:p>
            <a:pPr marL="898525" lvl="2" indent="-187325"/>
            <a:r>
              <a:rPr lang="cs-CZ" dirty="0"/>
              <a:t>Neuchování dokumentace – přenesení povinnosti uchovat dokumentaci na dodavatele nezbavuje zadavatele povinnosti uchovat dokumentaci ve smyslu závazků vyplývajících z programové dokumentace a podmínek, za kterých byla dotace poskytnuta</a:t>
            </a:r>
          </a:p>
          <a:p>
            <a:pPr marL="898525" lvl="2" indent="-187325"/>
            <a:endParaRPr lang="cs-CZ" dirty="0"/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Nejčastější chyby při realizaci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382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sz="2000" dirty="0"/>
              <a:t>Konzultovat každé ZŘ/VŘ s Kontrolorem, dokumentaci předkládat včas a kompletní,</a:t>
            </a:r>
          </a:p>
          <a:p>
            <a:pPr marL="342900" indent="-342900">
              <a:buAutoNum type="alphaLcParenR"/>
            </a:pPr>
            <a:r>
              <a:rPr lang="cs-CZ" sz="2000" dirty="0"/>
              <a:t>Řídit se pokyny Kontrolora,</a:t>
            </a:r>
          </a:p>
          <a:p>
            <a:pPr marL="342900" indent="-342900">
              <a:buAutoNum type="alphaLcParenR"/>
            </a:pPr>
            <a:r>
              <a:rPr lang="cs-CZ" sz="2000" dirty="0" err="1"/>
              <a:t>Nenastanovovat</a:t>
            </a:r>
            <a:r>
              <a:rPr lang="cs-CZ" sz="2000" dirty="0"/>
              <a:t> lhůty nejkratší přípustnou délku,</a:t>
            </a:r>
          </a:p>
          <a:p>
            <a:pPr marL="342900" indent="-342900">
              <a:buAutoNum type="alphaLcParenR"/>
            </a:pPr>
            <a:r>
              <a:rPr lang="cs-CZ" sz="2000" dirty="0"/>
              <a:t>Uchovávat veškerou dokumentaci k zadávacímu/výběrovému řízení,</a:t>
            </a:r>
          </a:p>
          <a:p>
            <a:pPr marL="342900" indent="-342900">
              <a:buAutoNum type="alphaLcParenR"/>
            </a:pPr>
            <a:r>
              <a:rPr lang="cs-CZ" sz="2000" dirty="0"/>
              <a:t>K nastavování hodnotících kritérií přistupovat obezřetně s vědomím pravidel pro jejich určení a transparentní hodnocení,</a:t>
            </a:r>
          </a:p>
          <a:p>
            <a:pPr marL="342900" indent="-342900">
              <a:buAutoNum type="alphaLcParenR"/>
            </a:pPr>
            <a:r>
              <a:rPr lang="cs-CZ" sz="2000" dirty="0"/>
              <a:t>Pokud jsou vzneseny dotazy ze strany uchazečů pečlivě zajistit řádnou administraci těchto dotazů,</a:t>
            </a:r>
          </a:p>
          <a:p>
            <a:pPr marL="342900" indent="-342900">
              <a:buAutoNum type="alphaLcParenR"/>
            </a:pPr>
            <a:r>
              <a:rPr lang="cs-CZ" sz="2000" dirty="0"/>
              <a:t>V případě možné tzv. mimořádně nízké nabídkové ceny a obecně vylučování uchazečů </a:t>
            </a:r>
            <a:r>
              <a:rPr lang="cs-CZ" sz="2000"/>
              <a:t>postupovat obezřetně,</a:t>
            </a:r>
            <a:endParaRPr lang="cs-CZ" sz="2000" dirty="0"/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doporučení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319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/>
              <a:t>Děkuji za pozornost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1600" i="1" dirty="0"/>
              <a:t>Ing. Markéta Weingärtnerová </a:t>
            </a:r>
            <a:br>
              <a:rPr lang="cs-CZ" sz="1600" i="1" dirty="0"/>
            </a:br>
            <a:r>
              <a:rPr lang="cs-CZ" sz="1600" i="1" dirty="0"/>
              <a:t>Centrum 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0420 724 568 700</a:t>
            </a:r>
            <a:br>
              <a:rPr lang="cs-CZ" sz="1600" i="1" dirty="0"/>
            </a:br>
            <a:r>
              <a:rPr lang="cs-CZ" sz="1600" i="1" dirty="0"/>
              <a:t>T: +420 225 855 231</a:t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>
                <a:hlinkClick r:id="rId2"/>
              </a:rPr>
              <a:t>marketa.weingartnerova@crr.cz</a:t>
            </a:r>
            <a:br>
              <a:rPr lang="cs-CZ" sz="1600" i="1" dirty="0"/>
            </a:br>
            <a:br>
              <a:rPr lang="cs-CZ" sz="1600" i="1" dirty="0"/>
            </a:br>
            <a:br>
              <a:rPr lang="cs-CZ" i="1" dirty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– základní právní předpisy</a:t>
            </a:r>
            <a:endParaRPr lang="cs-CZ" altLang="cs-CZ" sz="1600" dirty="0"/>
          </a:p>
          <a:p>
            <a:pPr marL="898525" lvl="2" indent="-187325"/>
            <a:r>
              <a:rPr lang="cs-CZ" altLang="cs-CZ" sz="2000" b="1" dirty="0"/>
              <a:t>zákon č. 134/2016Sb., ve znění pozdějších a související legislativa</a:t>
            </a:r>
          </a:p>
          <a:p>
            <a:pPr marL="898525" lvl="2" indent="-187325"/>
            <a:r>
              <a:rPr lang="cs-CZ" altLang="cs-CZ" sz="2000" b="1" dirty="0"/>
              <a:t>Metodický pokyn pro oblast zadávání zakázek pro programové období 2014-2020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Metodického pokynu pro oblast zadávání zakázek pro programové období 2014-2020 (závazné metodiky MMR a NOK)</a:t>
            </a:r>
          </a:p>
          <a:p>
            <a:pPr marL="898525" lvl="2" indent="-187325"/>
            <a:endParaRPr lang="cs-CZ" altLang="cs-CZ" dirty="0"/>
          </a:p>
          <a:p>
            <a:pPr marL="898525" lvl="2" indent="-187325"/>
            <a:r>
              <a:rPr lang="cs-CZ" altLang="cs-CZ" dirty="0"/>
              <a:t>pokud se zadavatel rozhodne použít přísnější postup, musí jej dodržet po celou dobu výběru dodavatele</a:t>
            </a:r>
          </a:p>
          <a:p>
            <a:pPr marL="898525" lvl="2" indent="-187325"/>
            <a:r>
              <a:rPr lang="cs-CZ" altLang="cs-CZ" b="1" dirty="0"/>
              <a:t>Použití interní směrnice je přípustné, pokud splňuje alespoň požadavky zákona nebo Metodického pokynu, posouzení provádí Kontrolor (směrnici je nutné předložit ke kontrole)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Veřejné zakázky – základní právní předpisy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zakázky v režimu zákona</a:t>
            </a:r>
            <a:endParaRPr lang="cs-CZ" altLang="cs-CZ" sz="1600" dirty="0"/>
          </a:p>
          <a:p>
            <a:pPr marL="898525" lvl="2" indent="-187325"/>
            <a:r>
              <a:rPr lang="cs-CZ" altLang="cs-CZ" dirty="0"/>
              <a:t>Zákon č. 134/2016Sb.,v platném znění resp. ve znění pozdějších předpisů a související legislativa (vyhlášky)</a:t>
            </a:r>
          </a:p>
          <a:p>
            <a:pPr marL="898525" lvl="2" indent="-187325"/>
            <a:r>
              <a:rPr lang="cs-CZ" altLang="cs-CZ" dirty="0"/>
              <a:t>Dle zákona postupují všichni, kteří:</a:t>
            </a:r>
          </a:p>
          <a:p>
            <a:pPr marL="1354138" lvl="3" indent="-187325"/>
            <a:r>
              <a:rPr lang="cs-CZ" altLang="cs-CZ" dirty="0"/>
              <a:t>nezadávají zakázky  s hodnotou dle §12 odst. 3 zákona – tzv. zakázky malého rozsahu  (do 2 resp. 6 milionů)</a:t>
            </a:r>
          </a:p>
          <a:p>
            <a:pPr marL="1354138" lvl="3" indent="-187325"/>
            <a:r>
              <a:rPr lang="cs-CZ" altLang="cs-CZ" dirty="0"/>
              <a:t>nevztahují se na ně obecné výjimky z působnosti zákona dle ustanovení příslušných §</a:t>
            </a:r>
          </a:p>
          <a:p>
            <a:pPr marL="1798638" lvl="4" indent="-187325"/>
            <a:r>
              <a:rPr lang="cs-CZ" altLang="cs-CZ" dirty="0"/>
              <a:t>Např. podlimitní zakázky s předmětem plnění pro obranu státu. zpravodajského a výzvědného charakteru, zakázky jejichž předmětem je pořízení zbraní, střeliva a zbraňových systémů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/>
              <a:t>U výjimek je obecně nutné se řídit zákonnými pravidly pro jejich aplikaci, které jsou vázány jak na typ zadavatele tak i předmět zakázky</a:t>
            </a:r>
          </a:p>
          <a:p>
            <a:pPr marL="98425" indent="-285750">
              <a:spcAft>
                <a:spcPts val="0"/>
              </a:spcAft>
              <a:buFontTx/>
              <a:buChar char="-"/>
            </a:pPr>
            <a:r>
              <a:rPr lang="cs-CZ" altLang="cs-CZ" sz="1600" dirty="0"/>
              <a:t>!!! Existuje formulář Přehled plánovaných a realizovaných ZŘ/VŘ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– základní právní předpisy pro zakázky dle zákona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40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cs-CZ" sz="4000" dirty="0"/>
              <a:t>Metodický pokyn</a:t>
            </a:r>
          </a:p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cs-CZ" sz="4000" dirty="0"/>
              <a:t>Postupy dle Metodického pokynu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cs-CZ" sz="4000" dirty="0"/>
              <a:t>Pravidla a požadavky Metodického pokynu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v režimu dle Metodického pokynu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176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Metodický pokyn definuje veřejné zakázky</a:t>
            </a:r>
          </a:p>
          <a:p>
            <a:pPr marL="342900" indent="-342900">
              <a:buAutoNum type="alphaLcParenR"/>
            </a:pPr>
            <a:r>
              <a:rPr lang="cs-CZ" dirty="0"/>
              <a:t>Malé hodnoty – předpokládaná hodnota nedosáhne 2mil. Resp. 6 mil (služby, dodávky / stavební práce)</a:t>
            </a:r>
          </a:p>
          <a:p>
            <a:pPr marL="342900" indent="-342900">
              <a:buAutoNum type="alphaLcParenR"/>
            </a:pPr>
            <a:r>
              <a:rPr lang="cs-CZ" dirty="0"/>
              <a:t>Vyšší hodnoty – předpokládaná hodnota činí minimálně 2. mil. Resp. 6 mil. (služby, dodávky / stavební práce)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r>
              <a:rPr lang="cs-CZ" b="1" dirty="0">
                <a:solidFill>
                  <a:srgbClr val="00529C"/>
                </a:solidFill>
              </a:rPr>
              <a:t>Veřejné zakázky – druhy výběrového řízení</a:t>
            </a:r>
          </a:p>
          <a:p>
            <a:pPr marL="342900" indent="-342900">
              <a:buAutoNum type="alphaLcParenR"/>
            </a:pPr>
            <a:r>
              <a:rPr lang="cs-CZ" b="1" dirty="0">
                <a:solidFill>
                  <a:srgbClr val="00529C"/>
                </a:solidFill>
              </a:rPr>
              <a:t>Otevřená výzvy</a:t>
            </a:r>
          </a:p>
          <a:p>
            <a:pPr marL="342900" indent="-342900">
              <a:buAutoNum type="alphaLcParenR"/>
            </a:pPr>
            <a:r>
              <a:rPr lang="cs-CZ" b="1" dirty="0">
                <a:solidFill>
                  <a:srgbClr val="00529C"/>
                </a:solidFill>
              </a:rPr>
              <a:t>Elektronické tržiště</a:t>
            </a:r>
          </a:p>
          <a:p>
            <a:pPr marL="342900" indent="-342900">
              <a:buAutoNum type="alphaLcParenR"/>
            </a:pPr>
            <a:r>
              <a:rPr lang="cs-CZ" b="1" dirty="0">
                <a:solidFill>
                  <a:srgbClr val="00529C"/>
                </a:solidFill>
              </a:rPr>
              <a:t>Uzavřená výzva (pouze pro zakázky malé hodnoty)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mimo režim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36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>
                <a:solidFill>
                  <a:srgbClr val="00529C"/>
                </a:solidFill>
              </a:rPr>
              <a:t>Otevřená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>
                <a:solidFill>
                  <a:srgbClr val="00529C"/>
                </a:solidFill>
              </a:rPr>
              <a:t>Zahajuje se Oznámení výběrového řízení neomezenému počtu dodavatelů</a:t>
            </a:r>
          </a:p>
          <a:p>
            <a:pPr marL="285750" indent="-285750">
              <a:buFontTx/>
              <a:buChar char="-"/>
            </a:pPr>
            <a:r>
              <a:rPr lang="cs-CZ" sz="2000" b="1" dirty="0">
                <a:solidFill>
                  <a:srgbClr val="00529C"/>
                </a:solidFill>
              </a:rPr>
              <a:t>Zveřejnění Oznámení:</a:t>
            </a:r>
          </a:p>
          <a:p>
            <a:pPr marL="914400" lvl="1" indent="-285750">
              <a:buFontTx/>
              <a:buChar char="-"/>
            </a:pPr>
            <a:r>
              <a:rPr lang="cs-CZ" dirty="0"/>
              <a:t>Profil zadavatele</a:t>
            </a:r>
          </a:p>
          <a:p>
            <a:pPr marL="914400" lvl="1" indent="-285750">
              <a:buFontTx/>
              <a:buChar char="-"/>
            </a:pPr>
            <a:r>
              <a:rPr lang="cs-CZ" b="1" dirty="0">
                <a:solidFill>
                  <a:srgbClr val="00529C"/>
                </a:solidFill>
              </a:rPr>
              <a:t>Věstník veřejných zakázek</a:t>
            </a:r>
          </a:p>
          <a:p>
            <a:pPr marL="914400" lvl="1" indent="-285750">
              <a:buFontTx/>
              <a:buChar char="-"/>
            </a:pPr>
            <a:r>
              <a:rPr lang="cs-CZ" dirty="0"/>
              <a:t>Webové stránky Programu</a:t>
            </a:r>
            <a:endParaRPr lang="cs-CZ" b="1" dirty="0">
              <a:solidFill>
                <a:srgbClr val="00529C"/>
              </a:solidFill>
            </a:endParaRP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mimo režim zákona – základní pravidla pro jednotlivé podoby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17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>
                <a:solidFill>
                  <a:srgbClr val="00529C"/>
                </a:solidFill>
              </a:rPr>
              <a:t>b) Uzavřená výzva </a:t>
            </a:r>
          </a:p>
          <a:p>
            <a:pPr marL="342900" indent="-342900">
              <a:buFontTx/>
              <a:buChar char="-"/>
            </a:pPr>
            <a:r>
              <a:rPr lang="cs-CZ" sz="2000" b="1" dirty="0">
                <a:solidFill>
                  <a:srgbClr val="00529C"/>
                </a:solidFill>
              </a:rPr>
              <a:t>Zahajuje se Výzvou nejméně 3 zájemcům</a:t>
            </a:r>
          </a:p>
          <a:p>
            <a:pPr marL="342900" indent="-342900">
              <a:buFontTx/>
              <a:buChar char="-"/>
            </a:pPr>
            <a:r>
              <a:rPr lang="cs-CZ" sz="2000" b="1" dirty="0">
                <a:solidFill>
                  <a:srgbClr val="00529C"/>
                </a:solidFill>
              </a:rPr>
              <a:t>Podmínky:</a:t>
            </a:r>
          </a:p>
          <a:p>
            <a:pPr marL="971550" lvl="1" indent="-342900">
              <a:buFontTx/>
              <a:buChar char="-"/>
            </a:pPr>
            <a:r>
              <a:rPr lang="cs-CZ" sz="2200" b="0" dirty="0"/>
              <a:t>Výzva je zasílána písemně</a:t>
            </a:r>
          </a:p>
          <a:p>
            <a:pPr marL="971550" lvl="1" indent="-342900">
              <a:buFontTx/>
              <a:buChar char="-"/>
            </a:pPr>
            <a:r>
              <a:rPr lang="cs-CZ" sz="2200" b="0" dirty="0">
                <a:solidFill>
                  <a:srgbClr val="00529C"/>
                </a:solidFill>
              </a:rPr>
              <a:t>Zasílána pouze těm zájemcům, o kterých má zadavatel informace, že jsou schopni předmětné plnění poskytnout</a:t>
            </a:r>
          </a:p>
          <a:p>
            <a:pPr marL="971550" lvl="1" indent="-342900">
              <a:buFontTx/>
              <a:buChar char="-"/>
            </a:pPr>
            <a:r>
              <a:rPr lang="cs-CZ" sz="2200" b="0" dirty="0"/>
              <a:t>Nelze opakovaně vyzývat stejný okruh zájemců</a:t>
            </a:r>
          </a:p>
          <a:p>
            <a:pPr lvl="1" indent="0">
              <a:buNone/>
            </a:pPr>
            <a:r>
              <a:rPr lang="cs-CZ" sz="2200" b="0" dirty="0"/>
              <a:t>c</a:t>
            </a:r>
            <a:r>
              <a:rPr lang="cs-CZ" dirty="0"/>
              <a:t>) Elektronické tržiště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mimo režim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883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arenR"/>
            </a:pPr>
            <a:r>
              <a:rPr lang="cs-CZ" sz="2000" b="1" dirty="0">
                <a:solidFill>
                  <a:srgbClr val="00529C"/>
                </a:solidFill>
              </a:rPr>
              <a:t>Zadávací podmínky – </a:t>
            </a:r>
            <a:r>
              <a:rPr lang="cs-CZ" sz="2000" dirty="0">
                <a:solidFill>
                  <a:srgbClr val="00529C"/>
                </a:solidFill>
              </a:rPr>
              <a:t>jsou povinnou součástí oznámení pro otevřenou i uzavřenou výzvu nebo informací na elektronickém tržišti</a:t>
            </a:r>
          </a:p>
          <a:p>
            <a:pPr marL="457200" indent="-457200">
              <a:buAutoNum type="alphaLcParenR"/>
            </a:pPr>
            <a:r>
              <a:rPr lang="cs-CZ" sz="2000" b="0" dirty="0">
                <a:solidFill>
                  <a:srgbClr val="00529C"/>
                </a:solidFill>
              </a:rPr>
              <a:t>Metodický pokyn pro oblast zadávání zakázek pro programové období 2014-2020 definuje povinné náležitosti, a to zejména :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/>
              <a:t>Identifikační údaje zadavatele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>
                <a:solidFill>
                  <a:srgbClr val="00529C"/>
                </a:solidFill>
              </a:rPr>
              <a:t>Název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/>
              <a:t>Druh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>
                <a:solidFill>
                  <a:srgbClr val="00529C"/>
                </a:solidFill>
              </a:rPr>
              <a:t>Lhůta místo pro podání nabídky,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/>
              <a:t>Předmět zakázky,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>
                <a:solidFill>
                  <a:srgbClr val="00529C"/>
                </a:solidFill>
              </a:rPr>
              <a:t>Hodnotící kritéria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/>
              <a:t>Způsob jejich hodnocení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>
                <a:solidFill>
                  <a:srgbClr val="00529C"/>
                </a:solidFill>
              </a:rPr>
              <a:t>Způsob jednání s uchazeči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/>
              <a:t>Podmínky a požadavky na zpracování nabídky a nabídkové ceny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/>
              <a:t>Doba a místo plnění zakázky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/>
              <a:t>Požadavky na varianty nabídek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/>
              <a:t>Poskytování dodatečných informací</a:t>
            </a:r>
          </a:p>
          <a:p>
            <a:pPr marL="971550" lvl="1" indent="-342900">
              <a:spcBef>
                <a:spcPts val="0"/>
              </a:spcBef>
              <a:buFontTx/>
              <a:buChar char="-"/>
            </a:pPr>
            <a:r>
              <a:rPr lang="cs-CZ" sz="1600" b="0" dirty="0"/>
              <a:t>Údaje povinné publicity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Veřejné zakázky mimo režim zákona – základní pravidla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480777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</TotalTime>
  <Words>1902</Words>
  <Application>Microsoft Office PowerPoint</Application>
  <PresentationFormat>Předvádění na obrazovce (4:3)</PresentationFormat>
  <Paragraphs>208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sablona_centrum_2016</vt:lpstr>
      <vt:lpstr>Seminář „Kontrola výdajů“ v rámci programu Interreg DANUBE</vt:lpstr>
      <vt:lpstr>Veřejné zakázky – struktura prezentace</vt:lpstr>
      <vt:lpstr>Veřejné zakázky – základní právní předpisy</vt:lpstr>
      <vt:lpstr>Veřejné zakázky – základní právní předpisy pro zakázky dle zákona</vt:lpstr>
      <vt:lpstr>Veřejné zakázky v režimu dle Metodického pokynu</vt:lpstr>
      <vt:lpstr>Veřejné zakázky mimo režim zákona – základní pravidla</vt:lpstr>
      <vt:lpstr>Veřejné zakázky mimo režim zákona – základní pravidla pro jednotlivé podoby</vt:lpstr>
      <vt:lpstr>Veřejné zakázky mimo režim zákona – základní pravidla</vt:lpstr>
      <vt:lpstr>Veřejné zakázky mimo režim zákona – základní pravidla</vt:lpstr>
      <vt:lpstr>Veřejné zakázky mimo režim zákona - pravidla</vt:lpstr>
      <vt:lpstr>Veřejné zakázky</vt:lpstr>
      <vt:lpstr>Fáze kontroly veřejné zakázky</vt:lpstr>
      <vt:lpstr>Veřejné zakázky - pravidla</vt:lpstr>
      <vt:lpstr>Veřejné zakázky - pravidla</vt:lpstr>
      <vt:lpstr>Veřejné zakázky - pravidla</vt:lpstr>
      <vt:lpstr>Veřejné zakázky - pravidla</vt:lpstr>
      <vt:lpstr>Veřejné zakázky</vt:lpstr>
      <vt:lpstr>Nejčastější chyby při realizaci VZ</vt:lpstr>
      <vt:lpstr>Nejčastější chyby při realizaci VZ</vt:lpstr>
      <vt:lpstr>Nejčastější chyby při realizaci VZ</vt:lpstr>
      <vt:lpstr>Nejčastější chyby při realizaci VZ</vt:lpstr>
      <vt:lpstr>Obecná doporučení</vt:lpstr>
      <vt:lpstr>Děkuji za pozornost   Ing. Markéta Weingärtnerová  Centrum pro regionální rozvoj České republiky Odbor Evropské územní spolupráce U Nákladového nádraží 3144/4 130 00 Praha 3 M: 0420 724 568 700 T: +420 225 855 231 E: marketa.weingartnerova@crr.cz 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Weingärtnerová Markéta</cp:lastModifiedBy>
  <cp:revision>24</cp:revision>
  <dcterms:created xsi:type="dcterms:W3CDTF">2016-05-13T07:19:23Z</dcterms:created>
  <dcterms:modified xsi:type="dcterms:W3CDTF">2020-09-18T09:21:48Z</dcterms:modified>
</cp:coreProperties>
</file>