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8" r:id="rId3"/>
    <p:sldId id="279" r:id="rId4"/>
    <p:sldId id="296" r:id="rId5"/>
    <p:sldId id="297" r:id="rId6"/>
    <p:sldId id="278" r:id="rId7"/>
    <p:sldId id="281" r:id="rId8"/>
    <p:sldId id="280" r:id="rId9"/>
    <p:sldId id="299" r:id="rId10"/>
    <p:sldId id="298" r:id="rId11"/>
    <p:sldId id="300" r:id="rId12"/>
    <p:sldId id="276" r:id="rId13"/>
    <p:sldId id="282" r:id="rId14"/>
    <p:sldId id="283" r:id="rId15"/>
    <p:sldId id="284" r:id="rId16"/>
    <p:sldId id="277" r:id="rId17"/>
    <p:sldId id="285" r:id="rId18"/>
    <p:sldId id="286" r:id="rId19"/>
    <p:sldId id="295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94" r:id="rId28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AF3F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96134" autoAdjust="0"/>
  </p:normalViewPr>
  <p:slideViewPr>
    <p:cSldViewPr>
      <p:cViewPr varScale="1">
        <p:scale>
          <a:sx n="80" d="100"/>
          <a:sy n="80" d="100"/>
        </p:scale>
        <p:origin x="102" y="8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11.05.2018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11.05.2018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terreg-danube.eu/about-dtp/dtp-ems" TargetMode="External"/><Relationship Id="rId2" Type="http://schemas.openxmlformats.org/officeDocument/2006/relationships/hyperlink" Target="https://www.iolf.eu/Account/Login?ReturnUrl=/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rr.cz/cs/kontakty/kontakty-eus-cil-3/" TargetMode="External"/><Relationship Id="rId3" Type="http://schemas.openxmlformats.org/officeDocument/2006/relationships/hyperlink" Target="mailto:severovychod@crr.cz" TargetMode="External"/><Relationship Id="rId7" Type="http://schemas.openxmlformats.org/officeDocument/2006/relationships/hyperlink" Target="mailto:moravskoslezsko@crr.cz" TargetMode="External"/><Relationship Id="rId2" Type="http://schemas.openxmlformats.org/officeDocument/2006/relationships/hyperlink" Target="mailto:petra.markova@crr.cz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irena.kirchnerova@crr.cz" TargetMode="External"/><Relationship Id="rId5" Type="http://schemas.openxmlformats.org/officeDocument/2006/relationships/hyperlink" Target="mailto:jihovychod@crr.cz" TargetMode="External"/><Relationship Id="rId4" Type="http://schemas.openxmlformats.org/officeDocument/2006/relationships/hyperlink" Target="mailto:tatiana.mifkova@crr.cz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mailto:lukpav@mmr.cz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terregeurope.eu/projects/guidance/#reporting" TargetMode="External"/><Relationship Id="rId2" Type="http://schemas.openxmlformats.org/officeDocument/2006/relationships/hyperlink" Target="http://www.interregeurope.eu/projects/guidance/#report-activities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terreg-danube.eu/relevant-documents/documents-for-project-implementation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otaceeu.cz/cs/Fondy-EU/2014-2020/Operacni-programy/OP-INTERREG-EUROPE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iolf.eu/Account/Login?ReturnUrl=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Pavel Lukeš				14.5. 2018 Praha</a:t>
            </a:r>
            <a:endParaRPr lang="en-US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1772816"/>
            <a:ext cx="8496944" cy="1872208"/>
          </a:xfrm>
        </p:spPr>
        <p:txBody>
          <a:bodyPr/>
          <a:lstStyle/>
          <a:p>
            <a:r>
              <a:rPr lang="cs-CZ" sz="4000" dirty="0" smtClean="0"/>
              <a:t>Kontrola výdajů</a:t>
            </a:r>
            <a:br>
              <a:rPr lang="cs-CZ" sz="4000" dirty="0" smtClean="0"/>
            </a:br>
            <a:r>
              <a:rPr lang="cs-CZ" sz="4000" dirty="0" err="1" smtClean="0"/>
              <a:t>Interreg</a:t>
            </a:r>
            <a:r>
              <a:rPr lang="cs-CZ" sz="4000" dirty="0" smtClean="0"/>
              <a:t> </a:t>
            </a:r>
            <a:r>
              <a:rPr lang="cs-CZ" sz="4000" dirty="0" err="1" smtClean="0"/>
              <a:t>Europe</a:t>
            </a:r>
            <a:r>
              <a:rPr lang="cs-CZ" sz="4000" dirty="0" smtClean="0"/>
              <a:t> a </a:t>
            </a:r>
            <a:r>
              <a:rPr lang="cs-CZ" sz="4000" dirty="0" err="1" smtClean="0"/>
              <a:t>Interreg</a:t>
            </a:r>
            <a:r>
              <a:rPr lang="cs-CZ" sz="4000" dirty="0" smtClean="0"/>
              <a:t> Danube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0609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256584"/>
          </a:xfrm>
        </p:spPr>
        <p:txBody>
          <a:bodyPr>
            <a:normAutofit/>
          </a:bodyPr>
          <a:lstStyle/>
          <a:p>
            <a:r>
              <a:rPr lang="cs-CZ" sz="2000" u="sng" dirty="0" smtClean="0"/>
              <a:t>Na úrovni programu:</a:t>
            </a:r>
            <a:endParaRPr lang="cs-CZ" sz="2000" dirty="0" smtClean="0"/>
          </a:p>
          <a:p>
            <a:r>
              <a:rPr lang="cs-CZ" sz="2000" b="1" dirty="0" err="1" smtClean="0"/>
              <a:t>Implemetation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Manual</a:t>
            </a:r>
            <a:r>
              <a:rPr lang="cs-CZ" sz="2000" b="1" dirty="0" smtClean="0"/>
              <a:t> (</a:t>
            </a:r>
            <a:r>
              <a:rPr lang="cs-CZ" sz="2000" b="1" dirty="0" err="1" smtClean="0"/>
              <a:t>Interreg</a:t>
            </a:r>
            <a:r>
              <a:rPr lang="cs-CZ" sz="2000" b="1" dirty="0" smtClean="0"/>
              <a:t> DANUBE) + přílohy</a:t>
            </a:r>
          </a:p>
          <a:p>
            <a:pPr>
              <a:buFontTx/>
              <a:buChar char="-"/>
            </a:pPr>
            <a:r>
              <a:rPr lang="cs-CZ" sz="1800" dirty="0" smtClean="0"/>
              <a:t>Obsahuje informace pro všechny partnery popisující požadavky na dokladování jednotlivých typů výdajů, způsobilost,  požadavky na kontrolu, harmonogram kontroly a formuláře ke kontrole v AJ </a:t>
            </a:r>
          </a:p>
          <a:p>
            <a:pPr marL="0" indent="0"/>
            <a:endParaRPr lang="cs-CZ" sz="1800" b="1" dirty="0" smtClean="0"/>
          </a:p>
          <a:p>
            <a:pPr marL="0" indent="0"/>
            <a:r>
              <a:rPr lang="cs-CZ" sz="1800" b="1" dirty="0" smtClean="0"/>
              <a:t>Povinné přílohy/formuláře: </a:t>
            </a:r>
            <a:r>
              <a:rPr lang="cs-CZ" sz="1800" dirty="0" smtClean="0"/>
              <a:t>(vyplnit online v </a:t>
            </a:r>
            <a:r>
              <a:rPr lang="cs-CZ" sz="1800" dirty="0" err="1" smtClean="0"/>
              <a:t>eMS</a:t>
            </a:r>
            <a:r>
              <a:rPr lang="cs-CZ" sz="1800" dirty="0" smtClean="0"/>
              <a:t>) </a:t>
            </a:r>
          </a:p>
          <a:p>
            <a:pPr marL="285750" indent="-285750">
              <a:spcAft>
                <a:spcPts val="0"/>
              </a:spcAft>
              <a:buFontTx/>
              <a:buChar char="-"/>
            </a:pPr>
            <a:r>
              <a:rPr lang="cs-CZ" sz="1600" dirty="0" smtClean="0"/>
              <a:t>Project Partner Report – obsahuje List </a:t>
            </a:r>
            <a:r>
              <a:rPr lang="cs-CZ" sz="1600" dirty="0" err="1" smtClean="0"/>
              <a:t>of</a:t>
            </a:r>
            <a:r>
              <a:rPr lang="cs-CZ" sz="1600" dirty="0" smtClean="0"/>
              <a:t> </a:t>
            </a:r>
            <a:r>
              <a:rPr lang="cs-CZ" sz="1600" dirty="0" err="1" smtClean="0"/>
              <a:t>Expenditure</a:t>
            </a:r>
            <a:endParaRPr lang="cs-CZ" sz="16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	</a:t>
            </a:r>
            <a:r>
              <a:rPr lang="cs-CZ" sz="1400" dirty="0"/>
              <a:t>Tento </a:t>
            </a:r>
            <a:r>
              <a:rPr lang="cs-CZ" sz="1400" dirty="0" smtClean="0"/>
              <a:t>dokument </a:t>
            </a:r>
            <a:r>
              <a:rPr lang="cs-CZ" sz="1400" dirty="0"/>
              <a:t>generován automaticky na základě dat </a:t>
            </a:r>
            <a:r>
              <a:rPr lang="cs-CZ" sz="1400" dirty="0" err="1" smtClean="0"/>
              <a:t>eMS</a:t>
            </a:r>
            <a:endParaRPr lang="cs-CZ" sz="1400" dirty="0" smtClean="0"/>
          </a:p>
          <a:p>
            <a:pPr marL="285750" indent="-285750">
              <a:spcAft>
                <a:spcPts val="0"/>
              </a:spcAft>
              <a:buFontTx/>
              <a:buChar char="-"/>
            </a:pPr>
            <a:r>
              <a:rPr lang="cs-CZ" sz="1600" dirty="0" smtClean="0"/>
              <a:t>Součástí </a:t>
            </a:r>
            <a:r>
              <a:rPr lang="cs-CZ" sz="1600" dirty="0" err="1" smtClean="0"/>
              <a:t>Control</a:t>
            </a:r>
            <a:r>
              <a:rPr lang="cs-CZ" sz="1600" dirty="0" smtClean="0"/>
              <a:t> </a:t>
            </a:r>
            <a:r>
              <a:rPr lang="cs-CZ" sz="1600" dirty="0" err="1" smtClean="0"/>
              <a:t>Guidelines</a:t>
            </a:r>
            <a:r>
              <a:rPr lang="cs-CZ" sz="1600" dirty="0" smtClean="0"/>
              <a:t> 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</a:pPr>
            <a:r>
              <a:rPr lang="cs-CZ" sz="1600" dirty="0" smtClean="0"/>
              <a:t>	</a:t>
            </a:r>
            <a:r>
              <a:rPr lang="cs-CZ" sz="1600" dirty="0" err="1" smtClean="0"/>
              <a:t>Control</a:t>
            </a:r>
            <a:r>
              <a:rPr lang="cs-CZ" sz="1600" dirty="0" smtClean="0"/>
              <a:t> </a:t>
            </a:r>
            <a:r>
              <a:rPr lang="cs-CZ" sz="1600" dirty="0" err="1" smtClean="0"/>
              <a:t>Certificate</a:t>
            </a:r>
            <a:r>
              <a:rPr lang="cs-CZ" sz="1600" dirty="0" smtClean="0"/>
              <a:t> + </a:t>
            </a:r>
            <a:r>
              <a:rPr lang="cs-CZ" sz="1600" dirty="0" err="1" smtClean="0"/>
              <a:t>Control</a:t>
            </a:r>
            <a:r>
              <a:rPr lang="cs-CZ" sz="1600" dirty="0" smtClean="0"/>
              <a:t> </a:t>
            </a:r>
            <a:r>
              <a:rPr lang="cs-CZ" sz="1600" dirty="0"/>
              <a:t>Report (</a:t>
            </a:r>
            <a:r>
              <a:rPr lang="cs-CZ" sz="1600" dirty="0" smtClean="0"/>
              <a:t>kontrolor/Centrum)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</a:pPr>
            <a:r>
              <a:rPr lang="cs-CZ" sz="1600" dirty="0" smtClean="0"/>
              <a:t>	</a:t>
            </a:r>
            <a:r>
              <a:rPr lang="cs-CZ" sz="1600" dirty="0" err="1" smtClean="0"/>
              <a:t>Control</a:t>
            </a:r>
            <a:r>
              <a:rPr lang="cs-CZ" sz="1600" dirty="0" smtClean="0"/>
              <a:t> </a:t>
            </a:r>
            <a:r>
              <a:rPr lang="cs-CZ" sz="1600" dirty="0" err="1" smtClean="0"/>
              <a:t>Checklist</a:t>
            </a:r>
            <a:r>
              <a:rPr lang="cs-CZ" sz="1600" dirty="0" smtClean="0"/>
              <a:t> (kontrolor/Centrum)</a:t>
            </a:r>
          </a:p>
          <a:p>
            <a:pPr marL="0" indent="0"/>
            <a:endParaRPr lang="cs-CZ" sz="16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55776" y="596905"/>
            <a:ext cx="64807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Klíčové dokumenty pro kontrolu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43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5517232"/>
            <a:ext cx="8291264" cy="936104"/>
          </a:xfrm>
        </p:spPr>
        <p:txBody>
          <a:bodyPr>
            <a:normAutofit lnSpcReduction="10000"/>
          </a:bodyPr>
          <a:lstStyle/>
          <a:p>
            <a:endParaRPr lang="cs-CZ" sz="2000" dirty="0" smtClean="0">
              <a:hlinkClick r:id="rId2"/>
            </a:endParaRPr>
          </a:p>
          <a:p>
            <a:r>
              <a:rPr lang="cs-CZ" sz="2000" dirty="0">
                <a:hlinkClick r:id="rId3"/>
              </a:rPr>
              <a:t>http://</a:t>
            </a:r>
            <a:r>
              <a:rPr lang="cs-CZ" sz="2000" dirty="0" smtClean="0">
                <a:hlinkClick r:id="rId3"/>
              </a:rPr>
              <a:t>www.interreg-danube.eu/about-dtp/dtp-ems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07504" y="1124744"/>
            <a:ext cx="885698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err="1" smtClean="0"/>
              <a:t>Interreg</a:t>
            </a:r>
            <a:r>
              <a:rPr lang="cs-CZ" sz="2000" b="1" dirty="0" smtClean="0"/>
              <a:t> Danube – pro reportování se používá monitorovací systém </a:t>
            </a:r>
            <a:r>
              <a:rPr lang="cs-CZ" sz="2000" b="1" dirty="0" err="1" smtClean="0"/>
              <a:t>eMS</a:t>
            </a:r>
            <a:endParaRPr lang="cs-CZ" sz="2000" b="1" dirty="0" smtClean="0"/>
          </a:p>
          <a:p>
            <a:endParaRPr lang="cs-CZ" dirty="0" smtClean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8" y="1847396"/>
            <a:ext cx="7764929" cy="367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143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Úkolem kontrolora je:</a:t>
            </a:r>
          </a:p>
          <a:p>
            <a:r>
              <a:rPr lang="cs-CZ" sz="2400" dirty="0" smtClean="0"/>
              <a:t>	</a:t>
            </a:r>
            <a:endParaRPr lang="cs-CZ" sz="2400" dirty="0"/>
          </a:p>
          <a:p>
            <a:pPr algn="just"/>
            <a:r>
              <a:rPr lang="cs-CZ" sz="2400" dirty="0" smtClean="0"/>
              <a:t>	„Ověřit, že spolufinancované produkty a služby byly dodány a že výdaje, jež příjemci vykázali, byly skutečně zaplaceny a že je dodržen soulad s platnými právními předpisy, programem a jsou splněny podmínky podpory operace.“ </a:t>
            </a:r>
            <a:endParaRPr lang="cs-CZ" sz="2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633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 smtClean="0"/>
              <a:t>Cílem kontroly je ověřit:</a:t>
            </a:r>
          </a:p>
          <a:p>
            <a:pPr>
              <a:buFontTx/>
              <a:buChar char="-"/>
            </a:pPr>
            <a:r>
              <a:rPr lang="cs-CZ" altLang="cs-CZ" sz="1800" b="1" u="sng" dirty="0" smtClean="0"/>
              <a:t>způsobilost příjemce/partnera</a:t>
            </a:r>
            <a:r>
              <a:rPr lang="cs-CZ" altLang="cs-CZ" sz="1800" dirty="0" smtClean="0"/>
              <a:t> </a:t>
            </a:r>
            <a:r>
              <a:rPr lang="cs-CZ" altLang="cs-CZ" sz="1800" dirty="0"/>
              <a:t>(tj. údaje uvedené o </a:t>
            </a:r>
            <a:r>
              <a:rPr lang="cs-CZ" altLang="cs-CZ" sz="1800" dirty="0" smtClean="0"/>
              <a:t>příjemci </a:t>
            </a:r>
            <a:r>
              <a:rPr lang="cs-CZ" altLang="cs-CZ" sz="1800" dirty="0"/>
              <a:t>na faktuře  jsou správné a v souladu se </a:t>
            </a:r>
            <a:r>
              <a:rPr lang="cs-CZ" altLang="cs-CZ" sz="1800" i="1" u="sng" dirty="0" err="1"/>
              <a:t>Subsidy</a:t>
            </a:r>
            <a:r>
              <a:rPr lang="cs-CZ" altLang="cs-CZ" sz="1800" i="1" u="sng" dirty="0"/>
              <a:t> </a:t>
            </a:r>
            <a:r>
              <a:rPr lang="cs-CZ" altLang="cs-CZ" sz="1800" i="1" u="sng" dirty="0" err="1"/>
              <a:t>Contract</a:t>
            </a:r>
            <a:r>
              <a:rPr lang="cs-CZ" altLang="cs-CZ" sz="1800" i="1" u="sng" dirty="0"/>
              <a:t>/</a:t>
            </a:r>
            <a:r>
              <a:rPr lang="cs-CZ" altLang="cs-CZ" sz="1800" i="1" u="sng" dirty="0" err="1"/>
              <a:t>Partnership</a:t>
            </a:r>
            <a:r>
              <a:rPr lang="cs-CZ" altLang="cs-CZ" sz="1800" i="1" u="sng" dirty="0"/>
              <a:t> </a:t>
            </a:r>
            <a:r>
              <a:rPr lang="cs-CZ" altLang="cs-CZ" sz="1800" i="1" u="sng" dirty="0" err="1"/>
              <a:t>agreement</a:t>
            </a:r>
            <a:r>
              <a:rPr lang="cs-CZ" altLang="cs-CZ" sz="1800" dirty="0"/>
              <a:t>) </a:t>
            </a:r>
            <a:endParaRPr lang="cs-CZ" altLang="cs-CZ" sz="1800" dirty="0" smtClean="0"/>
          </a:p>
          <a:p>
            <a:pPr>
              <a:buFontTx/>
              <a:buChar char="-"/>
            </a:pPr>
            <a:r>
              <a:rPr lang="cs-CZ" altLang="cs-CZ" sz="1800" b="1" u="sng" dirty="0" smtClean="0"/>
              <a:t>zda </a:t>
            </a:r>
            <a:r>
              <a:rPr lang="cs-CZ" altLang="cs-CZ" sz="1800" b="1" u="sng" dirty="0"/>
              <a:t>realizace projektu popsaná ve zprávě o průběhu projektu probíhá v souladu</a:t>
            </a:r>
            <a:r>
              <a:rPr lang="cs-CZ" altLang="cs-CZ" sz="1800" u="sng" dirty="0"/>
              <a:t> s podmínkami programové dokumentace</a:t>
            </a:r>
            <a:r>
              <a:rPr lang="cs-CZ" altLang="cs-CZ" sz="1800" u="sng" dirty="0" smtClean="0"/>
              <a:t>, projektové žádosti,  </a:t>
            </a:r>
            <a:r>
              <a:rPr lang="cs-CZ" altLang="cs-CZ" sz="1800" dirty="0"/>
              <a:t>smlouvy (</a:t>
            </a:r>
            <a:r>
              <a:rPr lang="cs-CZ" altLang="cs-CZ" sz="1800" dirty="0" smtClean="0"/>
              <a:t>rozpočet) </a:t>
            </a:r>
            <a:r>
              <a:rPr lang="cs-CZ" altLang="cs-CZ" sz="1800" dirty="0"/>
              <a:t>pokynů pro příjemce a EU/národní legislativou (výstupy projektu</a:t>
            </a:r>
            <a:r>
              <a:rPr lang="cs-CZ" altLang="cs-CZ" sz="1800" dirty="0" smtClean="0"/>
              <a:t>)</a:t>
            </a:r>
          </a:p>
          <a:p>
            <a:pPr>
              <a:buFontTx/>
              <a:buChar char="-"/>
            </a:pPr>
            <a:r>
              <a:rPr lang="cs-CZ" altLang="cs-CZ" sz="1800" b="1" u="sng" dirty="0"/>
              <a:t>d</a:t>
            </a:r>
            <a:r>
              <a:rPr lang="cs-CZ" altLang="cs-CZ" sz="1800" b="1" u="sng" dirty="0" smtClean="0"/>
              <a:t>održení pravidel pro zadávání veřejných zakázek </a:t>
            </a:r>
          </a:p>
          <a:p>
            <a:pPr>
              <a:buFontTx/>
              <a:buChar char="-"/>
            </a:pPr>
            <a:r>
              <a:rPr lang="cs-CZ" altLang="cs-CZ" sz="1800" b="1" u="sng" dirty="0"/>
              <a:t>d</a:t>
            </a:r>
            <a:r>
              <a:rPr lang="cs-CZ" altLang="cs-CZ" sz="1800" b="1" u="sng" dirty="0" smtClean="0"/>
              <a:t>održení pravidel publicity</a:t>
            </a:r>
          </a:p>
          <a:p>
            <a:pPr>
              <a:buFontTx/>
              <a:buChar char="-"/>
            </a:pPr>
            <a:r>
              <a:rPr lang="cs-CZ" altLang="cs-CZ" sz="1800" b="1" u="sng" dirty="0"/>
              <a:t>d</a:t>
            </a:r>
            <a:r>
              <a:rPr lang="cs-CZ" altLang="cs-CZ" sz="1800" b="1" u="sng" dirty="0" smtClean="0"/>
              <a:t>održení pravidel podmínek veřejné podpory, ochrany životního prostředí, rovných příležitostí a nediskriminace, </a:t>
            </a:r>
            <a:r>
              <a:rPr lang="cs-CZ" altLang="cs-CZ" sz="1800" dirty="0" smtClean="0"/>
              <a:t>tak jak  je uvedeno v žádosti</a:t>
            </a:r>
            <a:endParaRPr lang="cs-CZ" altLang="cs-CZ" sz="1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372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 smtClean="0"/>
              <a:t>Cílem kontroly je ověřit:</a:t>
            </a:r>
          </a:p>
          <a:p>
            <a:pPr>
              <a:buFontTx/>
              <a:buChar char="-"/>
            </a:pPr>
            <a:r>
              <a:rPr lang="cs-CZ" sz="1800" b="1" u="sng" dirty="0" smtClean="0"/>
              <a:t>časovou a věcnou způsobilost výdajů</a:t>
            </a:r>
          </a:p>
          <a:p>
            <a:pPr lvl="1">
              <a:buFontTx/>
              <a:buChar char="-"/>
            </a:pPr>
            <a:r>
              <a:rPr lang="cs-CZ" sz="1400" dirty="0"/>
              <a:t>s</a:t>
            </a:r>
            <a:r>
              <a:rPr lang="cs-CZ" sz="1400" dirty="0" smtClean="0"/>
              <a:t>oulad s legislativou EU, programovou dokumentací a národní legislativou</a:t>
            </a:r>
          </a:p>
          <a:p>
            <a:pPr marL="457200" lvl="1" indent="0"/>
            <a:endParaRPr lang="cs-CZ" sz="1400" dirty="0" smtClean="0"/>
          </a:p>
          <a:p>
            <a:pPr lvl="1">
              <a:buFontTx/>
              <a:buChar char="-"/>
            </a:pPr>
            <a:r>
              <a:rPr lang="cs-CZ" altLang="cs-CZ" sz="1400" dirty="0"/>
              <a:t>přiměřenost (výdaje musí odpovídat cenám v místě a čase obvyklém) a musí být vynaloženy v souladu s principy hospodárnosti, účelnosti, </a:t>
            </a:r>
            <a:r>
              <a:rPr lang="cs-CZ" altLang="cs-CZ" sz="1400" dirty="0" smtClean="0"/>
              <a:t>efektivnosti</a:t>
            </a:r>
          </a:p>
          <a:p>
            <a:pPr marL="457200" lvl="1" indent="0"/>
            <a:endParaRPr lang="cs-CZ" altLang="cs-CZ" sz="1400" dirty="0"/>
          </a:p>
          <a:p>
            <a:pPr lvl="1">
              <a:buFontTx/>
              <a:buChar char="-"/>
            </a:pPr>
            <a:r>
              <a:rPr lang="cs-CZ" altLang="cs-CZ" sz="1400" dirty="0"/>
              <a:t>zda deklarované výdaje byly vynaloženy v souvislosti s projektem a aktivitami uvedené v žádosti o projekt (</a:t>
            </a:r>
            <a:r>
              <a:rPr lang="cs-CZ" altLang="cs-CZ" sz="1400" dirty="0" err="1"/>
              <a:t>Application</a:t>
            </a:r>
            <a:r>
              <a:rPr lang="cs-CZ" altLang="cs-CZ" sz="1400" dirty="0"/>
              <a:t> </a:t>
            </a:r>
            <a:r>
              <a:rPr lang="cs-CZ" altLang="cs-CZ" sz="1400" dirty="0" err="1"/>
              <a:t>form</a:t>
            </a:r>
            <a:r>
              <a:rPr lang="cs-CZ" altLang="cs-CZ" sz="1400" dirty="0"/>
              <a:t>),v souladu s platným rozpočtem projektu a se smlouvou/partnerskou </a:t>
            </a:r>
            <a:r>
              <a:rPr lang="cs-CZ" altLang="cs-CZ" sz="1400" dirty="0" smtClean="0"/>
              <a:t>dohodou (</a:t>
            </a:r>
            <a:r>
              <a:rPr lang="cs-CZ" altLang="cs-CZ" sz="1400" dirty="0" err="1" smtClean="0"/>
              <a:t>Subsidy</a:t>
            </a:r>
            <a:r>
              <a:rPr lang="cs-CZ" altLang="cs-CZ" sz="1400" dirty="0" smtClean="0"/>
              <a:t> </a:t>
            </a:r>
            <a:r>
              <a:rPr lang="cs-CZ" altLang="cs-CZ" sz="1400" dirty="0" err="1" smtClean="0"/>
              <a:t>Contract</a:t>
            </a:r>
            <a:r>
              <a:rPr lang="cs-CZ" altLang="cs-CZ" sz="1400" dirty="0" smtClean="0"/>
              <a:t>, </a:t>
            </a:r>
            <a:r>
              <a:rPr lang="cs-CZ" altLang="cs-CZ" sz="1400" dirty="0" err="1" smtClean="0"/>
              <a:t>Partnership</a:t>
            </a:r>
            <a:r>
              <a:rPr lang="cs-CZ" altLang="cs-CZ" sz="1400" dirty="0" smtClean="0"/>
              <a:t> </a:t>
            </a:r>
            <a:r>
              <a:rPr lang="cs-CZ" altLang="cs-CZ" sz="1400" dirty="0" err="1" smtClean="0"/>
              <a:t>Agreement</a:t>
            </a:r>
            <a:r>
              <a:rPr lang="cs-CZ" altLang="cs-CZ" sz="1400" dirty="0" smtClean="0"/>
              <a:t>)</a:t>
            </a:r>
          </a:p>
          <a:p>
            <a:pPr marL="457200" lvl="1" indent="0"/>
            <a:endParaRPr lang="cs-CZ" altLang="cs-CZ" sz="1400" dirty="0"/>
          </a:p>
          <a:p>
            <a:pPr lvl="1">
              <a:buFontTx/>
              <a:buChar char="-"/>
            </a:pPr>
            <a:r>
              <a:rPr lang="cs-CZ" altLang="cs-CZ" sz="1400" dirty="0"/>
              <a:t>výdaje musí být identifikovatelné (originály dokladů projektového partnera musí být řádně označené číslem, akronymem/názvem projektu a názvem programu), prokazatelné, doložitelné potvrzenými účetními doklady, tzn. musí být definitivní, zachyceny v účetnictví partnera analyticky na projekt, uhrazeny </a:t>
            </a:r>
            <a:endParaRPr lang="cs-CZ" altLang="cs-CZ" sz="1400" dirty="0" smtClean="0"/>
          </a:p>
          <a:p>
            <a:pPr marL="457200" lvl="1" indent="0"/>
            <a:r>
              <a:rPr lang="cs-CZ" altLang="cs-CZ" sz="1400" dirty="0" smtClean="0"/>
              <a:t> </a:t>
            </a:r>
            <a:endParaRPr lang="cs-CZ" altLang="cs-CZ" sz="1400" dirty="0"/>
          </a:p>
          <a:p>
            <a:pPr lvl="1">
              <a:buFontTx/>
              <a:buChar char="-"/>
            </a:pPr>
            <a:r>
              <a:rPr lang="cs-CZ" altLang="cs-CZ" sz="1400" dirty="0"/>
              <a:t>skutečné dodání produktů a služeb (dle dodacích listů, ukázek výstupů, prezenčních listin atd.)     </a:t>
            </a:r>
          </a:p>
          <a:p>
            <a:pPr lvl="1">
              <a:buFontTx/>
              <a:buChar char="-"/>
            </a:pPr>
            <a:endParaRPr lang="cs-CZ" sz="1400" dirty="0" smtClean="0"/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674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147457"/>
            <a:ext cx="8291264" cy="2065519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altLang="cs-CZ" sz="2000" b="1" dirty="0"/>
              <a:t>Kontrolorem pro české partnery je:</a:t>
            </a:r>
          </a:p>
          <a:p>
            <a:pPr lvl="1">
              <a:lnSpc>
                <a:spcPct val="90000"/>
              </a:lnSpc>
            </a:pPr>
            <a:r>
              <a:rPr lang="cs-CZ" altLang="cs-CZ" sz="2000" dirty="0" smtClean="0"/>
              <a:t>	</a:t>
            </a:r>
            <a:r>
              <a:rPr lang="cs-CZ" altLang="cs-CZ" sz="1800" dirty="0" smtClean="0"/>
              <a:t>Centrum </a:t>
            </a:r>
            <a:r>
              <a:rPr lang="cs-CZ" altLang="cs-CZ" sz="1800" dirty="0"/>
              <a:t>pro regionální rozvoj </a:t>
            </a:r>
            <a:r>
              <a:rPr lang="cs-CZ" altLang="cs-CZ" sz="1800" dirty="0" smtClean="0"/>
              <a:t>České republiky prostřednictvím poboček</a:t>
            </a:r>
          </a:p>
          <a:p>
            <a:pPr lvl="1">
              <a:lnSpc>
                <a:spcPct val="90000"/>
              </a:lnSpc>
            </a:pPr>
            <a:endParaRPr lang="cs-CZ" altLang="cs-CZ" sz="1800" dirty="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altLang="cs-CZ" sz="2000" b="1" dirty="0" smtClean="0"/>
              <a:t>Každému příjemci bude přiděleno oddělení Centra</a:t>
            </a:r>
          </a:p>
          <a:p>
            <a:pPr marL="0" indent="0">
              <a:lnSpc>
                <a:spcPct val="90000"/>
              </a:lnSpc>
            </a:pPr>
            <a:r>
              <a:rPr lang="cs-CZ" altLang="cs-CZ" sz="1600" dirty="0" smtClean="0"/>
              <a:t>- na toto oddělení následně předkládá příjemce výdaje ke kontrole </a:t>
            </a:r>
            <a:endParaRPr lang="cs-CZ" altLang="cs-CZ" sz="1400" dirty="0"/>
          </a:p>
          <a:p>
            <a:pPr>
              <a:lnSpc>
                <a:spcPct val="90000"/>
              </a:lnSpc>
            </a:pPr>
            <a:endParaRPr lang="cs-CZ" altLang="cs-CZ" sz="20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  <p:sp>
        <p:nvSpPr>
          <p:cNvPr id="4" name="Zástupný symbol pro obsah 1"/>
          <p:cNvSpPr txBox="1">
            <a:spLocks/>
          </p:cNvSpPr>
          <p:nvPr/>
        </p:nvSpPr>
        <p:spPr>
          <a:xfrm>
            <a:off x="251520" y="3068960"/>
            <a:ext cx="8640960" cy="352839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ts val="1000"/>
              </a:spcBef>
              <a:spcAft>
                <a:spcPts val="1000"/>
              </a:spcAft>
              <a:buFontTx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sz="1400" b="1" dirty="0" smtClean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400" b="1" dirty="0" smtClean="0"/>
              <a:t>oddělení pro NUTS II Severovýchod     		oddělení pro NUTS II Jihovýchod</a:t>
            </a:r>
            <a:r>
              <a:rPr lang="cs-CZ" sz="1400" dirty="0" smtClean="0"/>
              <a:t>	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400" dirty="0" smtClean="0">
                <a:latin typeface="+mn-lt"/>
              </a:rPr>
              <a:t>Hradec Králové			      	Brno - Komárov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400" dirty="0" smtClean="0"/>
              <a:t>Evropský dům, Švendova 1282, 500 03    		Mariánské náměstí   617/1, 617 00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400" dirty="0" smtClean="0">
                <a:latin typeface="+mn-lt"/>
              </a:rPr>
              <a:t>Vedoucí: </a:t>
            </a:r>
            <a:r>
              <a:rPr lang="cs-CZ" sz="1400" dirty="0" smtClean="0"/>
              <a:t>Ing. Petra Marková			Vedoucí: Ing. Tatiana Mifková, Ph.D.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400" dirty="0" smtClean="0">
                <a:hlinkClick r:id="rId2"/>
              </a:rPr>
              <a:t>petra.markova@crr.cz</a:t>
            </a:r>
            <a:r>
              <a:rPr lang="cs-CZ" sz="1400" dirty="0" smtClean="0"/>
              <a:t>; </a:t>
            </a:r>
            <a:r>
              <a:rPr lang="cs-CZ" sz="1400" dirty="0" smtClean="0">
                <a:hlinkClick r:id="rId3"/>
              </a:rPr>
              <a:t>severovychod@crr.cz</a:t>
            </a:r>
            <a:r>
              <a:rPr lang="cs-CZ" sz="1400" dirty="0" smtClean="0"/>
              <a:t>   	</a:t>
            </a:r>
            <a:r>
              <a:rPr lang="cs-CZ" sz="1400" dirty="0" smtClean="0">
                <a:hlinkClick r:id="rId4"/>
              </a:rPr>
              <a:t>tatiana.mifkova@crr.cz</a:t>
            </a:r>
            <a:r>
              <a:rPr lang="cs-CZ" sz="1400" dirty="0" smtClean="0"/>
              <a:t>; </a:t>
            </a:r>
            <a:r>
              <a:rPr lang="cs-CZ" sz="1400" dirty="0" smtClean="0">
                <a:hlinkClick r:id="rId5"/>
              </a:rPr>
              <a:t>jihovychod@crr.cz</a:t>
            </a:r>
            <a:r>
              <a:rPr lang="cs-CZ" sz="1400" dirty="0" smtClean="0"/>
              <a:t>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400" dirty="0" smtClean="0"/>
              <a:t>   </a:t>
            </a:r>
            <a:r>
              <a:rPr lang="cs-CZ" altLang="cs-CZ" sz="1800" dirty="0" smtClean="0">
                <a:latin typeface="+mn-lt"/>
              </a:rPr>
              <a:t/>
            </a:r>
            <a:br>
              <a:rPr lang="cs-CZ" altLang="cs-CZ" sz="1800" dirty="0" smtClean="0">
                <a:latin typeface="+mn-lt"/>
              </a:rPr>
            </a:br>
            <a:r>
              <a:rPr lang="cs-CZ" sz="1400" b="1" dirty="0" smtClean="0"/>
              <a:t>oddělení </a:t>
            </a:r>
            <a:r>
              <a:rPr lang="cs-CZ" sz="1400" b="1" dirty="0"/>
              <a:t>pro NUTS II </a:t>
            </a:r>
            <a:r>
              <a:rPr lang="cs-CZ" sz="1400" b="1" dirty="0" err="1" smtClean="0"/>
              <a:t>Moravskoslezsko</a:t>
            </a:r>
            <a:endParaRPr lang="cs-CZ" sz="1400" b="1" dirty="0" smtClean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400" dirty="0" smtClean="0"/>
              <a:t>Ostrava</a:t>
            </a:r>
            <a:endParaRPr lang="cs-CZ" altLang="cs-CZ" sz="14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400" dirty="0" smtClean="0"/>
              <a:t>30</a:t>
            </a:r>
            <a:r>
              <a:rPr lang="cs-CZ" sz="1400" dirty="0"/>
              <a:t>. dubna 635/35, 702 00 Ostrava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400" dirty="0" smtClean="0"/>
              <a:t>Vedoucí</a:t>
            </a:r>
            <a:r>
              <a:rPr lang="cs-CZ" sz="1400" dirty="0"/>
              <a:t>: Ing. Irena Kirchnerová </a:t>
            </a:r>
            <a:endParaRPr lang="cs-CZ" sz="1400" dirty="0" smtClean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400" dirty="0" smtClean="0">
                <a:hlinkClick r:id="rId6"/>
              </a:rPr>
              <a:t>irena.kirchnerova@crr.cz</a:t>
            </a:r>
            <a:r>
              <a:rPr lang="cs-CZ" sz="1400" dirty="0" smtClean="0"/>
              <a:t>; </a:t>
            </a:r>
            <a:r>
              <a:rPr lang="cs-CZ" sz="1400" dirty="0" smtClean="0">
                <a:hlinkClick r:id="rId7"/>
              </a:rPr>
              <a:t>moravskoslezsko@crr.cz</a:t>
            </a:r>
            <a:r>
              <a:rPr lang="cs-CZ" sz="1400" dirty="0" smtClean="0"/>
              <a:t> </a:t>
            </a:r>
            <a:endParaRPr lang="cs-CZ" sz="14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/>
            </a:r>
            <a:br>
              <a:rPr lang="cs-CZ" altLang="cs-CZ" sz="1800" dirty="0" smtClean="0">
                <a:latin typeface="+mn-lt"/>
              </a:rPr>
            </a:br>
            <a:r>
              <a:rPr lang="cs-CZ" altLang="cs-CZ" sz="1600" dirty="0" smtClean="0">
                <a:latin typeface="+mn-lt"/>
              </a:rPr>
              <a:t>Všechny kontakty na Centrum naleznete zde: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600" dirty="0" smtClean="0">
                <a:latin typeface="+mn-lt"/>
                <a:hlinkClick r:id="rId8"/>
              </a:rPr>
              <a:t>http://www.crr.cz/cs/kontakty/kontakty-eus-cil-3/</a:t>
            </a:r>
            <a:r>
              <a:rPr lang="cs-CZ" altLang="cs-CZ" sz="1600" dirty="0" smtClean="0">
                <a:latin typeface="+mn-lt"/>
              </a:rPr>
              <a:t>  </a:t>
            </a:r>
            <a:r>
              <a:rPr lang="cs-CZ" altLang="cs-CZ" sz="1800" dirty="0" smtClean="0">
                <a:latin typeface="+mn-lt"/>
              </a:rPr>
              <a:t/>
            </a:r>
            <a:br>
              <a:rPr lang="cs-CZ" altLang="cs-CZ" sz="1800" dirty="0" smtClean="0">
                <a:latin typeface="+mn-lt"/>
              </a:rPr>
            </a:br>
            <a:r>
              <a:rPr lang="cs-CZ" altLang="cs-CZ" sz="1800" dirty="0" smtClean="0">
                <a:latin typeface="+mn-lt"/>
              </a:rPr>
              <a:t/>
            </a:r>
            <a:br>
              <a:rPr lang="cs-CZ" altLang="cs-CZ" sz="1800" dirty="0" smtClean="0">
                <a:latin typeface="+mn-lt"/>
              </a:rPr>
            </a:br>
            <a:endParaRPr lang="cs-CZ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158872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6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b="1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b="1" dirty="0">
              <a:latin typeface="+mn-lt"/>
            </a:endParaRPr>
          </a:p>
          <a:p>
            <a:pPr marL="0" indent="0">
              <a:lnSpc>
                <a:spcPct val="90000"/>
              </a:lnSpc>
            </a:pPr>
            <a:r>
              <a:rPr lang="cs-CZ" altLang="cs-CZ" sz="2000" b="1" dirty="0"/>
              <a:t>Kdy je vhodné kontaktovat Kontrolora</a:t>
            </a:r>
            <a:r>
              <a:rPr lang="cs-CZ" altLang="cs-CZ" sz="2000" b="1" dirty="0" smtClean="0"/>
              <a:t>?</a:t>
            </a:r>
          </a:p>
          <a:p>
            <a:pPr marL="0" indent="0">
              <a:lnSpc>
                <a:spcPct val="90000"/>
              </a:lnSpc>
            </a:pPr>
            <a:endParaRPr lang="cs-CZ" altLang="cs-CZ" sz="2000" b="1" dirty="0"/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altLang="cs-CZ" sz="1800" dirty="0"/>
              <a:t>zadávání veřejných zakázek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altLang="cs-CZ" sz="1800" dirty="0"/>
              <a:t>pochybnosti o způsobilosti výdaje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altLang="cs-CZ" sz="1800" dirty="0"/>
              <a:t>pochybnosti o dokladování výdaje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altLang="cs-CZ" sz="1800" dirty="0"/>
              <a:t>předkládání výdajů ke kontrole (reportingu)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b="1" dirty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endParaRPr lang="cs-CZ" sz="1800" dirty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4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77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196752"/>
            <a:ext cx="8291264" cy="5256584"/>
          </a:xfrm>
        </p:spPr>
        <p:txBody>
          <a:bodyPr>
            <a:normAutofit fontScale="92500"/>
          </a:bodyPr>
          <a:lstStyle/>
          <a:p>
            <a:r>
              <a:rPr lang="cs-CZ" altLang="cs-CZ" sz="2000" b="1" dirty="0"/>
              <a:t>k první kontrole výdajů český partner </a:t>
            </a:r>
            <a:r>
              <a:rPr lang="cs-CZ" altLang="cs-CZ" sz="2000" b="1" dirty="0" smtClean="0"/>
              <a:t>předloží: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800" dirty="0"/>
              <a:t>k</a:t>
            </a:r>
            <a:r>
              <a:rPr lang="cs-CZ" altLang="cs-CZ" sz="1800" dirty="0" smtClean="0"/>
              <a:t>opii </a:t>
            </a:r>
            <a:r>
              <a:rPr lang="cs-CZ" altLang="cs-CZ" sz="1800" dirty="0" err="1"/>
              <a:t>Subsidy</a:t>
            </a:r>
            <a:r>
              <a:rPr lang="cs-CZ" altLang="cs-CZ" sz="1800" dirty="0"/>
              <a:t> </a:t>
            </a:r>
            <a:r>
              <a:rPr lang="cs-CZ" altLang="cs-CZ" sz="1800" dirty="0" err="1"/>
              <a:t>Contract</a:t>
            </a:r>
            <a:r>
              <a:rPr lang="cs-CZ" altLang="cs-CZ" sz="1800" dirty="0"/>
              <a:t> včetně příloh, kopii </a:t>
            </a:r>
            <a:r>
              <a:rPr lang="cs-CZ" altLang="cs-CZ" sz="1800" dirty="0" err="1"/>
              <a:t>Partnership</a:t>
            </a:r>
            <a:r>
              <a:rPr lang="cs-CZ" altLang="cs-CZ" sz="1800" dirty="0"/>
              <a:t> </a:t>
            </a:r>
            <a:r>
              <a:rPr lang="cs-CZ" altLang="cs-CZ" sz="1800" dirty="0" err="1"/>
              <a:t>Agreement</a:t>
            </a:r>
            <a:r>
              <a:rPr lang="cs-CZ" altLang="cs-CZ" sz="1800" dirty="0"/>
              <a:t> </a:t>
            </a:r>
            <a:r>
              <a:rPr lang="cs-CZ" altLang="cs-CZ" sz="1800" dirty="0" smtClean="0"/>
              <a:t>a kopii </a:t>
            </a:r>
            <a:r>
              <a:rPr lang="cs-CZ" altLang="cs-CZ" sz="1800" dirty="0" err="1"/>
              <a:t>Application</a:t>
            </a:r>
            <a:r>
              <a:rPr lang="cs-CZ" altLang="cs-CZ" sz="1800" dirty="0"/>
              <a:t> </a:t>
            </a:r>
            <a:r>
              <a:rPr lang="cs-CZ" altLang="cs-CZ" sz="1800" dirty="0" err="1" smtClean="0"/>
              <a:t>Form</a:t>
            </a:r>
            <a:r>
              <a:rPr lang="cs-CZ" altLang="cs-CZ" sz="1800" dirty="0" smtClean="0"/>
              <a:t> – pokud není nahráno v monitorovacím systému programu-</a:t>
            </a:r>
            <a:r>
              <a:rPr lang="cs-CZ" altLang="cs-CZ" sz="1800" dirty="0" err="1" smtClean="0"/>
              <a:t>iOlf</a:t>
            </a:r>
            <a:r>
              <a:rPr lang="cs-CZ" altLang="cs-CZ" sz="1800" dirty="0" smtClean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800" dirty="0" smtClean="0"/>
              <a:t>a</a:t>
            </a:r>
            <a:r>
              <a:rPr lang="cs-CZ" altLang="cs-CZ" sz="1800" dirty="0"/>
              <a:t>) u neplátců DPH: Čestné prohlášení, že nejste plátci </a:t>
            </a:r>
            <a:r>
              <a:rPr lang="cs-CZ" altLang="cs-CZ" sz="1800" dirty="0" smtClean="0"/>
              <a:t>DPH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800" dirty="0" smtClean="0"/>
              <a:t>b</a:t>
            </a:r>
            <a:r>
              <a:rPr lang="cs-CZ" altLang="cs-CZ" sz="1800" dirty="0"/>
              <a:t>) u plátců DPH: Registraci plátce DPH (stačí kopie); v případě nárokování DPH, jako způsobilého výdaje, Prohlášení, že nemá nárok na odpočet DPH v rámci svého daňového </a:t>
            </a:r>
            <a:r>
              <a:rPr lang="cs-CZ" altLang="cs-CZ" sz="1800" dirty="0" smtClean="0"/>
              <a:t>přiznání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800" dirty="0" smtClean="0"/>
              <a:t>detailní rozpočet jednotlivého projektového partnera dle rozpočtových kapitol. Pokud není součástí </a:t>
            </a:r>
            <a:r>
              <a:rPr lang="cs-CZ" altLang="cs-CZ" sz="1800" dirty="0" err="1" smtClean="0"/>
              <a:t>Partnership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Agreement</a:t>
            </a:r>
            <a:r>
              <a:rPr lang="cs-CZ" altLang="cs-CZ" sz="1800" dirty="0" smtClean="0"/>
              <a:t> nebo </a:t>
            </a:r>
            <a:r>
              <a:rPr lang="cs-CZ" altLang="cs-CZ" sz="1800" dirty="0" err="1" smtClean="0"/>
              <a:t>Application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form</a:t>
            </a:r>
            <a:r>
              <a:rPr lang="cs-CZ" altLang="cs-CZ" sz="1800" dirty="0" smtClean="0"/>
              <a:t> (vzor je přílohou Pokynů pro příjemce)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800" dirty="0" smtClean="0"/>
              <a:t>přehled realizovaných a předpokládaných ZŘ (příloha Pokynů pro příjemce)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800" dirty="0" smtClean="0"/>
              <a:t>přehled zaměstnanců na projektu (vzor příloha </a:t>
            </a:r>
            <a:r>
              <a:rPr lang="cs-CZ" altLang="cs-CZ" sz="1800" dirty="0"/>
              <a:t>Pokynů pro příjemce</a:t>
            </a:r>
            <a:r>
              <a:rPr lang="cs-CZ" altLang="cs-CZ" sz="1800" dirty="0" smtClean="0"/>
              <a:t>)</a:t>
            </a:r>
          </a:p>
          <a:p>
            <a:pPr lvl="1"/>
            <a:r>
              <a:rPr lang="cs-CZ" altLang="cs-CZ" sz="1800" dirty="0" smtClean="0"/>
              <a:t> </a:t>
            </a:r>
            <a:endParaRPr lang="cs-CZ" altLang="cs-CZ" sz="1600" dirty="0"/>
          </a:p>
          <a:p>
            <a:pPr marL="457200" lvl="1" indent="0"/>
            <a:endParaRPr lang="cs-CZ" sz="1200" dirty="0" smtClean="0"/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66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196752"/>
            <a:ext cx="8291264" cy="547260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altLang="cs-CZ" sz="2000" b="1" dirty="0"/>
              <a:t>k první a každé další kontrole výdajů český partner </a:t>
            </a:r>
            <a:r>
              <a:rPr lang="cs-CZ" altLang="cs-CZ" sz="2000" b="1" dirty="0" smtClean="0"/>
              <a:t>předloží:</a:t>
            </a:r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schválené </a:t>
            </a:r>
            <a:r>
              <a:rPr lang="cs-CZ" altLang="cs-CZ" sz="1600" dirty="0"/>
              <a:t>změny </a:t>
            </a:r>
            <a:r>
              <a:rPr lang="cs-CZ" altLang="cs-CZ" sz="1600" dirty="0" err="1"/>
              <a:t>Application</a:t>
            </a:r>
            <a:r>
              <a:rPr lang="cs-CZ" altLang="cs-CZ" sz="1600" dirty="0"/>
              <a:t> </a:t>
            </a:r>
            <a:r>
              <a:rPr lang="cs-CZ" altLang="cs-CZ" sz="1600" dirty="0" err="1"/>
              <a:t>form</a:t>
            </a:r>
            <a:r>
              <a:rPr lang="cs-CZ" altLang="cs-CZ" sz="1600" dirty="0"/>
              <a:t>, </a:t>
            </a:r>
            <a:r>
              <a:rPr lang="cs-CZ" altLang="cs-CZ" sz="1600" dirty="0" err="1"/>
              <a:t>Subsidy</a:t>
            </a:r>
            <a:r>
              <a:rPr lang="cs-CZ" altLang="cs-CZ" sz="1600" dirty="0"/>
              <a:t> </a:t>
            </a:r>
            <a:r>
              <a:rPr lang="cs-CZ" altLang="cs-CZ" sz="1600" dirty="0" err="1"/>
              <a:t>contract</a:t>
            </a:r>
            <a:r>
              <a:rPr lang="cs-CZ" altLang="cs-CZ" sz="1600" dirty="0"/>
              <a:t> nebo </a:t>
            </a:r>
            <a:r>
              <a:rPr lang="cs-CZ" altLang="cs-CZ" sz="1600" dirty="0" err="1"/>
              <a:t>Partnership</a:t>
            </a:r>
            <a:r>
              <a:rPr lang="cs-CZ" altLang="cs-CZ" sz="1600" dirty="0"/>
              <a:t> </a:t>
            </a:r>
            <a:r>
              <a:rPr lang="cs-CZ" altLang="cs-CZ" sz="1600" dirty="0" err="1"/>
              <a:t>agreement</a:t>
            </a:r>
            <a:r>
              <a:rPr lang="cs-CZ" altLang="cs-CZ" sz="1600" dirty="0"/>
              <a:t> – jejich aktuální </a:t>
            </a:r>
            <a:r>
              <a:rPr lang="cs-CZ" altLang="cs-CZ" sz="1600" dirty="0" smtClean="0"/>
              <a:t>verzi – pokud není nahráno v monitorovacím systému programu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cs-CZ" altLang="cs-CZ" sz="1600" dirty="0" smtClean="0"/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1600" dirty="0"/>
              <a:t>v</a:t>
            </a:r>
            <a:r>
              <a:rPr lang="cs-CZ" altLang="cs-CZ" sz="1600" dirty="0" smtClean="0"/>
              <a:t> případě změny aktualizovaný přehled realizovaných a předpokládaných ZŘ a přehled zaměstnanců na projekt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cs-CZ" altLang="cs-CZ" sz="1600" dirty="0" smtClean="0"/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1600" dirty="0"/>
              <a:t>z</a:t>
            </a:r>
            <a:r>
              <a:rPr lang="cs-CZ" altLang="cs-CZ" sz="1600" dirty="0" smtClean="0"/>
              <a:t>právu o průběhu projektu (</a:t>
            </a:r>
            <a:r>
              <a:rPr lang="cs-CZ" altLang="cs-CZ" sz="1600" dirty="0" err="1" smtClean="0"/>
              <a:t>progress</a:t>
            </a:r>
            <a:r>
              <a:rPr lang="cs-CZ" altLang="cs-CZ" sz="1600" dirty="0" smtClean="0"/>
              <a:t> report) a list </a:t>
            </a:r>
            <a:r>
              <a:rPr lang="cs-CZ" altLang="cs-CZ" sz="1600" dirty="0" err="1" smtClean="0"/>
              <a:t>of</a:t>
            </a:r>
            <a:r>
              <a:rPr lang="cs-CZ" altLang="cs-CZ" sz="1600" dirty="0" smtClean="0"/>
              <a:t> </a:t>
            </a:r>
            <a:r>
              <a:rPr lang="cs-CZ" altLang="cs-CZ" sz="1600" dirty="0" err="1" smtClean="0"/>
              <a:t>expenditure</a:t>
            </a:r>
            <a:r>
              <a:rPr lang="cs-CZ" altLang="cs-CZ" sz="1600" dirty="0" smtClean="0"/>
              <a:t>/soupisku výdajů – </a:t>
            </a:r>
            <a:r>
              <a:rPr lang="cs-CZ" altLang="cs-CZ" sz="1600" b="1" dirty="0" smtClean="0"/>
              <a:t>předložit prostřednictvím </a:t>
            </a:r>
            <a:r>
              <a:rPr lang="cs-CZ" altLang="cs-CZ" sz="1600" b="1" dirty="0" err="1" smtClean="0"/>
              <a:t>iOLF</a:t>
            </a:r>
            <a:r>
              <a:rPr lang="cs-CZ" altLang="cs-CZ" sz="1600" b="1" dirty="0" smtClean="0"/>
              <a:t> / </a:t>
            </a:r>
            <a:r>
              <a:rPr lang="cs-CZ" altLang="cs-CZ" sz="1600" b="1" dirty="0" err="1" smtClean="0"/>
              <a:t>eMS</a:t>
            </a:r>
            <a:endParaRPr lang="cs-CZ" altLang="cs-CZ" sz="1600" b="1" dirty="0" smtClean="0"/>
          </a:p>
          <a:p>
            <a: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cs-CZ" altLang="cs-CZ" sz="1600" dirty="0" smtClean="0"/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1600" dirty="0"/>
              <a:t>i</a:t>
            </a:r>
            <a:r>
              <a:rPr lang="cs-CZ" altLang="cs-CZ" sz="1600" dirty="0" smtClean="0"/>
              <a:t>nformace </a:t>
            </a:r>
            <a:r>
              <a:rPr lang="cs-CZ" altLang="cs-CZ" sz="1600" dirty="0"/>
              <a:t>o změnách kontaktních údajů partnera, statutárního zástupce nebo kontaktní </a:t>
            </a:r>
            <a:r>
              <a:rPr lang="cs-CZ" altLang="cs-CZ" sz="1600" dirty="0" smtClean="0"/>
              <a:t>osoby</a:t>
            </a:r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altLang="cs-CZ" sz="1600" dirty="0" smtClean="0"/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1600" dirty="0"/>
              <a:t>v</a:t>
            </a:r>
            <a:r>
              <a:rPr lang="cs-CZ" altLang="cs-CZ" sz="1600" dirty="0" smtClean="0"/>
              <a:t> případě změny rozpočtu partnera – aktuální rozpočet, v případě překročení rozpočtu/rozpočtových kapitol souhlas LP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cs-CZ" altLang="cs-CZ" sz="1600" dirty="0" smtClean="0"/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1600" dirty="0"/>
              <a:t>k</a:t>
            </a:r>
            <a:r>
              <a:rPr lang="cs-CZ" altLang="cs-CZ" sz="1600" dirty="0" smtClean="0"/>
              <a:t>opie originálů účetních dokladů , včetně podpůrné dokumentace roztříděné ve složce podle  rozpočtových položek a označených názvem/akronymem a číslem projektu a názvem programu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cs-CZ" altLang="cs-CZ" sz="1600" dirty="0" smtClean="0"/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1600" dirty="0"/>
              <a:t>č</a:t>
            </a:r>
            <a:r>
              <a:rPr lang="cs-CZ" altLang="cs-CZ" sz="1600" dirty="0" smtClean="0"/>
              <a:t>estné prohlášení o shodě kopií účetních dokladů a podpůrné dokumentace s originály</a:t>
            </a:r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altLang="cs-CZ" sz="1600" dirty="0" smtClean="0"/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1600" dirty="0"/>
              <a:t>v</a:t>
            </a:r>
            <a:r>
              <a:rPr lang="cs-CZ" altLang="cs-CZ" sz="1600" dirty="0" smtClean="0"/>
              <a:t> případě změn z neplátce na plátce DPH a naopak – doklad o novém stavu </a:t>
            </a:r>
            <a:endParaRPr lang="cs-CZ" altLang="cs-CZ" sz="1600" dirty="0"/>
          </a:p>
          <a:p>
            <a:pPr marL="0" indent="0"/>
            <a:endParaRPr lang="cs-CZ" altLang="cs-CZ" sz="1600" dirty="0" smtClean="0"/>
          </a:p>
          <a:p>
            <a:pPr lvl="1"/>
            <a:endParaRPr lang="cs-CZ" altLang="cs-CZ" sz="1800" dirty="0" smtClean="0"/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51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3312368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cs-CZ" altLang="cs-CZ" sz="2000" b="1" dirty="0" smtClean="0"/>
              <a:t>Po předložení všech výdajů:</a:t>
            </a:r>
          </a:p>
          <a:p>
            <a:pPr>
              <a:lnSpc>
                <a:spcPct val="80000"/>
              </a:lnSpc>
            </a:pPr>
            <a:endParaRPr lang="cs-CZ" altLang="cs-CZ" sz="2000" b="1" dirty="0" smtClean="0"/>
          </a:p>
          <a:p>
            <a:pPr marL="0" indent="0"/>
            <a:r>
              <a:rPr lang="cs-CZ" altLang="cs-CZ" sz="1800" dirty="0" smtClean="0"/>
              <a:t>Kontrolor provede kontrolu předložených dokumentů a podkladů a vystaví partnerovi:</a:t>
            </a:r>
          </a:p>
          <a:p>
            <a:pPr marL="0" indent="0"/>
            <a:endParaRPr lang="cs-CZ" altLang="cs-CZ" sz="1600" dirty="0" smtClean="0"/>
          </a:p>
          <a:p>
            <a:pPr marL="685800" lvl="1">
              <a:buFontTx/>
              <a:buChar char="-"/>
            </a:pPr>
            <a:r>
              <a:rPr lang="cs-CZ" altLang="cs-CZ" sz="1300" dirty="0" err="1" smtClean="0"/>
              <a:t>Control</a:t>
            </a:r>
            <a:r>
              <a:rPr lang="cs-CZ" altLang="cs-CZ" sz="1300" dirty="0" smtClean="0"/>
              <a:t> </a:t>
            </a:r>
            <a:r>
              <a:rPr lang="cs-CZ" altLang="cs-CZ" sz="1300" dirty="0" err="1" smtClean="0"/>
              <a:t>Certificate</a:t>
            </a:r>
            <a:r>
              <a:rPr lang="cs-CZ" altLang="cs-CZ" sz="1300" dirty="0"/>
              <a:t> </a:t>
            </a:r>
            <a:r>
              <a:rPr lang="cs-CZ" altLang="cs-CZ" sz="1300" dirty="0" smtClean="0"/>
              <a:t>(</a:t>
            </a:r>
            <a:r>
              <a:rPr lang="cs-CZ" altLang="cs-CZ" sz="1300" dirty="0" err="1" smtClean="0"/>
              <a:t>iOLF</a:t>
            </a:r>
            <a:r>
              <a:rPr lang="cs-CZ" altLang="cs-CZ" sz="1300" dirty="0" smtClean="0"/>
              <a:t> / </a:t>
            </a:r>
            <a:r>
              <a:rPr lang="cs-CZ" altLang="cs-CZ" sz="1300" dirty="0" err="1" smtClean="0"/>
              <a:t>eMS</a:t>
            </a:r>
            <a:r>
              <a:rPr lang="cs-CZ" altLang="cs-CZ" sz="1300" dirty="0" smtClean="0"/>
              <a:t>)</a:t>
            </a:r>
          </a:p>
          <a:p>
            <a:pPr marL="400050" lvl="1" indent="0"/>
            <a:endParaRPr lang="cs-CZ" altLang="cs-CZ" sz="1300" dirty="0" smtClean="0"/>
          </a:p>
          <a:p>
            <a:pPr marL="685800" lvl="1">
              <a:buFontTx/>
              <a:buChar char="-"/>
            </a:pPr>
            <a:r>
              <a:rPr lang="cs-CZ" altLang="cs-CZ" sz="1300" dirty="0" err="1" smtClean="0"/>
              <a:t>Control</a:t>
            </a:r>
            <a:r>
              <a:rPr lang="cs-CZ" altLang="cs-CZ" sz="1300" dirty="0" smtClean="0"/>
              <a:t> Report + </a:t>
            </a:r>
            <a:r>
              <a:rPr lang="cs-CZ" altLang="cs-CZ" sz="1300" dirty="0" err="1" smtClean="0"/>
              <a:t>Checklist</a:t>
            </a:r>
            <a:r>
              <a:rPr lang="cs-CZ" altLang="cs-CZ" sz="1300" dirty="0" smtClean="0"/>
              <a:t> (</a:t>
            </a:r>
            <a:r>
              <a:rPr lang="cs-CZ" altLang="cs-CZ" sz="1300" dirty="0" err="1" smtClean="0"/>
              <a:t>iOLF</a:t>
            </a:r>
            <a:r>
              <a:rPr lang="cs-CZ" altLang="cs-CZ" sz="1300" dirty="0" smtClean="0"/>
              <a:t> / </a:t>
            </a:r>
            <a:r>
              <a:rPr lang="cs-CZ" altLang="cs-CZ" sz="1300" dirty="0" err="1" smtClean="0"/>
              <a:t>eMS</a:t>
            </a:r>
            <a:r>
              <a:rPr lang="cs-CZ" altLang="cs-CZ" sz="1300" dirty="0" smtClean="0"/>
              <a:t>)</a:t>
            </a:r>
          </a:p>
          <a:p>
            <a:pPr marL="400050" lvl="1" indent="0"/>
            <a:endParaRPr lang="cs-CZ" altLang="cs-CZ" sz="1300" dirty="0" smtClean="0"/>
          </a:p>
          <a:p>
            <a:pPr marL="685800" lvl="1">
              <a:buFontTx/>
              <a:buChar char="-"/>
            </a:pPr>
            <a:r>
              <a:rPr lang="cs-CZ" altLang="cs-CZ" sz="1300" dirty="0" smtClean="0"/>
              <a:t>Schválený List </a:t>
            </a:r>
            <a:r>
              <a:rPr lang="cs-CZ" altLang="cs-CZ" sz="1300" dirty="0" err="1" smtClean="0"/>
              <a:t>of</a:t>
            </a:r>
            <a:r>
              <a:rPr lang="cs-CZ" altLang="cs-CZ" sz="1300" dirty="0" smtClean="0"/>
              <a:t> </a:t>
            </a:r>
            <a:r>
              <a:rPr lang="cs-CZ" altLang="cs-CZ" sz="1300" dirty="0" err="1" smtClean="0"/>
              <a:t>Expenditure</a:t>
            </a:r>
            <a:r>
              <a:rPr lang="cs-CZ" altLang="cs-CZ" sz="1300" dirty="0" smtClean="0"/>
              <a:t>/List </a:t>
            </a:r>
            <a:r>
              <a:rPr lang="cs-CZ" altLang="cs-CZ" sz="1300" dirty="0" err="1" smtClean="0"/>
              <a:t>of</a:t>
            </a:r>
            <a:r>
              <a:rPr lang="cs-CZ" altLang="cs-CZ" sz="1300" dirty="0" smtClean="0"/>
              <a:t> </a:t>
            </a:r>
            <a:r>
              <a:rPr lang="cs-CZ" altLang="cs-CZ" sz="1300" dirty="0" err="1" smtClean="0"/>
              <a:t>Contracts</a:t>
            </a:r>
            <a:r>
              <a:rPr lang="cs-CZ" altLang="cs-CZ" sz="1300" dirty="0" smtClean="0"/>
              <a:t>, Partner report (</a:t>
            </a:r>
            <a:r>
              <a:rPr lang="cs-CZ" altLang="cs-CZ" sz="1300" dirty="0" err="1" smtClean="0"/>
              <a:t>iOLF</a:t>
            </a:r>
            <a:r>
              <a:rPr lang="cs-CZ" altLang="cs-CZ" sz="1300" dirty="0" smtClean="0"/>
              <a:t> / </a:t>
            </a:r>
            <a:r>
              <a:rPr lang="cs-CZ" altLang="cs-CZ" sz="1300" dirty="0" err="1" smtClean="0"/>
              <a:t>eMS</a:t>
            </a:r>
            <a:r>
              <a:rPr lang="cs-CZ" altLang="cs-CZ" sz="1300" dirty="0" smtClean="0"/>
              <a:t>)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07504" y="5589240"/>
            <a:ext cx="8784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Partner následně zašle svému LP – včetně popisu své části projektu za dané období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521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600" dirty="0" smtClean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>
                <a:latin typeface="+mn-lt"/>
              </a:rPr>
              <a:t>Nařízení EU č. 1299/2013 čl. 23: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+mn-lt"/>
              </a:rPr>
              <a:t>		</a:t>
            </a:r>
            <a:endParaRPr lang="cs-CZ" altLang="cs-CZ" sz="18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Zodpovídají za kontrolu výdajů členské státy na jejichž území má sídlo příjemce</a:t>
            </a: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 smtClean="0">
                <a:latin typeface="+mn-lt"/>
              </a:rPr>
              <a:t>Kontrolní systém v ČR je centralizovaný, tzn. </a:t>
            </a:r>
            <a:r>
              <a:rPr lang="cs-CZ" altLang="cs-CZ" sz="1800" dirty="0"/>
              <a:t>kontrolu </a:t>
            </a:r>
            <a:r>
              <a:rPr lang="cs-CZ" altLang="cs-CZ" sz="1800" dirty="0" smtClean="0"/>
              <a:t>vykonává </a:t>
            </a:r>
            <a:r>
              <a:rPr lang="cs-CZ" altLang="cs-CZ" sz="1800" dirty="0"/>
              <a:t>jedna pověřená organizace </a:t>
            </a:r>
            <a:endParaRPr lang="cs-CZ" altLang="cs-CZ" sz="18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Na základě rozhodnutí ministryně pro místní rozvoj č. 142/2015 je kontrolou výdajů u programů Evropská územní spolupráce (tedy i </a:t>
            </a:r>
            <a:r>
              <a:rPr lang="cs-CZ" altLang="cs-CZ" sz="1800" dirty="0" err="1" smtClean="0">
                <a:latin typeface="+mn-lt"/>
              </a:rPr>
              <a:t>Interreg</a:t>
            </a:r>
            <a:r>
              <a:rPr lang="cs-CZ" altLang="cs-CZ" sz="1800" dirty="0" smtClean="0">
                <a:latin typeface="+mn-lt"/>
              </a:rPr>
              <a:t> </a:t>
            </a:r>
            <a:r>
              <a:rPr lang="cs-CZ" altLang="cs-CZ" sz="1800" dirty="0" err="1" smtClean="0">
                <a:latin typeface="+mn-lt"/>
              </a:rPr>
              <a:t>Europe</a:t>
            </a:r>
            <a:r>
              <a:rPr lang="cs-CZ" altLang="cs-CZ" sz="1800" dirty="0" smtClean="0">
                <a:latin typeface="+mn-lt"/>
              </a:rPr>
              <a:t>) pověřeno </a:t>
            </a:r>
            <a:r>
              <a:rPr lang="cs-CZ" altLang="cs-CZ" sz="1800" b="1" dirty="0" smtClean="0">
                <a:latin typeface="+mn-lt"/>
              </a:rPr>
              <a:t>Centrum pro regionální rozvoj České republiky (Centrum)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b="1" dirty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>
                <a:latin typeface="+mn-lt"/>
              </a:rPr>
              <a:t>Jenom Centrum </a:t>
            </a:r>
            <a:r>
              <a:rPr lang="cs-CZ" altLang="cs-CZ" sz="1800" dirty="0" smtClean="0">
                <a:latin typeface="+mn-lt"/>
              </a:rPr>
              <a:t>může v ČR vykonávat kontrolu výdajů u programů Evropské územní spolupráce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Výkon kontroly je pro české příjemce </a:t>
            </a:r>
            <a:r>
              <a:rPr lang="cs-CZ" altLang="cs-CZ" sz="1800" b="1" u="sng" dirty="0" smtClean="0">
                <a:latin typeface="+mn-lt"/>
              </a:rPr>
              <a:t>bezplatný</a:t>
            </a:r>
            <a:r>
              <a:rPr lang="cs-CZ" altLang="cs-CZ" sz="1800" b="1" dirty="0" smtClean="0">
                <a:latin typeface="+mn-lt"/>
              </a:rPr>
              <a:t>!! 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b="1" dirty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sz="14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sz="1400" dirty="0" smtClean="0"/>
              <a:t>   </a:t>
            </a:r>
            <a:endParaRPr lang="cs-CZ" sz="1400" dirty="0"/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endParaRPr lang="cs-CZ" sz="1800" dirty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5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Právní rámec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6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196752"/>
            <a:ext cx="8291264" cy="547260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altLang="cs-CZ" sz="2000" b="1" dirty="0" smtClean="0"/>
              <a:t>Časový harmonogram kontroly</a:t>
            </a:r>
          </a:p>
          <a:p>
            <a:pPr marL="0" indent="0"/>
            <a:r>
              <a:rPr lang="cs-CZ" altLang="cs-CZ" sz="1800" dirty="0" smtClean="0"/>
              <a:t> - monitorovací/</a:t>
            </a:r>
            <a:r>
              <a:rPr lang="cs-CZ" altLang="cs-CZ" sz="1800" dirty="0" err="1" smtClean="0"/>
              <a:t>reportovací</a:t>
            </a:r>
            <a:r>
              <a:rPr lang="cs-CZ" altLang="cs-CZ" sz="1800" dirty="0" smtClean="0"/>
              <a:t> období jsou stanovena na 6 měsíců</a:t>
            </a:r>
          </a:p>
          <a:p>
            <a:pPr marL="0" indent="0"/>
            <a:r>
              <a:rPr lang="cs-CZ" altLang="cs-CZ" sz="2000" b="1" u="sng" dirty="0" err="1" smtClean="0"/>
              <a:t>Interreg</a:t>
            </a:r>
            <a:r>
              <a:rPr lang="cs-CZ" altLang="cs-CZ" sz="2000" b="1" u="sng" dirty="0" smtClean="0"/>
              <a:t> </a:t>
            </a:r>
            <a:r>
              <a:rPr lang="cs-CZ" altLang="cs-CZ" sz="2000" b="1" u="sng" dirty="0" err="1" smtClean="0"/>
              <a:t>Europe</a:t>
            </a:r>
            <a:endParaRPr lang="cs-CZ" altLang="cs-CZ" sz="2000" b="1" u="sng" dirty="0" smtClean="0"/>
          </a:p>
          <a:p>
            <a:pPr marL="285750" indent="-285750">
              <a:buFontTx/>
              <a:buChar char="-"/>
            </a:pPr>
            <a:r>
              <a:rPr lang="cs-CZ" altLang="cs-CZ" sz="1800" dirty="0" err="1" smtClean="0"/>
              <a:t>Reportovací</a:t>
            </a:r>
            <a:r>
              <a:rPr lang="cs-CZ" altLang="cs-CZ" sz="1800" dirty="0" smtClean="0"/>
              <a:t> období jsou stanovena schválením projektu monitorovacím výborem, budou vám sdělena LP</a:t>
            </a:r>
          </a:p>
          <a:p>
            <a:pPr marL="285750" indent="-285750">
              <a:buFontTx/>
              <a:buChar char="-"/>
            </a:pPr>
            <a:endParaRPr lang="cs-CZ" altLang="cs-CZ" sz="1800" dirty="0"/>
          </a:p>
          <a:p>
            <a:pPr marL="0" indent="0"/>
            <a:r>
              <a:rPr lang="cs-CZ" altLang="cs-CZ" sz="2000" b="1" u="sng" dirty="0" err="1"/>
              <a:t>Interreg</a:t>
            </a:r>
            <a:r>
              <a:rPr lang="cs-CZ" altLang="cs-CZ" sz="2000" b="1" u="sng" dirty="0"/>
              <a:t> DANUBE</a:t>
            </a:r>
          </a:p>
          <a:p>
            <a:pPr marL="285750" indent="-285750">
              <a:buFontTx/>
              <a:buChar char="-"/>
            </a:pPr>
            <a:r>
              <a:rPr lang="cs-CZ" altLang="cs-CZ" sz="1800" dirty="0" err="1"/>
              <a:t>Reportovací</a:t>
            </a:r>
            <a:r>
              <a:rPr lang="cs-CZ" altLang="cs-CZ" sz="1800" dirty="0"/>
              <a:t> období jsou stanovena v </a:t>
            </a:r>
            <a:r>
              <a:rPr lang="cs-CZ" altLang="cs-CZ" sz="1800" dirty="0" smtClean="0"/>
              <a:t>článku </a:t>
            </a:r>
            <a:r>
              <a:rPr lang="cs-CZ" altLang="cs-CZ" sz="1800" dirty="0"/>
              <a:t>4  - </a:t>
            </a:r>
            <a:r>
              <a:rPr lang="cs-CZ" altLang="cs-CZ" sz="1800" dirty="0" err="1"/>
              <a:t>Subsidy</a:t>
            </a:r>
            <a:r>
              <a:rPr lang="cs-CZ" altLang="cs-CZ" sz="1800" dirty="0"/>
              <a:t> </a:t>
            </a:r>
            <a:r>
              <a:rPr lang="cs-CZ" altLang="cs-CZ" sz="1800" dirty="0" err="1"/>
              <a:t>Contract</a:t>
            </a:r>
            <a:endParaRPr lang="cs-CZ" altLang="cs-CZ" sz="1800" dirty="0"/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/>
              <a:t> </a:t>
            </a:r>
            <a:r>
              <a:rPr lang="cs-CZ" altLang="cs-CZ" sz="1800" dirty="0" smtClean="0"/>
              <a:t>    (</a:t>
            </a:r>
            <a:r>
              <a:rPr lang="cs-CZ" altLang="cs-CZ" sz="1800" dirty="0" err="1"/>
              <a:t>deadline</a:t>
            </a:r>
            <a:r>
              <a:rPr lang="cs-CZ" altLang="cs-CZ" sz="1800" dirty="0"/>
              <a:t> pro LP = datum online předložení)</a:t>
            </a:r>
          </a:p>
          <a:p>
            <a:pPr marL="0" indent="0"/>
            <a:endParaRPr lang="cs-CZ" altLang="cs-CZ" sz="1800" dirty="0" smtClean="0"/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81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196752"/>
            <a:ext cx="8435280" cy="547260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altLang="cs-CZ" sz="2000" b="1" dirty="0" smtClean="0"/>
              <a:t>Časový harmonogram kontroly</a:t>
            </a:r>
          </a:p>
          <a:p>
            <a:pPr marL="0" indent="0"/>
            <a:r>
              <a:rPr lang="cs-CZ" altLang="cs-CZ" sz="1800" dirty="0" smtClean="0"/>
              <a:t>CZ partneři předkládají výdaje ke kontrole </a:t>
            </a:r>
            <a:r>
              <a:rPr lang="cs-CZ" altLang="cs-CZ" sz="1800" b="1" dirty="0" smtClean="0"/>
              <a:t>zpravidla každých 6 měsíců, </a:t>
            </a:r>
            <a:r>
              <a:rPr lang="cs-CZ" altLang="cs-CZ" sz="1800" dirty="0" smtClean="0"/>
              <a:t>pokud nárokované výdaje partnera za dané </a:t>
            </a:r>
            <a:r>
              <a:rPr lang="cs-CZ" altLang="cs-CZ" sz="1800" dirty="0" err="1" smtClean="0"/>
              <a:t>reportovací</a:t>
            </a:r>
            <a:r>
              <a:rPr lang="cs-CZ" altLang="cs-CZ" sz="1800" dirty="0" smtClean="0"/>
              <a:t> období jsou</a:t>
            </a:r>
          </a:p>
          <a:p>
            <a:pPr marL="0" indent="0"/>
            <a:r>
              <a:rPr lang="cs-CZ" altLang="cs-CZ" sz="1800" dirty="0" smtClean="0"/>
              <a:t> </a:t>
            </a:r>
          </a:p>
          <a:p>
            <a:pPr marL="0" indent="0"/>
            <a:r>
              <a:rPr lang="cs-CZ" altLang="cs-CZ" sz="2400" b="1" dirty="0" smtClean="0"/>
              <a:t>˃7.500 EUR (pouze </a:t>
            </a:r>
            <a:r>
              <a:rPr lang="cs-CZ" altLang="cs-CZ" sz="2400" b="1" dirty="0" err="1" smtClean="0"/>
              <a:t>Interreg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Europe</a:t>
            </a:r>
            <a:r>
              <a:rPr lang="cs-CZ" altLang="cs-CZ" sz="2400" b="1" dirty="0" smtClean="0"/>
              <a:t>)</a:t>
            </a:r>
          </a:p>
          <a:p>
            <a:pPr marL="0" indent="0"/>
            <a:endParaRPr lang="cs-CZ" altLang="cs-CZ" sz="2400" b="1" dirty="0" smtClean="0"/>
          </a:p>
          <a:p>
            <a:pPr marL="0" indent="0"/>
            <a:r>
              <a:rPr lang="cs-CZ" altLang="cs-CZ" sz="1800" dirty="0" smtClean="0"/>
              <a:t>Bez ohledu na tento finanční limit musí příjemci předložit výdaje ke kontrole </a:t>
            </a:r>
            <a:r>
              <a:rPr lang="cs-CZ" altLang="cs-CZ" sz="1800" b="1" dirty="0" smtClean="0"/>
              <a:t>minimálně jednou do roka</a:t>
            </a:r>
            <a:r>
              <a:rPr lang="cs-CZ" altLang="cs-CZ" sz="1800" dirty="0" smtClean="0"/>
              <a:t>. </a:t>
            </a:r>
          </a:p>
          <a:p>
            <a:pPr marL="0" indent="0"/>
            <a:endParaRPr lang="cs-CZ" altLang="cs-CZ" sz="1800" b="1" dirty="0" smtClean="0"/>
          </a:p>
          <a:p>
            <a:pPr marL="0" indent="0"/>
            <a:r>
              <a:rPr lang="cs-CZ" altLang="cs-CZ" sz="1800" b="1" dirty="0" err="1" smtClean="0"/>
              <a:t>Interreg</a:t>
            </a:r>
            <a:r>
              <a:rPr lang="cs-CZ" altLang="cs-CZ" sz="1800" b="1" dirty="0" smtClean="0"/>
              <a:t> Danube</a:t>
            </a:r>
          </a:p>
          <a:p>
            <a:pPr marL="0" indent="0"/>
            <a:r>
              <a:rPr lang="cs-CZ" altLang="cs-CZ" sz="1800" dirty="0" smtClean="0"/>
              <a:t>Nejsou stanoveny finanční limity pro předkládání výdajů ke kontrole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87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196752"/>
            <a:ext cx="8435280" cy="547260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altLang="cs-CZ" sz="2400" b="1" dirty="0" smtClean="0"/>
              <a:t>Lhůty pro předkládání dokladů ke kontrole pro příjemce:</a:t>
            </a:r>
          </a:p>
          <a:p>
            <a:pPr>
              <a:lnSpc>
                <a:spcPct val="80000"/>
              </a:lnSpc>
            </a:pPr>
            <a:endParaRPr lang="cs-CZ" altLang="cs-CZ" sz="800" dirty="0" smtClean="0"/>
          </a:p>
          <a:p>
            <a:pPr>
              <a:lnSpc>
                <a:spcPct val="80000"/>
              </a:lnSpc>
            </a:pPr>
            <a:r>
              <a:rPr lang="cs-CZ" altLang="cs-CZ" sz="2000" dirty="0" smtClean="0"/>
              <a:t>	</a:t>
            </a:r>
            <a:r>
              <a:rPr lang="cs-CZ" altLang="cs-CZ" sz="2000" b="1" dirty="0" smtClean="0"/>
              <a:t>do 15 dnů </a:t>
            </a:r>
            <a:r>
              <a:rPr lang="cs-CZ" altLang="cs-CZ" sz="2000" dirty="0" smtClean="0"/>
              <a:t>po skončení každého </a:t>
            </a:r>
            <a:r>
              <a:rPr lang="cs-CZ" altLang="cs-CZ" sz="2000" dirty="0" err="1" smtClean="0"/>
              <a:t>reportovacího</a:t>
            </a:r>
            <a:r>
              <a:rPr lang="cs-CZ" altLang="cs-CZ" sz="2000" dirty="0" smtClean="0"/>
              <a:t> období </a:t>
            </a:r>
          </a:p>
          <a:p>
            <a:pPr>
              <a:lnSpc>
                <a:spcPct val="80000"/>
              </a:lnSpc>
            </a:pPr>
            <a:r>
              <a:rPr lang="cs-CZ" altLang="cs-CZ" sz="2000" dirty="0"/>
              <a:t>	</a:t>
            </a:r>
            <a:r>
              <a:rPr lang="cs-CZ" altLang="cs-CZ" sz="2000" dirty="0" smtClean="0"/>
              <a:t>	</a:t>
            </a:r>
            <a:r>
              <a:rPr lang="cs-CZ" altLang="cs-CZ" sz="1600" dirty="0" smtClean="0"/>
              <a:t>např. </a:t>
            </a:r>
            <a:r>
              <a:rPr lang="cs-CZ" altLang="cs-CZ" sz="1600" dirty="0" err="1" smtClean="0"/>
              <a:t>reportovací</a:t>
            </a:r>
            <a:r>
              <a:rPr lang="cs-CZ" altLang="cs-CZ" sz="1600" dirty="0" smtClean="0"/>
              <a:t> období od. </a:t>
            </a:r>
            <a:r>
              <a:rPr lang="cs-CZ" altLang="cs-CZ" sz="1600" dirty="0"/>
              <a:t>1.10. až 31.3. </a:t>
            </a:r>
            <a:r>
              <a:rPr lang="cs-CZ" altLang="cs-CZ" sz="1600" dirty="0" smtClean="0"/>
              <a:t>– nutno předložit do 15.4. </a:t>
            </a:r>
            <a:endParaRPr lang="cs-CZ" altLang="cs-CZ" sz="1800" dirty="0" smtClean="0"/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pPr>
              <a:lnSpc>
                <a:spcPct val="80000"/>
              </a:lnSpc>
            </a:pPr>
            <a:r>
              <a:rPr lang="cs-CZ" altLang="cs-CZ" sz="2000" dirty="0" smtClean="0"/>
              <a:t>	Centrum má </a:t>
            </a:r>
            <a:r>
              <a:rPr lang="cs-CZ" altLang="cs-CZ" sz="2000" b="1" dirty="0" smtClean="0"/>
              <a:t>60 dni </a:t>
            </a:r>
            <a:r>
              <a:rPr lang="cs-CZ" altLang="cs-CZ" sz="2000" dirty="0" smtClean="0"/>
              <a:t>na kontrolu a vystavení certifikátu</a:t>
            </a:r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pPr>
              <a:lnSpc>
                <a:spcPct val="80000"/>
              </a:lnSpc>
            </a:pPr>
            <a:r>
              <a:rPr lang="cs-CZ" altLang="cs-CZ" sz="2000" dirty="0" smtClean="0"/>
              <a:t>	LP musí </a:t>
            </a:r>
            <a:r>
              <a:rPr lang="cs-CZ" altLang="cs-CZ" sz="2000" b="1" dirty="0" smtClean="0"/>
              <a:t>do 3 měsíců </a:t>
            </a:r>
            <a:r>
              <a:rPr lang="cs-CZ" altLang="cs-CZ" sz="2000" dirty="0" smtClean="0"/>
              <a:t>po skončení </a:t>
            </a:r>
            <a:r>
              <a:rPr lang="cs-CZ" altLang="cs-CZ" sz="2000" dirty="0" err="1" smtClean="0"/>
              <a:t>reportovacího</a:t>
            </a:r>
            <a:r>
              <a:rPr lang="cs-CZ" altLang="cs-CZ" sz="2000" dirty="0" smtClean="0"/>
              <a:t> období předložit souhrnnou zprávu za celý projekt a souhrnné výdaje na ŘO/sekretariát </a:t>
            </a:r>
          </a:p>
          <a:p>
            <a:pPr>
              <a:lnSpc>
                <a:spcPct val="80000"/>
              </a:lnSpc>
            </a:pPr>
            <a:r>
              <a:rPr lang="cs-CZ" altLang="cs-CZ" sz="2000" b="1" dirty="0" smtClean="0"/>
              <a:t>		</a:t>
            </a:r>
            <a:r>
              <a:rPr lang="cs-CZ" altLang="cs-CZ" sz="1600" dirty="0" smtClean="0"/>
              <a:t>za </a:t>
            </a:r>
            <a:r>
              <a:rPr lang="cs-CZ" altLang="cs-CZ" sz="1600" dirty="0" err="1" smtClean="0"/>
              <a:t>reportovací</a:t>
            </a:r>
            <a:r>
              <a:rPr lang="cs-CZ" altLang="cs-CZ" sz="1600" dirty="0" smtClean="0"/>
              <a:t> období 1.10. až 31.3. – je termín 1.7. </a:t>
            </a:r>
            <a:endParaRPr lang="cs-CZ" altLang="cs-CZ" sz="2000" b="1" dirty="0" smtClean="0"/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87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851920" y="404664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989439"/>
            <a:ext cx="5112568" cy="5751929"/>
          </a:xfrm>
        </p:spPr>
      </p:pic>
    </p:spTree>
    <p:extLst>
      <p:ext uri="{BB962C8B-B14F-4D97-AF65-F5344CB8AC3E}">
        <p14:creationId xmlns:p14="http://schemas.microsoft.com/office/powerpoint/2010/main" val="74745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196752"/>
            <a:ext cx="8435280" cy="5472608"/>
          </a:xfrm>
        </p:spPr>
        <p:txBody>
          <a:bodyPr>
            <a:normAutofit/>
          </a:bodyPr>
          <a:lstStyle/>
          <a:p>
            <a:r>
              <a:rPr lang="cs-CZ" altLang="cs-CZ" sz="2000" b="1" dirty="0"/>
              <a:t>Jaké faktory ovlivňují průběh </a:t>
            </a:r>
            <a:r>
              <a:rPr lang="cs-CZ" altLang="cs-CZ" sz="2000" b="1" dirty="0" smtClean="0"/>
              <a:t>kontroly:</a:t>
            </a:r>
          </a:p>
          <a:p>
            <a:endParaRPr lang="cs-CZ" altLang="cs-CZ" sz="2000" b="1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000" dirty="0" smtClean="0"/>
              <a:t>kvalita </a:t>
            </a:r>
            <a:r>
              <a:rPr lang="cs-CZ" altLang="cs-CZ" sz="2000" dirty="0"/>
              <a:t>zpracování předložených podkladů (zprávy o realizaci, finanční </a:t>
            </a:r>
            <a:r>
              <a:rPr lang="cs-CZ" altLang="cs-CZ" sz="2000" dirty="0" smtClean="0"/>
              <a:t>zprávy, podpůrné dokumenty)</a:t>
            </a:r>
            <a:endParaRPr lang="cs-CZ" altLang="cs-CZ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000" dirty="0" smtClean="0"/>
              <a:t>dodržení požadavků </a:t>
            </a:r>
            <a:r>
              <a:rPr lang="cs-CZ" altLang="cs-CZ" sz="2000" dirty="0"/>
              <a:t>v Pokynech </a:t>
            </a:r>
            <a:r>
              <a:rPr lang="cs-CZ" altLang="cs-CZ" sz="2000" dirty="0" smtClean="0"/>
              <a:t>a programové dokumentaci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000" dirty="0" smtClean="0"/>
              <a:t>řádné </a:t>
            </a:r>
            <a:r>
              <a:rPr lang="cs-CZ" altLang="cs-CZ" sz="2000" dirty="0"/>
              <a:t>doložení/vykázání výdajů dle </a:t>
            </a:r>
            <a:r>
              <a:rPr lang="cs-CZ" altLang="cs-CZ" sz="2000" dirty="0" err="1" smtClean="0"/>
              <a:t>program.dokumentace</a:t>
            </a:r>
            <a:r>
              <a:rPr lang="cs-CZ" altLang="cs-CZ" sz="2000" dirty="0" smtClean="0"/>
              <a:t> a Pokynů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000" dirty="0" smtClean="0"/>
              <a:t>spolupráce </a:t>
            </a:r>
            <a:r>
              <a:rPr lang="cs-CZ" altLang="cs-CZ" sz="2000" dirty="0"/>
              <a:t>partnera s kontrolorem v případě doplňování požadovaných </a:t>
            </a:r>
            <a:r>
              <a:rPr lang="cs-CZ" altLang="cs-CZ" sz="2000" dirty="0" smtClean="0"/>
              <a:t>informací/podkladů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000" dirty="0" smtClean="0"/>
              <a:t>termín </a:t>
            </a:r>
            <a:r>
              <a:rPr lang="cs-CZ" altLang="cs-CZ" sz="2000" dirty="0"/>
              <a:t>předložení výdajů ke kontrole</a:t>
            </a:r>
          </a:p>
          <a:p>
            <a:pPr>
              <a:lnSpc>
                <a:spcPct val="80000"/>
              </a:lnSpc>
            </a:pPr>
            <a:endParaRPr lang="cs-CZ" altLang="cs-CZ" sz="2000" b="1" dirty="0" smtClean="0"/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00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196752"/>
            <a:ext cx="8435280" cy="5472608"/>
          </a:xfrm>
        </p:spPr>
        <p:txBody>
          <a:bodyPr>
            <a:normAutofit/>
          </a:bodyPr>
          <a:lstStyle/>
          <a:p>
            <a:r>
              <a:rPr lang="cs-CZ" altLang="cs-CZ" sz="2000" b="1" dirty="0"/>
              <a:t>Kontrola na místě</a:t>
            </a:r>
            <a:r>
              <a:rPr lang="cs-CZ" altLang="cs-CZ" sz="2000" b="1" dirty="0" smtClean="0"/>
              <a:t>:</a:t>
            </a:r>
          </a:p>
          <a:p>
            <a:endParaRPr lang="cs-CZ" altLang="cs-CZ" sz="2000" b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altLang="cs-CZ" sz="2000" dirty="0"/>
              <a:t>cílem je ověřit, zda je projekt skutečně realizován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altLang="cs-CZ" sz="2000" dirty="0"/>
              <a:t>zda byly produkty a služby skutečně dodány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altLang="cs-CZ" sz="2000" dirty="0"/>
              <a:t>může být i dokladová kontrola na místě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altLang="cs-CZ" sz="2000" dirty="0"/>
              <a:t>provádí se u vybraného vzorku projektů během realizace projektu, nejpozději do poslední certifikace </a:t>
            </a:r>
            <a:endParaRPr lang="cs-CZ" altLang="cs-CZ" sz="20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altLang="cs-CZ" sz="2000" dirty="0" smtClean="0"/>
              <a:t>příslušný </a:t>
            </a:r>
            <a:r>
              <a:rPr lang="cs-CZ" altLang="cs-CZ" sz="2000" dirty="0"/>
              <a:t>partner bude ze strany kontrola upozorněn </a:t>
            </a:r>
            <a:r>
              <a:rPr lang="cs-CZ" altLang="cs-CZ" sz="2000" dirty="0" smtClean="0"/>
              <a:t>min. </a:t>
            </a:r>
            <a:r>
              <a:rPr lang="cs-CZ" altLang="cs-CZ" sz="2000" dirty="0"/>
              <a:t>48 hodin před kontrolní návštěvou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altLang="cs-CZ" sz="2000" dirty="0"/>
              <a:t>partner je povinen umožnit kontrolorovi nahlédnout do veškeré dokumentace spojené s </a:t>
            </a:r>
            <a:r>
              <a:rPr lang="cs-CZ" altLang="cs-CZ" sz="2000" dirty="0" smtClean="0"/>
              <a:t>projektem</a:t>
            </a:r>
            <a:endParaRPr lang="cs-CZ" altLang="cs-CZ" sz="2000" b="1" dirty="0" smtClean="0"/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20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196752"/>
            <a:ext cx="8435280" cy="547260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altLang="cs-CZ" sz="2000" b="1" dirty="0"/>
              <a:t>Na co je třeba dát pozor</a:t>
            </a:r>
            <a:r>
              <a:rPr lang="cs-CZ" altLang="cs-CZ" sz="2000" b="1" dirty="0" smtClean="0"/>
              <a:t>!!!:</a:t>
            </a:r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sz="2000" i="1" dirty="0"/>
              <a:t>veřejné </a:t>
            </a:r>
            <a:r>
              <a:rPr lang="cs-CZ" altLang="cs-CZ" sz="2000" i="1" dirty="0" smtClean="0"/>
              <a:t>zakázky</a:t>
            </a:r>
          </a:p>
          <a:p>
            <a:pPr marL="457200" lvl="1" indent="0">
              <a:lnSpc>
                <a:spcPct val="80000"/>
              </a:lnSpc>
            </a:pPr>
            <a:endParaRPr lang="cs-CZ" altLang="cs-CZ" sz="2000" i="1" dirty="0"/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sz="2000" dirty="0" smtClean="0"/>
              <a:t>dodržování </a:t>
            </a:r>
            <a:r>
              <a:rPr lang="cs-CZ" altLang="cs-CZ" sz="2000" i="1" dirty="0"/>
              <a:t>pravidel </a:t>
            </a:r>
            <a:r>
              <a:rPr lang="cs-CZ" altLang="cs-CZ" sz="2000" i="1" dirty="0" smtClean="0"/>
              <a:t>publicity</a:t>
            </a:r>
          </a:p>
          <a:p>
            <a:pPr marL="457200" lvl="1" indent="0">
              <a:lnSpc>
                <a:spcPct val="80000"/>
              </a:lnSpc>
            </a:pPr>
            <a:endParaRPr lang="cs-CZ" altLang="cs-CZ" sz="2000" i="1" dirty="0"/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sz="2000" dirty="0"/>
              <a:t>časová a věcná způsobilost výdajů dle </a:t>
            </a:r>
            <a:r>
              <a:rPr lang="cs-CZ" altLang="cs-CZ" sz="2000" dirty="0" err="1" smtClean="0"/>
              <a:t>program.dokumentace</a:t>
            </a:r>
            <a:endParaRPr lang="cs-CZ" altLang="cs-CZ" sz="2000" dirty="0" smtClean="0"/>
          </a:p>
          <a:p>
            <a:pPr marL="457200" lvl="1" indent="0">
              <a:lnSpc>
                <a:spcPct val="80000"/>
              </a:lnSpc>
            </a:pPr>
            <a:endParaRPr lang="cs-CZ" altLang="cs-CZ" sz="2000" dirty="0"/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sz="2000" i="1" dirty="0"/>
              <a:t>rozpočet projektu – budget lines, </a:t>
            </a:r>
            <a:r>
              <a:rPr lang="cs-CZ" altLang="cs-CZ" sz="2000" i="1" dirty="0" smtClean="0"/>
              <a:t>změna rozpočtu</a:t>
            </a:r>
          </a:p>
          <a:p>
            <a:pPr marL="457200" lvl="1" indent="0">
              <a:lnSpc>
                <a:spcPct val="80000"/>
              </a:lnSpc>
            </a:pPr>
            <a:endParaRPr lang="cs-CZ" altLang="cs-CZ" sz="2000" i="1" dirty="0"/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sz="2000" dirty="0"/>
              <a:t>shoda informací předkládaných </a:t>
            </a:r>
            <a:r>
              <a:rPr lang="cs-CZ" altLang="cs-CZ" sz="2000" dirty="0" smtClean="0"/>
              <a:t>kontrolorovi </a:t>
            </a:r>
            <a:r>
              <a:rPr lang="cs-CZ" altLang="cs-CZ" sz="2000" dirty="0"/>
              <a:t>s informacemi v reportingu pro </a:t>
            </a:r>
            <a:r>
              <a:rPr lang="cs-CZ" altLang="cs-CZ" sz="2000" dirty="0" smtClean="0"/>
              <a:t>LP</a:t>
            </a:r>
          </a:p>
          <a:p>
            <a:pPr marL="457200" lvl="1" indent="0">
              <a:lnSpc>
                <a:spcPct val="80000"/>
              </a:lnSpc>
            </a:pPr>
            <a:endParaRPr lang="cs-CZ" altLang="cs-CZ" sz="2000" dirty="0"/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sz="2000" dirty="0"/>
              <a:t>příjmy </a:t>
            </a:r>
            <a:r>
              <a:rPr lang="cs-CZ" altLang="cs-CZ" sz="2000" dirty="0" smtClean="0"/>
              <a:t>projektu</a:t>
            </a:r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altLang="cs-CZ" sz="2000" dirty="0"/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sz="2000" dirty="0"/>
              <a:t>p</a:t>
            </a:r>
            <a:r>
              <a:rPr lang="cs-CZ" altLang="cs-CZ" sz="2000" dirty="0" smtClean="0"/>
              <a:t>roblematika dvojího financování</a:t>
            </a:r>
            <a:endParaRPr lang="cs-CZ" altLang="cs-CZ" sz="20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3851920" y="56268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Kontrola 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84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23528" y="2780928"/>
            <a:ext cx="5040560" cy="3744415"/>
          </a:xfrm>
        </p:spPr>
        <p:txBody>
          <a:bodyPr/>
          <a:lstStyle/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Pavel Lukeš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Ministerstvo pro místní rozvoj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51, Odbor Evropské územní spolupráce.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Staroměstské nám. 6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cs-CZ" altLang="cs-CZ" sz="2000" dirty="0">
                <a:latin typeface="Arial" panose="020B0604020202020204" pitchFamily="34" charset="0"/>
                <a:cs typeface="Arial" panose="020B0604020202020204" pitchFamily="34" charset="0"/>
              </a:rPr>
              <a:t>110 15 Praha</a:t>
            </a:r>
          </a:p>
          <a:p>
            <a:pPr marL="0" marR="0" indent="0">
              <a:lnSpc>
                <a:spcPct val="60000"/>
              </a:lnSpc>
              <a:spcBef>
                <a:spcPts val="600"/>
              </a:spcBef>
              <a:buNone/>
            </a:pP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kancelář: Letenská 119/3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tel: +420 224 862 331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mob: +420 731 628 149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e-mail: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lukpav@mmr.cz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2987824" y="1268760"/>
            <a:ext cx="33441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Děkuji za pozornost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014218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 smtClean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1. </a:t>
            </a:r>
            <a:r>
              <a:rPr lang="cs-CZ" altLang="cs-CZ" sz="2000" dirty="0" smtClean="0">
                <a:latin typeface="+mn-lt"/>
              </a:rPr>
              <a:t>Nařízení </a:t>
            </a:r>
            <a:r>
              <a:rPr lang="cs-CZ" altLang="cs-CZ" sz="2000" dirty="0">
                <a:latin typeface="+mn-lt"/>
              </a:rPr>
              <a:t>EU zvláště</a:t>
            </a:r>
            <a:r>
              <a:rPr lang="cs-CZ" altLang="cs-CZ" sz="2000" dirty="0" smtClean="0">
                <a:latin typeface="+mn-lt"/>
              </a:rPr>
              <a:t>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2000" dirty="0">
                <a:latin typeface="+mn-lt"/>
              </a:rPr>
              <a:t>		</a:t>
            </a:r>
            <a:endParaRPr lang="cs-CZ" altLang="cs-CZ" sz="2000" dirty="0" smtClean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2000" dirty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20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2000" dirty="0" smtClean="0">
                <a:latin typeface="+mn-lt"/>
              </a:rPr>
              <a:t>č</a:t>
            </a:r>
            <a:r>
              <a:rPr lang="cs-CZ" altLang="cs-CZ" sz="2000" dirty="0">
                <a:latin typeface="+mn-lt"/>
              </a:rPr>
              <a:t>. 1303/2013 – </a:t>
            </a:r>
            <a:r>
              <a:rPr lang="cs-CZ" altLang="cs-CZ" sz="2000" dirty="0" smtClean="0">
                <a:latin typeface="+mn-lt"/>
              </a:rPr>
              <a:t>	tzv</a:t>
            </a:r>
            <a:r>
              <a:rPr lang="cs-CZ" altLang="cs-CZ" sz="2000" dirty="0">
                <a:latin typeface="+mn-lt"/>
              </a:rPr>
              <a:t>. obecné </a:t>
            </a:r>
            <a:r>
              <a:rPr lang="cs-CZ" altLang="cs-CZ" sz="2000" dirty="0" smtClean="0">
                <a:latin typeface="+mn-lt"/>
              </a:rPr>
              <a:t>nařízení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2000" dirty="0">
                <a:latin typeface="+mn-lt"/>
              </a:rPr>
              <a:t/>
            </a:r>
            <a:br>
              <a:rPr lang="cs-CZ" altLang="cs-CZ" sz="2000" dirty="0">
                <a:latin typeface="+mn-lt"/>
              </a:rPr>
            </a:br>
            <a:r>
              <a:rPr lang="cs-CZ" altLang="cs-CZ" sz="2000" dirty="0" smtClean="0">
                <a:latin typeface="+mn-lt"/>
              </a:rPr>
              <a:t>č</a:t>
            </a:r>
            <a:r>
              <a:rPr lang="cs-CZ" altLang="cs-CZ" sz="2000" dirty="0">
                <a:latin typeface="+mn-lt"/>
              </a:rPr>
              <a:t>. 1299/2013 – </a:t>
            </a:r>
            <a:r>
              <a:rPr lang="cs-CZ" altLang="cs-CZ" sz="2000" dirty="0" smtClean="0">
                <a:latin typeface="+mn-lt"/>
              </a:rPr>
              <a:t>	nařízení </a:t>
            </a:r>
            <a:r>
              <a:rPr lang="cs-CZ" altLang="cs-CZ" sz="2000" dirty="0">
                <a:latin typeface="+mn-lt"/>
              </a:rPr>
              <a:t>o Evropské územní </a:t>
            </a:r>
            <a:r>
              <a:rPr lang="cs-CZ" altLang="cs-CZ" sz="2000" dirty="0" smtClean="0">
                <a:latin typeface="+mn-lt"/>
              </a:rPr>
              <a:t>spolupráci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2000" dirty="0">
                <a:latin typeface="+mn-lt"/>
              </a:rPr>
              <a:t/>
            </a:r>
            <a:br>
              <a:rPr lang="cs-CZ" altLang="cs-CZ" sz="2000" dirty="0">
                <a:latin typeface="+mn-lt"/>
              </a:rPr>
            </a:br>
            <a:r>
              <a:rPr lang="cs-CZ" altLang="cs-CZ" sz="2000" dirty="0" smtClean="0">
                <a:latin typeface="+mn-lt"/>
              </a:rPr>
              <a:t>č</a:t>
            </a:r>
            <a:r>
              <a:rPr lang="cs-CZ" altLang="cs-CZ" sz="2000" dirty="0">
                <a:latin typeface="+mn-lt"/>
              </a:rPr>
              <a:t>. 1301/2013 – </a:t>
            </a:r>
            <a:r>
              <a:rPr lang="cs-CZ" altLang="cs-CZ" sz="2000" dirty="0" smtClean="0">
                <a:latin typeface="+mn-lt"/>
              </a:rPr>
              <a:t>	nařízení </a:t>
            </a:r>
            <a:r>
              <a:rPr lang="cs-CZ" altLang="cs-CZ" sz="2000" dirty="0">
                <a:latin typeface="+mn-lt"/>
              </a:rPr>
              <a:t>o </a:t>
            </a:r>
            <a:r>
              <a:rPr lang="cs-CZ" altLang="cs-CZ" sz="2000" dirty="0" smtClean="0">
                <a:latin typeface="+mn-lt"/>
              </a:rPr>
              <a:t>ERDF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2000" dirty="0">
                <a:latin typeface="+mn-lt"/>
              </a:rPr>
              <a:t/>
            </a:r>
            <a:br>
              <a:rPr lang="cs-CZ" altLang="cs-CZ" sz="2000" dirty="0">
                <a:latin typeface="+mn-lt"/>
              </a:rPr>
            </a:br>
            <a:r>
              <a:rPr lang="cs-CZ" altLang="cs-CZ" sz="2000" dirty="0" smtClean="0">
                <a:latin typeface="+mn-lt"/>
              </a:rPr>
              <a:t>č</a:t>
            </a:r>
            <a:r>
              <a:rPr lang="cs-CZ" altLang="cs-CZ" sz="2000" dirty="0">
                <a:latin typeface="+mn-lt"/>
              </a:rPr>
              <a:t>. 481/2014 </a:t>
            </a:r>
            <a:r>
              <a:rPr lang="cs-CZ" altLang="cs-CZ" sz="2000" dirty="0" smtClean="0">
                <a:latin typeface="+mn-lt"/>
              </a:rPr>
              <a:t>  – 	nařízení </a:t>
            </a:r>
            <a:r>
              <a:rPr lang="cs-CZ" altLang="cs-CZ" sz="2000" dirty="0">
                <a:latin typeface="+mn-lt"/>
              </a:rPr>
              <a:t>o způsobilosti výdajů</a:t>
            </a:r>
            <a:br>
              <a:rPr lang="cs-CZ" altLang="cs-CZ" sz="20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endParaRPr lang="cs-CZ" altLang="cs-CZ" sz="1800" dirty="0" smtClean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5"/>
            <a:ext cx="52822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Legislativa a dokumenty 1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22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endParaRPr lang="cs-CZ" altLang="cs-CZ" sz="18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2. Programové dokumenty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/>
              <a:t/>
            </a:r>
            <a:br>
              <a:rPr lang="cs-CZ" altLang="cs-CZ" sz="1800" dirty="0"/>
            </a:br>
            <a:r>
              <a:rPr lang="cs-CZ" altLang="cs-CZ" sz="1800" b="1" u="sng" dirty="0" err="1"/>
              <a:t>Interreg</a:t>
            </a:r>
            <a:r>
              <a:rPr lang="cs-CZ" altLang="cs-CZ" sz="1800" b="1" u="sng" dirty="0"/>
              <a:t> </a:t>
            </a:r>
            <a:r>
              <a:rPr lang="cs-CZ" altLang="cs-CZ" sz="1800" b="1" u="sng" dirty="0" err="1"/>
              <a:t>Europe</a:t>
            </a:r>
            <a:r>
              <a:rPr lang="cs-CZ" altLang="cs-CZ" sz="1800" u="sng" dirty="0"/>
              <a:t>	</a:t>
            </a:r>
            <a:r>
              <a:rPr lang="cs-CZ" altLang="cs-CZ" sz="1800" dirty="0"/>
              <a:t/>
            </a:r>
            <a:br>
              <a:rPr lang="cs-CZ" altLang="cs-CZ" sz="1800" dirty="0"/>
            </a:br>
            <a:r>
              <a:rPr lang="cs-CZ" altLang="cs-CZ" sz="1200" dirty="0">
                <a:hlinkClick r:id="rId2"/>
              </a:rPr>
              <a:t>http://www.interregeurope.eu/projects/guidance/#report-activities</a:t>
            </a:r>
            <a:r>
              <a:rPr lang="cs-CZ" altLang="cs-CZ" sz="1200" dirty="0"/>
              <a:t>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2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/>
              <a:t>Program meziregionální spolupráce </a:t>
            </a:r>
            <a:r>
              <a:rPr lang="cs-CZ" altLang="cs-CZ" sz="1800" dirty="0" err="1"/>
              <a:t>Interreg</a:t>
            </a:r>
            <a:r>
              <a:rPr lang="cs-CZ" altLang="cs-CZ" sz="1800" dirty="0"/>
              <a:t> </a:t>
            </a:r>
            <a:r>
              <a:rPr lang="cs-CZ" altLang="cs-CZ" sz="1800" dirty="0" err="1"/>
              <a:t>Europe</a:t>
            </a:r>
            <a:endParaRPr lang="cs-CZ" altLang="cs-CZ" sz="1800" dirty="0"/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>
                <a:solidFill>
                  <a:srgbClr val="C00000"/>
                </a:solidFill>
              </a:rPr>
              <a:t>Programme </a:t>
            </a:r>
            <a:r>
              <a:rPr lang="cs-CZ" altLang="cs-CZ" sz="1800" dirty="0" err="1">
                <a:solidFill>
                  <a:srgbClr val="C00000"/>
                </a:solidFill>
              </a:rPr>
              <a:t>Manual</a:t>
            </a:r>
            <a:r>
              <a:rPr lang="cs-CZ" altLang="cs-CZ" sz="1800" dirty="0">
                <a:solidFill>
                  <a:srgbClr val="C00000"/>
                </a:solidFill>
              </a:rPr>
              <a:t> (5. verze - duben 2018) – </a:t>
            </a:r>
            <a:r>
              <a:rPr lang="cs-CZ" altLang="cs-CZ" sz="1800" b="1" dirty="0">
                <a:solidFill>
                  <a:srgbClr val="C00000"/>
                </a:solidFill>
              </a:rPr>
              <a:t>nutno znát !!!</a:t>
            </a:r>
            <a:r>
              <a:rPr lang="cs-CZ" altLang="cs-CZ" sz="1800" dirty="0"/>
              <a:t/>
            </a:r>
            <a:br>
              <a:rPr lang="cs-CZ" altLang="cs-CZ" sz="1800" dirty="0"/>
            </a:br>
            <a:r>
              <a:rPr lang="cs-CZ" altLang="cs-CZ" sz="1200" dirty="0"/>
              <a:t>(obsahuje informace pro předložení žádosti, ale i o předkládání výdajů ke kontrole) </a:t>
            </a:r>
            <a:r>
              <a:rPr lang="cs-CZ" altLang="cs-CZ" sz="1800" dirty="0"/>
              <a:t/>
            </a:r>
            <a:br>
              <a:rPr lang="cs-CZ" altLang="cs-CZ" sz="1800" dirty="0"/>
            </a:br>
            <a:endParaRPr lang="cs-CZ" alt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0" err="1"/>
              <a:t>Graphic</a:t>
            </a:r>
            <a:r>
              <a:rPr lang="cs-CZ" sz="1800" dirty="0"/>
              <a:t> identity </a:t>
            </a:r>
            <a:r>
              <a:rPr lang="cs-CZ" sz="1800" dirty="0" err="1" smtClean="0"/>
              <a:t>guide</a:t>
            </a:r>
            <a:endParaRPr lang="cs-CZ" sz="1800" dirty="0" smtClean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800" dirty="0"/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0" err="1" smtClean="0"/>
              <a:t>Webináře</a:t>
            </a:r>
            <a:r>
              <a:rPr lang="cs-CZ" sz="1800" dirty="0" smtClean="0"/>
              <a:t> o reportování prostřednictví </a:t>
            </a:r>
            <a:r>
              <a:rPr lang="cs-CZ" sz="1800" dirty="0" err="1" smtClean="0"/>
              <a:t>iOLF</a:t>
            </a:r>
            <a:endParaRPr lang="cs-CZ" sz="18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sz="1400" dirty="0">
                <a:hlinkClick r:id="rId3"/>
              </a:rPr>
              <a:t>https://www.interregeurope.eu/projects/guidance/#</a:t>
            </a:r>
            <a:r>
              <a:rPr lang="cs-CZ" sz="1400" dirty="0" smtClean="0">
                <a:hlinkClick r:id="rId3"/>
              </a:rPr>
              <a:t>reporting</a:t>
            </a:r>
            <a:r>
              <a:rPr lang="cs-CZ" sz="1400" dirty="0" smtClean="0"/>
              <a:t> </a:t>
            </a:r>
            <a:endParaRPr lang="cs-CZ" sz="1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5"/>
            <a:ext cx="52822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Legislativa a dokumenty 2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3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endParaRPr lang="cs-CZ" altLang="cs-CZ" sz="18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2. Programové dokumenty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b="1" u="sng" dirty="0" err="1" smtClean="0">
                <a:latin typeface="+mn-lt"/>
              </a:rPr>
              <a:t>Interreg</a:t>
            </a:r>
            <a:r>
              <a:rPr lang="cs-CZ" altLang="cs-CZ" sz="1800" b="1" u="sng" dirty="0" smtClean="0">
                <a:latin typeface="+mn-lt"/>
              </a:rPr>
              <a:t> DANUBE</a:t>
            </a: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200" dirty="0">
                <a:latin typeface="+mn-lt"/>
                <a:hlinkClick r:id="rId2"/>
              </a:rPr>
              <a:t>http://</a:t>
            </a:r>
            <a:r>
              <a:rPr lang="cs-CZ" altLang="cs-CZ" sz="1200" dirty="0" smtClean="0">
                <a:latin typeface="+mn-lt"/>
                <a:hlinkClick r:id="rId2"/>
              </a:rPr>
              <a:t>www.interreg-danube.eu/relevant-documents/documents-for-project-implementation</a:t>
            </a:r>
            <a:endParaRPr lang="cs-CZ" altLang="cs-CZ" sz="12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2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 smtClean="0">
                <a:latin typeface="+mn-lt"/>
              </a:rPr>
              <a:t>Program nadnárodní spolupráce </a:t>
            </a:r>
            <a:r>
              <a:rPr lang="cs-CZ" altLang="cs-CZ" sz="1800" dirty="0" err="1" smtClean="0">
                <a:latin typeface="+mn-lt"/>
              </a:rPr>
              <a:t>Interreg</a:t>
            </a:r>
            <a:r>
              <a:rPr lang="cs-CZ" altLang="cs-CZ" sz="1800" dirty="0" smtClean="0">
                <a:latin typeface="+mn-lt"/>
              </a:rPr>
              <a:t> DANUBE</a:t>
            </a:r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 err="1" smtClean="0">
                <a:latin typeface="+mn-lt"/>
              </a:rPr>
              <a:t>Application</a:t>
            </a:r>
            <a:r>
              <a:rPr lang="cs-CZ" altLang="cs-CZ" sz="1800" dirty="0" smtClean="0">
                <a:latin typeface="+mn-lt"/>
              </a:rPr>
              <a:t> </a:t>
            </a:r>
            <a:r>
              <a:rPr lang="cs-CZ" altLang="cs-CZ" sz="1800" dirty="0" err="1" smtClean="0">
                <a:latin typeface="+mn-lt"/>
              </a:rPr>
              <a:t>Manual</a:t>
            </a:r>
            <a:r>
              <a:rPr lang="cs-CZ" altLang="cs-CZ" sz="1800" dirty="0" smtClean="0">
                <a:latin typeface="+mn-lt"/>
              </a:rPr>
              <a:t>, </a:t>
            </a:r>
            <a:r>
              <a:rPr lang="cs-CZ" sz="1800" dirty="0" err="1"/>
              <a:t>Guidelines</a:t>
            </a:r>
            <a:r>
              <a:rPr lang="cs-CZ" sz="1800" dirty="0"/>
              <a:t> to </a:t>
            </a:r>
            <a:r>
              <a:rPr lang="cs-CZ" sz="1800" dirty="0" err="1"/>
              <a:t>the</a:t>
            </a:r>
            <a:r>
              <a:rPr lang="cs-CZ" sz="1800" dirty="0"/>
              <a:t> </a:t>
            </a:r>
            <a:r>
              <a:rPr lang="cs-CZ" sz="1800" dirty="0" smtClean="0"/>
              <a:t>AF (</a:t>
            </a:r>
            <a:r>
              <a:rPr lang="cs-CZ" sz="1800" dirty="0" err="1" smtClean="0"/>
              <a:t>Application</a:t>
            </a:r>
            <a:r>
              <a:rPr lang="cs-CZ" sz="1800" dirty="0" smtClean="0"/>
              <a:t> </a:t>
            </a:r>
            <a:r>
              <a:rPr lang="cs-CZ" sz="1800" dirty="0" err="1" smtClean="0"/>
              <a:t>Pack</a:t>
            </a:r>
            <a:r>
              <a:rPr lang="cs-CZ" sz="1800" dirty="0" smtClean="0"/>
              <a:t>)</a:t>
            </a:r>
            <a:endParaRPr lang="cs-CZ" altLang="cs-CZ" sz="1800" dirty="0" smtClean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 err="1" smtClean="0">
                <a:solidFill>
                  <a:srgbClr val="C00000"/>
                </a:solidFill>
                <a:latin typeface="+mn-lt"/>
              </a:rPr>
              <a:t>Implementation</a:t>
            </a:r>
            <a:r>
              <a:rPr lang="cs-CZ" altLang="cs-CZ" sz="1800" dirty="0" smtClean="0">
                <a:solidFill>
                  <a:srgbClr val="C00000"/>
                </a:solidFill>
                <a:latin typeface="+mn-lt"/>
              </a:rPr>
              <a:t>  </a:t>
            </a:r>
            <a:r>
              <a:rPr lang="cs-CZ" altLang="cs-CZ" sz="1800" dirty="0" err="1" smtClean="0">
                <a:solidFill>
                  <a:srgbClr val="C00000"/>
                </a:solidFill>
                <a:latin typeface="+mn-lt"/>
              </a:rPr>
              <a:t>Manual</a:t>
            </a:r>
            <a:r>
              <a:rPr lang="cs-CZ" altLang="cs-CZ" sz="1800" dirty="0" smtClean="0">
                <a:solidFill>
                  <a:srgbClr val="C00000"/>
                </a:solidFill>
                <a:latin typeface="+mn-lt"/>
              </a:rPr>
              <a:t> (verze - červenec 2017) – </a:t>
            </a:r>
            <a:r>
              <a:rPr lang="cs-CZ" altLang="cs-CZ" sz="1800" b="1" dirty="0" smtClean="0">
                <a:solidFill>
                  <a:srgbClr val="C00000"/>
                </a:solidFill>
                <a:latin typeface="+mn-lt"/>
              </a:rPr>
              <a:t>nutno znát </a:t>
            </a:r>
            <a:r>
              <a:rPr lang="cs-CZ" altLang="cs-CZ" sz="1800" b="1" dirty="0">
                <a:solidFill>
                  <a:srgbClr val="C00000"/>
                </a:solidFill>
              </a:rPr>
              <a:t>!!!</a:t>
            </a: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 smtClean="0">
                <a:latin typeface="+mn-lt"/>
              </a:rPr>
              <a:t>	</a:t>
            </a:r>
            <a:r>
              <a:rPr lang="cs-CZ" altLang="cs-CZ" sz="1200" dirty="0" smtClean="0">
                <a:latin typeface="+mn-lt"/>
              </a:rPr>
              <a:t>(obsahuje informace o předkládání výdajů ke kontrole)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 smtClean="0">
                <a:latin typeface="+mn-lt"/>
              </a:rPr>
              <a:t>-    </a:t>
            </a:r>
            <a:r>
              <a:rPr lang="cs-CZ" altLang="cs-CZ" sz="1800" dirty="0" err="1" smtClean="0">
                <a:latin typeface="+mn-lt"/>
              </a:rPr>
              <a:t>Guidelines</a:t>
            </a:r>
            <a:r>
              <a:rPr lang="cs-CZ" altLang="cs-CZ" sz="1800" dirty="0" smtClean="0">
                <a:latin typeface="+mn-lt"/>
              </a:rPr>
              <a:t> </a:t>
            </a:r>
            <a:r>
              <a:rPr lang="cs-CZ" altLang="cs-CZ" sz="1800" dirty="0" err="1" smtClean="0">
                <a:latin typeface="+mn-lt"/>
              </a:rPr>
              <a:t>for</a:t>
            </a:r>
            <a:r>
              <a:rPr lang="cs-CZ" altLang="cs-CZ" sz="1800" dirty="0" smtClean="0">
                <a:latin typeface="+mn-lt"/>
              </a:rPr>
              <a:t> partner report </a:t>
            </a:r>
            <a:r>
              <a:rPr lang="cs-CZ" altLang="cs-CZ" sz="1200" dirty="0" smtClean="0">
                <a:latin typeface="+mn-lt"/>
              </a:rPr>
              <a:t>(postup předkládání zprávy přes </a:t>
            </a:r>
            <a:r>
              <a:rPr lang="cs-CZ" altLang="cs-CZ" sz="1200" dirty="0" err="1" smtClean="0">
                <a:latin typeface="+mn-lt"/>
              </a:rPr>
              <a:t>eMS</a:t>
            </a:r>
            <a:r>
              <a:rPr lang="cs-CZ" altLang="cs-CZ" sz="1200" dirty="0" smtClean="0">
                <a:latin typeface="+mn-lt"/>
              </a:rPr>
              <a:t>) 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1800" dirty="0">
                <a:latin typeface="+mn-lt"/>
              </a:rPr>
              <a:t>Visual Identity Manual for DTP projects</a:t>
            </a:r>
            <a:endParaRPr lang="cs-CZ" sz="1800" dirty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5"/>
            <a:ext cx="52822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Legislativa a dokumenty 2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21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91215"/>
            <a:ext cx="8640960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>3. Národní dokumenty </a:t>
            </a:r>
            <a:r>
              <a:rPr lang="cs-CZ" altLang="cs-CZ" sz="1100" dirty="0">
                <a:latin typeface="+mn-lt"/>
              </a:rPr>
              <a:t>(</a:t>
            </a:r>
            <a:r>
              <a:rPr lang="cs-CZ" altLang="cs-CZ" sz="1100" dirty="0">
                <a:latin typeface="+mn-lt"/>
                <a:hlinkClick r:id="rId2"/>
              </a:rPr>
              <a:t>http://</a:t>
            </a:r>
            <a:r>
              <a:rPr lang="cs-CZ" altLang="cs-CZ" sz="1100" dirty="0" smtClean="0">
                <a:latin typeface="+mn-lt"/>
                <a:hlinkClick r:id="rId2"/>
              </a:rPr>
              <a:t>www.dotaceeu.cz/cs/Fondy-EU/2014-2020/Operacni-programy/OP-INTERREG-EUROPE</a:t>
            </a:r>
            <a:r>
              <a:rPr lang="cs-CZ" altLang="cs-CZ" sz="1100" dirty="0" smtClean="0">
                <a:latin typeface="+mn-lt"/>
              </a:rPr>
              <a:t> ) 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endParaRPr lang="cs-CZ" altLang="cs-CZ" sz="18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 smtClean="0">
                <a:solidFill>
                  <a:srgbClr val="C00000"/>
                </a:solidFill>
                <a:latin typeface="+mn-lt"/>
              </a:rPr>
              <a:t>Pokyny pro příjemce ke kontrole (včetně příloh) !!!</a:t>
            </a:r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altLang="cs-CZ" sz="18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altLang="cs-CZ" sz="1800" dirty="0" smtClean="0">
                <a:latin typeface="+mn-lt"/>
              </a:rPr>
              <a:t>zákon </a:t>
            </a:r>
            <a:r>
              <a:rPr lang="cs-CZ" sz="1800" dirty="0"/>
              <a:t>o veřejných zakázkách </a:t>
            </a:r>
            <a:r>
              <a:rPr lang="cs-CZ" altLang="cs-CZ" sz="1800" dirty="0" smtClean="0">
                <a:latin typeface="+mn-lt"/>
              </a:rPr>
              <a:t>č</a:t>
            </a:r>
            <a:r>
              <a:rPr lang="cs-CZ" altLang="cs-CZ" sz="1800" dirty="0">
                <a:latin typeface="+mn-lt"/>
              </a:rPr>
              <a:t>. 137/2006 Sb</a:t>
            </a:r>
            <a:r>
              <a:rPr lang="cs-CZ" altLang="cs-CZ" sz="1800" dirty="0" smtClean="0">
                <a:latin typeface="+mn-lt"/>
              </a:rPr>
              <a:t>. 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400" dirty="0" smtClean="0">
                <a:latin typeface="+mn-lt"/>
              </a:rPr>
              <a:t>(pro všechny zakázky vyhlášené do 30.9. 2016)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400" dirty="0" smtClean="0">
              <a:latin typeface="+mn-lt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0">
                <a:latin typeface="+mn-lt"/>
              </a:rPr>
              <a:t>zákona č. </a:t>
            </a:r>
            <a:r>
              <a:rPr lang="cs-CZ" sz="1800" dirty="0" smtClean="0">
                <a:latin typeface="+mn-lt"/>
              </a:rPr>
              <a:t>134/2016 </a:t>
            </a:r>
            <a:r>
              <a:rPr lang="cs-CZ" sz="1800" dirty="0">
                <a:latin typeface="+mn-lt"/>
              </a:rPr>
              <a:t>Sb., </a:t>
            </a:r>
            <a:r>
              <a:rPr lang="cs-CZ" altLang="cs-CZ" sz="1800" dirty="0"/>
              <a:t>o zadávání veřejných </a:t>
            </a:r>
            <a:r>
              <a:rPr lang="cs-CZ" altLang="cs-CZ" sz="1800" dirty="0" smtClean="0"/>
              <a:t>zakázek</a:t>
            </a:r>
            <a:endParaRPr lang="cs-CZ" sz="1800" dirty="0" smtClean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sz="1400" dirty="0" smtClean="0">
                <a:latin typeface="+mn-lt"/>
              </a:rPr>
              <a:t>(pro všechny zakázky vyhlášené od 1.10. 2016) </a:t>
            </a:r>
            <a:endParaRPr lang="cs-CZ" altLang="cs-CZ" sz="1400" dirty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 </a:t>
            </a: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 smtClean="0">
                <a:latin typeface="+mn-lt"/>
              </a:rPr>
              <a:t>-    Metodický </a:t>
            </a:r>
            <a:r>
              <a:rPr lang="cs-CZ" altLang="cs-CZ" sz="1800" dirty="0">
                <a:latin typeface="+mn-lt"/>
              </a:rPr>
              <a:t>pokyn pro zadávání zakázek pro programové </a:t>
            </a:r>
            <a:r>
              <a:rPr lang="cs-CZ" altLang="cs-CZ" sz="1800" dirty="0" smtClean="0">
                <a:latin typeface="+mn-lt"/>
              </a:rPr>
              <a:t>období 2014-2020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 smtClean="0">
                <a:latin typeface="+mn-lt"/>
              </a:rPr>
              <a:t> </a:t>
            </a:r>
            <a:r>
              <a:rPr lang="cs-CZ" altLang="cs-CZ" sz="1800" dirty="0">
                <a:latin typeface="+mn-lt"/>
              </a:rPr>
              <a:t>	</a:t>
            </a:r>
            <a:br>
              <a:rPr lang="cs-CZ" altLang="cs-CZ" sz="1800" dirty="0">
                <a:latin typeface="+mn-lt"/>
              </a:rPr>
            </a:br>
            <a:endParaRPr lang="cs-CZ" altLang="cs-CZ" sz="1800" dirty="0" smtClean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cs-CZ" altLang="cs-CZ" sz="1800" dirty="0">
              <a:latin typeface="+mn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0">
                <a:latin typeface="+mn-lt"/>
              </a:rPr>
              <a:t/>
            </a:r>
            <a:br>
              <a:rPr lang="cs-CZ" altLang="cs-CZ" sz="1800" dirty="0">
                <a:latin typeface="+mn-lt"/>
              </a:rPr>
            </a:br>
            <a:r>
              <a:rPr lang="cs-CZ" altLang="cs-CZ" sz="1800" dirty="0">
                <a:latin typeface="+mn-lt"/>
              </a:rPr>
              <a:t>Hierarchie pravidel </a:t>
            </a:r>
            <a:r>
              <a:rPr lang="cs-CZ" altLang="cs-CZ" sz="1800" dirty="0" smtClean="0">
                <a:latin typeface="+mn-lt"/>
              </a:rPr>
              <a:t> EU </a:t>
            </a:r>
            <a:r>
              <a:rPr lang="cs-CZ" altLang="cs-CZ" sz="1800" dirty="0">
                <a:latin typeface="+mn-lt"/>
              </a:rPr>
              <a:t>nařízení </a:t>
            </a:r>
            <a:r>
              <a:rPr lang="cs-CZ" altLang="cs-CZ" sz="1800" dirty="0" smtClean="0">
                <a:latin typeface="+mn-lt"/>
              </a:rPr>
              <a:t>	  Pravidla </a:t>
            </a:r>
            <a:r>
              <a:rPr lang="cs-CZ" altLang="cs-CZ" sz="1800" dirty="0">
                <a:latin typeface="+mn-lt"/>
              </a:rPr>
              <a:t>programu          </a:t>
            </a:r>
            <a:r>
              <a:rPr lang="cs-CZ" altLang="cs-CZ" sz="1800" dirty="0" smtClean="0">
                <a:latin typeface="+mn-lt"/>
              </a:rPr>
              <a:t> Národní </a:t>
            </a:r>
            <a:r>
              <a:rPr lang="cs-CZ" altLang="cs-CZ" sz="1800" dirty="0">
                <a:latin typeface="+mn-lt"/>
              </a:rPr>
              <a:t>pravidla</a:t>
            </a:r>
            <a:br>
              <a:rPr lang="cs-CZ" altLang="cs-CZ" sz="1800" dirty="0">
                <a:latin typeface="+mn-lt"/>
              </a:rPr>
            </a:br>
            <a:endParaRPr lang="cs-CZ" sz="1800" dirty="0">
              <a:latin typeface="+mn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987824" y="596905"/>
            <a:ext cx="52822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Legislativa a dokumenty 3</a:t>
            </a:r>
            <a:endParaRPr lang="cs-CZ" sz="3200" b="1" dirty="0">
              <a:solidFill>
                <a:srgbClr val="000099"/>
              </a:solidFill>
            </a:endParaRPr>
          </a:p>
        </p:txBody>
      </p:sp>
      <p:sp>
        <p:nvSpPr>
          <p:cNvPr id="4" name="Šipka doprava 3"/>
          <p:cNvSpPr/>
          <p:nvPr/>
        </p:nvSpPr>
        <p:spPr>
          <a:xfrm>
            <a:off x="3701756" y="5733256"/>
            <a:ext cx="36004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/>
          <p:cNvSpPr/>
          <p:nvPr/>
        </p:nvSpPr>
        <p:spPr>
          <a:xfrm>
            <a:off x="6175430" y="5733256"/>
            <a:ext cx="36004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909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256584"/>
          </a:xfrm>
        </p:spPr>
        <p:txBody>
          <a:bodyPr>
            <a:normAutofit/>
          </a:bodyPr>
          <a:lstStyle/>
          <a:p>
            <a:r>
              <a:rPr lang="cs-CZ" sz="2000" u="sng" dirty="0" smtClean="0"/>
              <a:t>Na úrovni ČR:</a:t>
            </a:r>
          </a:p>
          <a:p>
            <a:endParaRPr lang="cs-CZ" sz="2000" dirty="0" smtClean="0"/>
          </a:p>
          <a:p>
            <a:r>
              <a:rPr lang="cs-CZ" sz="2000" dirty="0" smtClean="0"/>
              <a:t>Pokyny pro příjemce ke kontrole + přílohy</a:t>
            </a:r>
          </a:p>
          <a:p>
            <a:r>
              <a:rPr lang="cs-CZ" sz="2000" dirty="0" smtClean="0"/>
              <a:t>- 	</a:t>
            </a:r>
            <a:r>
              <a:rPr lang="cs-CZ" sz="1800" dirty="0" smtClean="0"/>
              <a:t>upravují oblasti, které nejsou dostatečně ošetřené v programových dokumentech, případně jsou specifické pro ČR – veřejné zakázky </a:t>
            </a:r>
          </a:p>
          <a:p>
            <a:pPr>
              <a:buFontTx/>
              <a:buChar char="-"/>
            </a:pPr>
            <a:r>
              <a:rPr lang="cs-CZ" sz="1800" dirty="0" smtClean="0"/>
              <a:t>obsahují základní informace pro partnery popisující požadavky pro kontrolu</a:t>
            </a:r>
          </a:p>
          <a:p>
            <a:pPr>
              <a:buFontTx/>
              <a:buChar char="-"/>
            </a:pPr>
            <a:r>
              <a:rPr lang="cs-CZ" sz="1800" dirty="0"/>
              <a:t>p</a:t>
            </a:r>
            <a:r>
              <a:rPr lang="cs-CZ" sz="1800" dirty="0" smtClean="0"/>
              <a:t>říloha </a:t>
            </a:r>
            <a:r>
              <a:rPr lang="cs-CZ" sz="1800" b="1" dirty="0" smtClean="0"/>
              <a:t>Náležitosti dokladování </a:t>
            </a:r>
            <a:r>
              <a:rPr lang="cs-CZ" sz="1800" dirty="0" smtClean="0"/>
              <a:t>– dokladování jednotlivých typů výdajů </a:t>
            </a:r>
            <a:endParaRPr lang="cs-CZ" sz="1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55776" y="596905"/>
            <a:ext cx="64807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Klíčové dokumenty pro kontrolu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08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256584"/>
          </a:xfrm>
        </p:spPr>
        <p:txBody>
          <a:bodyPr>
            <a:normAutofit/>
          </a:bodyPr>
          <a:lstStyle/>
          <a:p>
            <a:r>
              <a:rPr lang="cs-CZ" sz="2000" u="sng" dirty="0" smtClean="0"/>
              <a:t>Na úrovni programu:</a:t>
            </a:r>
            <a:endParaRPr lang="cs-CZ" sz="2000" dirty="0" smtClean="0"/>
          </a:p>
          <a:p>
            <a:r>
              <a:rPr lang="cs-CZ" sz="2000" b="1" dirty="0" smtClean="0"/>
              <a:t>Programme </a:t>
            </a:r>
            <a:r>
              <a:rPr lang="cs-CZ" sz="2000" b="1" dirty="0" err="1" smtClean="0"/>
              <a:t>Manual</a:t>
            </a:r>
            <a:r>
              <a:rPr lang="cs-CZ" sz="2000" b="1" dirty="0" smtClean="0"/>
              <a:t> (</a:t>
            </a:r>
            <a:r>
              <a:rPr lang="cs-CZ" sz="2000" b="1" dirty="0" err="1" smtClean="0"/>
              <a:t>Interreg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Europe</a:t>
            </a:r>
            <a:r>
              <a:rPr lang="cs-CZ" sz="2000" b="1" dirty="0" smtClean="0"/>
              <a:t>) + přílohy</a:t>
            </a:r>
          </a:p>
          <a:p>
            <a:pPr>
              <a:buFontTx/>
              <a:buChar char="-"/>
            </a:pPr>
            <a:r>
              <a:rPr lang="cs-CZ" sz="1800" dirty="0" smtClean="0"/>
              <a:t>Obsahuje informace pro všechny partnery popisující požadavky na dokladování jednotlivých typů výdajů, způsobilost,  požadavky na kontrolu, harmonogram kontroly a formuláře ke kontrole v AJ </a:t>
            </a:r>
          </a:p>
          <a:p>
            <a:pPr marL="0" indent="0"/>
            <a:endParaRPr lang="cs-CZ" sz="1800" b="1" dirty="0" smtClean="0"/>
          </a:p>
          <a:p>
            <a:pPr marL="0" indent="0"/>
            <a:r>
              <a:rPr lang="cs-CZ" sz="1800" b="1" dirty="0" smtClean="0"/>
              <a:t>Povinné přílohy/formuláře: </a:t>
            </a:r>
            <a:r>
              <a:rPr lang="cs-CZ" sz="1800" dirty="0" smtClean="0"/>
              <a:t>(vyplnit online v </a:t>
            </a:r>
            <a:r>
              <a:rPr lang="cs-CZ" sz="1800" dirty="0" err="1" smtClean="0"/>
              <a:t>iOLF</a:t>
            </a:r>
            <a:r>
              <a:rPr lang="cs-CZ" sz="1800" dirty="0" smtClean="0"/>
              <a:t>) </a:t>
            </a:r>
          </a:p>
          <a:p>
            <a:pPr marL="285750" indent="-285750">
              <a:buFontTx/>
              <a:buChar char="-"/>
            </a:pPr>
            <a:r>
              <a:rPr lang="cs-CZ" sz="1600" dirty="0" smtClean="0"/>
              <a:t>List </a:t>
            </a:r>
            <a:r>
              <a:rPr lang="cs-CZ" sz="1600" dirty="0" err="1" smtClean="0"/>
              <a:t>of</a:t>
            </a:r>
            <a:r>
              <a:rPr lang="cs-CZ" sz="1600" dirty="0" smtClean="0"/>
              <a:t> </a:t>
            </a:r>
            <a:r>
              <a:rPr lang="cs-CZ" sz="1600" dirty="0" err="1" smtClean="0"/>
              <a:t>expenditures</a:t>
            </a:r>
            <a:r>
              <a:rPr lang="cs-CZ" sz="1600" dirty="0" smtClean="0"/>
              <a:t> (partner)</a:t>
            </a:r>
          </a:p>
          <a:p>
            <a:pPr marL="285750" indent="-285750">
              <a:buFontTx/>
              <a:buChar char="-"/>
            </a:pPr>
            <a:r>
              <a:rPr lang="cs-CZ" sz="1600" dirty="0" smtClean="0"/>
              <a:t>List </a:t>
            </a:r>
            <a:r>
              <a:rPr lang="cs-CZ" sz="1600" dirty="0" err="1" smtClean="0"/>
              <a:t>of</a:t>
            </a:r>
            <a:r>
              <a:rPr lang="cs-CZ" sz="1600" dirty="0" smtClean="0"/>
              <a:t> </a:t>
            </a:r>
            <a:r>
              <a:rPr lang="cs-CZ" sz="1600" dirty="0" err="1" smtClean="0"/>
              <a:t>Contracts</a:t>
            </a:r>
            <a:r>
              <a:rPr lang="cs-CZ" sz="1600" dirty="0" smtClean="0"/>
              <a:t> (partner)</a:t>
            </a:r>
          </a:p>
          <a:p>
            <a:pPr marL="285750" indent="-285750">
              <a:buFontTx/>
              <a:buChar char="-"/>
            </a:pPr>
            <a:r>
              <a:rPr lang="cs-CZ" sz="1600" dirty="0" err="1" smtClean="0"/>
              <a:t>Control</a:t>
            </a:r>
            <a:r>
              <a:rPr lang="cs-CZ" sz="1600" dirty="0" smtClean="0"/>
              <a:t> </a:t>
            </a:r>
            <a:r>
              <a:rPr lang="cs-CZ" sz="1600" dirty="0" err="1" smtClean="0"/>
              <a:t>Certificate</a:t>
            </a:r>
            <a:r>
              <a:rPr lang="cs-CZ" sz="1600" dirty="0" smtClean="0"/>
              <a:t> (kontrolor/Centrum)</a:t>
            </a:r>
          </a:p>
          <a:p>
            <a:pPr marL="285750" indent="-285750">
              <a:buFontTx/>
              <a:buChar char="-"/>
            </a:pPr>
            <a:r>
              <a:rPr lang="cs-CZ" sz="1600" dirty="0" err="1" smtClean="0"/>
              <a:t>Control</a:t>
            </a:r>
            <a:r>
              <a:rPr lang="cs-CZ" sz="1600" dirty="0" smtClean="0"/>
              <a:t> Report + </a:t>
            </a:r>
            <a:r>
              <a:rPr lang="cs-CZ" sz="1600" dirty="0" err="1" smtClean="0"/>
              <a:t>Checklist</a:t>
            </a:r>
            <a:r>
              <a:rPr lang="cs-CZ" sz="1600" dirty="0" smtClean="0"/>
              <a:t> (kontrolor/Centrum)</a:t>
            </a:r>
          </a:p>
          <a:p>
            <a:pPr marL="0" indent="0"/>
            <a:endParaRPr lang="cs-CZ" sz="16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55776" y="596905"/>
            <a:ext cx="64807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99"/>
                </a:solidFill>
              </a:rPr>
              <a:t>Klíčové dokumenty pro kontrolu</a:t>
            </a:r>
            <a:endParaRPr lang="cs-CZ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293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5517232"/>
            <a:ext cx="8291264" cy="936104"/>
          </a:xfrm>
        </p:spPr>
        <p:txBody>
          <a:bodyPr>
            <a:normAutofit lnSpcReduction="10000"/>
          </a:bodyPr>
          <a:lstStyle/>
          <a:p>
            <a:endParaRPr lang="cs-CZ" sz="2000" dirty="0" smtClean="0">
              <a:hlinkClick r:id="rId2"/>
            </a:endParaRPr>
          </a:p>
          <a:p>
            <a:r>
              <a:rPr lang="cs-CZ" sz="2000" dirty="0" smtClean="0">
                <a:hlinkClick r:id="rId2"/>
              </a:rPr>
              <a:t>https</a:t>
            </a:r>
            <a:r>
              <a:rPr lang="cs-CZ" sz="2000" dirty="0">
                <a:hlinkClick r:id="rId2"/>
              </a:rPr>
              <a:t>://www.iolf.eu/Account/Login?ReturnUrl=%</a:t>
            </a:r>
            <a:r>
              <a:rPr lang="cs-CZ" sz="2000" dirty="0" smtClean="0">
                <a:hlinkClick r:id="rId2"/>
              </a:rPr>
              <a:t>2f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07504" y="1124744"/>
            <a:ext cx="885698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err="1" smtClean="0"/>
              <a:t>Interreg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Europe</a:t>
            </a:r>
            <a:r>
              <a:rPr lang="cs-CZ" sz="2000" b="1" dirty="0" smtClean="0"/>
              <a:t> – pro reportování se používá monitorovací systém </a:t>
            </a:r>
            <a:r>
              <a:rPr lang="cs-CZ" sz="2000" b="1" dirty="0" err="1" smtClean="0"/>
              <a:t>iOLF</a:t>
            </a:r>
            <a:endParaRPr lang="cs-CZ" sz="2000" b="1" dirty="0" smtClean="0"/>
          </a:p>
          <a:p>
            <a:endParaRPr lang="cs-CZ" dirty="0" smtClean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44824"/>
            <a:ext cx="7560840" cy="4104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321361"/>
      </p:ext>
    </p:extLst>
  </p:cSld>
  <p:clrMapOvr>
    <a:masterClrMapping/>
  </p:clrMapOvr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3764</TotalTime>
  <Words>955</Words>
  <Application>Microsoft Office PowerPoint</Application>
  <PresentationFormat>Předvádění na obrazovce (4:3)</PresentationFormat>
  <Paragraphs>266</Paragraphs>
  <Slides>27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1" baseType="lpstr">
      <vt:lpstr>Arial</vt:lpstr>
      <vt:lpstr>Calibri</vt:lpstr>
      <vt:lpstr>Wingdings</vt:lpstr>
      <vt:lpstr>MMR_klas</vt:lpstr>
      <vt:lpstr>Kontrola výdajů Interreg Europe a Interreg Danube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Lukeš Pavel</cp:lastModifiedBy>
  <cp:revision>213</cp:revision>
  <cp:lastPrinted>2018-05-11T11:09:02Z</cp:lastPrinted>
  <dcterms:created xsi:type="dcterms:W3CDTF">2014-02-26T13:05:03Z</dcterms:created>
  <dcterms:modified xsi:type="dcterms:W3CDTF">2018-05-11T11:10:04Z</dcterms:modified>
</cp:coreProperties>
</file>