
<file path=[Content_Types].xml><?xml version="1.0" encoding="utf-8"?>
<Types xmlns="http://schemas.openxmlformats.org/package/2006/content-types">
  <Default Extension="png" ContentType="image/png"/>
  <Default Extension="bin" ContentType="application/vnd.openxmlformats-officedocument.oleObject"/>
  <Default Extension="svg" ContentType="image/svg+xml"/>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2.xml" ContentType="application/vnd.openxmlformats-officedocument.drawingml.chartshapes+xml"/>
  <Override PartName="/ppt/notesSlides/notesSlide15.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3.xml" ContentType="application/vnd.openxmlformats-officedocument.drawingml.chartshape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4.xml" ContentType="application/vnd.openxmlformats-officedocument.drawingml.chartshape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drawings/drawing5.xml" ContentType="application/vnd.openxmlformats-officedocument.drawingml.chartshape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4"/>
  </p:sldMasterIdLst>
  <p:notesMasterIdLst>
    <p:notesMasterId r:id="rId31"/>
  </p:notesMasterIdLst>
  <p:sldIdLst>
    <p:sldId id="387" r:id="rId5"/>
    <p:sldId id="554" r:id="rId6"/>
    <p:sldId id="555" r:id="rId7"/>
    <p:sldId id="556" r:id="rId8"/>
    <p:sldId id="557" r:id="rId9"/>
    <p:sldId id="558" r:id="rId10"/>
    <p:sldId id="559" r:id="rId11"/>
    <p:sldId id="560" r:id="rId12"/>
    <p:sldId id="561" r:id="rId13"/>
    <p:sldId id="563" r:id="rId14"/>
    <p:sldId id="564" r:id="rId15"/>
    <p:sldId id="565" r:id="rId16"/>
    <p:sldId id="566" r:id="rId17"/>
    <p:sldId id="567" r:id="rId18"/>
    <p:sldId id="568" r:id="rId19"/>
    <p:sldId id="569" r:id="rId20"/>
    <p:sldId id="570" r:id="rId21"/>
    <p:sldId id="571" r:id="rId22"/>
    <p:sldId id="572" r:id="rId23"/>
    <p:sldId id="575" r:id="rId24"/>
    <p:sldId id="576" r:id="rId25"/>
    <p:sldId id="577" r:id="rId26"/>
    <p:sldId id="578" r:id="rId27"/>
    <p:sldId id="573" r:id="rId28"/>
    <p:sldId id="574" r:id="rId29"/>
    <p:sldId id="397" r:id="rId30"/>
  </p:sldIdLst>
  <p:sldSz cx="12192000" cy="6858000"/>
  <p:notesSz cx="9144000" cy="6858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7A2823-E57D-F039-35C9-D28ADC14C4A2}" name="Bystřická Jana" initials="BJ" userId="S::jana.bystricka@mmr.cz::5b063c79-6a26-4033-acd7-291bc9b6b4bd" providerId="AD"/>
  <p188:author id="{265EEE6D-823F-2549-C8D5-A978980655B8}" name="Marek Petras" initials="MP" userId="d1e1f56a6aebb85a" providerId="Windows Live"/>
  <p188:author id="{D0D02F9D-3886-77B1-44B6-2504727665A0}" name="Drlíková Jana" initials="DJ" userId="S::jana.drlikova@mmr.cz::35866a4b-7cc6-48b3-8791-5c8fa06312d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9BD5"/>
    <a:srgbClr val="FFC000"/>
    <a:srgbClr val="A5A5A5"/>
    <a:srgbClr val="F7B716"/>
    <a:srgbClr val="F7B8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2E1AAD0-D64F-4ED5-8A5C-B55C146E0816}" v="103" dt="2024-11-21T22:02:31.835"/>
  </p1510:revLst>
</p1510:revInfo>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Světlý styl 3 – zvýraznění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00A15C55-8517-42AA-B614-E9B94910E393}" styleName="Střední styl 2 – zvýraznění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B9631B5-78F2-41C9-869B-9F39066F8104}" styleName="Střední styl 3 – zvýraznění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Styl s motivem 1 – zvýraznění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F5AB1C69-6EDB-4FF4-983F-18BD219EF322}" styleName="Střední styl 2 – zvýraznění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185" autoAdjust="0"/>
  </p:normalViewPr>
  <p:slideViewPr>
    <p:cSldViewPr snapToGrid="0">
      <p:cViewPr varScale="1">
        <p:scale>
          <a:sx n="100" d="100"/>
          <a:sy n="100" d="100"/>
        </p:scale>
        <p:origin x="954" y="72"/>
      </p:cViewPr>
      <p:guideLst>
        <p:guide orient="horz" pos="2160"/>
        <p:guide pos="3840"/>
      </p:guideLst>
    </p:cSldViewPr>
  </p:slideViewPr>
  <p:notesTextViewPr>
    <p:cViewPr>
      <p:scale>
        <a:sx n="1" d="1"/>
        <a:sy n="1" d="1"/>
      </p:scale>
      <p:origin x="0" y="0"/>
    </p:cViewPr>
  </p:notesTextViewPr>
  <p:notesViewPr>
    <p:cSldViewPr snapToGrid="0">
      <p:cViewPr varScale="1">
        <p:scale>
          <a:sx n="110" d="100"/>
          <a:sy n="110" d="100"/>
        </p:scale>
        <p:origin x="2478"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láč, Lukáš" userId="2fadc618-61d6-4e2a-89a8-58259d2105b4" providerId="ADAL" clId="{F2E1AAD0-D64F-4ED5-8A5C-B55C146E0816}"/>
    <pc:docChg chg="undo custSel modSld">
      <pc:chgData name="Maláč, Lukáš" userId="2fadc618-61d6-4e2a-89a8-58259d2105b4" providerId="ADAL" clId="{F2E1AAD0-D64F-4ED5-8A5C-B55C146E0816}" dt="2024-11-21T22:02:36.734" v="794" actId="962"/>
      <pc:docMkLst>
        <pc:docMk/>
      </pc:docMkLst>
      <pc:sldChg chg="addSp delSp modSp mod">
        <pc:chgData name="Maláč, Lukáš" userId="2fadc618-61d6-4e2a-89a8-58259d2105b4" providerId="ADAL" clId="{F2E1AAD0-D64F-4ED5-8A5C-B55C146E0816}" dt="2024-11-21T22:02:08.623" v="789" actId="732"/>
        <pc:sldMkLst>
          <pc:docMk/>
          <pc:sldMk cId="0" sldId="387"/>
        </pc:sldMkLst>
        <pc:spChg chg="mod">
          <ac:chgData name="Maláč, Lukáš" userId="2fadc618-61d6-4e2a-89a8-58259d2105b4" providerId="ADAL" clId="{F2E1AAD0-D64F-4ED5-8A5C-B55C146E0816}" dt="2024-11-21T21:19:30.834" v="27" actId="20577"/>
          <ac:spMkLst>
            <pc:docMk/>
            <pc:sldMk cId="0" sldId="387"/>
            <ac:spMk id="3" creationId="{00000000-0000-0000-0000-000000000000}"/>
          </ac:spMkLst>
        </pc:spChg>
        <pc:picChg chg="add del">
          <ac:chgData name="Maláč, Lukáš" userId="2fadc618-61d6-4e2a-89a8-58259d2105b4" providerId="ADAL" clId="{F2E1AAD0-D64F-4ED5-8A5C-B55C146E0816}" dt="2024-11-21T22:00:01.008" v="742" actId="478"/>
          <ac:picMkLst>
            <pc:docMk/>
            <pc:sldMk cId="0" sldId="387"/>
            <ac:picMk id="5" creationId="{8150FD91-696C-4682-8608-2709DE3E211F}"/>
          </ac:picMkLst>
        </pc:picChg>
        <pc:picChg chg="add mod modCrop">
          <ac:chgData name="Maláč, Lukáš" userId="2fadc618-61d6-4e2a-89a8-58259d2105b4" providerId="ADAL" clId="{F2E1AAD0-D64F-4ED5-8A5C-B55C146E0816}" dt="2024-11-21T22:02:08.623" v="789" actId="732"/>
          <ac:picMkLst>
            <pc:docMk/>
            <pc:sldMk cId="0" sldId="387"/>
            <ac:picMk id="9" creationId="{BDB2FDB7-6BF8-07E1-DAFA-BEDA2BA84F68}"/>
          </ac:picMkLst>
        </pc:picChg>
      </pc:sldChg>
      <pc:sldChg chg="addSp delSp modSp mod">
        <pc:chgData name="Maláč, Lukáš" userId="2fadc618-61d6-4e2a-89a8-58259d2105b4" providerId="ADAL" clId="{F2E1AAD0-D64F-4ED5-8A5C-B55C146E0816}" dt="2024-11-21T22:02:36.734" v="794" actId="962"/>
        <pc:sldMkLst>
          <pc:docMk/>
          <pc:sldMk cId="3618575289" sldId="397"/>
        </pc:sldMkLst>
        <pc:picChg chg="del">
          <ac:chgData name="Maláč, Lukáš" userId="2fadc618-61d6-4e2a-89a8-58259d2105b4" providerId="ADAL" clId="{F2E1AAD0-D64F-4ED5-8A5C-B55C146E0816}" dt="2024-11-21T21:54:10.918" v="738" actId="478"/>
          <ac:picMkLst>
            <pc:docMk/>
            <pc:sldMk cId="3618575289" sldId="397"/>
            <ac:picMk id="3" creationId="{A6F04949-B7FC-FB01-69C6-8F2466ABCE6B}"/>
          </ac:picMkLst>
        </pc:picChg>
        <pc:picChg chg="add del mod">
          <ac:chgData name="Maláč, Lukáš" userId="2fadc618-61d6-4e2a-89a8-58259d2105b4" providerId="ADAL" clId="{F2E1AAD0-D64F-4ED5-8A5C-B55C146E0816}" dt="2024-11-21T22:02:31.395" v="790" actId="478"/>
          <ac:picMkLst>
            <pc:docMk/>
            <pc:sldMk cId="3618575289" sldId="397"/>
            <ac:picMk id="6" creationId="{C9345283-AD7E-341D-4B68-42F7E9E0CCF5}"/>
          </ac:picMkLst>
        </pc:picChg>
        <pc:picChg chg="add mod">
          <ac:chgData name="Maláč, Lukáš" userId="2fadc618-61d6-4e2a-89a8-58259d2105b4" providerId="ADAL" clId="{F2E1AAD0-D64F-4ED5-8A5C-B55C146E0816}" dt="2024-11-21T22:02:36.734" v="794" actId="962"/>
          <ac:picMkLst>
            <pc:docMk/>
            <pc:sldMk cId="3618575289" sldId="397"/>
            <ac:picMk id="7" creationId="{8C7B67AC-8D85-7116-00FE-086CC9E6A381}"/>
          </ac:picMkLst>
        </pc:picChg>
      </pc:sldChg>
      <pc:sldChg chg="modSp mod">
        <pc:chgData name="Maláč, Lukáš" userId="2fadc618-61d6-4e2a-89a8-58259d2105b4" providerId="ADAL" clId="{F2E1AAD0-D64F-4ED5-8A5C-B55C146E0816}" dt="2024-11-21T21:19:48.084" v="47" actId="20577"/>
        <pc:sldMkLst>
          <pc:docMk/>
          <pc:sldMk cId="3172445223" sldId="554"/>
        </pc:sldMkLst>
        <pc:spChg chg="mod">
          <ac:chgData name="Maláč, Lukáš" userId="2fadc618-61d6-4e2a-89a8-58259d2105b4" providerId="ADAL" clId="{F2E1AAD0-D64F-4ED5-8A5C-B55C146E0816}" dt="2024-11-21T21:19:48.084" v="47" actId="20577"/>
          <ac:spMkLst>
            <pc:docMk/>
            <pc:sldMk cId="3172445223" sldId="554"/>
            <ac:spMk id="12" creationId="{1255ADD9-C90B-933A-3654-B3712FD02860}"/>
          </ac:spMkLst>
        </pc:spChg>
      </pc:sldChg>
      <pc:sldChg chg="modSp mod">
        <pc:chgData name="Maláč, Lukáš" userId="2fadc618-61d6-4e2a-89a8-58259d2105b4" providerId="ADAL" clId="{F2E1AAD0-D64F-4ED5-8A5C-B55C146E0816}" dt="2024-11-21T21:21:14.696" v="151" actId="20577"/>
        <pc:sldMkLst>
          <pc:docMk/>
          <pc:sldMk cId="3803433742" sldId="557"/>
        </pc:sldMkLst>
        <pc:spChg chg="mod">
          <ac:chgData name="Maláč, Lukáš" userId="2fadc618-61d6-4e2a-89a8-58259d2105b4" providerId="ADAL" clId="{F2E1AAD0-D64F-4ED5-8A5C-B55C146E0816}" dt="2024-11-21T21:21:14.696" v="151" actId="20577"/>
          <ac:spMkLst>
            <pc:docMk/>
            <pc:sldMk cId="3803433742" sldId="557"/>
            <ac:spMk id="3" creationId="{E972D8D0-D545-1473-F233-F28561F23789}"/>
          </ac:spMkLst>
        </pc:spChg>
      </pc:sldChg>
      <pc:sldChg chg="modSp mod modNotesTx">
        <pc:chgData name="Maláč, Lukáš" userId="2fadc618-61d6-4e2a-89a8-58259d2105b4" providerId="ADAL" clId="{F2E1AAD0-D64F-4ED5-8A5C-B55C146E0816}" dt="2024-11-21T21:25:11.861" v="204"/>
        <pc:sldMkLst>
          <pc:docMk/>
          <pc:sldMk cId="2162942260" sldId="559"/>
        </pc:sldMkLst>
        <pc:spChg chg="mod">
          <ac:chgData name="Maláč, Lukáš" userId="2fadc618-61d6-4e2a-89a8-58259d2105b4" providerId="ADAL" clId="{F2E1AAD0-D64F-4ED5-8A5C-B55C146E0816}" dt="2024-11-21T21:21:48.518" v="164" actId="20577"/>
          <ac:spMkLst>
            <pc:docMk/>
            <pc:sldMk cId="2162942260" sldId="559"/>
            <ac:spMk id="5" creationId="{F712FC42-F47F-1E77-E855-32C1D37FCBDC}"/>
          </ac:spMkLst>
        </pc:spChg>
      </pc:sldChg>
      <pc:sldChg chg="modSp mod">
        <pc:chgData name="Maláč, Lukáš" userId="2fadc618-61d6-4e2a-89a8-58259d2105b4" providerId="ADAL" clId="{F2E1AAD0-D64F-4ED5-8A5C-B55C146E0816}" dt="2024-11-21T21:32:10.701" v="225"/>
        <pc:sldMkLst>
          <pc:docMk/>
          <pc:sldMk cId="3722902556" sldId="563"/>
        </pc:sldMkLst>
        <pc:graphicFrameChg chg="mod">
          <ac:chgData name="Maláč, Lukáš" userId="2fadc618-61d6-4e2a-89a8-58259d2105b4" providerId="ADAL" clId="{F2E1AAD0-D64F-4ED5-8A5C-B55C146E0816}" dt="2024-11-21T21:32:10.701" v="225"/>
          <ac:graphicFrameMkLst>
            <pc:docMk/>
            <pc:sldMk cId="3722902556" sldId="563"/>
            <ac:graphicFrameMk id="6" creationId="{00000000-0008-0000-0000-000002000000}"/>
          </ac:graphicFrameMkLst>
        </pc:graphicFrameChg>
      </pc:sldChg>
      <pc:sldChg chg="modSp mod">
        <pc:chgData name="Maláč, Lukáš" userId="2fadc618-61d6-4e2a-89a8-58259d2105b4" providerId="ADAL" clId="{F2E1AAD0-D64F-4ED5-8A5C-B55C146E0816}" dt="2024-11-21T21:33:58.218" v="265" actId="6549"/>
        <pc:sldMkLst>
          <pc:docMk/>
          <pc:sldMk cId="1002962827" sldId="566"/>
        </pc:sldMkLst>
        <pc:spChg chg="mod">
          <ac:chgData name="Maláč, Lukáš" userId="2fadc618-61d6-4e2a-89a8-58259d2105b4" providerId="ADAL" clId="{F2E1AAD0-D64F-4ED5-8A5C-B55C146E0816}" dt="2024-11-21T21:33:58.218" v="265" actId="6549"/>
          <ac:spMkLst>
            <pc:docMk/>
            <pc:sldMk cId="1002962827" sldId="566"/>
            <ac:spMk id="3" creationId="{9F01509C-2A32-2E69-BAE3-B95186CBD833}"/>
          </ac:spMkLst>
        </pc:spChg>
      </pc:sldChg>
      <pc:sldChg chg="modSp mod">
        <pc:chgData name="Maláč, Lukáš" userId="2fadc618-61d6-4e2a-89a8-58259d2105b4" providerId="ADAL" clId="{F2E1AAD0-D64F-4ED5-8A5C-B55C146E0816}" dt="2024-11-21T21:36:07.046" v="279"/>
        <pc:sldMkLst>
          <pc:docMk/>
          <pc:sldMk cId="18374162" sldId="567"/>
        </pc:sldMkLst>
        <pc:graphicFrameChg chg="mod">
          <ac:chgData name="Maláč, Lukáš" userId="2fadc618-61d6-4e2a-89a8-58259d2105b4" providerId="ADAL" clId="{F2E1AAD0-D64F-4ED5-8A5C-B55C146E0816}" dt="2024-11-21T21:36:07.046" v="279"/>
          <ac:graphicFrameMkLst>
            <pc:docMk/>
            <pc:sldMk cId="18374162" sldId="567"/>
            <ac:graphicFrameMk id="4" creationId="{0E41265F-9FA7-9C4A-B21D-81D97384CB21}"/>
          </ac:graphicFrameMkLst>
        </pc:graphicFrameChg>
      </pc:sldChg>
      <pc:sldChg chg="addSp modSp mod">
        <pc:chgData name="Maláč, Lukáš" userId="2fadc618-61d6-4e2a-89a8-58259d2105b4" providerId="ADAL" clId="{F2E1AAD0-D64F-4ED5-8A5C-B55C146E0816}" dt="2024-11-21T21:41:46.006" v="316" actId="27636"/>
        <pc:sldMkLst>
          <pc:docMk/>
          <pc:sldMk cId="3631043235" sldId="568"/>
        </pc:sldMkLst>
        <pc:spChg chg="mod">
          <ac:chgData name="Maláč, Lukáš" userId="2fadc618-61d6-4e2a-89a8-58259d2105b4" providerId="ADAL" clId="{F2E1AAD0-D64F-4ED5-8A5C-B55C146E0816}" dt="2024-11-21T21:41:46.006" v="316" actId="27636"/>
          <ac:spMkLst>
            <pc:docMk/>
            <pc:sldMk cId="3631043235" sldId="568"/>
            <ac:spMk id="3" creationId="{7939A7C6-05E7-57F9-D35B-BC95D33431E1}"/>
          </ac:spMkLst>
        </pc:spChg>
        <pc:graphicFrameChg chg="add mod">
          <ac:chgData name="Maláč, Lukáš" userId="2fadc618-61d6-4e2a-89a8-58259d2105b4" providerId="ADAL" clId="{F2E1AAD0-D64F-4ED5-8A5C-B55C146E0816}" dt="2024-11-21T21:41:33.588" v="311" actId="2085"/>
          <ac:graphicFrameMkLst>
            <pc:docMk/>
            <pc:sldMk cId="3631043235" sldId="568"/>
            <ac:graphicFrameMk id="5" creationId="{00000000-0008-0000-0100-000003000000}"/>
          </ac:graphicFrameMkLst>
        </pc:graphicFrameChg>
      </pc:sldChg>
      <pc:sldChg chg="modSp mod">
        <pc:chgData name="Maláč, Lukáš" userId="2fadc618-61d6-4e2a-89a8-58259d2105b4" providerId="ADAL" clId="{F2E1AAD0-D64F-4ED5-8A5C-B55C146E0816}" dt="2024-11-21T21:43:25.396" v="394" actId="1035"/>
        <pc:sldMkLst>
          <pc:docMk/>
          <pc:sldMk cId="7808792" sldId="569"/>
        </pc:sldMkLst>
        <pc:spChg chg="mod">
          <ac:chgData name="Maláč, Lukáš" userId="2fadc618-61d6-4e2a-89a8-58259d2105b4" providerId="ADAL" clId="{F2E1AAD0-D64F-4ED5-8A5C-B55C146E0816}" dt="2024-11-21T21:43:19.181" v="381" actId="1076"/>
          <ac:spMkLst>
            <pc:docMk/>
            <pc:sldMk cId="7808792" sldId="569"/>
            <ac:spMk id="3" creationId="{53423F98-889A-1A65-B97A-F3AE04D0409D}"/>
          </ac:spMkLst>
        </pc:spChg>
        <pc:picChg chg="mod">
          <ac:chgData name="Maláč, Lukáš" userId="2fadc618-61d6-4e2a-89a8-58259d2105b4" providerId="ADAL" clId="{F2E1AAD0-D64F-4ED5-8A5C-B55C146E0816}" dt="2024-11-21T21:43:25.396" v="394" actId="1035"/>
          <ac:picMkLst>
            <pc:docMk/>
            <pc:sldMk cId="7808792" sldId="569"/>
            <ac:picMk id="4" creationId="{686B54DF-B82E-C1C6-1EEE-5A50D0897653}"/>
          </ac:picMkLst>
        </pc:picChg>
      </pc:sldChg>
      <pc:sldChg chg="modSp mod">
        <pc:chgData name="Maláč, Lukáš" userId="2fadc618-61d6-4e2a-89a8-58259d2105b4" providerId="ADAL" clId="{F2E1AAD0-D64F-4ED5-8A5C-B55C146E0816}" dt="2024-11-21T21:44:27.714" v="479" actId="20577"/>
        <pc:sldMkLst>
          <pc:docMk/>
          <pc:sldMk cId="299090263" sldId="570"/>
        </pc:sldMkLst>
        <pc:spChg chg="mod">
          <ac:chgData name="Maláč, Lukáš" userId="2fadc618-61d6-4e2a-89a8-58259d2105b4" providerId="ADAL" clId="{F2E1AAD0-D64F-4ED5-8A5C-B55C146E0816}" dt="2024-11-21T21:44:27.714" v="479" actId="20577"/>
          <ac:spMkLst>
            <pc:docMk/>
            <pc:sldMk cId="299090263" sldId="570"/>
            <ac:spMk id="3" creationId="{483BFDAD-78E9-8A62-CE15-5B9C1ACD8620}"/>
          </ac:spMkLst>
        </pc:spChg>
      </pc:sldChg>
      <pc:sldChg chg="modSp mod">
        <pc:chgData name="Maláč, Lukáš" userId="2fadc618-61d6-4e2a-89a8-58259d2105b4" providerId="ADAL" clId="{F2E1AAD0-D64F-4ED5-8A5C-B55C146E0816}" dt="2024-11-21T21:44:41.514" v="481" actId="20577"/>
        <pc:sldMkLst>
          <pc:docMk/>
          <pc:sldMk cId="1597373198" sldId="571"/>
        </pc:sldMkLst>
        <pc:spChg chg="mod">
          <ac:chgData name="Maláč, Lukáš" userId="2fadc618-61d6-4e2a-89a8-58259d2105b4" providerId="ADAL" clId="{F2E1AAD0-D64F-4ED5-8A5C-B55C146E0816}" dt="2024-11-21T21:44:41.514" v="481" actId="20577"/>
          <ac:spMkLst>
            <pc:docMk/>
            <pc:sldMk cId="1597373198" sldId="571"/>
            <ac:spMk id="5" creationId="{CA44172E-078B-04ED-4DFB-92CEC529C9D2}"/>
          </ac:spMkLst>
        </pc:spChg>
      </pc:sldChg>
      <pc:sldChg chg="modSp mod">
        <pc:chgData name="Maláč, Lukáš" userId="2fadc618-61d6-4e2a-89a8-58259d2105b4" providerId="ADAL" clId="{F2E1AAD0-D64F-4ED5-8A5C-B55C146E0816}" dt="2024-11-21T21:52:23.743" v="734" actId="27918"/>
        <pc:sldMkLst>
          <pc:docMk/>
          <pc:sldMk cId="3906570022" sldId="574"/>
        </pc:sldMkLst>
        <pc:graphicFrameChg chg="mod">
          <ac:chgData name="Maláč, Lukáš" userId="2fadc618-61d6-4e2a-89a8-58259d2105b4" providerId="ADAL" clId="{F2E1AAD0-D64F-4ED5-8A5C-B55C146E0816}" dt="2024-11-21T21:52:14.240" v="733" actId="207"/>
          <ac:graphicFrameMkLst>
            <pc:docMk/>
            <pc:sldMk cId="3906570022" sldId="574"/>
            <ac:graphicFrameMk id="4" creationId="{00000000-0008-0000-0100-000002000000}"/>
          </ac:graphicFrameMkLst>
        </pc:graphicFrameChg>
      </pc:sldChg>
      <pc:sldChg chg="modSp mod">
        <pc:chgData name="Maláč, Lukáš" userId="2fadc618-61d6-4e2a-89a8-58259d2105b4" providerId="ADAL" clId="{F2E1AAD0-D64F-4ED5-8A5C-B55C146E0816}" dt="2024-11-21T21:46:39.035" v="494" actId="27918"/>
        <pc:sldMkLst>
          <pc:docMk/>
          <pc:sldMk cId="1845014911" sldId="575"/>
        </pc:sldMkLst>
        <pc:graphicFrameChg chg="mod">
          <ac:chgData name="Maláč, Lukáš" userId="2fadc618-61d6-4e2a-89a8-58259d2105b4" providerId="ADAL" clId="{F2E1AAD0-D64F-4ED5-8A5C-B55C146E0816}" dt="2024-11-21T21:46:20.431" v="493"/>
          <ac:graphicFrameMkLst>
            <pc:docMk/>
            <pc:sldMk cId="1845014911" sldId="575"/>
            <ac:graphicFrameMk id="6" creationId="{00000000-0008-0000-0100-00000B000000}"/>
          </ac:graphicFrameMkLst>
        </pc:graphicFrameChg>
      </pc:sldChg>
      <pc:sldChg chg="modSp mod">
        <pc:chgData name="Maláč, Lukáš" userId="2fadc618-61d6-4e2a-89a8-58259d2105b4" providerId="ADAL" clId="{F2E1AAD0-D64F-4ED5-8A5C-B55C146E0816}" dt="2024-11-21T21:51:13.508" v="726" actId="20577"/>
        <pc:sldMkLst>
          <pc:docMk/>
          <pc:sldMk cId="1753451781" sldId="576"/>
        </pc:sldMkLst>
        <pc:spChg chg="mod">
          <ac:chgData name="Maláč, Lukáš" userId="2fadc618-61d6-4e2a-89a8-58259d2105b4" providerId="ADAL" clId="{F2E1AAD0-D64F-4ED5-8A5C-B55C146E0816}" dt="2024-11-21T21:51:13.508" v="726" actId="20577"/>
          <ac:spMkLst>
            <pc:docMk/>
            <pc:sldMk cId="1753451781" sldId="576"/>
            <ac:spMk id="3" creationId="{4448DAD6-4FEC-2DDF-08C7-A71525E17210}"/>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local_marie.valinova\INetCache\Content.Outlook\LM6G6G38\Metodicky&#769;%20ra&#769;mec%20OPTP.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3" Type="http://schemas.openxmlformats.org/officeDocument/2006/relationships/oleObject" Target="file:///C:\Users\local_marie.valinova\INetCache\Content.Outlook\LM6G6G38\Metodicky&#769;%20ra&#769;mec%20OPTP.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Se&#353;it1" TargetMode="Externa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2.xml"/></Relationships>
</file>

<file path=ppt/charts/_rels/chart5.xml.rels><?xml version="1.0" encoding="UTF-8" standalone="yes"?>
<Relationships xmlns="http://schemas.openxmlformats.org/package/2006/relationships"><Relationship Id="rId3" Type="http://schemas.openxmlformats.org/officeDocument/2006/relationships/oleObject" Target="file:///C:\Users\local_marie.valinova\INetCache\Content.Outlook\ES1D8RF7\Admin.%20na&#769;klady%20implementace%20OPTP.xlsx" TargetMode="Externa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3.xml"/></Relationships>
</file>

<file path=ppt/charts/_rels/chart6.xml.rels><?xml version="1.0" encoding="UTF-8" standalone="yes"?>
<Relationships xmlns="http://schemas.openxmlformats.org/package/2006/relationships"><Relationship Id="rId3" Type="http://schemas.openxmlformats.org/officeDocument/2006/relationships/oleObject" Target="file:///\\Users\marievalinova\Desktop\Te&#769;maticke&#769;%20okruhy%20data%20\MS2021+%20(CSSF21+)xlsx.xlsx" TargetMode="Externa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4.xml"/></Relationships>
</file>

<file path=ppt/charts/_rels/chart7.xml.rels><?xml version="1.0" encoding="UTF-8" standalone="yes"?>
<Relationships xmlns="http://schemas.openxmlformats.org/package/2006/relationships"><Relationship Id="rId3" Type="http://schemas.openxmlformats.org/officeDocument/2006/relationships/oleObject" Target="file:///C:\Users\local_marie.valinova\INetCache\Content.Outlook\LM6G6G38\ISKP21+.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local_marie.valinova\INetCache\Content.Outlook\LM6G6G38\Du&#778;ve&#780;ra.xlsx" TargetMode="Externa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chartUserShapes" Target="../drawings/drawing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cs-CZ" sz="1000" b="1"/>
              <a:t>V posledních 12 měsících jsem absolvoval/a</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cs-CZ"/>
        </a:p>
      </c:txPr>
    </c:title>
    <c:autoTitleDeleted val="0"/>
    <c:plotArea>
      <c:layout/>
      <c:barChart>
        <c:barDir val="col"/>
        <c:grouping val="clustered"/>
        <c:varyColors val="0"/>
        <c:ser>
          <c:idx val="0"/>
          <c:order val="0"/>
          <c:tx>
            <c:strRef>
              <c:f>'[Vzdělávání - příjemci.xlsx]List3'!$B$5</c:f>
              <c:strCache>
                <c:ptCount val="1"/>
                <c:pt idx="0">
                  <c:v>1 vzdělávací kurz hrazený z OPTP</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cs-CZ"/>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'[Vzdělávání - příjemci.xlsx]List3'!$A$6:$A$8</c:f>
              <c:strCache>
                <c:ptCount val="3"/>
                <c:pt idx="0">
                  <c:v>Horizontální úřady  (n=229)</c:v>
                </c:pt>
                <c:pt idx="1">
                  <c:v>Řídicí orgány  (n=172)</c:v>
                </c:pt>
                <c:pt idx="2">
                  <c:v>Ostatní (n=56)</c:v>
                </c:pt>
              </c:strCache>
            </c:strRef>
          </c:cat>
          <c:val>
            <c:numRef>
              <c:f>'[Vzdělávání - příjemci.xlsx]List3'!$B$6:$B$8</c:f>
              <c:numCache>
                <c:formatCode>0%</c:formatCode>
                <c:ptCount val="3"/>
                <c:pt idx="0">
                  <c:v>0.21397379912663755</c:v>
                </c:pt>
                <c:pt idx="1">
                  <c:v>0.22674418604651161</c:v>
                </c:pt>
                <c:pt idx="2">
                  <c:v>0.21428571428571427</c:v>
                </c:pt>
              </c:numCache>
            </c:numRef>
          </c:val>
          <c:extLst>
            <c:ext xmlns:c16="http://schemas.microsoft.com/office/drawing/2014/chart" uri="{C3380CC4-5D6E-409C-BE32-E72D297353CC}">
              <c16:uniqueId val="{00000000-657F-41CA-B819-AFF5F8B70D32}"/>
            </c:ext>
          </c:extLst>
        </c:ser>
        <c:ser>
          <c:idx val="1"/>
          <c:order val="1"/>
          <c:tx>
            <c:strRef>
              <c:f>'[Vzdělávání - příjemci.xlsx]List3'!$C$5</c:f>
              <c:strCache>
                <c:ptCount val="1"/>
                <c:pt idx="0">
                  <c:v>2 vzdělávací kurzy hrazené z OPTP</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cs-CZ"/>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'[Vzdělávání - příjemci.xlsx]List3'!$A$6:$A$8</c:f>
              <c:strCache>
                <c:ptCount val="3"/>
                <c:pt idx="0">
                  <c:v>Horizontální úřady  (n=229)</c:v>
                </c:pt>
                <c:pt idx="1">
                  <c:v>Řídicí orgány  (n=172)</c:v>
                </c:pt>
                <c:pt idx="2">
                  <c:v>Ostatní (n=56)</c:v>
                </c:pt>
              </c:strCache>
            </c:strRef>
          </c:cat>
          <c:val>
            <c:numRef>
              <c:f>'[Vzdělávání - příjemci.xlsx]List3'!$C$6:$C$8</c:f>
              <c:numCache>
                <c:formatCode>0%</c:formatCode>
                <c:ptCount val="3"/>
                <c:pt idx="0">
                  <c:v>0.2183406113537118</c:v>
                </c:pt>
                <c:pt idx="1">
                  <c:v>0.2558139534883721</c:v>
                </c:pt>
                <c:pt idx="2">
                  <c:v>0.17857142857142858</c:v>
                </c:pt>
              </c:numCache>
            </c:numRef>
          </c:val>
          <c:extLst>
            <c:ext xmlns:c16="http://schemas.microsoft.com/office/drawing/2014/chart" uri="{C3380CC4-5D6E-409C-BE32-E72D297353CC}">
              <c16:uniqueId val="{00000001-657F-41CA-B819-AFF5F8B70D32}"/>
            </c:ext>
          </c:extLst>
        </c:ser>
        <c:ser>
          <c:idx val="2"/>
          <c:order val="2"/>
          <c:tx>
            <c:strRef>
              <c:f>'[Vzdělávání - příjemci.xlsx]List3'!$D$5</c:f>
              <c:strCache>
                <c:ptCount val="1"/>
                <c:pt idx="0">
                  <c:v>3 vzdělávací kurzy hrazené z OPTP</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cs-CZ"/>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'[Vzdělávání - příjemci.xlsx]List3'!$A$6:$A$8</c:f>
              <c:strCache>
                <c:ptCount val="3"/>
                <c:pt idx="0">
                  <c:v>Horizontální úřady  (n=229)</c:v>
                </c:pt>
                <c:pt idx="1">
                  <c:v>Řídicí orgány  (n=172)</c:v>
                </c:pt>
                <c:pt idx="2">
                  <c:v>Ostatní (n=56)</c:v>
                </c:pt>
              </c:strCache>
            </c:strRef>
          </c:cat>
          <c:val>
            <c:numRef>
              <c:f>'[Vzdělávání - příjemci.xlsx]List3'!$D$6:$D$8</c:f>
              <c:numCache>
                <c:formatCode>0%</c:formatCode>
                <c:ptCount val="3"/>
                <c:pt idx="0">
                  <c:v>0.15720524017467249</c:v>
                </c:pt>
                <c:pt idx="1">
                  <c:v>6.3953488372093026E-2</c:v>
                </c:pt>
                <c:pt idx="2">
                  <c:v>0.125</c:v>
                </c:pt>
              </c:numCache>
            </c:numRef>
          </c:val>
          <c:extLst>
            <c:ext xmlns:c16="http://schemas.microsoft.com/office/drawing/2014/chart" uri="{C3380CC4-5D6E-409C-BE32-E72D297353CC}">
              <c16:uniqueId val="{00000002-657F-41CA-B819-AFF5F8B70D32}"/>
            </c:ext>
          </c:extLst>
        </c:ser>
        <c:ser>
          <c:idx val="3"/>
          <c:order val="3"/>
          <c:tx>
            <c:strRef>
              <c:f>'[Vzdělávání - příjemci.xlsx]List3'!$E$5</c:f>
              <c:strCache>
                <c:ptCount val="1"/>
                <c:pt idx="0">
                  <c:v>Více než 3 vzdělávací kurzy hrazené z OPTP</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cs-CZ"/>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'[Vzdělávání - příjemci.xlsx]List3'!$A$6:$A$8</c:f>
              <c:strCache>
                <c:ptCount val="3"/>
                <c:pt idx="0">
                  <c:v>Horizontální úřady  (n=229)</c:v>
                </c:pt>
                <c:pt idx="1">
                  <c:v>Řídicí orgány  (n=172)</c:v>
                </c:pt>
                <c:pt idx="2">
                  <c:v>Ostatní (n=56)</c:v>
                </c:pt>
              </c:strCache>
            </c:strRef>
          </c:cat>
          <c:val>
            <c:numRef>
              <c:f>'[Vzdělávání - příjemci.xlsx]List3'!$E$6:$E$8</c:f>
              <c:numCache>
                <c:formatCode>0%</c:formatCode>
                <c:ptCount val="3"/>
                <c:pt idx="0">
                  <c:v>0.18340611353711792</c:v>
                </c:pt>
                <c:pt idx="1">
                  <c:v>5.232558139534884E-2</c:v>
                </c:pt>
                <c:pt idx="2">
                  <c:v>3.5714285714285712E-2</c:v>
                </c:pt>
              </c:numCache>
            </c:numRef>
          </c:val>
          <c:extLst>
            <c:ext xmlns:c16="http://schemas.microsoft.com/office/drawing/2014/chart" uri="{C3380CC4-5D6E-409C-BE32-E72D297353CC}">
              <c16:uniqueId val="{00000003-657F-41CA-B819-AFF5F8B70D32}"/>
            </c:ext>
          </c:extLst>
        </c:ser>
        <c:ser>
          <c:idx val="4"/>
          <c:order val="4"/>
          <c:tx>
            <c:strRef>
              <c:f>'[Vzdělávání - příjemci.xlsx]List3'!$F$5</c:f>
              <c:strCache>
                <c:ptCount val="1"/>
                <c:pt idx="0">
                  <c:v>Žádný vzdělávací kurz hrazený z OPTP</c:v>
                </c:pt>
              </c:strCache>
            </c:strRef>
          </c:tx>
          <c:spPr>
            <a:solidFill>
              <a:schemeClr val="tx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cs-CZ"/>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'[Vzdělávání - příjemci.xlsx]List3'!$A$6:$A$8</c:f>
              <c:strCache>
                <c:ptCount val="3"/>
                <c:pt idx="0">
                  <c:v>Horizontální úřady  (n=229)</c:v>
                </c:pt>
                <c:pt idx="1">
                  <c:v>Řídicí orgány  (n=172)</c:v>
                </c:pt>
                <c:pt idx="2">
                  <c:v>Ostatní (n=56)</c:v>
                </c:pt>
              </c:strCache>
            </c:strRef>
          </c:cat>
          <c:val>
            <c:numRef>
              <c:f>'[Vzdělávání - příjemci.xlsx]List3'!$F$6:$F$8</c:f>
              <c:numCache>
                <c:formatCode>0%</c:formatCode>
                <c:ptCount val="3"/>
                <c:pt idx="0">
                  <c:v>0.22707423580786026</c:v>
                </c:pt>
                <c:pt idx="1">
                  <c:v>0.40116279069767441</c:v>
                </c:pt>
                <c:pt idx="2">
                  <c:v>0.44642857142857145</c:v>
                </c:pt>
              </c:numCache>
            </c:numRef>
          </c:val>
          <c:extLst>
            <c:ext xmlns:c16="http://schemas.microsoft.com/office/drawing/2014/chart" uri="{C3380CC4-5D6E-409C-BE32-E72D297353CC}">
              <c16:uniqueId val="{00000004-657F-41CA-B819-AFF5F8B70D32}"/>
            </c:ext>
          </c:extLst>
        </c:ser>
        <c:dLbls>
          <c:dLblPos val="outEnd"/>
          <c:showLegendKey val="0"/>
          <c:showVal val="1"/>
          <c:showCatName val="0"/>
          <c:showSerName val="0"/>
          <c:showPercent val="0"/>
          <c:showBubbleSize val="0"/>
        </c:dLbls>
        <c:gapWidth val="219"/>
        <c:overlap val="-27"/>
        <c:axId val="5227360"/>
        <c:axId val="5225440"/>
      </c:barChart>
      <c:catAx>
        <c:axId val="52273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cs-CZ"/>
          </a:p>
        </c:txPr>
        <c:crossAx val="5225440"/>
        <c:crosses val="autoZero"/>
        <c:auto val="1"/>
        <c:lblAlgn val="ctr"/>
        <c:lblOffset val="100"/>
        <c:noMultiLvlLbl val="0"/>
      </c:catAx>
      <c:valAx>
        <c:axId val="522544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cs-CZ"/>
          </a:p>
        </c:txPr>
        <c:crossAx val="5227360"/>
        <c:crosses val="autoZero"/>
        <c:crossBetween val="between"/>
        <c:majorUnit val="0.1"/>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cs-CZ"/>
        </a:p>
      </c:txPr>
    </c:legend>
    <c:plotVisOnly val="1"/>
    <c:dispBlanksAs val="gap"/>
    <c:showDLblsOverMax val="0"/>
  </c:chart>
  <c:spPr>
    <a:solidFill>
      <a:schemeClr val="bg1"/>
    </a:solidFill>
    <a:ln w="9525" cap="flat" cmpd="sng" algn="ctr">
      <a:noFill/>
      <a:round/>
    </a:ln>
    <a:effectLst/>
  </c:spPr>
  <c:txPr>
    <a:bodyPr/>
    <a:lstStyle/>
    <a:p>
      <a:pPr>
        <a:defRPr>
          <a:latin typeface="+mn-lt"/>
        </a:defRPr>
      </a:pPr>
      <a:endParaRPr lang="cs-CZ"/>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pivotSource>
    <c:name>[Metodický rámec OPTP.xlsx]List2!Kontingenční tabulka1</c:name>
    <c:fmtId val="-1"/>
  </c:pivotSource>
  <c:chart>
    <c:title>
      <c:tx>
        <c:rich>
          <a:bodyPr rot="0" spcFirstLastPara="1" vertOverflow="ellipsis" vert="horz" wrap="square" anchor="ctr" anchorCtr="1"/>
          <a:lstStyle/>
          <a:p>
            <a:pPr>
              <a:defRPr sz="1200" b="0" i="0" u="none" strike="noStrike" kern="1200" baseline="0">
                <a:solidFill>
                  <a:schemeClr val="tx2"/>
                </a:solidFill>
                <a:latin typeface="+mn-lt"/>
                <a:ea typeface="+mn-ea"/>
                <a:cs typeface="Times New Roman" panose="02020603050405020304" pitchFamily="18" charset="0"/>
              </a:defRPr>
            </a:pPr>
            <a:r>
              <a:rPr lang="cs-CZ" sz="1000" b="1">
                <a:solidFill>
                  <a:sysClr val="windowText" lastClr="000000"/>
                </a:solidFill>
              </a:rPr>
              <a:t>Jak jste spokojen/a s nastavením metodik a dokumentů OPTP?</a:t>
            </a:r>
          </a:p>
        </c:rich>
      </c:tx>
      <c:layout>
        <c:manualLayout>
          <c:xMode val="edge"/>
          <c:yMode val="edge"/>
          <c:x val="8.9199436680749644E-2"/>
          <c:y val="4.229895593667788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mn-lt"/>
              <a:ea typeface="+mn-ea"/>
              <a:cs typeface="Times New Roman" panose="02020603050405020304" pitchFamily="18" charset="0"/>
            </a:defRPr>
          </a:pPr>
          <a:endParaRPr lang="cs-CZ"/>
        </a:p>
      </c:txPr>
    </c:title>
    <c:autoTitleDeleted val="0"/>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cs-CZ"/>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cs-CZ"/>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cs-CZ"/>
            </a:p>
          </c:txPr>
          <c:showLegendKey val="0"/>
          <c:showVal val="0"/>
          <c:showCatName val="0"/>
          <c:showSerName val="0"/>
          <c:showPercent val="0"/>
          <c:showBubbleSize val="0"/>
          <c:extLst>
            <c:ext xmlns:c15="http://schemas.microsoft.com/office/drawing/2012/chart" uri="{CE6537A1-D6FC-4f65-9D91-7224C49458BB}"/>
          </c:extLst>
        </c:dLbl>
      </c:pivotFmt>
    </c:pivotFmts>
    <c:plotArea>
      <c:layout>
        <c:manualLayout>
          <c:layoutTarget val="inner"/>
          <c:xMode val="edge"/>
          <c:yMode val="edge"/>
          <c:x val="0.11762611837848926"/>
          <c:y val="0.16500887145973397"/>
          <c:w val="0.52215128419568801"/>
          <c:h val="0.6938840329941135"/>
        </c:manualLayout>
      </c:layout>
      <c:doughnutChart>
        <c:varyColors val="1"/>
        <c:ser>
          <c:idx val="0"/>
          <c:order val="0"/>
          <c:tx>
            <c:strRef>
              <c:f>List2!$B$3</c:f>
              <c:strCache>
                <c:ptCount val="1"/>
                <c:pt idx="0">
                  <c:v>Celkem</c:v>
                </c:pt>
              </c:strCache>
            </c:strRef>
          </c:tx>
          <c:spPr>
            <a:solidFill>
              <a:schemeClr val="accent3"/>
            </a:solidFill>
          </c:spPr>
          <c:dPt>
            <c:idx val="0"/>
            <c:bubble3D val="0"/>
            <c:spPr>
              <a:solidFill>
                <a:srgbClr val="C00000"/>
              </a:solidFill>
              <a:ln>
                <a:noFill/>
              </a:ln>
              <a:effectLst/>
            </c:spPr>
            <c:extLst>
              <c:ext xmlns:c16="http://schemas.microsoft.com/office/drawing/2014/chart" uri="{C3380CC4-5D6E-409C-BE32-E72D297353CC}">
                <c16:uniqueId val="{00000000-424D-4E8D-A73A-E73875D8E889}"/>
              </c:ext>
            </c:extLst>
          </c:dPt>
          <c:dPt>
            <c:idx val="1"/>
            <c:bubble3D val="0"/>
            <c:spPr>
              <a:solidFill>
                <a:srgbClr val="FFC000"/>
              </a:solidFill>
              <a:ln>
                <a:noFill/>
              </a:ln>
              <a:effectLst/>
            </c:spPr>
            <c:extLst>
              <c:ext xmlns:c16="http://schemas.microsoft.com/office/drawing/2014/chart" uri="{C3380CC4-5D6E-409C-BE32-E72D297353CC}">
                <c16:uniqueId val="{00000001-424D-4E8D-A73A-E73875D8E889}"/>
              </c:ext>
            </c:extLst>
          </c:dPt>
          <c:dPt>
            <c:idx val="2"/>
            <c:bubble3D val="0"/>
            <c:spPr>
              <a:solidFill>
                <a:schemeClr val="accent3"/>
              </a:solidFill>
              <a:ln>
                <a:noFill/>
              </a:ln>
              <a:effectLst/>
            </c:spPr>
            <c:extLst>
              <c:ext xmlns:c16="http://schemas.microsoft.com/office/drawing/2014/chart" uri="{C3380CC4-5D6E-409C-BE32-E72D297353CC}">
                <c16:uniqueId val="{00000003-424D-4E8D-A73A-E73875D8E889}"/>
              </c:ext>
            </c:extLst>
          </c:dPt>
          <c:dPt>
            <c:idx val="3"/>
            <c:bubble3D val="0"/>
            <c:spPr>
              <a:solidFill>
                <a:srgbClr val="5B9BD5"/>
              </a:solidFill>
              <a:ln>
                <a:noFill/>
              </a:ln>
              <a:effectLst/>
            </c:spPr>
            <c:extLst>
              <c:ext xmlns:c16="http://schemas.microsoft.com/office/drawing/2014/chart" uri="{C3380CC4-5D6E-409C-BE32-E72D297353CC}">
                <c16:uniqueId val="{00000002-424D-4E8D-A73A-E73875D8E889}"/>
              </c:ext>
            </c:extLst>
          </c:dPt>
          <c:dLbls>
            <c:dLbl>
              <c:idx val="2"/>
              <c:layout>
                <c:manualLayout>
                  <c:x val="-2.4691358024691358E-3"/>
                  <c:y val="-2.485574441696364E-2"/>
                </c:manualLayout>
              </c:layou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3-424D-4E8D-A73A-E73875D8E889}"/>
                </c:ext>
              </c:extLst>
            </c:dLbl>
            <c:dLbl>
              <c:idx val="3"/>
              <c:layout>
                <c:manualLayout>
                  <c:x val="0"/>
                  <c:y val="-9.5872157036859793E-2"/>
                </c:manualLayout>
              </c:layou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2-424D-4E8D-A73A-E73875D8E889}"/>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2"/>
                    </a:solidFill>
                    <a:latin typeface="+mn-lt"/>
                    <a:ea typeface="+mn-ea"/>
                    <a:cs typeface="Times New Roman" panose="02020603050405020304" pitchFamily="18" charset="0"/>
                  </a:defRPr>
                </a:pPr>
                <a:endParaRPr lang="cs-CZ"/>
              </a:p>
            </c:txPr>
            <c:showLegendKey val="0"/>
            <c:showVal val="0"/>
            <c:showCatName val="0"/>
            <c:showSerName val="0"/>
            <c:showPercent val="1"/>
            <c:showBubbleSize val="0"/>
            <c:showLeaderLines val="0"/>
            <c:extLst>
              <c:ext xmlns:c15="http://schemas.microsoft.com/office/drawing/2012/chart" uri="{CE6537A1-D6FC-4f65-9D91-7224C49458BB}">
                <c15:layout/>
              </c:ext>
            </c:extLst>
          </c:dLbls>
          <c:cat>
            <c:strRef>
              <c:f>List2!$A$4:$A$8</c:f>
              <c:strCache>
                <c:ptCount val="4"/>
                <c:pt idx="0">
                  <c:v>Rozhodně spokojen/a</c:v>
                </c:pt>
                <c:pt idx="1">
                  <c:v>Spíše spokojen/a</c:v>
                </c:pt>
                <c:pt idx="2">
                  <c:v>Spíše nespokojen/a</c:v>
                </c:pt>
                <c:pt idx="3">
                  <c:v>Rozhodně nespokojen/a</c:v>
                </c:pt>
              </c:strCache>
            </c:strRef>
          </c:cat>
          <c:val>
            <c:numRef>
              <c:f>List2!$B$4:$B$8</c:f>
              <c:numCache>
                <c:formatCode>General</c:formatCode>
                <c:ptCount val="4"/>
                <c:pt idx="0">
                  <c:v>38</c:v>
                </c:pt>
                <c:pt idx="1">
                  <c:v>143</c:v>
                </c:pt>
                <c:pt idx="2">
                  <c:v>14</c:v>
                </c:pt>
                <c:pt idx="3">
                  <c:v>1</c:v>
                </c:pt>
              </c:numCache>
            </c:numRef>
          </c:val>
          <c:extLst>
            <c:ext xmlns:c16="http://schemas.microsoft.com/office/drawing/2014/chart" uri="{C3380CC4-5D6E-409C-BE32-E72D297353CC}">
              <c16:uniqueId val="{00000000-B8DE-4D0B-8599-4E024C37F091}"/>
            </c:ext>
          </c:extLst>
        </c:ser>
        <c:dLbls>
          <c:showLegendKey val="0"/>
          <c:showVal val="0"/>
          <c:showCatName val="0"/>
          <c:showSerName val="0"/>
          <c:showPercent val="0"/>
          <c:showBubbleSize val="0"/>
          <c:showLeaderLines val="0"/>
        </c:dLbls>
        <c:firstSliceAng val="0"/>
        <c:holeSize val="50"/>
      </c:doughnutChart>
      <c:spPr>
        <a:noFill/>
        <a:ln w="25400">
          <a:solidFill>
            <a:schemeClr val="bg1"/>
          </a:solidFill>
        </a:ln>
        <a:effectLst/>
      </c:spPr>
    </c:plotArea>
    <c:legend>
      <c:legendPos val="r"/>
      <c:layout/>
      <c:overlay val="0"/>
      <c:spPr>
        <a:noFill/>
        <a:ln>
          <a:noFill/>
        </a:ln>
        <a:effectLst/>
      </c:spPr>
      <c:txPr>
        <a:bodyPr rot="0" spcFirstLastPara="1" vertOverflow="ellipsis" vert="horz" wrap="square" anchor="ctr" anchorCtr="1"/>
        <a:lstStyle/>
        <a:p>
          <a:pPr>
            <a:defRPr sz="1000" b="0" i="0" u="none" strike="noStrike" kern="1200" baseline="0">
              <a:solidFill>
                <a:schemeClr val="tx2"/>
              </a:solidFill>
              <a:latin typeface="+mn-lt"/>
              <a:ea typeface="+mn-ea"/>
              <a:cs typeface="Times New Roman" panose="02020603050405020304" pitchFamily="18" charset="0"/>
            </a:defRPr>
          </a:pPr>
          <a:endParaRPr lang="cs-CZ"/>
        </a:p>
      </c:txPr>
    </c:legend>
    <c:plotVisOnly val="1"/>
    <c:dispBlanksAs val="gap"/>
    <c:showDLblsOverMax val="1"/>
  </c:chart>
  <c:spPr>
    <a:noFill/>
    <a:ln w="9525" cap="flat" cmpd="sng" algn="ctr">
      <a:noFill/>
      <a:prstDash val="solid"/>
      <a:round/>
    </a:ln>
    <a:effectLst/>
  </c:spPr>
  <c:txPr>
    <a:bodyPr/>
    <a:lstStyle/>
    <a:p>
      <a:pPr>
        <a:defRPr>
          <a:solidFill>
            <a:schemeClr val="tx2"/>
          </a:solidFill>
          <a:latin typeface="+mn-lt"/>
          <a:cs typeface="Times New Roman" panose="02020603050405020304" pitchFamily="18" charset="0"/>
        </a:defRPr>
      </a:pPr>
      <a:endParaRPr lang="cs-CZ"/>
    </a:p>
  </c:txPr>
  <c:externalData r:id="rId3">
    <c:autoUpdate val="0"/>
  </c:externalData>
  <c:userShapes r:id="rId4"/>
  <c:extLst>
    <c:ext xmlns:c14="http://schemas.microsoft.com/office/drawing/2007/8/2/chart" uri="{781A3756-C4B2-4CAC-9D66-4F8BD8637D16}">
      <c14:pivotOptions>
        <c14:dropZoneFilter val="1"/>
        <c14:dropZoneCategories val="1"/>
        <c14:dropZoneData val="1"/>
        <c14:dropZoneSeries val="1"/>
      </c14:pivotOptions>
    </c:ext>
  </c:extLst>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baseline="0">
                <a:solidFill>
                  <a:schemeClr val="tx2"/>
                </a:solidFill>
                <a:latin typeface="Arial" panose="020B0604020202020204" pitchFamily="34" charset="0"/>
                <a:ea typeface="+mn-ea"/>
                <a:cs typeface="Arial" panose="020B0604020202020204" pitchFamily="34" charset="0"/>
              </a:defRPr>
            </a:pPr>
            <a:r>
              <a:rPr lang="cs-CZ" sz="1000" b="1">
                <a:solidFill>
                  <a:sysClr val="windowText" lastClr="000000"/>
                </a:solidFill>
              </a:rPr>
              <a:t>Jak hodnotíte následující aspekty metodiky a dokumentů (příruček) OPTP: </a:t>
            </a:r>
          </a:p>
        </c:rich>
      </c:tx>
      <c:layout>
        <c:manualLayout>
          <c:xMode val="edge"/>
          <c:yMode val="edge"/>
          <c:x val="0.13972105167700685"/>
          <c:y val="2.7702730930260017E-2"/>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2"/>
              </a:solidFill>
              <a:latin typeface="Arial" panose="020B0604020202020204" pitchFamily="34" charset="0"/>
              <a:ea typeface="+mn-ea"/>
              <a:cs typeface="Arial" panose="020B0604020202020204" pitchFamily="34" charset="0"/>
            </a:defRPr>
          </a:pPr>
          <a:endParaRPr lang="cs-CZ"/>
        </a:p>
      </c:txPr>
    </c:title>
    <c:autoTitleDeleted val="0"/>
    <c:plotArea>
      <c:layout>
        <c:manualLayout>
          <c:layoutTarget val="inner"/>
          <c:xMode val="edge"/>
          <c:yMode val="edge"/>
          <c:x val="0.4753498700191009"/>
          <c:y val="0.21039901504368388"/>
          <c:w val="0.48597847763266061"/>
          <c:h val="0.60548102783448365"/>
        </c:manualLayout>
      </c:layout>
      <c:barChart>
        <c:barDir val="bar"/>
        <c:grouping val="stacked"/>
        <c:varyColors val="0"/>
        <c:ser>
          <c:idx val="1"/>
          <c:order val="0"/>
          <c:tx>
            <c:strRef>
              <c:f>List2!$AC$46</c:f>
              <c:strCache>
                <c:ptCount val="1"/>
                <c:pt idx="0">
                  <c:v>5 Velmi spokojen/a</c:v>
                </c:pt>
              </c:strCache>
            </c:strRef>
          </c:tx>
          <c:spPr>
            <a:solidFill>
              <a:srgbClr val="C00000"/>
            </a:solidFill>
            <a:ln>
              <a:noFill/>
            </a:ln>
            <a:effectLst/>
          </c:spPr>
          <c:invertIfNegative val="0"/>
          <c:cat>
            <c:strRef>
              <c:f>List2!$AD$45:$AK$45</c:f>
              <c:strCache>
                <c:ptCount val="8"/>
                <c:pt idx="0">
                  <c:v>Jednoznačnost metodik (n=172)</c:v>
                </c:pt>
                <c:pt idx="1">
                  <c:v>Přehlednost a srozumitelnost metodik a terminologie (n=172)</c:v>
                </c:pt>
                <c:pt idx="2">
                  <c:v>Dostatečnost informací pro výkon služby/ práce (n=170)</c:v>
                </c:pt>
                <c:pt idx="3">
                  <c:v>Dostatečnost podpory (n=169)</c:v>
                </c:pt>
                <c:pt idx="4">
                  <c:v>Rozsah metodických pokynů (n=169)</c:v>
                </c:pt>
                <c:pt idx="5">
                  <c:v>Počet aktualizací metodických pokynů (n=163)</c:v>
                </c:pt>
                <c:pt idx="6">
                  <c:v>Informace ohledně aktualizací metodický pokynů OPTP (n=167)</c:v>
                </c:pt>
                <c:pt idx="7">
                  <c:v>Sdílení informací ze strany OPTP (n=169)</c:v>
                </c:pt>
              </c:strCache>
            </c:strRef>
          </c:cat>
          <c:val>
            <c:numRef>
              <c:f>List2!$AD$46:$AK$46</c:f>
              <c:numCache>
                <c:formatCode>0%</c:formatCode>
                <c:ptCount val="8"/>
                <c:pt idx="0">
                  <c:v>0.20348837209302326</c:v>
                </c:pt>
                <c:pt idx="1">
                  <c:v>0.22093023255813954</c:v>
                </c:pt>
                <c:pt idx="2">
                  <c:v>0.30588235294117649</c:v>
                </c:pt>
                <c:pt idx="3">
                  <c:v>0.51479289940828399</c:v>
                </c:pt>
                <c:pt idx="4">
                  <c:v>2.9585798816568046E-2</c:v>
                </c:pt>
                <c:pt idx="5">
                  <c:v>0.25153374233128833</c:v>
                </c:pt>
                <c:pt idx="6">
                  <c:v>0.33532934131736525</c:v>
                </c:pt>
                <c:pt idx="7">
                  <c:v>0.39644970414201186</c:v>
                </c:pt>
              </c:numCache>
            </c:numRef>
          </c:val>
          <c:extLst>
            <c:ext xmlns:c16="http://schemas.microsoft.com/office/drawing/2014/chart" uri="{C3380CC4-5D6E-409C-BE32-E72D297353CC}">
              <c16:uniqueId val="{00000000-1178-4B55-BDC6-2FFF34353367}"/>
            </c:ext>
          </c:extLst>
        </c:ser>
        <c:ser>
          <c:idx val="5"/>
          <c:order val="1"/>
          <c:tx>
            <c:strRef>
              <c:f>List2!$AC$53</c:f>
              <c:strCache>
                <c:ptCount val="1"/>
                <c:pt idx="0">
                  <c:v>4</c:v>
                </c:pt>
              </c:strCache>
            </c:strRef>
          </c:tx>
          <c:spPr>
            <a:solidFill>
              <a:schemeClr val="accent4"/>
            </a:solidFill>
            <a:ln>
              <a:noFill/>
            </a:ln>
            <a:effectLst/>
          </c:spPr>
          <c:invertIfNegative val="0"/>
          <c:cat>
            <c:strRef>
              <c:f>List2!$AD$45:$AK$45</c:f>
              <c:strCache>
                <c:ptCount val="8"/>
                <c:pt idx="0">
                  <c:v>Jednoznačnost metodik (n=172)</c:v>
                </c:pt>
                <c:pt idx="1">
                  <c:v>Přehlednost a srozumitelnost metodik a terminologie (n=172)</c:v>
                </c:pt>
                <c:pt idx="2">
                  <c:v>Dostatečnost informací pro výkon služby/ práce (n=170)</c:v>
                </c:pt>
                <c:pt idx="3">
                  <c:v>Dostatečnost podpory (n=169)</c:v>
                </c:pt>
                <c:pt idx="4">
                  <c:v>Rozsah metodických pokynů (n=169)</c:v>
                </c:pt>
                <c:pt idx="5">
                  <c:v>Počet aktualizací metodických pokynů (n=163)</c:v>
                </c:pt>
                <c:pt idx="6">
                  <c:v>Informace ohledně aktualizací metodický pokynů OPTP (n=167)</c:v>
                </c:pt>
                <c:pt idx="7">
                  <c:v>Sdílení informací ze strany OPTP (n=169)</c:v>
                </c:pt>
              </c:strCache>
            </c:strRef>
          </c:cat>
          <c:val>
            <c:numRef>
              <c:f>List2!$AD$53:$AK$53</c:f>
              <c:numCache>
                <c:formatCode>0%</c:formatCode>
                <c:ptCount val="8"/>
                <c:pt idx="0">
                  <c:v>0.4941860465116279</c:v>
                </c:pt>
                <c:pt idx="1">
                  <c:v>0.46511627906976744</c:v>
                </c:pt>
                <c:pt idx="2">
                  <c:v>0.40588235294117647</c:v>
                </c:pt>
                <c:pt idx="3">
                  <c:v>0.30177514792899407</c:v>
                </c:pt>
                <c:pt idx="4">
                  <c:v>0.43195266272189348</c:v>
                </c:pt>
                <c:pt idx="5">
                  <c:v>0.33742331288343558</c:v>
                </c:pt>
                <c:pt idx="6">
                  <c:v>0.29341317365269459</c:v>
                </c:pt>
                <c:pt idx="7">
                  <c:v>0.30769230769230771</c:v>
                </c:pt>
              </c:numCache>
            </c:numRef>
          </c:val>
          <c:extLst>
            <c:ext xmlns:c16="http://schemas.microsoft.com/office/drawing/2014/chart" uri="{C3380CC4-5D6E-409C-BE32-E72D297353CC}">
              <c16:uniqueId val="{00000001-1178-4B55-BDC6-2FFF34353367}"/>
            </c:ext>
          </c:extLst>
        </c:ser>
        <c:ser>
          <c:idx val="0"/>
          <c:order val="2"/>
          <c:tx>
            <c:strRef>
              <c:f>List2!$AC$54</c:f>
              <c:strCache>
                <c:ptCount val="1"/>
                <c:pt idx="0">
                  <c:v>3</c:v>
                </c:pt>
              </c:strCache>
            </c:strRef>
          </c:tx>
          <c:spPr>
            <a:solidFill>
              <a:schemeClr val="accent2"/>
            </a:solidFill>
            <a:ln>
              <a:noFill/>
            </a:ln>
            <a:effectLst/>
          </c:spPr>
          <c:invertIfNegative val="0"/>
          <c:cat>
            <c:strRef>
              <c:f>List2!$AD$45:$AK$45</c:f>
              <c:strCache>
                <c:ptCount val="8"/>
                <c:pt idx="0">
                  <c:v>Jednoznačnost metodik (n=172)</c:v>
                </c:pt>
                <c:pt idx="1">
                  <c:v>Přehlednost a srozumitelnost metodik a terminologie (n=172)</c:v>
                </c:pt>
                <c:pt idx="2">
                  <c:v>Dostatečnost informací pro výkon služby/ práce (n=170)</c:v>
                </c:pt>
                <c:pt idx="3">
                  <c:v>Dostatečnost podpory (n=169)</c:v>
                </c:pt>
                <c:pt idx="4">
                  <c:v>Rozsah metodických pokynů (n=169)</c:v>
                </c:pt>
                <c:pt idx="5">
                  <c:v>Počet aktualizací metodických pokynů (n=163)</c:v>
                </c:pt>
                <c:pt idx="6">
                  <c:v>Informace ohledně aktualizací metodický pokynů OPTP (n=167)</c:v>
                </c:pt>
                <c:pt idx="7">
                  <c:v>Sdílení informací ze strany OPTP (n=169)</c:v>
                </c:pt>
              </c:strCache>
            </c:strRef>
          </c:cat>
          <c:val>
            <c:numRef>
              <c:f>List2!$AD$54:$AK$54</c:f>
              <c:numCache>
                <c:formatCode>0%</c:formatCode>
                <c:ptCount val="8"/>
                <c:pt idx="0">
                  <c:v>0.25</c:v>
                </c:pt>
                <c:pt idx="1">
                  <c:v>0.22093023255813954</c:v>
                </c:pt>
                <c:pt idx="2">
                  <c:v>0.20588235294117646</c:v>
                </c:pt>
                <c:pt idx="3">
                  <c:v>0.11834319526627218</c:v>
                </c:pt>
                <c:pt idx="4">
                  <c:v>0.24852071005917159</c:v>
                </c:pt>
                <c:pt idx="5">
                  <c:v>0.32515337423312884</c:v>
                </c:pt>
                <c:pt idx="6">
                  <c:v>0.29341317365269459</c:v>
                </c:pt>
                <c:pt idx="7">
                  <c:v>0.20710059171597633</c:v>
                </c:pt>
              </c:numCache>
            </c:numRef>
          </c:val>
          <c:extLst>
            <c:ext xmlns:c16="http://schemas.microsoft.com/office/drawing/2014/chart" uri="{C3380CC4-5D6E-409C-BE32-E72D297353CC}">
              <c16:uniqueId val="{00000002-1178-4B55-BDC6-2FFF34353367}"/>
            </c:ext>
          </c:extLst>
        </c:ser>
        <c:ser>
          <c:idx val="4"/>
          <c:order val="3"/>
          <c:tx>
            <c:strRef>
              <c:f>List2!$AC$55</c:f>
              <c:strCache>
                <c:ptCount val="1"/>
                <c:pt idx="0">
                  <c:v>2</c:v>
                </c:pt>
              </c:strCache>
            </c:strRef>
          </c:tx>
          <c:spPr>
            <a:solidFill>
              <a:schemeClr val="accent3"/>
            </a:solidFill>
            <a:ln>
              <a:noFill/>
            </a:ln>
            <a:effectLst/>
          </c:spPr>
          <c:invertIfNegative val="0"/>
          <c:cat>
            <c:strRef>
              <c:f>List2!$AD$45:$AK$45</c:f>
              <c:strCache>
                <c:ptCount val="8"/>
                <c:pt idx="0">
                  <c:v>Jednoznačnost metodik (n=172)</c:v>
                </c:pt>
                <c:pt idx="1">
                  <c:v>Přehlednost a srozumitelnost metodik a terminologie (n=172)</c:v>
                </c:pt>
                <c:pt idx="2">
                  <c:v>Dostatečnost informací pro výkon služby/ práce (n=170)</c:v>
                </c:pt>
                <c:pt idx="3">
                  <c:v>Dostatečnost podpory (n=169)</c:v>
                </c:pt>
                <c:pt idx="4">
                  <c:v>Rozsah metodických pokynů (n=169)</c:v>
                </c:pt>
                <c:pt idx="5">
                  <c:v>Počet aktualizací metodických pokynů (n=163)</c:v>
                </c:pt>
                <c:pt idx="6">
                  <c:v>Informace ohledně aktualizací metodický pokynů OPTP (n=167)</c:v>
                </c:pt>
                <c:pt idx="7">
                  <c:v>Sdílení informací ze strany OPTP (n=169)</c:v>
                </c:pt>
              </c:strCache>
            </c:strRef>
          </c:cat>
          <c:val>
            <c:numRef>
              <c:f>List2!$AD$55:$AK$55</c:f>
              <c:numCache>
                <c:formatCode>0%</c:formatCode>
                <c:ptCount val="8"/>
                <c:pt idx="0">
                  <c:v>3.4883720930232558E-2</c:v>
                </c:pt>
                <c:pt idx="1">
                  <c:v>6.9767441860465115E-2</c:v>
                </c:pt>
                <c:pt idx="2">
                  <c:v>5.2941176470588235E-2</c:v>
                </c:pt>
                <c:pt idx="3">
                  <c:v>4.142011834319527E-2</c:v>
                </c:pt>
                <c:pt idx="4">
                  <c:v>7.1005917159763315E-2</c:v>
                </c:pt>
                <c:pt idx="5">
                  <c:v>4.9079754601226995E-2</c:v>
                </c:pt>
                <c:pt idx="6">
                  <c:v>5.3892215568862277E-2</c:v>
                </c:pt>
                <c:pt idx="7">
                  <c:v>5.9171597633136092E-2</c:v>
                </c:pt>
              </c:numCache>
            </c:numRef>
          </c:val>
          <c:extLst>
            <c:ext xmlns:c16="http://schemas.microsoft.com/office/drawing/2014/chart" uri="{C3380CC4-5D6E-409C-BE32-E72D297353CC}">
              <c16:uniqueId val="{00000003-1178-4B55-BDC6-2FFF34353367}"/>
            </c:ext>
          </c:extLst>
        </c:ser>
        <c:ser>
          <c:idx val="3"/>
          <c:order val="4"/>
          <c:tx>
            <c:strRef>
              <c:f>List2!$AC$56</c:f>
              <c:strCache>
                <c:ptCount val="1"/>
                <c:pt idx="0">
                  <c:v>1 Velmi nespokojen/a</c:v>
                </c:pt>
              </c:strCache>
            </c:strRef>
          </c:tx>
          <c:spPr>
            <a:solidFill>
              <a:schemeClr val="accent1"/>
            </a:solidFill>
            <a:ln>
              <a:noFill/>
            </a:ln>
            <a:effectLst/>
          </c:spPr>
          <c:invertIfNegative val="0"/>
          <c:cat>
            <c:strRef>
              <c:f>List2!$AD$45:$AK$45</c:f>
              <c:strCache>
                <c:ptCount val="8"/>
                <c:pt idx="0">
                  <c:v>Jednoznačnost metodik (n=172)</c:v>
                </c:pt>
                <c:pt idx="1">
                  <c:v>Přehlednost a srozumitelnost metodik a terminologie (n=172)</c:v>
                </c:pt>
                <c:pt idx="2">
                  <c:v>Dostatečnost informací pro výkon služby/ práce (n=170)</c:v>
                </c:pt>
                <c:pt idx="3">
                  <c:v>Dostatečnost podpory (n=169)</c:v>
                </c:pt>
                <c:pt idx="4">
                  <c:v>Rozsah metodických pokynů (n=169)</c:v>
                </c:pt>
                <c:pt idx="5">
                  <c:v>Počet aktualizací metodických pokynů (n=163)</c:v>
                </c:pt>
                <c:pt idx="6">
                  <c:v>Informace ohledně aktualizací metodický pokynů OPTP (n=167)</c:v>
                </c:pt>
                <c:pt idx="7">
                  <c:v>Sdílení informací ze strany OPTP (n=169)</c:v>
                </c:pt>
              </c:strCache>
            </c:strRef>
          </c:cat>
          <c:val>
            <c:numRef>
              <c:f>List2!$AD$56:$AK$56</c:f>
              <c:numCache>
                <c:formatCode>0%</c:formatCode>
                <c:ptCount val="8"/>
                <c:pt idx="0">
                  <c:v>1.7441860465116279E-2</c:v>
                </c:pt>
                <c:pt idx="1">
                  <c:v>2.3255813953488372E-2</c:v>
                </c:pt>
                <c:pt idx="2">
                  <c:v>2.9411764705882353E-2</c:v>
                </c:pt>
                <c:pt idx="3">
                  <c:v>2.3668639053254437E-2</c:v>
                </c:pt>
                <c:pt idx="4">
                  <c:v>0.21893491124260356</c:v>
                </c:pt>
                <c:pt idx="5">
                  <c:v>3.6809815950920248E-2</c:v>
                </c:pt>
                <c:pt idx="6">
                  <c:v>2.3952095808383235E-2</c:v>
                </c:pt>
                <c:pt idx="7">
                  <c:v>2.9585798816568046E-2</c:v>
                </c:pt>
              </c:numCache>
            </c:numRef>
          </c:val>
          <c:extLst>
            <c:ext xmlns:c16="http://schemas.microsoft.com/office/drawing/2014/chart" uri="{C3380CC4-5D6E-409C-BE32-E72D297353CC}">
              <c16:uniqueId val="{00000004-1178-4B55-BDC6-2FFF34353367}"/>
            </c:ext>
          </c:extLst>
        </c:ser>
        <c:dLbls>
          <c:showLegendKey val="0"/>
          <c:showVal val="0"/>
          <c:showCatName val="0"/>
          <c:showSerName val="0"/>
          <c:showPercent val="0"/>
          <c:showBubbleSize val="0"/>
        </c:dLbls>
        <c:gapWidth val="150"/>
        <c:overlap val="100"/>
        <c:axId val="1614050223"/>
        <c:axId val="1"/>
      </c:barChart>
      <c:catAx>
        <c:axId val="1614050223"/>
        <c:scaling>
          <c:orientation val="minMax"/>
        </c:scaling>
        <c:delete val="0"/>
        <c:axPos val="r"/>
        <c:majorGridlines>
          <c:spPr>
            <a:ln w="9525" cap="flat" cmpd="sng" algn="ctr">
              <a:solidFill>
                <a:srgbClr val="FFFFFF"/>
              </a:solidFill>
              <a:prstDash val="solid"/>
              <a:round/>
            </a:ln>
            <a:effectLst/>
          </c:spPr>
        </c:majorGridlines>
        <c:numFmt formatCode="General" sourceLinked="0"/>
        <c:majorTickMark val="in"/>
        <c:minorTickMark val="none"/>
        <c:tickLblPos val="low"/>
        <c:spPr>
          <a:noFill/>
          <a:ln w="9525" cap="flat" cmpd="sng" algn="ctr">
            <a:solidFill>
              <a:srgbClr val="000000"/>
            </a:solidFill>
            <a:prstDash val="solid"/>
            <a:round/>
          </a:ln>
          <a:effectLst/>
          <a:extLst>
            <a:ext uri="{909E8E84-426E-40DD-AFC4-6F175D3DCCD1}">
              <a14:hiddenFill xmlns:a14="http://schemas.microsoft.com/office/drawing/2010/main">
                <a:noFill/>
              </a14:hiddenFill>
            </a:ext>
          </a:extLst>
        </c:spPr>
        <c:txPr>
          <a:bodyPr rot="0" spcFirstLastPara="1" vertOverflow="ellipsis" wrap="square" anchor="ctr" anchorCtr="1"/>
          <a:lstStyle/>
          <a:p>
            <a:pPr>
              <a:defRPr sz="900" b="0" i="0" u="none" strike="noStrike" kern="1200" baseline="0">
                <a:solidFill>
                  <a:schemeClr val="tx2"/>
                </a:solidFill>
                <a:latin typeface="Arial" panose="020B0604020202020204" pitchFamily="34" charset="0"/>
                <a:ea typeface="+mn-ea"/>
                <a:cs typeface="Arial" panose="020B0604020202020204" pitchFamily="34" charset="0"/>
              </a:defRPr>
            </a:pPr>
            <a:endParaRPr lang="cs-CZ"/>
          </a:p>
        </c:txPr>
        <c:crossAx val="1"/>
        <c:crosses val="autoZero"/>
        <c:auto val="1"/>
        <c:lblAlgn val="ctr"/>
        <c:lblOffset val="0"/>
        <c:noMultiLvlLbl val="0"/>
      </c:catAx>
      <c:valAx>
        <c:axId val="1"/>
        <c:scaling>
          <c:orientation val="maxMin"/>
          <c:max val="1"/>
        </c:scaling>
        <c:delete val="0"/>
        <c:axPos val="b"/>
        <c:majorGridlines>
          <c:spPr>
            <a:ln w="9525" cap="flat" cmpd="sng" algn="ctr">
              <a:solidFill>
                <a:srgbClr val="FFFFFF"/>
              </a:solidFill>
              <a:prstDash val="solid"/>
              <a:round/>
            </a:ln>
            <a:effectLst/>
          </c:spPr>
        </c:majorGridlines>
        <c:numFmt formatCode="0%" sourceLinked="0"/>
        <c:majorTickMark val="in"/>
        <c:minorTickMark val="none"/>
        <c:tickLblPos val="nextTo"/>
        <c:spPr>
          <a:noFill/>
          <a:ln w="9525" cap="flat" cmpd="sng" algn="ctr">
            <a:solidFill>
              <a:srgbClr val="000000"/>
            </a:solidFill>
            <a:prstDash val="solid"/>
            <a:round/>
          </a:ln>
          <a:effectLst/>
          <a:extLst>
            <a:ext uri="{909E8E84-426E-40DD-AFC4-6F175D3DCCD1}">
              <a14:hiddenFill xmlns:a14="http://schemas.microsoft.com/office/drawing/2010/main">
                <a:noFill/>
              </a14:hiddenFill>
            </a:ext>
          </a:extLst>
        </c:spPr>
        <c:txPr>
          <a:bodyPr rot="-60000000" spcFirstLastPara="1" vertOverflow="ellipsis" vert="horz" wrap="square" anchor="ctr" anchorCtr="1"/>
          <a:lstStyle/>
          <a:p>
            <a:pPr>
              <a:defRPr sz="1000" b="0" i="0" u="none" strike="noStrike" kern="1200" baseline="0">
                <a:solidFill>
                  <a:schemeClr val="tx2"/>
                </a:solidFill>
                <a:latin typeface="Arial" panose="020B0604020202020204" pitchFamily="34" charset="0"/>
                <a:ea typeface="+mn-ea"/>
                <a:cs typeface="Arial" panose="020B0604020202020204" pitchFamily="34" charset="0"/>
              </a:defRPr>
            </a:pPr>
            <a:endParaRPr lang="cs-CZ"/>
          </a:p>
        </c:txPr>
        <c:crossAx val="1614050223"/>
        <c:crosses val="autoZero"/>
        <c:crossBetween val="between"/>
        <c:majorUnit val="0.25"/>
      </c:valAx>
      <c:spPr>
        <a:noFill/>
        <a:ln w="25400">
          <a:noFill/>
        </a:ln>
        <a:effectLst/>
      </c:spPr>
    </c:plotArea>
    <c:legend>
      <c:legendPos val="b"/>
      <c:layout/>
      <c:overlay val="0"/>
      <c:spPr>
        <a:noFill/>
        <a:ln>
          <a:noFill/>
        </a:ln>
        <a:effectLst/>
      </c:spPr>
      <c:txPr>
        <a:bodyPr rot="0" spcFirstLastPara="1" vertOverflow="ellipsis" vert="horz" wrap="square" anchor="ctr" anchorCtr="1"/>
        <a:lstStyle/>
        <a:p>
          <a:pPr>
            <a:defRPr sz="1000" b="0" i="0" u="none" strike="noStrike" kern="1200" baseline="0">
              <a:solidFill>
                <a:schemeClr val="tx2"/>
              </a:solidFill>
              <a:latin typeface="Arial" panose="020B0604020202020204" pitchFamily="34" charset="0"/>
              <a:ea typeface="+mn-ea"/>
              <a:cs typeface="Arial" panose="020B0604020202020204" pitchFamily="34" charset="0"/>
            </a:defRPr>
          </a:pPr>
          <a:endParaRPr lang="cs-CZ"/>
        </a:p>
      </c:txPr>
    </c:legend>
    <c:plotVisOnly val="1"/>
    <c:dispBlanksAs val="gap"/>
    <c:showDLblsOverMax val="1"/>
  </c:chart>
  <c:spPr>
    <a:noFill/>
    <a:ln w="9525" cap="flat" cmpd="sng" algn="ctr">
      <a:solidFill>
        <a:schemeClr val="tx1"/>
      </a:solidFill>
      <a:prstDash val="solid"/>
      <a:round/>
    </a:ln>
    <a:effectLst/>
  </c:spPr>
  <c:txPr>
    <a:bodyPr/>
    <a:lstStyle/>
    <a:p>
      <a:pPr>
        <a:defRPr>
          <a:solidFill>
            <a:schemeClr val="tx2"/>
          </a:solidFill>
          <a:latin typeface="Arial" panose="020B0604020202020204" pitchFamily="34" charset="0"/>
          <a:cs typeface="Arial" panose="020B0604020202020204" pitchFamily="34" charset="0"/>
        </a:defRPr>
      </a:pPr>
      <a:endParaRPr lang="cs-CZ"/>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tx2"/>
                </a:solidFill>
                <a:latin typeface="Arial" panose="020B0604020202020204" pitchFamily="34" charset="0"/>
                <a:ea typeface="+mn-ea"/>
                <a:cs typeface="Arial" panose="020B0604020202020204" pitchFamily="34" charset="0"/>
              </a:defRPr>
            </a:pPr>
            <a:r>
              <a:rPr lang="cs-CZ" sz="1000" b="1">
                <a:solidFill>
                  <a:sysClr val="windowText" lastClr="000000"/>
                </a:solidFill>
              </a:rPr>
              <a:t>Máte dostatečné časové kapacity pro výkon své práce spojené s požadavky OPTP?</a:t>
            </a:r>
          </a:p>
        </c:rich>
      </c:tx>
      <c:layout>
        <c:manualLayout>
          <c:xMode val="edge"/>
          <c:yMode val="edge"/>
          <c:x val="0.10508763702731805"/>
          <c:y val="2.670414306925559E-3"/>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tx2"/>
              </a:solidFill>
              <a:latin typeface="Arial" panose="020B0604020202020204" pitchFamily="34" charset="0"/>
              <a:ea typeface="+mn-ea"/>
              <a:cs typeface="Arial" panose="020B0604020202020204" pitchFamily="34" charset="0"/>
            </a:defRPr>
          </a:pPr>
          <a:endParaRPr lang="cs-CZ"/>
        </a:p>
      </c:txPr>
    </c:title>
    <c:autoTitleDeleted val="0"/>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cs-CZ"/>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cs-CZ"/>
            </a:p>
          </c:txPr>
          <c:showLegendKey val="0"/>
          <c:showVal val="0"/>
          <c:showCatName val="0"/>
          <c:showSerName val="0"/>
          <c:showPercent val="0"/>
          <c:showBubbleSize val="0"/>
          <c:extLst>
            <c:ext xmlns:c15="http://schemas.microsoft.com/office/drawing/2012/chart" uri="{CE6537A1-D6FC-4f65-9D91-7224C49458BB}"/>
          </c:extLst>
        </c:dLbl>
      </c:pivotFmt>
    </c:pivotFmts>
    <c:plotArea>
      <c:layout>
        <c:manualLayout>
          <c:layoutTarget val="inner"/>
          <c:xMode val="edge"/>
          <c:yMode val="edge"/>
          <c:x val="0.14917769141305182"/>
          <c:y val="0.16511660564722405"/>
          <c:w val="0.43698489866787799"/>
          <c:h val="0.8237303776518381"/>
        </c:manualLayout>
      </c:layout>
      <c:doughnutChart>
        <c:varyColors val="1"/>
        <c:ser>
          <c:idx val="0"/>
          <c:order val="0"/>
          <c:tx>
            <c:v>Celkem</c:v>
          </c:tx>
          <c:spPr>
            <a:solidFill>
              <a:schemeClr val="accent3"/>
            </a:solidFill>
          </c:spPr>
          <c:dPt>
            <c:idx val="0"/>
            <c:bubble3D val="0"/>
            <c:spPr>
              <a:solidFill>
                <a:srgbClr val="C00000"/>
              </a:solidFill>
              <a:ln>
                <a:noFill/>
              </a:ln>
              <a:effectLst/>
            </c:spPr>
            <c:extLst>
              <c:ext xmlns:c16="http://schemas.microsoft.com/office/drawing/2014/chart" uri="{C3380CC4-5D6E-409C-BE32-E72D297353CC}">
                <c16:uniqueId val="{00000000-9E67-467B-8106-70888B5B87CF}"/>
              </c:ext>
            </c:extLst>
          </c:dPt>
          <c:dPt>
            <c:idx val="1"/>
            <c:bubble3D val="0"/>
            <c:spPr>
              <a:solidFill>
                <a:srgbClr val="FFC000"/>
              </a:solidFill>
              <a:ln>
                <a:noFill/>
              </a:ln>
              <a:effectLst/>
            </c:spPr>
            <c:extLst>
              <c:ext xmlns:c16="http://schemas.microsoft.com/office/drawing/2014/chart" uri="{C3380CC4-5D6E-409C-BE32-E72D297353CC}">
                <c16:uniqueId val="{00000001-9E67-467B-8106-70888B5B87CF}"/>
              </c:ext>
            </c:extLst>
          </c:dPt>
          <c:dPt>
            <c:idx val="2"/>
            <c:bubble3D val="0"/>
            <c:spPr>
              <a:solidFill>
                <a:schemeClr val="accent3"/>
              </a:solidFill>
              <a:ln>
                <a:noFill/>
              </a:ln>
              <a:effectLst/>
            </c:spPr>
            <c:extLst>
              <c:ext xmlns:c16="http://schemas.microsoft.com/office/drawing/2014/chart" uri="{C3380CC4-5D6E-409C-BE32-E72D297353CC}">
                <c16:uniqueId val="{00000005-BE2D-41DE-8251-FDD2C65F454E}"/>
              </c:ext>
            </c:extLst>
          </c:dPt>
          <c:dPt>
            <c:idx val="3"/>
            <c:bubble3D val="0"/>
            <c:spPr>
              <a:solidFill>
                <a:srgbClr val="5B9BD5"/>
              </a:solidFill>
              <a:ln>
                <a:noFill/>
              </a:ln>
              <a:effectLst/>
            </c:spPr>
            <c:extLst>
              <c:ext xmlns:c16="http://schemas.microsoft.com/office/drawing/2014/chart" uri="{C3380CC4-5D6E-409C-BE32-E72D297353CC}">
                <c16:uniqueId val="{00000002-9E67-467B-8106-70888B5B87CF}"/>
              </c:ext>
            </c:extLst>
          </c:dPt>
          <c:dLbls>
            <c:dLbl>
              <c:idx val="3"/>
              <c:layout>
                <c:manualLayout>
                  <c:x val="-2.2526329643213091E-3"/>
                  <c:y val="-0.11889596602972399"/>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2-9E67-467B-8106-70888B5B87CF}"/>
                </c:ext>
              </c:extLst>
            </c:dLbl>
            <c:spPr>
              <a:noFill/>
              <a:ln>
                <a:noFill/>
              </a:ln>
              <a:effectLst/>
            </c:spPr>
            <c:txPr>
              <a:bodyPr rot="0" spcFirstLastPara="1" vertOverflow="ellipsis" vert="horz" wrap="square" anchor="ctr" anchorCtr="1"/>
              <a:lstStyle/>
              <a:p>
                <a:pPr>
                  <a:defRPr sz="1000" b="0" i="0" u="none" strike="noStrike" kern="1200" baseline="0">
                    <a:solidFill>
                      <a:schemeClr val="tx2"/>
                    </a:solidFill>
                    <a:latin typeface="Arial" panose="020B0604020202020204" pitchFamily="34" charset="0"/>
                    <a:ea typeface="+mn-ea"/>
                    <a:cs typeface="Arial" panose="020B0604020202020204" pitchFamily="34" charset="0"/>
                  </a:defRPr>
                </a:pPr>
                <a:endParaRPr lang="cs-CZ"/>
              </a:p>
            </c:txPr>
            <c:showLegendKey val="0"/>
            <c:showVal val="0"/>
            <c:showCatName val="0"/>
            <c:showSerName val="0"/>
            <c:showPercent val="1"/>
            <c:showBubbleSize val="0"/>
            <c:showLeaderLines val="1"/>
            <c:leaderLines>
              <c:spPr>
                <a:ln w="12700" cap="flat" cmpd="sng" algn="ctr">
                  <a:solidFill>
                    <a:schemeClr val="tx1"/>
                  </a:solidFill>
                  <a:prstDash val="solid"/>
                  <a:round/>
                </a:ln>
                <a:effectLst/>
              </c:spPr>
            </c:leaderLines>
            <c:extLst>
              <c:ext xmlns:c15="http://schemas.microsoft.com/office/drawing/2012/chart" uri="{CE6537A1-D6FC-4f65-9D91-7224C49458BB}"/>
            </c:extLst>
          </c:dLbls>
          <c:cat>
            <c:strLit>
              <c:ptCount val="4"/>
              <c:pt idx="0">
                <c:v>Rozhodně ano</c:v>
              </c:pt>
              <c:pt idx="1">
                <c:v>Spíše ano</c:v>
              </c:pt>
              <c:pt idx="2">
                <c:v>Spíše ne</c:v>
              </c:pt>
              <c:pt idx="3">
                <c:v>Rozhodně ne</c:v>
              </c:pt>
            </c:strLit>
          </c:cat>
          <c:val>
            <c:numLit>
              <c:formatCode>General</c:formatCode>
              <c:ptCount val="4"/>
              <c:pt idx="0">
                <c:v>65</c:v>
              </c:pt>
              <c:pt idx="1">
                <c:v>147</c:v>
              </c:pt>
              <c:pt idx="2">
                <c:v>23</c:v>
              </c:pt>
              <c:pt idx="3">
                <c:v>3</c:v>
              </c:pt>
            </c:numLit>
          </c:val>
          <c:extLst>
            <c:ext xmlns:c16="http://schemas.microsoft.com/office/drawing/2014/chart" uri="{C3380CC4-5D6E-409C-BE32-E72D297353CC}">
              <c16:uniqueId val="{00000000-0903-4F0E-91EF-7D658476F2BA}"/>
            </c:ext>
          </c:extLst>
        </c:ser>
        <c:dLbls>
          <c:showLegendKey val="0"/>
          <c:showVal val="0"/>
          <c:showCatName val="0"/>
          <c:showSerName val="0"/>
          <c:showPercent val="0"/>
          <c:showBubbleSize val="0"/>
          <c:showLeaderLines val="1"/>
        </c:dLbls>
        <c:firstSliceAng val="0"/>
        <c:holeSize val="50"/>
      </c:doughnutChart>
      <c:spPr>
        <a:noFill/>
        <a:ln w="25400">
          <a:noFill/>
        </a:ln>
        <a:effectLst/>
      </c:spPr>
    </c:plotArea>
    <c:legend>
      <c:legendPos val="r"/>
      <c:layout>
        <c:manualLayout>
          <c:xMode val="edge"/>
          <c:yMode val="edge"/>
          <c:x val="0.68666443058848525"/>
          <c:y val="0.42302990788571809"/>
          <c:w val="0.29981977162558693"/>
          <c:h val="0.28982128826253406"/>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Arial" panose="020B0604020202020204" pitchFamily="34" charset="0"/>
              <a:ea typeface="+mn-ea"/>
              <a:cs typeface="Arial" panose="020B0604020202020204" pitchFamily="34" charset="0"/>
            </a:defRPr>
          </a:pPr>
          <a:endParaRPr lang="cs-CZ"/>
        </a:p>
      </c:txPr>
    </c:legend>
    <c:plotVisOnly val="1"/>
    <c:dispBlanksAs val="gap"/>
    <c:showDLblsOverMax val="1"/>
  </c:chart>
  <c:spPr>
    <a:noFill/>
    <a:ln w="9525" cap="flat" cmpd="sng" algn="ctr">
      <a:noFill/>
      <a:prstDash val="solid"/>
      <a:round/>
    </a:ln>
    <a:effectLst/>
  </c:spPr>
  <c:txPr>
    <a:bodyPr/>
    <a:lstStyle/>
    <a:p>
      <a:pPr>
        <a:defRPr>
          <a:latin typeface="Arial" panose="020B0604020202020204" pitchFamily="34" charset="0"/>
          <a:cs typeface="Arial" panose="020B0604020202020204" pitchFamily="34" charset="0"/>
        </a:defRPr>
      </a:pPr>
      <a:endParaRPr lang="cs-CZ"/>
    </a:p>
  </c:txPr>
  <c:externalData r:id="rId3">
    <c:autoUpdate val="0"/>
  </c:externalData>
  <c:userShapes r:id="rId4"/>
  <c:extLst/>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tx2"/>
                </a:solidFill>
                <a:latin typeface="Arial" panose="020B0604020202020204" pitchFamily="34" charset="0"/>
                <a:ea typeface="+mn-ea"/>
                <a:cs typeface="Arial" panose="020B0604020202020204" pitchFamily="34" charset="0"/>
              </a:defRPr>
            </a:pPr>
            <a:r>
              <a:rPr lang="cs-CZ" sz="1000" b="1">
                <a:solidFill>
                  <a:sysClr val="windowText" lastClr="000000"/>
                </a:solidFill>
              </a:rPr>
              <a:t>Jak jste celkově spokojen/a se zavedením zjednodušeného vykazování výdajů (paušálů)? </a:t>
            </a:r>
          </a:p>
        </c:rich>
      </c:tx>
      <c:layout>
        <c:manualLayout>
          <c:xMode val="edge"/>
          <c:yMode val="edge"/>
          <c:x val="4.6071472873842757E-2"/>
          <c:y val="0"/>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tx2"/>
              </a:solidFill>
              <a:latin typeface="Arial" panose="020B0604020202020204" pitchFamily="34" charset="0"/>
              <a:ea typeface="+mn-ea"/>
              <a:cs typeface="Arial" panose="020B0604020202020204" pitchFamily="34" charset="0"/>
            </a:defRPr>
          </a:pPr>
          <a:endParaRPr lang="cs-CZ"/>
        </a:p>
      </c:txPr>
    </c:title>
    <c:autoTitleDeleted val="0"/>
    <c:plotArea>
      <c:layout>
        <c:manualLayout>
          <c:layoutTarget val="inner"/>
          <c:xMode val="edge"/>
          <c:yMode val="edge"/>
          <c:x val="6.4191542459849482E-2"/>
          <c:y val="0.20013448067185163"/>
          <c:w val="0.599775084407697"/>
          <c:h val="0.69914294433362245"/>
        </c:manualLayout>
      </c:layout>
      <c:doughnutChart>
        <c:varyColors val="1"/>
        <c:ser>
          <c:idx val="3"/>
          <c:order val="0"/>
          <c:spPr>
            <a:solidFill>
              <a:schemeClr val="accent3"/>
            </a:solidFill>
          </c:spPr>
          <c:dPt>
            <c:idx val="0"/>
            <c:bubble3D val="0"/>
            <c:spPr>
              <a:solidFill>
                <a:srgbClr val="C00000"/>
              </a:solidFill>
              <a:ln>
                <a:noFill/>
              </a:ln>
              <a:effectLst/>
            </c:spPr>
            <c:extLst>
              <c:ext xmlns:c16="http://schemas.microsoft.com/office/drawing/2014/chart" uri="{C3380CC4-5D6E-409C-BE32-E72D297353CC}">
                <c16:uniqueId val="{00000001-A489-4446-ADDE-7D02A803345C}"/>
              </c:ext>
            </c:extLst>
          </c:dPt>
          <c:dPt>
            <c:idx val="1"/>
            <c:bubble3D val="0"/>
            <c:spPr>
              <a:solidFill>
                <a:srgbClr val="FFC000"/>
              </a:solidFill>
              <a:ln>
                <a:noFill/>
              </a:ln>
              <a:effectLst/>
            </c:spPr>
            <c:extLst>
              <c:ext xmlns:c16="http://schemas.microsoft.com/office/drawing/2014/chart" uri="{C3380CC4-5D6E-409C-BE32-E72D297353CC}">
                <c16:uniqueId val="{00000002-A489-4446-ADDE-7D02A803345C}"/>
              </c:ext>
            </c:extLst>
          </c:dPt>
          <c:dPt>
            <c:idx val="2"/>
            <c:bubble3D val="0"/>
            <c:spPr>
              <a:solidFill>
                <a:schemeClr val="accent3"/>
              </a:solidFill>
              <a:ln>
                <a:noFill/>
              </a:ln>
              <a:effectLst/>
            </c:spPr>
            <c:extLst>
              <c:ext xmlns:c16="http://schemas.microsoft.com/office/drawing/2014/chart" uri="{C3380CC4-5D6E-409C-BE32-E72D297353CC}">
                <c16:uniqueId val="{00000005-CCFF-490D-A32F-714F6F2D4217}"/>
              </c:ext>
            </c:extLst>
          </c:dPt>
          <c:dPt>
            <c:idx val="3"/>
            <c:bubble3D val="0"/>
            <c:spPr>
              <a:solidFill>
                <a:srgbClr val="5B9BD5"/>
              </a:solidFill>
              <a:ln>
                <a:noFill/>
              </a:ln>
              <a:effectLst/>
            </c:spPr>
            <c:extLst>
              <c:ext xmlns:c16="http://schemas.microsoft.com/office/drawing/2014/chart" uri="{C3380CC4-5D6E-409C-BE32-E72D297353CC}">
                <c16:uniqueId val="{00000003-A489-4446-ADDE-7D02A803345C}"/>
              </c:ext>
            </c:extLst>
          </c:dPt>
          <c:dLbls>
            <c:dLbl>
              <c:idx val="3"/>
              <c:layout>
                <c:manualLayout>
                  <c:x val="4.2958657969592133E-2"/>
                  <c:y val="-0.11823954455879135"/>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A489-4446-ADDE-7D02A803345C}"/>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2"/>
                    </a:solidFill>
                    <a:latin typeface="Arial" panose="020B0604020202020204" pitchFamily="34" charset="0"/>
                    <a:ea typeface="+mn-ea"/>
                    <a:cs typeface="Arial" panose="020B0604020202020204" pitchFamily="34" charset="0"/>
                  </a:defRPr>
                </a:pPr>
                <a:endParaRPr lang="cs-CZ"/>
              </a:p>
            </c:txPr>
            <c:showLegendKey val="0"/>
            <c:showVal val="0"/>
            <c:showCatName val="0"/>
            <c:showSerName val="0"/>
            <c:showPercent val="1"/>
            <c:showBubbleSize val="0"/>
            <c:showLeaderLines val="1"/>
            <c:leaderLines>
              <c:spPr>
                <a:ln w="6350" cap="flat" cmpd="sng" algn="ctr">
                  <a:solidFill>
                    <a:schemeClr val="tx1"/>
                  </a:solidFill>
                  <a:prstDash val="solid"/>
                  <a:round/>
                </a:ln>
                <a:effectLst/>
              </c:spPr>
            </c:leaderLines>
            <c:extLst>
              <c:ext xmlns:c15="http://schemas.microsoft.com/office/drawing/2012/chart" uri="{CE6537A1-D6FC-4f65-9D91-7224C49458BB}"/>
            </c:extLst>
          </c:dLbls>
          <c:cat>
            <c:strRef>
              <c:f>List2!$D$50:$D$53</c:f>
              <c:strCache>
                <c:ptCount val="4"/>
                <c:pt idx="0">
                  <c:v>Velmi spokojen/a</c:v>
                </c:pt>
                <c:pt idx="1">
                  <c:v>Spíše spokojen/a</c:v>
                </c:pt>
                <c:pt idx="2">
                  <c:v>Spíše nespokojen/a</c:v>
                </c:pt>
                <c:pt idx="3">
                  <c:v>Velmi nespokojen/á</c:v>
                </c:pt>
              </c:strCache>
            </c:strRef>
          </c:cat>
          <c:val>
            <c:numRef>
              <c:f>List2!$E$50:$E$53</c:f>
              <c:numCache>
                <c:formatCode>General</c:formatCode>
                <c:ptCount val="4"/>
                <c:pt idx="0">
                  <c:v>78</c:v>
                </c:pt>
                <c:pt idx="1">
                  <c:v>112</c:v>
                </c:pt>
                <c:pt idx="2">
                  <c:v>12</c:v>
                </c:pt>
                <c:pt idx="3">
                  <c:v>0</c:v>
                </c:pt>
              </c:numCache>
            </c:numRef>
          </c:val>
          <c:extLst>
            <c:ext xmlns:c16="http://schemas.microsoft.com/office/drawing/2014/chart" uri="{C3380CC4-5D6E-409C-BE32-E72D297353CC}">
              <c16:uniqueId val="{00000000-A489-4446-ADDE-7D02A803345C}"/>
            </c:ext>
          </c:extLst>
        </c:ser>
        <c:dLbls>
          <c:showLegendKey val="0"/>
          <c:showVal val="0"/>
          <c:showCatName val="0"/>
          <c:showSerName val="0"/>
          <c:showPercent val="0"/>
          <c:showBubbleSize val="0"/>
          <c:showLeaderLines val="1"/>
        </c:dLbls>
        <c:firstSliceAng val="0"/>
        <c:holeSize val="50"/>
      </c:doughnutChart>
      <c:spPr>
        <a:noFill/>
        <a:ln w="25400">
          <a:noFill/>
        </a:ln>
        <a:effectLst/>
      </c:spPr>
    </c:plotArea>
    <c:legend>
      <c:legendPos val="r"/>
      <c:layout>
        <c:manualLayout>
          <c:xMode val="edge"/>
          <c:yMode val="edge"/>
          <c:x val="0.64765878938249466"/>
          <c:y val="0.28048392352532464"/>
          <c:w val="0.33272736981146755"/>
          <c:h val="0.48282423203777874"/>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2"/>
              </a:solidFill>
              <a:latin typeface="Arial" panose="020B0604020202020204" pitchFamily="34" charset="0"/>
              <a:ea typeface="+mn-ea"/>
              <a:cs typeface="Arial" panose="020B0604020202020204" pitchFamily="34" charset="0"/>
            </a:defRPr>
          </a:pPr>
          <a:endParaRPr lang="cs-CZ"/>
        </a:p>
      </c:txPr>
    </c:legend>
    <c:plotVisOnly val="1"/>
    <c:dispBlanksAs val="gap"/>
    <c:showDLblsOverMax val="1"/>
  </c:chart>
  <c:spPr>
    <a:noFill/>
    <a:ln w="9525" cap="flat" cmpd="sng" algn="ctr">
      <a:noFill/>
      <a:prstDash val="solid"/>
      <a:round/>
    </a:ln>
    <a:effectLst/>
  </c:spPr>
  <c:txPr>
    <a:bodyPr/>
    <a:lstStyle/>
    <a:p>
      <a:pPr>
        <a:defRPr>
          <a:solidFill>
            <a:schemeClr val="tx2"/>
          </a:solidFill>
          <a:latin typeface="Arial" panose="020B0604020202020204" pitchFamily="34" charset="0"/>
          <a:cs typeface="Arial" panose="020B0604020202020204" pitchFamily="34" charset="0"/>
        </a:defRPr>
      </a:pPr>
      <a:endParaRPr lang="cs-CZ"/>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pivotSource>
    <c:name>[MS2021+ (CSSF21+)xlsx.xlsx]List2!Kontingenční tabulka70</c:name>
    <c:fmtId val="-1"/>
  </c:pivotSource>
  <c:chart>
    <c:title>
      <c:tx>
        <c:rich>
          <a:bodyPr rot="0" spcFirstLastPara="1" vertOverflow="ellipsis" vert="horz" wrap="square" anchor="ctr" anchorCtr="1"/>
          <a:lstStyle/>
          <a:p>
            <a:pPr>
              <a:defRPr sz="1200" b="0" i="0" u="none" strike="noStrike" kern="1200" baseline="0">
                <a:solidFill>
                  <a:schemeClr val="tx2"/>
                </a:solidFill>
                <a:latin typeface="+mj-lt"/>
                <a:ea typeface="+mn-ea"/>
                <a:cs typeface="Times New Roman" panose="02020603050405020304" pitchFamily="18" charset="0"/>
              </a:defRPr>
            </a:pPr>
            <a:r>
              <a:rPr lang="cs-CZ" sz="1200" b="1" dirty="0">
                <a:solidFill>
                  <a:sysClr val="windowText" lastClr="000000"/>
                </a:solidFill>
                <a:latin typeface="+mn-lt"/>
              </a:rPr>
              <a:t>Do jaké míry jste celkově spokojen/a s monitorovacím systémem MS2021+?</a:t>
            </a:r>
          </a:p>
        </c:rich>
      </c:tx>
      <c:layout>
        <c:manualLayout>
          <c:xMode val="edge"/>
          <c:yMode val="edge"/>
          <c:x val="8.2512091999545081E-2"/>
          <c:y val="4.002575149804388E-3"/>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mj-lt"/>
              <a:ea typeface="+mn-ea"/>
              <a:cs typeface="Times New Roman" panose="02020603050405020304" pitchFamily="18" charset="0"/>
            </a:defRPr>
          </a:pPr>
          <a:endParaRPr lang="cs-CZ"/>
        </a:p>
      </c:txPr>
    </c:title>
    <c:autoTitleDeleted val="0"/>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cs-CZ"/>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cs-CZ"/>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cs-CZ"/>
            </a:p>
          </c:txPr>
          <c:showLegendKey val="0"/>
          <c:showVal val="0"/>
          <c:showCatName val="0"/>
          <c:showSerName val="0"/>
          <c:showPercent val="0"/>
          <c:showBubbleSize val="0"/>
          <c:extLst>
            <c:ext xmlns:c15="http://schemas.microsoft.com/office/drawing/2012/chart" uri="{CE6537A1-D6FC-4f65-9D91-7224C49458BB}"/>
          </c:extLst>
        </c:dLbl>
      </c:pivotFmt>
    </c:pivotFmts>
    <c:plotArea>
      <c:layout>
        <c:manualLayout>
          <c:layoutTarget val="inner"/>
          <c:xMode val="edge"/>
          <c:yMode val="edge"/>
          <c:x val="0.1153724551230848"/>
          <c:y val="0.1993367049352914"/>
          <c:w val="0.49812068457815589"/>
          <c:h val="0.75473173932970816"/>
        </c:manualLayout>
      </c:layout>
      <c:doughnutChart>
        <c:varyColors val="1"/>
        <c:ser>
          <c:idx val="0"/>
          <c:order val="0"/>
          <c:tx>
            <c:strRef>
              <c:f>List2!$B$196</c:f>
              <c:strCache>
                <c:ptCount val="1"/>
                <c:pt idx="0">
                  <c:v>Celkem</c:v>
                </c:pt>
              </c:strCache>
            </c:strRef>
          </c:tx>
          <c:spPr>
            <a:solidFill>
              <a:schemeClr val="accent3"/>
            </a:solidFill>
          </c:spPr>
          <c:dPt>
            <c:idx val="0"/>
            <c:bubble3D val="0"/>
            <c:spPr>
              <a:solidFill>
                <a:srgbClr val="5B9BD5"/>
              </a:solidFill>
              <a:ln>
                <a:noFill/>
              </a:ln>
              <a:effectLst/>
            </c:spPr>
            <c:extLst>
              <c:ext xmlns:c16="http://schemas.microsoft.com/office/drawing/2014/chart" uri="{C3380CC4-5D6E-409C-BE32-E72D297353CC}">
                <c16:uniqueId val="{00000002-E3E5-4200-ACCD-98A0DB4083DA}"/>
              </c:ext>
            </c:extLst>
          </c:dPt>
          <c:dPt>
            <c:idx val="1"/>
            <c:bubble3D val="0"/>
            <c:spPr>
              <a:solidFill>
                <a:schemeClr val="accent3"/>
              </a:solidFill>
              <a:ln>
                <a:noFill/>
              </a:ln>
              <a:effectLst/>
            </c:spPr>
            <c:extLst>
              <c:ext xmlns:c16="http://schemas.microsoft.com/office/drawing/2014/chart" uri="{C3380CC4-5D6E-409C-BE32-E72D297353CC}">
                <c16:uniqueId val="{00000003-46D7-4C89-A560-51FBD85BF5B1}"/>
              </c:ext>
            </c:extLst>
          </c:dPt>
          <c:dPt>
            <c:idx val="2"/>
            <c:bubble3D val="0"/>
            <c:spPr>
              <a:solidFill>
                <a:srgbClr val="FFC000"/>
              </a:solidFill>
              <a:ln>
                <a:noFill/>
              </a:ln>
              <a:effectLst/>
            </c:spPr>
            <c:extLst>
              <c:ext xmlns:c16="http://schemas.microsoft.com/office/drawing/2014/chart" uri="{C3380CC4-5D6E-409C-BE32-E72D297353CC}">
                <c16:uniqueId val="{00000001-E3E5-4200-ACCD-98A0DB4083DA}"/>
              </c:ext>
            </c:extLst>
          </c:dPt>
          <c:dPt>
            <c:idx val="3"/>
            <c:bubble3D val="0"/>
            <c:spPr>
              <a:solidFill>
                <a:srgbClr val="C00000"/>
              </a:solidFill>
              <a:ln>
                <a:noFill/>
              </a:ln>
              <a:effectLst/>
            </c:spPr>
            <c:extLst>
              <c:ext xmlns:c16="http://schemas.microsoft.com/office/drawing/2014/chart" uri="{C3380CC4-5D6E-409C-BE32-E72D297353CC}">
                <c16:uniqueId val="{00000000-E3E5-4200-ACCD-98A0DB4083DA}"/>
              </c:ext>
            </c:extLst>
          </c:dPt>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2"/>
                    </a:solidFill>
                    <a:latin typeface="+mj-lt"/>
                    <a:ea typeface="+mn-ea"/>
                    <a:cs typeface="Times New Roman" panose="02020603050405020304" pitchFamily="18" charset="0"/>
                  </a:defRPr>
                </a:pPr>
                <a:endParaRPr lang="cs-CZ"/>
              </a:p>
            </c:txPr>
            <c:showLegendKey val="0"/>
            <c:showVal val="0"/>
            <c:showCatName val="0"/>
            <c:showSerName val="0"/>
            <c:showPercent val="1"/>
            <c:showBubbleSize val="0"/>
            <c:showLeaderLines val="1"/>
            <c:leaderLines>
              <c:spPr>
                <a:ln w="9525" cap="flat" cmpd="sng" algn="ctr">
                  <a:solidFill>
                    <a:schemeClr val="tx1">
                      <a:shade val="95000"/>
                      <a:satMod val="105000"/>
                    </a:schemeClr>
                  </a:solidFill>
                  <a:prstDash val="solid"/>
                  <a:round/>
                </a:ln>
                <a:effectLst/>
              </c:spPr>
            </c:leaderLines>
            <c:extLst>
              <c:ext xmlns:c15="http://schemas.microsoft.com/office/drawing/2012/chart" uri="{CE6537A1-D6FC-4f65-9D91-7224C49458BB}">
                <c15:layout/>
              </c:ext>
            </c:extLst>
          </c:dLbls>
          <c:cat>
            <c:strRef>
              <c:f>List2!$A$197:$A$201</c:f>
              <c:strCache>
                <c:ptCount val="4"/>
                <c:pt idx="0">
                  <c:v>Rozhodně nespokojen/a</c:v>
                </c:pt>
                <c:pt idx="1">
                  <c:v>Spíše nespokojen/a</c:v>
                </c:pt>
                <c:pt idx="2">
                  <c:v>Spíše spokojen/a</c:v>
                </c:pt>
                <c:pt idx="3">
                  <c:v>Rozhodně spokojen/a</c:v>
                </c:pt>
              </c:strCache>
            </c:strRef>
          </c:cat>
          <c:val>
            <c:numRef>
              <c:f>List2!$B$197:$B$201</c:f>
              <c:numCache>
                <c:formatCode>General</c:formatCode>
                <c:ptCount val="4"/>
                <c:pt idx="0">
                  <c:v>12</c:v>
                </c:pt>
                <c:pt idx="1">
                  <c:v>51</c:v>
                </c:pt>
                <c:pt idx="2">
                  <c:v>163</c:v>
                </c:pt>
                <c:pt idx="3">
                  <c:v>17</c:v>
                </c:pt>
              </c:numCache>
            </c:numRef>
          </c:val>
          <c:extLst>
            <c:ext xmlns:c16="http://schemas.microsoft.com/office/drawing/2014/chart" uri="{C3380CC4-5D6E-409C-BE32-E72D297353CC}">
              <c16:uniqueId val="{00000000-2A45-4C7D-8C4E-A29976251430}"/>
            </c:ext>
          </c:extLst>
        </c:ser>
        <c:dLbls>
          <c:showLegendKey val="0"/>
          <c:showVal val="0"/>
          <c:showCatName val="0"/>
          <c:showSerName val="0"/>
          <c:showPercent val="0"/>
          <c:showBubbleSize val="0"/>
          <c:showLeaderLines val="1"/>
        </c:dLbls>
        <c:firstSliceAng val="0"/>
        <c:holeSize val="50"/>
      </c:doughnutChart>
      <c:spPr>
        <a:noFill/>
        <a:ln w="25400">
          <a:noFill/>
        </a:ln>
        <a:effectLst/>
      </c:spPr>
    </c:plotArea>
    <c:legend>
      <c:legendPos val="r"/>
      <c:layout/>
      <c:overlay val="0"/>
      <c:spPr>
        <a:noFill/>
        <a:ln>
          <a:noFill/>
        </a:ln>
        <a:effectLst/>
      </c:spPr>
      <c:txPr>
        <a:bodyPr rot="0" spcFirstLastPara="1" vertOverflow="ellipsis" vert="horz" wrap="square" anchor="ctr" anchorCtr="1"/>
        <a:lstStyle/>
        <a:p>
          <a:pPr>
            <a:defRPr sz="1000" b="0" i="0" u="none" strike="noStrike" kern="1200" baseline="0">
              <a:solidFill>
                <a:schemeClr val="tx2"/>
              </a:solidFill>
              <a:latin typeface="+mj-lt"/>
              <a:ea typeface="+mn-ea"/>
              <a:cs typeface="Times New Roman" panose="02020603050405020304" pitchFamily="18" charset="0"/>
            </a:defRPr>
          </a:pPr>
          <a:endParaRPr lang="cs-CZ"/>
        </a:p>
      </c:txPr>
    </c:legend>
    <c:plotVisOnly val="1"/>
    <c:dispBlanksAs val="gap"/>
    <c:showDLblsOverMax val="1"/>
  </c:chart>
  <c:spPr>
    <a:noFill/>
    <a:ln w="9525" cap="flat" cmpd="sng" algn="ctr">
      <a:solidFill>
        <a:schemeClr val="bg1"/>
      </a:solidFill>
      <a:prstDash val="solid"/>
      <a:round/>
    </a:ln>
    <a:effectLst/>
  </c:spPr>
  <c:txPr>
    <a:bodyPr/>
    <a:lstStyle/>
    <a:p>
      <a:pPr>
        <a:defRPr>
          <a:solidFill>
            <a:schemeClr val="tx2"/>
          </a:solidFill>
          <a:latin typeface="+mj-lt"/>
          <a:cs typeface="Times New Roman" panose="02020603050405020304" pitchFamily="18" charset="0"/>
        </a:defRPr>
      </a:pPr>
      <a:endParaRPr lang="cs-CZ"/>
    </a:p>
  </c:txPr>
  <c:externalData r:id="rId3">
    <c:autoUpdate val="0"/>
  </c:externalData>
  <c:userShapes r:id="rId4"/>
  <c:extLst>
    <c:ext xmlns:c14="http://schemas.microsoft.com/office/drawing/2007/8/2/chart" uri="{781A3756-C4B2-4CAC-9D66-4F8BD8637D16}">
      <c14:pivotOptions>
        <c14:dropZoneFilter val="1"/>
        <c14:dropZoneCategories val="1"/>
        <c14:dropZoneData val="1"/>
        <c14:dropZoneSeries val="1"/>
      </c14:pivotOptions>
    </c:ext>
  </c:extLst>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baseline="0">
                <a:solidFill>
                  <a:schemeClr val="tx2"/>
                </a:solidFill>
                <a:latin typeface="+mj-lt"/>
                <a:ea typeface="+mn-ea"/>
                <a:cs typeface="Times New Roman" panose="02020603050405020304" pitchFamily="18" charset="0"/>
              </a:defRPr>
            </a:pPr>
            <a:r>
              <a:rPr lang="cs-CZ" sz="1000" b="1">
                <a:solidFill>
                  <a:sysClr val="windowText" lastClr="000000"/>
                </a:solidFill>
              </a:rPr>
              <a:t>Uveďte prosím, do jaké míry souhlasíte s výroky ohledně přihlašování do portálu IS KP21+: </a:t>
            </a:r>
          </a:p>
        </c:rich>
      </c:tx>
      <c:layout>
        <c:manualLayout>
          <c:xMode val="edge"/>
          <c:yMode val="edge"/>
          <c:x val="0.11451358059387627"/>
          <c:y val="2.1656992875890513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mj-lt"/>
              <a:ea typeface="+mn-ea"/>
              <a:cs typeface="Times New Roman" panose="02020603050405020304" pitchFamily="18" charset="0"/>
            </a:defRPr>
          </a:pPr>
          <a:endParaRPr lang="cs-CZ"/>
        </a:p>
      </c:txPr>
    </c:title>
    <c:autoTitleDeleted val="0"/>
    <c:plotArea>
      <c:layout>
        <c:manualLayout>
          <c:layoutTarget val="inner"/>
          <c:xMode val="edge"/>
          <c:yMode val="edge"/>
          <c:x val="0.47376183185651283"/>
          <c:y val="0.14761790126552651"/>
          <c:w val="0.79150802793797415"/>
          <c:h val="0.75012743121772596"/>
        </c:manualLayout>
      </c:layout>
      <c:barChart>
        <c:barDir val="bar"/>
        <c:grouping val="stacked"/>
        <c:varyColors val="0"/>
        <c:ser>
          <c:idx val="3"/>
          <c:order val="0"/>
          <c:tx>
            <c:strRef>
              <c:f>List2!$J$58</c:f>
              <c:strCache>
                <c:ptCount val="1"/>
                <c:pt idx="0">
                  <c:v>1Rozhodně nesouhlasím</c:v>
                </c:pt>
              </c:strCache>
            </c:strRef>
          </c:tx>
          <c:spPr>
            <a:solidFill>
              <a:schemeClr val="accent1"/>
            </a:solidFill>
            <a:ln>
              <a:noFill/>
            </a:ln>
            <a:effectLst/>
          </c:spPr>
          <c:invertIfNegative val="0"/>
          <c:cat>
            <c:strRef>
              <c:f>List2!$K$57:$M$57</c:f>
              <c:strCache>
                <c:ptCount val="3"/>
                <c:pt idx="0">
                  <c:v>Vím, jak mám postupovat při přihlášení do portálu prostřednictvím Identity občana (například NIA ID, Mobilní klíč eGovernmentu, Bankovní identita, atd.) (n=392)</c:v>
                </c:pt>
                <c:pt idx="1">
                  <c:v>Přihlášení do portálu prostřednictvím Identity občana je jednoduché. (n=389)</c:v>
                </c:pt>
                <c:pt idx="2">
                  <c:v>Se způsobem přihlašování do portálu prostřednictvím Identity občana jsem celkově spokojen(a). (n=389)</c:v>
                </c:pt>
              </c:strCache>
            </c:strRef>
          </c:cat>
          <c:val>
            <c:numRef>
              <c:f>List2!$K$58:$M$58</c:f>
              <c:numCache>
                <c:formatCode>0%</c:formatCode>
                <c:ptCount val="3"/>
                <c:pt idx="0">
                  <c:v>2.2959183673469389E-2</c:v>
                </c:pt>
                <c:pt idx="1">
                  <c:v>5.9125964010282778E-2</c:v>
                </c:pt>
                <c:pt idx="2">
                  <c:v>0.14395886889460155</c:v>
                </c:pt>
              </c:numCache>
            </c:numRef>
          </c:val>
          <c:extLst>
            <c:ext xmlns:c16="http://schemas.microsoft.com/office/drawing/2014/chart" uri="{C3380CC4-5D6E-409C-BE32-E72D297353CC}">
              <c16:uniqueId val="{00000000-267C-4B9B-8B2C-11408EB153CF}"/>
            </c:ext>
          </c:extLst>
        </c:ser>
        <c:ser>
          <c:idx val="0"/>
          <c:order val="1"/>
          <c:tx>
            <c:strRef>
              <c:f>List2!$J$59</c:f>
              <c:strCache>
                <c:ptCount val="1"/>
                <c:pt idx="0">
                  <c:v>2</c:v>
                </c:pt>
              </c:strCache>
            </c:strRef>
          </c:tx>
          <c:spPr>
            <a:solidFill>
              <a:schemeClr val="accent3"/>
            </a:solidFill>
            <a:ln>
              <a:noFill/>
            </a:ln>
            <a:effectLst/>
          </c:spPr>
          <c:invertIfNegative val="0"/>
          <c:cat>
            <c:strRef>
              <c:f>List2!$K$57:$M$57</c:f>
              <c:strCache>
                <c:ptCount val="3"/>
                <c:pt idx="0">
                  <c:v>Vím, jak mám postupovat při přihlášení do portálu prostřednictvím Identity občana (například NIA ID, Mobilní klíč eGovernmentu, Bankovní identita, atd.) (n=392)</c:v>
                </c:pt>
                <c:pt idx="1">
                  <c:v>Přihlášení do portálu prostřednictvím Identity občana je jednoduché. (n=389)</c:v>
                </c:pt>
                <c:pt idx="2">
                  <c:v>Se způsobem přihlašování do portálu prostřednictvím Identity občana jsem celkově spokojen(a). (n=389)</c:v>
                </c:pt>
              </c:strCache>
            </c:strRef>
          </c:cat>
          <c:val>
            <c:numRef>
              <c:f>List2!$K$59:$M$59</c:f>
              <c:numCache>
                <c:formatCode>0%</c:formatCode>
                <c:ptCount val="3"/>
                <c:pt idx="0">
                  <c:v>4.0816326530612242E-2</c:v>
                </c:pt>
                <c:pt idx="1">
                  <c:v>8.7403598971722368E-2</c:v>
                </c:pt>
                <c:pt idx="2">
                  <c:v>0.12853470437017994</c:v>
                </c:pt>
              </c:numCache>
            </c:numRef>
          </c:val>
          <c:extLst>
            <c:ext xmlns:c16="http://schemas.microsoft.com/office/drawing/2014/chart" uri="{C3380CC4-5D6E-409C-BE32-E72D297353CC}">
              <c16:uniqueId val="{00000001-267C-4B9B-8B2C-11408EB153CF}"/>
            </c:ext>
          </c:extLst>
        </c:ser>
        <c:ser>
          <c:idx val="1"/>
          <c:order val="2"/>
          <c:tx>
            <c:strRef>
              <c:f>List2!$J$60</c:f>
              <c:strCache>
                <c:ptCount val="1"/>
                <c:pt idx="0">
                  <c:v>3</c:v>
                </c:pt>
              </c:strCache>
            </c:strRef>
          </c:tx>
          <c:spPr>
            <a:solidFill>
              <a:schemeClr val="accent2"/>
            </a:solidFill>
            <a:ln>
              <a:noFill/>
            </a:ln>
            <a:effectLst/>
          </c:spPr>
          <c:invertIfNegative val="0"/>
          <c:cat>
            <c:strRef>
              <c:f>List2!$K$57:$M$57</c:f>
              <c:strCache>
                <c:ptCount val="3"/>
                <c:pt idx="0">
                  <c:v>Vím, jak mám postupovat při přihlášení do portálu prostřednictvím Identity občana (například NIA ID, Mobilní klíč eGovernmentu, Bankovní identita, atd.) (n=392)</c:v>
                </c:pt>
                <c:pt idx="1">
                  <c:v>Přihlášení do portálu prostřednictvím Identity občana je jednoduché. (n=389)</c:v>
                </c:pt>
                <c:pt idx="2">
                  <c:v>Se způsobem přihlašování do portálu prostřednictvím Identity občana jsem celkově spokojen(a). (n=389)</c:v>
                </c:pt>
              </c:strCache>
            </c:strRef>
          </c:cat>
          <c:val>
            <c:numRef>
              <c:f>List2!$K$60:$M$60</c:f>
              <c:numCache>
                <c:formatCode>0%</c:formatCode>
                <c:ptCount val="3"/>
                <c:pt idx="0">
                  <c:v>4.5918367346938778E-2</c:v>
                </c:pt>
                <c:pt idx="1">
                  <c:v>0.11825192802056556</c:v>
                </c:pt>
                <c:pt idx="2">
                  <c:v>0.12339331619537275</c:v>
                </c:pt>
              </c:numCache>
            </c:numRef>
          </c:val>
          <c:extLst>
            <c:ext xmlns:c16="http://schemas.microsoft.com/office/drawing/2014/chart" uri="{C3380CC4-5D6E-409C-BE32-E72D297353CC}">
              <c16:uniqueId val="{00000002-267C-4B9B-8B2C-11408EB153CF}"/>
            </c:ext>
          </c:extLst>
        </c:ser>
        <c:ser>
          <c:idx val="2"/>
          <c:order val="3"/>
          <c:tx>
            <c:strRef>
              <c:f>List2!$J$61</c:f>
              <c:strCache>
                <c:ptCount val="1"/>
                <c:pt idx="0">
                  <c:v>4</c:v>
                </c:pt>
              </c:strCache>
            </c:strRef>
          </c:tx>
          <c:spPr>
            <a:solidFill>
              <a:schemeClr val="accent4"/>
            </a:solidFill>
            <a:ln>
              <a:noFill/>
            </a:ln>
            <a:effectLst/>
          </c:spPr>
          <c:invertIfNegative val="0"/>
          <c:cat>
            <c:strRef>
              <c:f>List2!$K$57:$M$57</c:f>
              <c:strCache>
                <c:ptCount val="3"/>
                <c:pt idx="0">
                  <c:v>Vím, jak mám postupovat při přihlášení do portálu prostřednictvím Identity občana (například NIA ID, Mobilní klíč eGovernmentu, Bankovní identita, atd.) (n=392)</c:v>
                </c:pt>
                <c:pt idx="1">
                  <c:v>Přihlášení do portálu prostřednictvím Identity občana je jednoduché. (n=389)</c:v>
                </c:pt>
                <c:pt idx="2">
                  <c:v>Se způsobem přihlašování do portálu prostřednictvím Identity občana jsem celkově spokojen(a). (n=389)</c:v>
                </c:pt>
              </c:strCache>
            </c:strRef>
          </c:cat>
          <c:val>
            <c:numRef>
              <c:f>List2!$K$61:$M$61</c:f>
              <c:numCache>
                <c:formatCode>0%</c:formatCode>
                <c:ptCount val="3"/>
                <c:pt idx="0">
                  <c:v>0.15561224489795919</c:v>
                </c:pt>
                <c:pt idx="1">
                  <c:v>0.20565552699228792</c:v>
                </c:pt>
                <c:pt idx="2">
                  <c:v>0.19023136246786632</c:v>
                </c:pt>
              </c:numCache>
            </c:numRef>
          </c:val>
          <c:extLst>
            <c:ext xmlns:c16="http://schemas.microsoft.com/office/drawing/2014/chart" uri="{C3380CC4-5D6E-409C-BE32-E72D297353CC}">
              <c16:uniqueId val="{00000003-267C-4B9B-8B2C-11408EB153CF}"/>
            </c:ext>
          </c:extLst>
        </c:ser>
        <c:ser>
          <c:idx val="4"/>
          <c:order val="4"/>
          <c:tx>
            <c:strRef>
              <c:f>List2!$J$62</c:f>
              <c:strCache>
                <c:ptCount val="1"/>
                <c:pt idx="0">
                  <c:v>5Rozhodně souhlasím</c:v>
                </c:pt>
              </c:strCache>
            </c:strRef>
          </c:tx>
          <c:spPr>
            <a:solidFill>
              <a:srgbClr val="C00000"/>
            </a:solidFill>
            <a:ln>
              <a:noFill/>
            </a:ln>
            <a:effectLst/>
          </c:spPr>
          <c:invertIfNegative val="0"/>
          <c:cat>
            <c:strRef>
              <c:f>List2!$K$57:$M$57</c:f>
              <c:strCache>
                <c:ptCount val="3"/>
                <c:pt idx="0">
                  <c:v>Vím, jak mám postupovat při přihlášení do portálu prostřednictvím Identity občana (například NIA ID, Mobilní klíč eGovernmentu, Bankovní identita, atd.) (n=392)</c:v>
                </c:pt>
                <c:pt idx="1">
                  <c:v>Přihlášení do portálu prostřednictvím Identity občana je jednoduché. (n=389)</c:v>
                </c:pt>
                <c:pt idx="2">
                  <c:v>Se způsobem přihlašování do portálu prostřednictvím Identity občana jsem celkově spokojen(a). (n=389)</c:v>
                </c:pt>
              </c:strCache>
            </c:strRef>
          </c:cat>
          <c:val>
            <c:numRef>
              <c:f>List2!$K$62:$M$62</c:f>
              <c:numCache>
                <c:formatCode>0%</c:formatCode>
                <c:ptCount val="3"/>
                <c:pt idx="0">
                  <c:v>0.73469387755102045</c:v>
                </c:pt>
                <c:pt idx="1">
                  <c:v>0.5295629820051414</c:v>
                </c:pt>
                <c:pt idx="2">
                  <c:v>0.41388174807197942</c:v>
                </c:pt>
              </c:numCache>
            </c:numRef>
          </c:val>
          <c:extLst>
            <c:ext xmlns:c16="http://schemas.microsoft.com/office/drawing/2014/chart" uri="{C3380CC4-5D6E-409C-BE32-E72D297353CC}">
              <c16:uniqueId val="{00000004-267C-4B9B-8B2C-11408EB153CF}"/>
            </c:ext>
          </c:extLst>
        </c:ser>
        <c:ser>
          <c:idx val="5"/>
          <c:order val="5"/>
          <c:tx>
            <c:strRef>
              <c:f>List2!#REF!</c:f>
              <c:strCache>
                <c:ptCount val="1"/>
                <c:pt idx="0">
                  <c:v>#REF!</c:v>
                </c:pt>
              </c:strCache>
            </c:strRef>
          </c:tx>
          <c:spPr>
            <a:solidFill>
              <a:schemeClr val="accent5">
                <a:lumMod val="60000"/>
              </a:schemeClr>
            </a:solidFill>
            <a:ln>
              <a:noFill/>
            </a:ln>
            <a:effectLst/>
          </c:spPr>
          <c:invertIfNegative val="0"/>
          <c:cat>
            <c:strRef>
              <c:f>List2!$K$57:$M$57</c:f>
              <c:strCache>
                <c:ptCount val="3"/>
                <c:pt idx="0">
                  <c:v>Vím, jak mám postupovat při přihlášení do portálu prostřednictvím Identity občana (například NIA ID, Mobilní klíč eGovernmentu, Bankovní identita, atd.) (n=392)</c:v>
                </c:pt>
                <c:pt idx="1">
                  <c:v>Přihlášení do portálu prostřednictvím Identity občana je jednoduché. (n=389)</c:v>
                </c:pt>
                <c:pt idx="2">
                  <c:v>Se způsobem přihlašování do portálu prostřednictvím Identity občana jsem celkově spokojen(a). (n=389)</c:v>
                </c:pt>
              </c:strCache>
            </c:strRef>
          </c:cat>
          <c:val>
            <c:numRef>
              <c:f>List2!#REF!</c:f>
              <c:numCache>
                <c:formatCode>General</c:formatCode>
                <c:ptCount val="1"/>
                <c:pt idx="0">
                  <c:v>1</c:v>
                </c:pt>
              </c:numCache>
            </c:numRef>
          </c:val>
          <c:extLst>
            <c:ext xmlns:c16="http://schemas.microsoft.com/office/drawing/2014/chart" uri="{C3380CC4-5D6E-409C-BE32-E72D297353CC}">
              <c16:uniqueId val="{00000005-267C-4B9B-8B2C-11408EB153CF}"/>
            </c:ext>
          </c:extLst>
        </c:ser>
        <c:dLbls>
          <c:showLegendKey val="0"/>
          <c:showVal val="0"/>
          <c:showCatName val="0"/>
          <c:showSerName val="0"/>
          <c:showPercent val="0"/>
          <c:showBubbleSize val="0"/>
        </c:dLbls>
        <c:gapWidth val="150"/>
        <c:overlap val="100"/>
        <c:axId val="1614050223"/>
        <c:axId val="1"/>
      </c:barChart>
      <c:catAx>
        <c:axId val="1614050223"/>
        <c:scaling>
          <c:orientation val="minMax"/>
        </c:scaling>
        <c:delete val="0"/>
        <c:axPos val="l"/>
        <c:majorGridlines>
          <c:spPr>
            <a:ln w="9525" cap="flat" cmpd="sng" algn="ctr">
              <a:solidFill>
                <a:srgbClr val="FFFFFF"/>
              </a:solidFill>
              <a:prstDash val="solid"/>
              <a:round/>
            </a:ln>
            <a:effectLst/>
          </c:spPr>
        </c:majorGridlines>
        <c:numFmt formatCode="General" sourceLinked="0"/>
        <c:majorTickMark val="in"/>
        <c:minorTickMark val="none"/>
        <c:tickLblPos val="low"/>
        <c:spPr>
          <a:noFill/>
          <a:ln w="9525" cap="flat" cmpd="sng" algn="ctr">
            <a:solidFill>
              <a:srgbClr val="000000"/>
            </a:solidFill>
            <a:prstDash val="solid"/>
            <a:round/>
          </a:ln>
          <a:effectLst/>
          <a:extLst>
            <a:ext uri="{909E8E84-426E-40DD-AFC4-6F175D3DCCD1}">
              <a14:hiddenFill xmlns:a14="http://schemas.microsoft.com/office/drawing/2010/main">
                <a:noFill/>
              </a14:hiddenFill>
            </a:ext>
          </a:extLst>
        </c:spPr>
        <c:txPr>
          <a:bodyPr rot="0" spcFirstLastPara="1" vertOverflow="ellipsis" wrap="square" anchor="ctr" anchorCtr="1"/>
          <a:lstStyle/>
          <a:p>
            <a:pPr>
              <a:defRPr sz="1000" b="0" i="0" u="none" strike="noStrike" kern="1200" baseline="0">
                <a:solidFill>
                  <a:schemeClr val="tx2"/>
                </a:solidFill>
                <a:latin typeface="+mj-lt"/>
                <a:ea typeface="+mn-ea"/>
                <a:cs typeface="Times New Roman" panose="02020603050405020304" pitchFamily="18" charset="0"/>
              </a:defRPr>
            </a:pPr>
            <a:endParaRPr lang="cs-CZ"/>
          </a:p>
        </c:txPr>
        <c:crossAx val="1"/>
        <c:crosses val="autoZero"/>
        <c:auto val="1"/>
        <c:lblAlgn val="ctr"/>
        <c:lblOffset val="0"/>
        <c:noMultiLvlLbl val="0"/>
      </c:catAx>
      <c:valAx>
        <c:axId val="1"/>
        <c:scaling>
          <c:orientation val="minMax"/>
          <c:max val="1"/>
        </c:scaling>
        <c:delete val="0"/>
        <c:axPos val="b"/>
        <c:majorGridlines>
          <c:spPr>
            <a:ln w="9525" cap="flat" cmpd="sng" algn="ctr">
              <a:solidFill>
                <a:schemeClr val="tx1">
                  <a:tint val="75000"/>
                  <a:shade val="95000"/>
                  <a:satMod val="105000"/>
                </a:schemeClr>
              </a:solidFill>
              <a:prstDash val="solid"/>
              <a:round/>
            </a:ln>
            <a:effectLst/>
          </c:spPr>
        </c:majorGridlines>
        <c:numFmt formatCode="0%" sourceLinked="0"/>
        <c:majorTickMark val="in"/>
        <c:minorTickMark val="none"/>
        <c:tickLblPos val="nextTo"/>
        <c:spPr>
          <a:noFill/>
          <a:ln w="9525" cap="flat" cmpd="sng" algn="ctr">
            <a:solidFill>
              <a:srgbClr val="000000"/>
            </a:solidFill>
            <a:prstDash val="solid"/>
            <a:round/>
          </a:ln>
          <a:effectLst/>
          <a:extLst>
            <a:ext uri="{909E8E84-426E-40DD-AFC4-6F175D3DCCD1}">
              <a14:hiddenFill xmlns:a14="http://schemas.microsoft.com/office/drawing/2010/main">
                <a:noFill/>
              </a14:hiddenFill>
            </a:ext>
          </a:extLst>
        </c:spPr>
        <c:txPr>
          <a:bodyPr rot="-60000000" spcFirstLastPara="1" vertOverflow="ellipsis" vert="horz" wrap="square" anchor="ctr" anchorCtr="1"/>
          <a:lstStyle/>
          <a:p>
            <a:pPr>
              <a:defRPr sz="1000" b="0" i="0" u="none" strike="noStrike" kern="1200" baseline="0">
                <a:solidFill>
                  <a:schemeClr val="tx2"/>
                </a:solidFill>
                <a:latin typeface="+mj-lt"/>
                <a:ea typeface="+mn-ea"/>
                <a:cs typeface="Times New Roman" panose="02020603050405020304" pitchFamily="18" charset="0"/>
              </a:defRPr>
            </a:pPr>
            <a:endParaRPr lang="cs-CZ"/>
          </a:p>
        </c:txPr>
        <c:crossAx val="1614050223"/>
        <c:crosses val="autoZero"/>
        <c:crossBetween val="between"/>
        <c:majorUnit val="0.25"/>
      </c:valAx>
      <c:spPr>
        <a:noFill/>
        <a:ln w="25400">
          <a:noFill/>
        </a:ln>
        <a:effectLst/>
      </c:spPr>
    </c:plotArea>
    <c:plotVisOnly val="1"/>
    <c:dispBlanksAs val="gap"/>
    <c:showDLblsOverMax val="1"/>
  </c:chart>
  <c:spPr>
    <a:noFill/>
    <a:ln w="9525" cap="flat" cmpd="sng" algn="ctr">
      <a:noFill/>
      <a:prstDash val="solid"/>
      <a:round/>
    </a:ln>
    <a:effectLst/>
  </c:spPr>
  <c:txPr>
    <a:bodyPr/>
    <a:lstStyle/>
    <a:p>
      <a:pPr>
        <a:defRPr>
          <a:solidFill>
            <a:schemeClr val="tx2"/>
          </a:solidFill>
          <a:latin typeface="+mj-lt"/>
          <a:cs typeface="Times New Roman" panose="02020603050405020304" pitchFamily="18" charset="0"/>
        </a:defRPr>
      </a:pPr>
      <a:endParaRPr lang="cs-CZ"/>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pivotSource>
    <c:name>[Důvěra.xlsx]List2!Kontingenční tabulka16</c:name>
    <c:fmtId val="-1"/>
  </c:pivotSource>
  <c:chart>
    <c:title>
      <c:tx>
        <c:rich>
          <a:bodyPr rot="0" spcFirstLastPara="1" vertOverflow="ellipsis" vert="horz" wrap="square" anchor="ctr" anchorCtr="1"/>
          <a:lstStyle/>
          <a:p>
            <a:pPr>
              <a:defRPr sz="1200" b="0" i="0" u="none" strike="noStrike" kern="1200" baseline="0">
                <a:solidFill>
                  <a:schemeClr val="tx2"/>
                </a:solidFill>
                <a:latin typeface="+mn-lt"/>
                <a:ea typeface="+mn-ea"/>
                <a:cs typeface="Times New Roman" panose="02020603050405020304" pitchFamily="18" charset="0"/>
              </a:defRPr>
            </a:pPr>
            <a:r>
              <a:rPr lang="cs-CZ" sz="1000" b="1">
                <a:solidFill>
                  <a:sysClr val="windowText" lastClr="000000"/>
                </a:solidFill>
              </a:rPr>
              <a:t>Cítíte se být partnerem pro řídící orgán OPTP ?</a:t>
            </a:r>
          </a:p>
        </c:rich>
      </c:tx>
      <c:layout>
        <c:manualLayout>
          <c:xMode val="edge"/>
          <c:yMode val="edge"/>
          <c:x val="0.17688039556012866"/>
          <c:y val="3.2080568580612819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mn-lt"/>
              <a:ea typeface="+mn-ea"/>
              <a:cs typeface="Times New Roman" panose="02020603050405020304" pitchFamily="18" charset="0"/>
            </a:defRPr>
          </a:pPr>
          <a:endParaRPr lang="cs-CZ"/>
        </a:p>
      </c:txPr>
    </c:title>
    <c:autoTitleDeleted val="0"/>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cs-CZ"/>
            </a:p>
          </c:txPr>
          <c:showLegendKey val="0"/>
          <c:showVal val="1"/>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cs-CZ"/>
            </a:p>
          </c:txPr>
          <c:showLegendKey val="0"/>
          <c:showVal val="1"/>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cs-CZ"/>
            </a:p>
          </c:txPr>
          <c:showLegendKey val="0"/>
          <c:showVal val="1"/>
          <c:showCatName val="0"/>
          <c:showSerName val="0"/>
          <c:showPercent val="0"/>
          <c:showBubbleSize val="0"/>
          <c:extLst>
            <c:ext xmlns:c15="http://schemas.microsoft.com/office/drawing/2012/chart" uri="{CE6537A1-D6FC-4f65-9D91-7224C49458BB}"/>
          </c:extLst>
        </c:dLbl>
      </c:pivotFmt>
    </c:pivotFmts>
    <c:plotArea>
      <c:layout>
        <c:manualLayout>
          <c:layoutTarget val="inner"/>
          <c:xMode val="edge"/>
          <c:yMode val="edge"/>
          <c:x val="7.8284004634685059E-2"/>
          <c:y val="0.13681979592123178"/>
          <c:w val="0.55389628762588583"/>
          <c:h val="0.72263225118250596"/>
        </c:manualLayout>
      </c:layout>
      <c:doughnutChart>
        <c:varyColors val="1"/>
        <c:ser>
          <c:idx val="0"/>
          <c:order val="0"/>
          <c:tx>
            <c:strRef>
              <c:f>List2!$B$3</c:f>
              <c:strCache>
                <c:ptCount val="1"/>
                <c:pt idx="0">
                  <c:v>Celkem</c:v>
                </c:pt>
              </c:strCache>
            </c:strRef>
          </c:tx>
          <c:spPr>
            <a:solidFill>
              <a:schemeClr val="accent3"/>
            </a:solidFill>
          </c:spPr>
          <c:dPt>
            <c:idx val="0"/>
            <c:bubble3D val="0"/>
            <c:spPr>
              <a:solidFill>
                <a:srgbClr val="C00000"/>
              </a:solidFill>
              <a:ln>
                <a:noFill/>
              </a:ln>
              <a:effectLst/>
            </c:spPr>
            <c:extLst>
              <c:ext xmlns:c16="http://schemas.microsoft.com/office/drawing/2014/chart" uri="{C3380CC4-5D6E-409C-BE32-E72D297353CC}">
                <c16:uniqueId val="{00000000-4C9E-4930-B2D1-AF9CEB8BAD87}"/>
              </c:ext>
            </c:extLst>
          </c:dPt>
          <c:dPt>
            <c:idx val="1"/>
            <c:bubble3D val="0"/>
            <c:spPr>
              <a:solidFill>
                <a:srgbClr val="FFC000"/>
              </a:solidFill>
              <a:ln>
                <a:noFill/>
              </a:ln>
              <a:effectLst/>
            </c:spPr>
            <c:extLst>
              <c:ext xmlns:c16="http://schemas.microsoft.com/office/drawing/2014/chart" uri="{C3380CC4-5D6E-409C-BE32-E72D297353CC}">
                <c16:uniqueId val="{00000001-4C9E-4930-B2D1-AF9CEB8BAD87}"/>
              </c:ext>
            </c:extLst>
          </c:dPt>
          <c:dPt>
            <c:idx val="2"/>
            <c:bubble3D val="0"/>
            <c:spPr>
              <a:solidFill>
                <a:srgbClr val="5B9BD5"/>
              </a:solidFill>
              <a:ln>
                <a:noFill/>
              </a:ln>
              <a:effectLst/>
            </c:spPr>
            <c:extLst>
              <c:ext xmlns:c16="http://schemas.microsoft.com/office/drawing/2014/chart" uri="{C3380CC4-5D6E-409C-BE32-E72D297353CC}">
                <c16:uniqueId val="{00000002-4C9E-4930-B2D1-AF9CEB8BAD87}"/>
              </c:ext>
            </c:extLst>
          </c:dPt>
          <c:dLbls>
            <c:spPr>
              <a:noFill/>
              <a:ln>
                <a:noFill/>
              </a:ln>
              <a:effectLst/>
            </c:spPr>
            <c:txPr>
              <a:bodyPr rot="0" spcFirstLastPara="1" vertOverflow="ellipsis" vert="horz" wrap="square" anchor="ctr" anchorCtr="1"/>
              <a:lstStyle/>
              <a:p>
                <a:pPr>
                  <a:defRPr sz="1000" b="0" i="0" u="none" strike="noStrike" kern="1200" baseline="0">
                    <a:solidFill>
                      <a:schemeClr val="tx2"/>
                    </a:solidFill>
                    <a:latin typeface="+mn-lt"/>
                    <a:ea typeface="+mn-ea"/>
                    <a:cs typeface="Times New Roman" panose="02020603050405020304" pitchFamily="18" charset="0"/>
                  </a:defRPr>
                </a:pPr>
                <a:endParaRPr lang="cs-CZ"/>
              </a:p>
            </c:txPr>
            <c:showLegendKey val="0"/>
            <c:showVal val="1"/>
            <c:showCatName val="0"/>
            <c:showSerName val="0"/>
            <c:showPercent val="0"/>
            <c:showBubbleSize val="0"/>
            <c:showLeaderLines val="1"/>
            <c:leaderLines>
              <c:spPr>
                <a:ln w="12700" cap="flat" cmpd="sng" algn="ctr">
                  <a:solidFill>
                    <a:schemeClr val="tx1"/>
                  </a:solidFill>
                  <a:prstDash val="solid"/>
                  <a:round/>
                </a:ln>
                <a:effectLst/>
              </c:spPr>
            </c:leaderLines>
            <c:extLst>
              <c:ext xmlns:c15="http://schemas.microsoft.com/office/drawing/2012/chart" uri="{CE6537A1-D6FC-4f65-9D91-7224C49458BB}">
                <c15:layout/>
              </c:ext>
            </c:extLst>
          </c:dLbls>
          <c:cat>
            <c:strRef>
              <c:f>List2!$A$4:$A$7</c:f>
              <c:strCache>
                <c:ptCount val="3"/>
                <c:pt idx="0">
                  <c:v>Rozhodně ano</c:v>
                </c:pt>
                <c:pt idx="1">
                  <c:v>Spíše ano</c:v>
                </c:pt>
                <c:pt idx="2">
                  <c:v>Rozhodně ne</c:v>
                </c:pt>
              </c:strCache>
            </c:strRef>
          </c:cat>
          <c:val>
            <c:numRef>
              <c:f>List2!$B$4:$B$7</c:f>
              <c:numCache>
                <c:formatCode>General</c:formatCode>
                <c:ptCount val="3"/>
                <c:pt idx="0">
                  <c:v>25</c:v>
                </c:pt>
                <c:pt idx="1">
                  <c:v>28</c:v>
                </c:pt>
                <c:pt idx="2">
                  <c:v>1</c:v>
                </c:pt>
              </c:numCache>
            </c:numRef>
          </c:val>
          <c:extLst>
            <c:ext xmlns:c16="http://schemas.microsoft.com/office/drawing/2014/chart" uri="{C3380CC4-5D6E-409C-BE32-E72D297353CC}">
              <c16:uniqueId val="{00000000-D2DA-48BE-9428-C62FEEAFDD48}"/>
            </c:ext>
          </c:extLst>
        </c:ser>
        <c:dLbls>
          <c:showLegendKey val="0"/>
          <c:showVal val="0"/>
          <c:showCatName val="0"/>
          <c:showSerName val="0"/>
          <c:showPercent val="0"/>
          <c:showBubbleSize val="0"/>
          <c:showLeaderLines val="1"/>
        </c:dLbls>
        <c:firstSliceAng val="0"/>
        <c:holeSize val="50"/>
      </c:doughnutChart>
      <c:spPr>
        <a:noFill/>
        <a:ln w="25400">
          <a:noFill/>
        </a:ln>
        <a:effectLst/>
      </c:spPr>
    </c:plotArea>
    <c:legend>
      <c:legendPos val="r"/>
      <c:layout/>
      <c:overlay val="0"/>
      <c:spPr>
        <a:noFill/>
        <a:ln>
          <a:noFill/>
        </a:ln>
        <a:effectLst/>
      </c:spPr>
      <c:txPr>
        <a:bodyPr rot="0" spcFirstLastPara="1" vertOverflow="ellipsis" vert="horz" wrap="square" anchor="ctr" anchorCtr="1"/>
        <a:lstStyle/>
        <a:p>
          <a:pPr>
            <a:defRPr sz="1000" b="0" i="0" u="none" strike="noStrike" kern="1200" baseline="0">
              <a:solidFill>
                <a:schemeClr val="tx2"/>
              </a:solidFill>
              <a:latin typeface="+mn-lt"/>
              <a:ea typeface="+mn-ea"/>
              <a:cs typeface="Times New Roman" panose="02020603050405020304" pitchFamily="18" charset="0"/>
            </a:defRPr>
          </a:pPr>
          <a:endParaRPr lang="cs-CZ"/>
        </a:p>
      </c:txPr>
    </c:legend>
    <c:plotVisOnly val="1"/>
    <c:dispBlanksAs val="gap"/>
    <c:showDLblsOverMax val="1"/>
  </c:chart>
  <c:spPr>
    <a:noFill/>
    <a:ln w="9525" cap="flat" cmpd="sng" algn="ctr">
      <a:solidFill>
        <a:schemeClr val="bg1"/>
      </a:solidFill>
      <a:prstDash val="solid"/>
      <a:round/>
    </a:ln>
    <a:effectLst/>
  </c:spPr>
  <c:txPr>
    <a:bodyPr/>
    <a:lstStyle/>
    <a:p>
      <a:pPr>
        <a:defRPr>
          <a:solidFill>
            <a:schemeClr val="tx2"/>
          </a:solidFill>
          <a:latin typeface="+mn-lt"/>
          <a:cs typeface="Times New Roman" panose="02020603050405020304" pitchFamily="18" charset="0"/>
        </a:defRPr>
      </a:pPr>
      <a:endParaRPr lang="cs-CZ"/>
    </a:p>
  </c:txPr>
  <c:externalData r:id="rId3">
    <c:autoUpdate val="0"/>
  </c:externalData>
  <c:userShapes r:id="rId4"/>
  <c:extLst>
    <c:ext xmlns:c14="http://schemas.microsoft.com/office/drawing/2007/8/2/chart" uri="{781A3756-C4B2-4CAC-9D66-4F8BD8637D16}">
      <c14:pivotOptions>
        <c14:dropZoneFilter val="1"/>
        <c14:dropZoneCategories val="1"/>
        <c14:dropZoneData val="1"/>
        <c14:dropZoneSeries val="1"/>
      </c14:pivotOptions>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4.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5.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6.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7.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8.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drawings/drawing1.xml><?xml version="1.0" encoding="utf-8"?>
<c:userShapes xmlns:c="http://schemas.openxmlformats.org/drawingml/2006/chart">
  <cdr:relSizeAnchor xmlns:cdr="http://schemas.openxmlformats.org/drawingml/2006/chartDrawing">
    <cdr:from>
      <cdr:x>0.76906</cdr:x>
      <cdr:y>0.1247</cdr:y>
    </cdr:from>
    <cdr:to>
      <cdr:x>0.93511</cdr:x>
      <cdr:y>0.25882</cdr:y>
    </cdr:to>
    <cdr:sp macro="" textlink="">
      <cdr:nvSpPr>
        <cdr:cNvPr id="2" name="Textové pole 1"/>
        <cdr:cNvSpPr txBox="1"/>
      </cdr:nvSpPr>
      <cdr:spPr>
        <a:xfrm xmlns:a="http://schemas.openxmlformats.org/drawingml/2006/main">
          <a:off x="3352801" y="389198"/>
          <a:ext cx="723900" cy="41859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cs-CZ" sz="1100" dirty="0">
              <a:solidFill>
                <a:schemeClr val="tx2"/>
              </a:solidFill>
              <a:latin typeface="+mn-lt"/>
              <a:cs typeface="Times New Roman" panose="02020603050405020304" pitchFamily="18" charset="0"/>
            </a:rPr>
            <a:t>n = 196</a:t>
          </a:r>
        </a:p>
      </cdr:txBody>
    </cdr:sp>
  </cdr:relSizeAnchor>
</c:userShapes>
</file>

<file path=ppt/drawings/drawing2.xml><?xml version="1.0" encoding="utf-8"?>
<c:userShapes xmlns:c="http://schemas.openxmlformats.org/drawingml/2006/chart">
  <cdr:relSizeAnchor xmlns:cdr="http://schemas.openxmlformats.org/drawingml/2006/chartDrawing">
    <cdr:from>
      <cdr:x>0.83051</cdr:x>
      <cdr:y>0.14676</cdr:y>
    </cdr:from>
    <cdr:to>
      <cdr:x>1</cdr:x>
      <cdr:y>0.26884</cdr:y>
    </cdr:to>
    <cdr:sp macro="" textlink="">
      <cdr:nvSpPr>
        <cdr:cNvPr id="2" name="Textové pole 1"/>
        <cdr:cNvSpPr txBox="1"/>
      </cdr:nvSpPr>
      <cdr:spPr>
        <a:xfrm xmlns:a="http://schemas.openxmlformats.org/drawingml/2006/main">
          <a:off x="4682290" y="438943"/>
          <a:ext cx="955557" cy="36512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cs-CZ" sz="1100" dirty="0">
              <a:solidFill>
                <a:schemeClr val="tx2"/>
              </a:solidFill>
              <a:latin typeface="Arial" panose="020B0604020202020204" pitchFamily="34" charset="0"/>
              <a:cs typeface="Arial" panose="020B0604020202020204" pitchFamily="34" charset="0"/>
            </a:rPr>
            <a:t>n = 238</a:t>
          </a:r>
        </a:p>
      </cdr:txBody>
    </cdr:sp>
  </cdr:relSizeAnchor>
</c:userShapes>
</file>

<file path=ppt/drawings/drawing3.xml><?xml version="1.0" encoding="utf-8"?>
<c:userShapes xmlns:c="http://schemas.openxmlformats.org/drawingml/2006/chart">
  <cdr:relSizeAnchor xmlns:cdr="http://schemas.openxmlformats.org/drawingml/2006/chartDrawing">
    <cdr:from>
      <cdr:x>0.76363</cdr:x>
      <cdr:y>0.11565</cdr:y>
    </cdr:from>
    <cdr:to>
      <cdr:x>0.94192</cdr:x>
      <cdr:y>0.27525</cdr:y>
    </cdr:to>
    <cdr:sp macro="" textlink="">
      <cdr:nvSpPr>
        <cdr:cNvPr id="2" name="Textové pole 1"/>
        <cdr:cNvSpPr txBox="1"/>
      </cdr:nvSpPr>
      <cdr:spPr>
        <a:xfrm xmlns:a="http://schemas.openxmlformats.org/drawingml/2006/main">
          <a:off x="3160544" y="335400"/>
          <a:ext cx="737937" cy="46283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cs-CZ" sz="1100" dirty="0">
              <a:solidFill>
                <a:schemeClr val="tx2"/>
              </a:solidFill>
              <a:latin typeface="Arial" panose="020B0604020202020204" pitchFamily="34" charset="0"/>
              <a:cs typeface="Arial" panose="020B0604020202020204" pitchFamily="34" charset="0"/>
            </a:rPr>
            <a:t>n =</a:t>
          </a:r>
          <a:r>
            <a:rPr lang="cs-CZ" sz="1100" baseline="0" dirty="0">
              <a:solidFill>
                <a:schemeClr val="tx2"/>
              </a:solidFill>
              <a:latin typeface="Arial" panose="020B0604020202020204" pitchFamily="34" charset="0"/>
              <a:cs typeface="Arial" panose="020B0604020202020204" pitchFamily="34" charset="0"/>
            </a:rPr>
            <a:t> 202</a:t>
          </a:r>
        </a:p>
        <a:p xmlns:a="http://schemas.openxmlformats.org/drawingml/2006/main">
          <a:endParaRPr lang="cs-CZ" sz="1100" dirty="0">
            <a:solidFill>
              <a:schemeClr val="tx2"/>
            </a:solidFill>
            <a:latin typeface="Arial" panose="020B0604020202020204" pitchFamily="34" charset="0"/>
            <a:cs typeface="Arial" panose="020B0604020202020204" pitchFamily="34" charset="0"/>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0.80066</cdr:x>
      <cdr:y>0.11008</cdr:y>
    </cdr:from>
    <cdr:to>
      <cdr:x>0.96519</cdr:x>
      <cdr:y>0.23216</cdr:y>
    </cdr:to>
    <cdr:sp macro="" textlink="">
      <cdr:nvSpPr>
        <cdr:cNvPr id="2" name="Textové pole 1"/>
        <cdr:cNvSpPr txBox="1"/>
      </cdr:nvSpPr>
      <cdr:spPr>
        <a:xfrm xmlns:a="http://schemas.openxmlformats.org/drawingml/2006/main">
          <a:off x="3689684" y="334796"/>
          <a:ext cx="758208" cy="37130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cs-CZ" sz="1100" dirty="0">
              <a:solidFill>
                <a:schemeClr val="tx2"/>
              </a:solidFill>
              <a:latin typeface="+mj-lt"/>
              <a:cs typeface="Times New Roman" panose="02020603050405020304" pitchFamily="18" charset="0"/>
            </a:rPr>
            <a:t>n = 243</a:t>
          </a:r>
        </a:p>
      </cdr:txBody>
    </cdr:sp>
  </cdr:relSizeAnchor>
</c:userShapes>
</file>

<file path=ppt/drawings/drawing5.xml><?xml version="1.0" encoding="utf-8"?>
<c:userShapes xmlns:c="http://schemas.openxmlformats.org/drawingml/2006/chart">
  <cdr:relSizeAnchor xmlns:cdr="http://schemas.openxmlformats.org/drawingml/2006/chartDrawing">
    <cdr:from>
      <cdr:x>0.86832</cdr:x>
      <cdr:y>0</cdr:y>
    </cdr:from>
    <cdr:to>
      <cdr:x>1</cdr:x>
      <cdr:y>0.13412</cdr:y>
    </cdr:to>
    <cdr:sp macro="" textlink="">
      <cdr:nvSpPr>
        <cdr:cNvPr id="2" name="Textové pole 1"/>
        <cdr:cNvSpPr txBox="1"/>
      </cdr:nvSpPr>
      <cdr:spPr>
        <a:xfrm xmlns:a="http://schemas.openxmlformats.org/drawingml/2006/main">
          <a:off x="5089819" y="0"/>
          <a:ext cx="771866" cy="36953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cs-CZ" sz="1100">
              <a:solidFill>
                <a:schemeClr val="tx2"/>
              </a:solidFill>
              <a:latin typeface="+mn-lt"/>
              <a:cs typeface="Times New Roman" panose="02020603050405020304" pitchFamily="18" charset="0"/>
            </a:rPr>
            <a:t>n = 54</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68E4C239-751C-47C6-B9EA-AF6B639E4C87}" type="datetimeFigureOut">
              <a:rPr lang="cs-CZ" smtClean="0"/>
              <a:t>22.11.2024</a:t>
            </a:fld>
            <a:endParaRPr lang="cs-CZ"/>
          </a:p>
        </p:txBody>
      </p:sp>
      <p:sp>
        <p:nvSpPr>
          <p:cNvPr id="4" name="Zástupný symbol pro obrázek snímku 3"/>
          <p:cNvSpPr>
            <a:spLocks noGrp="1" noRot="1" noChangeAspect="1"/>
          </p:cNvSpPr>
          <p:nvPr>
            <p:ph type="sldImg" idx="2"/>
          </p:nvPr>
        </p:nvSpPr>
        <p:spPr>
          <a:xfrm>
            <a:off x="2286000" y="514350"/>
            <a:ext cx="4572000" cy="257175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39B3982E-A70A-409E-84A8-1DC71A3FE2AA}" type="slidenum">
              <a:rPr lang="cs-CZ" smtClean="0"/>
              <a:t>‹#›</a:t>
            </a:fld>
            <a:endParaRPr lang="cs-CZ"/>
          </a:p>
        </p:txBody>
      </p:sp>
    </p:spTree>
    <p:extLst>
      <p:ext uri="{BB962C8B-B14F-4D97-AF65-F5344CB8AC3E}">
        <p14:creationId xmlns:p14="http://schemas.microsoft.com/office/powerpoint/2010/main" val="17993364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9B3982E-A70A-409E-84A8-1DC71A3FE2AA}" type="slidenum">
              <a:rPr lang="cs-CZ" smtClean="0"/>
              <a:t>1</a:t>
            </a:fld>
            <a:endParaRPr lang="cs-CZ"/>
          </a:p>
        </p:txBody>
      </p:sp>
    </p:spTree>
    <p:extLst>
      <p:ext uri="{BB962C8B-B14F-4D97-AF65-F5344CB8AC3E}">
        <p14:creationId xmlns:p14="http://schemas.microsoft.com/office/powerpoint/2010/main" val="17277143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4249738" y="514350"/>
            <a:ext cx="2608262" cy="1466850"/>
          </a:xfrm>
        </p:spPr>
      </p:sp>
      <p:sp>
        <p:nvSpPr>
          <p:cNvPr id="3" name="Zástupný symbol pro poznámky 2"/>
          <p:cNvSpPr>
            <a:spLocks noGrp="1"/>
          </p:cNvSpPr>
          <p:nvPr>
            <p:ph type="body" idx="1"/>
          </p:nvPr>
        </p:nvSpPr>
        <p:spPr>
          <a:xfrm>
            <a:off x="914400" y="2081349"/>
            <a:ext cx="7802880" cy="4432561"/>
          </a:xfrm>
        </p:spPr>
        <p:txBody>
          <a:bodyPr>
            <a:noAutofit/>
          </a:bodyPr>
          <a:lstStyle/>
          <a:p>
            <a:pPr marL="342900" lvl="0" indent="-342900">
              <a:lnSpc>
                <a:spcPct val="120000"/>
              </a:lnSpc>
              <a:buFont typeface="Symbol" panose="05050102010706020507" pitchFamily="18" charset="2"/>
              <a:buChar char=""/>
            </a:pPr>
            <a:r>
              <a:rPr lang="cs-CZ" sz="1150" dirty="0">
                <a:effectLst/>
                <a:latin typeface="Arial" panose="020B0604020202020204" pitchFamily="34" charset="0"/>
                <a:ea typeface="Times New Roman" panose="02020603050405020304" pitchFamily="18" charset="0"/>
              </a:rPr>
              <a:t>Co se týče </a:t>
            </a:r>
            <a:r>
              <a:rPr lang="cs-CZ" sz="1150" b="1" dirty="0">
                <a:effectLst/>
                <a:latin typeface="Arial" panose="020B0604020202020204" pitchFamily="34" charset="0"/>
                <a:ea typeface="Times New Roman" panose="02020603050405020304" pitchFamily="18" charset="0"/>
              </a:rPr>
              <a:t>jednoznačnosti metodik</a:t>
            </a:r>
            <a:r>
              <a:rPr lang="cs-CZ" sz="1150" dirty="0">
                <a:effectLst/>
                <a:latin typeface="Arial" panose="020B0604020202020204" pitchFamily="34" charset="0"/>
                <a:ea typeface="Times New Roman" panose="02020603050405020304" pitchFamily="18" charset="0"/>
              </a:rPr>
              <a:t> OPTP byla velmi spokojeno 20 % respondentů, spíše spokojená 49 %, neutrální 25 %, spíše nespokojená 3 % a velmi nespokojená 2 %. </a:t>
            </a:r>
          </a:p>
          <a:p>
            <a:pPr marL="342900" lvl="0" indent="-342900">
              <a:lnSpc>
                <a:spcPct val="120000"/>
              </a:lnSpc>
              <a:buFont typeface="Symbol" panose="05050102010706020507" pitchFamily="18" charset="2"/>
              <a:buChar char=""/>
            </a:pPr>
            <a:r>
              <a:rPr lang="cs-CZ" sz="1150" b="1" dirty="0">
                <a:effectLst/>
                <a:latin typeface="Arial" panose="020B0604020202020204" pitchFamily="34" charset="0"/>
                <a:ea typeface="Times New Roman" panose="02020603050405020304" pitchFamily="18" charset="0"/>
              </a:rPr>
              <a:t>Přehlednost a srozumitelnost terminologie a metodiky OPTP</a:t>
            </a:r>
            <a:r>
              <a:rPr lang="cs-CZ" sz="1150" dirty="0">
                <a:effectLst/>
                <a:latin typeface="Arial" panose="020B0604020202020204" pitchFamily="34" charset="0"/>
                <a:ea typeface="Times New Roman" panose="02020603050405020304" pitchFamily="18" charset="0"/>
              </a:rPr>
              <a:t> byla rovněž hodnocena velmi kladně. Celkem 22 % respondentů je s ní velmi spokojena, spíše spokojeno je celkem 47 % respondentů. Neutrálně se vyjádřilo celkem 22 % respondentů, spíše nespokojená bylo 7 % a velmi nespokojená bylo 2 %.</a:t>
            </a:r>
          </a:p>
          <a:p>
            <a:pPr marL="342900" lvl="0" indent="-342900">
              <a:lnSpc>
                <a:spcPct val="120000"/>
              </a:lnSpc>
              <a:buFont typeface="Symbol" panose="05050102010706020507" pitchFamily="18" charset="2"/>
              <a:buChar char=""/>
            </a:pPr>
            <a:r>
              <a:rPr lang="cs-CZ" sz="1150" dirty="0">
                <a:effectLst/>
                <a:latin typeface="Arial" panose="020B0604020202020204" pitchFamily="34" charset="0"/>
                <a:ea typeface="Times New Roman" panose="02020603050405020304" pitchFamily="18" charset="0"/>
              </a:rPr>
              <a:t>S </a:t>
            </a:r>
            <a:r>
              <a:rPr lang="cs-CZ" sz="1150" b="1" dirty="0">
                <a:effectLst/>
                <a:latin typeface="Arial" panose="020B0604020202020204" pitchFamily="34" charset="0"/>
                <a:ea typeface="Times New Roman" panose="02020603050405020304" pitchFamily="18" charset="0"/>
              </a:rPr>
              <a:t>dostatečností informací pro výkon služby/práce</a:t>
            </a:r>
            <a:r>
              <a:rPr lang="cs-CZ" sz="1150" dirty="0">
                <a:effectLst/>
                <a:latin typeface="Arial" panose="020B0604020202020204" pitchFamily="34" charset="0"/>
                <a:ea typeface="Times New Roman" panose="02020603050405020304" pitchFamily="18" charset="0"/>
              </a:rPr>
              <a:t> bylo velmi spokojeno 31 % respondentů a spíše spokojená 41 %. Neutrálně tuto kategorii hodnotilo 21 %. Dále bylo spíše nespokojených 5 % respondentů a velmi nespokojených celkem 3 %. </a:t>
            </a:r>
          </a:p>
          <a:p>
            <a:pPr marL="342900" lvl="0" indent="-342900">
              <a:lnSpc>
                <a:spcPct val="120000"/>
              </a:lnSpc>
              <a:buFont typeface="Symbol" panose="05050102010706020507" pitchFamily="18" charset="2"/>
              <a:buChar char=""/>
            </a:pPr>
            <a:r>
              <a:rPr lang="cs-CZ" sz="1150" b="1" dirty="0">
                <a:effectLst/>
                <a:latin typeface="Arial" panose="020B0604020202020204" pitchFamily="34" charset="0"/>
                <a:ea typeface="Times New Roman" panose="02020603050405020304" pitchFamily="18" charset="0"/>
              </a:rPr>
              <a:t>Dostatečnost podpory </a:t>
            </a:r>
            <a:r>
              <a:rPr lang="cs-CZ" sz="1150" dirty="0">
                <a:effectLst/>
                <a:latin typeface="Arial" panose="020B0604020202020204" pitchFamily="34" charset="0"/>
                <a:ea typeface="Times New Roman" panose="02020603050405020304" pitchFamily="18" charset="0"/>
              </a:rPr>
              <a:t>byla ze strany respondentů ohodnocena velmi pozitivně. Celkem 51 % a neutrální postoj zaujmulo 12 % respondentů. Naopak spíše nespokojených a velmi nespokojený je celkem 7 %. </a:t>
            </a:r>
          </a:p>
          <a:p>
            <a:pPr marL="342900" lvl="0" indent="-342900">
              <a:lnSpc>
                <a:spcPct val="120000"/>
              </a:lnSpc>
              <a:buFont typeface="Symbol" panose="05050102010706020507" pitchFamily="18" charset="2"/>
              <a:buChar char=""/>
            </a:pPr>
            <a:r>
              <a:rPr lang="cs-CZ" sz="1150" dirty="0">
                <a:effectLst/>
                <a:latin typeface="Arial" panose="020B0604020202020204" pitchFamily="34" charset="0"/>
                <a:ea typeface="Times New Roman" panose="02020603050405020304" pitchFamily="18" charset="0"/>
              </a:rPr>
              <a:t>S </a:t>
            </a:r>
            <a:r>
              <a:rPr lang="cs-CZ" sz="1150" b="1" dirty="0">
                <a:effectLst/>
                <a:latin typeface="Arial" panose="020B0604020202020204" pitchFamily="34" charset="0"/>
                <a:ea typeface="Times New Roman" panose="02020603050405020304" pitchFamily="18" charset="0"/>
              </a:rPr>
              <a:t>rozsahem metodických pokynů</a:t>
            </a:r>
            <a:r>
              <a:rPr lang="cs-CZ" sz="1150" dirty="0">
                <a:effectLst/>
                <a:latin typeface="Arial" panose="020B0604020202020204" pitchFamily="34" charset="0"/>
                <a:ea typeface="Times New Roman" panose="02020603050405020304" pitchFamily="18" charset="0"/>
              </a:rPr>
              <a:t> bylo velmi spokojeno 3 % respondentů a spíše spokojený 43 %. Neutrální postavení k této otázce mělo celkem 25 %. Dále bylo spíše nespokojený a velmi nespokojený celkem 29 %.</a:t>
            </a:r>
          </a:p>
          <a:p>
            <a:pPr marL="342900" lvl="0" indent="-342900">
              <a:lnSpc>
                <a:spcPct val="120000"/>
              </a:lnSpc>
              <a:buFont typeface="Symbol" panose="05050102010706020507" pitchFamily="18" charset="2"/>
              <a:buChar char=""/>
            </a:pPr>
            <a:r>
              <a:rPr lang="cs-CZ" sz="1150" dirty="0">
                <a:effectLst/>
                <a:latin typeface="Arial" panose="020B0604020202020204" pitchFamily="34" charset="0"/>
                <a:ea typeface="Times New Roman" panose="02020603050405020304" pitchFamily="18" charset="0"/>
              </a:rPr>
              <a:t>S </a:t>
            </a:r>
            <a:r>
              <a:rPr lang="cs-CZ" sz="1150" b="1" dirty="0">
                <a:effectLst/>
                <a:latin typeface="Arial" panose="020B0604020202020204" pitchFamily="34" charset="0"/>
                <a:ea typeface="Times New Roman" panose="02020603050405020304" pitchFamily="18" charset="0"/>
              </a:rPr>
              <a:t>počtem aktualizací metodických pokynů</a:t>
            </a:r>
            <a:r>
              <a:rPr lang="cs-CZ" sz="1150" dirty="0">
                <a:effectLst/>
                <a:latin typeface="Arial" panose="020B0604020202020204" pitchFamily="34" charset="0"/>
                <a:ea typeface="Times New Roman" panose="02020603050405020304" pitchFamily="18" charset="0"/>
              </a:rPr>
              <a:t> bylo velmi spokojeno 25 % respondentů a spíše spokojených 34 %. Neutrálně tuto kategorii hodnotilo 33 %. Dále bylo spíše nespokojených 5 % respondentů a velmi nespokojených celkem 4 %. </a:t>
            </a:r>
          </a:p>
          <a:p>
            <a:pPr marL="342900" lvl="0" indent="-342900">
              <a:lnSpc>
                <a:spcPct val="120000"/>
              </a:lnSpc>
              <a:buFont typeface="Symbol" panose="05050102010706020507" pitchFamily="18" charset="2"/>
              <a:buChar char=""/>
            </a:pPr>
            <a:r>
              <a:rPr lang="cs-CZ" sz="1150" b="1" dirty="0">
                <a:effectLst/>
                <a:latin typeface="Arial" panose="020B0604020202020204" pitchFamily="34" charset="0"/>
                <a:ea typeface="Times New Roman" panose="02020603050405020304" pitchFamily="18" charset="0"/>
              </a:rPr>
              <a:t>Informace ohledně aktualizací metodických pokynů OPTP </a:t>
            </a:r>
            <a:r>
              <a:rPr lang="cs-CZ" sz="1150" dirty="0">
                <a:effectLst/>
                <a:latin typeface="Arial" panose="020B0604020202020204" pitchFamily="34" charset="0"/>
                <a:ea typeface="Times New Roman" panose="02020603050405020304" pitchFamily="18" charset="0"/>
              </a:rPr>
              <a:t>hodnotilo pozitivně 63 % respondentů.  Celkem 29 % respondentů se vyjádřilo neutrálně. Naopak spíše nespokojených a velmi nespokojených bylo celkem 8 % respondentů.</a:t>
            </a:r>
          </a:p>
          <a:p>
            <a:pPr marL="342900" lvl="0" indent="-342900">
              <a:lnSpc>
                <a:spcPct val="120000"/>
              </a:lnSpc>
              <a:spcAft>
                <a:spcPts val="600"/>
              </a:spcAft>
              <a:buFont typeface="Symbol" panose="05050102010706020507" pitchFamily="18" charset="2"/>
              <a:buChar char=""/>
            </a:pPr>
            <a:r>
              <a:rPr lang="cs-CZ" sz="1150" dirty="0">
                <a:effectLst/>
                <a:latin typeface="Arial" panose="020B0604020202020204" pitchFamily="34" charset="0"/>
                <a:ea typeface="Times New Roman" panose="02020603050405020304" pitchFamily="18" charset="0"/>
              </a:rPr>
              <a:t>Se </a:t>
            </a:r>
            <a:r>
              <a:rPr lang="cs-CZ" sz="1150" b="1" dirty="0">
                <a:effectLst/>
                <a:latin typeface="Arial" panose="020B0604020202020204" pitchFamily="34" charset="0"/>
                <a:ea typeface="Times New Roman" panose="02020603050405020304" pitchFamily="18" charset="0"/>
              </a:rPr>
              <a:t>sdílením informací ze strany OPTP</a:t>
            </a:r>
            <a:r>
              <a:rPr lang="cs-CZ" sz="1150" dirty="0">
                <a:effectLst/>
                <a:latin typeface="Arial" panose="020B0604020202020204" pitchFamily="34" charset="0"/>
                <a:ea typeface="Times New Roman" panose="02020603050405020304" pitchFamily="18" charset="0"/>
              </a:rPr>
              <a:t> bylo velmi spokojeno 40 % respondentů a spíše spokojeno 31 % respondentů. Neutrální postoj k tomuto tématu zaujmulo 21 % respondentů. Spíše nespokojené a velmi nespokojených respondentů bylo celkem 9 %. Tyto odpovědi jsou graficky vyjádřeny v následujícím obrázku:</a:t>
            </a:r>
          </a:p>
          <a:p>
            <a:pPr>
              <a:lnSpc>
                <a:spcPct val="120000"/>
              </a:lnSpc>
            </a:pPr>
            <a:endParaRPr lang="cs-CZ" sz="1150" dirty="0"/>
          </a:p>
        </p:txBody>
      </p:sp>
      <p:sp>
        <p:nvSpPr>
          <p:cNvPr id="4" name="Zástupný symbol pro číslo snímku 3"/>
          <p:cNvSpPr>
            <a:spLocks noGrp="1"/>
          </p:cNvSpPr>
          <p:nvPr>
            <p:ph type="sldNum" sz="quarter" idx="5"/>
          </p:nvPr>
        </p:nvSpPr>
        <p:spPr/>
        <p:txBody>
          <a:bodyPr/>
          <a:lstStyle/>
          <a:p>
            <a:fld id="{39B3982E-A70A-409E-84A8-1DC71A3FE2AA}" type="slidenum">
              <a:rPr lang="cs-CZ" smtClean="0"/>
              <a:t>10</a:t>
            </a:fld>
            <a:endParaRPr lang="cs-CZ"/>
          </a:p>
        </p:txBody>
      </p:sp>
    </p:spTree>
    <p:extLst>
      <p:ext uri="{BB962C8B-B14F-4D97-AF65-F5344CB8AC3E}">
        <p14:creationId xmlns:p14="http://schemas.microsoft.com/office/powerpoint/2010/main" val="11281154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9B3982E-A70A-409E-84A8-1DC71A3FE2AA}" type="slidenum">
              <a:rPr lang="cs-CZ" smtClean="0"/>
              <a:t>11</a:t>
            </a:fld>
            <a:endParaRPr lang="cs-CZ"/>
          </a:p>
        </p:txBody>
      </p:sp>
    </p:spTree>
    <p:extLst>
      <p:ext uri="{BB962C8B-B14F-4D97-AF65-F5344CB8AC3E}">
        <p14:creationId xmlns:p14="http://schemas.microsoft.com/office/powerpoint/2010/main" val="28225800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9B3982E-A70A-409E-84A8-1DC71A3FE2AA}" type="slidenum">
              <a:rPr lang="cs-CZ" smtClean="0"/>
              <a:t>12</a:t>
            </a:fld>
            <a:endParaRPr lang="cs-CZ"/>
          </a:p>
        </p:txBody>
      </p:sp>
    </p:spTree>
    <p:extLst>
      <p:ext uri="{BB962C8B-B14F-4D97-AF65-F5344CB8AC3E}">
        <p14:creationId xmlns:p14="http://schemas.microsoft.com/office/powerpoint/2010/main" val="12167139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9B3982E-A70A-409E-84A8-1DC71A3FE2AA}" type="slidenum">
              <a:rPr lang="cs-CZ" smtClean="0"/>
              <a:t>13</a:t>
            </a:fld>
            <a:endParaRPr lang="cs-CZ"/>
          </a:p>
        </p:txBody>
      </p:sp>
    </p:spTree>
    <p:extLst>
      <p:ext uri="{BB962C8B-B14F-4D97-AF65-F5344CB8AC3E}">
        <p14:creationId xmlns:p14="http://schemas.microsoft.com/office/powerpoint/2010/main" val="7977664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65571E-8C3D-F9DE-C6C8-13D9F4BFEA54}"/>
            </a:ext>
          </a:extLst>
        </p:cNvPr>
        <p:cNvGrpSpPr/>
        <p:nvPr/>
      </p:nvGrpSpPr>
      <p:grpSpPr>
        <a:xfrm>
          <a:off x="0" y="0"/>
          <a:ext cx="0" cy="0"/>
          <a:chOff x="0" y="0"/>
          <a:chExt cx="0" cy="0"/>
        </a:xfrm>
      </p:grpSpPr>
      <p:sp>
        <p:nvSpPr>
          <p:cNvPr id="2" name="Zástupný symbol pro obrázek snímku 1">
            <a:extLst>
              <a:ext uri="{FF2B5EF4-FFF2-40B4-BE49-F238E27FC236}">
                <a16:creationId xmlns:a16="http://schemas.microsoft.com/office/drawing/2014/main" id="{0B8E28B2-1FDE-474D-EF16-4831605C0052}"/>
              </a:ext>
            </a:extLst>
          </p:cNvPr>
          <p:cNvSpPr>
            <a:spLocks noGrp="1" noRot="1" noChangeAspect="1"/>
          </p:cNvSpPr>
          <p:nvPr>
            <p:ph type="sldImg"/>
          </p:nvPr>
        </p:nvSpPr>
        <p:spPr/>
      </p:sp>
      <p:sp>
        <p:nvSpPr>
          <p:cNvPr id="3" name="Zástupný symbol pro poznámky 2">
            <a:extLst>
              <a:ext uri="{FF2B5EF4-FFF2-40B4-BE49-F238E27FC236}">
                <a16:creationId xmlns:a16="http://schemas.microsoft.com/office/drawing/2014/main" id="{97D33E88-990F-A51C-332E-69A0FEC50EEC}"/>
              </a:ext>
            </a:extLst>
          </p:cNvPr>
          <p:cNvSpPr>
            <a:spLocks noGrp="1"/>
          </p:cNvSpPr>
          <p:nvPr>
            <p:ph type="body" idx="1"/>
          </p:nvPr>
        </p:nvSpPr>
        <p:spPr/>
        <p:txBody>
          <a:bodyPr>
            <a:normAutofit/>
          </a:bodyPr>
          <a:lstStyle/>
          <a:p>
            <a:endParaRPr lang="cs-CZ" dirty="0"/>
          </a:p>
        </p:txBody>
      </p:sp>
      <p:sp>
        <p:nvSpPr>
          <p:cNvPr id="4" name="Zástupný symbol pro číslo snímku 3">
            <a:extLst>
              <a:ext uri="{FF2B5EF4-FFF2-40B4-BE49-F238E27FC236}">
                <a16:creationId xmlns:a16="http://schemas.microsoft.com/office/drawing/2014/main" id="{B95E07E9-1DD4-BCC7-ABB2-1EC276F29E14}"/>
              </a:ext>
            </a:extLst>
          </p:cNvPr>
          <p:cNvSpPr>
            <a:spLocks noGrp="1"/>
          </p:cNvSpPr>
          <p:nvPr>
            <p:ph type="sldNum" sz="quarter" idx="5"/>
          </p:nvPr>
        </p:nvSpPr>
        <p:spPr/>
        <p:txBody>
          <a:bodyPr/>
          <a:lstStyle/>
          <a:p>
            <a:fld id="{39B3982E-A70A-409E-84A8-1DC71A3FE2AA}" type="slidenum">
              <a:rPr lang="cs-CZ" smtClean="0"/>
              <a:t>14</a:t>
            </a:fld>
            <a:endParaRPr lang="cs-CZ"/>
          </a:p>
        </p:txBody>
      </p:sp>
    </p:spTree>
    <p:extLst>
      <p:ext uri="{BB962C8B-B14F-4D97-AF65-F5344CB8AC3E}">
        <p14:creationId xmlns:p14="http://schemas.microsoft.com/office/powerpoint/2010/main" val="9231710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fontScale="77500" lnSpcReduction="20000"/>
          </a:bodyPr>
          <a:lstStyle/>
          <a:p>
            <a:r>
              <a:rPr lang="cs-CZ"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(účtování výdajů v paušálu je obtížně slučitelné s interními předpisy a směrnicemi o finančních tocích, kdy pro vyúčtovaný (a v rámci rozpočtu instituce předfinancovaný) výdaj v rozpočtu chybí odpovídající „kolonka“).</a:t>
            </a:r>
          </a:p>
          <a:p>
            <a:pPr marL="0" marR="0" lvl="0" indent="0" algn="l" defTabSz="914400" rtl="0" eaLnBrk="1" fontAlgn="auto" latinLnBrk="0" hangingPunct="1">
              <a:lnSpc>
                <a:spcPct val="100000"/>
              </a:lnSpc>
              <a:spcBef>
                <a:spcPts val="0"/>
              </a:spcBef>
              <a:spcAft>
                <a:spcPts val="0"/>
              </a:spcAft>
              <a:buClrTx/>
              <a:buSzTx/>
              <a:buFontTx/>
              <a:buNone/>
              <a:tabLst/>
              <a:defRPr/>
            </a:pPr>
            <a:r>
              <a:rPr lang="cs-CZ"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Příkladem mohou být cestovní výdaje, jejichž vyúčtování v projektu představovalo v předchozím období neúměrnou administrativní zátěž (nešlo pouze o samotné vyúčtování služební cesty, součástí dokladování musely být rovněž cestovní příkazy, doklady o schválení služební cesty, pozvánka druhé strany na jednání, atd.). Skutečnost, že žádný z těchto dokladů není nutné vyúčtovávat je vnímáno jako velké ulehčení nejen na straně příjemce podpory, ale také na straně projektových manažerů (kteří kontrolují doklady přiložené k </a:t>
            </a:r>
            <a:r>
              <a:rPr lang="cs-CZ" sz="180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ŽoP</a:t>
            </a:r>
            <a:r>
              <a:rPr lang="cs-CZ"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kontrolorů ŘO i auditorů AO. Dle vyjádření pracovníků ŘO vedlo zavedení paušálů k tomu, že se zcela zásadně snížila administrativní zátěž související s administrací </a:t>
            </a:r>
            <a:r>
              <a:rPr lang="cs-CZ" sz="180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ŽoP</a:t>
            </a:r>
            <a:r>
              <a:rPr lang="cs-CZ"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kdy došlo, dle vyjádření zástupců ŘO na fokusních skupinách, téměř k eliminaci nedostatků v </a:t>
            </a:r>
            <a:r>
              <a:rPr lang="cs-CZ" sz="180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ŽoP</a:t>
            </a:r>
            <a:r>
              <a:rPr lang="cs-CZ"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které se tak nemusí vracet příjemcům.</a:t>
            </a:r>
          </a:p>
          <a:p>
            <a:pPr marL="0" marR="0" lvl="0" indent="0" algn="l" defTabSz="914400" rtl="0" eaLnBrk="1" fontAlgn="auto" latinLnBrk="0" hangingPunct="1">
              <a:lnSpc>
                <a:spcPct val="100000"/>
              </a:lnSpc>
              <a:spcBef>
                <a:spcPts val="0"/>
              </a:spcBef>
              <a:spcAft>
                <a:spcPts val="0"/>
              </a:spcAft>
              <a:buClrTx/>
              <a:buSzTx/>
              <a:buFontTx/>
              <a:buNone/>
              <a:tabLst/>
              <a:defRPr/>
            </a:pPr>
            <a:endParaRPr lang="cs-CZ"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cs-CZ" sz="18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„Paušál je dostatečný čistě pro administraci SCLLD. Pro animaci území, vzdělávání a síťování je ale paušál příliš nízký“.</a:t>
            </a:r>
          </a:p>
          <a:p>
            <a:pPr marL="0" marR="0" lvl="0" indent="0" algn="l" defTabSz="914400" rtl="0" eaLnBrk="1" fontAlgn="auto" latinLnBrk="0" hangingPunct="1">
              <a:lnSpc>
                <a:spcPct val="100000"/>
              </a:lnSpc>
              <a:spcBef>
                <a:spcPts val="0"/>
              </a:spcBef>
              <a:spcAft>
                <a:spcPts val="0"/>
              </a:spcAft>
              <a:buClrTx/>
              <a:buSzTx/>
              <a:buFontTx/>
              <a:buNone/>
              <a:tabLst/>
              <a:defRPr/>
            </a:pPr>
            <a:endParaRPr lang="cs-CZ" sz="18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cs-CZ"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endParaRPr lang="cs-CZ" dirty="0"/>
          </a:p>
        </p:txBody>
      </p:sp>
      <p:sp>
        <p:nvSpPr>
          <p:cNvPr id="4" name="Zástupný symbol pro číslo snímku 3"/>
          <p:cNvSpPr>
            <a:spLocks noGrp="1"/>
          </p:cNvSpPr>
          <p:nvPr>
            <p:ph type="sldNum" sz="quarter" idx="5"/>
          </p:nvPr>
        </p:nvSpPr>
        <p:spPr/>
        <p:txBody>
          <a:bodyPr/>
          <a:lstStyle/>
          <a:p>
            <a:fld id="{39B3982E-A70A-409E-84A8-1DC71A3FE2AA}" type="slidenum">
              <a:rPr lang="cs-CZ" smtClean="0"/>
              <a:t>15</a:t>
            </a:fld>
            <a:endParaRPr lang="cs-CZ"/>
          </a:p>
        </p:txBody>
      </p:sp>
    </p:spTree>
    <p:extLst>
      <p:ext uri="{BB962C8B-B14F-4D97-AF65-F5344CB8AC3E}">
        <p14:creationId xmlns:p14="http://schemas.microsoft.com/office/powerpoint/2010/main" val="37381497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BC9EB9-8100-5AE4-B3EF-1D6447F11732}"/>
            </a:ext>
          </a:extLst>
        </p:cNvPr>
        <p:cNvGrpSpPr/>
        <p:nvPr/>
      </p:nvGrpSpPr>
      <p:grpSpPr>
        <a:xfrm>
          <a:off x="0" y="0"/>
          <a:ext cx="0" cy="0"/>
          <a:chOff x="0" y="0"/>
          <a:chExt cx="0" cy="0"/>
        </a:xfrm>
      </p:grpSpPr>
      <p:sp>
        <p:nvSpPr>
          <p:cNvPr id="2" name="Zástupný symbol pro obrázek snímku 1">
            <a:extLst>
              <a:ext uri="{FF2B5EF4-FFF2-40B4-BE49-F238E27FC236}">
                <a16:creationId xmlns:a16="http://schemas.microsoft.com/office/drawing/2014/main" id="{E670FD2D-0A5B-6857-E4BB-AAF4F831E504}"/>
              </a:ext>
            </a:extLst>
          </p:cNvPr>
          <p:cNvSpPr>
            <a:spLocks noGrp="1" noRot="1" noChangeAspect="1"/>
          </p:cNvSpPr>
          <p:nvPr>
            <p:ph type="sldImg"/>
          </p:nvPr>
        </p:nvSpPr>
        <p:spPr/>
      </p:sp>
      <p:sp>
        <p:nvSpPr>
          <p:cNvPr id="3" name="Zástupný symbol pro poznámky 2">
            <a:extLst>
              <a:ext uri="{FF2B5EF4-FFF2-40B4-BE49-F238E27FC236}">
                <a16:creationId xmlns:a16="http://schemas.microsoft.com/office/drawing/2014/main" id="{64820629-D3DE-F135-65FA-A9B422A258A6}"/>
              </a:ext>
            </a:extLst>
          </p:cNvPr>
          <p:cNvSpPr>
            <a:spLocks noGrp="1"/>
          </p:cNvSpPr>
          <p:nvPr>
            <p:ph type="body" idx="1"/>
          </p:nvPr>
        </p:nvSpPr>
        <p:spPr/>
        <p:txBody>
          <a:bodyPr/>
          <a:lstStyle/>
          <a:p>
            <a:endParaRPr lang="cs-CZ" dirty="0"/>
          </a:p>
        </p:txBody>
      </p:sp>
      <p:sp>
        <p:nvSpPr>
          <p:cNvPr id="4" name="Zástupný symbol pro číslo snímku 3">
            <a:extLst>
              <a:ext uri="{FF2B5EF4-FFF2-40B4-BE49-F238E27FC236}">
                <a16:creationId xmlns:a16="http://schemas.microsoft.com/office/drawing/2014/main" id="{2A7524B1-A82B-1FA5-9680-C0F61ADE2176}"/>
              </a:ext>
            </a:extLst>
          </p:cNvPr>
          <p:cNvSpPr>
            <a:spLocks noGrp="1"/>
          </p:cNvSpPr>
          <p:nvPr>
            <p:ph type="sldNum" sz="quarter" idx="5"/>
          </p:nvPr>
        </p:nvSpPr>
        <p:spPr/>
        <p:txBody>
          <a:bodyPr/>
          <a:lstStyle/>
          <a:p>
            <a:fld id="{39B3982E-A70A-409E-84A8-1DC71A3FE2AA}" type="slidenum">
              <a:rPr lang="cs-CZ" smtClean="0"/>
              <a:t>16</a:t>
            </a:fld>
            <a:endParaRPr lang="cs-CZ"/>
          </a:p>
        </p:txBody>
      </p:sp>
    </p:spTree>
    <p:extLst>
      <p:ext uri="{BB962C8B-B14F-4D97-AF65-F5344CB8AC3E}">
        <p14:creationId xmlns:p14="http://schemas.microsoft.com/office/powerpoint/2010/main" val="11608464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9B3982E-A70A-409E-84A8-1DC71A3FE2AA}" type="slidenum">
              <a:rPr lang="cs-CZ" smtClean="0"/>
              <a:t>17</a:t>
            </a:fld>
            <a:endParaRPr lang="cs-CZ"/>
          </a:p>
        </p:txBody>
      </p:sp>
    </p:spTree>
    <p:extLst>
      <p:ext uri="{BB962C8B-B14F-4D97-AF65-F5344CB8AC3E}">
        <p14:creationId xmlns:p14="http://schemas.microsoft.com/office/powerpoint/2010/main" val="41031974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8BA6F5-DC28-55DB-31CC-785AE08FD48B}"/>
            </a:ext>
          </a:extLst>
        </p:cNvPr>
        <p:cNvGrpSpPr/>
        <p:nvPr/>
      </p:nvGrpSpPr>
      <p:grpSpPr>
        <a:xfrm>
          <a:off x="0" y="0"/>
          <a:ext cx="0" cy="0"/>
          <a:chOff x="0" y="0"/>
          <a:chExt cx="0" cy="0"/>
        </a:xfrm>
      </p:grpSpPr>
      <p:sp>
        <p:nvSpPr>
          <p:cNvPr id="2" name="Zástupný symbol pro obrázek snímku 1">
            <a:extLst>
              <a:ext uri="{FF2B5EF4-FFF2-40B4-BE49-F238E27FC236}">
                <a16:creationId xmlns:a16="http://schemas.microsoft.com/office/drawing/2014/main" id="{0A2AB9A3-0DB3-591B-1E62-423B3EFDB727}"/>
              </a:ext>
            </a:extLst>
          </p:cNvPr>
          <p:cNvSpPr>
            <a:spLocks noGrp="1" noRot="1" noChangeAspect="1"/>
          </p:cNvSpPr>
          <p:nvPr>
            <p:ph type="sldImg"/>
          </p:nvPr>
        </p:nvSpPr>
        <p:spPr/>
      </p:sp>
      <p:sp>
        <p:nvSpPr>
          <p:cNvPr id="3" name="Zástupný symbol pro poznámky 2">
            <a:extLst>
              <a:ext uri="{FF2B5EF4-FFF2-40B4-BE49-F238E27FC236}">
                <a16:creationId xmlns:a16="http://schemas.microsoft.com/office/drawing/2014/main" id="{43325EF8-DF27-1EFA-8A97-5531EB093A66}"/>
              </a:ext>
            </a:extLst>
          </p:cNvPr>
          <p:cNvSpPr>
            <a:spLocks noGrp="1"/>
          </p:cNvSpPr>
          <p:nvPr>
            <p:ph type="body" idx="1"/>
          </p:nvPr>
        </p:nvSpPr>
        <p:spPr/>
        <p:txBody>
          <a:bodyPr>
            <a:normAutofit/>
          </a:bodyPr>
          <a:lstStyle/>
          <a:p>
            <a:endParaRPr lang="cs-CZ" dirty="0"/>
          </a:p>
        </p:txBody>
      </p:sp>
      <p:sp>
        <p:nvSpPr>
          <p:cNvPr id="4" name="Zástupný symbol pro číslo snímku 3">
            <a:extLst>
              <a:ext uri="{FF2B5EF4-FFF2-40B4-BE49-F238E27FC236}">
                <a16:creationId xmlns:a16="http://schemas.microsoft.com/office/drawing/2014/main" id="{952F2A04-3BEC-BB21-77F6-E1DF37616D2A}"/>
              </a:ext>
            </a:extLst>
          </p:cNvPr>
          <p:cNvSpPr>
            <a:spLocks noGrp="1"/>
          </p:cNvSpPr>
          <p:nvPr>
            <p:ph type="sldNum" sz="quarter" idx="5"/>
          </p:nvPr>
        </p:nvSpPr>
        <p:spPr/>
        <p:txBody>
          <a:bodyPr/>
          <a:lstStyle/>
          <a:p>
            <a:fld id="{39B3982E-A70A-409E-84A8-1DC71A3FE2AA}" type="slidenum">
              <a:rPr lang="cs-CZ" smtClean="0"/>
              <a:t>18</a:t>
            </a:fld>
            <a:endParaRPr lang="cs-CZ"/>
          </a:p>
        </p:txBody>
      </p:sp>
    </p:spTree>
    <p:extLst>
      <p:ext uri="{BB962C8B-B14F-4D97-AF65-F5344CB8AC3E}">
        <p14:creationId xmlns:p14="http://schemas.microsoft.com/office/powerpoint/2010/main" val="32727670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1F8E4E-41B3-3264-5DC3-225387578ABF}"/>
            </a:ext>
          </a:extLst>
        </p:cNvPr>
        <p:cNvGrpSpPr/>
        <p:nvPr/>
      </p:nvGrpSpPr>
      <p:grpSpPr>
        <a:xfrm>
          <a:off x="0" y="0"/>
          <a:ext cx="0" cy="0"/>
          <a:chOff x="0" y="0"/>
          <a:chExt cx="0" cy="0"/>
        </a:xfrm>
      </p:grpSpPr>
      <p:sp>
        <p:nvSpPr>
          <p:cNvPr id="2" name="Zástupný symbol pro obrázek snímku 1">
            <a:extLst>
              <a:ext uri="{FF2B5EF4-FFF2-40B4-BE49-F238E27FC236}">
                <a16:creationId xmlns:a16="http://schemas.microsoft.com/office/drawing/2014/main" id="{B5941713-CAD5-990D-A6FB-6D40FE4F3933}"/>
              </a:ext>
            </a:extLst>
          </p:cNvPr>
          <p:cNvSpPr>
            <a:spLocks noGrp="1" noRot="1" noChangeAspect="1"/>
          </p:cNvSpPr>
          <p:nvPr>
            <p:ph type="sldImg"/>
          </p:nvPr>
        </p:nvSpPr>
        <p:spPr/>
      </p:sp>
      <p:sp>
        <p:nvSpPr>
          <p:cNvPr id="3" name="Zástupný symbol pro poznámky 2">
            <a:extLst>
              <a:ext uri="{FF2B5EF4-FFF2-40B4-BE49-F238E27FC236}">
                <a16:creationId xmlns:a16="http://schemas.microsoft.com/office/drawing/2014/main" id="{067C0047-2CE7-28CE-DC52-6FD3AFF743FF}"/>
              </a:ext>
            </a:extLst>
          </p:cNvPr>
          <p:cNvSpPr>
            <a:spLocks noGrp="1"/>
          </p:cNvSpPr>
          <p:nvPr>
            <p:ph type="body" idx="1"/>
          </p:nvPr>
        </p:nvSpPr>
        <p:spPr/>
        <p:txBody>
          <a:bodyPr>
            <a:normAutofit fontScale="925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cs-CZ"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Nižší spokojenost s odměňováním především v Auditním orgánu</a:t>
            </a:r>
            <a:r>
              <a:rPr lang="cs-CZ"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potom, dle hodnocení vedoucích představitelů tohoto orgánu, způsobeno především nastavením pravidel pro odměňování MF ČR, kdy auditoři jsou zařazeni do nižší platové třídy než například kontroloři na řídících orgánech, jejichž náplň práce je auditorům obsahově podobná. Odměňování na AO má navíc klesající tendenci. Mimo srovnání s jinými zaměstnanci implementační struktury fondů EU je vyšší nespokojenost pracovníků AO interpretována také jako (částečně) důsledek srovnání s platovou úrovní na obdobných pozicích (pracovníci auditu) v soukromém sektoru. Nízké platové ohodnocení má, dle vedoucích pracovníků, za následek vyšší fluktuaci – auditoři odcházejí na lépe ohodnocená místa v řídících orgánech. Data zprávy o administrativní kapacitě ale toto pozorování nepotvrzují, fluktuace zaměstnanců na AO je průměrná.</a:t>
            </a:r>
            <a:endParaRPr lang="cs-CZ"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endParaRPr lang="cs-CZ" dirty="0"/>
          </a:p>
        </p:txBody>
      </p:sp>
      <p:sp>
        <p:nvSpPr>
          <p:cNvPr id="4" name="Zástupný symbol pro číslo snímku 3">
            <a:extLst>
              <a:ext uri="{FF2B5EF4-FFF2-40B4-BE49-F238E27FC236}">
                <a16:creationId xmlns:a16="http://schemas.microsoft.com/office/drawing/2014/main" id="{77FE90DC-CF86-8F14-022D-2995037091D1}"/>
              </a:ext>
            </a:extLst>
          </p:cNvPr>
          <p:cNvSpPr>
            <a:spLocks noGrp="1"/>
          </p:cNvSpPr>
          <p:nvPr>
            <p:ph type="sldNum" sz="quarter" idx="5"/>
          </p:nvPr>
        </p:nvSpPr>
        <p:spPr/>
        <p:txBody>
          <a:bodyPr/>
          <a:lstStyle/>
          <a:p>
            <a:fld id="{39B3982E-A70A-409E-84A8-1DC71A3FE2AA}" type="slidenum">
              <a:rPr lang="cs-CZ" smtClean="0"/>
              <a:t>19</a:t>
            </a:fld>
            <a:endParaRPr lang="cs-CZ"/>
          </a:p>
        </p:txBody>
      </p:sp>
    </p:spTree>
    <p:extLst>
      <p:ext uri="{BB962C8B-B14F-4D97-AF65-F5344CB8AC3E}">
        <p14:creationId xmlns:p14="http://schemas.microsoft.com/office/powerpoint/2010/main" val="5648088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39B3982E-A70A-409E-84A8-1DC71A3FE2AA}" type="slidenum">
              <a:rPr lang="cs-CZ" smtClean="0"/>
              <a:t>2</a:t>
            </a:fld>
            <a:endParaRPr lang="cs-CZ"/>
          </a:p>
        </p:txBody>
      </p:sp>
    </p:spTree>
    <p:extLst>
      <p:ext uri="{BB962C8B-B14F-4D97-AF65-F5344CB8AC3E}">
        <p14:creationId xmlns:p14="http://schemas.microsoft.com/office/powerpoint/2010/main" val="16525104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7CE551-12AC-54BD-2E88-ED3CE151A56A}"/>
            </a:ext>
          </a:extLst>
        </p:cNvPr>
        <p:cNvGrpSpPr/>
        <p:nvPr/>
      </p:nvGrpSpPr>
      <p:grpSpPr>
        <a:xfrm>
          <a:off x="0" y="0"/>
          <a:ext cx="0" cy="0"/>
          <a:chOff x="0" y="0"/>
          <a:chExt cx="0" cy="0"/>
        </a:xfrm>
      </p:grpSpPr>
      <p:sp>
        <p:nvSpPr>
          <p:cNvPr id="2" name="Zástupný symbol pro obrázek snímku 1">
            <a:extLst>
              <a:ext uri="{FF2B5EF4-FFF2-40B4-BE49-F238E27FC236}">
                <a16:creationId xmlns:a16="http://schemas.microsoft.com/office/drawing/2014/main" id="{EA901CF3-7488-5BCB-4D7D-73A0DF49ACC8}"/>
              </a:ext>
            </a:extLst>
          </p:cNvPr>
          <p:cNvSpPr>
            <a:spLocks noGrp="1" noRot="1" noChangeAspect="1"/>
          </p:cNvSpPr>
          <p:nvPr>
            <p:ph type="sldImg"/>
          </p:nvPr>
        </p:nvSpPr>
        <p:spPr/>
      </p:sp>
      <p:sp>
        <p:nvSpPr>
          <p:cNvPr id="3" name="Zástupný symbol pro poznámky 2">
            <a:extLst>
              <a:ext uri="{FF2B5EF4-FFF2-40B4-BE49-F238E27FC236}">
                <a16:creationId xmlns:a16="http://schemas.microsoft.com/office/drawing/2014/main" id="{99ACD5F4-A92E-84DD-04B3-E6898B8EE8B6}"/>
              </a:ext>
            </a:extLst>
          </p:cNvPr>
          <p:cNvSpPr>
            <a:spLocks noGrp="1"/>
          </p:cNvSpPr>
          <p:nvPr>
            <p:ph type="body" idx="1"/>
          </p:nvPr>
        </p:nvSpPr>
        <p:spPr/>
        <p:txBody>
          <a:bodyPr>
            <a:normAutofit fontScale="77500" lnSpcReduction="20000"/>
          </a:bodyPr>
          <a:lstStyle/>
          <a:p>
            <a:r>
              <a:rPr lang="cs-CZ"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Neplatí přitom předpoklad, že více spokojení jsou zkušenější uživatelé systému</a:t>
            </a:r>
            <a:r>
              <a:rPr lang="cs-CZ"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Uživatelé, kteří v nějaké pozici v rámci implementační struktury pracují více než 3 roky vykazují celkovou spokojenost se systémem v 73 % případů (z toho 7 % „velmi“), zatímco u uživatelů, kteří jsou v implementační struktuře fondů EU nováčky (pracují v takové pozici méně než 1 rok) vykazují spokojenost v téměř 85 % případů (7,7 % „velmi“)</a:t>
            </a:r>
          </a:p>
          <a:p>
            <a:endParaRPr lang="cs-CZ" sz="1800" dirty="0">
              <a:solidFill>
                <a:srgbClr val="000000"/>
              </a:solidFill>
              <a:effectLst/>
              <a:latin typeface="Arial" panose="020B06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cs-CZ"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Výrazně spokojenější jsou především zástupci řídících orgánů OPZ, OP JAK nebo MMR-NOK, u nichž spokojenost přesahuje 80 % respondentů (dokonce 95 % v případě OP Z. Naopak výrazně méně spokojeni jsou s monitorovacím systémem především zástupci OP TAK, u nichž spokojenost dosahuje pouze 53 % a žádný z respondentů neuvedl, že by byl spokojen „velmi“.</a:t>
            </a:r>
          </a:p>
          <a:p>
            <a:endParaRPr lang="cs-CZ" sz="1800" dirty="0">
              <a:solidFill>
                <a:srgbClr val="000000"/>
              </a:solidFill>
              <a:effectLst/>
              <a:latin typeface="Arial" panose="020B0604020202020204" pitchFamily="34" charset="0"/>
              <a:cs typeface="Times New Roman" panose="02020603050405020304" pitchFamily="18" charset="0"/>
            </a:endParaRPr>
          </a:p>
          <a:p>
            <a:r>
              <a:rPr lang="cs-CZ" sz="1800" dirty="0">
                <a:solidFill>
                  <a:srgbClr val="000000"/>
                </a:solidFill>
                <a:effectLst/>
                <a:latin typeface="Arial" panose="020B0604020202020204" pitchFamily="34" charset="0"/>
                <a:cs typeface="Times New Roman" panose="02020603050405020304" pitchFamily="18" charset="0"/>
              </a:rPr>
              <a:t>Dostatečná metodická podpora – příručky, školení…</a:t>
            </a:r>
          </a:p>
          <a:p>
            <a:endParaRPr lang="cs-CZ" sz="1800" dirty="0">
              <a:solidFill>
                <a:srgbClr val="000000"/>
              </a:solidFill>
              <a:effectLst/>
              <a:latin typeface="Arial" panose="020B06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cs-CZ"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cs-CZ"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Mírná většina respondentů je s možností těchto školení obeznámena.</a:t>
            </a:r>
            <a:r>
              <a:rPr lang="cs-CZ"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Většina respondentů, kteří se e-learningu účastnili, uvádí, že pro ně byl přínosný. Pouze cca 16 % přínos nepozoruje.</a:t>
            </a:r>
          </a:p>
          <a:p>
            <a:endParaRPr lang="cs-CZ" dirty="0"/>
          </a:p>
        </p:txBody>
      </p:sp>
      <p:sp>
        <p:nvSpPr>
          <p:cNvPr id="4" name="Zástupný symbol pro číslo snímku 3">
            <a:extLst>
              <a:ext uri="{FF2B5EF4-FFF2-40B4-BE49-F238E27FC236}">
                <a16:creationId xmlns:a16="http://schemas.microsoft.com/office/drawing/2014/main" id="{038699E4-994A-78EB-E0DA-F011D41F458D}"/>
              </a:ext>
            </a:extLst>
          </p:cNvPr>
          <p:cNvSpPr>
            <a:spLocks noGrp="1"/>
          </p:cNvSpPr>
          <p:nvPr>
            <p:ph type="sldNum" sz="quarter" idx="5"/>
          </p:nvPr>
        </p:nvSpPr>
        <p:spPr/>
        <p:txBody>
          <a:bodyPr/>
          <a:lstStyle/>
          <a:p>
            <a:fld id="{39B3982E-A70A-409E-84A8-1DC71A3FE2AA}" type="slidenum">
              <a:rPr lang="cs-CZ" smtClean="0"/>
              <a:t>20</a:t>
            </a:fld>
            <a:endParaRPr lang="cs-CZ"/>
          </a:p>
        </p:txBody>
      </p:sp>
    </p:spTree>
    <p:extLst>
      <p:ext uri="{BB962C8B-B14F-4D97-AF65-F5344CB8AC3E}">
        <p14:creationId xmlns:p14="http://schemas.microsoft.com/office/powerpoint/2010/main" val="12830104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9E66E9-158B-A4F3-EE59-ED4E81A62DFF}"/>
            </a:ext>
          </a:extLst>
        </p:cNvPr>
        <p:cNvGrpSpPr/>
        <p:nvPr/>
      </p:nvGrpSpPr>
      <p:grpSpPr>
        <a:xfrm>
          <a:off x="0" y="0"/>
          <a:ext cx="0" cy="0"/>
          <a:chOff x="0" y="0"/>
          <a:chExt cx="0" cy="0"/>
        </a:xfrm>
      </p:grpSpPr>
      <p:sp>
        <p:nvSpPr>
          <p:cNvPr id="2" name="Zástupný symbol pro obrázek snímku 1">
            <a:extLst>
              <a:ext uri="{FF2B5EF4-FFF2-40B4-BE49-F238E27FC236}">
                <a16:creationId xmlns:a16="http://schemas.microsoft.com/office/drawing/2014/main" id="{C87F2C37-0F47-488F-3013-3C116E1E15A9}"/>
              </a:ext>
            </a:extLst>
          </p:cNvPr>
          <p:cNvSpPr>
            <a:spLocks noGrp="1" noRot="1" noChangeAspect="1"/>
          </p:cNvSpPr>
          <p:nvPr>
            <p:ph type="sldImg"/>
          </p:nvPr>
        </p:nvSpPr>
        <p:spPr/>
      </p:sp>
      <p:sp>
        <p:nvSpPr>
          <p:cNvPr id="3" name="Zástupný symbol pro poznámky 2">
            <a:extLst>
              <a:ext uri="{FF2B5EF4-FFF2-40B4-BE49-F238E27FC236}">
                <a16:creationId xmlns:a16="http://schemas.microsoft.com/office/drawing/2014/main" id="{B44ADC62-D1E5-218F-D06A-C908042A929F}"/>
              </a:ext>
            </a:extLst>
          </p:cNvPr>
          <p:cNvSpPr>
            <a:spLocks noGrp="1"/>
          </p:cNvSpPr>
          <p:nvPr>
            <p:ph type="body" idx="1"/>
          </p:nvPr>
        </p:nvSpPr>
        <p:spPr/>
        <p:txBody>
          <a:bodyPr>
            <a:normAutofit/>
          </a:bodyPr>
          <a:lstStyle/>
          <a:p>
            <a:r>
              <a:rPr lang="cs-CZ"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Zpětná vazba k technické call lince je převážně pozitivní. Většina uživatelů, kteří technickou call linku využili, rozhodně souhlasí s tvrzením, že podpora, kterou ze strany call linky obdrželi, byla nápomocná a přispěla k vyřešení problému. Pouze 9 % respondentů naopak poskytuje opačné hodnocení</a:t>
            </a:r>
            <a:endParaRPr lang="cs-CZ" dirty="0"/>
          </a:p>
        </p:txBody>
      </p:sp>
      <p:sp>
        <p:nvSpPr>
          <p:cNvPr id="4" name="Zástupný symbol pro číslo snímku 3">
            <a:extLst>
              <a:ext uri="{FF2B5EF4-FFF2-40B4-BE49-F238E27FC236}">
                <a16:creationId xmlns:a16="http://schemas.microsoft.com/office/drawing/2014/main" id="{F1BB3F25-7E9B-556A-3C97-601FBFC25649}"/>
              </a:ext>
            </a:extLst>
          </p:cNvPr>
          <p:cNvSpPr>
            <a:spLocks noGrp="1"/>
          </p:cNvSpPr>
          <p:nvPr>
            <p:ph type="sldNum" sz="quarter" idx="5"/>
          </p:nvPr>
        </p:nvSpPr>
        <p:spPr/>
        <p:txBody>
          <a:bodyPr/>
          <a:lstStyle/>
          <a:p>
            <a:fld id="{39B3982E-A70A-409E-84A8-1DC71A3FE2AA}" type="slidenum">
              <a:rPr lang="cs-CZ" smtClean="0"/>
              <a:t>21</a:t>
            </a:fld>
            <a:endParaRPr lang="cs-CZ"/>
          </a:p>
        </p:txBody>
      </p:sp>
    </p:spTree>
    <p:extLst>
      <p:ext uri="{BB962C8B-B14F-4D97-AF65-F5344CB8AC3E}">
        <p14:creationId xmlns:p14="http://schemas.microsoft.com/office/powerpoint/2010/main" val="40049968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E27408-1EA6-FE72-D981-4AC0CE422AFE}"/>
            </a:ext>
          </a:extLst>
        </p:cNvPr>
        <p:cNvGrpSpPr/>
        <p:nvPr/>
      </p:nvGrpSpPr>
      <p:grpSpPr>
        <a:xfrm>
          <a:off x="0" y="0"/>
          <a:ext cx="0" cy="0"/>
          <a:chOff x="0" y="0"/>
          <a:chExt cx="0" cy="0"/>
        </a:xfrm>
      </p:grpSpPr>
      <p:sp>
        <p:nvSpPr>
          <p:cNvPr id="2" name="Zástupný symbol pro obrázek snímku 1">
            <a:extLst>
              <a:ext uri="{FF2B5EF4-FFF2-40B4-BE49-F238E27FC236}">
                <a16:creationId xmlns:a16="http://schemas.microsoft.com/office/drawing/2014/main" id="{AB9A4788-00EB-1DB5-9852-51B370EEAFB9}"/>
              </a:ext>
            </a:extLst>
          </p:cNvPr>
          <p:cNvSpPr>
            <a:spLocks noGrp="1" noRot="1" noChangeAspect="1"/>
          </p:cNvSpPr>
          <p:nvPr>
            <p:ph type="sldImg"/>
          </p:nvPr>
        </p:nvSpPr>
        <p:spPr/>
      </p:sp>
      <p:sp>
        <p:nvSpPr>
          <p:cNvPr id="3" name="Zástupný symbol pro poznámky 2">
            <a:extLst>
              <a:ext uri="{FF2B5EF4-FFF2-40B4-BE49-F238E27FC236}">
                <a16:creationId xmlns:a16="http://schemas.microsoft.com/office/drawing/2014/main" id="{F2CCE46B-246C-1CC9-13D7-8DFAB8B8A5DA}"/>
              </a:ext>
            </a:extLst>
          </p:cNvPr>
          <p:cNvSpPr>
            <a:spLocks noGrp="1"/>
          </p:cNvSpPr>
          <p:nvPr>
            <p:ph type="body" idx="1"/>
          </p:nvPr>
        </p:nvSpPr>
        <p:spPr/>
        <p:txBody>
          <a:bodyPr>
            <a:normAutofit/>
          </a:bodyPr>
          <a:lstStyle/>
          <a:p>
            <a:endParaRPr lang="cs-CZ" dirty="0"/>
          </a:p>
        </p:txBody>
      </p:sp>
      <p:sp>
        <p:nvSpPr>
          <p:cNvPr id="4" name="Zástupný symbol pro číslo snímku 3">
            <a:extLst>
              <a:ext uri="{FF2B5EF4-FFF2-40B4-BE49-F238E27FC236}">
                <a16:creationId xmlns:a16="http://schemas.microsoft.com/office/drawing/2014/main" id="{FCFE1CC0-473A-91FB-C5AF-35363CDF337A}"/>
              </a:ext>
            </a:extLst>
          </p:cNvPr>
          <p:cNvSpPr>
            <a:spLocks noGrp="1"/>
          </p:cNvSpPr>
          <p:nvPr>
            <p:ph type="sldNum" sz="quarter" idx="5"/>
          </p:nvPr>
        </p:nvSpPr>
        <p:spPr/>
        <p:txBody>
          <a:bodyPr/>
          <a:lstStyle/>
          <a:p>
            <a:fld id="{39B3982E-A70A-409E-84A8-1DC71A3FE2AA}" type="slidenum">
              <a:rPr lang="cs-CZ" smtClean="0"/>
              <a:t>22</a:t>
            </a:fld>
            <a:endParaRPr lang="cs-CZ"/>
          </a:p>
        </p:txBody>
      </p:sp>
    </p:spTree>
    <p:extLst>
      <p:ext uri="{BB962C8B-B14F-4D97-AF65-F5344CB8AC3E}">
        <p14:creationId xmlns:p14="http://schemas.microsoft.com/office/powerpoint/2010/main" val="4712362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9B3982E-A70A-409E-84A8-1DC71A3FE2AA}" type="slidenum">
              <a:rPr lang="cs-CZ" smtClean="0"/>
              <a:t>23</a:t>
            </a:fld>
            <a:endParaRPr lang="cs-CZ"/>
          </a:p>
        </p:txBody>
      </p:sp>
    </p:spTree>
    <p:extLst>
      <p:ext uri="{BB962C8B-B14F-4D97-AF65-F5344CB8AC3E}">
        <p14:creationId xmlns:p14="http://schemas.microsoft.com/office/powerpoint/2010/main" val="4378238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D4B3E0-BA48-039B-E7A8-8BC76CD9CE92}"/>
            </a:ext>
          </a:extLst>
        </p:cNvPr>
        <p:cNvGrpSpPr/>
        <p:nvPr/>
      </p:nvGrpSpPr>
      <p:grpSpPr>
        <a:xfrm>
          <a:off x="0" y="0"/>
          <a:ext cx="0" cy="0"/>
          <a:chOff x="0" y="0"/>
          <a:chExt cx="0" cy="0"/>
        </a:xfrm>
      </p:grpSpPr>
      <p:sp>
        <p:nvSpPr>
          <p:cNvPr id="2" name="Zástupný symbol pro obrázek snímku 1">
            <a:extLst>
              <a:ext uri="{FF2B5EF4-FFF2-40B4-BE49-F238E27FC236}">
                <a16:creationId xmlns:a16="http://schemas.microsoft.com/office/drawing/2014/main" id="{55834AA8-2966-8E6D-DDBC-FCB5747B517B}"/>
              </a:ext>
            </a:extLst>
          </p:cNvPr>
          <p:cNvSpPr>
            <a:spLocks noGrp="1" noRot="1" noChangeAspect="1"/>
          </p:cNvSpPr>
          <p:nvPr>
            <p:ph type="sldImg"/>
          </p:nvPr>
        </p:nvSpPr>
        <p:spPr/>
      </p:sp>
      <p:sp>
        <p:nvSpPr>
          <p:cNvPr id="3" name="Zástupný symbol pro poznámky 2">
            <a:extLst>
              <a:ext uri="{FF2B5EF4-FFF2-40B4-BE49-F238E27FC236}">
                <a16:creationId xmlns:a16="http://schemas.microsoft.com/office/drawing/2014/main" id="{BABF2498-2114-8771-824C-F0A05DA988D6}"/>
              </a:ext>
            </a:extLst>
          </p:cNvPr>
          <p:cNvSpPr>
            <a:spLocks noGrp="1"/>
          </p:cNvSpPr>
          <p:nvPr>
            <p:ph type="body" idx="1"/>
          </p:nvPr>
        </p:nvSpPr>
        <p:spPr/>
        <p:txBody>
          <a:bodyPr>
            <a:normAutofit/>
          </a:bodyPr>
          <a:lstStyle/>
          <a:p>
            <a:endParaRPr lang="cs-CZ" dirty="0"/>
          </a:p>
        </p:txBody>
      </p:sp>
      <p:sp>
        <p:nvSpPr>
          <p:cNvPr id="4" name="Zástupný symbol pro číslo snímku 3">
            <a:extLst>
              <a:ext uri="{FF2B5EF4-FFF2-40B4-BE49-F238E27FC236}">
                <a16:creationId xmlns:a16="http://schemas.microsoft.com/office/drawing/2014/main" id="{41051E8A-3FE8-7D00-D81E-833B0308D81E}"/>
              </a:ext>
            </a:extLst>
          </p:cNvPr>
          <p:cNvSpPr>
            <a:spLocks noGrp="1"/>
          </p:cNvSpPr>
          <p:nvPr>
            <p:ph type="sldNum" sz="quarter" idx="5"/>
          </p:nvPr>
        </p:nvSpPr>
        <p:spPr/>
        <p:txBody>
          <a:bodyPr/>
          <a:lstStyle/>
          <a:p>
            <a:fld id="{39B3982E-A70A-409E-84A8-1DC71A3FE2AA}" type="slidenum">
              <a:rPr lang="cs-CZ" smtClean="0"/>
              <a:t>24</a:t>
            </a:fld>
            <a:endParaRPr lang="cs-CZ"/>
          </a:p>
        </p:txBody>
      </p:sp>
    </p:spTree>
    <p:extLst>
      <p:ext uri="{BB962C8B-B14F-4D97-AF65-F5344CB8AC3E}">
        <p14:creationId xmlns:p14="http://schemas.microsoft.com/office/powerpoint/2010/main" val="5220019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2F5A09-CF91-AFCD-8460-C6D215675CE8}"/>
            </a:ext>
          </a:extLst>
        </p:cNvPr>
        <p:cNvGrpSpPr/>
        <p:nvPr/>
      </p:nvGrpSpPr>
      <p:grpSpPr>
        <a:xfrm>
          <a:off x="0" y="0"/>
          <a:ext cx="0" cy="0"/>
          <a:chOff x="0" y="0"/>
          <a:chExt cx="0" cy="0"/>
        </a:xfrm>
      </p:grpSpPr>
      <p:sp>
        <p:nvSpPr>
          <p:cNvPr id="2" name="Zástupný symbol pro obrázek snímku 1">
            <a:extLst>
              <a:ext uri="{FF2B5EF4-FFF2-40B4-BE49-F238E27FC236}">
                <a16:creationId xmlns:a16="http://schemas.microsoft.com/office/drawing/2014/main" id="{91299EAA-C031-3F5F-426F-5062687D68D1}"/>
              </a:ext>
            </a:extLst>
          </p:cNvPr>
          <p:cNvSpPr>
            <a:spLocks noGrp="1" noRot="1" noChangeAspect="1"/>
          </p:cNvSpPr>
          <p:nvPr>
            <p:ph type="sldImg"/>
          </p:nvPr>
        </p:nvSpPr>
        <p:spPr/>
      </p:sp>
      <p:sp>
        <p:nvSpPr>
          <p:cNvPr id="3" name="Zástupný symbol pro poznámky 2">
            <a:extLst>
              <a:ext uri="{FF2B5EF4-FFF2-40B4-BE49-F238E27FC236}">
                <a16:creationId xmlns:a16="http://schemas.microsoft.com/office/drawing/2014/main" id="{5E7A8AAD-8A1E-44A2-C2EB-E5091FD7B384}"/>
              </a:ext>
            </a:extLst>
          </p:cNvPr>
          <p:cNvSpPr>
            <a:spLocks noGrp="1"/>
          </p:cNvSpPr>
          <p:nvPr>
            <p:ph type="body" idx="1"/>
          </p:nvPr>
        </p:nvSpPr>
        <p:spPr/>
        <p:txBody>
          <a:bodyPr>
            <a:normAutofit/>
          </a:bodyPr>
          <a:lstStyle/>
          <a:p>
            <a:endParaRPr lang="cs-CZ" dirty="0"/>
          </a:p>
        </p:txBody>
      </p:sp>
      <p:sp>
        <p:nvSpPr>
          <p:cNvPr id="4" name="Zástupný symbol pro číslo snímku 3">
            <a:extLst>
              <a:ext uri="{FF2B5EF4-FFF2-40B4-BE49-F238E27FC236}">
                <a16:creationId xmlns:a16="http://schemas.microsoft.com/office/drawing/2014/main" id="{DB918F2F-EB1F-3BFD-AACE-6532C0AC7190}"/>
              </a:ext>
            </a:extLst>
          </p:cNvPr>
          <p:cNvSpPr>
            <a:spLocks noGrp="1"/>
          </p:cNvSpPr>
          <p:nvPr>
            <p:ph type="sldNum" sz="quarter" idx="5"/>
          </p:nvPr>
        </p:nvSpPr>
        <p:spPr/>
        <p:txBody>
          <a:bodyPr/>
          <a:lstStyle/>
          <a:p>
            <a:fld id="{39B3982E-A70A-409E-84A8-1DC71A3FE2AA}" type="slidenum">
              <a:rPr lang="cs-CZ" smtClean="0"/>
              <a:t>25</a:t>
            </a:fld>
            <a:endParaRPr lang="cs-CZ"/>
          </a:p>
        </p:txBody>
      </p:sp>
    </p:spTree>
    <p:extLst>
      <p:ext uri="{BB962C8B-B14F-4D97-AF65-F5344CB8AC3E}">
        <p14:creationId xmlns:p14="http://schemas.microsoft.com/office/powerpoint/2010/main" val="25366331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cs-CZ"/>
          </a:p>
        </p:txBody>
      </p:sp>
      <p:sp>
        <p:nvSpPr>
          <p:cNvPr id="4" name="Zástupný symbol pro číslo snímku 3"/>
          <p:cNvSpPr>
            <a:spLocks noGrp="1"/>
          </p:cNvSpPr>
          <p:nvPr>
            <p:ph type="sldNum" sz="quarter" idx="10"/>
          </p:nvPr>
        </p:nvSpPr>
        <p:spPr/>
        <p:txBody>
          <a:bodyPr/>
          <a:lstStyle/>
          <a:p>
            <a:fld id="{39B3982E-A70A-409E-84A8-1DC71A3FE2AA}" type="slidenum">
              <a:rPr lang="cs-CZ" smtClean="0"/>
              <a:t>26</a:t>
            </a:fld>
            <a:endParaRPr lang="cs-CZ"/>
          </a:p>
        </p:txBody>
      </p:sp>
    </p:spTree>
    <p:extLst>
      <p:ext uri="{BB962C8B-B14F-4D97-AF65-F5344CB8AC3E}">
        <p14:creationId xmlns:p14="http://schemas.microsoft.com/office/powerpoint/2010/main" val="9576714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9B3982E-A70A-409E-84A8-1DC71A3FE2AA}" type="slidenum">
              <a:rPr lang="cs-CZ" smtClean="0"/>
              <a:t>3</a:t>
            </a:fld>
            <a:endParaRPr lang="cs-CZ"/>
          </a:p>
        </p:txBody>
      </p:sp>
    </p:spTree>
    <p:extLst>
      <p:ext uri="{BB962C8B-B14F-4D97-AF65-F5344CB8AC3E}">
        <p14:creationId xmlns:p14="http://schemas.microsoft.com/office/powerpoint/2010/main" val="1165467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4851400" y="514350"/>
            <a:ext cx="2006600" cy="1128713"/>
          </a:xfrm>
        </p:spPr>
      </p:sp>
      <p:sp>
        <p:nvSpPr>
          <p:cNvPr id="3" name="Zástupný symbol pro poznámky 2"/>
          <p:cNvSpPr>
            <a:spLocks noGrp="1"/>
          </p:cNvSpPr>
          <p:nvPr>
            <p:ph type="body" idx="1"/>
          </p:nvPr>
        </p:nvSpPr>
        <p:spPr>
          <a:xfrm>
            <a:off x="914400" y="1942011"/>
            <a:ext cx="7315200" cy="4401639"/>
          </a:xfrm>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cs-CZ"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Výzva č. 1 je zaměřena primárně na zajištění administrativní kapacity pro horizontální instituce implementace Fondů EU v ČR v programovém období 2014 – 2020 a Řídící orgán OPTP. V rámci první výzvy bylo schváleno celkem 5 projektů, z nichž 4 jsou v procesu realizace a jeden je fyzicky ukončen. Výzva je určena horizontálním institucím, nositeli projektů jsou tedy orgány státní správy – konkrétně ministerstva financí (3 projekty) a pro místní rozvoj (2 projekty).</a:t>
            </a:r>
          </a:p>
          <a:p>
            <a:endParaRPr lang="cs-CZ" sz="1100" dirty="0"/>
          </a:p>
          <a:p>
            <a:r>
              <a:rPr lang="cs-CZ" sz="1100" dirty="0"/>
              <a:t>Výzva 2 – vzdělávání, konzultace, evaluace, informovanost, MS a další systémy</a:t>
            </a:r>
          </a:p>
          <a:p>
            <a:r>
              <a:rPr lang="cs-CZ"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 rámci druhé výzvy bylo schváleno celkem 12 projektů, z nichž 11 je v procesu realizace. Osm z těchto schválených projektů předložilo MMR (za realizaci zodpovídá OPŘ), </a:t>
            </a:r>
          </a:p>
          <a:p>
            <a:endParaRPr lang="cs-CZ" sz="1100" dirty="0">
              <a:solidFill>
                <a:srgbClr val="000000"/>
              </a:solidFill>
              <a:effectLst/>
              <a:latin typeface="Arial" panose="020B0604020202020204" pitchFamily="34" charset="0"/>
              <a:cs typeface="Times New Roman" panose="02020603050405020304" pitchFamily="18" charset="0"/>
            </a:endParaRPr>
          </a:p>
          <a:p>
            <a:r>
              <a:rPr lang="cs-CZ" sz="1100" dirty="0">
                <a:solidFill>
                  <a:srgbClr val="000000"/>
                </a:solidFill>
                <a:effectLst/>
                <a:latin typeface="Arial" panose="020B0604020202020204" pitchFamily="34" charset="0"/>
                <a:cs typeface="Times New Roman" panose="02020603050405020304" pitchFamily="18" charset="0"/>
              </a:rPr>
              <a:t>Výzva 3 – </a:t>
            </a:r>
            <a:r>
              <a:rPr lang="cs-CZ" sz="1100" dirty="0" err="1">
                <a:solidFill>
                  <a:srgbClr val="000000"/>
                </a:solidFill>
                <a:effectLst/>
                <a:latin typeface="Arial" panose="020B0604020202020204" pitchFamily="34" charset="0"/>
                <a:cs typeface="Times New Roman" panose="02020603050405020304" pitchFamily="18" charset="0"/>
              </a:rPr>
              <a:t>reg.partneři</a:t>
            </a:r>
            <a:r>
              <a:rPr lang="cs-CZ" sz="1100" dirty="0">
                <a:solidFill>
                  <a:srgbClr val="000000"/>
                </a:solidFill>
                <a:effectLst/>
                <a:latin typeface="Arial" panose="020B0604020202020204" pitchFamily="34" charset="0"/>
                <a:cs typeface="Times New Roman" panose="02020603050405020304" pitchFamily="18" charset="0"/>
              </a:rPr>
              <a:t>. </a:t>
            </a:r>
            <a:r>
              <a:rPr lang="cs-CZ"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248 schválených projektů. Z nich je 191 projektů v procesu realizace a jeden již byl dokonce finálně uzavřen. Celkem ve výzvě realizuje projekty 200 žadatelů, z toho 48 subjektů má již schválenou druhou generaci projektů. Nejvíce schválených projektů, 221, předložily Místní akční skupiny. Celkem 13 schválených projektů je zaměřeno na implementaci Integrovaných teritoriálních investic (ITI) – tedy na každé ITI připadá jeden projekt. Celkem 14 projektů bylo předloženo sekretariáty Regionálních stálých konferencí.</a:t>
            </a:r>
          </a:p>
          <a:p>
            <a:endParaRPr lang="cs-CZ" sz="1100" dirty="0">
              <a:solidFill>
                <a:srgbClr val="000000"/>
              </a:solidFill>
              <a:effectLst/>
              <a:latin typeface="Arial" panose="020B0604020202020204" pitchFamily="34" charset="0"/>
              <a:cs typeface="Times New Roman" panose="02020603050405020304" pitchFamily="18" charset="0"/>
            </a:endParaRPr>
          </a:p>
          <a:p>
            <a:r>
              <a:rPr lang="cs-CZ"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 rámci čtvrté výzvy byl schválen 1 projekt předložený hl. m. Prahou za účelem ukončení Operačního programu Praha – pól růstu </a:t>
            </a:r>
          </a:p>
          <a:p>
            <a:endParaRPr lang="cs-CZ" sz="1100" dirty="0">
              <a:solidFill>
                <a:srgbClr val="000000"/>
              </a:solidFill>
              <a:effectLst/>
              <a:latin typeface="Arial" panose="020B06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cs-CZ" sz="1100" dirty="0">
                <a:solidFill>
                  <a:srgbClr val="000000"/>
                </a:solidFill>
                <a:effectLst/>
                <a:latin typeface="Arial" panose="020B0604020202020204" pitchFamily="34" charset="0"/>
                <a:cs typeface="Times New Roman" panose="02020603050405020304" pitchFamily="18" charset="0"/>
              </a:rPr>
              <a:t>Výzva 5 - </a:t>
            </a:r>
            <a:r>
              <a:rPr lang="cs-CZ"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podpora aktivit souvisejících s implementací </a:t>
            </a:r>
            <a:r>
              <a:rPr lang="cs-CZ" sz="110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DoP.</a:t>
            </a:r>
            <a:r>
              <a:rPr lang="cs-CZ"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Projekty se tak zaměřují například na podporu implementace Národní RIS3 strategie, podporu zapojování NNO do implementace EU fondů (rozvojem jejich kapacit), podporu komunitně vedeného místního rozvoje, aplikaci klimatického prověřování, metody hodnocení podpory podnikání nebo návrh evaluační metodiky. V rámci páté výzvy bylo schváleno 7 projektů, z toho dva jsou v realizaci. Nositeli těchto projektů v realizaci jsou Ministerstvo průmyslu a obchodu a Národní síť MAS. Schválené jsou dále projekty Úřadu vlády ČR, Univerzity Karlovy, Českého hydrometeorologického ústavu a dvou NNO: </a:t>
            </a:r>
            <a:r>
              <a:rPr lang="cs-CZ" sz="110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Glopolis</a:t>
            </a:r>
            <a:r>
              <a:rPr lang="cs-CZ"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o.p.s. a Academia </a:t>
            </a:r>
            <a:r>
              <a:rPr lang="cs-CZ" sz="110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Ireas</a:t>
            </a:r>
            <a:r>
              <a:rPr lang="cs-CZ"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o.p.s.</a:t>
            </a:r>
          </a:p>
          <a:p>
            <a:pPr marL="0" marR="0" lvl="0" indent="0" algn="l" defTabSz="914400" rtl="0" eaLnBrk="1" fontAlgn="auto" latinLnBrk="0" hangingPunct="1">
              <a:lnSpc>
                <a:spcPct val="100000"/>
              </a:lnSpc>
              <a:spcBef>
                <a:spcPts val="0"/>
              </a:spcBef>
              <a:spcAft>
                <a:spcPts val="0"/>
              </a:spcAft>
              <a:buClrTx/>
              <a:buSzTx/>
              <a:buFontTx/>
              <a:buNone/>
              <a:tabLst/>
              <a:defRPr/>
            </a:pPr>
            <a:endParaRPr lang="cs-CZ"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endParaRPr lang="cs-CZ" sz="1000" dirty="0"/>
          </a:p>
          <a:p>
            <a:endParaRPr lang="cs-CZ" sz="1000" dirty="0"/>
          </a:p>
          <a:p>
            <a:endParaRPr lang="cs-CZ" sz="1000" dirty="0"/>
          </a:p>
        </p:txBody>
      </p:sp>
      <p:sp>
        <p:nvSpPr>
          <p:cNvPr id="4" name="Zástupný symbol pro číslo snímku 3"/>
          <p:cNvSpPr>
            <a:spLocks noGrp="1"/>
          </p:cNvSpPr>
          <p:nvPr>
            <p:ph type="sldNum" sz="quarter" idx="5"/>
          </p:nvPr>
        </p:nvSpPr>
        <p:spPr/>
        <p:txBody>
          <a:bodyPr/>
          <a:lstStyle/>
          <a:p>
            <a:fld id="{39B3982E-A70A-409E-84A8-1DC71A3FE2AA}" type="slidenum">
              <a:rPr lang="cs-CZ" smtClean="0"/>
              <a:t>4</a:t>
            </a:fld>
            <a:endParaRPr lang="cs-CZ"/>
          </a:p>
        </p:txBody>
      </p:sp>
    </p:spTree>
    <p:extLst>
      <p:ext uri="{BB962C8B-B14F-4D97-AF65-F5344CB8AC3E}">
        <p14:creationId xmlns:p14="http://schemas.microsoft.com/office/powerpoint/2010/main" val="31083666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9B3982E-A70A-409E-84A8-1DC71A3FE2AA}" type="slidenum">
              <a:rPr lang="cs-CZ" smtClean="0"/>
              <a:t>5</a:t>
            </a:fld>
            <a:endParaRPr lang="cs-CZ"/>
          </a:p>
        </p:txBody>
      </p:sp>
    </p:spTree>
    <p:extLst>
      <p:ext uri="{BB962C8B-B14F-4D97-AF65-F5344CB8AC3E}">
        <p14:creationId xmlns:p14="http://schemas.microsoft.com/office/powerpoint/2010/main" val="26129611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9B3982E-A70A-409E-84A8-1DC71A3FE2AA}" type="slidenum">
              <a:rPr lang="cs-CZ" smtClean="0"/>
              <a:t>6</a:t>
            </a:fld>
            <a:endParaRPr lang="cs-CZ"/>
          </a:p>
        </p:txBody>
      </p:sp>
    </p:spTree>
    <p:extLst>
      <p:ext uri="{BB962C8B-B14F-4D97-AF65-F5344CB8AC3E}">
        <p14:creationId xmlns:p14="http://schemas.microsoft.com/office/powerpoint/2010/main" val="22104434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fontScale="85000" lnSpcReduction="10000"/>
          </a:bodyPr>
          <a:lstStyle/>
          <a:p>
            <a:r>
              <a:rPr lang="cs-CZ" i="1" dirty="0"/>
              <a:t>Rozpracovat horizontální instituce!</a:t>
            </a:r>
          </a:p>
          <a:p>
            <a:endParaRPr lang="cs-CZ" i="1" dirty="0"/>
          </a:p>
          <a:p>
            <a:pPr marL="0" marR="0" lvl="0" indent="0" algn="l" defTabSz="914400" rtl="0" eaLnBrk="1" fontAlgn="auto" latinLnBrk="0" hangingPunct="1">
              <a:lnSpc>
                <a:spcPct val="100000"/>
              </a:lnSpc>
              <a:spcBef>
                <a:spcPts val="0"/>
              </a:spcBef>
              <a:spcAft>
                <a:spcPts val="0"/>
              </a:spcAft>
              <a:buClrTx/>
              <a:buSzTx/>
              <a:buFontTx/>
              <a:buNone/>
              <a:tabLst/>
              <a:defRPr/>
            </a:pPr>
            <a:r>
              <a:rPr lang="cs-CZ" sz="1800" dirty="0">
                <a:solidFill>
                  <a:srgbClr val="000000"/>
                </a:solidFill>
                <a:effectLst/>
                <a:latin typeface="Arial" panose="020B0604020202020204" pitchFamily="34" charset="0"/>
                <a:ea typeface="Times New Roman" panose="02020603050405020304" pitchFamily="18" charset="0"/>
              </a:rPr>
              <a:t>Celkové průměrné hodnocení přínosu vzdělávání pro jeho absolventy ale dosáhlo pouze hodnoty 1,49, přičemž hodnocení horší než 1,5 dosahuje 17 z 46 hodnocených kurzů. Ve dvou případech je dokonce průměrná známka nižší než 2. Naopak jako velmi přínosné jsou hodnoceny především kurzy zaměřené na problematiku veřejné podpory, zadávacích řízení, zjednodušené vykazování nebo jazykové kurzy. Celkový průměr hodnocení všech kurzů realizovaných ve sledovaném období dosahuje hodnoty 1,24, přičemž jako nejlepší byly hodnoceny opět kurzy zaměřené na zjednodušené vykazování, veřejnou podporu, zadávací řízení nebo jazykové kurzy, velmi kvalitní ale byly také kurzy zaměřené na účetnictví nebo strategické a operační programování. Horší celkové průměrné hodnocení než 1,5 bylo zaznamenáno u 4 z 46 realizovaných kurzů. </a:t>
            </a:r>
            <a:r>
              <a:rPr lang="cs-CZ"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 většiny kurzů bylo ve sledovaném období zorganizováno několik běhů, v takovém případě jsou zpracovány průměrné výsledky všech běhů.</a:t>
            </a:r>
          </a:p>
          <a:p>
            <a:endParaRPr lang="cs-CZ" i="1" dirty="0"/>
          </a:p>
        </p:txBody>
      </p:sp>
      <p:sp>
        <p:nvSpPr>
          <p:cNvPr id="4" name="Zástupný symbol pro číslo snímku 3"/>
          <p:cNvSpPr>
            <a:spLocks noGrp="1"/>
          </p:cNvSpPr>
          <p:nvPr>
            <p:ph type="sldNum" sz="quarter" idx="5"/>
          </p:nvPr>
        </p:nvSpPr>
        <p:spPr/>
        <p:txBody>
          <a:bodyPr/>
          <a:lstStyle/>
          <a:p>
            <a:fld id="{39B3982E-A70A-409E-84A8-1DC71A3FE2AA}" type="slidenum">
              <a:rPr lang="cs-CZ" smtClean="0"/>
              <a:t>7</a:t>
            </a:fld>
            <a:endParaRPr lang="cs-CZ"/>
          </a:p>
        </p:txBody>
      </p:sp>
    </p:spTree>
    <p:extLst>
      <p:ext uri="{BB962C8B-B14F-4D97-AF65-F5344CB8AC3E}">
        <p14:creationId xmlns:p14="http://schemas.microsoft.com/office/powerpoint/2010/main" val="4917791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9B3982E-A70A-409E-84A8-1DC71A3FE2AA}" type="slidenum">
              <a:rPr lang="cs-CZ" smtClean="0"/>
              <a:t>8</a:t>
            </a:fld>
            <a:endParaRPr lang="cs-CZ"/>
          </a:p>
        </p:txBody>
      </p:sp>
    </p:spTree>
    <p:extLst>
      <p:ext uri="{BB962C8B-B14F-4D97-AF65-F5344CB8AC3E}">
        <p14:creationId xmlns:p14="http://schemas.microsoft.com/office/powerpoint/2010/main" val="25341288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9B3982E-A70A-409E-84A8-1DC71A3FE2AA}" type="slidenum">
              <a:rPr lang="cs-CZ" smtClean="0"/>
              <a:t>9</a:t>
            </a:fld>
            <a:endParaRPr lang="cs-CZ"/>
          </a:p>
        </p:txBody>
      </p:sp>
    </p:spTree>
    <p:extLst>
      <p:ext uri="{BB962C8B-B14F-4D97-AF65-F5344CB8AC3E}">
        <p14:creationId xmlns:p14="http://schemas.microsoft.com/office/powerpoint/2010/main" val="1391883985"/>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pic>
        <p:nvPicPr>
          <p:cNvPr id="9" name="Obrázek 8">
            <a:extLst>
              <a:ext uri="{FF2B5EF4-FFF2-40B4-BE49-F238E27FC236}">
                <a16:creationId xmlns:a16="http://schemas.microsoft.com/office/drawing/2014/main" id="{46B4BD4A-BDCF-4AC4-96B1-505CC517CF16}"/>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20000"/>
                    </a14:imgEffect>
                  </a14:imgLayer>
                </a14:imgProps>
              </a:ext>
            </a:extLst>
          </a:blip>
          <a:srcRect l="14481" t="18114" r="2105" b="4911"/>
          <a:stretch/>
        </p:blipFill>
        <p:spPr>
          <a:xfrm>
            <a:off x="441262" y="257692"/>
            <a:ext cx="11399145" cy="6026961"/>
          </a:xfrm>
          <a:prstGeom prst="rect">
            <a:avLst/>
          </a:prstGeom>
          <a:ln>
            <a:noFill/>
          </a:ln>
          <a:effectLst>
            <a:softEdge rad="112500"/>
          </a:effectLst>
        </p:spPr>
      </p:pic>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p:cNvSpPr>
            <a:spLocks noGrp="1"/>
          </p:cNvSpPr>
          <p:nvPr>
            <p:ph type="dt" sz="half" idx="10"/>
          </p:nvPr>
        </p:nvSpPr>
        <p:spPr/>
        <p:txBody>
          <a:bodyPr/>
          <a:lstStyle/>
          <a:p>
            <a:fld id="{08FCFFA2-FF94-4F56-A464-EB6A541FD353}" type="datetime1">
              <a:rPr lang="cs-CZ" smtClean="0"/>
              <a:t>22.11.2024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4160B133-4A0D-4910-9766-EFB28F981602}" type="slidenum">
              <a:rPr lang="cs-CZ" smtClean="0"/>
              <a:pPr/>
              <a:t>‹#›</a:t>
            </a:fld>
            <a:endParaRPr lang="cs-CZ"/>
          </a:p>
        </p:txBody>
      </p:sp>
      <p:pic>
        <p:nvPicPr>
          <p:cNvPr id="11" name="Obrázek 10">
            <a:extLst>
              <a:ext uri="{FF2B5EF4-FFF2-40B4-BE49-F238E27FC236}">
                <a16:creationId xmlns:a16="http://schemas.microsoft.com/office/drawing/2014/main" id="{3233D7D7-D2BE-48B9-83C4-2EF24FCA700A}"/>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62264" t="9461" r="1830" b="69891"/>
          <a:stretch>
            <a:fillRect/>
          </a:stretch>
        </p:blipFill>
        <p:spPr>
          <a:xfrm>
            <a:off x="9392761" y="970291"/>
            <a:ext cx="2447645" cy="521880"/>
          </a:xfrm>
          <a:prstGeom prst="rect">
            <a:avLst/>
          </a:prstGeom>
        </p:spPr>
      </p:pic>
    </p:spTree>
    <p:extLst>
      <p:ext uri="{BB962C8B-B14F-4D97-AF65-F5344CB8AC3E}">
        <p14:creationId xmlns:p14="http://schemas.microsoft.com/office/powerpoint/2010/main" val="307702054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svislý text 2"/>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C998D2C9-CE15-4FB5-B2C5-AD059ABD747B}" type="datetime1">
              <a:rPr lang="cs-CZ" smtClean="0"/>
              <a:t>22.11.2024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4160B133-4A0D-4910-9766-EFB28F981602}" type="slidenum">
              <a:rPr lang="cs-CZ" smtClean="0"/>
              <a:pPr/>
              <a:t>‹#›</a:t>
            </a:fld>
            <a:endParaRPr lang="cs-CZ"/>
          </a:p>
        </p:txBody>
      </p:sp>
    </p:spTree>
    <p:extLst>
      <p:ext uri="{BB962C8B-B14F-4D97-AF65-F5344CB8AC3E}">
        <p14:creationId xmlns:p14="http://schemas.microsoft.com/office/powerpoint/2010/main" val="19236851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p:cNvSpPr>
            <a:spLocks noGrp="1"/>
          </p:cNvSpPr>
          <p:nvPr>
            <p:ph type="body" orient="vert" idx="1"/>
          </p:nvPr>
        </p:nvSpPr>
        <p:spPr>
          <a:xfrm>
            <a:off x="838200" y="365125"/>
            <a:ext cx="7734300" cy="5811838"/>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ABDADE4B-7D99-4E70-8D94-895E81885E28}" type="datetime1">
              <a:rPr lang="cs-CZ" smtClean="0"/>
              <a:t>22.11.2024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4160B133-4A0D-4910-9766-EFB28F981602}" type="slidenum">
              <a:rPr lang="cs-CZ" smtClean="0"/>
              <a:pPr/>
              <a:t>‹#›</a:t>
            </a:fld>
            <a:endParaRPr lang="cs-CZ"/>
          </a:p>
        </p:txBody>
      </p:sp>
    </p:spTree>
    <p:extLst>
      <p:ext uri="{BB962C8B-B14F-4D97-AF65-F5344CB8AC3E}">
        <p14:creationId xmlns:p14="http://schemas.microsoft.com/office/powerpoint/2010/main" val="20562165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pic>
        <p:nvPicPr>
          <p:cNvPr id="9" name="Obrázek 8">
            <a:extLst>
              <a:ext uri="{FF2B5EF4-FFF2-40B4-BE49-F238E27FC236}">
                <a16:creationId xmlns:a16="http://schemas.microsoft.com/office/drawing/2014/main" id="{73584811-5E93-4281-BC86-B7D04573D894}"/>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20000"/>
                    </a14:imgEffect>
                  </a14:imgLayer>
                </a14:imgProps>
              </a:ext>
            </a:extLst>
          </a:blip>
          <a:srcRect l="14481" t="18114" r="2105" b="4911"/>
          <a:stretch/>
        </p:blipFill>
        <p:spPr>
          <a:xfrm>
            <a:off x="441262" y="257692"/>
            <a:ext cx="11399145" cy="6026961"/>
          </a:xfrm>
          <a:prstGeom prst="rect">
            <a:avLst/>
          </a:prstGeom>
          <a:ln>
            <a:noFill/>
          </a:ln>
          <a:effectLst>
            <a:softEdge rad="112500"/>
          </a:effectLst>
        </p:spPr>
      </p:pic>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4160B133-4A0D-4910-9766-EFB28F981602}" type="slidenum">
              <a:rPr lang="cs-CZ" smtClean="0"/>
              <a:pPr/>
              <a:t>‹#›</a:t>
            </a:fld>
            <a:endParaRPr lang="cs-CZ"/>
          </a:p>
        </p:txBody>
      </p:sp>
      <p:pic>
        <p:nvPicPr>
          <p:cNvPr id="8" name="Obrázek 7">
            <a:extLst>
              <a:ext uri="{FF2B5EF4-FFF2-40B4-BE49-F238E27FC236}">
                <a16:creationId xmlns:a16="http://schemas.microsoft.com/office/drawing/2014/main" id="{2118B2F2-866C-41AB-81BF-E8B94B878D0F}"/>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62264" t="9461" r="1830" b="69891"/>
          <a:stretch>
            <a:fillRect/>
          </a:stretch>
        </p:blipFill>
        <p:spPr>
          <a:xfrm>
            <a:off x="9392761" y="970291"/>
            <a:ext cx="2447645" cy="521880"/>
          </a:xfrm>
          <a:prstGeom prst="rect">
            <a:avLst/>
          </a:prstGeom>
        </p:spPr>
      </p:pic>
    </p:spTree>
    <p:extLst>
      <p:ext uri="{BB962C8B-B14F-4D97-AF65-F5344CB8AC3E}">
        <p14:creationId xmlns:p14="http://schemas.microsoft.com/office/powerpoint/2010/main" val="25993935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pic>
        <p:nvPicPr>
          <p:cNvPr id="9" name="Obrázek 8">
            <a:extLst>
              <a:ext uri="{FF2B5EF4-FFF2-40B4-BE49-F238E27FC236}">
                <a16:creationId xmlns:a16="http://schemas.microsoft.com/office/drawing/2014/main" id="{27E83031-19AA-425D-A7F1-D689E0C1FAF5}"/>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20000"/>
                    </a14:imgEffect>
                  </a14:imgLayer>
                </a14:imgProps>
              </a:ext>
            </a:extLst>
          </a:blip>
          <a:srcRect l="14481" t="18114" r="2105" b="4911"/>
          <a:stretch/>
        </p:blipFill>
        <p:spPr>
          <a:xfrm>
            <a:off x="441262" y="257692"/>
            <a:ext cx="11399145" cy="6026961"/>
          </a:xfrm>
          <a:prstGeom prst="rect">
            <a:avLst/>
          </a:prstGeom>
          <a:ln>
            <a:noFill/>
          </a:ln>
          <a:effectLst>
            <a:softEdge rad="112500"/>
          </a:effectLst>
        </p:spPr>
      </p:pic>
      <p:sp>
        <p:nvSpPr>
          <p:cNvPr id="2" name="Nadpis 1"/>
          <p:cNvSpPr>
            <a:spLocks noGrp="1"/>
          </p:cNvSpPr>
          <p:nvPr>
            <p:ph type="title"/>
          </p:nvPr>
        </p:nvSpPr>
        <p:spPr>
          <a:xfrm>
            <a:off x="831850" y="1709738"/>
            <a:ext cx="10515600" cy="2852737"/>
          </a:xfrm>
        </p:spPr>
        <p:txBody>
          <a:bodyPr anchor="b"/>
          <a:lstStyle>
            <a:lvl1pPr>
              <a:defRPr sz="6000"/>
            </a:lvl1pPr>
          </a:lstStyle>
          <a:p>
            <a:r>
              <a:rPr lang="cs-CZ"/>
              <a:t>Kliknutím lze upravit styl.</a:t>
            </a:r>
          </a:p>
        </p:txBody>
      </p:sp>
      <p:sp>
        <p:nvSpPr>
          <p:cNvPr id="3" name="Zástupný symbol pro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Upravte styly předlohy textu.</a:t>
            </a:r>
          </a:p>
        </p:txBody>
      </p:sp>
      <p:sp>
        <p:nvSpPr>
          <p:cNvPr id="4" name="Zástupný symbol pro datum 3"/>
          <p:cNvSpPr>
            <a:spLocks noGrp="1"/>
          </p:cNvSpPr>
          <p:nvPr>
            <p:ph type="dt" sz="half" idx="10"/>
          </p:nvPr>
        </p:nvSpPr>
        <p:spPr/>
        <p:txBody>
          <a:bodyPr/>
          <a:lstStyle/>
          <a:p>
            <a:fld id="{8A7E711A-DC11-4E1A-B7A9-0F51FBAB7632}" type="datetime1">
              <a:rPr lang="cs-CZ" smtClean="0"/>
              <a:t>22.11.2024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4160B133-4A0D-4910-9766-EFB28F981602}" type="slidenum">
              <a:rPr lang="cs-CZ" smtClean="0"/>
              <a:pPr/>
              <a:t>‹#›</a:t>
            </a:fld>
            <a:endParaRPr lang="cs-CZ"/>
          </a:p>
        </p:txBody>
      </p:sp>
      <p:pic>
        <p:nvPicPr>
          <p:cNvPr id="11" name="Obrázek 10">
            <a:extLst>
              <a:ext uri="{FF2B5EF4-FFF2-40B4-BE49-F238E27FC236}">
                <a16:creationId xmlns:a16="http://schemas.microsoft.com/office/drawing/2014/main" id="{2A636092-5058-445E-A3FC-0E8FEDD89DC7}"/>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62264" t="9461" r="1830" b="69891"/>
          <a:stretch>
            <a:fillRect/>
          </a:stretch>
        </p:blipFill>
        <p:spPr>
          <a:xfrm>
            <a:off x="9392761" y="970291"/>
            <a:ext cx="2447645" cy="521880"/>
          </a:xfrm>
          <a:prstGeom prst="rect">
            <a:avLst/>
          </a:prstGeom>
        </p:spPr>
      </p:pic>
    </p:spTree>
    <p:extLst>
      <p:ext uri="{BB962C8B-B14F-4D97-AF65-F5344CB8AC3E}">
        <p14:creationId xmlns:p14="http://schemas.microsoft.com/office/powerpoint/2010/main" val="25987939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pic>
        <p:nvPicPr>
          <p:cNvPr id="10" name="Obrázek 9">
            <a:extLst>
              <a:ext uri="{FF2B5EF4-FFF2-40B4-BE49-F238E27FC236}">
                <a16:creationId xmlns:a16="http://schemas.microsoft.com/office/drawing/2014/main" id="{8E0CC8C2-7348-480A-86E5-425D3850E6BC}"/>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20000"/>
                    </a14:imgEffect>
                  </a14:imgLayer>
                </a14:imgProps>
              </a:ext>
            </a:extLst>
          </a:blip>
          <a:srcRect l="14481" t="18114" r="2105" b="4911"/>
          <a:stretch/>
        </p:blipFill>
        <p:spPr>
          <a:xfrm>
            <a:off x="441262" y="257692"/>
            <a:ext cx="11399145" cy="6026961"/>
          </a:xfrm>
          <a:prstGeom prst="rect">
            <a:avLst/>
          </a:prstGeom>
          <a:ln>
            <a:noFill/>
          </a:ln>
          <a:effectLst>
            <a:softEdge rad="112500"/>
          </a:effectLst>
        </p:spPr>
      </p:pic>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sz="half" idx="1"/>
          </p:nvPr>
        </p:nvSpPr>
        <p:spPr>
          <a:xfrm>
            <a:off x="838200" y="1825625"/>
            <a:ext cx="51816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6172200" y="1825625"/>
            <a:ext cx="51816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p:cNvSpPr>
            <a:spLocks noGrp="1"/>
          </p:cNvSpPr>
          <p:nvPr>
            <p:ph type="dt" sz="half" idx="10"/>
          </p:nvPr>
        </p:nvSpPr>
        <p:spPr/>
        <p:txBody>
          <a:bodyPr/>
          <a:lstStyle/>
          <a:p>
            <a:fld id="{8494CEF1-1A00-4807-9510-836CA19B9C74}" type="datetime1">
              <a:rPr lang="cs-CZ" smtClean="0"/>
              <a:t>22.11.2024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4160B133-4A0D-4910-9766-EFB28F981602}" type="slidenum">
              <a:rPr lang="cs-CZ" smtClean="0"/>
              <a:pPr/>
              <a:t>‹#›</a:t>
            </a:fld>
            <a:endParaRPr lang="cs-CZ"/>
          </a:p>
        </p:txBody>
      </p:sp>
    </p:spTree>
    <p:extLst>
      <p:ext uri="{BB962C8B-B14F-4D97-AF65-F5344CB8AC3E}">
        <p14:creationId xmlns:p14="http://schemas.microsoft.com/office/powerpoint/2010/main" val="2999243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pic>
        <p:nvPicPr>
          <p:cNvPr id="12" name="Obrázek 11">
            <a:extLst>
              <a:ext uri="{FF2B5EF4-FFF2-40B4-BE49-F238E27FC236}">
                <a16:creationId xmlns:a16="http://schemas.microsoft.com/office/drawing/2014/main" id="{91B899A5-4237-4651-869D-BB2C61323AE1}"/>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20000"/>
                    </a14:imgEffect>
                  </a14:imgLayer>
                </a14:imgProps>
              </a:ext>
            </a:extLst>
          </a:blip>
          <a:srcRect l="14481" t="18114" r="2105" b="4911"/>
          <a:stretch/>
        </p:blipFill>
        <p:spPr>
          <a:xfrm>
            <a:off x="441262" y="257692"/>
            <a:ext cx="11399145" cy="6026961"/>
          </a:xfrm>
          <a:prstGeom prst="rect">
            <a:avLst/>
          </a:prstGeom>
          <a:ln>
            <a:noFill/>
          </a:ln>
          <a:effectLst>
            <a:softEdge rad="112500"/>
          </a:effectLst>
        </p:spPr>
      </p:pic>
      <p:sp>
        <p:nvSpPr>
          <p:cNvPr id="2" name="Nadpis 1"/>
          <p:cNvSpPr>
            <a:spLocks noGrp="1"/>
          </p:cNvSpPr>
          <p:nvPr>
            <p:ph type="title"/>
          </p:nvPr>
        </p:nvSpPr>
        <p:spPr>
          <a:xfrm>
            <a:off x="839788" y="365125"/>
            <a:ext cx="10515600" cy="1325563"/>
          </a:xfrm>
        </p:spPr>
        <p:txBody>
          <a:bodyPr/>
          <a:lstStyle/>
          <a:p>
            <a:r>
              <a:rPr lang="cs-CZ"/>
              <a:t>Kliknutím lze upravit styl.</a:t>
            </a:r>
          </a:p>
        </p:txBody>
      </p:sp>
      <p:sp>
        <p:nvSpPr>
          <p:cNvPr id="3" name="Zástupný symbol pro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4" name="Zástupný symbol pro obsah 3"/>
          <p:cNvSpPr>
            <a:spLocks noGrp="1"/>
          </p:cNvSpPr>
          <p:nvPr>
            <p:ph sz="half" idx="2"/>
          </p:nvPr>
        </p:nvSpPr>
        <p:spPr>
          <a:xfrm>
            <a:off x="839788" y="2505075"/>
            <a:ext cx="5157787"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6" name="Zástupný symbol pro obsah 5"/>
          <p:cNvSpPr>
            <a:spLocks noGrp="1"/>
          </p:cNvSpPr>
          <p:nvPr>
            <p:ph sz="quarter" idx="4"/>
          </p:nvPr>
        </p:nvSpPr>
        <p:spPr>
          <a:xfrm>
            <a:off x="6172200" y="2505075"/>
            <a:ext cx="5183188"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p:cNvSpPr>
            <a:spLocks noGrp="1"/>
          </p:cNvSpPr>
          <p:nvPr>
            <p:ph type="dt" sz="half" idx="10"/>
          </p:nvPr>
        </p:nvSpPr>
        <p:spPr/>
        <p:txBody>
          <a:bodyPr/>
          <a:lstStyle/>
          <a:p>
            <a:fld id="{2F6B6B02-1A73-49A2-AF7C-87A557F183D1}" type="datetime1">
              <a:rPr lang="cs-CZ" smtClean="0"/>
              <a:t>22.11.2024</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4160B133-4A0D-4910-9766-EFB28F981602}" type="slidenum">
              <a:rPr lang="cs-CZ" smtClean="0"/>
              <a:pPr/>
              <a:t>‹#›</a:t>
            </a:fld>
            <a:endParaRPr lang="cs-CZ"/>
          </a:p>
        </p:txBody>
      </p:sp>
      <p:pic>
        <p:nvPicPr>
          <p:cNvPr id="14" name="Obrázek 13">
            <a:extLst>
              <a:ext uri="{FF2B5EF4-FFF2-40B4-BE49-F238E27FC236}">
                <a16:creationId xmlns:a16="http://schemas.microsoft.com/office/drawing/2014/main" id="{098DFE9D-03E9-4076-A5F0-926D3B106C52}"/>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62264" t="9461" r="1830" b="69891"/>
          <a:stretch>
            <a:fillRect/>
          </a:stretch>
        </p:blipFill>
        <p:spPr>
          <a:xfrm>
            <a:off x="9392761" y="970291"/>
            <a:ext cx="2447645" cy="521880"/>
          </a:xfrm>
          <a:prstGeom prst="rect">
            <a:avLst/>
          </a:prstGeom>
        </p:spPr>
      </p:pic>
    </p:spTree>
    <p:extLst>
      <p:ext uri="{BB962C8B-B14F-4D97-AF65-F5344CB8AC3E}">
        <p14:creationId xmlns:p14="http://schemas.microsoft.com/office/powerpoint/2010/main" val="26680634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datum 2"/>
          <p:cNvSpPr>
            <a:spLocks noGrp="1"/>
          </p:cNvSpPr>
          <p:nvPr>
            <p:ph type="dt" sz="half" idx="10"/>
          </p:nvPr>
        </p:nvSpPr>
        <p:spPr/>
        <p:txBody>
          <a:bodyPr/>
          <a:lstStyle/>
          <a:p>
            <a:fld id="{85630D2A-4FE6-4B48-83D0-9119013E84DC}" type="datetime1">
              <a:rPr lang="cs-CZ" smtClean="0"/>
              <a:t>22.11.2024</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4160B133-4A0D-4910-9766-EFB28F981602}" type="slidenum">
              <a:rPr lang="cs-CZ" smtClean="0"/>
              <a:pPr/>
              <a:t>‹#›</a:t>
            </a:fld>
            <a:endParaRPr lang="cs-CZ"/>
          </a:p>
        </p:txBody>
      </p:sp>
    </p:spTree>
    <p:extLst>
      <p:ext uri="{BB962C8B-B14F-4D97-AF65-F5344CB8AC3E}">
        <p14:creationId xmlns:p14="http://schemas.microsoft.com/office/powerpoint/2010/main" val="16827244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1F885BCC-D7E3-4176-B5A4-043026B7FDD5}" type="datetime1">
              <a:rPr lang="cs-CZ" smtClean="0"/>
              <a:t>22.11.2024</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4160B133-4A0D-4910-9766-EFB28F981602}" type="slidenum">
              <a:rPr lang="cs-CZ" smtClean="0"/>
              <a:pPr/>
              <a:t>‹#›</a:t>
            </a:fld>
            <a:endParaRPr lang="cs-CZ"/>
          </a:p>
        </p:txBody>
      </p:sp>
    </p:spTree>
    <p:extLst>
      <p:ext uri="{BB962C8B-B14F-4D97-AF65-F5344CB8AC3E}">
        <p14:creationId xmlns:p14="http://schemas.microsoft.com/office/powerpoint/2010/main" val="24114780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pro obsah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62DD6D95-FEC0-422B-82E5-A76B9D6DF315}" type="datetime1">
              <a:rPr lang="cs-CZ" smtClean="0"/>
              <a:t>22.11.2024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4160B133-4A0D-4910-9766-EFB28F981602}" type="slidenum">
              <a:rPr lang="cs-CZ" smtClean="0"/>
              <a:pPr/>
              <a:t>‹#›</a:t>
            </a:fld>
            <a:endParaRPr lang="cs-CZ"/>
          </a:p>
        </p:txBody>
      </p:sp>
    </p:spTree>
    <p:extLst>
      <p:ext uri="{BB962C8B-B14F-4D97-AF65-F5344CB8AC3E}">
        <p14:creationId xmlns:p14="http://schemas.microsoft.com/office/powerpoint/2010/main" val="33932006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pro obrázek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66457309-DD3A-43E9-96C1-EA46CA4CD1FB}" type="datetime1">
              <a:rPr lang="cs-CZ" smtClean="0"/>
              <a:t>22.11.2024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4160B133-4A0D-4910-9766-EFB28F981602}" type="slidenum">
              <a:rPr lang="cs-CZ" smtClean="0"/>
              <a:pPr/>
              <a:t>‹#›</a:t>
            </a:fld>
            <a:endParaRPr lang="cs-CZ"/>
          </a:p>
        </p:txBody>
      </p:sp>
    </p:spTree>
    <p:extLst>
      <p:ext uri="{BB962C8B-B14F-4D97-AF65-F5344CB8AC3E}">
        <p14:creationId xmlns:p14="http://schemas.microsoft.com/office/powerpoint/2010/main" val="26781700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p>
        </p:txBody>
      </p:sp>
      <p:sp>
        <p:nvSpPr>
          <p:cNvPr id="3" name="Zástupný symbol pro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4338C8-4CD8-498B-84CF-B33E74ABC4D6}" type="datetime1">
              <a:rPr lang="cs-CZ" smtClean="0"/>
              <a:t>22.11.2024</a:t>
            </a:fld>
            <a:endParaRPr lang="cs-CZ"/>
          </a:p>
        </p:txBody>
      </p:sp>
      <p:sp>
        <p:nvSpPr>
          <p:cNvPr id="5" name="Zástupný symbol pro zápatí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60B133-4A0D-4910-9766-EFB28F981602}" type="slidenum">
              <a:rPr lang="cs-CZ" smtClean="0"/>
              <a:pPr/>
              <a:t>‹#›</a:t>
            </a:fld>
            <a:endParaRPr lang="cs-CZ"/>
          </a:p>
        </p:txBody>
      </p:sp>
    </p:spTree>
    <p:extLst>
      <p:ext uri="{BB962C8B-B14F-4D97-AF65-F5344CB8AC3E}">
        <p14:creationId xmlns:p14="http://schemas.microsoft.com/office/powerpoint/2010/main" val="23179935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slides/_rels/slide2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mailto:malac@navigae.cz" TargetMode="External"/><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hyperlink" Target="mailto:radim.gill@navigae.cz"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761189" y="1318552"/>
            <a:ext cx="10669621" cy="3334104"/>
          </a:xfrm>
        </p:spPr>
        <p:txBody>
          <a:bodyPr>
            <a:normAutofit/>
          </a:bodyPr>
          <a:lstStyle/>
          <a:p>
            <a:pPr algn="l"/>
            <a:r>
              <a:rPr lang="cs-CZ" sz="5200" b="1" dirty="0">
                <a:latin typeface="Arial" panose="020B0604020202020204" pitchFamily="34" charset="0"/>
                <a:cs typeface="Arial" panose="020B0604020202020204" pitchFamily="34" charset="0"/>
              </a:rPr>
              <a:t>Průběžná evaluace naplňování cílů OPTP pro období 2021-2027</a:t>
            </a:r>
            <a:br>
              <a:rPr lang="cs-CZ" sz="5200" b="1" dirty="0">
                <a:latin typeface="Arial" panose="020B0604020202020204" pitchFamily="34" charset="0"/>
                <a:cs typeface="Arial" panose="020B0604020202020204" pitchFamily="34" charset="0"/>
              </a:rPr>
            </a:br>
            <a:endParaRPr lang="cs-CZ" sz="5200" b="1" dirty="0">
              <a:latin typeface="Arial" panose="020B0604020202020204" pitchFamily="34" charset="0"/>
              <a:cs typeface="Arial" panose="020B0604020202020204" pitchFamily="34" charset="0"/>
            </a:endParaRPr>
          </a:p>
        </p:txBody>
      </p:sp>
      <p:sp>
        <p:nvSpPr>
          <p:cNvPr id="3" name="Podnadpis 2"/>
          <p:cNvSpPr>
            <a:spLocks noGrp="1"/>
          </p:cNvSpPr>
          <p:nvPr>
            <p:ph type="subTitle" idx="1"/>
          </p:nvPr>
        </p:nvSpPr>
        <p:spPr>
          <a:xfrm>
            <a:off x="761189" y="4125630"/>
            <a:ext cx="8262495" cy="1591823"/>
          </a:xfrm>
        </p:spPr>
        <p:txBody>
          <a:bodyPr>
            <a:normAutofit fontScale="92500" lnSpcReduction="10000"/>
          </a:bodyPr>
          <a:lstStyle/>
          <a:p>
            <a:pPr algn="l"/>
            <a:r>
              <a:rPr lang="cs-CZ" sz="2800" dirty="0">
                <a:latin typeface="Arial" panose="020B0604020202020204" pitchFamily="34" charset="0"/>
                <a:cs typeface="Arial" panose="020B0604020202020204" pitchFamily="34" charset="0"/>
              </a:rPr>
              <a:t>Průběžná zpráva za rok 2024 – prezentace pro MV</a:t>
            </a:r>
          </a:p>
          <a:p>
            <a:pPr algn="l"/>
            <a:endParaRPr lang="cs-CZ" dirty="0">
              <a:latin typeface="Arial" panose="020B0604020202020204" pitchFamily="34" charset="0"/>
              <a:cs typeface="Arial" panose="020B0604020202020204" pitchFamily="34" charset="0"/>
            </a:endParaRPr>
          </a:p>
          <a:p>
            <a:pPr algn="l"/>
            <a:endParaRPr lang="cs-CZ" dirty="0">
              <a:latin typeface="Arial" panose="020B0604020202020204" pitchFamily="34" charset="0"/>
              <a:cs typeface="Arial" panose="020B0604020202020204" pitchFamily="34" charset="0"/>
            </a:endParaRPr>
          </a:p>
          <a:p>
            <a:pPr algn="l"/>
            <a:r>
              <a:rPr lang="cs-CZ" sz="2200" dirty="0">
                <a:latin typeface="Arial" panose="020B0604020202020204" pitchFamily="34" charset="0"/>
                <a:cs typeface="Arial" panose="020B0604020202020204" pitchFamily="34" charset="0"/>
              </a:rPr>
              <a:t>26. listopadu 2024</a:t>
            </a:r>
          </a:p>
        </p:txBody>
      </p:sp>
      <p:pic>
        <p:nvPicPr>
          <p:cNvPr id="6" name="Obrázek 5"/>
          <p:cNvPicPr/>
          <p:nvPr/>
        </p:nvPicPr>
        <p:blipFill>
          <a:blip r:embed="rId3">
            <a:extLst>
              <a:ext uri="{28A0092B-C50C-407E-A947-70E740481C1C}">
                <a14:useLocalDpi xmlns:a14="http://schemas.microsoft.com/office/drawing/2010/main" val="0"/>
              </a:ext>
            </a:extLst>
          </a:blip>
          <a:stretch>
            <a:fillRect/>
          </a:stretch>
        </p:blipFill>
        <p:spPr>
          <a:xfrm>
            <a:off x="916831" y="396649"/>
            <a:ext cx="2561679" cy="605300"/>
          </a:xfrm>
          <a:prstGeom prst="rect">
            <a:avLst/>
          </a:prstGeom>
        </p:spPr>
      </p:pic>
      <p:pic>
        <p:nvPicPr>
          <p:cNvPr id="8" name="Obrázek 7"/>
          <p:cNvPicPr/>
          <p:nvPr/>
        </p:nvPicPr>
        <p:blipFill rotWithShape="1">
          <a:blip r:embed="rId4" cstate="print">
            <a:extLst>
              <a:ext uri="{28A0092B-C50C-407E-A947-70E740481C1C}">
                <a14:useLocalDpi xmlns:a14="http://schemas.microsoft.com/office/drawing/2010/main" val="0"/>
              </a:ext>
            </a:extLst>
          </a:blip>
          <a:srcRect l="53105" t="13927" b="12671"/>
          <a:stretch>
            <a:fillRect/>
          </a:stretch>
        </p:blipFill>
        <p:spPr bwMode="auto">
          <a:xfrm>
            <a:off x="3887010" y="396649"/>
            <a:ext cx="2286000" cy="615950"/>
          </a:xfrm>
          <a:prstGeom prst="rect">
            <a:avLst/>
          </a:prstGeom>
          <a:noFill/>
          <a:ln>
            <a:noFill/>
          </a:ln>
        </p:spPr>
      </p:pic>
      <p:sp>
        <p:nvSpPr>
          <p:cNvPr id="4" name="Zástupný symbol pro číslo snímku 3">
            <a:extLst>
              <a:ext uri="{FF2B5EF4-FFF2-40B4-BE49-F238E27FC236}">
                <a16:creationId xmlns:a16="http://schemas.microsoft.com/office/drawing/2014/main" id="{A3F1EBEA-EA06-8BDA-C9FE-4D1BDA9B7E2A}"/>
              </a:ext>
            </a:extLst>
          </p:cNvPr>
          <p:cNvSpPr>
            <a:spLocks noGrp="1"/>
          </p:cNvSpPr>
          <p:nvPr>
            <p:ph type="sldNum" sz="quarter" idx="12"/>
          </p:nvPr>
        </p:nvSpPr>
        <p:spPr/>
        <p:txBody>
          <a:bodyPr/>
          <a:lstStyle/>
          <a:p>
            <a:fld id="{4160B133-4A0D-4910-9766-EFB28F981602}" type="slidenum">
              <a:rPr lang="cs-CZ" smtClean="0"/>
              <a:pPr/>
              <a:t>1</a:t>
            </a:fld>
            <a:endParaRPr lang="cs-CZ"/>
          </a:p>
        </p:txBody>
      </p:sp>
      <p:pic>
        <p:nvPicPr>
          <p:cNvPr id="9" name="Obrázek 8" descr="NAE logo">
            <a:extLst>
              <a:ext uri="{FF2B5EF4-FFF2-40B4-BE49-F238E27FC236}">
                <a16:creationId xmlns:a16="http://schemas.microsoft.com/office/drawing/2014/main" id="{BDB2FDB7-6BF8-07E1-DAFA-BEDA2BA84F68}"/>
              </a:ext>
            </a:extLst>
          </p:cNvPr>
          <p:cNvPicPr>
            <a:picLocks noChangeAspect="1"/>
          </p:cNvPicPr>
          <p:nvPr/>
        </p:nvPicPr>
        <p:blipFill>
          <a:blip r:embed="rId5" cstate="hqprint">
            <a:extLst>
              <a:ext uri="{28A0092B-C50C-407E-A947-70E740481C1C}">
                <a14:useLocalDpi xmlns:a14="http://schemas.microsoft.com/office/drawing/2010/main"/>
              </a:ext>
            </a:extLst>
          </a:blip>
          <a:srcRect/>
          <a:stretch/>
        </p:blipFill>
        <p:spPr>
          <a:xfrm>
            <a:off x="8172449" y="5057775"/>
            <a:ext cx="3429001" cy="942976"/>
          </a:xfrm>
          <a:prstGeom prst="rect">
            <a:avLst/>
          </a:prstGeom>
          <a:ln>
            <a:noFill/>
          </a:ln>
        </p:spPr>
      </p:pic>
      <p:pic>
        <p:nvPicPr>
          <p:cNvPr id="5" name="Obrázek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5962" y="193331"/>
            <a:ext cx="6641163" cy="801187"/>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3C770E-9E6E-D924-B677-316930D286CB}"/>
            </a:ext>
          </a:extLst>
        </p:cNvPr>
        <p:cNvGrpSpPr/>
        <p:nvPr/>
      </p:nvGrpSpPr>
      <p:grpSpPr>
        <a:xfrm>
          <a:off x="0" y="0"/>
          <a:ext cx="0" cy="0"/>
          <a:chOff x="0" y="0"/>
          <a:chExt cx="0" cy="0"/>
        </a:xfrm>
      </p:grpSpPr>
      <p:sp>
        <p:nvSpPr>
          <p:cNvPr id="2" name="Nadpis 1">
            <a:extLst>
              <a:ext uri="{FF2B5EF4-FFF2-40B4-BE49-F238E27FC236}">
                <a16:creationId xmlns:a16="http://schemas.microsoft.com/office/drawing/2014/main" id="{4D879557-BD6C-944D-62FC-F6C7DD3A14C7}"/>
              </a:ext>
            </a:extLst>
          </p:cNvPr>
          <p:cNvSpPr>
            <a:spLocks noGrp="1"/>
          </p:cNvSpPr>
          <p:nvPr>
            <p:ph type="title"/>
          </p:nvPr>
        </p:nvSpPr>
        <p:spPr/>
        <p:txBody>
          <a:bodyPr>
            <a:normAutofit/>
          </a:bodyPr>
          <a:lstStyle/>
          <a:p>
            <a:r>
              <a:rPr lang="cs-CZ" sz="4000" dirty="0">
                <a:latin typeface="Arial" panose="020B0604020202020204" pitchFamily="34" charset="0"/>
                <a:cs typeface="Arial" panose="020B0604020202020204" pitchFamily="34" charset="0"/>
              </a:rPr>
              <a:t>Procesy a metodický rámec (I)</a:t>
            </a:r>
          </a:p>
        </p:txBody>
      </p:sp>
      <p:sp>
        <p:nvSpPr>
          <p:cNvPr id="3" name="Zástupný obsah 2">
            <a:extLst>
              <a:ext uri="{FF2B5EF4-FFF2-40B4-BE49-F238E27FC236}">
                <a16:creationId xmlns:a16="http://schemas.microsoft.com/office/drawing/2014/main" id="{A6C8EAD9-6344-9AB3-CC0A-27854AA76422}"/>
              </a:ext>
            </a:extLst>
          </p:cNvPr>
          <p:cNvSpPr>
            <a:spLocks noGrp="1"/>
          </p:cNvSpPr>
          <p:nvPr>
            <p:ph idx="1"/>
          </p:nvPr>
        </p:nvSpPr>
        <p:spPr>
          <a:xfrm>
            <a:off x="407035" y="2105025"/>
            <a:ext cx="10946765" cy="4071937"/>
          </a:xfrm>
        </p:spPr>
        <p:txBody>
          <a:bodyPr>
            <a:normAutofit/>
          </a:bodyPr>
          <a:lstStyle/>
          <a:p>
            <a:r>
              <a:rPr lang="cs-CZ" sz="2400" dirty="0"/>
              <a:t>S metodickou podporou i komunikací s </a:t>
            </a:r>
            <a:br>
              <a:rPr lang="cs-CZ" sz="2400" dirty="0"/>
            </a:br>
            <a:r>
              <a:rPr lang="cs-CZ" sz="2400" dirty="0"/>
              <a:t>pracovníky ŘO vyjadřují příjemci podpory</a:t>
            </a:r>
            <a:br>
              <a:rPr lang="cs-CZ" sz="2400" dirty="0"/>
            </a:br>
            <a:r>
              <a:rPr lang="cs-CZ" sz="2400" dirty="0"/>
              <a:t>z OP TP vysokou míru spokojenosti</a:t>
            </a:r>
          </a:p>
        </p:txBody>
      </p:sp>
      <p:sp>
        <p:nvSpPr>
          <p:cNvPr id="5" name="TextovéPole 4">
            <a:extLst>
              <a:ext uri="{FF2B5EF4-FFF2-40B4-BE49-F238E27FC236}">
                <a16:creationId xmlns:a16="http://schemas.microsoft.com/office/drawing/2014/main" id="{F21AD6EB-A0F2-A046-BD4F-D93974AF29EB}"/>
              </a:ext>
            </a:extLst>
          </p:cNvPr>
          <p:cNvSpPr txBox="1"/>
          <p:nvPr/>
        </p:nvSpPr>
        <p:spPr>
          <a:xfrm>
            <a:off x="647699" y="1342846"/>
            <a:ext cx="9172575" cy="923330"/>
          </a:xfrm>
          <a:prstGeom prst="rect">
            <a:avLst/>
          </a:prstGeom>
          <a:noFill/>
        </p:spPr>
        <p:txBody>
          <a:bodyPr wrap="square" rtlCol="0">
            <a:spAutoFit/>
          </a:bodyPr>
          <a:lstStyle/>
          <a:p>
            <a:r>
              <a:rPr lang="cs-CZ" sz="1800" b="1" dirty="0">
                <a:solidFill>
                  <a:srgbClr val="E92841"/>
                </a:solidFill>
                <a:effectLst/>
                <a:latin typeface="Arial" panose="020B0604020202020204" pitchFamily="34" charset="0"/>
                <a:ea typeface="MS Mincho" panose="02020609040205080304" pitchFamily="49" charset="-128"/>
                <a:cs typeface="Times New Roman" panose="02020603050405020304" pitchFamily="18" charset="0"/>
              </a:rPr>
              <a:t>„Metodická podpora i komunikace s pracovníky ŘO je na dobré úrovni, větší pozornost lze věnovat zpřehlednění a komunikaci změn v metodickém prostředí</a:t>
            </a:r>
            <a:r>
              <a:rPr lang="cs-CZ" dirty="0">
                <a:solidFill>
                  <a:srgbClr val="000000"/>
                </a:solidFill>
                <a:latin typeface="Arial" panose="020B0604020202020204" pitchFamily="34" charset="0"/>
                <a:ea typeface="MS Mincho" panose="02020609040205080304" pitchFamily="49" charset="-128"/>
                <a:cs typeface="Times New Roman" panose="02020603050405020304" pitchFamily="18" charset="0"/>
              </a:rPr>
              <a:t>.</a:t>
            </a:r>
            <a:r>
              <a:rPr lang="cs-CZ" sz="1800" b="1" dirty="0">
                <a:solidFill>
                  <a:srgbClr val="E92841"/>
                </a:solidFill>
                <a:effectLst/>
                <a:latin typeface="Arial" panose="020B0604020202020204" pitchFamily="34" charset="0"/>
                <a:ea typeface="MS Mincho" panose="02020609040205080304" pitchFamily="49" charset="-128"/>
                <a:cs typeface="Times New Roman" panose="02020603050405020304" pitchFamily="18" charset="0"/>
              </a:rPr>
              <a:t>“</a:t>
            </a:r>
            <a:endParaRPr lang="cs-CZ" sz="180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endParaRPr>
          </a:p>
          <a:p>
            <a:endParaRPr lang="cs-CZ" dirty="0"/>
          </a:p>
        </p:txBody>
      </p:sp>
      <p:graphicFrame>
        <p:nvGraphicFramePr>
          <p:cNvPr id="6" name="Graf 5">
            <a:extLst>
              <a:ext uri="{FF2B5EF4-FFF2-40B4-BE49-F238E27FC236}">
                <a16:creationId xmlns:a16="http://schemas.microsoft.com/office/drawing/2014/main" id="{00000000-0008-0000-0000-000002000000}"/>
              </a:ext>
            </a:extLst>
          </p:cNvPr>
          <p:cNvGraphicFramePr/>
          <p:nvPr>
            <p:extLst>
              <p:ext uri="{D42A27DB-BD31-4B8C-83A1-F6EECF244321}">
                <p14:modId xmlns:p14="http://schemas.microsoft.com/office/powerpoint/2010/main" val="2859639073"/>
              </p:ext>
            </p:extLst>
          </p:nvPr>
        </p:nvGraphicFramePr>
        <p:xfrm>
          <a:off x="647699" y="3281362"/>
          <a:ext cx="4752975" cy="357663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Graf 6">
            <a:extLst>
              <a:ext uri="{FF2B5EF4-FFF2-40B4-BE49-F238E27FC236}">
                <a16:creationId xmlns:a16="http://schemas.microsoft.com/office/drawing/2014/main" id="{00000000-0008-0000-0000-000004000000}"/>
              </a:ext>
            </a:extLst>
          </p:cNvPr>
          <p:cNvGraphicFramePr/>
          <p:nvPr>
            <p:extLst>
              <p:ext uri="{D42A27DB-BD31-4B8C-83A1-F6EECF244321}">
                <p14:modId xmlns:p14="http://schemas.microsoft.com/office/powerpoint/2010/main" val="2714497839"/>
              </p:ext>
            </p:extLst>
          </p:nvPr>
        </p:nvGraphicFramePr>
        <p:xfrm>
          <a:off x="6150610" y="2038350"/>
          <a:ext cx="5784215" cy="4541521"/>
        </p:xfrm>
        <a:graphic>
          <a:graphicData uri="http://schemas.openxmlformats.org/drawingml/2006/chart">
            <c:chart xmlns:c="http://schemas.openxmlformats.org/drawingml/2006/chart" xmlns:r="http://schemas.openxmlformats.org/officeDocument/2006/relationships" r:id="rId4"/>
          </a:graphicData>
        </a:graphic>
      </p:graphicFrame>
      <p:sp>
        <p:nvSpPr>
          <p:cNvPr id="4" name="Zástupný symbol pro číslo snímku 3">
            <a:extLst>
              <a:ext uri="{FF2B5EF4-FFF2-40B4-BE49-F238E27FC236}">
                <a16:creationId xmlns:a16="http://schemas.microsoft.com/office/drawing/2014/main" id="{5885FD53-B52F-DDFB-1F81-6D0DD3E7B782}"/>
              </a:ext>
            </a:extLst>
          </p:cNvPr>
          <p:cNvSpPr>
            <a:spLocks noGrp="1"/>
          </p:cNvSpPr>
          <p:nvPr>
            <p:ph type="sldNum" sz="quarter" idx="12"/>
          </p:nvPr>
        </p:nvSpPr>
        <p:spPr/>
        <p:txBody>
          <a:bodyPr/>
          <a:lstStyle/>
          <a:p>
            <a:fld id="{4160B133-4A0D-4910-9766-EFB28F981602}" type="slidenum">
              <a:rPr lang="cs-CZ" smtClean="0"/>
              <a:pPr/>
              <a:t>10</a:t>
            </a:fld>
            <a:endParaRPr lang="cs-CZ"/>
          </a:p>
        </p:txBody>
      </p:sp>
    </p:spTree>
    <p:extLst>
      <p:ext uri="{BB962C8B-B14F-4D97-AF65-F5344CB8AC3E}">
        <p14:creationId xmlns:p14="http://schemas.microsoft.com/office/powerpoint/2010/main" val="37229025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B29453-149D-E951-B810-2018F0B3AEA6}"/>
            </a:ext>
          </a:extLst>
        </p:cNvPr>
        <p:cNvGrpSpPr/>
        <p:nvPr/>
      </p:nvGrpSpPr>
      <p:grpSpPr>
        <a:xfrm>
          <a:off x="0" y="0"/>
          <a:ext cx="0" cy="0"/>
          <a:chOff x="0" y="0"/>
          <a:chExt cx="0" cy="0"/>
        </a:xfrm>
      </p:grpSpPr>
      <p:sp>
        <p:nvSpPr>
          <p:cNvPr id="2" name="Nadpis 1">
            <a:extLst>
              <a:ext uri="{FF2B5EF4-FFF2-40B4-BE49-F238E27FC236}">
                <a16:creationId xmlns:a16="http://schemas.microsoft.com/office/drawing/2014/main" id="{1E629BF0-B73D-2C89-343B-E67D6CED4CC7}"/>
              </a:ext>
            </a:extLst>
          </p:cNvPr>
          <p:cNvSpPr>
            <a:spLocks noGrp="1"/>
          </p:cNvSpPr>
          <p:nvPr>
            <p:ph type="title"/>
          </p:nvPr>
        </p:nvSpPr>
        <p:spPr/>
        <p:txBody>
          <a:bodyPr>
            <a:normAutofit/>
          </a:bodyPr>
          <a:lstStyle/>
          <a:p>
            <a:r>
              <a:rPr lang="cs-CZ" sz="4000" dirty="0">
                <a:latin typeface="Arial" panose="020B0604020202020204" pitchFamily="34" charset="0"/>
                <a:cs typeface="Arial" panose="020B0604020202020204" pitchFamily="34" charset="0"/>
              </a:rPr>
              <a:t>Procesy a metodický rámec (II)</a:t>
            </a:r>
          </a:p>
        </p:txBody>
      </p:sp>
      <p:sp>
        <p:nvSpPr>
          <p:cNvPr id="3" name="Zástupný obsah 2">
            <a:extLst>
              <a:ext uri="{FF2B5EF4-FFF2-40B4-BE49-F238E27FC236}">
                <a16:creationId xmlns:a16="http://schemas.microsoft.com/office/drawing/2014/main" id="{BDB82106-D659-C1AA-4574-1C9624F67083}"/>
              </a:ext>
            </a:extLst>
          </p:cNvPr>
          <p:cNvSpPr>
            <a:spLocks noGrp="1"/>
          </p:cNvSpPr>
          <p:nvPr>
            <p:ph idx="1"/>
          </p:nvPr>
        </p:nvSpPr>
        <p:spPr>
          <a:xfrm>
            <a:off x="838199" y="1825624"/>
            <a:ext cx="10772775" cy="4784725"/>
          </a:xfrm>
        </p:spPr>
        <p:txBody>
          <a:bodyPr>
            <a:normAutofit fontScale="92500" lnSpcReduction="10000"/>
          </a:bodyPr>
          <a:lstStyle/>
          <a:p>
            <a:r>
              <a:rPr lang="cs-CZ" dirty="0"/>
              <a:t>Důvody případné nespokojenosti:</a:t>
            </a:r>
          </a:p>
          <a:p>
            <a:pPr lvl="1"/>
            <a:r>
              <a:rPr lang="cs-CZ" dirty="0"/>
              <a:t>Rozsah a roztříštěnost pravidel a postupů mezi řadu dílčích dokumentů a příloh</a:t>
            </a:r>
          </a:p>
          <a:p>
            <a:pPr lvl="1"/>
            <a:r>
              <a:rPr lang="cs-CZ" dirty="0"/>
              <a:t>Obecný a nedostatečně konkrétní jazyk příruček a dalších metodických dokumentů, který není cílený na konkrétního příjemce a charakter projektu</a:t>
            </a:r>
          </a:p>
          <a:p>
            <a:pPr lvl="1"/>
            <a:r>
              <a:rPr lang="cs-CZ" dirty="0"/>
              <a:t>Odlišnosti v požadavcích jednotlivých operačních programů</a:t>
            </a:r>
          </a:p>
          <a:p>
            <a:pPr lvl="1"/>
            <a:r>
              <a:rPr lang="cs-CZ" dirty="0"/>
              <a:t>Nepřehlednost aktualizací (časově náročné ověřovat, zda příjemce pracuje s aktuálně platným dokumentem).</a:t>
            </a:r>
          </a:p>
          <a:p>
            <a:pPr lvl="1"/>
            <a:r>
              <a:rPr lang="cs-CZ" dirty="0"/>
              <a:t>Málo zřetelné vyznačování konkrétních úprav</a:t>
            </a:r>
          </a:p>
          <a:p>
            <a:pPr lvl="1"/>
            <a:r>
              <a:rPr lang="cs-CZ" dirty="0"/>
              <a:t>Informovanost o aktualizacích</a:t>
            </a:r>
          </a:p>
          <a:p>
            <a:r>
              <a:rPr lang="cs-CZ" sz="2400" dirty="0"/>
              <a:t>Obecně ale: časově náročnější může být nastavení procesů implementace na začátku (například při zpracování první </a:t>
            </a:r>
            <a:r>
              <a:rPr lang="cs-CZ" sz="2400" dirty="0" err="1"/>
              <a:t>ŽoP</a:t>
            </a:r>
            <a:r>
              <a:rPr lang="cs-CZ" sz="2400" dirty="0"/>
              <a:t>), tyto procesy jsou ale následně „automatizovány“ do takové míry, že implementace je efektivní a bezproblémová. </a:t>
            </a:r>
          </a:p>
          <a:p>
            <a:r>
              <a:rPr lang="cs-CZ" sz="2400" dirty="0"/>
              <a:t>Implementace podpory méně časově náročná než v jiných operačních programech, požadavky řídící dokumentace nepředstavují nepřiměřenou administrativní zátěž.</a:t>
            </a:r>
          </a:p>
        </p:txBody>
      </p:sp>
      <p:sp>
        <p:nvSpPr>
          <p:cNvPr id="4" name="Zástupný symbol pro číslo snímku 3">
            <a:extLst>
              <a:ext uri="{FF2B5EF4-FFF2-40B4-BE49-F238E27FC236}">
                <a16:creationId xmlns:a16="http://schemas.microsoft.com/office/drawing/2014/main" id="{D5EE8DBE-C621-A155-4C45-EDA6F0AEA275}"/>
              </a:ext>
            </a:extLst>
          </p:cNvPr>
          <p:cNvSpPr>
            <a:spLocks noGrp="1"/>
          </p:cNvSpPr>
          <p:nvPr>
            <p:ph type="sldNum" sz="quarter" idx="12"/>
          </p:nvPr>
        </p:nvSpPr>
        <p:spPr/>
        <p:txBody>
          <a:bodyPr/>
          <a:lstStyle/>
          <a:p>
            <a:fld id="{4160B133-4A0D-4910-9766-EFB28F981602}" type="slidenum">
              <a:rPr lang="cs-CZ" smtClean="0"/>
              <a:pPr/>
              <a:t>11</a:t>
            </a:fld>
            <a:endParaRPr lang="cs-CZ"/>
          </a:p>
        </p:txBody>
      </p:sp>
    </p:spTree>
    <p:extLst>
      <p:ext uri="{BB962C8B-B14F-4D97-AF65-F5344CB8AC3E}">
        <p14:creationId xmlns:p14="http://schemas.microsoft.com/office/powerpoint/2010/main" val="337142911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8BF5A0-66A0-B70E-3916-D0EDCD501BB9}"/>
            </a:ext>
          </a:extLst>
        </p:cNvPr>
        <p:cNvGrpSpPr/>
        <p:nvPr/>
      </p:nvGrpSpPr>
      <p:grpSpPr>
        <a:xfrm>
          <a:off x="0" y="0"/>
          <a:ext cx="0" cy="0"/>
          <a:chOff x="0" y="0"/>
          <a:chExt cx="0" cy="0"/>
        </a:xfrm>
      </p:grpSpPr>
      <p:sp>
        <p:nvSpPr>
          <p:cNvPr id="2" name="Nadpis 1">
            <a:extLst>
              <a:ext uri="{FF2B5EF4-FFF2-40B4-BE49-F238E27FC236}">
                <a16:creationId xmlns:a16="http://schemas.microsoft.com/office/drawing/2014/main" id="{22FF8118-CAC9-1365-F04F-D4D52B64AD96}"/>
              </a:ext>
            </a:extLst>
          </p:cNvPr>
          <p:cNvSpPr>
            <a:spLocks noGrp="1"/>
          </p:cNvSpPr>
          <p:nvPr>
            <p:ph type="title"/>
          </p:nvPr>
        </p:nvSpPr>
        <p:spPr/>
        <p:txBody>
          <a:bodyPr>
            <a:normAutofit/>
          </a:bodyPr>
          <a:lstStyle/>
          <a:p>
            <a:r>
              <a:rPr lang="cs-CZ" sz="4000" dirty="0">
                <a:latin typeface="Arial" panose="020B0604020202020204" pitchFamily="34" charset="0"/>
                <a:cs typeface="Arial" panose="020B0604020202020204" pitchFamily="34" charset="0"/>
              </a:rPr>
              <a:t>Procesy a metodický rámec (III)</a:t>
            </a:r>
          </a:p>
        </p:txBody>
      </p:sp>
      <p:sp>
        <p:nvSpPr>
          <p:cNvPr id="3" name="Zástupný obsah 2">
            <a:extLst>
              <a:ext uri="{FF2B5EF4-FFF2-40B4-BE49-F238E27FC236}">
                <a16:creationId xmlns:a16="http://schemas.microsoft.com/office/drawing/2014/main" id="{78C6BB92-3495-1158-C5A8-1B0F747E7C87}"/>
              </a:ext>
            </a:extLst>
          </p:cNvPr>
          <p:cNvSpPr>
            <a:spLocks noGrp="1"/>
          </p:cNvSpPr>
          <p:nvPr>
            <p:ph idx="1"/>
          </p:nvPr>
        </p:nvSpPr>
        <p:spPr>
          <a:xfrm>
            <a:off x="838199" y="1825624"/>
            <a:ext cx="10772775" cy="4784725"/>
          </a:xfrm>
        </p:spPr>
        <p:txBody>
          <a:bodyPr>
            <a:normAutofit/>
          </a:bodyPr>
          <a:lstStyle/>
          <a:p>
            <a:r>
              <a:rPr lang="cs-CZ" dirty="0"/>
              <a:t>Velmi pozitivní zpětná vazba ve vztahu ke komunikaci mezi ŘO a příjemci</a:t>
            </a:r>
          </a:p>
          <a:p>
            <a:r>
              <a:rPr lang="cs-CZ" dirty="0"/>
              <a:t>Vyzdvihována stabilita struktury, vstřícnost komunikace a transparentnost</a:t>
            </a:r>
          </a:p>
        </p:txBody>
      </p:sp>
      <p:sp>
        <p:nvSpPr>
          <p:cNvPr id="4" name="Zástupný symbol pro číslo snímku 3">
            <a:extLst>
              <a:ext uri="{FF2B5EF4-FFF2-40B4-BE49-F238E27FC236}">
                <a16:creationId xmlns:a16="http://schemas.microsoft.com/office/drawing/2014/main" id="{B3984F40-2D22-97A6-8FFB-0D19E1D2791A}"/>
              </a:ext>
            </a:extLst>
          </p:cNvPr>
          <p:cNvSpPr>
            <a:spLocks noGrp="1"/>
          </p:cNvSpPr>
          <p:nvPr>
            <p:ph type="sldNum" sz="quarter" idx="12"/>
          </p:nvPr>
        </p:nvSpPr>
        <p:spPr/>
        <p:txBody>
          <a:bodyPr/>
          <a:lstStyle/>
          <a:p>
            <a:fld id="{4160B133-4A0D-4910-9766-EFB28F981602}" type="slidenum">
              <a:rPr lang="cs-CZ" smtClean="0"/>
              <a:pPr/>
              <a:t>12</a:t>
            </a:fld>
            <a:endParaRPr lang="cs-CZ"/>
          </a:p>
        </p:txBody>
      </p:sp>
    </p:spTree>
    <p:extLst>
      <p:ext uri="{BB962C8B-B14F-4D97-AF65-F5344CB8AC3E}">
        <p14:creationId xmlns:p14="http://schemas.microsoft.com/office/powerpoint/2010/main" val="33212730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196212-EC53-8DB5-603B-E303120340F8}"/>
            </a:ext>
          </a:extLst>
        </p:cNvPr>
        <p:cNvGrpSpPr/>
        <p:nvPr/>
      </p:nvGrpSpPr>
      <p:grpSpPr>
        <a:xfrm>
          <a:off x="0" y="0"/>
          <a:ext cx="0" cy="0"/>
          <a:chOff x="0" y="0"/>
          <a:chExt cx="0" cy="0"/>
        </a:xfrm>
      </p:grpSpPr>
      <p:sp>
        <p:nvSpPr>
          <p:cNvPr id="2" name="Nadpis 1">
            <a:extLst>
              <a:ext uri="{FF2B5EF4-FFF2-40B4-BE49-F238E27FC236}">
                <a16:creationId xmlns:a16="http://schemas.microsoft.com/office/drawing/2014/main" id="{5F57A768-8339-7DE7-21B4-ED6ADBDDF453}"/>
              </a:ext>
            </a:extLst>
          </p:cNvPr>
          <p:cNvSpPr>
            <a:spLocks noGrp="1"/>
          </p:cNvSpPr>
          <p:nvPr>
            <p:ph type="title"/>
          </p:nvPr>
        </p:nvSpPr>
        <p:spPr/>
        <p:txBody>
          <a:bodyPr>
            <a:normAutofit/>
          </a:bodyPr>
          <a:lstStyle/>
          <a:p>
            <a:r>
              <a:rPr lang="cs-CZ" sz="4000" dirty="0">
                <a:latin typeface="Arial" panose="020B0604020202020204" pitchFamily="34" charset="0"/>
                <a:cs typeface="Arial" panose="020B0604020202020204" pitchFamily="34" charset="0"/>
              </a:rPr>
              <a:t>Procesy a metodický rámec (IV)</a:t>
            </a:r>
          </a:p>
        </p:txBody>
      </p:sp>
      <p:sp>
        <p:nvSpPr>
          <p:cNvPr id="3" name="Zástupný obsah 2">
            <a:extLst>
              <a:ext uri="{FF2B5EF4-FFF2-40B4-BE49-F238E27FC236}">
                <a16:creationId xmlns:a16="http://schemas.microsoft.com/office/drawing/2014/main" id="{9F01509C-2A32-2E69-BAE3-B95186CBD833}"/>
              </a:ext>
            </a:extLst>
          </p:cNvPr>
          <p:cNvSpPr>
            <a:spLocks noGrp="1"/>
          </p:cNvSpPr>
          <p:nvPr>
            <p:ph idx="1"/>
          </p:nvPr>
        </p:nvSpPr>
        <p:spPr>
          <a:xfrm>
            <a:off x="838199" y="1825625"/>
            <a:ext cx="10620375" cy="4667250"/>
          </a:xfrm>
        </p:spPr>
        <p:txBody>
          <a:bodyPr>
            <a:normAutofit lnSpcReduction="10000"/>
          </a:bodyPr>
          <a:lstStyle/>
          <a:p>
            <a:r>
              <a:rPr lang="cs-CZ" dirty="0"/>
              <a:t>Doporučení:</a:t>
            </a:r>
          </a:p>
          <a:p>
            <a:pPr lvl="1"/>
            <a:r>
              <a:rPr lang="cs-CZ" dirty="0"/>
              <a:t>Analyzovat možnosti jak zpřehlednit metodické prostředí především pro méně zkušené pracovníky příjemců podpory(stručné přehledy pro jednotlivé typy příjemců, specificky zaměřená online školení/e-learning, atd.)</a:t>
            </a:r>
          </a:p>
          <a:p>
            <a:pPr lvl="1"/>
            <a:r>
              <a:rPr lang="cs-CZ" dirty="0"/>
              <a:t>Zpracovat, resp. lépe publikovat </a:t>
            </a:r>
            <a:r>
              <a:rPr lang="cs-CZ" dirty="0" err="1"/>
              <a:t>videonávody</a:t>
            </a:r>
            <a:r>
              <a:rPr lang="cs-CZ" dirty="0"/>
              <a:t> pro konkrétní úkony spojené s implementací</a:t>
            </a:r>
          </a:p>
          <a:p>
            <a:pPr lvl="1"/>
            <a:r>
              <a:rPr lang="cs-CZ" dirty="0"/>
              <a:t>Zpřehlednit strukturu aktualizací a úprav metodického prostředí (číslování, atd)</a:t>
            </a:r>
          </a:p>
          <a:p>
            <a:pPr lvl="1"/>
            <a:r>
              <a:rPr lang="cs-CZ" dirty="0"/>
              <a:t>Komunikovat předem chystané aktualizace, ideálně formou online školení; zveřejňovat aktualizace v dostatečném předstihu před začátkem jejich platnosti </a:t>
            </a:r>
          </a:p>
          <a:p>
            <a:pPr lvl="1"/>
            <a:r>
              <a:rPr lang="pl-PL" dirty="0"/>
              <a:t>Jednoznačněji prezentovat obsah jednotlivých aktualizací (např. stručná shrnutí, změnové verze dokumentů)</a:t>
            </a:r>
          </a:p>
          <a:p>
            <a:pPr lvl="1"/>
            <a:r>
              <a:rPr lang="cs-CZ" dirty="0"/>
              <a:t>Metodicky vyjasnit a zpracovat jednoznačné pokyny týkající se způsobu vykazování FTE</a:t>
            </a:r>
          </a:p>
          <a:p>
            <a:pPr lvl="1"/>
            <a:endParaRPr lang="cs-CZ" dirty="0"/>
          </a:p>
        </p:txBody>
      </p:sp>
      <p:sp>
        <p:nvSpPr>
          <p:cNvPr id="4" name="Zástupný symbol pro číslo snímku 3">
            <a:extLst>
              <a:ext uri="{FF2B5EF4-FFF2-40B4-BE49-F238E27FC236}">
                <a16:creationId xmlns:a16="http://schemas.microsoft.com/office/drawing/2014/main" id="{81126FA0-5310-9EAC-3443-414522E7A0E0}"/>
              </a:ext>
            </a:extLst>
          </p:cNvPr>
          <p:cNvSpPr>
            <a:spLocks noGrp="1"/>
          </p:cNvSpPr>
          <p:nvPr>
            <p:ph type="sldNum" sz="quarter" idx="12"/>
          </p:nvPr>
        </p:nvSpPr>
        <p:spPr/>
        <p:txBody>
          <a:bodyPr/>
          <a:lstStyle/>
          <a:p>
            <a:fld id="{4160B133-4A0D-4910-9766-EFB28F981602}" type="slidenum">
              <a:rPr lang="cs-CZ" smtClean="0"/>
              <a:pPr/>
              <a:t>13</a:t>
            </a:fld>
            <a:endParaRPr lang="cs-CZ"/>
          </a:p>
        </p:txBody>
      </p:sp>
    </p:spTree>
    <p:extLst>
      <p:ext uri="{BB962C8B-B14F-4D97-AF65-F5344CB8AC3E}">
        <p14:creationId xmlns:p14="http://schemas.microsoft.com/office/powerpoint/2010/main" val="10029628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73B42B-896B-3D45-FC4C-BFC0B78A7C32}"/>
            </a:ext>
          </a:extLst>
        </p:cNvPr>
        <p:cNvGrpSpPr/>
        <p:nvPr/>
      </p:nvGrpSpPr>
      <p:grpSpPr>
        <a:xfrm>
          <a:off x="0" y="0"/>
          <a:ext cx="0" cy="0"/>
          <a:chOff x="0" y="0"/>
          <a:chExt cx="0" cy="0"/>
        </a:xfrm>
      </p:grpSpPr>
      <p:sp>
        <p:nvSpPr>
          <p:cNvPr id="2" name="Nadpis 1">
            <a:extLst>
              <a:ext uri="{FF2B5EF4-FFF2-40B4-BE49-F238E27FC236}">
                <a16:creationId xmlns:a16="http://schemas.microsoft.com/office/drawing/2014/main" id="{1CE39E1D-9616-089A-A057-4E4C38402B7C}"/>
              </a:ext>
            </a:extLst>
          </p:cNvPr>
          <p:cNvSpPr>
            <a:spLocks noGrp="1"/>
          </p:cNvSpPr>
          <p:nvPr>
            <p:ph type="title"/>
          </p:nvPr>
        </p:nvSpPr>
        <p:spPr/>
        <p:txBody>
          <a:bodyPr>
            <a:normAutofit/>
          </a:bodyPr>
          <a:lstStyle/>
          <a:p>
            <a:r>
              <a:rPr lang="cs-CZ" sz="3600" dirty="0">
                <a:latin typeface="Arial" panose="020B0604020202020204" pitchFamily="34" charset="0"/>
                <a:cs typeface="Arial" panose="020B0604020202020204" pitchFamily="34" charset="0"/>
              </a:rPr>
              <a:t>Administrativní kapacita implementace (I)</a:t>
            </a:r>
          </a:p>
        </p:txBody>
      </p:sp>
      <p:sp>
        <p:nvSpPr>
          <p:cNvPr id="3" name="Zástupný obsah 2">
            <a:extLst>
              <a:ext uri="{FF2B5EF4-FFF2-40B4-BE49-F238E27FC236}">
                <a16:creationId xmlns:a16="http://schemas.microsoft.com/office/drawing/2014/main" id="{B639AFB1-75C0-11C0-4846-C83956403256}"/>
              </a:ext>
            </a:extLst>
          </p:cNvPr>
          <p:cNvSpPr>
            <a:spLocks noGrp="1"/>
          </p:cNvSpPr>
          <p:nvPr>
            <p:ph idx="1"/>
          </p:nvPr>
        </p:nvSpPr>
        <p:spPr>
          <a:xfrm>
            <a:off x="407035" y="2381250"/>
            <a:ext cx="10946765" cy="3795712"/>
          </a:xfrm>
        </p:spPr>
        <p:txBody>
          <a:bodyPr>
            <a:normAutofit/>
          </a:bodyPr>
          <a:lstStyle/>
          <a:p>
            <a:r>
              <a:rPr lang="cs-CZ" sz="2400" dirty="0"/>
              <a:t>Administrativní kapacita na straně příjemců i ŘO odpovídá administrativním nárokům implementace OPTP</a:t>
            </a:r>
          </a:p>
          <a:p>
            <a:r>
              <a:rPr lang="cs-CZ" sz="2400" dirty="0"/>
              <a:t>Zásadním přínosem je především zavedení paušálů a omezení povinností ohledně reportování monitorovacích indikátorů. </a:t>
            </a:r>
          </a:p>
          <a:p>
            <a:r>
              <a:rPr lang="cs-CZ" sz="2400" dirty="0"/>
              <a:t>Přínosné je také rozvolnění pravidel pro </a:t>
            </a:r>
            <a:br>
              <a:rPr lang="cs-CZ" sz="2400" dirty="0"/>
            </a:br>
            <a:r>
              <a:rPr lang="cs-CZ" sz="2400" dirty="0"/>
              <a:t>předkládání </a:t>
            </a:r>
            <a:r>
              <a:rPr lang="cs-CZ" sz="2400" dirty="0" err="1"/>
              <a:t>ŽoP</a:t>
            </a:r>
            <a:r>
              <a:rPr lang="cs-CZ" sz="2400" dirty="0"/>
              <a:t> a zpráv o realizaci svých </a:t>
            </a:r>
            <a:br>
              <a:rPr lang="cs-CZ" sz="2400" dirty="0"/>
            </a:br>
            <a:r>
              <a:rPr lang="cs-CZ" sz="2400" dirty="0"/>
              <a:t>projektů </a:t>
            </a:r>
          </a:p>
          <a:p>
            <a:r>
              <a:rPr lang="cs-CZ" sz="2400" dirty="0"/>
              <a:t>Zdrojem nadměrné administrativní zátěže </a:t>
            </a:r>
            <a:br>
              <a:rPr lang="cs-CZ" sz="2400" dirty="0"/>
            </a:br>
            <a:r>
              <a:rPr lang="cs-CZ" sz="2400" dirty="0"/>
              <a:t>především krátký (dvouletý) životní cyklus</a:t>
            </a:r>
            <a:br>
              <a:rPr lang="cs-CZ" sz="2400" dirty="0"/>
            </a:br>
            <a:r>
              <a:rPr lang="cs-CZ" sz="2400" dirty="0"/>
              <a:t>projektů</a:t>
            </a:r>
          </a:p>
        </p:txBody>
      </p:sp>
      <p:sp>
        <p:nvSpPr>
          <p:cNvPr id="5" name="TextovéPole 4">
            <a:extLst>
              <a:ext uri="{FF2B5EF4-FFF2-40B4-BE49-F238E27FC236}">
                <a16:creationId xmlns:a16="http://schemas.microsoft.com/office/drawing/2014/main" id="{41C2E091-B26B-B3ED-9674-D20B2E72203A}"/>
              </a:ext>
            </a:extLst>
          </p:cNvPr>
          <p:cNvSpPr txBox="1"/>
          <p:nvPr/>
        </p:nvSpPr>
        <p:spPr>
          <a:xfrm>
            <a:off x="647699" y="1342846"/>
            <a:ext cx="9172575" cy="1200329"/>
          </a:xfrm>
          <a:prstGeom prst="rect">
            <a:avLst/>
          </a:prstGeom>
          <a:noFill/>
        </p:spPr>
        <p:txBody>
          <a:bodyPr wrap="square" rtlCol="0">
            <a:spAutoFit/>
          </a:bodyPr>
          <a:lstStyle/>
          <a:p>
            <a:r>
              <a:rPr lang="cs-CZ" sz="1800" b="1" dirty="0">
                <a:solidFill>
                  <a:srgbClr val="E92841"/>
                </a:solidFill>
                <a:effectLst/>
                <a:latin typeface="Arial" panose="020B0604020202020204" pitchFamily="34" charset="0"/>
                <a:ea typeface="MS Mincho" panose="02020609040205080304" pitchFamily="49" charset="-128"/>
                <a:cs typeface="Times New Roman" panose="02020603050405020304" pitchFamily="18" charset="0"/>
              </a:rPr>
              <a:t>„Administrativní kapacita odpovídá nárokům implementace, a to především díky zavedení paušálů, které jsou výrazným přínosem. Zároveň ale řadě příjemcům způsobuje komplikace nízká hodnotu paušálů</a:t>
            </a:r>
            <a:endParaRPr lang="cs-CZ" sz="180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endParaRPr>
          </a:p>
          <a:p>
            <a:endParaRPr lang="cs-CZ" dirty="0"/>
          </a:p>
        </p:txBody>
      </p:sp>
      <p:graphicFrame>
        <p:nvGraphicFramePr>
          <p:cNvPr id="4" name="Graf 3">
            <a:extLst>
              <a:ext uri="{FF2B5EF4-FFF2-40B4-BE49-F238E27FC236}">
                <a16:creationId xmlns:a16="http://schemas.microsoft.com/office/drawing/2014/main" id="{0E41265F-9FA7-9C4A-B21D-81D97384CB21}"/>
              </a:ext>
            </a:extLst>
          </p:cNvPr>
          <p:cNvGraphicFramePr/>
          <p:nvPr>
            <p:extLst>
              <p:ext uri="{D42A27DB-BD31-4B8C-83A1-F6EECF244321}">
                <p14:modId xmlns:p14="http://schemas.microsoft.com/office/powerpoint/2010/main" val="3188029640"/>
              </p:ext>
            </p:extLst>
          </p:nvPr>
        </p:nvGraphicFramePr>
        <p:xfrm>
          <a:off x="6362699" y="3657600"/>
          <a:ext cx="5637847" cy="2990850"/>
        </p:xfrm>
        <a:graphic>
          <a:graphicData uri="http://schemas.openxmlformats.org/drawingml/2006/chart">
            <c:chart xmlns:c="http://schemas.openxmlformats.org/drawingml/2006/chart" xmlns:r="http://schemas.openxmlformats.org/officeDocument/2006/relationships" r:id="rId3"/>
          </a:graphicData>
        </a:graphic>
      </p:graphicFrame>
      <p:sp>
        <p:nvSpPr>
          <p:cNvPr id="6" name="Zástupný symbol pro číslo snímku 5">
            <a:extLst>
              <a:ext uri="{FF2B5EF4-FFF2-40B4-BE49-F238E27FC236}">
                <a16:creationId xmlns:a16="http://schemas.microsoft.com/office/drawing/2014/main" id="{C8DCA5CA-19D7-3375-A11D-86B71BDE4C60}"/>
              </a:ext>
            </a:extLst>
          </p:cNvPr>
          <p:cNvSpPr>
            <a:spLocks noGrp="1"/>
          </p:cNvSpPr>
          <p:nvPr>
            <p:ph type="sldNum" sz="quarter" idx="12"/>
          </p:nvPr>
        </p:nvSpPr>
        <p:spPr/>
        <p:txBody>
          <a:bodyPr/>
          <a:lstStyle/>
          <a:p>
            <a:fld id="{4160B133-4A0D-4910-9766-EFB28F981602}" type="slidenum">
              <a:rPr lang="cs-CZ" smtClean="0"/>
              <a:pPr/>
              <a:t>14</a:t>
            </a:fld>
            <a:endParaRPr lang="cs-CZ"/>
          </a:p>
        </p:txBody>
      </p:sp>
    </p:spTree>
    <p:extLst>
      <p:ext uri="{BB962C8B-B14F-4D97-AF65-F5344CB8AC3E}">
        <p14:creationId xmlns:p14="http://schemas.microsoft.com/office/powerpoint/2010/main" val="183741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64950D-568A-D590-DFE8-3A804D4AA3CF}"/>
            </a:ext>
          </a:extLst>
        </p:cNvPr>
        <p:cNvGrpSpPr/>
        <p:nvPr/>
      </p:nvGrpSpPr>
      <p:grpSpPr>
        <a:xfrm>
          <a:off x="0" y="0"/>
          <a:ext cx="0" cy="0"/>
          <a:chOff x="0" y="0"/>
          <a:chExt cx="0" cy="0"/>
        </a:xfrm>
      </p:grpSpPr>
      <p:sp>
        <p:nvSpPr>
          <p:cNvPr id="2" name="Nadpis 1">
            <a:extLst>
              <a:ext uri="{FF2B5EF4-FFF2-40B4-BE49-F238E27FC236}">
                <a16:creationId xmlns:a16="http://schemas.microsoft.com/office/drawing/2014/main" id="{68989E8D-6DEF-392A-D51D-932F976AF917}"/>
              </a:ext>
            </a:extLst>
          </p:cNvPr>
          <p:cNvSpPr>
            <a:spLocks noGrp="1"/>
          </p:cNvSpPr>
          <p:nvPr>
            <p:ph type="title"/>
          </p:nvPr>
        </p:nvSpPr>
        <p:spPr/>
        <p:txBody>
          <a:bodyPr>
            <a:normAutofit/>
          </a:bodyPr>
          <a:lstStyle/>
          <a:p>
            <a:r>
              <a:rPr lang="cs-CZ" sz="3600" dirty="0">
                <a:latin typeface="Arial" panose="020B0604020202020204" pitchFamily="34" charset="0"/>
                <a:cs typeface="Arial" panose="020B0604020202020204" pitchFamily="34" charset="0"/>
              </a:rPr>
              <a:t>Administrativní kapacita implementace (II)</a:t>
            </a:r>
          </a:p>
        </p:txBody>
      </p:sp>
      <p:sp>
        <p:nvSpPr>
          <p:cNvPr id="3" name="Zástupný obsah 2">
            <a:extLst>
              <a:ext uri="{FF2B5EF4-FFF2-40B4-BE49-F238E27FC236}">
                <a16:creationId xmlns:a16="http://schemas.microsoft.com/office/drawing/2014/main" id="{7939A7C6-05E7-57F9-D35B-BC95D33431E1}"/>
              </a:ext>
            </a:extLst>
          </p:cNvPr>
          <p:cNvSpPr>
            <a:spLocks noGrp="1"/>
          </p:cNvSpPr>
          <p:nvPr>
            <p:ph idx="1"/>
          </p:nvPr>
        </p:nvSpPr>
        <p:spPr>
          <a:xfrm>
            <a:off x="838199" y="1825624"/>
            <a:ext cx="10772775" cy="4895851"/>
          </a:xfrm>
        </p:spPr>
        <p:txBody>
          <a:bodyPr>
            <a:normAutofit/>
          </a:bodyPr>
          <a:lstStyle/>
          <a:p>
            <a:pPr marL="0" indent="0">
              <a:buNone/>
            </a:pPr>
            <a:r>
              <a:rPr lang="cs-CZ" dirty="0"/>
              <a:t>Zpětná vazba k paušálům:</a:t>
            </a:r>
          </a:p>
          <a:p>
            <a:pPr marL="361950"/>
            <a:r>
              <a:rPr lang="cs-CZ" sz="2400" dirty="0"/>
              <a:t>Velmi pozitivní zpětná vazba, především ze strany </a:t>
            </a:r>
            <a:br>
              <a:rPr lang="cs-CZ" sz="2400" dirty="0"/>
            </a:br>
            <a:r>
              <a:rPr lang="cs-CZ" sz="2400" dirty="0"/>
              <a:t>regionálních partnerů </a:t>
            </a:r>
          </a:p>
          <a:p>
            <a:pPr marL="361950"/>
            <a:r>
              <a:rPr lang="cs-CZ" sz="2400" dirty="0"/>
              <a:t>Vlivem paušálů došlo téměř k eliminaci nedostatků v </a:t>
            </a:r>
            <a:r>
              <a:rPr lang="cs-CZ" sz="2400" dirty="0" err="1"/>
              <a:t>ŽoP</a:t>
            </a:r>
            <a:endParaRPr lang="cs-CZ" sz="2400" dirty="0"/>
          </a:p>
          <a:p>
            <a:pPr marL="361950"/>
            <a:r>
              <a:rPr lang="cs-CZ" sz="2400" dirty="0"/>
              <a:t>U větších institucí (zejm. ministerstva) pozorováno, že </a:t>
            </a:r>
            <a:br>
              <a:rPr lang="cs-CZ" sz="2400" dirty="0"/>
            </a:br>
            <a:r>
              <a:rPr lang="cs-CZ" sz="2400" dirty="0"/>
              <a:t>ve skutečnosti došlo k „přesunutí“ administrativní zátěže </a:t>
            </a:r>
            <a:br>
              <a:rPr lang="cs-CZ" sz="2400" dirty="0"/>
            </a:br>
            <a:r>
              <a:rPr lang="cs-CZ" sz="2400" dirty="0"/>
              <a:t>na jiné pracovníky</a:t>
            </a:r>
          </a:p>
          <a:p>
            <a:pPr marL="361950"/>
            <a:r>
              <a:rPr lang="cs-CZ" sz="2400" dirty="0"/>
              <a:t>Limity paušálů:</a:t>
            </a:r>
          </a:p>
          <a:p>
            <a:pPr marL="819150" lvl="1"/>
            <a:r>
              <a:rPr lang="cs-CZ" sz="2000" dirty="0"/>
              <a:t>Nízká výše paušálů – vede ke snížení dostupných prostředků na vedlejší náklady implementace, zejm. vzdělávání, akce pro veřejnost, externí studie, atd</a:t>
            </a:r>
          </a:p>
          <a:p>
            <a:pPr marL="819150" lvl="1"/>
            <a:r>
              <a:rPr lang="cs-CZ" sz="2000" dirty="0"/>
              <a:t>Komplikovanější finanční plánování – není zřejmé, s jakou částkou je možné pro následující období na vedlejší výdaje počítat (fluktuace osobních výdajů)</a:t>
            </a:r>
          </a:p>
          <a:p>
            <a:pPr marL="819150" lvl="1"/>
            <a:r>
              <a:rPr lang="cs-CZ" sz="2000" dirty="0"/>
              <a:t>Nedořešená problematika převodu částek paušálů mezi kalendářními roky / obdobími</a:t>
            </a:r>
          </a:p>
          <a:p>
            <a:pPr marL="819150" lvl="1"/>
            <a:endParaRPr lang="cs-CZ" sz="2000" dirty="0"/>
          </a:p>
        </p:txBody>
      </p:sp>
      <p:sp>
        <p:nvSpPr>
          <p:cNvPr id="4" name="Zástupný symbol pro číslo snímku 3">
            <a:extLst>
              <a:ext uri="{FF2B5EF4-FFF2-40B4-BE49-F238E27FC236}">
                <a16:creationId xmlns:a16="http://schemas.microsoft.com/office/drawing/2014/main" id="{7C3D1773-F6ED-8B1D-3D17-3B82D2935D71}"/>
              </a:ext>
            </a:extLst>
          </p:cNvPr>
          <p:cNvSpPr>
            <a:spLocks noGrp="1"/>
          </p:cNvSpPr>
          <p:nvPr>
            <p:ph type="sldNum" sz="quarter" idx="12"/>
          </p:nvPr>
        </p:nvSpPr>
        <p:spPr/>
        <p:txBody>
          <a:bodyPr/>
          <a:lstStyle/>
          <a:p>
            <a:fld id="{4160B133-4A0D-4910-9766-EFB28F981602}" type="slidenum">
              <a:rPr lang="cs-CZ" smtClean="0"/>
              <a:pPr/>
              <a:t>15</a:t>
            </a:fld>
            <a:endParaRPr lang="cs-CZ"/>
          </a:p>
        </p:txBody>
      </p:sp>
      <p:graphicFrame>
        <p:nvGraphicFramePr>
          <p:cNvPr id="5" name="Graf 4">
            <a:extLst>
              <a:ext uri="{FF2B5EF4-FFF2-40B4-BE49-F238E27FC236}">
                <a16:creationId xmlns:a16="http://schemas.microsoft.com/office/drawing/2014/main" id="{00000000-0008-0000-0100-000003000000}"/>
              </a:ext>
            </a:extLst>
          </p:cNvPr>
          <p:cNvGraphicFramePr/>
          <p:nvPr>
            <p:extLst>
              <p:ext uri="{D42A27DB-BD31-4B8C-83A1-F6EECF244321}">
                <p14:modId xmlns:p14="http://schemas.microsoft.com/office/powerpoint/2010/main" val="1207147355"/>
              </p:ext>
            </p:extLst>
          </p:nvPr>
        </p:nvGraphicFramePr>
        <p:xfrm>
          <a:off x="7952874" y="1714498"/>
          <a:ext cx="4138863" cy="290004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310432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37F999-2828-37B6-3225-6E1F1BBA8B9D}"/>
            </a:ext>
          </a:extLst>
        </p:cNvPr>
        <p:cNvGrpSpPr/>
        <p:nvPr/>
      </p:nvGrpSpPr>
      <p:grpSpPr>
        <a:xfrm>
          <a:off x="0" y="0"/>
          <a:ext cx="0" cy="0"/>
          <a:chOff x="0" y="0"/>
          <a:chExt cx="0" cy="0"/>
        </a:xfrm>
      </p:grpSpPr>
      <p:sp>
        <p:nvSpPr>
          <p:cNvPr id="2" name="Nadpis 1">
            <a:extLst>
              <a:ext uri="{FF2B5EF4-FFF2-40B4-BE49-F238E27FC236}">
                <a16:creationId xmlns:a16="http://schemas.microsoft.com/office/drawing/2014/main" id="{35939690-783C-4288-0CEA-E05795F38394}"/>
              </a:ext>
            </a:extLst>
          </p:cNvPr>
          <p:cNvSpPr>
            <a:spLocks noGrp="1"/>
          </p:cNvSpPr>
          <p:nvPr>
            <p:ph type="title"/>
          </p:nvPr>
        </p:nvSpPr>
        <p:spPr/>
        <p:txBody>
          <a:bodyPr>
            <a:normAutofit/>
          </a:bodyPr>
          <a:lstStyle/>
          <a:p>
            <a:r>
              <a:rPr lang="cs-CZ" sz="3600" dirty="0">
                <a:latin typeface="Arial" panose="020B0604020202020204" pitchFamily="34" charset="0"/>
                <a:cs typeface="Arial" panose="020B0604020202020204" pitchFamily="34" charset="0"/>
              </a:rPr>
              <a:t>Administrativní kapacita implementace (III)</a:t>
            </a:r>
          </a:p>
        </p:txBody>
      </p:sp>
      <p:sp>
        <p:nvSpPr>
          <p:cNvPr id="3" name="Zástupný obsah 2">
            <a:extLst>
              <a:ext uri="{FF2B5EF4-FFF2-40B4-BE49-F238E27FC236}">
                <a16:creationId xmlns:a16="http://schemas.microsoft.com/office/drawing/2014/main" id="{53423F98-889A-1A65-B97A-F3AE04D0409D}"/>
              </a:ext>
            </a:extLst>
          </p:cNvPr>
          <p:cNvSpPr>
            <a:spLocks noGrp="1"/>
          </p:cNvSpPr>
          <p:nvPr>
            <p:ph idx="1"/>
          </p:nvPr>
        </p:nvSpPr>
        <p:spPr>
          <a:xfrm>
            <a:off x="581025" y="1796916"/>
            <a:ext cx="10772775" cy="4784725"/>
          </a:xfrm>
        </p:spPr>
        <p:txBody>
          <a:bodyPr>
            <a:normAutofit/>
          </a:bodyPr>
          <a:lstStyle/>
          <a:p>
            <a:pPr marL="0" indent="0">
              <a:buNone/>
            </a:pPr>
            <a:r>
              <a:rPr lang="cs-CZ" dirty="0"/>
              <a:t>Fluktuace zaměstnanců:</a:t>
            </a:r>
          </a:p>
          <a:p>
            <a:pPr marL="361950"/>
            <a:r>
              <a:rPr lang="cs-CZ" sz="2400" dirty="0"/>
              <a:t>V implementační struktuře jako celku</a:t>
            </a:r>
            <a:br>
              <a:rPr lang="cs-CZ" sz="2400" dirty="0"/>
            </a:br>
            <a:r>
              <a:rPr lang="cs-CZ" sz="2400" dirty="0"/>
              <a:t>udržitelná míra fluktuace – pod 10 %</a:t>
            </a:r>
          </a:p>
          <a:p>
            <a:pPr marL="361950"/>
            <a:r>
              <a:rPr lang="cs-CZ" sz="2400" dirty="0"/>
              <a:t>Nízká fluktuace u ŘO OPTP, vyšší v </a:t>
            </a:r>
            <a:br>
              <a:rPr lang="cs-CZ" sz="2400" dirty="0"/>
            </a:br>
            <a:r>
              <a:rPr lang="cs-CZ" sz="2400" dirty="0"/>
              <a:t>případě MMR-NOK, to ale bylo </a:t>
            </a:r>
            <a:br>
              <a:rPr lang="cs-CZ" sz="2400" dirty="0"/>
            </a:br>
            <a:r>
              <a:rPr lang="cs-CZ" sz="2400" dirty="0"/>
              <a:t>způsobeno primárně interní optimalizací</a:t>
            </a:r>
          </a:p>
          <a:p>
            <a:pPr marL="361950"/>
            <a:r>
              <a:rPr lang="cs-CZ" sz="2400" dirty="0"/>
              <a:t>Míra fluktuace u regionálních partnerů </a:t>
            </a:r>
            <a:br>
              <a:rPr lang="cs-CZ" sz="2400" dirty="0"/>
            </a:br>
            <a:r>
              <a:rPr lang="cs-CZ" sz="2400" dirty="0"/>
              <a:t>je řádově podobná fluktuaci u </a:t>
            </a:r>
            <a:br>
              <a:rPr lang="cs-CZ" sz="2400" dirty="0"/>
            </a:br>
            <a:r>
              <a:rPr lang="cs-CZ" sz="2400" dirty="0"/>
              <a:t>zaměstnanců zapojených do implementace fondů EU</a:t>
            </a:r>
          </a:p>
          <a:p>
            <a:pPr marL="361950"/>
            <a:r>
              <a:rPr lang="cs-CZ" sz="2400" dirty="0"/>
              <a:t>Zásadní hrozbou – nízké mzdové limity, zejm. v případě MAS (nemají možnost dorovnávat mzdu z jiných zdrojů); vede také k omezení v systematickém budování kapacit pro dílčí témata a programy („všichni musí dělat vše“)</a:t>
            </a:r>
            <a:endParaRPr lang="cs-CZ" sz="2000" dirty="0"/>
          </a:p>
          <a:p>
            <a:pPr marL="819150" lvl="1"/>
            <a:endParaRPr lang="cs-CZ" sz="2000" dirty="0"/>
          </a:p>
        </p:txBody>
      </p:sp>
      <p:pic>
        <p:nvPicPr>
          <p:cNvPr id="4" name="Obrázek 3" descr="Obsah obrázku text, diagram, řada/pruh, Vykreslený graf&#10;&#10;Popis byl vytvořen automaticky">
            <a:extLst>
              <a:ext uri="{FF2B5EF4-FFF2-40B4-BE49-F238E27FC236}">
                <a16:creationId xmlns:a16="http://schemas.microsoft.com/office/drawing/2014/main" id="{686B54DF-B82E-C1C6-1EEE-5A50D0897653}"/>
              </a:ext>
            </a:extLst>
          </p:cNvPr>
          <p:cNvPicPr>
            <a:picLocks noChangeAspect="1"/>
          </p:cNvPicPr>
          <p:nvPr/>
        </p:nvPicPr>
        <p:blipFill>
          <a:blip r:embed="rId3"/>
          <a:stretch>
            <a:fillRect/>
          </a:stretch>
        </p:blipFill>
        <p:spPr>
          <a:xfrm>
            <a:off x="6100445" y="1632379"/>
            <a:ext cx="6120130" cy="3032760"/>
          </a:xfrm>
          <a:prstGeom prst="rect">
            <a:avLst/>
          </a:prstGeom>
        </p:spPr>
      </p:pic>
      <p:sp>
        <p:nvSpPr>
          <p:cNvPr id="5" name="Zástupný symbol pro číslo snímku 4">
            <a:extLst>
              <a:ext uri="{FF2B5EF4-FFF2-40B4-BE49-F238E27FC236}">
                <a16:creationId xmlns:a16="http://schemas.microsoft.com/office/drawing/2014/main" id="{F61A47D1-B2EF-273D-0942-E921D176DBEB}"/>
              </a:ext>
            </a:extLst>
          </p:cNvPr>
          <p:cNvSpPr>
            <a:spLocks noGrp="1"/>
          </p:cNvSpPr>
          <p:nvPr>
            <p:ph type="sldNum" sz="quarter" idx="12"/>
          </p:nvPr>
        </p:nvSpPr>
        <p:spPr/>
        <p:txBody>
          <a:bodyPr/>
          <a:lstStyle/>
          <a:p>
            <a:fld id="{4160B133-4A0D-4910-9766-EFB28F981602}" type="slidenum">
              <a:rPr lang="cs-CZ" smtClean="0"/>
              <a:pPr/>
              <a:t>16</a:t>
            </a:fld>
            <a:endParaRPr lang="cs-CZ"/>
          </a:p>
        </p:txBody>
      </p:sp>
    </p:spTree>
    <p:extLst>
      <p:ext uri="{BB962C8B-B14F-4D97-AF65-F5344CB8AC3E}">
        <p14:creationId xmlns:p14="http://schemas.microsoft.com/office/powerpoint/2010/main" val="78087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9EC7BF-644C-5540-CEE6-8CCB3FDE7A12}"/>
            </a:ext>
          </a:extLst>
        </p:cNvPr>
        <p:cNvGrpSpPr/>
        <p:nvPr/>
      </p:nvGrpSpPr>
      <p:grpSpPr>
        <a:xfrm>
          <a:off x="0" y="0"/>
          <a:ext cx="0" cy="0"/>
          <a:chOff x="0" y="0"/>
          <a:chExt cx="0" cy="0"/>
        </a:xfrm>
      </p:grpSpPr>
      <p:sp>
        <p:nvSpPr>
          <p:cNvPr id="2" name="Nadpis 1">
            <a:extLst>
              <a:ext uri="{FF2B5EF4-FFF2-40B4-BE49-F238E27FC236}">
                <a16:creationId xmlns:a16="http://schemas.microsoft.com/office/drawing/2014/main" id="{3A435E5E-1E8F-2135-AB32-F726DB5B2CE6}"/>
              </a:ext>
            </a:extLst>
          </p:cNvPr>
          <p:cNvSpPr>
            <a:spLocks noGrp="1"/>
          </p:cNvSpPr>
          <p:nvPr>
            <p:ph type="title"/>
          </p:nvPr>
        </p:nvSpPr>
        <p:spPr/>
        <p:txBody>
          <a:bodyPr>
            <a:normAutofit/>
          </a:bodyPr>
          <a:lstStyle/>
          <a:p>
            <a:r>
              <a:rPr lang="cs-CZ" sz="3600" dirty="0">
                <a:latin typeface="Arial" panose="020B0604020202020204" pitchFamily="34" charset="0"/>
                <a:cs typeface="Arial" panose="020B0604020202020204" pitchFamily="34" charset="0"/>
              </a:rPr>
              <a:t>Administrativní kapacita implementace (IV)</a:t>
            </a:r>
          </a:p>
        </p:txBody>
      </p:sp>
      <p:sp>
        <p:nvSpPr>
          <p:cNvPr id="3" name="Zástupný obsah 2">
            <a:extLst>
              <a:ext uri="{FF2B5EF4-FFF2-40B4-BE49-F238E27FC236}">
                <a16:creationId xmlns:a16="http://schemas.microsoft.com/office/drawing/2014/main" id="{483BFDAD-78E9-8A62-CE15-5B9C1ACD8620}"/>
              </a:ext>
            </a:extLst>
          </p:cNvPr>
          <p:cNvSpPr>
            <a:spLocks noGrp="1"/>
          </p:cNvSpPr>
          <p:nvPr>
            <p:ph idx="1"/>
          </p:nvPr>
        </p:nvSpPr>
        <p:spPr>
          <a:xfrm>
            <a:off x="838199" y="1825625"/>
            <a:ext cx="10620375" cy="4351338"/>
          </a:xfrm>
        </p:spPr>
        <p:txBody>
          <a:bodyPr>
            <a:normAutofit/>
          </a:bodyPr>
          <a:lstStyle/>
          <a:p>
            <a:r>
              <a:rPr lang="cs-CZ" dirty="0"/>
              <a:t>Doporučení:</a:t>
            </a:r>
          </a:p>
          <a:p>
            <a:pPr lvl="1"/>
            <a:r>
              <a:rPr lang="cs-CZ" dirty="0"/>
              <a:t>Zpřesnit pravidla týkající se převádění úspor z paušálů do následujícího období, sdílet příklady dobré praxe a vhodné postupy.</a:t>
            </a:r>
          </a:p>
          <a:p>
            <a:pPr lvl="1"/>
            <a:r>
              <a:rPr lang="cs-CZ" dirty="0"/>
              <a:t>Analyzovat možnosti úpravy klíčových parametrů především výzvy č. 3, a to co se týče:</a:t>
            </a:r>
          </a:p>
          <a:p>
            <a:pPr lvl="2"/>
            <a:r>
              <a:rPr lang="cs-CZ" sz="2400" dirty="0"/>
              <a:t>Maximální délky realizace projektů;</a:t>
            </a:r>
          </a:p>
          <a:p>
            <a:pPr lvl="2"/>
            <a:r>
              <a:rPr lang="cs-CZ" sz="2400" dirty="0"/>
              <a:t>Délky období, za které je vyžadováno předložení </a:t>
            </a:r>
            <a:r>
              <a:rPr lang="cs-CZ" sz="2400" dirty="0" err="1"/>
              <a:t>ŽoP</a:t>
            </a:r>
            <a:r>
              <a:rPr lang="cs-CZ" sz="2400" dirty="0"/>
              <a:t> a zprávy o realizaci (resp. lépe informovat o možnosti prodloužit období až na 6 měsíců)</a:t>
            </a:r>
          </a:p>
          <a:p>
            <a:pPr lvl="2"/>
            <a:r>
              <a:rPr lang="cs-CZ" sz="2400" dirty="0"/>
              <a:t>Výše maximálních mzdových limitů;</a:t>
            </a:r>
          </a:p>
          <a:p>
            <a:pPr lvl="2"/>
            <a:r>
              <a:rPr lang="cs-CZ" sz="2400" dirty="0"/>
              <a:t>Procentuální výše paušálů.</a:t>
            </a:r>
          </a:p>
          <a:p>
            <a:pPr lvl="1"/>
            <a:endParaRPr lang="cs-CZ" dirty="0"/>
          </a:p>
        </p:txBody>
      </p:sp>
      <p:sp>
        <p:nvSpPr>
          <p:cNvPr id="4" name="Zástupný symbol pro číslo snímku 3">
            <a:extLst>
              <a:ext uri="{FF2B5EF4-FFF2-40B4-BE49-F238E27FC236}">
                <a16:creationId xmlns:a16="http://schemas.microsoft.com/office/drawing/2014/main" id="{2D4BA76E-CEC3-8FD4-CDDC-BA7F5E3C8387}"/>
              </a:ext>
            </a:extLst>
          </p:cNvPr>
          <p:cNvSpPr>
            <a:spLocks noGrp="1"/>
          </p:cNvSpPr>
          <p:nvPr>
            <p:ph type="sldNum" sz="quarter" idx="12"/>
          </p:nvPr>
        </p:nvSpPr>
        <p:spPr/>
        <p:txBody>
          <a:bodyPr/>
          <a:lstStyle/>
          <a:p>
            <a:fld id="{4160B133-4A0D-4910-9766-EFB28F981602}" type="slidenum">
              <a:rPr lang="cs-CZ" smtClean="0"/>
              <a:pPr/>
              <a:t>17</a:t>
            </a:fld>
            <a:endParaRPr lang="cs-CZ"/>
          </a:p>
        </p:txBody>
      </p:sp>
    </p:spTree>
    <p:extLst>
      <p:ext uri="{BB962C8B-B14F-4D97-AF65-F5344CB8AC3E}">
        <p14:creationId xmlns:p14="http://schemas.microsoft.com/office/powerpoint/2010/main" val="2990902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D0975A-9CBF-A07F-970D-67A2DDBF1CAC}"/>
            </a:ext>
          </a:extLst>
        </p:cNvPr>
        <p:cNvGrpSpPr/>
        <p:nvPr/>
      </p:nvGrpSpPr>
      <p:grpSpPr>
        <a:xfrm>
          <a:off x="0" y="0"/>
          <a:ext cx="0" cy="0"/>
          <a:chOff x="0" y="0"/>
          <a:chExt cx="0" cy="0"/>
        </a:xfrm>
      </p:grpSpPr>
      <p:sp>
        <p:nvSpPr>
          <p:cNvPr id="2" name="Nadpis 1">
            <a:extLst>
              <a:ext uri="{FF2B5EF4-FFF2-40B4-BE49-F238E27FC236}">
                <a16:creationId xmlns:a16="http://schemas.microsoft.com/office/drawing/2014/main" id="{214E030C-0BE3-69E2-94A1-E60239D09D84}"/>
              </a:ext>
            </a:extLst>
          </p:cNvPr>
          <p:cNvSpPr>
            <a:spLocks noGrp="1"/>
          </p:cNvSpPr>
          <p:nvPr>
            <p:ph type="title"/>
          </p:nvPr>
        </p:nvSpPr>
        <p:spPr/>
        <p:txBody>
          <a:bodyPr>
            <a:normAutofit/>
          </a:bodyPr>
          <a:lstStyle/>
          <a:p>
            <a:r>
              <a:rPr lang="cs-CZ" sz="3600" dirty="0">
                <a:latin typeface="Arial" panose="020B0604020202020204" pitchFamily="34" charset="0"/>
                <a:cs typeface="Arial" panose="020B0604020202020204" pitchFamily="34" charset="0"/>
              </a:rPr>
              <a:t>Osobní náklady implementace</a:t>
            </a:r>
          </a:p>
        </p:txBody>
      </p:sp>
      <p:sp>
        <p:nvSpPr>
          <p:cNvPr id="3" name="Zástupný obsah 2">
            <a:extLst>
              <a:ext uri="{FF2B5EF4-FFF2-40B4-BE49-F238E27FC236}">
                <a16:creationId xmlns:a16="http://schemas.microsoft.com/office/drawing/2014/main" id="{865A484B-3C31-4298-7260-C33ABCCAC4B9}"/>
              </a:ext>
            </a:extLst>
          </p:cNvPr>
          <p:cNvSpPr>
            <a:spLocks noGrp="1"/>
          </p:cNvSpPr>
          <p:nvPr>
            <p:ph idx="1"/>
          </p:nvPr>
        </p:nvSpPr>
        <p:spPr>
          <a:xfrm>
            <a:off x="407035" y="2381250"/>
            <a:ext cx="10946765" cy="3795712"/>
          </a:xfrm>
        </p:spPr>
        <p:txBody>
          <a:bodyPr>
            <a:normAutofit/>
          </a:bodyPr>
          <a:lstStyle/>
          <a:p>
            <a:r>
              <a:rPr lang="cs-CZ" sz="2400" dirty="0"/>
              <a:t>V (průměrné) výši osobních nákladů je mezi horizontálními institucemi a ostatními příjemci výrazný rozdíl</a:t>
            </a:r>
          </a:p>
          <a:p>
            <a:r>
              <a:rPr lang="cs-CZ" sz="2400" dirty="0"/>
              <a:t>Klíčovým faktorem limity na osobní náklady ve výzvách 3 a 4</a:t>
            </a:r>
          </a:p>
          <a:p>
            <a:r>
              <a:rPr lang="cs-CZ" sz="2400" dirty="0"/>
              <a:t>Rozdíly ve finančním ohodnocení mezi jednotlivými typy příjemců ve výzvách 3 a 4 velmi malé – průměrné hodnoty se blíží maximálnímu limitu</a:t>
            </a:r>
          </a:p>
          <a:p>
            <a:endParaRPr lang="cs-CZ" sz="2400" dirty="0"/>
          </a:p>
          <a:p>
            <a:endParaRPr lang="cs-CZ" sz="2400" dirty="0"/>
          </a:p>
          <a:p>
            <a:r>
              <a:rPr lang="cs-CZ" sz="2400" i="1" dirty="0"/>
              <a:t>Bez doporučení (viz doporučení u Administrativní kapacity)</a:t>
            </a:r>
          </a:p>
        </p:txBody>
      </p:sp>
      <p:sp>
        <p:nvSpPr>
          <p:cNvPr id="5" name="TextovéPole 4">
            <a:extLst>
              <a:ext uri="{FF2B5EF4-FFF2-40B4-BE49-F238E27FC236}">
                <a16:creationId xmlns:a16="http://schemas.microsoft.com/office/drawing/2014/main" id="{CA44172E-078B-04ED-4DFB-92CEC529C9D2}"/>
              </a:ext>
            </a:extLst>
          </p:cNvPr>
          <p:cNvSpPr txBox="1"/>
          <p:nvPr/>
        </p:nvSpPr>
        <p:spPr>
          <a:xfrm>
            <a:off x="647699" y="1342846"/>
            <a:ext cx="9172575" cy="646331"/>
          </a:xfrm>
          <a:prstGeom prst="rect">
            <a:avLst/>
          </a:prstGeom>
          <a:noFill/>
        </p:spPr>
        <p:txBody>
          <a:bodyPr wrap="square" rtlCol="0">
            <a:spAutoFit/>
          </a:bodyPr>
          <a:lstStyle/>
          <a:p>
            <a:r>
              <a:rPr lang="cs-CZ" sz="1800" b="1" dirty="0">
                <a:solidFill>
                  <a:srgbClr val="E92841"/>
                </a:solidFill>
                <a:effectLst/>
                <a:latin typeface="Arial" panose="020B0604020202020204" pitchFamily="34" charset="0"/>
                <a:ea typeface="MS Mincho" panose="02020609040205080304" pitchFamily="49" charset="-128"/>
                <a:cs typeface="Times New Roman" panose="02020603050405020304" pitchFamily="18" charset="0"/>
              </a:rPr>
              <a:t>„V průměrné výši osobních nákladů je mezi horizontálními institucemi a   ostatními příjemci výrazný rozdíl“</a:t>
            </a:r>
            <a:endParaRPr lang="cs-CZ" dirty="0"/>
          </a:p>
        </p:txBody>
      </p:sp>
      <p:sp>
        <p:nvSpPr>
          <p:cNvPr id="4" name="Zástupný symbol pro číslo snímku 3">
            <a:extLst>
              <a:ext uri="{FF2B5EF4-FFF2-40B4-BE49-F238E27FC236}">
                <a16:creationId xmlns:a16="http://schemas.microsoft.com/office/drawing/2014/main" id="{6021687E-93D9-2012-4998-3E7E7CDB4F45}"/>
              </a:ext>
            </a:extLst>
          </p:cNvPr>
          <p:cNvSpPr>
            <a:spLocks noGrp="1"/>
          </p:cNvSpPr>
          <p:nvPr>
            <p:ph type="sldNum" sz="quarter" idx="12"/>
          </p:nvPr>
        </p:nvSpPr>
        <p:spPr/>
        <p:txBody>
          <a:bodyPr/>
          <a:lstStyle/>
          <a:p>
            <a:fld id="{4160B133-4A0D-4910-9766-EFB28F981602}" type="slidenum">
              <a:rPr lang="cs-CZ" smtClean="0"/>
              <a:pPr/>
              <a:t>18</a:t>
            </a:fld>
            <a:endParaRPr lang="cs-CZ"/>
          </a:p>
        </p:txBody>
      </p:sp>
    </p:spTree>
    <p:extLst>
      <p:ext uri="{BB962C8B-B14F-4D97-AF65-F5344CB8AC3E}">
        <p14:creationId xmlns:p14="http://schemas.microsoft.com/office/powerpoint/2010/main" val="159737319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52BF74-E944-567C-D00D-F11C9CFDB079}"/>
            </a:ext>
          </a:extLst>
        </p:cNvPr>
        <p:cNvGrpSpPr/>
        <p:nvPr/>
      </p:nvGrpSpPr>
      <p:grpSpPr>
        <a:xfrm>
          <a:off x="0" y="0"/>
          <a:ext cx="0" cy="0"/>
          <a:chOff x="0" y="0"/>
          <a:chExt cx="0" cy="0"/>
        </a:xfrm>
      </p:grpSpPr>
      <p:sp>
        <p:nvSpPr>
          <p:cNvPr id="2" name="Nadpis 1">
            <a:extLst>
              <a:ext uri="{FF2B5EF4-FFF2-40B4-BE49-F238E27FC236}">
                <a16:creationId xmlns:a16="http://schemas.microsoft.com/office/drawing/2014/main" id="{2C8C2357-25BD-95B3-AE1A-7460B84A33C0}"/>
              </a:ext>
            </a:extLst>
          </p:cNvPr>
          <p:cNvSpPr>
            <a:spLocks noGrp="1"/>
          </p:cNvSpPr>
          <p:nvPr>
            <p:ph type="title"/>
          </p:nvPr>
        </p:nvSpPr>
        <p:spPr/>
        <p:txBody>
          <a:bodyPr>
            <a:normAutofit/>
          </a:bodyPr>
          <a:lstStyle/>
          <a:p>
            <a:r>
              <a:rPr lang="cs-CZ" sz="3600" dirty="0">
                <a:latin typeface="Arial" panose="020B0604020202020204" pitchFamily="34" charset="0"/>
                <a:cs typeface="Arial" panose="020B0604020202020204" pitchFamily="34" charset="0"/>
              </a:rPr>
              <a:t>Osobní náklady - spokojenost</a:t>
            </a:r>
          </a:p>
        </p:txBody>
      </p:sp>
      <p:sp>
        <p:nvSpPr>
          <p:cNvPr id="3" name="Zástupný obsah 2">
            <a:extLst>
              <a:ext uri="{FF2B5EF4-FFF2-40B4-BE49-F238E27FC236}">
                <a16:creationId xmlns:a16="http://schemas.microsoft.com/office/drawing/2014/main" id="{65BB7DE8-3AA1-A67E-3AB2-A4863E2B0769}"/>
              </a:ext>
            </a:extLst>
          </p:cNvPr>
          <p:cNvSpPr>
            <a:spLocks noGrp="1"/>
          </p:cNvSpPr>
          <p:nvPr>
            <p:ph idx="1"/>
          </p:nvPr>
        </p:nvSpPr>
        <p:spPr>
          <a:xfrm>
            <a:off x="407035" y="1924050"/>
            <a:ext cx="10946765" cy="4252912"/>
          </a:xfrm>
        </p:spPr>
        <p:txBody>
          <a:bodyPr>
            <a:normAutofit/>
          </a:bodyPr>
          <a:lstStyle/>
          <a:p>
            <a:r>
              <a:rPr lang="cs-CZ" sz="2400" dirty="0"/>
              <a:t>Celkově převažuje u respondentů spíše nespokojenost s finančním ohodnocením. </a:t>
            </a:r>
          </a:p>
          <a:p>
            <a:r>
              <a:rPr lang="cs-CZ" sz="2400" dirty="0"/>
              <a:t>Nejnižší spokojenost se mzdou vykazují zaměstnanci sekretariátů RSK a kanceláří MAS (viz výše – nemožnost dorovnávat mzdy z jiných zdrojů mimo kombinace úvazků s jinými projekty a čerpání paušálů na odměny)</a:t>
            </a:r>
          </a:p>
          <a:p>
            <a:r>
              <a:rPr lang="cs-CZ" sz="2400" dirty="0"/>
              <a:t>Vyšší nespokojenost také v případě MF ČR – zejména AO</a:t>
            </a:r>
          </a:p>
          <a:p>
            <a:r>
              <a:rPr lang="cs-CZ" sz="2400" dirty="0"/>
              <a:t>Kritika limitů – nízká hodnota a navíc bez progrese v programovém období, nerespektuje inflační trendy i obecněji vývoj platů v ekonomice na podobných pozicích – zásadní riziko pro personální stabilitu především v případě MAS</a:t>
            </a:r>
          </a:p>
          <a:p>
            <a:endParaRPr lang="cs-CZ" sz="2400" dirty="0"/>
          </a:p>
          <a:p>
            <a:r>
              <a:rPr lang="cs-CZ" sz="2400" i="1" dirty="0"/>
              <a:t>Bez doporučení (viz doporučení u Administrativní kapacity)</a:t>
            </a:r>
          </a:p>
        </p:txBody>
      </p:sp>
      <p:sp>
        <p:nvSpPr>
          <p:cNvPr id="5" name="TextovéPole 4">
            <a:extLst>
              <a:ext uri="{FF2B5EF4-FFF2-40B4-BE49-F238E27FC236}">
                <a16:creationId xmlns:a16="http://schemas.microsoft.com/office/drawing/2014/main" id="{F86FF99B-8F7A-B769-AF5F-5DE8AD3726E2}"/>
              </a:ext>
            </a:extLst>
          </p:cNvPr>
          <p:cNvSpPr txBox="1"/>
          <p:nvPr/>
        </p:nvSpPr>
        <p:spPr>
          <a:xfrm>
            <a:off x="647699" y="1342846"/>
            <a:ext cx="9172575" cy="369332"/>
          </a:xfrm>
          <a:prstGeom prst="rect">
            <a:avLst/>
          </a:prstGeom>
          <a:noFill/>
        </p:spPr>
        <p:txBody>
          <a:bodyPr wrap="square" rtlCol="0">
            <a:spAutoFit/>
          </a:bodyPr>
          <a:lstStyle/>
          <a:p>
            <a:r>
              <a:rPr lang="cs-CZ" sz="1800" b="1" dirty="0">
                <a:solidFill>
                  <a:srgbClr val="E92841"/>
                </a:solidFill>
                <a:effectLst/>
                <a:latin typeface="Arial" panose="020B0604020202020204" pitchFamily="34" charset="0"/>
                <a:ea typeface="MS Mincho" panose="02020609040205080304" pitchFamily="49" charset="-128"/>
                <a:cs typeface="Times New Roman" panose="02020603050405020304" pitchFamily="18" charset="0"/>
              </a:rPr>
              <a:t>„S finančním ohodnocením převládá u respondentů nespokojenost“</a:t>
            </a:r>
            <a:endParaRPr lang="cs-CZ" dirty="0"/>
          </a:p>
        </p:txBody>
      </p:sp>
      <p:sp>
        <p:nvSpPr>
          <p:cNvPr id="4" name="Zástupný symbol pro číslo snímku 3">
            <a:extLst>
              <a:ext uri="{FF2B5EF4-FFF2-40B4-BE49-F238E27FC236}">
                <a16:creationId xmlns:a16="http://schemas.microsoft.com/office/drawing/2014/main" id="{1F250881-73A7-D429-C496-9F63267078A3}"/>
              </a:ext>
            </a:extLst>
          </p:cNvPr>
          <p:cNvSpPr>
            <a:spLocks noGrp="1"/>
          </p:cNvSpPr>
          <p:nvPr>
            <p:ph type="sldNum" sz="quarter" idx="12"/>
          </p:nvPr>
        </p:nvSpPr>
        <p:spPr/>
        <p:txBody>
          <a:bodyPr/>
          <a:lstStyle/>
          <a:p>
            <a:fld id="{4160B133-4A0D-4910-9766-EFB28F981602}" type="slidenum">
              <a:rPr lang="cs-CZ" smtClean="0"/>
              <a:pPr/>
              <a:t>19</a:t>
            </a:fld>
            <a:endParaRPr lang="cs-CZ"/>
          </a:p>
        </p:txBody>
      </p:sp>
    </p:spTree>
    <p:extLst>
      <p:ext uri="{BB962C8B-B14F-4D97-AF65-F5344CB8AC3E}">
        <p14:creationId xmlns:p14="http://schemas.microsoft.com/office/powerpoint/2010/main" val="9631672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B65766-54A2-C657-B701-0BF77B023304}"/>
            </a:ext>
          </a:extLst>
        </p:cNvPr>
        <p:cNvGrpSpPr/>
        <p:nvPr/>
      </p:nvGrpSpPr>
      <p:grpSpPr>
        <a:xfrm>
          <a:off x="0" y="0"/>
          <a:ext cx="0" cy="0"/>
          <a:chOff x="0" y="0"/>
          <a:chExt cx="0" cy="0"/>
        </a:xfrm>
      </p:grpSpPr>
      <p:sp>
        <p:nvSpPr>
          <p:cNvPr id="13" name="TextovéPole 12">
            <a:extLst>
              <a:ext uri="{FF2B5EF4-FFF2-40B4-BE49-F238E27FC236}">
                <a16:creationId xmlns:a16="http://schemas.microsoft.com/office/drawing/2014/main" id="{33349CBB-FA3B-F328-D726-3CD3C21875EB}"/>
              </a:ext>
            </a:extLst>
          </p:cNvPr>
          <p:cNvSpPr txBox="1"/>
          <p:nvPr/>
        </p:nvSpPr>
        <p:spPr>
          <a:xfrm>
            <a:off x="1551795" y="4831808"/>
            <a:ext cx="4395676" cy="1508105"/>
          </a:xfrm>
          <a:prstGeom prst="rect">
            <a:avLst/>
          </a:prstGeom>
          <a:noFill/>
          <a:ln w="38100">
            <a:solidFill>
              <a:srgbClr val="F7B816"/>
            </a:solidFill>
            <a:prstDash val="sysDash"/>
          </a:ln>
        </p:spPr>
        <p:txBody>
          <a:bodyPr wrap="square">
            <a:spAutoFit/>
          </a:bodyPr>
          <a:lstStyle/>
          <a:p>
            <a:pPr algn="ctr"/>
            <a:r>
              <a:rPr lang="cs-CZ" sz="1800" b="1" dirty="0">
                <a:solidFill>
                  <a:schemeClr val="tx1"/>
                </a:solidFill>
                <a:latin typeface="Arial" panose="020B0604020202020204" pitchFamily="34" charset="0"/>
                <a:cs typeface="Arial" panose="020B0604020202020204" pitchFamily="34" charset="0"/>
              </a:rPr>
              <a:t>	</a:t>
            </a:r>
          </a:p>
          <a:p>
            <a:pPr algn="ctr"/>
            <a:r>
              <a:rPr lang="cs-CZ" sz="2000" b="1" dirty="0">
                <a:solidFill>
                  <a:schemeClr val="tx1"/>
                </a:solidFill>
                <a:latin typeface="Arial" panose="020B0604020202020204" pitchFamily="34" charset="0"/>
                <a:cs typeface="Arial" panose="020B0604020202020204" pitchFamily="34" charset="0"/>
              </a:rPr>
              <a:t>SC 2.1 – </a:t>
            </a:r>
            <a:r>
              <a:rPr lang="cs-CZ" b="1" dirty="0">
                <a:solidFill>
                  <a:schemeClr val="tx1"/>
                </a:solidFill>
                <a:latin typeface="Arial" panose="020B0604020202020204" pitchFamily="34" charset="0"/>
                <a:cs typeface="Arial" panose="020B0604020202020204" pitchFamily="34" charset="0"/>
              </a:rPr>
              <a:t>Podpora regionálních    	partnerů pro implementaci</a:t>
            </a:r>
          </a:p>
          <a:p>
            <a:pPr algn="ctr"/>
            <a:r>
              <a:rPr lang="cs-CZ" b="1" dirty="0">
                <a:solidFill>
                  <a:schemeClr val="tx1"/>
                </a:solidFill>
                <a:latin typeface="Arial" panose="020B0604020202020204" pitchFamily="34" charset="0"/>
                <a:cs typeface="Arial" panose="020B0604020202020204" pitchFamily="34" charset="0"/>
              </a:rPr>
              <a:t>EU fondů</a:t>
            </a:r>
          </a:p>
          <a:p>
            <a:endParaRPr lang="cs-CZ" b="1" dirty="0">
              <a:latin typeface="Arial" panose="020B0604020202020204" pitchFamily="34" charset="0"/>
              <a:cs typeface="Arial" panose="020B0604020202020204" pitchFamily="34" charset="0"/>
            </a:endParaRPr>
          </a:p>
        </p:txBody>
      </p:sp>
      <p:sp>
        <p:nvSpPr>
          <p:cNvPr id="3" name="Nadpis 1">
            <a:extLst>
              <a:ext uri="{FF2B5EF4-FFF2-40B4-BE49-F238E27FC236}">
                <a16:creationId xmlns:a16="http://schemas.microsoft.com/office/drawing/2014/main" id="{2FCD4643-A22B-9F64-53D4-1EB0B50AD3BC}"/>
              </a:ext>
            </a:extLst>
          </p:cNvPr>
          <p:cNvSpPr txBox="1">
            <a:spLocks/>
          </p:cNvSpPr>
          <p:nvPr/>
        </p:nvSpPr>
        <p:spPr>
          <a:xfrm>
            <a:off x="463507" y="348984"/>
            <a:ext cx="10515600" cy="127072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0" kern="1200">
                <a:solidFill>
                  <a:srgbClr val="0D3B5E"/>
                </a:solidFill>
                <a:latin typeface="+mn-lt"/>
                <a:ea typeface="+mj-ea"/>
                <a:cs typeface="+mj-cs"/>
              </a:defRPr>
            </a:lvl1pPr>
          </a:lstStyle>
          <a:p>
            <a:pPr marL="0" marR="0" lvl="0" indent="0" fontAlgn="auto">
              <a:spcAft>
                <a:spcPts val="0"/>
              </a:spcAft>
              <a:buClrTx/>
              <a:buSzTx/>
              <a:tabLst/>
              <a:defRPr/>
            </a:pPr>
            <a:r>
              <a:rPr lang="cs-CZ" sz="4000" b="1" dirty="0">
                <a:solidFill>
                  <a:schemeClr val="tx1"/>
                </a:solidFill>
                <a:latin typeface="Arial" panose="020B0604020202020204" pitchFamily="34" charset="0"/>
                <a:cs typeface="Arial" panose="020B0604020202020204" pitchFamily="34" charset="0"/>
              </a:rPr>
              <a:t>Cíl evaluace (1)</a:t>
            </a:r>
          </a:p>
        </p:txBody>
      </p:sp>
      <p:sp>
        <p:nvSpPr>
          <p:cNvPr id="56" name="TextovéPole 55">
            <a:extLst>
              <a:ext uri="{FF2B5EF4-FFF2-40B4-BE49-F238E27FC236}">
                <a16:creationId xmlns:a16="http://schemas.microsoft.com/office/drawing/2014/main" id="{A1D91AD4-CE71-B96C-4DE4-04FE6EF5BC05}"/>
              </a:ext>
            </a:extLst>
          </p:cNvPr>
          <p:cNvSpPr txBox="1"/>
          <p:nvPr/>
        </p:nvSpPr>
        <p:spPr>
          <a:xfrm>
            <a:off x="463507" y="1366702"/>
            <a:ext cx="6469380" cy="707886"/>
          </a:xfrm>
          <a:prstGeom prst="rect">
            <a:avLst/>
          </a:prstGeom>
          <a:noFill/>
        </p:spPr>
        <p:txBody>
          <a:bodyPr wrap="square">
            <a:spAutoFit/>
          </a:bodyPr>
          <a:lstStyle/>
          <a:p>
            <a:pPr marL="285750" indent="-285750">
              <a:buClr>
                <a:srgbClr val="FFC000"/>
              </a:buClr>
              <a:buFont typeface="Arial" panose="020B0604020202020204" pitchFamily="34" charset="0"/>
              <a:buChar char="•"/>
            </a:pPr>
            <a:r>
              <a:rPr lang="cs-CZ" sz="2000" dirty="0">
                <a:latin typeface="Arial" panose="020B0604020202020204" pitchFamily="34" charset="0"/>
                <a:cs typeface="Arial" panose="020B0604020202020204" pitchFamily="34" charset="0"/>
              </a:rPr>
              <a:t>Monitoring implementace OPTP</a:t>
            </a:r>
          </a:p>
          <a:p>
            <a:pPr marL="285750" indent="-285750">
              <a:buClr>
                <a:srgbClr val="FFC000"/>
              </a:buClr>
              <a:buFont typeface="Arial" panose="020B0604020202020204" pitchFamily="34" charset="0"/>
              <a:buChar char="•"/>
            </a:pPr>
            <a:r>
              <a:rPr lang="cs-CZ" sz="2000" dirty="0">
                <a:latin typeface="Arial" panose="020B0604020202020204" pitchFamily="34" charset="0"/>
                <a:cs typeface="Arial" panose="020B0604020202020204" pitchFamily="34" charset="0"/>
              </a:rPr>
              <a:t>Zhodnocení naplňování cílů ve zvolených okruzích </a:t>
            </a:r>
          </a:p>
        </p:txBody>
      </p:sp>
      <p:sp>
        <p:nvSpPr>
          <p:cNvPr id="12" name="TextovéPole 11">
            <a:extLst>
              <a:ext uri="{FF2B5EF4-FFF2-40B4-BE49-F238E27FC236}">
                <a16:creationId xmlns:a16="http://schemas.microsoft.com/office/drawing/2014/main" id="{1255ADD9-C90B-933A-3654-B3712FD02860}"/>
              </a:ext>
            </a:extLst>
          </p:cNvPr>
          <p:cNvSpPr txBox="1"/>
          <p:nvPr/>
        </p:nvSpPr>
        <p:spPr>
          <a:xfrm>
            <a:off x="6096000" y="2472184"/>
            <a:ext cx="6138890" cy="4385816"/>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cs-CZ" dirty="0">
                <a:latin typeface="Arial" panose="020B0604020202020204" pitchFamily="34" charset="0"/>
                <a:cs typeface="Arial" panose="020B0604020202020204" pitchFamily="34" charset="0"/>
              </a:rPr>
              <a:t>Vzdělávání</a:t>
            </a:r>
          </a:p>
          <a:p>
            <a:pPr marL="400050" indent="-400050">
              <a:lnSpc>
                <a:spcPct val="150000"/>
              </a:lnSpc>
              <a:buFont typeface="Arial" panose="020B0604020202020204" pitchFamily="34" charset="0"/>
              <a:buChar char="•"/>
            </a:pPr>
            <a:r>
              <a:rPr lang="cs-CZ" dirty="0">
                <a:latin typeface="Arial" panose="020B0604020202020204" pitchFamily="34" charset="0"/>
                <a:cs typeface="Arial" panose="020B0604020202020204" pitchFamily="34" charset="0"/>
              </a:rPr>
              <a:t>Nastavení procesů / metodického rámce OPTP</a:t>
            </a:r>
          </a:p>
          <a:p>
            <a:pPr marL="400050" indent="-400050">
              <a:lnSpc>
                <a:spcPct val="150000"/>
              </a:lnSpc>
              <a:buFont typeface="Arial" panose="020B0604020202020204" pitchFamily="34" charset="0"/>
              <a:buChar char="•"/>
            </a:pPr>
            <a:r>
              <a:rPr lang="cs-CZ" dirty="0">
                <a:latin typeface="Arial" panose="020B0604020202020204" pitchFamily="34" charset="0"/>
                <a:cs typeface="Arial" panose="020B0604020202020204" pitchFamily="34" charset="0"/>
              </a:rPr>
              <a:t>Administrativní kapacita implementace podporované OPTP</a:t>
            </a:r>
          </a:p>
          <a:p>
            <a:pPr marL="400050" indent="-400050">
              <a:lnSpc>
                <a:spcPct val="150000"/>
              </a:lnSpc>
              <a:buFont typeface="Arial" panose="020B0604020202020204" pitchFamily="34" charset="0"/>
              <a:buChar char="•"/>
            </a:pPr>
            <a:r>
              <a:rPr lang="cs-CZ" dirty="0" smtClean="0">
                <a:latin typeface="Arial" panose="020B0604020202020204" pitchFamily="34" charset="0"/>
                <a:cs typeface="Arial" panose="020B0604020202020204" pitchFamily="34" charset="0"/>
              </a:rPr>
              <a:t>Monitorovací </a:t>
            </a:r>
            <a:r>
              <a:rPr lang="cs-CZ" dirty="0">
                <a:latin typeface="Arial" panose="020B0604020202020204" pitchFamily="34" charset="0"/>
                <a:cs typeface="Arial" panose="020B0604020202020204" pitchFamily="34" charset="0"/>
              </a:rPr>
              <a:t>systém</a:t>
            </a:r>
          </a:p>
          <a:p>
            <a:pPr marL="457200" indent="-457200">
              <a:lnSpc>
                <a:spcPct val="150000"/>
              </a:lnSpc>
              <a:buFont typeface="Arial" panose="020B0604020202020204" pitchFamily="34" charset="0"/>
              <a:buChar char="•"/>
            </a:pPr>
            <a:r>
              <a:rPr lang="cs-CZ" dirty="0">
                <a:latin typeface="Arial" panose="020B0604020202020204" pitchFamily="34" charset="0"/>
                <a:cs typeface="Arial" panose="020B0604020202020204" pitchFamily="34" charset="0"/>
              </a:rPr>
              <a:t>Administrativní náklady implementace</a:t>
            </a:r>
          </a:p>
          <a:p>
            <a:pPr marL="457200" indent="-457200">
              <a:lnSpc>
                <a:spcPct val="150000"/>
              </a:lnSpc>
              <a:buFont typeface="Arial" panose="020B0604020202020204" pitchFamily="34" charset="0"/>
              <a:buChar char="•"/>
            </a:pPr>
            <a:r>
              <a:rPr lang="cs-CZ" dirty="0">
                <a:latin typeface="Arial" panose="020B0604020202020204" pitchFamily="34" charset="0"/>
                <a:cs typeface="Arial" panose="020B0604020202020204" pitchFamily="34" charset="0"/>
              </a:rPr>
              <a:t>Osobní náklady </a:t>
            </a:r>
          </a:p>
          <a:p>
            <a:pPr marL="457200" indent="-457200">
              <a:lnSpc>
                <a:spcPct val="150000"/>
              </a:lnSpc>
              <a:buFont typeface="Arial" panose="020B0604020202020204" pitchFamily="34" charset="0"/>
              <a:buChar char="•"/>
            </a:pPr>
            <a:r>
              <a:rPr lang="cs-CZ" dirty="0">
                <a:latin typeface="Arial" panose="020B0604020202020204" pitchFamily="34" charset="0"/>
                <a:cs typeface="Arial" panose="020B0604020202020204" pitchFamily="34" charset="0"/>
              </a:rPr>
              <a:t>Podpora Digitální informační agentury a Ministerstva vnitra (e-governance)</a:t>
            </a:r>
          </a:p>
          <a:p>
            <a:pPr marL="400050" indent="-400050">
              <a:buFont typeface="+mj-lt"/>
              <a:buAutoNum type="arabicPeriod"/>
            </a:pPr>
            <a:endParaRPr lang="cs-CZ" dirty="0">
              <a:latin typeface="Arial" panose="020B0604020202020204" pitchFamily="34" charset="0"/>
              <a:cs typeface="Arial" panose="020B0604020202020204" pitchFamily="34" charset="0"/>
            </a:endParaRPr>
          </a:p>
          <a:p>
            <a:endParaRPr lang="cs-CZ" dirty="0">
              <a:latin typeface="Arial" panose="020B0604020202020204" pitchFamily="34" charset="0"/>
              <a:cs typeface="Arial" panose="020B0604020202020204" pitchFamily="34" charset="0"/>
            </a:endParaRPr>
          </a:p>
        </p:txBody>
      </p:sp>
      <p:pic>
        <p:nvPicPr>
          <p:cNvPr id="15" name="Grafický objekt 14" descr="Na zdraví se souvislou výplní">
            <a:extLst>
              <a:ext uri="{FF2B5EF4-FFF2-40B4-BE49-F238E27FC236}">
                <a16:creationId xmlns:a16="http://schemas.microsoft.com/office/drawing/2014/main" id="{50B7D2FE-F9C3-B0C4-75B2-4F7BD80B316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309966" y="5053829"/>
            <a:ext cx="909163" cy="909163"/>
          </a:xfrm>
          <a:prstGeom prst="rect">
            <a:avLst/>
          </a:prstGeom>
        </p:spPr>
      </p:pic>
      <p:pic>
        <p:nvPicPr>
          <p:cNvPr id="4" name="Grafický objekt 3" descr="Cyklus s lidmi se souvislou výplní">
            <a:extLst>
              <a:ext uri="{FF2B5EF4-FFF2-40B4-BE49-F238E27FC236}">
                <a16:creationId xmlns:a16="http://schemas.microsoft.com/office/drawing/2014/main" id="{7E2C94D8-B915-A70D-0DB2-72D849E06F3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270857" y="3115945"/>
            <a:ext cx="987380" cy="987380"/>
          </a:xfrm>
          <a:prstGeom prst="rect">
            <a:avLst/>
          </a:prstGeom>
        </p:spPr>
      </p:pic>
      <p:cxnSp>
        <p:nvCxnSpPr>
          <p:cNvPr id="8" name="Přímá spojnice 7">
            <a:extLst>
              <a:ext uri="{FF2B5EF4-FFF2-40B4-BE49-F238E27FC236}">
                <a16:creationId xmlns:a16="http://schemas.microsoft.com/office/drawing/2014/main" id="{6A66E204-66A9-2AD5-505F-06A132B39952}"/>
              </a:ext>
            </a:extLst>
          </p:cNvPr>
          <p:cNvCxnSpPr>
            <a:cxnSpLocks/>
          </p:cNvCxnSpPr>
          <p:nvPr/>
        </p:nvCxnSpPr>
        <p:spPr>
          <a:xfrm>
            <a:off x="465350" y="2376450"/>
            <a:ext cx="421105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ovéPole 10">
            <a:extLst>
              <a:ext uri="{FF2B5EF4-FFF2-40B4-BE49-F238E27FC236}">
                <a16:creationId xmlns:a16="http://schemas.microsoft.com/office/drawing/2014/main" id="{EA801D5D-25CE-FB58-B67C-406E216B6E08}"/>
              </a:ext>
            </a:extLst>
          </p:cNvPr>
          <p:cNvSpPr txBox="1"/>
          <p:nvPr/>
        </p:nvSpPr>
        <p:spPr>
          <a:xfrm>
            <a:off x="1520799" y="2858709"/>
            <a:ext cx="4395676" cy="1538883"/>
          </a:xfrm>
          <a:prstGeom prst="rect">
            <a:avLst/>
          </a:prstGeom>
          <a:noFill/>
          <a:ln w="38100">
            <a:solidFill>
              <a:srgbClr val="F7B816"/>
            </a:solidFill>
            <a:prstDash val="sysDash"/>
          </a:ln>
        </p:spPr>
        <p:txBody>
          <a:bodyPr wrap="square">
            <a:spAutoFit/>
          </a:bodyPr>
          <a:lstStyle/>
          <a:p>
            <a:r>
              <a:rPr lang="cs-CZ" sz="1800" b="1" dirty="0">
                <a:solidFill>
                  <a:schemeClr val="tx1"/>
                </a:solidFill>
                <a:latin typeface="Arial" panose="020B0604020202020204" pitchFamily="34" charset="0"/>
                <a:cs typeface="Arial" panose="020B0604020202020204" pitchFamily="34" charset="0"/>
              </a:rPr>
              <a:t>	</a:t>
            </a:r>
          </a:p>
          <a:p>
            <a:r>
              <a:rPr lang="cs-CZ" sz="2000" b="1" dirty="0">
                <a:latin typeface="Arial" panose="020B0604020202020204" pitchFamily="34" charset="0"/>
                <a:cs typeface="Arial" panose="020B0604020202020204" pitchFamily="34" charset="0"/>
              </a:rPr>
              <a:t>        </a:t>
            </a:r>
            <a:r>
              <a:rPr lang="cs-CZ" sz="2000" b="1" dirty="0">
                <a:solidFill>
                  <a:schemeClr val="tx1"/>
                </a:solidFill>
                <a:latin typeface="Arial" panose="020B0604020202020204" pitchFamily="34" charset="0"/>
                <a:cs typeface="Arial" panose="020B0604020202020204" pitchFamily="34" charset="0"/>
              </a:rPr>
              <a:t>SC 1.1 – </a:t>
            </a:r>
            <a:r>
              <a:rPr lang="cs-CZ" b="1" dirty="0">
                <a:solidFill>
                  <a:schemeClr val="tx1"/>
                </a:solidFill>
                <a:latin typeface="Arial" panose="020B0604020202020204" pitchFamily="34" charset="0"/>
                <a:cs typeface="Arial" panose="020B0604020202020204" pitchFamily="34" charset="0"/>
              </a:rPr>
              <a:t>Zajištění koordinace 	           a řízení implementace</a:t>
            </a:r>
            <a:r>
              <a:rPr lang="cs-CZ" b="1" dirty="0">
                <a:latin typeface="Arial" panose="020B0604020202020204" pitchFamily="34" charset="0"/>
                <a:cs typeface="Arial" panose="020B0604020202020204" pitchFamily="34" charset="0"/>
              </a:rPr>
              <a:t> 	           </a:t>
            </a:r>
            <a:r>
              <a:rPr lang="cs-CZ" b="1" dirty="0">
                <a:solidFill>
                  <a:schemeClr val="tx1"/>
                </a:solidFill>
                <a:latin typeface="Arial" panose="020B0604020202020204" pitchFamily="34" charset="0"/>
                <a:cs typeface="Arial" panose="020B0604020202020204" pitchFamily="34" charset="0"/>
              </a:rPr>
              <a:t>EU fondů</a:t>
            </a:r>
          </a:p>
          <a:p>
            <a:endParaRPr lang="cs-CZ" b="1" dirty="0">
              <a:latin typeface="Arial" panose="020B0604020202020204" pitchFamily="34" charset="0"/>
              <a:cs typeface="Arial" panose="020B0604020202020204" pitchFamily="34" charset="0"/>
            </a:endParaRPr>
          </a:p>
        </p:txBody>
      </p:sp>
      <p:sp>
        <p:nvSpPr>
          <p:cNvPr id="2" name="Zástupný symbol pro číslo snímku 1">
            <a:extLst>
              <a:ext uri="{FF2B5EF4-FFF2-40B4-BE49-F238E27FC236}">
                <a16:creationId xmlns:a16="http://schemas.microsoft.com/office/drawing/2014/main" id="{5B6C8C1E-0A8F-35AA-4ECA-2BAB6886129B}"/>
              </a:ext>
            </a:extLst>
          </p:cNvPr>
          <p:cNvSpPr>
            <a:spLocks noGrp="1"/>
          </p:cNvSpPr>
          <p:nvPr>
            <p:ph type="sldNum" sz="quarter" idx="12"/>
          </p:nvPr>
        </p:nvSpPr>
        <p:spPr/>
        <p:txBody>
          <a:bodyPr/>
          <a:lstStyle/>
          <a:p>
            <a:fld id="{4160B133-4A0D-4910-9766-EFB28F981602}" type="slidenum">
              <a:rPr lang="cs-CZ" smtClean="0"/>
              <a:pPr/>
              <a:t>2</a:t>
            </a:fld>
            <a:endParaRPr lang="cs-CZ"/>
          </a:p>
        </p:txBody>
      </p:sp>
    </p:spTree>
    <p:extLst>
      <p:ext uri="{BB962C8B-B14F-4D97-AF65-F5344CB8AC3E}">
        <p14:creationId xmlns:p14="http://schemas.microsoft.com/office/powerpoint/2010/main" val="317244522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5E5E27-0359-04B8-7307-EC1AC93BDC4D}"/>
            </a:ext>
          </a:extLst>
        </p:cNvPr>
        <p:cNvGrpSpPr/>
        <p:nvPr/>
      </p:nvGrpSpPr>
      <p:grpSpPr>
        <a:xfrm>
          <a:off x="0" y="0"/>
          <a:ext cx="0" cy="0"/>
          <a:chOff x="0" y="0"/>
          <a:chExt cx="0" cy="0"/>
        </a:xfrm>
      </p:grpSpPr>
      <p:sp>
        <p:nvSpPr>
          <p:cNvPr id="2" name="Nadpis 1">
            <a:extLst>
              <a:ext uri="{FF2B5EF4-FFF2-40B4-BE49-F238E27FC236}">
                <a16:creationId xmlns:a16="http://schemas.microsoft.com/office/drawing/2014/main" id="{566BE123-28B7-1A75-92D6-C7F78962F51F}"/>
              </a:ext>
            </a:extLst>
          </p:cNvPr>
          <p:cNvSpPr>
            <a:spLocks noGrp="1"/>
          </p:cNvSpPr>
          <p:nvPr>
            <p:ph type="title"/>
          </p:nvPr>
        </p:nvSpPr>
        <p:spPr/>
        <p:txBody>
          <a:bodyPr>
            <a:normAutofit/>
          </a:bodyPr>
          <a:lstStyle/>
          <a:p>
            <a:r>
              <a:rPr lang="cs-CZ" sz="3600" dirty="0" smtClean="0">
                <a:latin typeface="Arial" panose="020B0604020202020204" pitchFamily="34" charset="0"/>
                <a:cs typeface="Arial" panose="020B0604020202020204" pitchFamily="34" charset="0"/>
              </a:rPr>
              <a:t>Monitorovací </a:t>
            </a:r>
            <a:r>
              <a:rPr lang="cs-CZ" sz="3600" dirty="0">
                <a:latin typeface="Arial" panose="020B0604020202020204" pitchFamily="34" charset="0"/>
                <a:cs typeface="Arial" panose="020B0604020202020204" pitchFamily="34" charset="0"/>
              </a:rPr>
              <a:t>systém (I)</a:t>
            </a:r>
          </a:p>
        </p:txBody>
      </p:sp>
      <p:sp>
        <p:nvSpPr>
          <p:cNvPr id="3" name="Zástupný obsah 2">
            <a:extLst>
              <a:ext uri="{FF2B5EF4-FFF2-40B4-BE49-F238E27FC236}">
                <a16:creationId xmlns:a16="http://schemas.microsoft.com/office/drawing/2014/main" id="{1CBD43AC-E42C-C02A-65C8-9AFAEADD3804}"/>
              </a:ext>
            </a:extLst>
          </p:cNvPr>
          <p:cNvSpPr>
            <a:spLocks noGrp="1"/>
          </p:cNvSpPr>
          <p:nvPr>
            <p:ph idx="1"/>
          </p:nvPr>
        </p:nvSpPr>
        <p:spPr>
          <a:xfrm>
            <a:off x="407035" y="2381250"/>
            <a:ext cx="10946765" cy="4111625"/>
          </a:xfrm>
        </p:spPr>
        <p:txBody>
          <a:bodyPr>
            <a:normAutofit fontScale="92500" lnSpcReduction="10000"/>
          </a:bodyPr>
          <a:lstStyle/>
          <a:p>
            <a:pPr marL="0" indent="0">
              <a:buNone/>
            </a:pPr>
            <a:r>
              <a:rPr lang="cs-CZ" sz="2400" dirty="0"/>
              <a:t>Interní uživatelé:</a:t>
            </a:r>
          </a:p>
          <a:p>
            <a:r>
              <a:rPr lang="cs-CZ" sz="2400" dirty="0"/>
              <a:t>Přibližně dvě pětiny respondentů považují práci v systému za intuitivní a spíše se nedostávají do situací, kdy neví, jak dál postupovat</a:t>
            </a:r>
          </a:p>
          <a:p>
            <a:r>
              <a:rPr lang="cs-CZ" sz="2400" dirty="0"/>
              <a:t>Mírná většina uživatelů také dává spíše pozitivní zpětnou vazbu, co se týče příruček, školení a dalších nástrojů, které jim mají usnadnit práci v systému</a:t>
            </a:r>
          </a:p>
          <a:p>
            <a:r>
              <a:rPr lang="cs-CZ" sz="2400" dirty="0"/>
              <a:t>Řada uživatelů ale není dostatečně obeznámena s možností</a:t>
            </a:r>
            <a:br>
              <a:rPr lang="cs-CZ" sz="2400" dirty="0"/>
            </a:br>
            <a:r>
              <a:rPr lang="cs-CZ" sz="2400" dirty="0"/>
              <a:t>školení prostřednictvím e-learningu (která jejich účastníci </a:t>
            </a:r>
            <a:br>
              <a:rPr lang="cs-CZ" sz="2400" dirty="0"/>
            </a:br>
            <a:r>
              <a:rPr lang="cs-CZ" sz="2400" dirty="0"/>
              <a:t>většinově považují za přínosná)</a:t>
            </a:r>
          </a:p>
          <a:p>
            <a:r>
              <a:rPr lang="cs-CZ" sz="2400" dirty="0"/>
              <a:t>Konkrétní výtky </a:t>
            </a:r>
          </a:p>
          <a:p>
            <a:pPr lvl="1"/>
            <a:r>
              <a:rPr lang="cs-CZ" sz="2000" dirty="0"/>
              <a:t>většinou obecné („zrychlení“, „odlehčení“) nebo technické </a:t>
            </a:r>
            <a:br>
              <a:rPr lang="cs-CZ" sz="2000" dirty="0"/>
            </a:br>
            <a:r>
              <a:rPr lang="cs-CZ" sz="2000" dirty="0"/>
              <a:t>(„nejde nahrát příloha“, atd.)</a:t>
            </a:r>
          </a:p>
          <a:p>
            <a:pPr lvl="1"/>
            <a:r>
              <a:rPr lang="cs-CZ" sz="2000" dirty="0"/>
              <a:t>Častěji konkrétní problém s oddělením modulu veřejných zakázek</a:t>
            </a:r>
            <a:br>
              <a:rPr lang="cs-CZ" sz="2000" dirty="0"/>
            </a:br>
            <a:r>
              <a:rPr lang="cs-CZ" sz="2000" dirty="0"/>
              <a:t> od projektového modulu – komplikace v práci se systémem</a:t>
            </a:r>
          </a:p>
          <a:p>
            <a:pPr lvl="1"/>
            <a:endParaRPr lang="cs-CZ" sz="2000" dirty="0"/>
          </a:p>
        </p:txBody>
      </p:sp>
      <p:sp>
        <p:nvSpPr>
          <p:cNvPr id="5" name="TextovéPole 4">
            <a:extLst>
              <a:ext uri="{FF2B5EF4-FFF2-40B4-BE49-F238E27FC236}">
                <a16:creationId xmlns:a16="http://schemas.microsoft.com/office/drawing/2014/main" id="{686035CA-6524-5E2F-AEE9-7A80F6E56D62}"/>
              </a:ext>
            </a:extLst>
          </p:cNvPr>
          <p:cNvSpPr txBox="1"/>
          <p:nvPr/>
        </p:nvSpPr>
        <p:spPr>
          <a:xfrm>
            <a:off x="647699" y="1342846"/>
            <a:ext cx="9172575" cy="1200329"/>
          </a:xfrm>
          <a:prstGeom prst="rect">
            <a:avLst/>
          </a:prstGeom>
          <a:noFill/>
        </p:spPr>
        <p:txBody>
          <a:bodyPr wrap="square" rtlCol="0">
            <a:spAutoFit/>
          </a:bodyPr>
          <a:lstStyle/>
          <a:p>
            <a:r>
              <a:rPr lang="cs-CZ" sz="1800" b="1" dirty="0">
                <a:solidFill>
                  <a:srgbClr val="E92841"/>
                </a:solidFill>
                <a:effectLst/>
                <a:latin typeface="Arial" panose="020B0604020202020204" pitchFamily="34" charset="0"/>
                <a:ea typeface="MS Mincho" panose="02020609040205080304" pitchFamily="49" charset="-128"/>
                <a:cs typeface="Times New Roman" panose="02020603050405020304" pitchFamily="18" charset="0"/>
              </a:rPr>
              <a:t>„Většina interních i externích uživatelů informačního a monitorovacího systému  je s uživatelskou přívětivostí spíše spokojena, nemalá část uživatelů ale formuluje řadu výtek.“</a:t>
            </a:r>
            <a:endParaRPr lang="cs-CZ" sz="180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endParaRPr>
          </a:p>
          <a:p>
            <a:endParaRPr lang="cs-CZ" dirty="0"/>
          </a:p>
        </p:txBody>
      </p:sp>
      <p:graphicFrame>
        <p:nvGraphicFramePr>
          <p:cNvPr id="6" name="Graf 5">
            <a:extLst>
              <a:ext uri="{FF2B5EF4-FFF2-40B4-BE49-F238E27FC236}">
                <a16:creationId xmlns:a16="http://schemas.microsoft.com/office/drawing/2014/main" id="{00000000-0008-0000-0100-00000B000000}"/>
              </a:ext>
            </a:extLst>
          </p:cNvPr>
          <p:cNvGraphicFramePr/>
          <p:nvPr>
            <p:extLst>
              <p:ext uri="{D42A27DB-BD31-4B8C-83A1-F6EECF244321}">
                <p14:modId xmlns:p14="http://schemas.microsoft.com/office/powerpoint/2010/main" val="2220488084"/>
              </p:ext>
            </p:extLst>
          </p:nvPr>
        </p:nvGraphicFramePr>
        <p:xfrm>
          <a:off x="7664116" y="3826042"/>
          <a:ext cx="4608327" cy="3041482"/>
        </p:xfrm>
        <a:graphic>
          <a:graphicData uri="http://schemas.openxmlformats.org/drawingml/2006/chart">
            <c:chart xmlns:c="http://schemas.openxmlformats.org/drawingml/2006/chart" xmlns:r="http://schemas.openxmlformats.org/officeDocument/2006/relationships" r:id="rId3"/>
          </a:graphicData>
        </a:graphic>
      </p:graphicFrame>
      <p:sp>
        <p:nvSpPr>
          <p:cNvPr id="4" name="Zástupný symbol pro číslo snímku 3">
            <a:extLst>
              <a:ext uri="{FF2B5EF4-FFF2-40B4-BE49-F238E27FC236}">
                <a16:creationId xmlns:a16="http://schemas.microsoft.com/office/drawing/2014/main" id="{86C03EA0-5732-6F35-8622-BC4896A11688}"/>
              </a:ext>
            </a:extLst>
          </p:cNvPr>
          <p:cNvSpPr>
            <a:spLocks noGrp="1"/>
          </p:cNvSpPr>
          <p:nvPr>
            <p:ph type="sldNum" sz="quarter" idx="12"/>
          </p:nvPr>
        </p:nvSpPr>
        <p:spPr/>
        <p:txBody>
          <a:bodyPr/>
          <a:lstStyle/>
          <a:p>
            <a:fld id="{4160B133-4A0D-4910-9766-EFB28F981602}" type="slidenum">
              <a:rPr lang="cs-CZ" smtClean="0"/>
              <a:pPr/>
              <a:t>20</a:t>
            </a:fld>
            <a:endParaRPr lang="cs-CZ"/>
          </a:p>
        </p:txBody>
      </p:sp>
    </p:spTree>
    <p:extLst>
      <p:ext uri="{BB962C8B-B14F-4D97-AF65-F5344CB8AC3E}">
        <p14:creationId xmlns:p14="http://schemas.microsoft.com/office/powerpoint/2010/main" val="184501491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94ECE0-355A-2401-5329-A875C471CD9A}"/>
            </a:ext>
          </a:extLst>
        </p:cNvPr>
        <p:cNvGrpSpPr/>
        <p:nvPr/>
      </p:nvGrpSpPr>
      <p:grpSpPr>
        <a:xfrm>
          <a:off x="0" y="0"/>
          <a:ext cx="0" cy="0"/>
          <a:chOff x="0" y="0"/>
          <a:chExt cx="0" cy="0"/>
        </a:xfrm>
      </p:grpSpPr>
      <p:sp>
        <p:nvSpPr>
          <p:cNvPr id="2" name="Nadpis 1">
            <a:extLst>
              <a:ext uri="{FF2B5EF4-FFF2-40B4-BE49-F238E27FC236}">
                <a16:creationId xmlns:a16="http://schemas.microsoft.com/office/drawing/2014/main" id="{388D648A-0A2E-DB6F-1328-A544D0C7CAC9}"/>
              </a:ext>
            </a:extLst>
          </p:cNvPr>
          <p:cNvSpPr>
            <a:spLocks noGrp="1"/>
          </p:cNvSpPr>
          <p:nvPr>
            <p:ph type="title"/>
          </p:nvPr>
        </p:nvSpPr>
        <p:spPr/>
        <p:txBody>
          <a:bodyPr>
            <a:normAutofit/>
          </a:bodyPr>
          <a:lstStyle/>
          <a:p>
            <a:r>
              <a:rPr lang="cs-CZ" sz="3600" dirty="0" smtClean="0">
                <a:latin typeface="Arial" panose="020B0604020202020204" pitchFamily="34" charset="0"/>
                <a:cs typeface="Arial" panose="020B0604020202020204" pitchFamily="34" charset="0"/>
              </a:rPr>
              <a:t>Monitorovací </a:t>
            </a:r>
            <a:r>
              <a:rPr lang="cs-CZ" sz="3600" dirty="0">
                <a:latin typeface="Arial" panose="020B0604020202020204" pitchFamily="34" charset="0"/>
                <a:cs typeface="Arial" panose="020B0604020202020204" pitchFamily="34" charset="0"/>
              </a:rPr>
              <a:t>systém (II)</a:t>
            </a:r>
          </a:p>
        </p:txBody>
      </p:sp>
      <p:sp>
        <p:nvSpPr>
          <p:cNvPr id="3" name="Zástupný obsah 2">
            <a:extLst>
              <a:ext uri="{FF2B5EF4-FFF2-40B4-BE49-F238E27FC236}">
                <a16:creationId xmlns:a16="http://schemas.microsoft.com/office/drawing/2014/main" id="{4448DAD6-4FEC-2DDF-08C7-A71525E17210}"/>
              </a:ext>
            </a:extLst>
          </p:cNvPr>
          <p:cNvSpPr>
            <a:spLocks noGrp="1"/>
          </p:cNvSpPr>
          <p:nvPr>
            <p:ph idx="1"/>
          </p:nvPr>
        </p:nvSpPr>
        <p:spPr>
          <a:xfrm>
            <a:off x="407035" y="1876926"/>
            <a:ext cx="10946765" cy="4800600"/>
          </a:xfrm>
        </p:spPr>
        <p:txBody>
          <a:bodyPr>
            <a:normAutofit/>
          </a:bodyPr>
          <a:lstStyle/>
          <a:p>
            <a:pPr marL="0" indent="0">
              <a:buNone/>
            </a:pPr>
            <a:r>
              <a:rPr lang="cs-CZ" sz="2400" dirty="0"/>
              <a:t>Externí uživatelé:</a:t>
            </a:r>
          </a:p>
          <a:p>
            <a:r>
              <a:rPr lang="cs-CZ" sz="2400" dirty="0"/>
              <a:t>Většinou mírně pozitivní nebo neutrální zpětná vazba</a:t>
            </a:r>
          </a:p>
          <a:p>
            <a:r>
              <a:rPr lang="cs-CZ" sz="2400" dirty="0"/>
              <a:t>Mírná většina uživatelů považuje systém za spíše přehledný, intuitivní a umí si v systému poradit</a:t>
            </a:r>
          </a:p>
          <a:p>
            <a:r>
              <a:rPr lang="cs-CZ" sz="2400" dirty="0"/>
              <a:t>Spíše nižší je informovanost o dostupné technické podpoře prostřednictvím Technické volací linky a dalších nástrojů uživatelské podpory, o existenci návodných videí dokonce neví většina respondentů (většina těch, kteří je využili, přitom tuto formu považuje za nápomocnou)</a:t>
            </a:r>
          </a:p>
          <a:p>
            <a:r>
              <a:rPr lang="cs-CZ" sz="2400" dirty="0"/>
              <a:t>Konkrétní výtky </a:t>
            </a:r>
          </a:p>
          <a:p>
            <a:pPr lvl="1"/>
            <a:r>
              <a:rPr lang="cs-CZ" sz="2000" dirty="0"/>
              <a:t>většinou opět obecné (rychlost systému, výpadky, odhlašování po 60 minutách) nebo technické (absence zkráceného názvu projektů, zobrazení projektu z pohledu žadatele, atd.)</a:t>
            </a:r>
          </a:p>
          <a:p>
            <a:pPr lvl="1"/>
            <a:r>
              <a:rPr lang="cs-CZ" sz="2000" dirty="0"/>
              <a:t>Také externí uživatelé upozorňují na problém s oddělením modulu veřejných zakázek od projektového modulu – nepřehledná vazba, komplikace pro administraci</a:t>
            </a:r>
          </a:p>
          <a:p>
            <a:pPr lvl="1"/>
            <a:endParaRPr lang="cs-CZ" sz="2000" dirty="0"/>
          </a:p>
        </p:txBody>
      </p:sp>
      <p:sp>
        <p:nvSpPr>
          <p:cNvPr id="4" name="Zástupný symbol pro číslo snímku 3">
            <a:extLst>
              <a:ext uri="{FF2B5EF4-FFF2-40B4-BE49-F238E27FC236}">
                <a16:creationId xmlns:a16="http://schemas.microsoft.com/office/drawing/2014/main" id="{0B8299B0-FBFB-573E-E6AE-D757C7C62C40}"/>
              </a:ext>
            </a:extLst>
          </p:cNvPr>
          <p:cNvSpPr>
            <a:spLocks noGrp="1"/>
          </p:cNvSpPr>
          <p:nvPr>
            <p:ph type="sldNum" sz="quarter" idx="12"/>
          </p:nvPr>
        </p:nvSpPr>
        <p:spPr/>
        <p:txBody>
          <a:bodyPr/>
          <a:lstStyle/>
          <a:p>
            <a:fld id="{4160B133-4A0D-4910-9766-EFB28F981602}" type="slidenum">
              <a:rPr lang="cs-CZ" smtClean="0"/>
              <a:pPr/>
              <a:t>21</a:t>
            </a:fld>
            <a:endParaRPr lang="cs-CZ"/>
          </a:p>
        </p:txBody>
      </p:sp>
    </p:spTree>
    <p:extLst>
      <p:ext uri="{BB962C8B-B14F-4D97-AF65-F5344CB8AC3E}">
        <p14:creationId xmlns:p14="http://schemas.microsoft.com/office/powerpoint/2010/main" val="17534517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DCEF3B-1AB7-A291-3637-73E43C181773}"/>
            </a:ext>
          </a:extLst>
        </p:cNvPr>
        <p:cNvGrpSpPr/>
        <p:nvPr/>
      </p:nvGrpSpPr>
      <p:grpSpPr>
        <a:xfrm>
          <a:off x="0" y="0"/>
          <a:ext cx="0" cy="0"/>
          <a:chOff x="0" y="0"/>
          <a:chExt cx="0" cy="0"/>
        </a:xfrm>
      </p:grpSpPr>
      <p:sp>
        <p:nvSpPr>
          <p:cNvPr id="2" name="Nadpis 1">
            <a:extLst>
              <a:ext uri="{FF2B5EF4-FFF2-40B4-BE49-F238E27FC236}">
                <a16:creationId xmlns:a16="http://schemas.microsoft.com/office/drawing/2014/main" id="{FC78414A-A4E4-0050-AF83-6B8931D755BC}"/>
              </a:ext>
            </a:extLst>
          </p:cNvPr>
          <p:cNvSpPr>
            <a:spLocks noGrp="1"/>
          </p:cNvSpPr>
          <p:nvPr>
            <p:ph type="title"/>
          </p:nvPr>
        </p:nvSpPr>
        <p:spPr/>
        <p:txBody>
          <a:bodyPr>
            <a:normAutofit/>
          </a:bodyPr>
          <a:lstStyle/>
          <a:p>
            <a:r>
              <a:rPr lang="cs-CZ" sz="3600" dirty="0" smtClean="0">
                <a:latin typeface="Arial" panose="020B0604020202020204" pitchFamily="34" charset="0"/>
                <a:cs typeface="Arial" panose="020B0604020202020204" pitchFamily="34" charset="0"/>
              </a:rPr>
              <a:t>Monitorovací </a:t>
            </a:r>
            <a:r>
              <a:rPr lang="cs-CZ" sz="3600" dirty="0">
                <a:latin typeface="Arial" panose="020B0604020202020204" pitchFamily="34" charset="0"/>
                <a:cs typeface="Arial" panose="020B0604020202020204" pitchFamily="34" charset="0"/>
              </a:rPr>
              <a:t>systém (III)</a:t>
            </a:r>
          </a:p>
        </p:txBody>
      </p:sp>
      <p:sp>
        <p:nvSpPr>
          <p:cNvPr id="3" name="Zástupný obsah 2">
            <a:extLst>
              <a:ext uri="{FF2B5EF4-FFF2-40B4-BE49-F238E27FC236}">
                <a16:creationId xmlns:a16="http://schemas.microsoft.com/office/drawing/2014/main" id="{D7E2CB2E-C144-6E3B-20C0-618387E699F8}"/>
              </a:ext>
            </a:extLst>
          </p:cNvPr>
          <p:cNvSpPr>
            <a:spLocks noGrp="1"/>
          </p:cNvSpPr>
          <p:nvPr>
            <p:ph idx="1"/>
          </p:nvPr>
        </p:nvSpPr>
        <p:spPr>
          <a:xfrm>
            <a:off x="407035" y="1876926"/>
            <a:ext cx="10946765" cy="4800600"/>
          </a:xfrm>
        </p:spPr>
        <p:txBody>
          <a:bodyPr>
            <a:normAutofit lnSpcReduction="10000"/>
          </a:bodyPr>
          <a:lstStyle/>
          <a:p>
            <a:pPr marL="0" indent="0">
              <a:buNone/>
            </a:pPr>
            <a:r>
              <a:rPr lang="cs-CZ" sz="2400" dirty="0"/>
              <a:t>Zpětná vazba ke změně přihlašování do ISKP21+:</a:t>
            </a:r>
          </a:p>
          <a:p>
            <a:r>
              <a:rPr lang="cs-CZ" sz="2400" dirty="0"/>
              <a:t>Většina respondentů s touto změnou nemá zásadní problém</a:t>
            </a:r>
          </a:p>
          <a:p>
            <a:r>
              <a:rPr lang="cs-CZ" sz="2400" dirty="0"/>
              <a:t>Část respondentů ovšem zaznamenalo při přechodu na </a:t>
            </a:r>
            <a:br>
              <a:rPr lang="cs-CZ" sz="2400" dirty="0"/>
            </a:br>
            <a:r>
              <a:rPr lang="cs-CZ" sz="2400" dirty="0"/>
              <a:t>nový systém přihlašování prostřednictvím Identity občana </a:t>
            </a:r>
            <a:br>
              <a:rPr lang="cs-CZ" sz="2400" dirty="0"/>
            </a:br>
            <a:r>
              <a:rPr lang="cs-CZ" sz="2400" dirty="0"/>
              <a:t>technické problémy a nezanedbatelný podíl uživatelů </a:t>
            </a:r>
            <a:br>
              <a:rPr lang="cs-CZ" sz="2400" dirty="0"/>
            </a:br>
            <a:r>
              <a:rPr lang="cs-CZ" sz="2400" dirty="0"/>
              <a:t>(14 %) je se změnou velmi nespokojeno.</a:t>
            </a:r>
          </a:p>
          <a:p>
            <a:r>
              <a:rPr lang="cs-CZ" sz="2400" dirty="0"/>
              <a:t>Konkrétní výtky </a:t>
            </a:r>
          </a:p>
          <a:p>
            <a:pPr lvl="1"/>
            <a:r>
              <a:rPr lang="cs-CZ" sz="2000" dirty="0"/>
              <a:t>Technické problémy s fungováním přihlašování </a:t>
            </a:r>
          </a:p>
          <a:p>
            <a:pPr lvl="1"/>
            <a:r>
              <a:rPr lang="cs-CZ" sz="2000" dirty="0"/>
              <a:t>Problém „zapomenutý telefon“</a:t>
            </a:r>
          </a:p>
          <a:p>
            <a:pPr lvl="1"/>
            <a:r>
              <a:rPr lang="cs-CZ" sz="2000" dirty="0"/>
              <a:t>Nemožnost využívat jeden sdílený účet pro celou organizaci </a:t>
            </a:r>
            <a:br>
              <a:rPr lang="cs-CZ" sz="2000" dirty="0"/>
            </a:br>
            <a:r>
              <a:rPr lang="cs-CZ" sz="2000" dirty="0"/>
              <a:t>(šlo ale o špatnou praxi, která má být vymýcena)</a:t>
            </a:r>
          </a:p>
          <a:p>
            <a:pPr lvl="1"/>
            <a:r>
              <a:rPr lang="cs-CZ" sz="1800" dirty="0">
                <a:solidFill>
                  <a:srgbClr val="000000"/>
                </a:solidFill>
                <a:effectLst/>
                <a:latin typeface="Arial" panose="020B0604020202020204" pitchFamily="34" charset="0"/>
                <a:ea typeface="Times New Roman" panose="02020603050405020304" pitchFamily="18" charset="0"/>
              </a:rPr>
              <a:t>Část uživatelů má ovšem principiální problém s </a:t>
            </a:r>
            <a:r>
              <a:rPr lang="cs-CZ" sz="1800" b="1" dirty="0">
                <a:solidFill>
                  <a:srgbClr val="000000"/>
                </a:solidFill>
                <a:effectLst/>
                <a:latin typeface="Arial" panose="020B0604020202020204" pitchFamily="34" charset="0"/>
                <a:ea typeface="Times New Roman" panose="02020603050405020304" pitchFamily="18" charset="0"/>
              </a:rPr>
              <a:t>využíváním svých soukromých dat</a:t>
            </a:r>
            <a:r>
              <a:rPr lang="cs-CZ" sz="1800" dirty="0">
                <a:solidFill>
                  <a:srgbClr val="000000"/>
                </a:solidFill>
                <a:effectLst/>
                <a:latin typeface="Arial" panose="020B0604020202020204" pitchFamily="34" charset="0"/>
                <a:ea typeface="Times New Roman" panose="02020603050405020304" pitchFamily="18" charset="0"/>
              </a:rPr>
              <a:t> (většina uživatelů nemá zřízeno NIA ID a přihlašuje se bankovní identitou) pro přihlašování do systému, který souvisí s výkonem jejich povolání.</a:t>
            </a:r>
            <a:endParaRPr lang="cs-CZ" sz="2000" dirty="0"/>
          </a:p>
          <a:p>
            <a:pPr lvl="1"/>
            <a:endParaRPr lang="cs-CZ" sz="2000" dirty="0"/>
          </a:p>
        </p:txBody>
      </p:sp>
      <p:graphicFrame>
        <p:nvGraphicFramePr>
          <p:cNvPr id="4" name="Graf 3">
            <a:extLst>
              <a:ext uri="{FF2B5EF4-FFF2-40B4-BE49-F238E27FC236}">
                <a16:creationId xmlns:a16="http://schemas.microsoft.com/office/drawing/2014/main" id="{442431B8-EBA9-624D-AE7A-2DF638069CA5}"/>
              </a:ext>
            </a:extLst>
          </p:cNvPr>
          <p:cNvGraphicFramePr/>
          <p:nvPr>
            <p:extLst>
              <p:ext uri="{D42A27DB-BD31-4B8C-83A1-F6EECF244321}">
                <p14:modId xmlns:p14="http://schemas.microsoft.com/office/powerpoint/2010/main" val="4073894827"/>
              </p:ext>
            </p:extLst>
          </p:nvPr>
        </p:nvGraphicFramePr>
        <p:xfrm>
          <a:off x="8180421" y="1410901"/>
          <a:ext cx="4011579" cy="4003310"/>
        </p:xfrm>
        <a:graphic>
          <a:graphicData uri="http://schemas.openxmlformats.org/drawingml/2006/chart">
            <c:chart xmlns:c="http://schemas.openxmlformats.org/drawingml/2006/chart" xmlns:r="http://schemas.openxmlformats.org/officeDocument/2006/relationships" r:id="rId3"/>
          </a:graphicData>
        </a:graphic>
      </p:graphicFrame>
      <p:sp>
        <p:nvSpPr>
          <p:cNvPr id="5" name="Zástupný symbol pro číslo snímku 4">
            <a:extLst>
              <a:ext uri="{FF2B5EF4-FFF2-40B4-BE49-F238E27FC236}">
                <a16:creationId xmlns:a16="http://schemas.microsoft.com/office/drawing/2014/main" id="{0901D986-8B25-5B63-23F2-8036C8F2B749}"/>
              </a:ext>
            </a:extLst>
          </p:cNvPr>
          <p:cNvSpPr>
            <a:spLocks noGrp="1"/>
          </p:cNvSpPr>
          <p:nvPr>
            <p:ph type="sldNum" sz="quarter" idx="12"/>
          </p:nvPr>
        </p:nvSpPr>
        <p:spPr/>
        <p:txBody>
          <a:bodyPr/>
          <a:lstStyle/>
          <a:p>
            <a:fld id="{4160B133-4A0D-4910-9766-EFB28F981602}" type="slidenum">
              <a:rPr lang="cs-CZ" smtClean="0"/>
              <a:pPr/>
              <a:t>22</a:t>
            </a:fld>
            <a:endParaRPr lang="cs-CZ"/>
          </a:p>
        </p:txBody>
      </p:sp>
    </p:spTree>
    <p:extLst>
      <p:ext uri="{BB962C8B-B14F-4D97-AF65-F5344CB8AC3E}">
        <p14:creationId xmlns:p14="http://schemas.microsoft.com/office/powerpoint/2010/main" val="20407268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98EE0A-2787-EBE2-8FCD-99CA009BDC37}"/>
            </a:ext>
          </a:extLst>
        </p:cNvPr>
        <p:cNvGrpSpPr/>
        <p:nvPr/>
      </p:nvGrpSpPr>
      <p:grpSpPr>
        <a:xfrm>
          <a:off x="0" y="0"/>
          <a:ext cx="0" cy="0"/>
          <a:chOff x="0" y="0"/>
          <a:chExt cx="0" cy="0"/>
        </a:xfrm>
      </p:grpSpPr>
      <p:sp>
        <p:nvSpPr>
          <p:cNvPr id="2" name="Nadpis 1">
            <a:extLst>
              <a:ext uri="{FF2B5EF4-FFF2-40B4-BE49-F238E27FC236}">
                <a16:creationId xmlns:a16="http://schemas.microsoft.com/office/drawing/2014/main" id="{8884BB4C-2355-E745-944C-6544DC0052BD}"/>
              </a:ext>
            </a:extLst>
          </p:cNvPr>
          <p:cNvSpPr>
            <a:spLocks noGrp="1"/>
          </p:cNvSpPr>
          <p:nvPr>
            <p:ph type="title"/>
          </p:nvPr>
        </p:nvSpPr>
        <p:spPr/>
        <p:txBody>
          <a:bodyPr>
            <a:normAutofit/>
          </a:bodyPr>
          <a:lstStyle/>
          <a:p>
            <a:r>
              <a:rPr lang="cs-CZ" sz="3600" dirty="0" smtClean="0">
                <a:latin typeface="Arial" panose="020B0604020202020204" pitchFamily="34" charset="0"/>
                <a:cs typeface="Arial" panose="020B0604020202020204" pitchFamily="34" charset="0"/>
              </a:rPr>
              <a:t>Monitorovací </a:t>
            </a:r>
            <a:r>
              <a:rPr lang="cs-CZ" sz="3600" dirty="0">
                <a:latin typeface="Arial" panose="020B0604020202020204" pitchFamily="34" charset="0"/>
                <a:cs typeface="Arial" panose="020B0604020202020204" pitchFamily="34" charset="0"/>
              </a:rPr>
              <a:t>systém (IV)</a:t>
            </a:r>
          </a:p>
        </p:txBody>
      </p:sp>
      <p:sp>
        <p:nvSpPr>
          <p:cNvPr id="3" name="Zástupný obsah 2">
            <a:extLst>
              <a:ext uri="{FF2B5EF4-FFF2-40B4-BE49-F238E27FC236}">
                <a16:creationId xmlns:a16="http://schemas.microsoft.com/office/drawing/2014/main" id="{3834A72B-D3FC-544E-BD5F-8C7A2D51A286}"/>
              </a:ext>
            </a:extLst>
          </p:cNvPr>
          <p:cNvSpPr>
            <a:spLocks noGrp="1"/>
          </p:cNvSpPr>
          <p:nvPr>
            <p:ph idx="1"/>
          </p:nvPr>
        </p:nvSpPr>
        <p:spPr>
          <a:xfrm>
            <a:off x="838199" y="1825625"/>
            <a:ext cx="10620375" cy="4351338"/>
          </a:xfrm>
        </p:spPr>
        <p:txBody>
          <a:bodyPr>
            <a:normAutofit/>
          </a:bodyPr>
          <a:lstStyle/>
          <a:p>
            <a:r>
              <a:rPr lang="cs-CZ" dirty="0"/>
              <a:t>Doporučení:</a:t>
            </a:r>
          </a:p>
          <a:p>
            <a:pPr lvl="1"/>
            <a:r>
              <a:rPr lang="cs-CZ" dirty="0"/>
              <a:t>Rozšířit nabídku e-learningových kurzů / workshopů zaměřených konkrétně na specifická témata a problémy spojené s využíváním CSSF21+ i ISKP21+ a zvýšit informovanost o nabídce této podpory;</a:t>
            </a:r>
          </a:p>
          <a:p>
            <a:pPr lvl="1"/>
            <a:r>
              <a:rPr lang="cs-CZ" dirty="0"/>
              <a:t>Zvýšit povědomí o dostupných prostředcích uživatelské podpory pro uživatele ISKP21+, mimo jiné také zvýrazněním těchto možností na úvodní stránce systému;</a:t>
            </a:r>
          </a:p>
          <a:p>
            <a:pPr lvl="1"/>
            <a:r>
              <a:rPr lang="cs-CZ" dirty="0"/>
              <a:t>Lépe propojit moduly projektu a veřejných zakázek;</a:t>
            </a:r>
          </a:p>
          <a:p>
            <a:pPr lvl="1"/>
            <a:endParaRPr lang="cs-CZ" dirty="0"/>
          </a:p>
        </p:txBody>
      </p:sp>
      <p:sp>
        <p:nvSpPr>
          <p:cNvPr id="4" name="Zástupný symbol pro číslo snímku 3">
            <a:extLst>
              <a:ext uri="{FF2B5EF4-FFF2-40B4-BE49-F238E27FC236}">
                <a16:creationId xmlns:a16="http://schemas.microsoft.com/office/drawing/2014/main" id="{A628A5E6-94C8-C279-188F-CFAA95290238}"/>
              </a:ext>
            </a:extLst>
          </p:cNvPr>
          <p:cNvSpPr>
            <a:spLocks noGrp="1"/>
          </p:cNvSpPr>
          <p:nvPr>
            <p:ph type="sldNum" sz="quarter" idx="12"/>
          </p:nvPr>
        </p:nvSpPr>
        <p:spPr/>
        <p:txBody>
          <a:bodyPr/>
          <a:lstStyle/>
          <a:p>
            <a:fld id="{4160B133-4A0D-4910-9766-EFB28F981602}" type="slidenum">
              <a:rPr lang="cs-CZ" smtClean="0"/>
              <a:pPr/>
              <a:t>23</a:t>
            </a:fld>
            <a:endParaRPr lang="cs-CZ"/>
          </a:p>
        </p:txBody>
      </p:sp>
    </p:spTree>
    <p:extLst>
      <p:ext uri="{BB962C8B-B14F-4D97-AF65-F5344CB8AC3E}">
        <p14:creationId xmlns:p14="http://schemas.microsoft.com/office/powerpoint/2010/main" val="22615749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8DC579-464D-5806-9060-32131EB8E751}"/>
            </a:ext>
          </a:extLst>
        </p:cNvPr>
        <p:cNvGrpSpPr/>
        <p:nvPr/>
      </p:nvGrpSpPr>
      <p:grpSpPr>
        <a:xfrm>
          <a:off x="0" y="0"/>
          <a:ext cx="0" cy="0"/>
          <a:chOff x="0" y="0"/>
          <a:chExt cx="0" cy="0"/>
        </a:xfrm>
      </p:grpSpPr>
      <p:sp>
        <p:nvSpPr>
          <p:cNvPr id="2" name="Nadpis 1">
            <a:extLst>
              <a:ext uri="{FF2B5EF4-FFF2-40B4-BE49-F238E27FC236}">
                <a16:creationId xmlns:a16="http://schemas.microsoft.com/office/drawing/2014/main" id="{5197B60E-A8A9-1C23-87D2-4570B136E569}"/>
              </a:ext>
            </a:extLst>
          </p:cNvPr>
          <p:cNvSpPr>
            <a:spLocks noGrp="1"/>
          </p:cNvSpPr>
          <p:nvPr>
            <p:ph type="title"/>
          </p:nvPr>
        </p:nvSpPr>
        <p:spPr/>
        <p:txBody>
          <a:bodyPr>
            <a:normAutofit/>
          </a:bodyPr>
          <a:lstStyle/>
          <a:p>
            <a:r>
              <a:rPr lang="pt-BR" sz="3400" dirty="0">
                <a:latin typeface="Arial" panose="020B0604020202020204" pitchFamily="34" charset="0"/>
                <a:cs typeface="Arial" panose="020B0604020202020204" pitchFamily="34" charset="0"/>
              </a:rPr>
              <a:t>Podpora Digitální informační agentury a MV</a:t>
            </a:r>
            <a:endParaRPr lang="cs-CZ" sz="3400" dirty="0">
              <a:latin typeface="Arial" panose="020B0604020202020204" pitchFamily="34" charset="0"/>
              <a:cs typeface="Arial" panose="020B0604020202020204" pitchFamily="34" charset="0"/>
            </a:endParaRPr>
          </a:p>
        </p:txBody>
      </p:sp>
      <p:sp>
        <p:nvSpPr>
          <p:cNvPr id="3" name="Zástupný obsah 2">
            <a:extLst>
              <a:ext uri="{FF2B5EF4-FFF2-40B4-BE49-F238E27FC236}">
                <a16:creationId xmlns:a16="http://schemas.microsoft.com/office/drawing/2014/main" id="{3CE59F95-29AE-B548-BBC4-9FD2489433FF}"/>
              </a:ext>
            </a:extLst>
          </p:cNvPr>
          <p:cNvSpPr>
            <a:spLocks noGrp="1"/>
          </p:cNvSpPr>
          <p:nvPr>
            <p:ph idx="1"/>
          </p:nvPr>
        </p:nvSpPr>
        <p:spPr>
          <a:xfrm>
            <a:off x="407035" y="2381249"/>
            <a:ext cx="10946765" cy="4111625"/>
          </a:xfrm>
        </p:spPr>
        <p:txBody>
          <a:bodyPr>
            <a:normAutofit fontScale="92500" lnSpcReduction="10000"/>
          </a:bodyPr>
          <a:lstStyle/>
          <a:p>
            <a:r>
              <a:rPr lang="cs-CZ" sz="2400" dirty="0"/>
              <a:t>Zaznamenány problémy především v úvodní fázi spojené s nutností rozdělit dřívější jeden projekt na dva – po vzniku DIA</a:t>
            </a:r>
          </a:p>
          <a:p>
            <a:r>
              <a:rPr lang="cs-CZ" sz="2400" dirty="0"/>
              <a:t>Administrace projektů, ze kterých jsou týmy na MV a v DIA podporovány je bezproblémová a negeneruje nadměrnou zátěž. </a:t>
            </a:r>
          </a:p>
          <a:p>
            <a:r>
              <a:rPr lang="cs-CZ" sz="2400" dirty="0"/>
              <a:t>Klíčovou bariérou pro výkon aktivit, vymezených v obou projektech, jsou deficity v administrativní kapacitě obou institucí</a:t>
            </a:r>
          </a:p>
          <a:p>
            <a:pPr lvl="1"/>
            <a:r>
              <a:rPr lang="cs-CZ" sz="2000" dirty="0"/>
              <a:t>Zejména DIA – nová instituce, specifické požadavky na odbornost zaměstnanců; zdlouhavé obsazování pozic</a:t>
            </a:r>
          </a:p>
          <a:p>
            <a:pPr lvl="1"/>
            <a:r>
              <a:rPr lang="cs-CZ" sz="2000" dirty="0"/>
              <a:t>Zásadním ohrožením je fluktuace, zejm. DIA – vysoká odbornost, poptávaná na trhu práce s výrazně vyšším ohodnocením</a:t>
            </a:r>
          </a:p>
          <a:p>
            <a:endParaRPr lang="cs-CZ" sz="2400" dirty="0"/>
          </a:p>
          <a:p>
            <a:r>
              <a:rPr lang="cs-CZ" sz="2400" i="1" dirty="0"/>
              <a:t>Bez doporučení</a:t>
            </a:r>
          </a:p>
        </p:txBody>
      </p:sp>
      <p:sp>
        <p:nvSpPr>
          <p:cNvPr id="4" name="Zástupný symbol pro číslo snímku 3">
            <a:extLst>
              <a:ext uri="{FF2B5EF4-FFF2-40B4-BE49-F238E27FC236}">
                <a16:creationId xmlns:a16="http://schemas.microsoft.com/office/drawing/2014/main" id="{C6C11762-8185-E925-0F1A-D6847273DD43}"/>
              </a:ext>
            </a:extLst>
          </p:cNvPr>
          <p:cNvSpPr>
            <a:spLocks noGrp="1"/>
          </p:cNvSpPr>
          <p:nvPr>
            <p:ph type="sldNum" sz="quarter" idx="12"/>
          </p:nvPr>
        </p:nvSpPr>
        <p:spPr/>
        <p:txBody>
          <a:bodyPr/>
          <a:lstStyle/>
          <a:p>
            <a:fld id="{4160B133-4A0D-4910-9766-EFB28F981602}" type="slidenum">
              <a:rPr lang="cs-CZ" smtClean="0"/>
              <a:pPr/>
              <a:t>24</a:t>
            </a:fld>
            <a:endParaRPr lang="cs-CZ"/>
          </a:p>
        </p:txBody>
      </p:sp>
    </p:spTree>
    <p:extLst>
      <p:ext uri="{BB962C8B-B14F-4D97-AF65-F5344CB8AC3E}">
        <p14:creationId xmlns:p14="http://schemas.microsoft.com/office/powerpoint/2010/main" val="1445955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2B565B-90A8-FDE7-9D11-7754A4EAE847}"/>
            </a:ext>
          </a:extLst>
        </p:cNvPr>
        <p:cNvGrpSpPr/>
        <p:nvPr/>
      </p:nvGrpSpPr>
      <p:grpSpPr>
        <a:xfrm>
          <a:off x="0" y="0"/>
          <a:ext cx="0" cy="0"/>
          <a:chOff x="0" y="0"/>
          <a:chExt cx="0" cy="0"/>
        </a:xfrm>
      </p:grpSpPr>
      <p:sp>
        <p:nvSpPr>
          <p:cNvPr id="2" name="Nadpis 1">
            <a:extLst>
              <a:ext uri="{FF2B5EF4-FFF2-40B4-BE49-F238E27FC236}">
                <a16:creationId xmlns:a16="http://schemas.microsoft.com/office/drawing/2014/main" id="{1CB8E459-F602-8BE8-C21A-C8BF9BD0C507}"/>
              </a:ext>
            </a:extLst>
          </p:cNvPr>
          <p:cNvSpPr>
            <a:spLocks noGrp="1"/>
          </p:cNvSpPr>
          <p:nvPr>
            <p:ph type="title"/>
          </p:nvPr>
        </p:nvSpPr>
        <p:spPr/>
        <p:txBody>
          <a:bodyPr>
            <a:normAutofit/>
          </a:bodyPr>
          <a:lstStyle/>
          <a:p>
            <a:r>
              <a:rPr lang="cs-CZ" sz="3600" dirty="0">
                <a:latin typeface="Arial" panose="020B0604020202020204" pitchFamily="34" charset="0"/>
                <a:cs typeface="Arial" panose="020B0604020202020204" pitchFamily="34" charset="0"/>
              </a:rPr>
              <a:t>Institucionální důvěra</a:t>
            </a:r>
          </a:p>
        </p:txBody>
      </p:sp>
      <p:sp>
        <p:nvSpPr>
          <p:cNvPr id="3" name="Zástupný obsah 2">
            <a:extLst>
              <a:ext uri="{FF2B5EF4-FFF2-40B4-BE49-F238E27FC236}">
                <a16:creationId xmlns:a16="http://schemas.microsoft.com/office/drawing/2014/main" id="{596F4623-36E3-6EAA-4A1C-C9C74B267AAF}"/>
              </a:ext>
            </a:extLst>
          </p:cNvPr>
          <p:cNvSpPr>
            <a:spLocks noGrp="1"/>
          </p:cNvSpPr>
          <p:nvPr>
            <p:ph idx="1"/>
          </p:nvPr>
        </p:nvSpPr>
        <p:spPr>
          <a:xfrm>
            <a:off x="407035" y="2381250"/>
            <a:ext cx="10946765" cy="3795712"/>
          </a:xfrm>
        </p:spPr>
        <p:txBody>
          <a:bodyPr>
            <a:normAutofit fontScale="92500" lnSpcReduction="10000"/>
          </a:bodyPr>
          <a:lstStyle/>
          <a:p>
            <a:r>
              <a:rPr lang="cs-CZ" sz="2400" dirty="0"/>
              <a:t>Více než 91% respondentů vnímají spolupráci s ŘO jako partnerskou </a:t>
            </a:r>
          </a:p>
          <a:p>
            <a:r>
              <a:rPr lang="cs-CZ" sz="2400" dirty="0"/>
              <a:t>komunikace je vnímaná jako transparentní a vstřícná; stabilita a dlouhodobost spolupráce s projektovým manažerem zvyšují důvěru</a:t>
            </a:r>
          </a:p>
          <a:p>
            <a:r>
              <a:rPr lang="cs-CZ" sz="2400" dirty="0"/>
              <a:t>Partnerský vztah vnímán také k ostatním institucím </a:t>
            </a:r>
            <a:br>
              <a:rPr lang="cs-CZ" sz="2400" dirty="0"/>
            </a:br>
            <a:r>
              <a:rPr lang="cs-CZ" sz="2400" dirty="0"/>
              <a:t>v regionech</a:t>
            </a:r>
          </a:p>
          <a:p>
            <a:r>
              <a:rPr lang="cs-CZ" sz="2400" dirty="0"/>
              <a:t>Důvěra ovlivněna neformálními vztahy a osobními </a:t>
            </a:r>
            <a:br>
              <a:rPr lang="cs-CZ" sz="2400" dirty="0"/>
            </a:br>
            <a:r>
              <a:rPr lang="cs-CZ" sz="2400" dirty="0"/>
              <a:t>kontakty mezi </a:t>
            </a:r>
            <a:r>
              <a:rPr lang="cs-CZ" sz="2400" dirty="0" err="1"/>
              <a:t>reg</a:t>
            </a:r>
            <a:r>
              <a:rPr lang="cs-CZ" sz="2400" dirty="0"/>
              <a:t>. partnery a klíčovými stakeholdery</a:t>
            </a:r>
          </a:p>
          <a:p>
            <a:r>
              <a:rPr lang="cs-CZ" sz="2400" dirty="0"/>
              <a:t>Doporučení:</a:t>
            </a:r>
          </a:p>
          <a:p>
            <a:pPr lvl="1"/>
            <a:r>
              <a:rPr lang="cs-CZ" sz="2000" dirty="0"/>
              <a:t>Zvýšit důraz na účast regionálních partnerů, především </a:t>
            </a:r>
            <a:br>
              <a:rPr lang="cs-CZ" sz="2000" dirty="0"/>
            </a:br>
            <a:r>
              <a:rPr lang="cs-CZ" sz="2000" dirty="0"/>
              <a:t>představitelů MAS v dotazníkovém šetření pro budoucí </a:t>
            </a:r>
            <a:br>
              <a:rPr lang="cs-CZ" sz="2000" dirty="0"/>
            </a:br>
            <a:r>
              <a:rPr lang="cs-CZ" sz="2000" dirty="0"/>
              <a:t>Průběžná hodnocení, systematicky informovat o přínosech </a:t>
            </a:r>
            <a:br>
              <a:rPr lang="cs-CZ" sz="2000" dirty="0"/>
            </a:br>
            <a:r>
              <a:rPr lang="cs-CZ" sz="2000" dirty="0"/>
              <a:t>šetření a motivovat regionální partnery k účasti.</a:t>
            </a:r>
          </a:p>
        </p:txBody>
      </p:sp>
      <p:sp>
        <p:nvSpPr>
          <p:cNvPr id="5" name="TextovéPole 4">
            <a:extLst>
              <a:ext uri="{FF2B5EF4-FFF2-40B4-BE49-F238E27FC236}">
                <a16:creationId xmlns:a16="http://schemas.microsoft.com/office/drawing/2014/main" id="{5A70B4C9-5D80-A546-F67F-C8C8A369478C}"/>
              </a:ext>
            </a:extLst>
          </p:cNvPr>
          <p:cNvSpPr txBox="1"/>
          <p:nvPr/>
        </p:nvSpPr>
        <p:spPr>
          <a:xfrm>
            <a:off x="647699" y="1342846"/>
            <a:ext cx="9172575" cy="646331"/>
          </a:xfrm>
          <a:prstGeom prst="rect">
            <a:avLst/>
          </a:prstGeom>
          <a:noFill/>
        </p:spPr>
        <p:txBody>
          <a:bodyPr wrap="square" rtlCol="0">
            <a:spAutoFit/>
          </a:bodyPr>
          <a:lstStyle/>
          <a:p>
            <a:r>
              <a:rPr lang="cs-CZ" sz="1800" b="1" dirty="0">
                <a:solidFill>
                  <a:srgbClr val="E92841"/>
                </a:solidFill>
                <a:effectLst/>
                <a:latin typeface="Arial" panose="020B0604020202020204" pitchFamily="34" charset="0"/>
                <a:ea typeface="MS Mincho" panose="02020609040205080304" pitchFamily="49" charset="-128"/>
                <a:cs typeface="Times New Roman" panose="02020603050405020304" pitchFamily="18" charset="0"/>
              </a:rPr>
              <a:t>„Regionální partneři si důvěry ve vztahu k ŘO i dalším partnerům v území    vysoce cení “</a:t>
            </a:r>
            <a:endParaRPr lang="cs-CZ" dirty="0"/>
          </a:p>
        </p:txBody>
      </p:sp>
      <p:graphicFrame>
        <p:nvGraphicFramePr>
          <p:cNvPr id="4" name="Graf 3">
            <a:extLst>
              <a:ext uri="{FF2B5EF4-FFF2-40B4-BE49-F238E27FC236}">
                <a16:creationId xmlns:a16="http://schemas.microsoft.com/office/drawing/2014/main" id="{00000000-0008-0000-0100-000002000000}"/>
              </a:ext>
            </a:extLst>
          </p:cNvPr>
          <p:cNvGraphicFramePr/>
          <p:nvPr>
            <p:extLst>
              <p:ext uri="{D42A27DB-BD31-4B8C-83A1-F6EECF244321}">
                <p14:modId xmlns:p14="http://schemas.microsoft.com/office/powerpoint/2010/main" val="4211944907"/>
              </p:ext>
            </p:extLst>
          </p:nvPr>
        </p:nvGraphicFramePr>
        <p:xfrm>
          <a:off x="7391400" y="3295650"/>
          <a:ext cx="4647565" cy="3562350"/>
        </p:xfrm>
        <a:graphic>
          <a:graphicData uri="http://schemas.openxmlformats.org/drawingml/2006/chart">
            <c:chart xmlns:c="http://schemas.openxmlformats.org/drawingml/2006/chart" xmlns:r="http://schemas.openxmlformats.org/officeDocument/2006/relationships" r:id="rId3"/>
          </a:graphicData>
        </a:graphic>
      </p:graphicFrame>
      <p:sp>
        <p:nvSpPr>
          <p:cNvPr id="6" name="Zástupný symbol pro číslo snímku 5">
            <a:extLst>
              <a:ext uri="{FF2B5EF4-FFF2-40B4-BE49-F238E27FC236}">
                <a16:creationId xmlns:a16="http://schemas.microsoft.com/office/drawing/2014/main" id="{D3097DD4-9453-C964-74BF-56520EA916DE}"/>
              </a:ext>
            </a:extLst>
          </p:cNvPr>
          <p:cNvSpPr>
            <a:spLocks noGrp="1"/>
          </p:cNvSpPr>
          <p:nvPr>
            <p:ph type="sldNum" sz="quarter" idx="12"/>
          </p:nvPr>
        </p:nvSpPr>
        <p:spPr/>
        <p:txBody>
          <a:bodyPr/>
          <a:lstStyle/>
          <a:p>
            <a:fld id="{4160B133-4A0D-4910-9766-EFB28F981602}" type="slidenum">
              <a:rPr lang="cs-CZ" smtClean="0"/>
              <a:pPr/>
              <a:t>25</a:t>
            </a:fld>
            <a:endParaRPr lang="cs-CZ"/>
          </a:p>
        </p:txBody>
      </p:sp>
    </p:spTree>
    <p:extLst>
      <p:ext uri="{BB962C8B-B14F-4D97-AF65-F5344CB8AC3E}">
        <p14:creationId xmlns:p14="http://schemas.microsoft.com/office/powerpoint/2010/main" val="39065700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odnadpis 2">
            <a:extLst>
              <a:ext uri="{FF2B5EF4-FFF2-40B4-BE49-F238E27FC236}">
                <a16:creationId xmlns:a16="http://schemas.microsoft.com/office/drawing/2014/main" id="{63BF630E-C37E-41A4-B5C2-B548C0A0BE41}"/>
              </a:ext>
            </a:extLst>
          </p:cNvPr>
          <p:cNvSpPr txBox="1">
            <a:spLocks/>
          </p:cNvSpPr>
          <p:nvPr/>
        </p:nvSpPr>
        <p:spPr>
          <a:xfrm>
            <a:off x="533982" y="2274016"/>
            <a:ext cx="11124036" cy="186568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EF4350"/>
              </a:buClr>
              <a:buFont typeface="Arial" panose="020B0604020202020204" pitchFamily="34" charset="0"/>
              <a:buNone/>
              <a:defRPr sz="2400" kern="1200">
                <a:solidFill>
                  <a:srgbClr val="0D3B5E"/>
                </a:solidFill>
                <a:latin typeface="+mn-lt"/>
                <a:ea typeface="+mn-ea"/>
                <a:cs typeface="+mn-cs"/>
              </a:defRPr>
            </a:lvl1pPr>
            <a:lvl2pPr marL="457200" indent="0" algn="ctr" defTabSz="914400" rtl="0" eaLnBrk="1" latinLnBrk="0" hangingPunct="1">
              <a:lnSpc>
                <a:spcPct val="90000"/>
              </a:lnSpc>
              <a:spcBef>
                <a:spcPts val="500"/>
              </a:spcBef>
              <a:buClr>
                <a:srgbClr val="EF4350"/>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Clr>
                <a:srgbClr val="EF4350"/>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Clr>
                <a:srgbClr val="EF4350"/>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Clr>
                <a:srgbClr val="EF4350"/>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
                <a:srgbClr val="EF4350"/>
              </a:buClr>
              <a:buSzTx/>
              <a:buFont typeface="Arial" panose="020B0604020202020204" pitchFamily="34" charset="0"/>
              <a:buNone/>
              <a:tabLst/>
              <a:defRPr/>
            </a:pPr>
            <a:endParaRPr lang="cs-CZ" sz="2000">
              <a:solidFill>
                <a:schemeClr val="tx1"/>
              </a:solidFill>
              <a:latin typeface="Calibri"/>
            </a:endParaRPr>
          </a:p>
          <a:p>
            <a:pPr marL="0" marR="0" lvl="0" indent="0" algn="ctr" defTabSz="914400" rtl="0" eaLnBrk="1" fontAlgn="auto" latinLnBrk="0" hangingPunct="1">
              <a:lnSpc>
                <a:spcPct val="90000"/>
              </a:lnSpc>
              <a:spcBef>
                <a:spcPts val="1000"/>
              </a:spcBef>
              <a:spcAft>
                <a:spcPts val="0"/>
              </a:spcAft>
              <a:buClr>
                <a:srgbClr val="EF4350"/>
              </a:buClr>
              <a:buSzTx/>
              <a:buFont typeface="Arial" panose="020B0604020202020204" pitchFamily="34" charset="0"/>
              <a:buNone/>
              <a:tabLst/>
              <a:defRPr/>
            </a:pPr>
            <a:r>
              <a:rPr kumimoji="0" lang="cs-CZ" sz="5400" b="1" i="0" u="none" strike="noStrike" kern="1200" cap="none" spc="0" normalizeH="0" baseline="0" noProof="0">
                <a:ln>
                  <a:noFill/>
                </a:ln>
                <a:solidFill>
                  <a:schemeClr val="tx1"/>
                </a:solidFill>
                <a:effectLst/>
                <a:uLnTx/>
                <a:uFillTx/>
                <a:latin typeface="Calibri"/>
                <a:ea typeface="+mn-ea"/>
                <a:cs typeface="+mn-cs"/>
              </a:rPr>
              <a:t>DĚKUJEME ZA POZORNOST</a:t>
            </a:r>
          </a:p>
        </p:txBody>
      </p:sp>
      <p:sp>
        <p:nvSpPr>
          <p:cNvPr id="4" name="TextovéPole 3">
            <a:extLst>
              <a:ext uri="{FF2B5EF4-FFF2-40B4-BE49-F238E27FC236}">
                <a16:creationId xmlns:a16="http://schemas.microsoft.com/office/drawing/2014/main" id="{067C1E97-2AB2-0405-17C2-762E17D997ED}"/>
              </a:ext>
            </a:extLst>
          </p:cNvPr>
          <p:cNvSpPr txBox="1"/>
          <p:nvPr/>
        </p:nvSpPr>
        <p:spPr>
          <a:xfrm>
            <a:off x="4884548" y="5135504"/>
            <a:ext cx="2589272" cy="830997"/>
          </a:xfrm>
          <a:prstGeom prst="rect">
            <a:avLst/>
          </a:prstGeom>
          <a:noFill/>
        </p:spPr>
        <p:txBody>
          <a:bodyPr wrap="square">
            <a:spAutoFit/>
          </a:bodyPr>
          <a:lstStyle/>
          <a:p>
            <a:r>
              <a:rPr kumimoji="0" lang="cs-CZ" sz="1600" b="1" i="0" u="none" strike="noStrike" kern="1200" cap="none" spc="0" normalizeH="0" baseline="0" noProof="0">
                <a:ln>
                  <a:noFill/>
                </a:ln>
                <a:solidFill>
                  <a:schemeClr val="tx1"/>
                </a:solidFill>
                <a:effectLst/>
                <a:uLnTx/>
                <a:uFillTx/>
                <a:latin typeface="Arial" panose="020B0604020202020204" pitchFamily="34" charset="0"/>
                <a:cs typeface="Arial" panose="020B0604020202020204" pitchFamily="34" charset="0"/>
              </a:rPr>
              <a:t>Lukáš Maláč</a:t>
            </a:r>
            <a:r>
              <a:rPr kumimoji="0" lang="cs-CZ" sz="1600" b="0" i="0" u="none" strike="noStrike" kern="1200" cap="none" spc="0" normalizeH="0" baseline="0" noProof="0">
                <a:ln>
                  <a:noFill/>
                </a:ln>
                <a:solidFill>
                  <a:schemeClr val="tx1"/>
                </a:solidFill>
                <a:effectLst/>
                <a:uLnTx/>
                <a:uFillTx/>
                <a:latin typeface="Arial" panose="020B0604020202020204" pitchFamily="34" charset="0"/>
                <a:cs typeface="Arial" panose="020B0604020202020204" pitchFamily="34" charset="0"/>
              </a:rPr>
              <a:t/>
            </a:r>
            <a:br>
              <a:rPr kumimoji="0" lang="cs-CZ" sz="1600" b="0" i="0" u="none" strike="noStrike" kern="1200" cap="none" spc="0" normalizeH="0" baseline="0" noProof="0">
                <a:ln>
                  <a:noFill/>
                </a:ln>
                <a:solidFill>
                  <a:schemeClr val="tx1"/>
                </a:solidFill>
                <a:effectLst/>
                <a:uLnTx/>
                <a:uFillTx/>
                <a:latin typeface="Arial" panose="020B0604020202020204" pitchFamily="34" charset="0"/>
                <a:cs typeface="Arial" panose="020B0604020202020204" pitchFamily="34" charset="0"/>
              </a:rPr>
            </a:br>
            <a:r>
              <a:rPr kumimoji="0" lang="cs-CZ" sz="1600" b="0" i="0" u="none" strike="noStrike" kern="1200" cap="none" spc="0" normalizeH="0" baseline="0" noProof="0">
                <a:ln>
                  <a:noFill/>
                </a:ln>
                <a:solidFill>
                  <a:srgbClr val="F7B816"/>
                </a:solidFill>
                <a:effectLst/>
                <a:uLnTx/>
                <a:uFillTx/>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xmlns="" val="tx"/>
                    </a:ext>
                  </a:extLst>
                </a:hlinkClick>
              </a:rPr>
              <a:t>lukas.malac@navigae.cz</a:t>
            </a:r>
            <a:r>
              <a:rPr kumimoji="0" lang="cs-CZ" sz="1600" b="0" i="0" u="none" strike="noStrike" kern="1200" cap="none" spc="0" normalizeH="0" baseline="0" noProof="0">
                <a:ln>
                  <a:noFill/>
                </a:ln>
                <a:solidFill>
                  <a:schemeClr val="tx1"/>
                </a:solidFill>
                <a:effectLst/>
                <a:uLnTx/>
                <a:uFillTx/>
                <a:latin typeface="Arial" panose="020B0604020202020204" pitchFamily="34" charset="0"/>
                <a:cs typeface="Arial" panose="020B0604020202020204" pitchFamily="34" charset="0"/>
              </a:rPr>
              <a:t/>
            </a:r>
            <a:br>
              <a:rPr kumimoji="0" lang="cs-CZ" sz="1600" b="0" i="0" u="none" strike="noStrike" kern="1200" cap="none" spc="0" normalizeH="0" baseline="0" noProof="0">
                <a:ln>
                  <a:noFill/>
                </a:ln>
                <a:solidFill>
                  <a:schemeClr val="tx1"/>
                </a:solidFill>
                <a:effectLst/>
                <a:uLnTx/>
                <a:uFillTx/>
                <a:latin typeface="Arial" panose="020B0604020202020204" pitchFamily="34" charset="0"/>
                <a:cs typeface="Arial" panose="020B0604020202020204" pitchFamily="34" charset="0"/>
              </a:rPr>
            </a:br>
            <a:r>
              <a:rPr kumimoji="0" lang="cs-CZ" sz="1600" b="0" i="0" u="none" strike="noStrike" kern="1200" cap="none" spc="0" normalizeH="0" baseline="0" noProof="0">
                <a:ln>
                  <a:noFill/>
                </a:ln>
                <a:solidFill>
                  <a:schemeClr val="tx1"/>
                </a:solidFill>
                <a:effectLst/>
                <a:uLnTx/>
                <a:uFillTx/>
                <a:latin typeface="Arial" panose="020B0604020202020204" pitchFamily="34" charset="0"/>
                <a:cs typeface="Arial" panose="020B0604020202020204" pitchFamily="34" charset="0"/>
              </a:rPr>
              <a:t>tel. 607 018 025</a:t>
            </a:r>
            <a:endParaRPr lang="cs-CZ" sz="1600">
              <a:latin typeface="Arial" panose="020B0604020202020204" pitchFamily="34" charset="0"/>
              <a:cs typeface="Arial" panose="020B0604020202020204" pitchFamily="34" charset="0"/>
            </a:endParaRPr>
          </a:p>
        </p:txBody>
      </p:sp>
      <p:sp>
        <p:nvSpPr>
          <p:cNvPr id="8" name="TextovéPole 7">
            <a:extLst>
              <a:ext uri="{FF2B5EF4-FFF2-40B4-BE49-F238E27FC236}">
                <a16:creationId xmlns:a16="http://schemas.microsoft.com/office/drawing/2014/main" id="{640DD7A7-4EEA-7C23-72E1-807BE3CCCB8F}"/>
              </a:ext>
            </a:extLst>
          </p:cNvPr>
          <p:cNvSpPr txBox="1"/>
          <p:nvPr/>
        </p:nvSpPr>
        <p:spPr>
          <a:xfrm>
            <a:off x="8205007" y="5135504"/>
            <a:ext cx="2745759" cy="757130"/>
          </a:xfrm>
          <a:prstGeom prst="rect">
            <a:avLst/>
          </a:prstGeom>
          <a:noFill/>
        </p:spPr>
        <p:txBody>
          <a:bodyPr wrap="square" lIns="91440" tIns="45720" rIns="91440" bIns="45720" anchor="t">
            <a:spAutoFit/>
          </a:bodyPr>
          <a:lstStyle/>
          <a:p>
            <a:pPr>
              <a:lnSpc>
                <a:spcPct val="90000"/>
              </a:lnSpc>
              <a:spcBef>
                <a:spcPts val="1000"/>
              </a:spcBef>
              <a:buClr>
                <a:srgbClr val="EF4350"/>
              </a:buClr>
              <a:defRPr/>
            </a:pPr>
            <a:r>
              <a:rPr lang="cs-CZ" sz="1600" b="1">
                <a:latin typeface="Arial"/>
                <a:cs typeface="Arial"/>
              </a:rPr>
              <a:t>Marie </a:t>
            </a:r>
            <a:r>
              <a:rPr lang="cs-CZ" sz="1600" b="1" err="1">
                <a:latin typeface="Arial"/>
                <a:cs typeface="Arial"/>
              </a:rPr>
              <a:t>Valínová</a:t>
            </a:r>
            <a:r>
              <a:rPr lang="cs-CZ" sz="1600">
                <a:latin typeface="Arial" panose="020B0604020202020204" pitchFamily="34" charset="0"/>
                <a:cs typeface="Arial" panose="020B0604020202020204" pitchFamily="34" charset="0"/>
              </a:rPr>
              <a:t/>
            </a:r>
            <a:br>
              <a:rPr lang="cs-CZ" sz="1600">
                <a:latin typeface="Arial" panose="020B0604020202020204" pitchFamily="34" charset="0"/>
                <a:cs typeface="Arial" panose="020B0604020202020204" pitchFamily="34" charset="0"/>
              </a:rPr>
            </a:br>
            <a:r>
              <a:rPr lang="cs-CZ" sz="1600" err="1">
                <a:solidFill>
                  <a:schemeClr val="accent4"/>
                </a:solidFill>
                <a:latin typeface="Arial"/>
                <a:cs typeface="Arial"/>
              </a:rPr>
              <a:t>marie.valinova</a:t>
            </a:r>
            <a:r>
              <a:rPr lang="cs-CZ" sz="1600">
                <a:solidFill>
                  <a:schemeClr val="accent4"/>
                </a:solidFill>
                <a:latin typeface="Arial"/>
                <a:cs typeface="Arial"/>
                <a:hlinkClick r:id="rId4">
                  <a:extLst>
                    <a:ext uri="{A12FA001-AC4F-418D-AE19-62706E023703}">
                      <ahyp:hlinkClr xmlns:ahyp="http://schemas.microsoft.com/office/drawing/2018/hyperlinkcolor" xmlns="" val="tx"/>
                    </a:ext>
                  </a:extLst>
                </a:hlinkClick>
              </a:rPr>
              <a:t>@navigae.cz</a:t>
            </a:r>
            <a:r>
              <a:rPr lang="cs-CZ" sz="1600">
                <a:solidFill>
                  <a:schemeClr val="accent4"/>
                </a:solidFill>
                <a:latin typeface="Arial"/>
                <a:cs typeface="Arial"/>
              </a:rPr>
              <a:t> </a:t>
            </a:r>
            <a:r>
              <a:rPr lang="cs-CZ" sz="1600">
                <a:latin typeface="Arial"/>
                <a:cs typeface="Arial"/>
              </a:rPr>
              <a:t>tel. 731 610 217</a:t>
            </a:r>
          </a:p>
        </p:txBody>
      </p:sp>
      <p:cxnSp>
        <p:nvCxnSpPr>
          <p:cNvPr id="11" name="Přímá spojnice 10">
            <a:extLst>
              <a:ext uri="{FF2B5EF4-FFF2-40B4-BE49-F238E27FC236}">
                <a16:creationId xmlns:a16="http://schemas.microsoft.com/office/drawing/2014/main" id="{B59CC1B0-295D-D934-F53A-DEF50BD1E5DF}"/>
              </a:ext>
            </a:extLst>
          </p:cNvPr>
          <p:cNvCxnSpPr>
            <a:cxnSpLocks/>
          </p:cNvCxnSpPr>
          <p:nvPr/>
        </p:nvCxnSpPr>
        <p:spPr>
          <a:xfrm>
            <a:off x="4884548" y="4726984"/>
            <a:ext cx="6889707" cy="0"/>
          </a:xfrm>
          <a:prstGeom prst="line">
            <a:avLst/>
          </a:prstGeom>
          <a:ln w="28575">
            <a:solidFill>
              <a:srgbClr val="F7B816"/>
            </a:solidFill>
          </a:ln>
        </p:spPr>
        <p:style>
          <a:lnRef idx="1">
            <a:schemeClr val="accent1"/>
          </a:lnRef>
          <a:fillRef idx="0">
            <a:schemeClr val="accent1"/>
          </a:fillRef>
          <a:effectRef idx="0">
            <a:schemeClr val="accent1"/>
          </a:effectRef>
          <a:fontRef idx="minor">
            <a:schemeClr val="tx1"/>
          </a:fontRef>
        </p:style>
      </p:cxnSp>
      <p:cxnSp>
        <p:nvCxnSpPr>
          <p:cNvPr id="14" name="Přímá spojnice 13">
            <a:extLst>
              <a:ext uri="{FF2B5EF4-FFF2-40B4-BE49-F238E27FC236}">
                <a16:creationId xmlns:a16="http://schemas.microsoft.com/office/drawing/2014/main" id="{8FBB633E-341D-CC5A-96E0-F9748BE8D897}"/>
              </a:ext>
            </a:extLst>
          </p:cNvPr>
          <p:cNvCxnSpPr>
            <a:cxnSpLocks/>
          </p:cNvCxnSpPr>
          <p:nvPr/>
        </p:nvCxnSpPr>
        <p:spPr>
          <a:xfrm>
            <a:off x="414224" y="1686732"/>
            <a:ext cx="6889707" cy="0"/>
          </a:xfrm>
          <a:prstGeom prst="line">
            <a:avLst/>
          </a:prstGeom>
          <a:ln w="28575">
            <a:solidFill>
              <a:srgbClr val="F7B816"/>
            </a:solidFill>
            <a:prstDash val="solid"/>
          </a:ln>
        </p:spPr>
        <p:style>
          <a:lnRef idx="1">
            <a:schemeClr val="accent1"/>
          </a:lnRef>
          <a:fillRef idx="0">
            <a:schemeClr val="accent1"/>
          </a:fillRef>
          <a:effectRef idx="0">
            <a:schemeClr val="accent1"/>
          </a:effectRef>
          <a:fontRef idx="minor">
            <a:schemeClr val="tx1"/>
          </a:fontRef>
        </p:style>
      </p:cxnSp>
      <p:sp>
        <p:nvSpPr>
          <p:cNvPr id="2" name="Zástupný symbol pro číslo snímku 1">
            <a:extLst>
              <a:ext uri="{FF2B5EF4-FFF2-40B4-BE49-F238E27FC236}">
                <a16:creationId xmlns:a16="http://schemas.microsoft.com/office/drawing/2014/main" id="{D1180C01-6AB6-647D-F213-0E393833DCB7}"/>
              </a:ext>
            </a:extLst>
          </p:cNvPr>
          <p:cNvSpPr>
            <a:spLocks noGrp="1"/>
          </p:cNvSpPr>
          <p:nvPr>
            <p:ph type="sldNum" sz="quarter" idx="12"/>
          </p:nvPr>
        </p:nvSpPr>
        <p:spPr/>
        <p:txBody>
          <a:bodyPr/>
          <a:lstStyle/>
          <a:p>
            <a:fld id="{4160B133-4A0D-4910-9766-EFB28F981602}" type="slidenum">
              <a:rPr lang="cs-CZ" smtClean="0"/>
              <a:pPr/>
              <a:t>26</a:t>
            </a:fld>
            <a:endParaRPr lang="cs-CZ"/>
          </a:p>
        </p:txBody>
      </p:sp>
      <p:pic>
        <p:nvPicPr>
          <p:cNvPr id="7" name="Obrázek 6" descr="NAE logo">
            <a:extLst>
              <a:ext uri="{FF2B5EF4-FFF2-40B4-BE49-F238E27FC236}">
                <a16:creationId xmlns:a16="http://schemas.microsoft.com/office/drawing/2014/main" id="{8C7B67AC-8D85-7116-00FE-086CC9E6A381}"/>
              </a:ext>
            </a:extLst>
          </p:cNvPr>
          <p:cNvPicPr>
            <a:picLocks noChangeAspect="1"/>
          </p:cNvPicPr>
          <p:nvPr/>
        </p:nvPicPr>
        <p:blipFill>
          <a:blip r:embed="rId5" cstate="hqprint">
            <a:extLst>
              <a:ext uri="{28A0092B-C50C-407E-A947-70E740481C1C}">
                <a14:useLocalDpi xmlns:a14="http://schemas.microsoft.com/office/drawing/2010/main"/>
              </a:ext>
            </a:extLst>
          </a:blip>
          <a:srcRect/>
          <a:stretch/>
        </p:blipFill>
        <p:spPr>
          <a:xfrm>
            <a:off x="724360" y="5023525"/>
            <a:ext cx="3429001" cy="942976"/>
          </a:xfrm>
          <a:prstGeom prst="rect">
            <a:avLst/>
          </a:prstGeom>
          <a:ln>
            <a:noFill/>
          </a:ln>
        </p:spPr>
      </p:pic>
    </p:spTree>
    <p:extLst>
      <p:ext uri="{BB962C8B-B14F-4D97-AF65-F5344CB8AC3E}">
        <p14:creationId xmlns:p14="http://schemas.microsoft.com/office/powerpoint/2010/main" val="36185752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70ED171-DFA6-6179-F5A9-EEE7E70C893D}"/>
              </a:ext>
            </a:extLst>
          </p:cNvPr>
          <p:cNvSpPr>
            <a:spLocks noGrp="1"/>
          </p:cNvSpPr>
          <p:nvPr>
            <p:ph type="title"/>
          </p:nvPr>
        </p:nvSpPr>
        <p:spPr/>
        <p:txBody>
          <a:bodyPr>
            <a:normAutofit/>
          </a:bodyPr>
          <a:lstStyle/>
          <a:p>
            <a:pPr>
              <a:defRPr/>
            </a:pPr>
            <a:r>
              <a:rPr lang="cs-CZ" sz="4000" b="1" dirty="0">
                <a:latin typeface="Arial" panose="020B0604020202020204" pitchFamily="34" charset="0"/>
                <a:cs typeface="Arial" panose="020B0604020202020204" pitchFamily="34" charset="0"/>
              </a:rPr>
              <a:t>Cíl evaluace (2)</a:t>
            </a:r>
          </a:p>
        </p:txBody>
      </p:sp>
      <p:sp>
        <p:nvSpPr>
          <p:cNvPr id="3" name="Zástupný obsah 2">
            <a:extLst>
              <a:ext uri="{FF2B5EF4-FFF2-40B4-BE49-F238E27FC236}">
                <a16:creationId xmlns:a16="http://schemas.microsoft.com/office/drawing/2014/main" id="{A59DDE08-21A2-6CA0-A6E9-884831418A49}"/>
              </a:ext>
            </a:extLst>
          </p:cNvPr>
          <p:cNvSpPr>
            <a:spLocks noGrp="1"/>
          </p:cNvSpPr>
          <p:nvPr>
            <p:ph idx="1"/>
          </p:nvPr>
        </p:nvSpPr>
        <p:spPr/>
        <p:txBody>
          <a:bodyPr/>
          <a:lstStyle/>
          <a:p>
            <a:pPr marL="285750" indent="-285750">
              <a:buClr>
                <a:srgbClr val="FFC000"/>
              </a:buClr>
              <a:buFont typeface="Arial" panose="020B0604020202020204" pitchFamily="34" charset="0"/>
              <a:buChar char="•"/>
            </a:pPr>
            <a:r>
              <a:rPr lang="cs-CZ" sz="2800" dirty="0">
                <a:latin typeface="Arial" panose="020B0604020202020204" pitchFamily="34" charset="0"/>
                <a:cs typeface="Arial" panose="020B0604020202020204" pitchFamily="34" charset="0"/>
              </a:rPr>
              <a:t>Kvalitativně a kvantitativně vyhodnocovat, do jaké míry jsou naplňovány cíle OP TP</a:t>
            </a:r>
          </a:p>
          <a:p>
            <a:pPr marL="285750" indent="-285750">
              <a:buClr>
                <a:srgbClr val="FFC000"/>
              </a:buClr>
              <a:buFont typeface="Arial" panose="020B0604020202020204" pitchFamily="34" charset="0"/>
              <a:buChar char="•"/>
            </a:pPr>
            <a:r>
              <a:rPr lang="cs-CZ" dirty="0">
                <a:latin typeface="Arial" panose="020B0604020202020204" pitchFamily="34" charset="0"/>
                <a:cs typeface="Arial" panose="020B0604020202020204" pitchFamily="34" charset="0"/>
              </a:rPr>
              <a:t>Meziročně porovnávat výsledky evaluačních šetření ohledně implementace; zachytit, analyzovat a interpretovat trendy</a:t>
            </a:r>
          </a:p>
          <a:p>
            <a:pPr marL="285750" indent="-285750">
              <a:buClr>
                <a:srgbClr val="FFC000"/>
              </a:buClr>
              <a:buFont typeface="Arial" panose="020B0604020202020204" pitchFamily="34" charset="0"/>
              <a:buChar char="•"/>
            </a:pPr>
            <a:r>
              <a:rPr lang="cs-CZ" sz="2800" dirty="0">
                <a:latin typeface="Arial" panose="020B0604020202020204" pitchFamily="34" charset="0"/>
                <a:cs typeface="Arial" panose="020B0604020202020204" pitchFamily="34" charset="0"/>
              </a:rPr>
              <a:t>Identifikovat pozitivní a negativní faktory ovlivňující implementaci OP TP a formulovat návrhy opatření vedoucí k odstranění problémů a bariér</a:t>
            </a:r>
          </a:p>
          <a:p>
            <a:pPr marL="285750" indent="-285750">
              <a:buClr>
                <a:srgbClr val="FFC000"/>
              </a:buClr>
              <a:buFont typeface="Arial" panose="020B0604020202020204" pitchFamily="34" charset="0"/>
              <a:buChar char="•"/>
            </a:pPr>
            <a:r>
              <a:rPr lang="cs-CZ" dirty="0">
                <a:latin typeface="Arial" panose="020B0604020202020204" pitchFamily="34" charset="0"/>
                <a:cs typeface="Arial" panose="020B0604020202020204" pitchFamily="34" charset="0"/>
              </a:rPr>
              <a:t>Poskytnout ŘO OP TP zpětnou vazbu a doporučení týkající se implementace OP TP</a:t>
            </a:r>
            <a:endParaRPr lang="cs-CZ" sz="2800" dirty="0">
              <a:latin typeface="Arial" panose="020B0604020202020204" pitchFamily="34" charset="0"/>
              <a:cs typeface="Arial" panose="020B0604020202020204" pitchFamily="34" charset="0"/>
            </a:endParaRPr>
          </a:p>
          <a:p>
            <a:endParaRPr lang="cs-CZ" dirty="0"/>
          </a:p>
        </p:txBody>
      </p:sp>
      <p:sp>
        <p:nvSpPr>
          <p:cNvPr id="4" name="Zástupný symbol pro číslo snímku 3">
            <a:extLst>
              <a:ext uri="{FF2B5EF4-FFF2-40B4-BE49-F238E27FC236}">
                <a16:creationId xmlns:a16="http://schemas.microsoft.com/office/drawing/2014/main" id="{37509B7B-1F1C-2EBC-3AF1-D89101637E64}"/>
              </a:ext>
            </a:extLst>
          </p:cNvPr>
          <p:cNvSpPr>
            <a:spLocks noGrp="1"/>
          </p:cNvSpPr>
          <p:nvPr>
            <p:ph type="sldNum" sz="quarter" idx="12"/>
          </p:nvPr>
        </p:nvSpPr>
        <p:spPr/>
        <p:txBody>
          <a:bodyPr/>
          <a:lstStyle/>
          <a:p>
            <a:fld id="{4160B133-4A0D-4910-9766-EFB28F981602}" type="slidenum">
              <a:rPr lang="cs-CZ" smtClean="0"/>
              <a:pPr/>
              <a:t>3</a:t>
            </a:fld>
            <a:endParaRPr lang="cs-CZ"/>
          </a:p>
        </p:txBody>
      </p:sp>
    </p:spTree>
    <p:extLst>
      <p:ext uri="{BB962C8B-B14F-4D97-AF65-F5344CB8AC3E}">
        <p14:creationId xmlns:p14="http://schemas.microsoft.com/office/powerpoint/2010/main" val="26093042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C5A9240-33C1-2AF5-8EF3-E2CA3984582A}"/>
              </a:ext>
            </a:extLst>
          </p:cNvPr>
          <p:cNvSpPr>
            <a:spLocks noGrp="1"/>
          </p:cNvSpPr>
          <p:nvPr>
            <p:ph type="title"/>
          </p:nvPr>
        </p:nvSpPr>
        <p:spPr/>
        <p:txBody>
          <a:bodyPr>
            <a:normAutofit/>
          </a:bodyPr>
          <a:lstStyle/>
          <a:p>
            <a:r>
              <a:rPr lang="cs-CZ" sz="4000" b="1" dirty="0">
                <a:latin typeface="Arial" panose="020B0604020202020204" pitchFamily="34" charset="0"/>
                <a:cs typeface="Arial" panose="020B0604020202020204" pitchFamily="34" charset="0"/>
              </a:rPr>
              <a:t>Kontext implementace</a:t>
            </a:r>
          </a:p>
        </p:txBody>
      </p:sp>
      <p:graphicFrame>
        <p:nvGraphicFramePr>
          <p:cNvPr id="5" name="Tabulka 4">
            <a:extLst>
              <a:ext uri="{FF2B5EF4-FFF2-40B4-BE49-F238E27FC236}">
                <a16:creationId xmlns:a16="http://schemas.microsoft.com/office/drawing/2014/main" id="{3A653F9C-07C6-14FF-6592-FCD6BF0D5B0D}"/>
              </a:ext>
            </a:extLst>
          </p:cNvPr>
          <p:cNvGraphicFramePr>
            <a:graphicFrameLocks noGrp="1"/>
          </p:cNvGraphicFramePr>
          <p:nvPr>
            <p:extLst>
              <p:ext uri="{D42A27DB-BD31-4B8C-83A1-F6EECF244321}">
                <p14:modId xmlns:p14="http://schemas.microsoft.com/office/powerpoint/2010/main" val="1759131825"/>
              </p:ext>
            </p:extLst>
          </p:nvPr>
        </p:nvGraphicFramePr>
        <p:xfrm>
          <a:off x="476252" y="1990724"/>
          <a:ext cx="11391897" cy="3648074"/>
        </p:xfrm>
        <a:graphic>
          <a:graphicData uri="http://schemas.openxmlformats.org/drawingml/2006/table">
            <a:tbl>
              <a:tblPr firstRow="1" firstCol="1" bandRow="1"/>
              <a:tblGrid>
                <a:gridCol w="944694">
                  <a:extLst>
                    <a:ext uri="{9D8B030D-6E8A-4147-A177-3AD203B41FA5}">
                      <a16:colId xmlns:a16="http://schemas.microsoft.com/office/drawing/2014/main" val="176748382"/>
                    </a:ext>
                  </a:extLst>
                </a:gridCol>
                <a:gridCol w="1379404">
                  <a:extLst>
                    <a:ext uri="{9D8B030D-6E8A-4147-A177-3AD203B41FA5}">
                      <a16:colId xmlns:a16="http://schemas.microsoft.com/office/drawing/2014/main" val="2497814310"/>
                    </a:ext>
                  </a:extLst>
                </a:gridCol>
                <a:gridCol w="811505">
                  <a:extLst>
                    <a:ext uri="{9D8B030D-6E8A-4147-A177-3AD203B41FA5}">
                      <a16:colId xmlns:a16="http://schemas.microsoft.com/office/drawing/2014/main" val="970964854"/>
                    </a:ext>
                  </a:extLst>
                </a:gridCol>
                <a:gridCol w="987915">
                  <a:extLst>
                    <a:ext uri="{9D8B030D-6E8A-4147-A177-3AD203B41FA5}">
                      <a16:colId xmlns:a16="http://schemas.microsoft.com/office/drawing/2014/main" val="2810685477"/>
                    </a:ext>
                  </a:extLst>
                </a:gridCol>
                <a:gridCol w="994089">
                  <a:extLst>
                    <a:ext uri="{9D8B030D-6E8A-4147-A177-3AD203B41FA5}">
                      <a16:colId xmlns:a16="http://schemas.microsoft.com/office/drawing/2014/main" val="743625086"/>
                    </a:ext>
                  </a:extLst>
                </a:gridCol>
                <a:gridCol w="883141">
                  <a:extLst>
                    <a:ext uri="{9D8B030D-6E8A-4147-A177-3AD203B41FA5}">
                      <a16:colId xmlns:a16="http://schemas.microsoft.com/office/drawing/2014/main" val="820824327"/>
                    </a:ext>
                  </a:extLst>
                </a:gridCol>
                <a:gridCol w="1364368">
                  <a:extLst>
                    <a:ext uri="{9D8B030D-6E8A-4147-A177-3AD203B41FA5}">
                      <a16:colId xmlns:a16="http://schemas.microsoft.com/office/drawing/2014/main" val="3889658143"/>
                    </a:ext>
                  </a:extLst>
                </a:gridCol>
                <a:gridCol w="944694">
                  <a:extLst>
                    <a:ext uri="{9D8B030D-6E8A-4147-A177-3AD203B41FA5}">
                      <a16:colId xmlns:a16="http://schemas.microsoft.com/office/drawing/2014/main" val="1442817627"/>
                    </a:ext>
                  </a:extLst>
                </a:gridCol>
                <a:gridCol w="645231">
                  <a:extLst>
                    <a:ext uri="{9D8B030D-6E8A-4147-A177-3AD203B41FA5}">
                      <a16:colId xmlns:a16="http://schemas.microsoft.com/office/drawing/2014/main" val="1442950502"/>
                    </a:ext>
                  </a:extLst>
                </a:gridCol>
                <a:gridCol w="668900">
                  <a:extLst>
                    <a:ext uri="{9D8B030D-6E8A-4147-A177-3AD203B41FA5}">
                      <a16:colId xmlns:a16="http://schemas.microsoft.com/office/drawing/2014/main" val="1811154781"/>
                    </a:ext>
                  </a:extLst>
                </a:gridCol>
                <a:gridCol w="883978">
                  <a:extLst>
                    <a:ext uri="{9D8B030D-6E8A-4147-A177-3AD203B41FA5}">
                      <a16:colId xmlns:a16="http://schemas.microsoft.com/office/drawing/2014/main" val="2051718726"/>
                    </a:ext>
                  </a:extLst>
                </a:gridCol>
                <a:gridCol w="883978">
                  <a:extLst>
                    <a:ext uri="{9D8B030D-6E8A-4147-A177-3AD203B41FA5}">
                      <a16:colId xmlns:a16="http://schemas.microsoft.com/office/drawing/2014/main" val="2760830076"/>
                    </a:ext>
                  </a:extLst>
                </a:gridCol>
              </a:tblGrid>
              <a:tr h="244244">
                <a:tc rowSpan="2">
                  <a:txBody>
                    <a:bodyPr/>
                    <a:lstStyle/>
                    <a:p>
                      <a:pPr algn="ctr">
                        <a:spcBef>
                          <a:spcPts val="600"/>
                        </a:spcBef>
                        <a:spcAft>
                          <a:spcPts val="1200"/>
                        </a:spcAft>
                      </a:pPr>
                      <a:r>
                        <a:rPr lang="cs-CZ" sz="1100" b="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Výzva č.</a:t>
                      </a:r>
                      <a:endParaRPr lang="cs-CZ" sz="14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solidFill>
                      <a:srgbClr val="FFC000"/>
                    </a:solidFill>
                  </a:tcPr>
                </a:tc>
                <a:tc rowSpan="2">
                  <a:txBody>
                    <a:bodyPr/>
                    <a:lstStyle/>
                    <a:p>
                      <a:pPr algn="ctr">
                        <a:spcBef>
                          <a:spcPts val="600"/>
                        </a:spcBef>
                        <a:spcAft>
                          <a:spcPts val="1200"/>
                        </a:spcAft>
                      </a:pPr>
                      <a:r>
                        <a:rPr lang="cs-CZ" sz="1100" b="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Finanční alokace výzvy (CZV)</a:t>
                      </a:r>
                      <a:endParaRPr lang="cs-CZ" sz="14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solidFill>
                      <a:srgbClr val="FFC000"/>
                    </a:solidFill>
                  </a:tcPr>
                </a:tc>
                <a:tc rowSpan="2">
                  <a:txBody>
                    <a:bodyPr/>
                    <a:lstStyle/>
                    <a:p>
                      <a:pPr algn="ctr">
                        <a:spcBef>
                          <a:spcPts val="600"/>
                        </a:spcBef>
                        <a:spcAft>
                          <a:spcPts val="1200"/>
                        </a:spcAft>
                      </a:pPr>
                      <a:r>
                        <a:rPr lang="cs-CZ" sz="1100" b="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Celkový počet schvál. projektů</a:t>
                      </a:r>
                      <a:endParaRPr lang="cs-CZ" sz="14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solidFill>
                      <a:srgbClr val="FFC000"/>
                    </a:solidFill>
                  </a:tcPr>
                </a:tc>
                <a:tc rowSpan="2">
                  <a:txBody>
                    <a:bodyPr/>
                    <a:lstStyle/>
                    <a:p>
                      <a:pPr algn="ctr">
                        <a:spcBef>
                          <a:spcPts val="600"/>
                        </a:spcBef>
                        <a:spcAft>
                          <a:spcPts val="1200"/>
                        </a:spcAft>
                      </a:pPr>
                      <a:r>
                        <a:rPr lang="cs-CZ" sz="1100" b="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PP30 Projekt s právním aktem</a:t>
                      </a:r>
                      <a:endParaRPr lang="cs-CZ" sz="14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solidFill>
                      <a:srgbClr val="FFC000"/>
                    </a:solidFill>
                  </a:tcPr>
                </a:tc>
                <a:tc rowSpan="2">
                  <a:txBody>
                    <a:bodyPr/>
                    <a:lstStyle/>
                    <a:p>
                      <a:pPr algn="ctr">
                        <a:spcBef>
                          <a:spcPts val="600"/>
                        </a:spcBef>
                        <a:spcAft>
                          <a:spcPts val="1200"/>
                        </a:spcAft>
                      </a:pPr>
                      <a:r>
                        <a:rPr lang="cs-CZ" sz="1100" b="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PP31 Projekt v realizaci</a:t>
                      </a:r>
                      <a:endParaRPr lang="cs-CZ" sz="14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solidFill>
                      <a:srgbClr val="FFC000"/>
                    </a:solidFill>
                  </a:tcPr>
                </a:tc>
                <a:tc rowSpan="2">
                  <a:txBody>
                    <a:bodyPr/>
                    <a:lstStyle/>
                    <a:p>
                      <a:pPr algn="ctr">
                        <a:spcBef>
                          <a:spcPts val="600"/>
                        </a:spcBef>
                        <a:spcAft>
                          <a:spcPts val="1200"/>
                        </a:spcAft>
                      </a:pPr>
                      <a:r>
                        <a:rPr lang="cs-CZ" sz="1100" b="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Ukončené projekty (PP40+)</a:t>
                      </a:r>
                      <a:endParaRPr lang="cs-CZ" sz="14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solidFill>
                      <a:srgbClr val="FFC000"/>
                    </a:solidFill>
                  </a:tcPr>
                </a:tc>
                <a:tc rowSpan="2">
                  <a:txBody>
                    <a:bodyPr/>
                    <a:lstStyle/>
                    <a:p>
                      <a:pPr algn="ctr">
                        <a:spcBef>
                          <a:spcPts val="600"/>
                        </a:spcBef>
                        <a:spcAft>
                          <a:spcPts val="1200"/>
                        </a:spcAft>
                      </a:pPr>
                      <a:r>
                        <a:rPr lang="cs-CZ" sz="1100" b="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Finanční objem projektů</a:t>
                      </a:r>
                      <a:endParaRPr lang="cs-CZ" sz="14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solidFill>
                      <a:srgbClr val="FFC000"/>
                    </a:solidFill>
                  </a:tcPr>
                </a:tc>
                <a:tc gridSpan="5">
                  <a:txBody>
                    <a:bodyPr/>
                    <a:lstStyle/>
                    <a:p>
                      <a:pPr algn="ctr">
                        <a:spcBef>
                          <a:spcPts val="600"/>
                        </a:spcBef>
                        <a:spcAft>
                          <a:spcPts val="1200"/>
                        </a:spcAft>
                      </a:pPr>
                      <a:r>
                        <a:rPr lang="cs-CZ" sz="1100" b="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Počet (unikátních) příjemců</a:t>
                      </a:r>
                      <a:endParaRPr lang="cs-CZ" sz="14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solidFill>
                      <a:srgbClr val="FFC000"/>
                    </a:solidFill>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extLst>
                  <a:ext uri="{0D108BD9-81ED-4DB2-BD59-A6C34878D82A}">
                    <a16:rowId xmlns:a16="http://schemas.microsoft.com/office/drawing/2014/main" val="2392138704"/>
                  </a:ext>
                </a:extLst>
              </a:tr>
              <a:tr h="753520">
                <a:tc vMerge="1">
                  <a:txBody>
                    <a:bodyPr/>
                    <a:lstStyle/>
                    <a:p>
                      <a:endParaRPr lang="cs-CZ"/>
                    </a:p>
                  </a:txBody>
                  <a:tcPr/>
                </a:tc>
                <a:tc vMerge="1">
                  <a:txBody>
                    <a:bodyPr/>
                    <a:lstStyle/>
                    <a:p>
                      <a:endParaRPr lang="cs-CZ"/>
                    </a:p>
                  </a:txBody>
                  <a:tcPr/>
                </a:tc>
                <a:tc vMerge="1">
                  <a:txBody>
                    <a:bodyPr/>
                    <a:lstStyle/>
                    <a:p>
                      <a:endParaRPr lang="cs-CZ"/>
                    </a:p>
                  </a:txBody>
                  <a:tcPr/>
                </a:tc>
                <a:tc vMerge="1">
                  <a:txBody>
                    <a:bodyPr/>
                    <a:lstStyle/>
                    <a:p>
                      <a:endParaRPr lang="cs-CZ"/>
                    </a:p>
                  </a:txBody>
                  <a:tcPr/>
                </a:tc>
                <a:tc vMerge="1">
                  <a:txBody>
                    <a:bodyPr/>
                    <a:lstStyle/>
                    <a:p>
                      <a:endParaRPr lang="cs-CZ"/>
                    </a:p>
                  </a:txBody>
                  <a:tcPr/>
                </a:tc>
                <a:tc vMerge="1">
                  <a:txBody>
                    <a:bodyPr/>
                    <a:lstStyle/>
                    <a:p>
                      <a:endParaRPr lang="cs-CZ"/>
                    </a:p>
                  </a:txBody>
                  <a:tcPr/>
                </a:tc>
                <a:tc vMerge="1">
                  <a:txBody>
                    <a:bodyPr/>
                    <a:lstStyle/>
                    <a:p>
                      <a:endParaRPr lang="cs-CZ"/>
                    </a:p>
                  </a:txBody>
                  <a:tcPr/>
                </a:tc>
                <a:tc>
                  <a:txBody>
                    <a:bodyPr/>
                    <a:lstStyle/>
                    <a:p>
                      <a:pPr algn="ctr">
                        <a:spcBef>
                          <a:spcPts val="600"/>
                        </a:spcBef>
                        <a:spcAft>
                          <a:spcPts val="1200"/>
                        </a:spcAft>
                      </a:pPr>
                      <a:r>
                        <a:rPr lang="cs-CZ" sz="1100" b="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Centrální orgány </a:t>
                      </a:r>
                      <a:endParaRPr lang="cs-CZ" sz="14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solidFill>
                      <a:srgbClr val="FFC000"/>
                    </a:solidFill>
                  </a:tcPr>
                </a:tc>
                <a:tc>
                  <a:txBody>
                    <a:bodyPr/>
                    <a:lstStyle/>
                    <a:p>
                      <a:pPr algn="ctr">
                        <a:spcBef>
                          <a:spcPts val="600"/>
                        </a:spcBef>
                        <a:spcAft>
                          <a:spcPts val="1200"/>
                        </a:spcAft>
                      </a:pPr>
                      <a:r>
                        <a:rPr lang="cs-CZ" sz="1100" b="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ITI</a:t>
                      </a:r>
                      <a:endParaRPr lang="cs-CZ" sz="14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solidFill>
                      <a:srgbClr val="FFC000"/>
                    </a:solidFill>
                  </a:tcPr>
                </a:tc>
                <a:tc>
                  <a:txBody>
                    <a:bodyPr/>
                    <a:lstStyle/>
                    <a:p>
                      <a:pPr algn="ctr">
                        <a:spcBef>
                          <a:spcPts val="600"/>
                        </a:spcBef>
                        <a:spcAft>
                          <a:spcPts val="1200"/>
                        </a:spcAft>
                      </a:pPr>
                      <a:r>
                        <a:rPr lang="cs-CZ" sz="1100" b="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MAS</a:t>
                      </a:r>
                      <a:endParaRPr lang="cs-CZ" sz="14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solidFill>
                      <a:srgbClr val="FFC000"/>
                    </a:solidFill>
                  </a:tcPr>
                </a:tc>
                <a:tc>
                  <a:txBody>
                    <a:bodyPr/>
                    <a:lstStyle/>
                    <a:p>
                      <a:pPr algn="ctr">
                        <a:spcBef>
                          <a:spcPts val="600"/>
                        </a:spcBef>
                        <a:spcAft>
                          <a:spcPts val="1200"/>
                        </a:spcAft>
                      </a:pPr>
                      <a:r>
                        <a:rPr lang="cs-CZ" sz="1100" b="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RSK</a:t>
                      </a:r>
                      <a:endParaRPr lang="cs-CZ" sz="14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solidFill>
                      <a:srgbClr val="FFC000"/>
                    </a:solidFill>
                  </a:tcPr>
                </a:tc>
                <a:tc>
                  <a:txBody>
                    <a:bodyPr/>
                    <a:lstStyle/>
                    <a:p>
                      <a:pPr algn="ctr">
                        <a:spcBef>
                          <a:spcPts val="600"/>
                        </a:spcBef>
                        <a:spcAft>
                          <a:spcPts val="1200"/>
                        </a:spcAft>
                      </a:pPr>
                      <a:r>
                        <a:rPr lang="cs-CZ" sz="1100" b="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Ostatní</a:t>
                      </a:r>
                      <a:endParaRPr lang="cs-CZ" sz="14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solidFill>
                      <a:srgbClr val="FFC000"/>
                    </a:solidFill>
                  </a:tcPr>
                </a:tc>
                <a:extLst>
                  <a:ext uri="{0D108BD9-81ED-4DB2-BD59-A6C34878D82A}">
                    <a16:rowId xmlns:a16="http://schemas.microsoft.com/office/drawing/2014/main" val="3071836132"/>
                  </a:ext>
                </a:extLst>
              </a:tr>
              <a:tr h="530062">
                <a:tc>
                  <a:txBody>
                    <a:bodyPr/>
                    <a:lstStyle/>
                    <a:p>
                      <a:pPr algn="ctr">
                        <a:spcBef>
                          <a:spcPts val="600"/>
                        </a:spcBef>
                        <a:spcAft>
                          <a:spcPts val="1200"/>
                        </a:spcAft>
                      </a:pPr>
                      <a:r>
                        <a:rPr lang="cs-CZ"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Výzva č. 1 (P1)</a:t>
                      </a:r>
                      <a:endParaRPr lang="cs-CZ"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solidFill>
                      <a:srgbClr val="F2F2F2"/>
                    </a:solid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3 540 804 040 Kč</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5</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0</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1 757 977 037 Kč</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extLst>
                  <a:ext uri="{0D108BD9-81ED-4DB2-BD59-A6C34878D82A}">
                    <a16:rowId xmlns:a16="http://schemas.microsoft.com/office/drawing/2014/main" val="4281574838"/>
                  </a:ext>
                </a:extLst>
              </a:tr>
              <a:tr h="530062">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Výzva č. 2 (P1)</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solidFill>
                      <a:srgbClr val="F2F2F2"/>
                    </a:solid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1 550 715 000 Kč</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12</a:t>
                      </a:r>
                      <a:endParaRPr lang="cs-CZ"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11 </a:t>
                      </a:r>
                      <a:endParaRPr lang="cs-CZ"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0</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720 034 940 Kč</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5</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extLst>
                  <a:ext uri="{0D108BD9-81ED-4DB2-BD59-A6C34878D82A}">
                    <a16:rowId xmlns:a16="http://schemas.microsoft.com/office/drawing/2014/main" val="284294052"/>
                  </a:ext>
                </a:extLst>
              </a:tr>
              <a:tr h="530062">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Výzva č. 3 (P2)</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solidFill>
                      <a:srgbClr val="F2F2F2"/>
                    </a:solid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3 038 400 000 Kč</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248</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56</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191</a:t>
                      </a:r>
                      <a:endParaRPr lang="cs-CZ"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1 </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812 557 096 Kč</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13</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174</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13</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extLst>
                  <a:ext uri="{0D108BD9-81ED-4DB2-BD59-A6C34878D82A}">
                    <a16:rowId xmlns:a16="http://schemas.microsoft.com/office/drawing/2014/main" val="472213436"/>
                  </a:ext>
                </a:extLst>
              </a:tr>
              <a:tr h="530062">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Výzva č. 4 (P2)</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solidFill>
                      <a:srgbClr val="F2F2F2"/>
                    </a:solid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60 000 000 Kč</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0 </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33 271 564 Kč</a:t>
                      </a:r>
                      <a:endParaRPr lang="cs-CZ"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extLst>
                  <a:ext uri="{0D108BD9-81ED-4DB2-BD59-A6C34878D82A}">
                    <a16:rowId xmlns:a16="http://schemas.microsoft.com/office/drawing/2014/main" val="1457995082"/>
                  </a:ext>
                </a:extLst>
              </a:tr>
              <a:tr h="530062">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Výzva č. 5 (P1)</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solidFill>
                      <a:srgbClr val="F2F2F2"/>
                    </a:solid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100 000 000 Kč</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7</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5</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41 028 661 Kč</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a:t>
                      </a:r>
                      <a:endParaRPr lang="cs-CZ"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cs-CZ"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cs-CZ"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cs-CZ"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tc>
                  <a:txBody>
                    <a:bodyPr/>
                    <a:lstStyle/>
                    <a:p>
                      <a:pPr algn="ctr">
                        <a:spcBef>
                          <a:spcPts val="600"/>
                        </a:spcBef>
                        <a:spcAft>
                          <a:spcPts val="1200"/>
                        </a:spcAft>
                      </a:pPr>
                      <a:r>
                        <a:rPr lang="cs-CZ"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5</a:t>
                      </a:r>
                      <a:endParaRPr lang="cs-CZ"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777777"/>
                      </a:solidFill>
                      <a:prstDash val="solid"/>
                      <a:round/>
                      <a:headEnd type="none" w="med" len="med"/>
                      <a:tailEnd type="none" w="med" len="med"/>
                    </a:lnL>
                    <a:lnR w="12700" cap="flat" cmpd="sng" algn="ctr">
                      <a:solidFill>
                        <a:srgbClr val="777777"/>
                      </a:solidFill>
                      <a:prstDash val="solid"/>
                      <a:round/>
                      <a:headEnd type="none" w="med" len="med"/>
                      <a:tailEnd type="none" w="med" len="med"/>
                    </a:lnR>
                    <a:lnT w="12700" cap="flat" cmpd="sng" algn="ctr">
                      <a:solidFill>
                        <a:srgbClr val="777777"/>
                      </a:solidFill>
                      <a:prstDash val="solid"/>
                      <a:round/>
                      <a:headEnd type="none" w="med" len="med"/>
                      <a:tailEnd type="none" w="med" len="med"/>
                    </a:lnT>
                    <a:lnB w="12700" cap="flat" cmpd="sng" algn="ctr">
                      <a:solidFill>
                        <a:srgbClr val="777777"/>
                      </a:solidFill>
                      <a:prstDash val="solid"/>
                      <a:round/>
                      <a:headEnd type="none" w="med" len="med"/>
                      <a:tailEnd type="none" w="med" len="med"/>
                    </a:lnB>
                    <a:noFill/>
                  </a:tcPr>
                </a:tc>
                <a:extLst>
                  <a:ext uri="{0D108BD9-81ED-4DB2-BD59-A6C34878D82A}">
                    <a16:rowId xmlns:a16="http://schemas.microsoft.com/office/drawing/2014/main" val="2337941238"/>
                  </a:ext>
                </a:extLst>
              </a:tr>
            </a:tbl>
          </a:graphicData>
        </a:graphic>
      </p:graphicFrame>
      <p:sp>
        <p:nvSpPr>
          <p:cNvPr id="3" name="Zástupný symbol pro číslo snímku 2">
            <a:extLst>
              <a:ext uri="{FF2B5EF4-FFF2-40B4-BE49-F238E27FC236}">
                <a16:creationId xmlns:a16="http://schemas.microsoft.com/office/drawing/2014/main" id="{FF85F212-8DD2-72CB-B365-086F86FA9ED8}"/>
              </a:ext>
            </a:extLst>
          </p:cNvPr>
          <p:cNvSpPr>
            <a:spLocks noGrp="1"/>
          </p:cNvSpPr>
          <p:nvPr>
            <p:ph type="sldNum" sz="quarter" idx="12"/>
          </p:nvPr>
        </p:nvSpPr>
        <p:spPr/>
        <p:txBody>
          <a:bodyPr/>
          <a:lstStyle/>
          <a:p>
            <a:fld id="{4160B133-4A0D-4910-9766-EFB28F981602}" type="slidenum">
              <a:rPr lang="cs-CZ" smtClean="0"/>
              <a:pPr/>
              <a:t>4</a:t>
            </a:fld>
            <a:endParaRPr lang="cs-CZ"/>
          </a:p>
        </p:txBody>
      </p:sp>
    </p:spTree>
    <p:extLst>
      <p:ext uri="{BB962C8B-B14F-4D97-AF65-F5344CB8AC3E}">
        <p14:creationId xmlns:p14="http://schemas.microsoft.com/office/powerpoint/2010/main" val="231978375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62020CE-4851-FC5A-6E4F-BD1A8E9FAABB}"/>
              </a:ext>
            </a:extLst>
          </p:cNvPr>
          <p:cNvSpPr>
            <a:spLocks noGrp="1"/>
          </p:cNvSpPr>
          <p:nvPr>
            <p:ph type="title"/>
          </p:nvPr>
        </p:nvSpPr>
        <p:spPr/>
        <p:txBody>
          <a:bodyPr>
            <a:normAutofit/>
          </a:bodyPr>
          <a:lstStyle/>
          <a:p>
            <a:r>
              <a:rPr lang="cs-CZ" sz="4000" b="1" dirty="0">
                <a:latin typeface="Arial" panose="020B0604020202020204" pitchFamily="34" charset="0"/>
                <a:cs typeface="Arial" panose="020B0604020202020204" pitchFamily="34" charset="0"/>
              </a:rPr>
              <a:t>Metodologie (I)</a:t>
            </a:r>
          </a:p>
        </p:txBody>
      </p:sp>
      <p:sp>
        <p:nvSpPr>
          <p:cNvPr id="3" name="Zástupný obsah 2">
            <a:extLst>
              <a:ext uri="{FF2B5EF4-FFF2-40B4-BE49-F238E27FC236}">
                <a16:creationId xmlns:a16="http://schemas.microsoft.com/office/drawing/2014/main" id="{E972D8D0-D545-1473-F233-F28561F23789}"/>
              </a:ext>
            </a:extLst>
          </p:cNvPr>
          <p:cNvSpPr>
            <a:spLocks noGrp="1"/>
          </p:cNvSpPr>
          <p:nvPr>
            <p:ph idx="1"/>
          </p:nvPr>
        </p:nvSpPr>
        <p:spPr>
          <a:xfrm>
            <a:off x="838200" y="1825625"/>
            <a:ext cx="10515600" cy="4667250"/>
          </a:xfrm>
        </p:spPr>
        <p:txBody>
          <a:bodyPr>
            <a:normAutofit fontScale="92500" lnSpcReduction="10000"/>
          </a:bodyPr>
          <a:lstStyle/>
          <a:p>
            <a:r>
              <a:rPr lang="cs-CZ" dirty="0"/>
              <a:t>Dotazníkové šetření: </a:t>
            </a:r>
          </a:p>
          <a:p>
            <a:pPr lvl="1"/>
            <a:r>
              <a:rPr lang="cs-CZ" dirty="0"/>
              <a:t>11 částí, 8 různých dotazníků pro vymezené cílové skupiny.</a:t>
            </a:r>
          </a:p>
          <a:p>
            <a:pPr lvl="1"/>
            <a:r>
              <a:rPr lang="cs-CZ" dirty="0"/>
              <a:t>Sběr duben – květen 2024</a:t>
            </a:r>
          </a:p>
          <a:p>
            <a:pPr lvl="1"/>
            <a:r>
              <a:rPr lang="cs-CZ" dirty="0"/>
              <a:t>Návratnost celkem 972 odpovědí:</a:t>
            </a:r>
          </a:p>
          <a:p>
            <a:pPr marL="1343025" lvl="0" indent="-342900">
              <a:lnSpc>
                <a:spcPct val="100000"/>
              </a:lnSpc>
              <a:spcBef>
                <a:spcPts val="600"/>
              </a:spcBef>
              <a:buFont typeface="Arial" panose="020B0604020202020204" pitchFamily="34" charset="0"/>
              <a:buChar char="-"/>
            </a:pPr>
            <a:r>
              <a:rPr lang="cs-CZ" sz="1800" dirty="0">
                <a:effectLst/>
                <a:latin typeface="Arial" panose="020B0604020202020204" pitchFamily="34" charset="0"/>
                <a:ea typeface="Times New Roman" panose="02020603050405020304" pitchFamily="18" charset="0"/>
              </a:rPr>
              <a:t>Pilotní šetření: 80 odpovědí</a:t>
            </a:r>
          </a:p>
          <a:p>
            <a:pPr marL="1343025" lvl="0" indent="-342900">
              <a:lnSpc>
                <a:spcPct val="100000"/>
              </a:lnSpc>
              <a:spcBef>
                <a:spcPts val="600"/>
              </a:spcBef>
              <a:buFont typeface="Arial" panose="020B0604020202020204" pitchFamily="34" charset="0"/>
              <a:buChar char="-"/>
            </a:pPr>
            <a:r>
              <a:rPr lang="cs-CZ" sz="1800" dirty="0">
                <a:effectLst/>
                <a:latin typeface="Arial" panose="020B0604020202020204" pitchFamily="34" charset="0"/>
                <a:ea typeface="Times New Roman" panose="02020603050405020304" pitchFamily="18" charset="0"/>
              </a:rPr>
              <a:t>Administrátoři projektů Priority 1 OPTP: osloveno 13 subjektů, 8 odpovědí</a:t>
            </a:r>
          </a:p>
          <a:p>
            <a:pPr marL="1343025" lvl="0" indent="-342900">
              <a:lnSpc>
                <a:spcPct val="100000"/>
              </a:lnSpc>
              <a:spcBef>
                <a:spcPts val="600"/>
              </a:spcBef>
              <a:buFont typeface="Arial" panose="020B0604020202020204" pitchFamily="34" charset="0"/>
              <a:buChar char="-"/>
            </a:pPr>
            <a:r>
              <a:rPr lang="cs-CZ" sz="1800" dirty="0">
                <a:effectLst/>
                <a:latin typeface="Arial" panose="020B0604020202020204" pitchFamily="34" charset="0"/>
                <a:ea typeface="Times New Roman" panose="02020603050405020304" pitchFamily="18" charset="0"/>
              </a:rPr>
              <a:t>E-government: 8 odpovědí</a:t>
            </a:r>
          </a:p>
          <a:p>
            <a:pPr marL="1343025" lvl="0" indent="-342900">
              <a:lnSpc>
                <a:spcPct val="100000"/>
              </a:lnSpc>
              <a:spcBef>
                <a:spcPts val="600"/>
              </a:spcBef>
              <a:buFont typeface="Arial" panose="020B0604020202020204" pitchFamily="34" charset="0"/>
              <a:buChar char="-"/>
            </a:pPr>
            <a:r>
              <a:rPr lang="cs-CZ" sz="1800" dirty="0">
                <a:effectLst/>
                <a:latin typeface="Arial" panose="020B0604020202020204" pitchFamily="34" charset="0"/>
                <a:ea typeface="Times New Roman" panose="02020603050405020304" pitchFamily="18" charset="0"/>
              </a:rPr>
              <a:t>Beneficienti: osloveno 247, 174 odpovědí</a:t>
            </a:r>
          </a:p>
          <a:p>
            <a:pPr marL="1343025" lvl="0" indent="-342900">
              <a:lnSpc>
                <a:spcPct val="100000"/>
              </a:lnSpc>
              <a:spcBef>
                <a:spcPts val="600"/>
              </a:spcBef>
              <a:buFont typeface="Arial" panose="020B0604020202020204" pitchFamily="34" charset="0"/>
              <a:buChar char="-"/>
            </a:pPr>
            <a:r>
              <a:rPr lang="cs-CZ" sz="1800" dirty="0">
                <a:effectLst/>
                <a:latin typeface="Arial" panose="020B0604020202020204" pitchFamily="34" charset="0"/>
                <a:ea typeface="Times New Roman" panose="02020603050405020304" pitchFamily="18" charset="0"/>
              </a:rPr>
              <a:t>Externí uživatelé ISKP 21+: osloven vzorek o velikosti 469 subjektů, 277 odpovědí</a:t>
            </a:r>
          </a:p>
          <a:p>
            <a:pPr marL="1343025" lvl="0" indent="-342900">
              <a:lnSpc>
                <a:spcPct val="100000"/>
              </a:lnSpc>
              <a:spcBef>
                <a:spcPts val="600"/>
              </a:spcBef>
              <a:buFont typeface="Arial" panose="020B0604020202020204" pitchFamily="34" charset="0"/>
              <a:buChar char="-"/>
            </a:pPr>
            <a:r>
              <a:rPr lang="cs-CZ" sz="1800" dirty="0">
                <a:effectLst/>
                <a:latin typeface="Arial" panose="020B0604020202020204" pitchFamily="34" charset="0"/>
                <a:ea typeface="Times New Roman" panose="02020603050405020304" pitchFamily="18" charset="0"/>
              </a:rPr>
              <a:t>Interní uživatelé MS21+: osloven vzorek 296 subjektů, 180 odpovědí</a:t>
            </a:r>
          </a:p>
          <a:p>
            <a:pPr marL="1343025" lvl="0" indent="-342900">
              <a:lnSpc>
                <a:spcPct val="100000"/>
              </a:lnSpc>
              <a:spcBef>
                <a:spcPts val="600"/>
              </a:spcBef>
              <a:buFont typeface="Arial" panose="020B0604020202020204" pitchFamily="34" charset="0"/>
              <a:buChar char="-"/>
            </a:pPr>
            <a:r>
              <a:rPr lang="cs-CZ" sz="1800" dirty="0">
                <a:effectLst/>
                <a:latin typeface="Arial" panose="020B0604020202020204" pitchFamily="34" charset="0"/>
                <a:ea typeface="Times New Roman" panose="02020603050405020304" pitchFamily="18" charset="0"/>
              </a:rPr>
              <a:t>Regionální partneři – vedoucí pracovníci: osloveno 149, 61 odpovědí</a:t>
            </a:r>
            <a:r>
              <a:rPr lang="cs-CZ" sz="1800" dirty="0">
                <a:latin typeface="Arial" panose="020B0604020202020204" pitchFamily="34" charset="0"/>
                <a:ea typeface="Times New Roman" panose="02020603050405020304" pitchFamily="18" charset="0"/>
              </a:rPr>
              <a:t> (nižší návratnost především v případě MAS)</a:t>
            </a:r>
            <a:endParaRPr lang="cs-CZ" sz="1800" dirty="0">
              <a:effectLst/>
              <a:latin typeface="Arial" panose="020B0604020202020204" pitchFamily="34" charset="0"/>
              <a:ea typeface="Times New Roman" panose="02020603050405020304" pitchFamily="18" charset="0"/>
            </a:endParaRPr>
          </a:p>
          <a:p>
            <a:pPr marL="1343025" lvl="0" indent="-342900">
              <a:lnSpc>
                <a:spcPct val="100000"/>
              </a:lnSpc>
              <a:spcBef>
                <a:spcPts val="600"/>
              </a:spcBef>
              <a:buFont typeface="Arial" panose="020B0604020202020204" pitchFamily="34" charset="0"/>
              <a:buChar char="-"/>
            </a:pPr>
            <a:r>
              <a:rPr lang="cs-CZ" sz="1800" dirty="0">
                <a:effectLst/>
                <a:latin typeface="Arial" panose="020B0604020202020204" pitchFamily="34" charset="0"/>
                <a:ea typeface="Times New Roman" panose="02020603050405020304" pitchFamily="18" charset="0"/>
              </a:rPr>
              <a:t>Regionální partneři – ostatní zaměstnanci: 81 odpovědí</a:t>
            </a:r>
          </a:p>
          <a:p>
            <a:pPr marL="1343025" lvl="0" indent="-342900">
              <a:lnSpc>
                <a:spcPct val="100000"/>
              </a:lnSpc>
              <a:spcBef>
                <a:spcPts val="600"/>
              </a:spcBef>
              <a:spcAft>
                <a:spcPts val="600"/>
              </a:spcAft>
              <a:buFont typeface="Arial" panose="020B0604020202020204" pitchFamily="34" charset="0"/>
              <a:buChar char="-"/>
            </a:pPr>
            <a:r>
              <a:rPr lang="cs-CZ" sz="1800" dirty="0">
                <a:effectLst/>
                <a:latin typeface="Arial" panose="020B0604020202020204" pitchFamily="34" charset="0"/>
                <a:ea typeface="Times New Roman" panose="02020603050405020304" pitchFamily="18" charset="0"/>
              </a:rPr>
              <a:t>Věcní experti ŘO OPTP, NOK a OPŘ: osloveno 165, 103 odpovědí</a:t>
            </a:r>
          </a:p>
          <a:p>
            <a:pPr lvl="2"/>
            <a:endParaRPr lang="cs-CZ" dirty="0"/>
          </a:p>
        </p:txBody>
      </p:sp>
      <p:sp>
        <p:nvSpPr>
          <p:cNvPr id="4" name="Zástupný symbol pro číslo snímku 3">
            <a:extLst>
              <a:ext uri="{FF2B5EF4-FFF2-40B4-BE49-F238E27FC236}">
                <a16:creationId xmlns:a16="http://schemas.microsoft.com/office/drawing/2014/main" id="{1BDFF565-614B-884C-3B5B-09C55FF240C6}"/>
              </a:ext>
            </a:extLst>
          </p:cNvPr>
          <p:cNvSpPr>
            <a:spLocks noGrp="1"/>
          </p:cNvSpPr>
          <p:nvPr>
            <p:ph type="sldNum" sz="quarter" idx="12"/>
          </p:nvPr>
        </p:nvSpPr>
        <p:spPr/>
        <p:txBody>
          <a:bodyPr/>
          <a:lstStyle/>
          <a:p>
            <a:fld id="{4160B133-4A0D-4910-9766-EFB28F981602}" type="slidenum">
              <a:rPr lang="cs-CZ" smtClean="0"/>
              <a:pPr/>
              <a:t>5</a:t>
            </a:fld>
            <a:endParaRPr lang="cs-CZ"/>
          </a:p>
        </p:txBody>
      </p:sp>
    </p:spTree>
    <p:extLst>
      <p:ext uri="{BB962C8B-B14F-4D97-AF65-F5344CB8AC3E}">
        <p14:creationId xmlns:p14="http://schemas.microsoft.com/office/powerpoint/2010/main" val="380343374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73E4E0-9E54-656F-E96F-BCC85C2CF137}"/>
            </a:ext>
          </a:extLst>
        </p:cNvPr>
        <p:cNvGrpSpPr/>
        <p:nvPr/>
      </p:nvGrpSpPr>
      <p:grpSpPr>
        <a:xfrm>
          <a:off x="0" y="0"/>
          <a:ext cx="0" cy="0"/>
          <a:chOff x="0" y="0"/>
          <a:chExt cx="0" cy="0"/>
        </a:xfrm>
      </p:grpSpPr>
      <p:sp>
        <p:nvSpPr>
          <p:cNvPr id="2" name="Nadpis 1">
            <a:extLst>
              <a:ext uri="{FF2B5EF4-FFF2-40B4-BE49-F238E27FC236}">
                <a16:creationId xmlns:a16="http://schemas.microsoft.com/office/drawing/2014/main" id="{E5096DFF-1172-18D4-F22C-7D75FD524395}"/>
              </a:ext>
            </a:extLst>
          </p:cNvPr>
          <p:cNvSpPr>
            <a:spLocks noGrp="1"/>
          </p:cNvSpPr>
          <p:nvPr>
            <p:ph type="title"/>
          </p:nvPr>
        </p:nvSpPr>
        <p:spPr/>
        <p:txBody>
          <a:bodyPr>
            <a:normAutofit/>
          </a:bodyPr>
          <a:lstStyle/>
          <a:p>
            <a:r>
              <a:rPr lang="cs-CZ" sz="4000" b="1" dirty="0">
                <a:latin typeface="Arial" panose="020B0604020202020204" pitchFamily="34" charset="0"/>
                <a:cs typeface="Arial" panose="020B0604020202020204" pitchFamily="34" charset="0"/>
              </a:rPr>
              <a:t>Metodologie (II)</a:t>
            </a:r>
          </a:p>
        </p:txBody>
      </p:sp>
      <p:sp>
        <p:nvSpPr>
          <p:cNvPr id="3" name="Zástupný obsah 2">
            <a:extLst>
              <a:ext uri="{FF2B5EF4-FFF2-40B4-BE49-F238E27FC236}">
                <a16:creationId xmlns:a16="http://schemas.microsoft.com/office/drawing/2014/main" id="{C372B032-BD24-7EB1-2B55-ABB113065979}"/>
              </a:ext>
            </a:extLst>
          </p:cNvPr>
          <p:cNvSpPr>
            <a:spLocks noGrp="1"/>
          </p:cNvSpPr>
          <p:nvPr>
            <p:ph idx="1"/>
          </p:nvPr>
        </p:nvSpPr>
        <p:spPr>
          <a:xfrm>
            <a:off x="838200" y="1825625"/>
            <a:ext cx="10515600" cy="4667250"/>
          </a:xfrm>
        </p:spPr>
        <p:txBody>
          <a:bodyPr>
            <a:normAutofit/>
          </a:bodyPr>
          <a:lstStyle/>
          <a:p>
            <a:r>
              <a:rPr lang="cs-CZ" dirty="0"/>
              <a:t>Obsahová analýza – doplňující dokumenty a data, výstupy projektů, atd.</a:t>
            </a:r>
          </a:p>
          <a:p>
            <a:r>
              <a:rPr lang="cs-CZ" dirty="0"/>
              <a:t>Statistická analýza – data MS21+, data o vzdělávání, data o administrativní kapacitě, atd.</a:t>
            </a:r>
          </a:p>
          <a:p>
            <a:r>
              <a:rPr lang="cs-CZ" dirty="0"/>
              <a:t>Individuální rozhovory – 13 rozhovorů, vč. 5 regionálních partnerů</a:t>
            </a:r>
          </a:p>
          <a:p>
            <a:r>
              <a:rPr lang="cs-CZ" dirty="0"/>
              <a:t>Fokusní skupiny </a:t>
            </a:r>
          </a:p>
          <a:p>
            <a:pPr lvl="1"/>
            <a:r>
              <a:rPr lang="cs-CZ" dirty="0"/>
              <a:t>2x fokusní skupiny v tematickém okruhu č. 3 – Administrativní kapacita:</a:t>
            </a:r>
          </a:p>
          <a:p>
            <a:pPr lvl="2"/>
            <a:r>
              <a:rPr lang="cs-CZ" dirty="0"/>
              <a:t>FS pro vyhodnocení efektů a dopadů zavedení zjednodušeného vykazování (paušálů) pro financování ostatních výdajů – účast 6 osob</a:t>
            </a:r>
          </a:p>
          <a:p>
            <a:pPr lvl="2"/>
            <a:r>
              <a:rPr lang="cs-CZ" dirty="0"/>
              <a:t>FS pro vyhodnocení administrativní zátěže a kapacity – účast 6 osob</a:t>
            </a:r>
          </a:p>
          <a:p>
            <a:pPr lvl="1"/>
            <a:endParaRPr lang="cs-CZ" dirty="0"/>
          </a:p>
          <a:p>
            <a:pPr lvl="2"/>
            <a:endParaRPr lang="cs-CZ" dirty="0"/>
          </a:p>
        </p:txBody>
      </p:sp>
      <p:sp>
        <p:nvSpPr>
          <p:cNvPr id="4" name="Zástupný symbol pro číslo snímku 3">
            <a:extLst>
              <a:ext uri="{FF2B5EF4-FFF2-40B4-BE49-F238E27FC236}">
                <a16:creationId xmlns:a16="http://schemas.microsoft.com/office/drawing/2014/main" id="{9EA5FEAE-572D-D70B-2573-2973E8DB5C0D}"/>
              </a:ext>
            </a:extLst>
          </p:cNvPr>
          <p:cNvSpPr>
            <a:spLocks noGrp="1"/>
          </p:cNvSpPr>
          <p:nvPr>
            <p:ph type="sldNum" sz="quarter" idx="12"/>
          </p:nvPr>
        </p:nvSpPr>
        <p:spPr/>
        <p:txBody>
          <a:bodyPr/>
          <a:lstStyle/>
          <a:p>
            <a:fld id="{4160B133-4A0D-4910-9766-EFB28F981602}" type="slidenum">
              <a:rPr lang="cs-CZ" smtClean="0"/>
              <a:pPr/>
              <a:t>6</a:t>
            </a:fld>
            <a:endParaRPr lang="cs-CZ"/>
          </a:p>
        </p:txBody>
      </p:sp>
    </p:spTree>
    <p:extLst>
      <p:ext uri="{BB962C8B-B14F-4D97-AF65-F5344CB8AC3E}">
        <p14:creationId xmlns:p14="http://schemas.microsoft.com/office/powerpoint/2010/main" val="21098736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AC10E12-7D3E-5756-CAD0-2E60267D9636}"/>
              </a:ext>
            </a:extLst>
          </p:cNvPr>
          <p:cNvSpPr>
            <a:spLocks noGrp="1"/>
          </p:cNvSpPr>
          <p:nvPr>
            <p:ph type="title"/>
          </p:nvPr>
        </p:nvSpPr>
        <p:spPr/>
        <p:txBody>
          <a:bodyPr>
            <a:normAutofit/>
          </a:bodyPr>
          <a:lstStyle/>
          <a:p>
            <a:r>
              <a:rPr lang="cs-CZ" sz="4000" dirty="0">
                <a:latin typeface="Arial" panose="020B0604020202020204" pitchFamily="34" charset="0"/>
                <a:cs typeface="Arial" panose="020B0604020202020204" pitchFamily="34" charset="0"/>
              </a:rPr>
              <a:t>Vzdělávání (I)</a:t>
            </a:r>
          </a:p>
        </p:txBody>
      </p:sp>
      <p:sp>
        <p:nvSpPr>
          <p:cNvPr id="3" name="Zástupný obsah 2">
            <a:extLst>
              <a:ext uri="{FF2B5EF4-FFF2-40B4-BE49-F238E27FC236}">
                <a16:creationId xmlns:a16="http://schemas.microsoft.com/office/drawing/2014/main" id="{14612B50-6671-BA94-FCC5-9BF614D88834}"/>
              </a:ext>
            </a:extLst>
          </p:cNvPr>
          <p:cNvSpPr>
            <a:spLocks noGrp="1"/>
          </p:cNvSpPr>
          <p:nvPr>
            <p:ph idx="1"/>
          </p:nvPr>
        </p:nvSpPr>
        <p:spPr>
          <a:xfrm>
            <a:off x="838200" y="2343149"/>
            <a:ext cx="10515600" cy="3833813"/>
          </a:xfrm>
        </p:spPr>
        <p:txBody>
          <a:bodyPr>
            <a:normAutofit fontScale="92500" lnSpcReduction="10000"/>
          </a:bodyPr>
          <a:lstStyle/>
          <a:p>
            <a:r>
              <a:rPr lang="cs-CZ" dirty="0"/>
              <a:t>Pracovníci implementační struktury ve většině dostatečné informace o dostupném vzdělávání a toto vzdělávání vykazuje dostatečnou kapacitu</a:t>
            </a:r>
          </a:p>
          <a:p>
            <a:r>
              <a:rPr lang="cs-CZ" dirty="0"/>
              <a:t>Přibližně třetina zaměstnanců IS se ale vzdělávání přesto neúčastní</a:t>
            </a:r>
          </a:p>
          <a:p>
            <a:r>
              <a:rPr lang="cs-CZ" dirty="0"/>
              <a:t>Nejčastější důvody neúčasti:</a:t>
            </a:r>
          </a:p>
          <a:p>
            <a:pPr lvl="1"/>
            <a:r>
              <a:rPr lang="cs-CZ" dirty="0"/>
              <a:t>Nabídka neodpovídá potřebám</a:t>
            </a:r>
          </a:p>
          <a:p>
            <a:pPr lvl="1"/>
            <a:r>
              <a:rPr lang="cs-CZ" dirty="0"/>
              <a:t>Časové důvody</a:t>
            </a:r>
          </a:p>
          <a:p>
            <a:pPr lvl="1"/>
            <a:r>
              <a:rPr lang="cs-CZ" dirty="0"/>
              <a:t>Nutnost cestování</a:t>
            </a:r>
          </a:p>
          <a:p>
            <a:r>
              <a:rPr lang="cs-CZ" dirty="0"/>
              <a:t>Vyšší podíl pracovníků, kteří se neúčast-</a:t>
            </a:r>
            <a:br>
              <a:rPr lang="cs-CZ" dirty="0"/>
            </a:br>
            <a:r>
              <a:rPr lang="cs-CZ" dirty="0"/>
              <a:t>ní vzdělávání u zaměstnanců ŘO a ZS než </a:t>
            </a:r>
            <a:br>
              <a:rPr lang="cs-CZ" dirty="0"/>
            </a:br>
            <a:r>
              <a:rPr lang="cs-CZ" dirty="0"/>
              <a:t>u pracovníků horizontálních institucí</a:t>
            </a:r>
          </a:p>
        </p:txBody>
      </p:sp>
      <p:graphicFrame>
        <p:nvGraphicFramePr>
          <p:cNvPr id="4" name="Graf 3">
            <a:extLst>
              <a:ext uri="{FF2B5EF4-FFF2-40B4-BE49-F238E27FC236}">
                <a16:creationId xmlns:a16="http://schemas.microsoft.com/office/drawing/2014/main" id="{131CC49F-D17D-499A-4156-1BA9002D9668}"/>
              </a:ext>
            </a:extLst>
          </p:cNvPr>
          <p:cNvGraphicFramePr/>
          <p:nvPr>
            <p:extLst>
              <p:ext uri="{D42A27DB-BD31-4B8C-83A1-F6EECF244321}">
                <p14:modId xmlns:p14="http://schemas.microsoft.com/office/powerpoint/2010/main" val="3835722554"/>
              </p:ext>
            </p:extLst>
          </p:nvPr>
        </p:nvGraphicFramePr>
        <p:xfrm>
          <a:off x="6734175" y="3429000"/>
          <a:ext cx="5367337" cy="28829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ovéPole 4">
            <a:extLst>
              <a:ext uri="{FF2B5EF4-FFF2-40B4-BE49-F238E27FC236}">
                <a16:creationId xmlns:a16="http://schemas.microsoft.com/office/drawing/2014/main" id="{F712FC42-F47F-1E77-E855-32C1D37FCBDC}"/>
              </a:ext>
            </a:extLst>
          </p:cNvPr>
          <p:cNvSpPr txBox="1"/>
          <p:nvPr/>
        </p:nvSpPr>
        <p:spPr>
          <a:xfrm>
            <a:off x="647700" y="1276171"/>
            <a:ext cx="8667750" cy="1200329"/>
          </a:xfrm>
          <a:prstGeom prst="rect">
            <a:avLst/>
          </a:prstGeom>
          <a:noFill/>
        </p:spPr>
        <p:txBody>
          <a:bodyPr wrap="square" rtlCol="0">
            <a:spAutoFit/>
          </a:bodyPr>
          <a:lstStyle/>
          <a:p>
            <a:r>
              <a:rPr lang="cs-CZ" sz="1800" b="1" dirty="0">
                <a:solidFill>
                  <a:srgbClr val="E92841"/>
                </a:solidFill>
                <a:effectLst/>
                <a:latin typeface="Arial" panose="020B0604020202020204" pitchFamily="34" charset="0"/>
                <a:ea typeface="MS Mincho" panose="02020609040205080304" pitchFamily="49" charset="-128"/>
                <a:cs typeface="Times New Roman" panose="02020603050405020304" pitchFamily="18" charset="0"/>
              </a:rPr>
              <a:t>„Vzdělávání pracovníků implementační struktury fondů EU má dostatečnou kapacitu a pokrývá většinou relevantní témata, přibližně třetina pracovníků se ale vzdělávání z různých důvodů neúčastní.“</a:t>
            </a:r>
            <a:endParaRPr lang="cs-CZ" sz="180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endParaRPr>
          </a:p>
          <a:p>
            <a:endParaRPr lang="cs-CZ" dirty="0"/>
          </a:p>
        </p:txBody>
      </p:sp>
      <p:sp>
        <p:nvSpPr>
          <p:cNvPr id="6" name="Zástupný symbol pro číslo snímku 5">
            <a:extLst>
              <a:ext uri="{FF2B5EF4-FFF2-40B4-BE49-F238E27FC236}">
                <a16:creationId xmlns:a16="http://schemas.microsoft.com/office/drawing/2014/main" id="{4A88B38C-A53E-8B75-664E-25DC5BB71FA0}"/>
              </a:ext>
            </a:extLst>
          </p:cNvPr>
          <p:cNvSpPr>
            <a:spLocks noGrp="1"/>
          </p:cNvSpPr>
          <p:nvPr>
            <p:ph type="sldNum" sz="quarter" idx="12"/>
          </p:nvPr>
        </p:nvSpPr>
        <p:spPr/>
        <p:txBody>
          <a:bodyPr/>
          <a:lstStyle/>
          <a:p>
            <a:fld id="{4160B133-4A0D-4910-9766-EFB28F981602}" type="slidenum">
              <a:rPr lang="cs-CZ" smtClean="0"/>
              <a:pPr/>
              <a:t>7</a:t>
            </a:fld>
            <a:endParaRPr lang="cs-CZ"/>
          </a:p>
        </p:txBody>
      </p:sp>
    </p:spTree>
    <p:extLst>
      <p:ext uri="{BB962C8B-B14F-4D97-AF65-F5344CB8AC3E}">
        <p14:creationId xmlns:p14="http://schemas.microsoft.com/office/powerpoint/2010/main" val="21629422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D23B5E-CBAC-44E5-00BC-E6FAA6617F56}"/>
            </a:ext>
          </a:extLst>
        </p:cNvPr>
        <p:cNvGrpSpPr/>
        <p:nvPr/>
      </p:nvGrpSpPr>
      <p:grpSpPr>
        <a:xfrm>
          <a:off x="0" y="0"/>
          <a:ext cx="0" cy="0"/>
          <a:chOff x="0" y="0"/>
          <a:chExt cx="0" cy="0"/>
        </a:xfrm>
      </p:grpSpPr>
      <p:sp>
        <p:nvSpPr>
          <p:cNvPr id="2" name="Nadpis 1">
            <a:extLst>
              <a:ext uri="{FF2B5EF4-FFF2-40B4-BE49-F238E27FC236}">
                <a16:creationId xmlns:a16="http://schemas.microsoft.com/office/drawing/2014/main" id="{A3F3A3BC-411A-68DE-42E4-FCBF9E109C88}"/>
              </a:ext>
            </a:extLst>
          </p:cNvPr>
          <p:cNvSpPr>
            <a:spLocks noGrp="1"/>
          </p:cNvSpPr>
          <p:nvPr>
            <p:ph type="title"/>
          </p:nvPr>
        </p:nvSpPr>
        <p:spPr/>
        <p:txBody>
          <a:bodyPr>
            <a:normAutofit/>
          </a:bodyPr>
          <a:lstStyle/>
          <a:p>
            <a:r>
              <a:rPr lang="cs-CZ" sz="4000" dirty="0">
                <a:latin typeface="Arial" panose="020B0604020202020204" pitchFamily="34" charset="0"/>
                <a:cs typeface="Arial" panose="020B0604020202020204" pitchFamily="34" charset="0"/>
              </a:rPr>
              <a:t>Vzdělávání (II)</a:t>
            </a:r>
          </a:p>
        </p:txBody>
      </p:sp>
      <p:sp>
        <p:nvSpPr>
          <p:cNvPr id="3" name="Zástupný obsah 2">
            <a:extLst>
              <a:ext uri="{FF2B5EF4-FFF2-40B4-BE49-F238E27FC236}">
                <a16:creationId xmlns:a16="http://schemas.microsoft.com/office/drawing/2014/main" id="{2F02972F-E078-9BF6-CD70-CF237444A34A}"/>
              </a:ext>
            </a:extLst>
          </p:cNvPr>
          <p:cNvSpPr>
            <a:spLocks noGrp="1"/>
          </p:cNvSpPr>
          <p:nvPr>
            <p:ph idx="1"/>
          </p:nvPr>
        </p:nvSpPr>
        <p:spPr/>
        <p:txBody>
          <a:bodyPr>
            <a:normAutofit/>
          </a:bodyPr>
          <a:lstStyle/>
          <a:p>
            <a:r>
              <a:rPr lang="cs-CZ" dirty="0"/>
              <a:t>Systematický sběr poptávky po nových tématech ze strany koordinátora vzdělávání</a:t>
            </a:r>
          </a:p>
          <a:p>
            <a:pPr lvl="1"/>
            <a:r>
              <a:rPr lang="cs-CZ" dirty="0"/>
              <a:t>Implementaci požadavku „Do No </a:t>
            </a:r>
            <a:r>
              <a:rPr lang="cs-CZ" dirty="0" err="1"/>
              <a:t>Significant</a:t>
            </a:r>
            <a:r>
              <a:rPr lang="cs-CZ" dirty="0"/>
              <a:t> </a:t>
            </a:r>
            <a:r>
              <a:rPr lang="cs-CZ" dirty="0" err="1"/>
              <a:t>Harm</a:t>
            </a:r>
            <a:r>
              <a:rPr lang="cs-CZ" dirty="0"/>
              <a:t>“ v implementaci Fondů EU v ČR</a:t>
            </a:r>
          </a:p>
          <a:p>
            <a:pPr lvl="1"/>
            <a:r>
              <a:rPr lang="cs-CZ" dirty="0"/>
              <a:t>Vzdělávání zaměřené na zjednodušené formy vykazování </a:t>
            </a:r>
          </a:p>
          <a:p>
            <a:pPr lvl="1"/>
            <a:r>
              <a:rPr lang="cs-CZ" dirty="0"/>
              <a:t>Problematika insolvence v dotacích</a:t>
            </a:r>
          </a:p>
          <a:p>
            <a:pPr lvl="1"/>
            <a:r>
              <a:rPr lang="cs-CZ" dirty="0"/>
              <a:t>Atd.</a:t>
            </a:r>
          </a:p>
          <a:p>
            <a:r>
              <a:rPr lang="cs-CZ" dirty="0"/>
              <a:t>Klíčová bariéra rozvoje nových témat – absence vhodných lektorů, roli částečně hraje nízké finanční ohodnocení</a:t>
            </a:r>
          </a:p>
          <a:p>
            <a:pPr lvl="1"/>
            <a:endParaRPr lang="cs-CZ" dirty="0"/>
          </a:p>
        </p:txBody>
      </p:sp>
      <p:sp>
        <p:nvSpPr>
          <p:cNvPr id="4" name="Zástupný symbol pro číslo snímku 3">
            <a:extLst>
              <a:ext uri="{FF2B5EF4-FFF2-40B4-BE49-F238E27FC236}">
                <a16:creationId xmlns:a16="http://schemas.microsoft.com/office/drawing/2014/main" id="{CC4F0591-1AFE-86A5-EAE5-35ACC697EBE7}"/>
              </a:ext>
            </a:extLst>
          </p:cNvPr>
          <p:cNvSpPr>
            <a:spLocks noGrp="1"/>
          </p:cNvSpPr>
          <p:nvPr>
            <p:ph type="sldNum" sz="quarter" idx="12"/>
          </p:nvPr>
        </p:nvSpPr>
        <p:spPr/>
        <p:txBody>
          <a:bodyPr/>
          <a:lstStyle/>
          <a:p>
            <a:fld id="{4160B133-4A0D-4910-9766-EFB28F981602}" type="slidenum">
              <a:rPr lang="cs-CZ" smtClean="0"/>
              <a:pPr/>
              <a:t>8</a:t>
            </a:fld>
            <a:endParaRPr lang="cs-CZ"/>
          </a:p>
        </p:txBody>
      </p:sp>
    </p:spTree>
    <p:extLst>
      <p:ext uri="{BB962C8B-B14F-4D97-AF65-F5344CB8AC3E}">
        <p14:creationId xmlns:p14="http://schemas.microsoft.com/office/powerpoint/2010/main" val="27981897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ECB394-86E8-1C00-06D2-54B9CDC18FAA}"/>
            </a:ext>
          </a:extLst>
        </p:cNvPr>
        <p:cNvGrpSpPr/>
        <p:nvPr/>
      </p:nvGrpSpPr>
      <p:grpSpPr>
        <a:xfrm>
          <a:off x="0" y="0"/>
          <a:ext cx="0" cy="0"/>
          <a:chOff x="0" y="0"/>
          <a:chExt cx="0" cy="0"/>
        </a:xfrm>
      </p:grpSpPr>
      <p:sp>
        <p:nvSpPr>
          <p:cNvPr id="2" name="Nadpis 1">
            <a:extLst>
              <a:ext uri="{FF2B5EF4-FFF2-40B4-BE49-F238E27FC236}">
                <a16:creationId xmlns:a16="http://schemas.microsoft.com/office/drawing/2014/main" id="{6874A5A1-E155-D711-0D8A-283683184101}"/>
              </a:ext>
            </a:extLst>
          </p:cNvPr>
          <p:cNvSpPr>
            <a:spLocks noGrp="1"/>
          </p:cNvSpPr>
          <p:nvPr>
            <p:ph type="title"/>
          </p:nvPr>
        </p:nvSpPr>
        <p:spPr/>
        <p:txBody>
          <a:bodyPr>
            <a:normAutofit/>
          </a:bodyPr>
          <a:lstStyle/>
          <a:p>
            <a:r>
              <a:rPr lang="cs-CZ" sz="4000" dirty="0">
                <a:latin typeface="Arial" panose="020B0604020202020204" pitchFamily="34" charset="0"/>
                <a:cs typeface="Arial" panose="020B0604020202020204" pitchFamily="34" charset="0"/>
              </a:rPr>
              <a:t>Vzdělávání (III)</a:t>
            </a:r>
          </a:p>
        </p:txBody>
      </p:sp>
      <p:sp>
        <p:nvSpPr>
          <p:cNvPr id="3" name="Zástupný obsah 2">
            <a:extLst>
              <a:ext uri="{FF2B5EF4-FFF2-40B4-BE49-F238E27FC236}">
                <a16:creationId xmlns:a16="http://schemas.microsoft.com/office/drawing/2014/main" id="{2C39981D-0BA1-7474-71DD-ECA3D9AB794B}"/>
              </a:ext>
            </a:extLst>
          </p:cNvPr>
          <p:cNvSpPr>
            <a:spLocks noGrp="1"/>
          </p:cNvSpPr>
          <p:nvPr>
            <p:ph idx="1"/>
          </p:nvPr>
        </p:nvSpPr>
        <p:spPr/>
        <p:txBody>
          <a:bodyPr>
            <a:normAutofit fontScale="92500" lnSpcReduction="10000"/>
          </a:bodyPr>
          <a:lstStyle/>
          <a:p>
            <a:r>
              <a:rPr lang="cs-CZ" dirty="0"/>
              <a:t>Doporučení:</a:t>
            </a:r>
          </a:p>
          <a:p>
            <a:pPr lvl="1"/>
            <a:r>
              <a:rPr lang="cs-CZ" dirty="0"/>
              <a:t>Ověřit poptávku po organizaci hybridních nebo výhradně online vzdělávacích kurzů, a to především s ohledem na vzdělávací potřeby zaměstnanců implementační struktury v regionech (zprostředkující subjekty).</a:t>
            </a:r>
          </a:p>
          <a:p>
            <a:pPr lvl="1"/>
            <a:r>
              <a:rPr lang="cs-CZ" dirty="0"/>
              <a:t>Zvyšovat povědomí o významu Systému vzdělávání u vedoucích pracovníků, pracovat s jejich motivací uvolňovat klíčové odborníky pro vzdělávání.</a:t>
            </a:r>
          </a:p>
          <a:p>
            <a:pPr lvl="1"/>
            <a:r>
              <a:rPr lang="cs-CZ" dirty="0"/>
              <a:t>Analyzovat možnosti budoucí změny zadávacích podmínek soutěže na dodavatele vzdělávání tak, aby výše </a:t>
            </a:r>
            <a:r>
              <a:rPr lang="cs-CZ" dirty="0" err="1"/>
              <a:t>lektorného</a:t>
            </a:r>
            <a:r>
              <a:rPr lang="cs-CZ" dirty="0"/>
              <a:t> nebyla předmětem cenové soutěže – tedy možnosti jak ceny </a:t>
            </a:r>
            <a:r>
              <a:rPr lang="cs-CZ" dirty="0" err="1"/>
              <a:t>lektorného</a:t>
            </a:r>
            <a:r>
              <a:rPr lang="cs-CZ" dirty="0"/>
              <a:t> stanovit fixně tak, aby předmětem finančních nabídek uchazečů byly pouze ostatní náklady na vzdělávání.</a:t>
            </a:r>
          </a:p>
          <a:p>
            <a:pPr lvl="1"/>
            <a:r>
              <a:rPr lang="cs-CZ" dirty="0"/>
              <a:t>Podrobněji analyzovat v následující PZ důvody rozdílů v účasti na kurzech Systému vzdělávání i jejich hodnocení mezi horizontálními subjekty a ŘO a v závislosti na výsledcích analýzy formulovat konkrétní doporučení na témata vhodná k doplnění specificky požadovaná ze strany ŘO a ZS.</a:t>
            </a:r>
          </a:p>
          <a:p>
            <a:pPr lvl="1"/>
            <a:endParaRPr lang="cs-CZ" dirty="0"/>
          </a:p>
          <a:p>
            <a:pPr lvl="1"/>
            <a:endParaRPr lang="cs-CZ" dirty="0"/>
          </a:p>
        </p:txBody>
      </p:sp>
      <p:sp>
        <p:nvSpPr>
          <p:cNvPr id="4" name="Zástupný symbol pro číslo snímku 3">
            <a:extLst>
              <a:ext uri="{FF2B5EF4-FFF2-40B4-BE49-F238E27FC236}">
                <a16:creationId xmlns:a16="http://schemas.microsoft.com/office/drawing/2014/main" id="{706BDD15-0653-C7EB-6CF6-A3268A396F1E}"/>
              </a:ext>
            </a:extLst>
          </p:cNvPr>
          <p:cNvSpPr>
            <a:spLocks noGrp="1"/>
          </p:cNvSpPr>
          <p:nvPr>
            <p:ph type="sldNum" sz="quarter" idx="12"/>
          </p:nvPr>
        </p:nvSpPr>
        <p:spPr/>
        <p:txBody>
          <a:bodyPr/>
          <a:lstStyle/>
          <a:p>
            <a:fld id="{4160B133-4A0D-4910-9766-EFB28F981602}" type="slidenum">
              <a:rPr lang="cs-CZ" smtClean="0"/>
              <a:pPr/>
              <a:t>9</a:t>
            </a:fld>
            <a:endParaRPr lang="cs-CZ"/>
          </a:p>
        </p:txBody>
      </p:sp>
    </p:spTree>
    <p:extLst>
      <p:ext uri="{BB962C8B-B14F-4D97-AF65-F5344CB8AC3E}">
        <p14:creationId xmlns:p14="http://schemas.microsoft.com/office/powerpoint/2010/main" val="16891345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
</file>

<file path=ppt/theme/theme1.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85ab4be-1c84-4ffe-a376-8eb6bbbe07bd" xsi:nil="true"/>
    <lcf76f155ced4ddcb4097134ff3c332f xmlns="d7c3b205-3d44-413b-9182-14c00dd29cd3">
      <Terms xmlns="http://schemas.microsoft.com/office/infopath/2007/PartnerControls"/>
    </lcf76f155ced4ddcb4097134ff3c332f>
    <_Flow_SignoffStatus xmlns="d7c3b205-3d44-413b-9182-14c00dd29cd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558127D3D85943499268624A7EA09672" ma:contentTypeVersion="18" ma:contentTypeDescription="Vytvoří nový dokument" ma:contentTypeScope="" ma:versionID="41171bf319529a3c64731c056d9820fd">
  <xsd:schema xmlns:xsd="http://www.w3.org/2001/XMLSchema" xmlns:xs="http://www.w3.org/2001/XMLSchema" xmlns:p="http://schemas.microsoft.com/office/2006/metadata/properties" xmlns:ns2="d7c3b205-3d44-413b-9182-14c00dd29cd3" xmlns:ns3="485ab4be-1c84-4ffe-a376-8eb6bbbe07bd" targetNamespace="http://schemas.microsoft.com/office/2006/metadata/properties" ma:root="true" ma:fieldsID="3a4fea7eac9c05218195916432a2c751" ns2:_="" ns3:_="">
    <xsd:import namespace="d7c3b205-3d44-413b-9182-14c00dd29cd3"/>
    <xsd:import namespace="485ab4be-1c84-4ffe-a376-8eb6bbbe07b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_Flow_SignoffStatu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2:MediaServiceSearchPropertie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7c3b205-3d44-413b-9182-14c00dd29cd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_Flow_SignoffStatus" ma:index="16" nillable="true" ma:displayName="Stav odsouhlasení" ma:internalName="Stav_x0020_odsouhlasen_x00ed_">
      <xsd:simpleType>
        <xsd:restriction base="dms:Text"/>
      </xsd:simpleType>
    </xsd:element>
    <xsd:element name="lcf76f155ced4ddcb4097134ff3c332f" ma:index="18" nillable="true" ma:taxonomy="true" ma:internalName="lcf76f155ced4ddcb4097134ff3c332f" ma:taxonomyFieldName="MediaServiceImageTags" ma:displayName="Značky obrázků" ma:readOnly="false" ma:fieldId="{5cf76f15-5ced-4ddc-b409-7134ff3c332f}" ma:taxonomyMulti="true" ma:sspId="de97acfe-e349-49a2-9112-0b04129138de"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GenerationTime" ma:index="21" nillable="true" ma:displayName="MediaServiceGenerationTime" ma:hidden="true" ma:internalName="MediaServiceGenerationTime"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Location" ma:index="25"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85ab4be-1c84-4ffe-a376-8eb6bbbe07bd" elementFormDefault="qualified">
    <xsd:import namespace="http://schemas.microsoft.com/office/2006/documentManagement/types"/>
    <xsd:import namespace="http://schemas.microsoft.com/office/infopath/2007/PartnerControls"/>
    <xsd:element name="SharedWithUsers" ma:index="12" nillable="true" ma:displayName="Sdílí se 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dílené s podrobnostmi" ma:internalName="SharedWithDetails" ma:readOnly="true">
      <xsd:simpleType>
        <xsd:restriction base="dms:Note">
          <xsd:maxLength value="255"/>
        </xsd:restriction>
      </xsd:simpleType>
    </xsd:element>
    <xsd:element name="TaxCatchAll" ma:index="19" nillable="true" ma:displayName="Taxonomy Catch All Column" ma:hidden="true" ma:list="{b8c28b4d-3715-40bb-8ff8-b51a9945d32b}" ma:internalName="TaxCatchAll" ma:showField="CatchAllData" ma:web="485ab4be-1c84-4ffe-a376-8eb6bbbe07b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05C97A5-68CB-47E0-8658-BAA0FAA586C0}">
  <ds:schemaRefs>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elements/1.1/"/>
    <ds:schemaRef ds:uri="http://purl.org/dc/dcmitype/"/>
    <ds:schemaRef ds:uri="http://schemas.microsoft.com/office/infopath/2007/PartnerControls"/>
    <ds:schemaRef ds:uri="485ab4be-1c84-4ffe-a376-8eb6bbbe07bd"/>
    <ds:schemaRef ds:uri="d7c3b205-3d44-413b-9182-14c00dd29cd3"/>
    <ds:schemaRef ds:uri="http://www.w3.org/XML/1998/namespace"/>
  </ds:schemaRefs>
</ds:datastoreItem>
</file>

<file path=customXml/itemProps2.xml><?xml version="1.0" encoding="utf-8"?>
<ds:datastoreItem xmlns:ds="http://schemas.openxmlformats.org/officeDocument/2006/customXml" ds:itemID="{CBE7AB63-F871-4AB3-9000-A4B16203201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7c3b205-3d44-413b-9182-14c00dd29cd3"/>
    <ds:schemaRef ds:uri="485ab4be-1c84-4ffe-a376-8eb6bbbe07b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1F0AC8B-F13D-4D9C-AC87-014CBC23471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234</TotalTime>
  <Words>3977</Words>
  <Application>Microsoft Office PowerPoint</Application>
  <PresentationFormat>Širokoúhlá obrazovka</PresentationFormat>
  <Paragraphs>367</Paragraphs>
  <Slides>26</Slides>
  <Notes>26</Notes>
  <HiddenSlides>0</HiddenSlides>
  <MMClips>0</MMClips>
  <ScaleCrop>false</ScaleCrop>
  <HeadingPairs>
    <vt:vector size="6" baseType="variant">
      <vt:variant>
        <vt:lpstr>Použitá písma</vt:lpstr>
      </vt:variant>
      <vt:variant>
        <vt:i4>7</vt:i4>
      </vt:variant>
      <vt:variant>
        <vt:lpstr>Motiv</vt:lpstr>
      </vt:variant>
      <vt:variant>
        <vt:i4>1</vt:i4>
      </vt:variant>
      <vt:variant>
        <vt:lpstr>Nadpisy snímků</vt:lpstr>
      </vt:variant>
      <vt:variant>
        <vt:i4>26</vt:i4>
      </vt:variant>
    </vt:vector>
  </HeadingPairs>
  <TitlesOfParts>
    <vt:vector size="34" baseType="lpstr">
      <vt:lpstr>Arial</vt:lpstr>
      <vt:lpstr>Calibri</vt:lpstr>
      <vt:lpstr>Calibri Light</vt:lpstr>
      <vt:lpstr>MS Mincho</vt:lpstr>
      <vt:lpstr>Symbol</vt:lpstr>
      <vt:lpstr>Tahoma</vt:lpstr>
      <vt:lpstr>Times New Roman</vt:lpstr>
      <vt:lpstr>Motiv Office</vt:lpstr>
      <vt:lpstr>Průběžná evaluace naplňování cílů OPTP pro období 2021-2027 </vt:lpstr>
      <vt:lpstr>Prezentace aplikace PowerPoint</vt:lpstr>
      <vt:lpstr>Cíl evaluace (2)</vt:lpstr>
      <vt:lpstr>Kontext implementace</vt:lpstr>
      <vt:lpstr>Metodologie (I)</vt:lpstr>
      <vt:lpstr>Metodologie (II)</vt:lpstr>
      <vt:lpstr>Vzdělávání (I)</vt:lpstr>
      <vt:lpstr>Vzdělávání (II)</vt:lpstr>
      <vt:lpstr>Vzdělávání (III)</vt:lpstr>
      <vt:lpstr>Procesy a metodický rámec (I)</vt:lpstr>
      <vt:lpstr>Procesy a metodický rámec (II)</vt:lpstr>
      <vt:lpstr>Procesy a metodický rámec (III)</vt:lpstr>
      <vt:lpstr>Procesy a metodický rámec (IV)</vt:lpstr>
      <vt:lpstr>Administrativní kapacita implementace (I)</vt:lpstr>
      <vt:lpstr>Administrativní kapacita implementace (II)</vt:lpstr>
      <vt:lpstr>Administrativní kapacita implementace (III)</vt:lpstr>
      <vt:lpstr>Administrativní kapacita implementace (IV)</vt:lpstr>
      <vt:lpstr>Osobní náklady implementace</vt:lpstr>
      <vt:lpstr>Osobní náklady - spokojenost</vt:lpstr>
      <vt:lpstr>Monitorovací systém (I)</vt:lpstr>
      <vt:lpstr>Monitorovací systém (II)</vt:lpstr>
      <vt:lpstr>Monitorovací systém (III)</vt:lpstr>
      <vt:lpstr>Monitorovací systém (IV)</vt:lpstr>
      <vt:lpstr>Podpora Digitální informační agentury a MV</vt:lpstr>
      <vt:lpstr>Institucionální důvěra</vt:lpstr>
      <vt:lpstr>Prezentace aplikace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Marek Šíma</dc:creator>
  <cp:lastModifiedBy>Laššuth Juraj</cp:lastModifiedBy>
  <cp:revision>12</cp:revision>
  <cp:lastPrinted>2022-02-15T19:24:08Z</cp:lastPrinted>
  <dcterms:created xsi:type="dcterms:W3CDTF">2021-05-07T13:25:36Z</dcterms:created>
  <dcterms:modified xsi:type="dcterms:W3CDTF">2024-11-22T10:13:07Z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0x010100558127D3D85943499268624A7EA09672</vt:lpwstr>
  </property>
  <property fmtid="{D5CDD505-2E9C-101B-9397-08002B2CF9AE}" pid="3" name="MediaServiceImageTags">
    <vt:lpwstr/>
  </property>
</Properties>
</file>