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56" r:id="rId5"/>
    <p:sldId id="309" r:id="rId6"/>
    <p:sldId id="310" r:id="rId7"/>
    <p:sldId id="311" r:id="rId8"/>
    <p:sldId id="307" r:id="rId9"/>
    <p:sldId id="296" r:id="rId10"/>
    <p:sldId id="308" r:id="rId11"/>
    <p:sldId id="295" r:id="rId12"/>
    <p:sldId id="275" r:id="rId13"/>
    <p:sldId id="305" r:id="rId14"/>
    <p:sldId id="286" r:id="rId15"/>
    <p:sldId id="306" r:id="rId16"/>
    <p:sldId id="271" r:id="rId17"/>
  </p:sldIdLst>
  <p:sldSz cx="12190413" cy="7021513"/>
  <p:notesSz cx="6797675" cy="9926638"/>
  <p:defaultTextStyle>
    <a:defPPr>
      <a:defRPr lang="cs-CZ"/>
    </a:defPPr>
    <a:lvl1pPr marL="0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4751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9502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44253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59004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73756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88507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03258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18009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7">
          <p15:clr>
            <a:srgbClr val="A4A3A4"/>
          </p15:clr>
        </p15:guide>
        <p15:guide id="2" pos="66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034EA2"/>
    <a:srgbClr val="99F9AB"/>
    <a:srgbClr val="94FAB4"/>
    <a:srgbClr val="C1F3B3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F2CB58-BFC0-2CFB-1AB9-A21A68EE1CCC}" v="440" dt="2024-11-26T08:11:27.371"/>
    <p1510:client id="{A94151EA-175E-E47F-0F61-1B065F08EE7E}" v="75" dt="2024-11-25T10:31:47.274"/>
    <p1510:client id="{AB260B51-325C-269F-D429-3BBBC9EE1018}" v="546" dt="2024-11-25T11:50:46.515"/>
    <p1510:client id="{C715B5AB-091E-B0BD-0B05-FABD488BBEB7}" v="1008" dt="2024-11-25T10:28:54.679"/>
    <p1510:client id="{D984AC52-7C0A-F9D2-3DF1-EE2AFE8F71AD}" v="24" dt="2024-11-25T14:08:38.467"/>
    <p1510:client id="{E45E6E57-B529-4ED0-BCCF-90F31BEB05A8}" v="25" dt="2024-11-25T14:12:19.2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Střední styl 3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Střední styl 3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Světlý styl 3 – zvýraznění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8" d="100"/>
          <a:sy n="118" d="100"/>
        </p:scale>
        <p:origin x="198" y="102"/>
      </p:cViewPr>
      <p:guideLst>
        <p:guide orient="horz" pos="1757"/>
        <p:guide pos="6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BB167-3596-48C4-B14E-51323314D680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92125" y="1241425"/>
            <a:ext cx="58134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B695B5-9C70-4491-B949-9EE2C7C3CE1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1013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5735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2580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3004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75903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29047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65828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8691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/>
              <a:t>MINISTERSTVO PRO MÍSTNÍ ROZVOJ </a:t>
            </a:r>
            <a:r>
              <a:rPr lang="cs-CZ" b="1"/>
              <a:t/>
            </a:r>
            <a:br>
              <a:rPr lang="cs-CZ" b="1"/>
            </a:br>
            <a:r>
              <a:rPr lang="cs-CZ" sz="2000" b="1"/>
              <a:t>Národní orgán pro koordinaci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26" name="Picture 2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833C5178-CBCF-63D6-97BD-386E9955D09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004" y="6030715"/>
            <a:ext cx="4276404" cy="51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4" name="Picture 2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8A30240F-56A0-153F-E545-A7E809198A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87" y="6441408"/>
            <a:ext cx="3792762" cy="459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pic>
        <p:nvPicPr>
          <p:cNvPr id="3" name="Picture 2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6170550A-0C0B-9715-56BA-6FA0E707AA1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87" y="6441408"/>
            <a:ext cx="3792762" cy="459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0" y="1566863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pic>
        <p:nvPicPr>
          <p:cNvPr id="3" name="Picture 2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660934D0-A110-914F-BF8D-CF69A73672C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87" y="6441408"/>
            <a:ext cx="3792762" cy="459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0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pic>
        <p:nvPicPr>
          <p:cNvPr id="3" name="Picture 2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9B3E04DD-E405-CB0E-57E4-E3944D4E607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87" y="6441408"/>
            <a:ext cx="3792762" cy="459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400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2" name="Picture 2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00BB5B8E-43E7-2182-8D3F-2D7F84D4A5B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004" y="6030715"/>
            <a:ext cx="4276404" cy="51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0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60" r:id="rId3"/>
    <p:sldLayoutId id="2147483662" r:id="rId4"/>
    <p:sldLayoutId id="2147483663" r:id="rId5"/>
    <p:sldLayoutId id="2147483649" r:id="rId6"/>
  </p:sldLayoutIdLst>
  <p:txStyles>
    <p:titleStyle>
      <a:lvl1pPr algn="ctr" defTabSz="1229502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1063" indent="-461063" algn="l" defTabSz="1229502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8971" indent="-384219" algn="l" defTabSz="1229502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36878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1629" indent="-307376" algn="l" defTabSz="1229502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6380" indent="-307376" algn="l" defTabSz="1229502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81131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radek.kobza@mmr.gov.cz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"/>
          </p:nvPr>
        </p:nvSpPr>
        <p:spPr>
          <a:xfrm>
            <a:off x="900000" y="4518869"/>
            <a:ext cx="8533289" cy="720080"/>
          </a:xfrm>
        </p:spPr>
        <p:txBody>
          <a:bodyPr>
            <a:normAutofit fontScale="47500" lnSpcReduction="20000"/>
          </a:bodyPr>
          <a:lstStyle/>
          <a:p>
            <a:r>
              <a:rPr lang="cs-CZ" sz="6000" dirty="0"/>
              <a:t>Radek KOBZA</a:t>
            </a:r>
          </a:p>
          <a:p>
            <a:r>
              <a:rPr lang="cs-CZ" sz="3800" dirty="0"/>
              <a:t>Odbor </a:t>
            </a:r>
            <a:r>
              <a:rPr lang="cs-CZ" sz="3800" dirty="0" smtClean="0"/>
              <a:t>publicity fondů </a:t>
            </a:r>
            <a:r>
              <a:rPr lang="cs-CZ" sz="3800" dirty="0"/>
              <a:t>EU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900000" y="2160000"/>
            <a:ext cx="9371670" cy="1170252"/>
          </a:xfrm>
        </p:spPr>
        <p:txBody>
          <a:bodyPr>
            <a:normAutofit fontScale="90000"/>
          </a:bodyPr>
          <a:lstStyle/>
          <a:p>
            <a:r>
              <a:rPr lang="cs-CZ"/>
              <a:t>Komunikační aktivity OPTP a MMR-NOK</a:t>
            </a:r>
            <a:br>
              <a:rPr lang="cs-CZ"/>
            </a:br>
            <a:r>
              <a:rPr lang="cs-CZ" sz="3600">
                <a:solidFill>
                  <a:schemeClr val="tx1"/>
                </a:solidFill>
              </a:rPr>
              <a:t>Schválení Ročního komunikačního plánu na rok 2025</a:t>
            </a:r>
            <a:endParaRPr lang="cs-CZ" sz="200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cs-CZ"/>
              <a:t>26.11.2024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89470FF4-A8A1-BE26-C6A2-48E8403F6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65" y="129438"/>
            <a:ext cx="11462349" cy="925313"/>
          </a:xfrm>
        </p:spPr>
        <p:txBody>
          <a:bodyPr lIns="91440" tIns="45720" rIns="91440" bIns="45720" anchor="t">
            <a:normAutofit fontScale="90000"/>
          </a:bodyPr>
          <a:lstStyle/>
          <a:p>
            <a:r>
              <a:rPr lang="cs-CZ" dirty="0">
                <a:solidFill>
                  <a:srgbClr val="00B050"/>
                </a:solidFill>
              </a:rPr>
              <a:t>Kde fondy EU pomáhají</a:t>
            </a:r>
            <a:r>
              <a:rPr lang="cs-CZ" dirty="0"/>
              <a:t/>
            </a:r>
            <a:br>
              <a:rPr lang="cs-CZ" dirty="0"/>
            </a:br>
            <a:r>
              <a:rPr lang="cs-CZ" dirty="0"/>
              <a:t>Akce pro širokou veřejnost – přehled 2022 </a:t>
            </a:r>
            <a:r>
              <a:rPr lang="cs-CZ">
                <a:solidFill>
                  <a:schemeClr val="tx1"/>
                </a:solidFill>
              </a:rPr>
              <a:t>=&gt; 2023 </a:t>
            </a:r>
            <a:r>
              <a:rPr lang="cs-CZ" dirty="0">
                <a:solidFill>
                  <a:srgbClr val="FF0000"/>
                </a:solidFill>
              </a:rPr>
              <a:t>=&gt;2024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2" name="Tabulka 2">
            <a:extLst>
              <a:ext uri="{FF2B5EF4-FFF2-40B4-BE49-F238E27FC236}">
                <a16:creationId xmlns:a16="http://schemas.microsoft.com/office/drawing/2014/main" id="{00CB7326-520D-4FE8-A9B3-DB986E36AAA6}"/>
              </a:ext>
            </a:extLst>
          </p:cNvPr>
          <p:cNvGraphicFramePr>
            <a:graphicFrameLocks noGrp="1"/>
          </p:cNvGraphicFramePr>
          <p:nvPr/>
        </p:nvGraphicFramePr>
        <p:xfrm>
          <a:off x="442579" y="1394673"/>
          <a:ext cx="11305254" cy="4957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val="1362750069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705075247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620722647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1557036578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692273059"/>
                    </a:ext>
                  </a:extLst>
                </a:gridCol>
                <a:gridCol w="1440158">
                  <a:extLst>
                    <a:ext uri="{9D8B030D-6E8A-4147-A177-3AD203B41FA5}">
                      <a16:colId xmlns:a16="http://schemas.microsoft.com/office/drawing/2014/main" val="15649903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cs-CZ" sz="1800">
                          <a:solidFill>
                            <a:schemeClr val="bg1"/>
                          </a:solidFill>
                        </a:rPr>
                        <a:t>Kategorie</a:t>
                      </a:r>
                      <a:endParaRPr lang="cs-CZ" sz="180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>
                          <a:solidFill>
                            <a:schemeClr val="bg1"/>
                          </a:solidFill>
                        </a:rPr>
                        <a:t>Popis akce</a:t>
                      </a:r>
                      <a:endParaRPr lang="cs-CZ" sz="180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>
                          <a:solidFill>
                            <a:schemeClr val="bg1"/>
                          </a:solidFill>
                        </a:rPr>
                        <a:t>Předpokládaný počet návštěvníků na akci</a:t>
                      </a:r>
                      <a:endParaRPr lang="cs-CZ" sz="160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>
                          <a:solidFill>
                            <a:schemeClr val="bg1"/>
                          </a:solidFill>
                        </a:rPr>
                        <a:t>Počet těchto akcí za 2022</a:t>
                      </a:r>
                      <a:endParaRPr lang="cs-CZ" sz="180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i="1">
                          <a:solidFill>
                            <a:schemeClr val="bg1"/>
                          </a:solidFill>
                        </a:rPr>
                        <a:t>Počet akcí v 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i="1">
                          <a:solidFill>
                            <a:srgbClr val="FF0000"/>
                          </a:solidFill>
                        </a:rPr>
                        <a:t>Plánovaný počet akcí v 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2109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b="1">
                          <a:solidFill>
                            <a:schemeClr val="tx1"/>
                          </a:solidFill>
                        </a:rPr>
                        <a:t>Dny otevřených dveří</a:t>
                      </a:r>
                      <a:endParaRPr lang="cs-CZ" sz="18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i="1">
                          <a:solidFill>
                            <a:schemeClr val="tx1"/>
                          </a:solidFill>
                        </a:rPr>
                        <a:t>Celodenní akce v projektu podpořeném fondy EU s doprovodným programem</a:t>
                      </a:r>
                      <a:endParaRPr lang="cs-CZ" sz="1500" i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>
                          <a:solidFill>
                            <a:schemeClr val="tx1"/>
                          </a:solidFill>
                        </a:rPr>
                        <a:t>1.000 </a:t>
                      </a:r>
                      <a:r>
                        <a:rPr lang="cs-CZ" sz="2000" b="1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r>
                        <a:rPr lang="cs-CZ" sz="2000" b="1">
                          <a:solidFill>
                            <a:schemeClr val="tx1"/>
                          </a:solidFill>
                        </a:rPr>
                        <a:t> </a:t>
                      </a:r>
                      <a:endParaRPr lang="cs-CZ" sz="20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>
                          <a:solidFill>
                            <a:schemeClr val="tx1"/>
                          </a:solidFill>
                        </a:rPr>
                        <a:t>10</a:t>
                      </a:r>
                      <a:endParaRPr lang="cs-CZ" sz="20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  <a:endParaRPr lang="cs-CZ" sz="2000" b="1" i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87155" marR="87155" marT="43577" marB="43577" anchor="ctr"/>
                </a:tc>
                <a:extLst>
                  <a:ext uri="{0D108BD9-81ED-4DB2-BD59-A6C34878D82A}">
                    <a16:rowId xmlns:a16="http://schemas.microsoft.com/office/drawing/2014/main" val="581481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b="1">
                          <a:solidFill>
                            <a:schemeClr val="tx1"/>
                          </a:solidFill>
                        </a:rPr>
                        <a:t>Česko Netradičně </a:t>
                      </a:r>
                      <a:r>
                        <a:rPr lang="cs-CZ" sz="1800" b="1" i="1">
                          <a:solidFill>
                            <a:schemeClr val="tx1"/>
                          </a:solidFill>
                        </a:rPr>
                        <a:t>(dříve On-line Dny otevřených dveří )</a:t>
                      </a:r>
                      <a:endParaRPr lang="cs-CZ" sz="1800" b="1" i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i="1">
                          <a:solidFill>
                            <a:srgbClr val="FF0000"/>
                          </a:solidFill>
                        </a:rPr>
                        <a:t>Videa z cca 8 projektů z jednoho města, celkem 4 města</a:t>
                      </a:r>
                      <a:endParaRPr lang="cs-CZ" sz="1500" i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>
                          <a:solidFill>
                            <a:schemeClr val="tx1"/>
                          </a:solidFill>
                        </a:rPr>
                        <a:t>1.000 shlédnutí / město </a:t>
                      </a:r>
                      <a:r>
                        <a:rPr lang="cs-CZ" sz="2000" b="1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cs-CZ" sz="20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>
                          <a:solidFill>
                            <a:schemeClr val="tx1"/>
                          </a:solidFill>
                        </a:rPr>
                        <a:t>4</a:t>
                      </a:r>
                      <a:endParaRPr lang="cs-CZ" sz="20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  <a:endParaRPr lang="cs-CZ" sz="2000" b="1" i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87155" marR="87155" marT="43577" marB="43577" anchor="ctr"/>
                </a:tc>
                <a:extLst>
                  <a:ext uri="{0D108BD9-81ED-4DB2-BD59-A6C34878D82A}">
                    <a16:rowId xmlns:a16="http://schemas.microsoft.com/office/drawing/2014/main" val="3148481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b="1">
                          <a:solidFill>
                            <a:schemeClr val="tx1"/>
                          </a:solidFill>
                        </a:rPr>
                        <a:t>Velké letní festivaly</a:t>
                      </a:r>
                      <a:endParaRPr lang="cs-CZ" sz="18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i="1">
                          <a:solidFill>
                            <a:schemeClr val="tx1"/>
                          </a:solidFill>
                        </a:rPr>
                        <a:t>Doprovodný program a prezentace fondů EU</a:t>
                      </a:r>
                      <a:endParaRPr lang="cs-CZ" sz="2300" i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>
                          <a:solidFill>
                            <a:schemeClr val="tx1"/>
                          </a:solidFill>
                        </a:rPr>
                        <a:t>2.000 </a:t>
                      </a:r>
                      <a:r>
                        <a:rPr lang="cs-CZ" sz="2000" b="1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cs-CZ" sz="20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>
                          <a:solidFill>
                            <a:schemeClr val="tx1"/>
                          </a:solidFill>
                        </a:rPr>
                        <a:t>2</a:t>
                      </a:r>
                      <a:endParaRPr lang="cs-CZ" sz="20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87155" marR="87155" marT="43577" marB="43577" anchor="ctr"/>
                </a:tc>
                <a:extLst>
                  <a:ext uri="{0D108BD9-81ED-4DB2-BD59-A6C34878D82A}">
                    <a16:rowId xmlns:a16="http://schemas.microsoft.com/office/drawing/2014/main" val="6448848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b="1">
                          <a:solidFill>
                            <a:schemeClr val="tx1"/>
                          </a:solidFill>
                        </a:rPr>
                        <a:t>Regionální hudební festivaly</a:t>
                      </a:r>
                      <a:endParaRPr lang="cs-CZ" sz="18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/>
                </a:tc>
                <a:tc>
                  <a:txBody>
                    <a:bodyPr/>
                    <a:lstStyle/>
                    <a:p>
                      <a:pPr marL="0" marR="0" lvl="0" indent="0" algn="l" defTabSz="1229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5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Doprovodný program a prezentace fondů EU</a:t>
                      </a:r>
                      <a:endParaRPr kumimoji="0" lang="cs-CZ" sz="23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>
                          <a:solidFill>
                            <a:schemeClr val="tx1"/>
                          </a:solidFill>
                        </a:rPr>
                        <a:t>500 </a:t>
                      </a:r>
                      <a:r>
                        <a:rPr lang="cs-CZ" sz="2000" b="1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cs-CZ" sz="20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>
                          <a:solidFill>
                            <a:schemeClr val="tx1"/>
                          </a:solidFill>
                        </a:rPr>
                        <a:t>8</a:t>
                      </a:r>
                      <a:endParaRPr lang="cs-CZ" sz="20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87155" marR="87155" marT="43577" marB="43577" anchor="ctr"/>
                </a:tc>
                <a:extLst>
                  <a:ext uri="{0D108BD9-81ED-4DB2-BD59-A6C34878D82A}">
                    <a16:rowId xmlns:a16="http://schemas.microsoft.com/office/drawing/2014/main" val="170369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b="1">
                          <a:solidFill>
                            <a:schemeClr val="tx1"/>
                          </a:solidFill>
                        </a:rPr>
                        <a:t>Putování po projektech</a:t>
                      </a:r>
                      <a:endParaRPr lang="cs-CZ" sz="18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i="1">
                          <a:solidFill>
                            <a:schemeClr val="tx1"/>
                          </a:solidFill>
                        </a:rPr>
                        <a:t>Komentované prohlídky po projektech pro menší skupiny</a:t>
                      </a:r>
                      <a:endParaRPr lang="cs-CZ" sz="1500" i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>
                          <a:solidFill>
                            <a:schemeClr val="tx1"/>
                          </a:solidFill>
                        </a:rPr>
                        <a:t>20 – 40</a:t>
                      </a:r>
                      <a:endParaRPr lang="cs-CZ" sz="20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>
                          <a:solidFill>
                            <a:schemeClr val="tx1"/>
                          </a:solidFill>
                        </a:rPr>
                        <a:t>35</a:t>
                      </a:r>
                      <a:endParaRPr lang="cs-CZ" sz="2000" b="1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>
                          <a:solidFill>
                            <a:schemeClr val="tx1"/>
                          </a:solidFill>
                          <a:latin typeface="+mn-lt"/>
                        </a:rPr>
                        <a:t>28</a:t>
                      </a:r>
                      <a:endParaRPr lang="cs-CZ" sz="2000" b="1" i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marL="87155" marR="87155" marT="43577" marB="43577" anchor="ctr"/>
                </a:tc>
                <a:extLst>
                  <a:ext uri="{0D108BD9-81ED-4DB2-BD59-A6C34878D82A}">
                    <a16:rowId xmlns:a16="http://schemas.microsoft.com/office/drawing/2014/main" val="198334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b="1">
                          <a:solidFill>
                            <a:srgbClr val="FFC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 s projektem</a:t>
                      </a:r>
                    </a:p>
                  </a:txBody>
                  <a:tcPr marL="87155" marR="87155" marT="43577" marB="43577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i="1">
                          <a:solidFill>
                            <a:srgbClr val="FFC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Několik prohlídek v jednom dni a doprovodný program</a:t>
                      </a: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>
                          <a:solidFill>
                            <a:srgbClr val="FFC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</a:t>
                      </a: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>
                          <a:solidFill>
                            <a:srgbClr val="FFC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>
                          <a:solidFill>
                            <a:srgbClr val="FFC000"/>
                          </a:solidFill>
                          <a:latin typeface="+mn-lt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87155" marR="87155" marT="43577" marB="4357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1" i="0">
                          <a:solidFill>
                            <a:srgbClr val="FFC000"/>
                          </a:solidFill>
                          <a:latin typeface="+mn-lt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87155" marR="87155" marT="43577" marB="43577" anchor="ctr"/>
                </a:tc>
                <a:extLst>
                  <a:ext uri="{0D108BD9-81ED-4DB2-BD59-A6C34878D82A}">
                    <a16:rowId xmlns:a16="http://schemas.microsoft.com/office/drawing/2014/main" val="22288836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53107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7B4EDE6-3BCC-43C0-8CC3-50A25A770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0" y="286629"/>
            <a:ext cx="10971372" cy="925313"/>
          </a:xfrm>
        </p:spPr>
        <p:txBody>
          <a:bodyPr>
            <a:normAutofit/>
          </a:bodyPr>
          <a:lstStyle/>
          <a:p>
            <a:r>
              <a:rPr lang="cs-CZ"/>
              <a:t>Pokračovat v malých, nicméně srdcových aktivitách</a:t>
            </a:r>
            <a:endParaRPr lang="cs-CZ">
              <a:solidFill>
                <a:srgbClr val="FF0000"/>
              </a:solidFill>
            </a:endParaRPr>
          </a:p>
        </p:txBody>
      </p:sp>
      <p:pic>
        <p:nvPicPr>
          <p:cNvPr id="3" name="Obrázek 2" descr="Obsah obrázku text, oblečení, osoba, Lidská tvář&#10;&#10;Popis se vygeneroval automaticky.">
            <a:extLst>
              <a:ext uri="{FF2B5EF4-FFF2-40B4-BE49-F238E27FC236}">
                <a16:creationId xmlns:a16="http://schemas.microsoft.com/office/drawing/2014/main" id="{CF8709BD-9623-CE40-E06A-A264245AA8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9312" y="2141581"/>
            <a:ext cx="3362406" cy="3582873"/>
          </a:xfrm>
          <a:prstGeom prst="rect">
            <a:avLst/>
          </a:prstGeom>
        </p:spPr>
      </p:pic>
      <p:pic>
        <p:nvPicPr>
          <p:cNvPr id="5" name="Obrázek 4" descr="Obsah obrázku text, oblečení, plakát, muž&#10;&#10;Popis se vygeneroval automaticky.">
            <a:extLst>
              <a:ext uri="{FF2B5EF4-FFF2-40B4-BE49-F238E27FC236}">
                <a16:creationId xmlns:a16="http://schemas.microsoft.com/office/drawing/2014/main" id="{A8E40C93-88BB-DEFB-CC2C-17F669B5F6D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681" r="260" b="4267"/>
          <a:stretch/>
        </p:blipFill>
        <p:spPr>
          <a:xfrm>
            <a:off x="581802" y="1854709"/>
            <a:ext cx="3497704" cy="4342891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8D133799-5F15-AF66-9DFA-A051FDB437EA}"/>
              </a:ext>
            </a:extLst>
          </p:cNvPr>
          <p:cNvSpPr txBox="1"/>
          <p:nvPr/>
        </p:nvSpPr>
        <p:spPr>
          <a:xfrm>
            <a:off x="502258" y="1393044"/>
            <a:ext cx="3474431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cs-CZ" b="1">
                <a:cs typeface="Calibri"/>
              </a:rPr>
              <a:t>Soutěže pro studenty</a:t>
            </a:r>
            <a:endParaRPr lang="cs-CZ" b="1"/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FDE980C2-787A-15F1-1F8D-162E1BD1A70B}"/>
              </a:ext>
            </a:extLst>
          </p:cNvPr>
          <p:cNvSpPr txBox="1"/>
          <p:nvPr/>
        </p:nvSpPr>
        <p:spPr>
          <a:xfrm>
            <a:off x="4474830" y="1393044"/>
            <a:ext cx="6611032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cs-CZ" dirty="0">
                <a:cs typeface="Calibri"/>
              </a:rPr>
              <a:t>Dva </a:t>
            </a:r>
            <a:r>
              <a:rPr lang="cs-CZ" dirty="0" err="1">
                <a:cs typeface="Calibri"/>
              </a:rPr>
              <a:t>podcasty</a:t>
            </a:r>
            <a:r>
              <a:rPr lang="cs-CZ" dirty="0">
                <a:cs typeface="Calibri"/>
              </a:rPr>
              <a:t> - </a:t>
            </a:r>
            <a:r>
              <a:rPr lang="cs-CZ" b="1" dirty="0">
                <a:cs typeface="Calibri"/>
              </a:rPr>
              <a:t>Evropské fondy </a:t>
            </a:r>
            <a:r>
              <a:rPr lang="cs-CZ" dirty="0">
                <a:cs typeface="Calibri"/>
              </a:rPr>
              <a:t>a</a:t>
            </a:r>
            <a:r>
              <a:rPr lang="cs-CZ" b="1" dirty="0">
                <a:cs typeface="Calibri"/>
              </a:rPr>
              <a:t> Česko netradičně</a:t>
            </a:r>
            <a:r>
              <a:rPr lang="cs-CZ" dirty="0">
                <a:cs typeface="Calibri"/>
              </a:rPr>
              <a:t> </a:t>
            </a:r>
          </a:p>
        </p:txBody>
      </p:sp>
      <p:pic>
        <p:nvPicPr>
          <p:cNvPr id="13" name="Obrázek 12" descr="Obsah obrázku text, Písmo, logo, Grafika&#10;&#10;Popis se vygeneroval automaticky.">
            <a:extLst>
              <a:ext uri="{FF2B5EF4-FFF2-40B4-BE49-F238E27FC236}">
                <a16:creationId xmlns:a16="http://schemas.microsoft.com/office/drawing/2014/main" id="{DCE68FFE-CE8C-8D67-9BE9-79F3537957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9247" y="2145221"/>
            <a:ext cx="3703977" cy="3576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1333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89470FF4-A8A1-BE26-C6A2-48E8403F6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031" y="270396"/>
            <a:ext cx="11462349" cy="925313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cs-CZ"/>
              <a:t>Novinky pro rok 2025 </a:t>
            </a:r>
            <a:r>
              <a:rPr lang="cs-CZ">
                <a:solidFill>
                  <a:schemeClr val="bg1">
                    <a:lumMod val="50000"/>
                  </a:schemeClr>
                </a:solidFill>
              </a:rPr>
              <a:t>(pilotní ověření)</a:t>
            </a:r>
            <a:endParaRPr 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68294256-8FF4-CDB1-2AF2-DF3AFD13D20A}"/>
              </a:ext>
            </a:extLst>
          </p:cNvPr>
          <p:cNvSpPr txBox="1"/>
          <p:nvPr/>
        </p:nvSpPr>
        <p:spPr>
          <a:xfrm>
            <a:off x="364031" y="2041123"/>
            <a:ext cx="11707839" cy="398570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5000000000000000000" pitchFamily="2" charset="2"/>
              <a:buChar char="•"/>
            </a:pPr>
            <a:r>
              <a:rPr lang="cs-CZ" sz="2800" dirty="0">
                <a:ea typeface="+mn-lt"/>
                <a:cs typeface="+mn-lt"/>
              </a:rPr>
              <a:t>Dokončit </a:t>
            </a:r>
            <a:r>
              <a:rPr lang="cs-CZ" sz="2800" b="1" dirty="0">
                <a:ea typeface="+mn-lt"/>
                <a:cs typeface="+mn-lt"/>
              </a:rPr>
              <a:t>podrobnou segmentaci a </a:t>
            </a:r>
            <a:r>
              <a:rPr lang="cs-CZ" sz="2800" b="1" dirty="0" err="1">
                <a:ea typeface="+mn-lt"/>
                <a:cs typeface="+mn-lt"/>
              </a:rPr>
              <a:t>insight</a:t>
            </a:r>
            <a:r>
              <a:rPr lang="cs-CZ" sz="2800" dirty="0">
                <a:ea typeface="+mn-lt"/>
                <a:cs typeface="+mn-lt"/>
              </a:rPr>
              <a:t> cílových skupin široké veřejnosti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5000000000000000000" pitchFamily="2" charset="2"/>
              <a:buChar char="•"/>
            </a:pPr>
            <a:r>
              <a:rPr lang="cs-CZ" sz="2800" dirty="0">
                <a:ea typeface="Calibri"/>
                <a:cs typeface="Calibri"/>
              </a:rPr>
              <a:t>Vyhodnotit a pokračovat ve </a:t>
            </a:r>
            <a:r>
              <a:rPr lang="cs-CZ" sz="2800" b="1" dirty="0">
                <a:ea typeface="Calibri"/>
                <a:cs typeface="Calibri"/>
              </a:rPr>
              <a:t>spolupráci s </a:t>
            </a:r>
            <a:r>
              <a:rPr lang="cs-CZ" sz="2800" b="1" err="1">
                <a:ea typeface="Calibri"/>
                <a:cs typeface="Calibri"/>
              </a:rPr>
              <a:t>broadcasterem</a:t>
            </a:r>
            <a:r>
              <a:rPr lang="cs-CZ" sz="2800" dirty="0">
                <a:ea typeface="Calibri"/>
                <a:cs typeface="Calibri"/>
              </a:rPr>
              <a:t> (FTV Prima, </a:t>
            </a:r>
            <a:r>
              <a:rPr lang="cs-CZ" sz="2800" err="1">
                <a:ea typeface="Calibri"/>
                <a:cs typeface="Calibri"/>
              </a:rPr>
              <a:t>požad</a:t>
            </a:r>
            <a:r>
              <a:rPr lang="cs-CZ" sz="2800" dirty="0">
                <a:ea typeface="Calibri"/>
                <a:cs typeface="Calibri"/>
              </a:rPr>
              <a:t> Prima Česko, </a:t>
            </a:r>
            <a:r>
              <a:rPr lang="cs-CZ" sz="2800" err="1">
                <a:ea typeface="Calibri"/>
                <a:cs typeface="Calibri"/>
              </a:rPr>
              <a:t>prouduct</a:t>
            </a:r>
            <a:r>
              <a:rPr lang="cs-CZ" sz="2800" dirty="0">
                <a:ea typeface="Calibri"/>
                <a:cs typeface="Calibri"/>
              </a:rPr>
              <a:t> </a:t>
            </a:r>
            <a:r>
              <a:rPr lang="cs-CZ" sz="2800" err="1">
                <a:ea typeface="Calibri"/>
                <a:cs typeface="Calibri"/>
              </a:rPr>
              <a:t>placement</a:t>
            </a:r>
            <a:r>
              <a:rPr lang="cs-CZ" sz="2800" dirty="0">
                <a:ea typeface="Calibri"/>
                <a:cs typeface="Calibri"/>
              </a:rPr>
              <a:t> + </a:t>
            </a:r>
            <a:r>
              <a:rPr lang="cs-CZ" sz="2800" err="1">
                <a:ea typeface="Calibri"/>
                <a:cs typeface="Calibri"/>
              </a:rPr>
              <a:t>HbbTV</a:t>
            </a:r>
            <a:r>
              <a:rPr lang="cs-CZ" sz="2800" dirty="0">
                <a:ea typeface="Calibri"/>
                <a:cs typeface="Calibri"/>
              </a:rPr>
              <a:t>)</a:t>
            </a:r>
            <a:endParaRPr lang="cs-CZ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5000000000000000000" pitchFamily="2" charset="2"/>
              <a:buChar char="•"/>
            </a:pPr>
            <a:r>
              <a:rPr lang="cs-CZ" sz="2800" dirty="0">
                <a:ea typeface="Calibri"/>
                <a:cs typeface="Calibri"/>
              </a:rPr>
              <a:t>Zavést podporu vzdělávání žadatelů a příjemců (absorpční kapacity) formou </a:t>
            </a:r>
            <a:r>
              <a:rPr lang="cs-CZ" sz="2800" b="1" dirty="0">
                <a:ea typeface="Calibri"/>
                <a:cs typeface="Calibri"/>
              </a:rPr>
              <a:t>video on </a:t>
            </a:r>
            <a:r>
              <a:rPr lang="cs-CZ" sz="2800" b="1" dirty="0" err="1">
                <a:ea typeface="Calibri"/>
                <a:cs typeface="Calibri"/>
              </a:rPr>
              <a:t>demand</a:t>
            </a:r>
            <a:r>
              <a:rPr lang="cs-CZ" sz="2800" b="1" dirty="0">
                <a:ea typeface="Calibri"/>
                <a:cs typeface="Calibri"/>
              </a:rPr>
              <a:t> kurzu</a:t>
            </a:r>
            <a:r>
              <a:rPr lang="cs-CZ" sz="2800" dirty="0">
                <a:ea typeface="Calibri"/>
                <a:cs typeface="Calibri"/>
              </a:rPr>
              <a:t> (</a:t>
            </a:r>
            <a:r>
              <a:rPr lang="cs-CZ" sz="2800" dirty="0" err="1">
                <a:ea typeface="Calibri"/>
                <a:cs typeface="Calibri"/>
              </a:rPr>
              <a:t>VoD</a:t>
            </a:r>
            <a:r>
              <a:rPr lang="cs-CZ" sz="2800" dirty="0">
                <a:ea typeface="Calibri"/>
                <a:cs typeface="Calibri"/>
              </a:rPr>
              <a:t>; projektové řízení)</a:t>
            </a:r>
            <a:endParaRPr lang="cs-CZ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cs-CZ">
              <a:ea typeface="Calibri"/>
              <a:cs typeface="Calibri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cs-CZ">
              <a:ea typeface="Calibri"/>
              <a:cs typeface="Calibri"/>
            </a:endParaRPr>
          </a:p>
          <a:p>
            <a:endParaRPr lang="cs-CZ" sz="200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072864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"/>
          </p:nvPr>
        </p:nvSpPr>
        <p:spPr>
          <a:xfrm>
            <a:off x="1846734" y="2034592"/>
            <a:ext cx="8496944" cy="2952328"/>
          </a:xfrm>
        </p:spPr>
        <p:txBody>
          <a:bodyPr>
            <a:normAutofit/>
          </a:bodyPr>
          <a:lstStyle/>
          <a:p>
            <a:endParaRPr lang="cs-CZ" sz="5100" b="1"/>
          </a:p>
          <a:p>
            <a:r>
              <a:rPr lang="cs-CZ" sz="4400" b="1"/>
              <a:t>Děkuji za pozornost</a:t>
            </a:r>
          </a:p>
          <a:p>
            <a:r>
              <a:rPr lang="cs-CZ" sz="2400">
                <a:hlinkClick r:id="rId3"/>
              </a:rPr>
              <a:t>radek.kobza@mmr.gov.cz</a:t>
            </a:r>
            <a:r>
              <a:rPr lang="cs-CZ" sz="24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91643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792C2AF-ADE0-371D-8ABF-B8B4C6FAB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r>
              <a:rPr lang="cs-CZ">
                <a:ea typeface="Calibri"/>
                <a:cs typeface="Calibri"/>
              </a:rPr>
              <a:t>Shrnutí hlavních aktivit roku 2024 - Eventy</a:t>
            </a:r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27535FC-ECDD-0654-FCBF-662AA811C0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lstStyle/>
          <a:p>
            <a:pPr marL="461010" indent="-461010">
              <a:buFont typeface="Wingdings" pitchFamily="34" charset="0"/>
              <a:buChar char="Ø"/>
            </a:pPr>
            <a:r>
              <a:rPr lang="cs-CZ" sz="2800" b="1" dirty="0">
                <a:ea typeface="Calibri"/>
                <a:cs typeface="Calibri"/>
              </a:rPr>
              <a:t> 12 prezentací na hudebních festivalech v každém kraji</a:t>
            </a:r>
          </a:p>
          <a:p>
            <a:pPr marL="998855" lvl="1" indent="-384175"/>
            <a:r>
              <a:rPr lang="cs-CZ" sz="2400" dirty="0">
                <a:ea typeface="Calibri"/>
                <a:cs typeface="Calibri"/>
              </a:rPr>
              <a:t>Na všech festivalech prošlo stánkem </a:t>
            </a:r>
            <a:r>
              <a:rPr lang="cs-CZ" sz="2400" b="1" dirty="0">
                <a:ea typeface="Calibri"/>
                <a:cs typeface="Calibri"/>
              </a:rPr>
              <a:t>přes 9 200 osob</a:t>
            </a:r>
            <a:endParaRPr lang="cs-CZ" sz="2400" dirty="0">
              <a:ea typeface="Calibri"/>
              <a:cs typeface="Calibri"/>
            </a:endParaRPr>
          </a:p>
          <a:p>
            <a:pPr marL="998855" lvl="1" indent="-384175"/>
            <a:r>
              <a:rPr lang="cs-CZ" sz="2400" dirty="0">
                <a:ea typeface="Calibri"/>
                <a:cs typeface="Calibri"/>
              </a:rPr>
              <a:t>Nejvíce na Bezva </a:t>
            </a:r>
            <a:r>
              <a:rPr lang="cs-CZ" sz="2400" dirty="0" err="1">
                <a:ea typeface="Calibri"/>
                <a:cs typeface="Calibri"/>
              </a:rPr>
              <a:t>festu</a:t>
            </a:r>
            <a:r>
              <a:rPr lang="cs-CZ" sz="2400" dirty="0">
                <a:ea typeface="Calibri"/>
                <a:cs typeface="Calibri"/>
              </a:rPr>
              <a:t> v Litoměřicích</a:t>
            </a:r>
          </a:p>
          <a:p>
            <a:pPr marL="648335" indent="-571500">
              <a:buFont typeface="Wingdings" pitchFamily="34" charset="0"/>
              <a:buChar char="Ø"/>
            </a:pPr>
            <a:r>
              <a:rPr lang="cs-CZ" sz="2800" b="1" dirty="0">
                <a:ea typeface="Calibri"/>
                <a:cs typeface="Calibri"/>
              </a:rPr>
              <a:t>10 Dnů otevřených dveří na projektech</a:t>
            </a:r>
          </a:p>
          <a:p>
            <a:pPr marL="1186180" lvl="1" indent="-571500"/>
            <a:r>
              <a:rPr lang="cs-CZ" sz="2400" dirty="0">
                <a:ea typeface="Calibri"/>
                <a:cs typeface="Calibri"/>
              </a:rPr>
              <a:t>Návštěvnost </a:t>
            </a:r>
            <a:r>
              <a:rPr lang="cs-CZ" sz="2400" b="1" dirty="0">
                <a:ea typeface="Calibri"/>
                <a:cs typeface="Calibri"/>
              </a:rPr>
              <a:t>téměř 20 000 osob</a:t>
            </a:r>
          </a:p>
          <a:p>
            <a:pPr marL="1186180" lvl="1" indent="-571500"/>
            <a:r>
              <a:rPr lang="cs-CZ" sz="2400" dirty="0">
                <a:ea typeface="Calibri"/>
                <a:cs typeface="Calibri"/>
              </a:rPr>
              <a:t>Největší zájem o dopravní podniky a hasičské stanice</a:t>
            </a:r>
          </a:p>
          <a:p>
            <a:pPr marL="648335" indent="-571500">
              <a:buFont typeface="Wingdings" pitchFamily="34" charset="0"/>
              <a:buChar char="Ø"/>
            </a:pPr>
            <a:r>
              <a:rPr lang="cs-CZ" sz="2800" b="1" dirty="0">
                <a:ea typeface="Calibri"/>
                <a:cs typeface="Calibri"/>
              </a:rPr>
              <a:t>100 menších akcí </a:t>
            </a:r>
          </a:p>
          <a:p>
            <a:pPr marL="1186180" lvl="1" indent="-571500"/>
            <a:r>
              <a:rPr lang="cs-CZ" sz="2400" dirty="0">
                <a:ea typeface="Calibri"/>
                <a:cs typeface="Calibri"/>
              </a:rPr>
              <a:t>Putování po projektech, Dny s příjemcem, účasti na akcích v regionu</a:t>
            </a:r>
          </a:p>
          <a:p>
            <a:pPr marL="1186180" lvl="1" indent="-571500"/>
            <a:r>
              <a:rPr lang="cs-CZ" sz="2400" dirty="0">
                <a:ea typeface="Calibri"/>
                <a:cs typeface="Calibri"/>
              </a:rPr>
              <a:t>Akce navštívilo </a:t>
            </a:r>
            <a:r>
              <a:rPr lang="cs-CZ" sz="2400" b="1" dirty="0">
                <a:ea typeface="Calibri"/>
                <a:cs typeface="Calibri"/>
              </a:rPr>
              <a:t>téměř 23 000 osob</a:t>
            </a:r>
          </a:p>
          <a:p>
            <a:pPr marL="1186180" lvl="1" indent="-571500"/>
            <a:endParaRPr lang="cs-CZ" sz="2800">
              <a:ea typeface="Calibri"/>
              <a:cs typeface="Calibri"/>
            </a:endParaRPr>
          </a:p>
          <a:p>
            <a:pPr marL="648335" indent="-571500">
              <a:buFont typeface="Wingdings" pitchFamily="34" charset="0"/>
              <a:buChar char="Ø"/>
            </a:pPr>
            <a:endParaRPr lang="cs-CZ" sz="4400" b="1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95862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A1675A8-C53B-65E7-44D6-03B7768CF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obsah 3" descr="Obsah obrázku text, snímek obrazovky, Písmo, design&#10;&#10;Popis se vygeneroval automaticky.">
            <a:extLst>
              <a:ext uri="{FF2B5EF4-FFF2-40B4-BE49-F238E27FC236}">
                <a16:creationId xmlns:a16="http://schemas.microsoft.com/office/drawing/2014/main" id="{01C79871-5C2C-CBBE-35BD-42F2306F05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536" y="78063"/>
            <a:ext cx="12305512" cy="6940457"/>
          </a:xfrm>
        </p:spPr>
      </p:pic>
      <p:pic>
        <p:nvPicPr>
          <p:cNvPr id="5" name="Obrázek 4" descr="Obsah obrázku text, snímek obrazovky, budova, Urbánní design&#10;&#10;Popis se vygeneroval automaticky.">
            <a:extLst>
              <a:ext uri="{FF2B5EF4-FFF2-40B4-BE49-F238E27FC236}">
                <a16:creationId xmlns:a16="http://schemas.microsoft.com/office/drawing/2014/main" id="{297E95B5-E835-2AE8-6F2C-10CADCDD7C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638" y="1200309"/>
            <a:ext cx="4417604" cy="583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948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C6A9A65-1D67-789A-7CD4-07C7A0EE3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obsah 3" descr="Obsah obrázku text, snímek obrazovky, Písmo, číslo&#10;&#10;Popis se vygeneroval automaticky.">
            <a:extLst>
              <a:ext uri="{FF2B5EF4-FFF2-40B4-BE49-F238E27FC236}">
                <a16:creationId xmlns:a16="http://schemas.microsoft.com/office/drawing/2014/main" id="{1F0E92B3-555B-D306-D6B1-24325570FC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91" y="1762"/>
            <a:ext cx="12183871" cy="7033737"/>
          </a:xfrm>
        </p:spPr>
      </p:pic>
    </p:spTree>
    <p:extLst>
      <p:ext uri="{BB962C8B-B14F-4D97-AF65-F5344CB8AC3E}">
        <p14:creationId xmlns:p14="http://schemas.microsoft.com/office/powerpoint/2010/main" val="816914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64CD89E-38DF-36BF-003F-1DB1B4448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Výsledky dotazníkového šetření 10/2024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834A72FE-8BFC-382E-89E7-C626480EBD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4766" y="1350516"/>
            <a:ext cx="7355537" cy="4965230"/>
          </a:xfrm>
        </p:spPr>
      </p:pic>
    </p:spTree>
    <p:extLst>
      <p:ext uri="{BB962C8B-B14F-4D97-AF65-F5344CB8AC3E}">
        <p14:creationId xmlns:p14="http://schemas.microsoft.com/office/powerpoint/2010/main" val="2959425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73F038-29DB-4084-AAAA-0BA511A29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 fontScale="90000"/>
          </a:bodyPr>
          <a:lstStyle/>
          <a:p>
            <a:r>
              <a:rPr lang="cs-CZ">
                <a:latin typeface="Arial"/>
                <a:ea typeface="Times New Roman" panose="02020603050405020304" pitchFamily="18" charset="0"/>
                <a:cs typeface="Arial"/>
              </a:rPr>
              <a:t>Roční komunikační plán OPTP a MMR-NOK 2025</a:t>
            </a:r>
            <a:r>
              <a:rPr lang="cs-CZ"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cs-CZ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cs-CZ" sz="3100">
                <a:latin typeface="Arial"/>
                <a:ea typeface="Times New Roman" panose="02020603050405020304" pitchFamily="18" charset="0"/>
                <a:cs typeface="Arial"/>
              </a:rPr>
              <a:t>Cíle komunikace</a:t>
            </a:r>
            <a:r>
              <a:rPr lang="cs-CZ" sz="1800" b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cs-CZ" sz="1800" b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cs-CZ"/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3B9F4517-9EB2-5A0C-B9FD-5675767C0B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838" y="1528647"/>
            <a:ext cx="8005966" cy="4633874"/>
          </a:xfrm>
        </p:spPr>
        <p:txBody>
          <a:bodyPr lIns="91440" tIns="45720" rIns="91440" bIns="45720" anchor="t"/>
          <a:lstStyle/>
          <a:p>
            <a:pPr marL="461010" indent="-461010">
              <a:buFont typeface="Wingdings" panose="05000000000000000000" pitchFamily="2" charset="2"/>
              <a:buChar char="Ø"/>
            </a:pPr>
            <a:r>
              <a:rPr lang="cs-CZ" sz="2800" b="1" dirty="0"/>
              <a:t>Udržet vysoké povědomí </a:t>
            </a:r>
            <a:r>
              <a:rPr lang="cs-CZ" sz="2800" dirty="0"/>
              <a:t>o fondech a podpořených projektech u široké veřejnosti</a:t>
            </a:r>
            <a:endParaRPr lang="cs-CZ" dirty="0">
              <a:ea typeface="Calibri"/>
              <a:cs typeface="Calibri"/>
            </a:endParaRPr>
          </a:p>
          <a:p>
            <a:pPr marL="461010" indent="-461010">
              <a:buFont typeface="Wingdings" panose="05000000000000000000" pitchFamily="2" charset="2"/>
              <a:buChar char="Ø"/>
            </a:pPr>
            <a:endParaRPr lang="cs-CZ" sz="2800" dirty="0"/>
          </a:p>
          <a:p>
            <a:pPr marL="461010" indent="-461010">
              <a:buFont typeface="Wingdings" panose="05000000000000000000" pitchFamily="2" charset="2"/>
              <a:buChar char="Ø"/>
            </a:pPr>
            <a:r>
              <a:rPr lang="cs-CZ" sz="2800" b="1" dirty="0"/>
              <a:t>Posílit znalost konkrétních </a:t>
            </a:r>
            <a:r>
              <a:rPr lang="cs-CZ" sz="2800" dirty="0"/>
              <a:t>podpořených projektů v nejbližším okolí běžného občana</a:t>
            </a:r>
            <a:endParaRPr lang="cs-CZ" sz="2800" dirty="0">
              <a:ea typeface="Calibri"/>
              <a:cs typeface="Calibri"/>
            </a:endParaRPr>
          </a:p>
          <a:p>
            <a:pPr marL="461010" indent="-461010">
              <a:buFont typeface="Wingdings" panose="05000000000000000000" pitchFamily="2" charset="2"/>
              <a:buChar char="Ø"/>
            </a:pPr>
            <a:endParaRPr lang="cs-CZ" sz="2800" dirty="0">
              <a:ea typeface="Calibri"/>
              <a:cs typeface="Calibri"/>
            </a:endParaRPr>
          </a:p>
          <a:p>
            <a:pPr marL="461010" indent="-461010">
              <a:buFont typeface="Wingdings" panose="05000000000000000000" pitchFamily="2" charset="2"/>
              <a:buChar char="Ø"/>
            </a:pPr>
            <a:r>
              <a:rPr lang="cs-CZ" sz="2800" b="1" dirty="0">
                <a:ea typeface="Calibri"/>
                <a:cs typeface="Calibri"/>
              </a:rPr>
              <a:t>Zvýšit míru informovanosti</a:t>
            </a:r>
            <a:r>
              <a:rPr lang="cs-CZ" sz="2800" dirty="0">
                <a:ea typeface="Calibri"/>
                <a:cs typeface="Calibri"/>
              </a:rPr>
              <a:t> o fondech EU u odborné veřejnosti </a:t>
            </a:r>
          </a:p>
          <a:p>
            <a:pPr marL="461010" indent="-461010">
              <a:buFont typeface="Wingdings" panose="05000000000000000000" pitchFamily="2" charset="2"/>
              <a:buChar char="Ø"/>
            </a:pPr>
            <a:endParaRPr lang="cs-CZ" sz="2800">
              <a:ea typeface="Calibri"/>
              <a:cs typeface="Calibri"/>
            </a:endParaRP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BE1424F7-2D07-3642-5941-CDD11BFE1A7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97" b="3879"/>
          <a:stretch/>
        </p:blipFill>
        <p:spPr>
          <a:xfrm>
            <a:off x="8415804" y="1769259"/>
            <a:ext cx="2858016" cy="1900023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62A98118-01DB-E26E-D801-C2E894DB38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3920" y="4302241"/>
            <a:ext cx="3423516" cy="110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426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DA8A8AF-7E8D-7DDF-C4CC-FC4DE79C9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 fontScale="90000"/>
          </a:bodyPr>
          <a:lstStyle/>
          <a:p>
            <a:r>
              <a:rPr lang="cs-CZ" sz="3200">
                <a:latin typeface="Arial"/>
                <a:cs typeface="Arial"/>
              </a:rPr>
              <a:t>Roční komunikační plán OPTP a MMR-NOK 2025</a:t>
            </a:r>
            <a:br>
              <a:rPr lang="cs-CZ" sz="3200">
                <a:latin typeface="Arial"/>
                <a:cs typeface="Arial"/>
              </a:rPr>
            </a:br>
            <a:r>
              <a:rPr lang="cs-CZ" sz="3200">
                <a:latin typeface="Arial"/>
                <a:cs typeface="Arial"/>
              </a:rPr>
              <a:t>Témata komunikace</a:t>
            </a:r>
            <a:br>
              <a:rPr lang="cs-CZ" sz="3200">
                <a:latin typeface="Arial"/>
                <a:cs typeface="Arial"/>
              </a:rPr>
            </a:br>
            <a:endParaRPr lang="cs-CZ" sz="3200" b="0">
              <a:solidFill>
                <a:srgbClr val="000000"/>
              </a:solidFill>
              <a:ea typeface="Calibri"/>
              <a:cs typeface="Calibri"/>
            </a:endParaRPr>
          </a:p>
          <a:p>
            <a:endParaRPr lang="cs-CZ">
              <a:ea typeface="Calibri"/>
              <a:cs typeface="Calibri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1D85A0F-CD7F-6042-3F42-0DFA91A09F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lstStyle/>
          <a:p>
            <a:pPr marL="461010" indent="-461010">
              <a:buFont typeface="Wingdings" pitchFamily="34" charset="0"/>
              <a:buChar char="Ø"/>
            </a:pPr>
            <a:r>
              <a:rPr lang="cs-CZ" sz="2400" b="1" dirty="0">
                <a:ea typeface="+mn-lt"/>
                <a:cs typeface="+mn-lt"/>
              </a:rPr>
              <a:t>Kde fondy EU pomáhají</a:t>
            </a:r>
            <a:endParaRPr lang="cs-CZ" sz="2400" dirty="0"/>
          </a:p>
          <a:p>
            <a:pPr marL="0" indent="0">
              <a:buNone/>
            </a:pPr>
            <a:r>
              <a:rPr lang="cs-CZ" sz="2000" dirty="0">
                <a:ea typeface="+mn-lt"/>
                <a:cs typeface="+mn-lt"/>
              </a:rPr>
              <a:t>Na příkladech úspěšných a kvalitních projektů ukážeme, jak evropské fondy pomáhají rozvíjet regiony a zlepšovat život nás všech. Klíčovou aktivitou je organizace </a:t>
            </a:r>
            <a:r>
              <a:rPr lang="cs-CZ" sz="2000" u="sng" dirty="0">
                <a:ea typeface="+mn-lt"/>
                <a:cs typeface="+mn-lt"/>
              </a:rPr>
              <a:t>série eventů</a:t>
            </a:r>
            <a:r>
              <a:rPr lang="cs-CZ" sz="2000" dirty="0">
                <a:ea typeface="+mn-lt"/>
                <a:cs typeface="+mn-lt"/>
              </a:rPr>
              <a:t> napříč celou Českou republikou a </a:t>
            </a:r>
            <a:r>
              <a:rPr lang="cs-CZ" sz="2000" u="sng" dirty="0">
                <a:ea typeface="+mn-lt"/>
                <a:cs typeface="+mn-lt"/>
              </a:rPr>
              <a:t>kampaň </a:t>
            </a:r>
            <a:r>
              <a:rPr lang="cs-CZ" sz="2000" dirty="0">
                <a:ea typeface="+mn-lt"/>
                <a:cs typeface="+mn-lt"/>
              </a:rPr>
              <a:t>Před a po 2025.</a:t>
            </a:r>
            <a:endParaRPr lang="cs-CZ" sz="2000">
              <a:ea typeface="Calibri"/>
              <a:cs typeface="Calibri"/>
            </a:endParaRPr>
          </a:p>
          <a:p>
            <a:pPr marL="461010" indent="-461010">
              <a:buFont typeface="Wingdings" pitchFamily="34" charset="0"/>
              <a:buChar char="Ø"/>
            </a:pPr>
            <a:r>
              <a:rPr lang="cs-CZ" sz="2400" b="1" dirty="0">
                <a:ea typeface="+mn-lt"/>
                <a:cs typeface="+mn-lt"/>
              </a:rPr>
              <a:t>Nová komunikační linka</a:t>
            </a:r>
          </a:p>
          <a:p>
            <a:pPr marL="0" indent="0">
              <a:buNone/>
            </a:pPr>
            <a:r>
              <a:rPr lang="cs-CZ" sz="2000" dirty="0">
                <a:ea typeface="+mn-lt"/>
                <a:cs typeface="+mn-lt"/>
              </a:rPr>
              <a:t>V 1. polovině roku 2025 bude vysoutěžen dodavatel nového </a:t>
            </a:r>
            <a:r>
              <a:rPr lang="cs-CZ" sz="2000" i="1" dirty="0">
                <a:ea typeface="+mn-lt"/>
                <a:cs typeface="+mn-lt"/>
              </a:rPr>
              <a:t>kreativního řešení</a:t>
            </a:r>
            <a:r>
              <a:rPr lang="cs-CZ" sz="2000" dirty="0">
                <a:ea typeface="+mn-lt"/>
                <a:cs typeface="+mn-lt"/>
              </a:rPr>
              <a:t> nadlinkové komunikace evropských fondů pro dlouhodobou spolupráci a do konce roku 2025 se uskuteční </a:t>
            </a:r>
            <a:r>
              <a:rPr lang="cs-CZ" sz="2000" i="1" dirty="0">
                <a:ea typeface="+mn-lt"/>
                <a:cs typeface="+mn-lt"/>
              </a:rPr>
              <a:t>pilotní integrovaná kampaň v TV</a:t>
            </a:r>
            <a:r>
              <a:rPr lang="cs-CZ" sz="2000" dirty="0">
                <a:ea typeface="+mn-lt"/>
                <a:cs typeface="+mn-lt"/>
              </a:rPr>
              <a:t>, digitálních médiích apod. </a:t>
            </a:r>
            <a:endParaRPr lang="cs-CZ" sz="2000" dirty="0">
              <a:ea typeface="Calibri"/>
              <a:cs typeface="Calibri"/>
            </a:endParaRPr>
          </a:p>
          <a:p>
            <a:pPr marL="461010" indent="-461010">
              <a:buFont typeface="Wingdings" pitchFamily="34" charset="0"/>
              <a:buChar char="Ø"/>
            </a:pPr>
            <a:r>
              <a:rPr lang="cs-CZ" sz="2400" b="1" dirty="0">
                <a:ea typeface="+mn-lt"/>
                <a:cs typeface="+mn-lt"/>
              </a:rPr>
              <a:t>Možnosti financování v programovém období 2021-2027 a proměny </a:t>
            </a:r>
            <a:r>
              <a:rPr lang="cs-CZ" sz="2400" b="1">
                <a:ea typeface="+mn-lt"/>
                <a:cs typeface="+mn-lt"/>
              </a:rPr>
              <a:t>politiky soudržnosti po roce 2027</a:t>
            </a:r>
          </a:p>
          <a:p>
            <a:pPr marL="0" indent="0">
              <a:buNone/>
            </a:pPr>
            <a:r>
              <a:rPr lang="cs-CZ" sz="2000" dirty="0">
                <a:ea typeface="+mn-lt"/>
                <a:cs typeface="+mn-lt"/>
              </a:rPr>
              <a:t>Zaměříme se na zvýšení informovanosti o možnostech podpory projektů na horizontální úrovni, a to především vůči odborné veřejnosti, budoucím žadatelům a příjemcům.</a:t>
            </a:r>
            <a:endParaRPr lang="cs-CZ" sz="2000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3707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73F038-29DB-4084-AAAA-0BA511A29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574" y="171005"/>
            <a:ext cx="10971372" cy="925313"/>
          </a:xfrm>
        </p:spPr>
        <p:txBody>
          <a:bodyPr lIns="91440" tIns="45720" rIns="91440" bIns="45720" anchor="t">
            <a:normAutofit fontScale="90000"/>
          </a:bodyPr>
          <a:lstStyle/>
          <a:p>
            <a:r>
              <a:rPr lang="cs-CZ">
                <a:latin typeface="Arial"/>
                <a:ea typeface="Times New Roman" panose="02020603050405020304" pitchFamily="18" charset="0"/>
                <a:cs typeface="Arial"/>
              </a:rPr>
              <a:t>Roční komunikační plán</a:t>
            </a:r>
            <a:r>
              <a:rPr lang="cs-CZ"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cs-CZ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cs-CZ" sz="3100">
                <a:latin typeface="Arial"/>
                <a:ea typeface="Times New Roman" panose="02020603050405020304" pitchFamily="18" charset="0"/>
                <a:cs typeface="Arial"/>
              </a:rPr>
              <a:t>Celkové náklady a financování na rok 2025</a:t>
            </a:r>
            <a:r>
              <a:rPr lang="cs-CZ" sz="1800" b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cs-CZ" sz="1800" b="1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cs-CZ"/>
          </a:p>
        </p:txBody>
      </p:sp>
      <p:graphicFrame>
        <p:nvGraphicFramePr>
          <p:cNvPr id="4" name="Zástupný obsah 3">
            <a:extLst>
              <a:ext uri="{FF2B5EF4-FFF2-40B4-BE49-F238E27FC236}">
                <a16:creationId xmlns:a16="http://schemas.microsoft.com/office/drawing/2014/main" id="{9AD4D5E6-01EF-4026-AB9F-30F60B3D45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7606180"/>
              </p:ext>
            </p:extLst>
          </p:nvPr>
        </p:nvGraphicFramePr>
        <p:xfrm>
          <a:off x="406574" y="1422524"/>
          <a:ext cx="10971370" cy="48860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0730">
                  <a:extLst>
                    <a:ext uri="{9D8B030D-6E8A-4147-A177-3AD203B41FA5}">
                      <a16:colId xmlns:a16="http://schemas.microsoft.com/office/drawing/2014/main" val="3167513599"/>
                    </a:ext>
                  </a:extLst>
                </a:gridCol>
                <a:gridCol w="4914953">
                  <a:extLst>
                    <a:ext uri="{9D8B030D-6E8A-4147-A177-3AD203B41FA5}">
                      <a16:colId xmlns:a16="http://schemas.microsoft.com/office/drawing/2014/main" val="4088351504"/>
                    </a:ext>
                  </a:extLst>
                </a:gridCol>
                <a:gridCol w="2939253">
                  <a:extLst>
                    <a:ext uri="{9D8B030D-6E8A-4147-A177-3AD203B41FA5}">
                      <a16:colId xmlns:a16="http://schemas.microsoft.com/office/drawing/2014/main" val="2666367664"/>
                    </a:ext>
                  </a:extLst>
                </a:gridCol>
                <a:gridCol w="2546434">
                  <a:extLst>
                    <a:ext uri="{9D8B030D-6E8A-4147-A177-3AD203B41FA5}">
                      <a16:colId xmlns:a16="http://schemas.microsoft.com/office/drawing/2014/main" val="3258227651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800"/>
                        </a:spcAft>
                      </a:pP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800"/>
                        </a:spcAft>
                      </a:pPr>
                      <a:r>
                        <a:rPr lang="cs-CZ" sz="24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Kategorie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ctr">
                        <a:lnSpc>
                          <a:spcPts val="1800"/>
                        </a:lnSpc>
                        <a:spcAft>
                          <a:spcPts val="800"/>
                        </a:spcAft>
                      </a:pPr>
                      <a:r>
                        <a:rPr lang="cs-CZ" sz="2400">
                          <a:effectLst/>
                          <a:latin typeface="+mn-lt"/>
                        </a:rPr>
                        <a:t>částka v Kč s DPH (2024)</a:t>
                      </a:r>
                      <a:endParaRPr lang="cs-CZ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ctr">
                        <a:lnSpc>
                          <a:spcPts val="1800"/>
                        </a:lnSpc>
                        <a:spcAft>
                          <a:spcPts val="800"/>
                        </a:spcAft>
                      </a:pPr>
                      <a:r>
                        <a:rPr lang="cs-CZ" sz="2400">
                          <a:effectLst/>
                          <a:latin typeface="+mn-lt"/>
                          <a:ea typeface="Calibri"/>
                          <a:cs typeface="Times New Roman"/>
                        </a:rPr>
                        <a:t>Částka v Kč s DPH (2025)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91733626"/>
                  </a:ext>
                </a:extLst>
              </a:tr>
              <a:tr h="430378"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>
                          <a:effectLst/>
                          <a:latin typeface="+mn-lt"/>
                        </a:rPr>
                        <a:t>1</a:t>
                      </a:r>
                      <a:endParaRPr lang="cs-CZ" sz="2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>
                          <a:effectLst/>
                        </a:rPr>
                        <a:t>Mediální kampaně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>
                          <a:effectLst/>
                        </a:rPr>
                        <a:t>32.865.000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>
                          <a:effectLst/>
                          <a:latin typeface="Calibri"/>
                          <a:ea typeface="Calibri"/>
                          <a:cs typeface="Times New Roman"/>
                        </a:rPr>
                        <a:t>36.977.600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21243590"/>
                  </a:ext>
                </a:extLst>
              </a:tr>
              <a:tr h="430378"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>
                          <a:effectLst/>
                        </a:rPr>
                        <a:t>Přílohy v denících</a:t>
                      </a:r>
                      <a:r>
                        <a:rPr lang="cs-CZ" sz="2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 obsahová spolupráce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>
                          <a:effectLst/>
                        </a:rPr>
                        <a:t>5.929.000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>
                          <a:effectLst/>
                          <a:latin typeface="Calibri"/>
                          <a:ea typeface="Calibri"/>
                          <a:cs typeface="Times New Roman"/>
                        </a:rPr>
                        <a:t>7.260.000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02595247"/>
                  </a:ext>
                </a:extLst>
              </a:tr>
              <a:tr h="430378"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>
                          <a:effectLst/>
                        </a:rPr>
                        <a:t>Eventy pro širokou veřejnost 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>
                          <a:effectLst/>
                        </a:rPr>
                        <a:t>13.620.000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10.938.400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4699268"/>
                  </a:ext>
                </a:extLst>
              </a:tr>
              <a:tr h="430378"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>
                          <a:effectLst/>
                        </a:rPr>
                        <a:t>Soutěže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>
                          <a:effectLst/>
                        </a:rPr>
                        <a:t>366.000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>
                          <a:effectLst/>
                          <a:latin typeface="Calibri"/>
                          <a:ea typeface="Calibri"/>
                          <a:cs typeface="Times New Roman"/>
                        </a:rPr>
                        <a:t>280.720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1994137"/>
                  </a:ext>
                </a:extLst>
              </a:tr>
              <a:tr h="430378"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>
                          <a:effectLst/>
                        </a:rPr>
                        <a:t>Ostatní a podpůrné komunikační aktivity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>
                          <a:effectLst/>
                        </a:rPr>
                        <a:t>7.241.000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>
                          <a:effectLst/>
                          <a:latin typeface="Calibri"/>
                          <a:ea typeface="Calibri"/>
                          <a:cs typeface="Times New Roman"/>
                        </a:rPr>
                        <a:t>8.263.300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56874080"/>
                  </a:ext>
                </a:extLst>
              </a:tr>
              <a:tr h="880683">
                <a:tc>
                  <a:txBody>
                    <a:bodyPr/>
                    <a:lstStyle/>
                    <a:p>
                      <a:pPr marL="450215" indent="-450215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000">
                          <a:effectLst/>
                        </a:rPr>
                        <a:t>Posílení absorpční kapacity prostřednictvím regionálních Eurocenter a Eurofonu</a:t>
                      </a:r>
                      <a:endParaRPr lang="cs-CZ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>
                          <a:effectLst/>
                        </a:rPr>
                        <a:t>1.524.600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400">
                          <a:effectLst/>
                          <a:latin typeface="Calibri"/>
                          <a:ea typeface="Calibri"/>
                          <a:cs typeface="Times New Roman"/>
                        </a:rPr>
                        <a:t>3.562.240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65924520"/>
                  </a:ext>
                </a:extLst>
              </a:tr>
              <a:tr h="1277422">
                <a:tc gridSpan="2">
                  <a:txBody>
                    <a:bodyPr/>
                    <a:lstStyle/>
                    <a:p>
                      <a:pPr marL="450215" indent="-450215" algn="just">
                        <a:lnSpc>
                          <a:spcPts val="18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endParaRPr lang="cs-CZ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0215" marR="0" lvl="0" indent="-450215" algn="just" defTabSz="1229502" rtl="0" eaLnBrk="1" fontAlgn="auto" latinLnBrk="0" hangingPunct="1">
                        <a:lnSpc>
                          <a:spcPts val="18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400">
                          <a:effectLst/>
                        </a:rPr>
                        <a:t>CELKEM (indikativní náklady) VČETNĚ DPH</a:t>
                      </a:r>
                      <a:endParaRPr lang="cs-CZ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0215" indent="-450215" algn="r">
                        <a:lnSpc>
                          <a:spcPts val="1800"/>
                        </a:lnSpc>
                        <a:spcAft>
                          <a:spcPts val="800"/>
                        </a:spcAft>
                      </a:pPr>
                      <a:endParaRPr lang="cs-CZ" sz="3200">
                        <a:effectLst/>
                      </a:endParaRPr>
                    </a:p>
                    <a:p>
                      <a:pPr marL="450215" indent="-450215" algn="r">
                        <a:lnSpc>
                          <a:spcPts val="1800"/>
                        </a:lnSpc>
                        <a:spcAft>
                          <a:spcPts val="800"/>
                        </a:spcAft>
                      </a:pPr>
                      <a:r>
                        <a:rPr lang="cs-CZ" sz="3200" b="1">
                          <a:effectLst/>
                        </a:rPr>
                        <a:t>63.428.000</a:t>
                      </a:r>
                      <a:endParaRPr lang="cs-CZ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0215" indent="-450215" algn="ctr">
                        <a:lnSpc>
                          <a:spcPts val="1800"/>
                        </a:lnSpc>
                        <a:spcAft>
                          <a:spcPts val="800"/>
                        </a:spcAft>
                      </a:pPr>
                      <a:endParaRPr lang="cs-CZ" sz="3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0215" indent="-450215" algn="ctr">
                        <a:lnSpc>
                          <a:spcPts val="1800"/>
                        </a:lnSpc>
                        <a:spcAft>
                          <a:spcPts val="800"/>
                        </a:spcAft>
                      </a:pPr>
                      <a:r>
                        <a:rPr lang="cs-CZ" sz="36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67.283.260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97449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0213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89470FF4-A8A1-BE26-C6A2-48E8403F6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765" y="129438"/>
            <a:ext cx="11462349" cy="925313"/>
          </a:xfrm>
        </p:spPr>
        <p:txBody>
          <a:bodyPr lIns="91440" tIns="45720" rIns="91440" bIns="45720" anchor="t">
            <a:normAutofit fontScale="90000"/>
          </a:bodyPr>
          <a:lstStyle/>
          <a:p>
            <a:r>
              <a:rPr lang="cs-CZ" dirty="0">
                <a:solidFill>
                  <a:srgbClr val="00B050"/>
                </a:solidFill>
              </a:rPr>
              <a:t>Kde fondy EU pomáhají: </a:t>
            </a:r>
            <a:r>
              <a:rPr lang="cs-CZ" dirty="0">
                <a:solidFill>
                  <a:schemeClr val="tx1"/>
                </a:solidFill>
              </a:rPr>
              <a:t>Kampaň „Před a po 2025“</a:t>
            </a:r>
            <a:r>
              <a:rPr lang="cs-CZ" dirty="0"/>
              <a:t/>
            </a:r>
            <a:br>
              <a:rPr lang="cs-CZ" dirty="0"/>
            </a:br>
            <a:r>
              <a:rPr lang="cs-CZ" sz="3100" dirty="0"/>
              <a:t>Regionálním mediální kampaň (OOH + digitál + SOME), 12 projektů / 5 měst</a:t>
            </a:r>
            <a:endParaRPr lang="en-US" sz="3100">
              <a:solidFill>
                <a:srgbClr val="FF0000"/>
              </a:solidFill>
              <a:ea typeface="Calibri"/>
              <a:cs typeface="Calibri"/>
            </a:endParaRP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5D5B7CBC-E0E3-4284-3756-9D243E19C5CF}"/>
              </a:ext>
            </a:extLst>
          </p:cNvPr>
          <p:cNvSpPr txBox="1"/>
          <p:nvPr/>
        </p:nvSpPr>
        <p:spPr>
          <a:xfrm>
            <a:off x="1108837" y="1382452"/>
            <a:ext cx="3894342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cs-CZ" sz="2000" b="1">
                <a:ea typeface="Calibri"/>
                <a:cs typeface="Calibri"/>
              </a:rPr>
              <a:t>Peší zóna v </a:t>
            </a:r>
            <a:r>
              <a:rPr lang="cs-CZ" sz="2000" b="1" dirty="0">
                <a:ea typeface="Calibri"/>
                <a:cs typeface="Calibri"/>
              </a:rPr>
              <a:t>Pardubicích 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28A9D2C1-ACCD-CA36-42FC-8C423F47213F}"/>
              </a:ext>
            </a:extLst>
          </p:cNvPr>
          <p:cNvSpPr txBox="1"/>
          <p:nvPr/>
        </p:nvSpPr>
        <p:spPr>
          <a:xfrm>
            <a:off x="8949532" y="1382915"/>
            <a:ext cx="2151615" cy="40011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cs-CZ" sz="2000" b="1">
                <a:ea typeface="Calibri"/>
                <a:cs typeface="Calibri"/>
              </a:rPr>
              <a:t>Tech tower v Plzni</a:t>
            </a:r>
            <a:r>
              <a:rPr lang="cs-CZ" sz="2000" b="1" dirty="0">
                <a:ea typeface="Calibri"/>
                <a:cs typeface="Calibri"/>
              </a:rPr>
              <a:t> </a:t>
            </a:r>
          </a:p>
        </p:txBody>
      </p:sp>
      <p:pic>
        <p:nvPicPr>
          <p:cNvPr id="2" name="Obrázek 1" descr="Obsah obrázku budova, snímek obrazovky, schody, architektura&#10;&#10;Popis se vygeneroval automaticky.">
            <a:extLst>
              <a:ext uri="{FF2B5EF4-FFF2-40B4-BE49-F238E27FC236}">
                <a16:creationId xmlns:a16="http://schemas.microsoft.com/office/drawing/2014/main" id="{AD347412-565A-C9CE-3D31-2A68676504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6376" y="1852484"/>
            <a:ext cx="2463288" cy="4355509"/>
          </a:xfrm>
          <a:prstGeom prst="rect">
            <a:avLst/>
          </a:prstGeom>
        </p:spPr>
      </p:pic>
      <p:pic>
        <p:nvPicPr>
          <p:cNvPr id="3" name="Obrázek 2" descr="Obsah obrázku text, snímek obrazovky, venku, vozidlo&#10;&#10;Popis se vygeneroval automaticky.">
            <a:extLst>
              <a:ext uri="{FF2B5EF4-FFF2-40B4-BE49-F238E27FC236}">
                <a16:creationId xmlns:a16="http://schemas.microsoft.com/office/drawing/2014/main" id="{E15DBFBC-D4E6-A6A4-D96F-279F6919EB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0418" y="1849003"/>
            <a:ext cx="2471739" cy="4356594"/>
          </a:xfrm>
          <a:prstGeom prst="rect">
            <a:avLst/>
          </a:prstGeom>
        </p:spPr>
      </p:pic>
      <p:pic>
        <p:nvPicPr>
          <p:cNvPr id="7" name="Obrázek 6" descr="Obsah obrázku obloha, mrak, text, budova&#10;&#10;Popis se vygeneroval automaticky.">
            <a:extLst>
              <a:ext uri="{FF2B5EF4-FFF2-40B4-BE49-F238E27FC236}">
                <a16:creationId xmlns:a16="http://schemas.microsoft.com/office/drawing/2014/main" id="{D244A07D-A3D1-6AF0-16C6-C1E4A6565B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5889" y="1849108"/>
            <a:ext cx="2467339" cy="4356594"/>
          </a:xfrm>
          <a:prstGeom prst="rect">
            <a:avLst/>
          </a:prstGeom>
        </p:spPr>
      </p:pic>
      <p:sp>
        <p:nvSpPr>
          <p:cNvPr id="21" name="TextovéPole 20">
            <a:extLst>
              <a:ext uri="{FF2B5EF4-FFF2-40B4-BE49-F238E27FC236}">
                <a16:creationId xmlns:a16="http://schemas.microsoft.com/office/drawing/2014/main" id="{E73B451C-6BC8-973F-FB94-9408707FF1FC}"/>
              </a:ext>
            </a:extLst>
          </p:cNvPr>
          <p:cNvSpPr txBox="1"/>
          <p:nvPr/>
        </p:nvSpPr>
        <p:spPr>
          <a:xfrm>
            <a:off x="4970147" y="1382915"/>
            <a:ext cx="2662267" cy="40011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cs-CZ" sz="2000" b="1">
                <a:ea typeface="Calibri"/>
                <a:cs typeface="Calibri"/>
              </a:rPr>
              <a:t>Villa Tugendhat v Brně</a:t>
            </a:r>
            <a:endParaRPr lang="cs-CZ" sz="2000" b="1">
              <a:highlight>
                <a:srgbClr val="99FF99"/>
              </a:highlight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68315361"/>
      </p:ext>
    </p:extLst>
  </p:cSld>
  <p:clrMapOvr>
    <a:masterClrMapping/>
  </p:clrMapOvr>
</p:sld>
</file>

<file path=ppt/theme/theme1.xml><?xml version="1.0" encoding="utf-8"?>
<a:theme xmlns:a="http://schemas.openxmlformats.org/drawingml/2006/main" name="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58127D3D85943499268624A7EA09672" ma:contentTypeVersion="18" ma:contentTypeDescription="Vytvoří nový dokument" ma:contentTypeScope="" ma:versionID="41171bf319529a3c64731c056d9820fd">
  <xsd:schema xmlns:xsd="http://www.w3.org/2001/XMLSchema" xmlns:xs="http://www.w3.org/2001/XMLSchema" xmlns:p="http://schemas.microsoft.com/office/2006/metadata/properties" xmlns:ns2="d7c3b205-3d44-413b-9182-14c00dd29cd3" xmlns:ns3="485ab4be-1c84-4ffe-a376-8eb6bbbe07bd" targetNamespace="http://schemas.microsoft.com/office/2006/metadata/properties" ma:root="true" ma:fieldsID="3a4fea7eac9c05218195916432a2c751" ns2:_="" ns3:_="">
    <xsd:import namespace="d7c3b205-3d44-413b-9182-14c00dd29cd3"/>
    <xsd:import namespace="485ab4be-1c84-4ffe-a376-8eb6bbbe07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c3b205-3d44-413b-9182-14c00dd29c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16" nillable="true" ma:displayName="Stav odsouhlasení" ma:internalName="Stav_x0020_odsouhlasen_x00ed_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Značky obrázků" ma:readOnly="false" ma:fieldId="{5cf76f15-5ced-4ddc-b409-7134ff3c332f}" ma:taxonomyMulti="true" ma:sspId="de97acfe-e349-49a2-9112-0b04129138d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5ab4be-1c84-4ffe-a376-8eb6bbbe07b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b8c28b4d-3715-40bb-8ff8-b51a9945d32b}" ma:internalName="TaxCatchAll" ma:showField="CatchAllData" ma:web="485ab4be-1c84-4ffe-a376-8eb6bbbe07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7c3b205-3d44-413b-9182-14c00dd29cd3">
      <Terms xmlns="http://schemas.microsoft.com/office/infopath/2007/PartnerControls"/>
    </lcf76f155ced4ddcb4097134ff3c332f>
    <TaxCatchAll xmlns="485ab4be-1c84-4ffe-a376-8eb6bbbe07bd" xsi:nil="true"/>
    <_Flow_SignoffStatus xmlns="d7c3b205-3d44-413b-9182-14c00dd29cd3" xsi:nil="true"/>
  </documentManagement>
</p:properties>
</file>

<file path=customXml/itemProps1.xml><?xml version="1.0" encoding="utf-8"?>
<ds:datastoreItem xmlns:ds="http://schemas.openxmlformats.org/officeDocument/2006/customXml" ds:itemID="{F25F7E70-0341-4807-BAC7-935D47F1259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735B9F8-3F48-4246-B5E6-E5F4D963A601}"/>
</file>

<file path=customXml/itemProps3.xml><?xml version="1.0" encoding="utf-8"?>
<ds:datastoreItem xmlns:ds="http://schemas.openxmlformats.org/officeDocument/2006/customXml" ds:itemID="{91029F21-2304-42C5-8459-A0C4AF6A50E9}">
  <ds:schemaRefs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a4a59d37-a152-4460-9bc2-ca53df0ffe80"/>
    <ds:schemaRef ds:uri="d415503f-84d1-41a4-9831-3d182cb32b94"/>
    <ds:schemaRef ds:uri="http://purl.org/dc/terms/"/>
    <ds:schemaRef ds:uri="http://purl.org/dc/dcmitype/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MMR_NOK_CZ_sir</Template>
  <TotalTime>0</TotalTime>
  <Words>620</Words>
  <Application>Microsoft Office PowerPoint</Application>
  <PresentationFormat>Vlastní</PresentationFormat>
  <Paragraphs>127</Paragraphs>
  <Slides>13</Slides>
  <Notes>7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8" baseType="lpstr">
      <vt:lpstr>Arial</vt:lpstr>
      <vt:lpstr>Calibri</vt:lpstr>
      <vt:lpstr>Times New Roman</vt:lpstr>
      <vt:lpstr>Wingdings</vt:lpstr>
      <vt:lpstr>Šablona final</vt:lpstr>
      <vt:lpstr>Komunikační aktivity OPTP a MMR-NOK Schválení Ročního komunikačního plánu na rok 2025</vt:lpstr>
      <vt:lpstr>Shrnutí hlavních aktivit roku 2024 - Eventy</vt:lpstr>
      <vt:lpstr>Prezentace aplikace PowerPoint</vt:lpstr>
      <vt:lpstr>Prezentace aplikace PowerPoint</vt:lpstr>
      <vt:lpstr>Výsledky dotazníkového šetření 10/2024</vt:lpstr>
      <vt:lpstr>Roční komunikační plán OPTP a MMR-NOK 2025 Cíle komunikace </vt:lpstr>
      <vt:lpstr>Roční komunikační plán OPTP a MMR-NOK 2025 Témata komunikace  </vt:lpstr>
      <vt:lpstr>Roční komunikační plán Celkové náklady a financování na rok 2025 </vt:lpstr>
      <vt:lpstr>Kde fondy EU pomáhají: Kampaň „Před a po 2025“ Regionálním mediální kampaň (OOH + digitál + SOME), 12 projektů / 5 měst</vt:lpstr>
      <vt:lpstr>Kde fondy EU pomáhají Akce pro širokou veřejnost – přehled 2022 =&gt; 2023 =&gt;2024</vt:lpstr>
      <vt:lpstr>Pokračovat v malých, nicméně srdcových aktivitách</vt:lpstr>
      <vt:lpstr>Novinky pro rok 2025 (pilotní ověření)</vt:lpstr>
      <vt:lpstr>Prezentace aplikace PowerPoint</vt:lpstr>
    </vt:vector>
  </TitlesOfParts>
  <Company>MMR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Evaluace komunikačních aktivit  v praxi MMR VEŘEJNÉ ZAKÁZKY V MARKETINGU STÁTNÍ SPRÁVY</dc:title>
  <dc:creator>Kobza Radek</dc:creator>
  <cp:lastModifiedBy>Kobza Radek</cp:lastModifiedBy>
  <cp:revision>148</cp:revision>
  <cp:lastPrinted>2022-10-20T18:07:40Z</cp:lastPrinted>
  <dcterms:created xsi:type="dcterms:W3CDTF">2022-10-20T07:53:19Z</dcterms:created>
  <dcterms:modified xsi:type="dcterms:W3CDTF">2024-11-26T08:12:34Z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0x010100558127D3D85943499268624A7EA09672</vt:lpwstr>
  </property>
  <property fmtid="{D5CDD505-2E9C-101B-9397-08002B2CF9AE}" pid="3" name="MediaServiceImageTags">
    <vt:lpwstr/>
  </property>
</Properties>
</file>