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1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92" r:id="rId3"/>
    <p:sldId id="297" r:id="rId4"/>
    <p:sldId id="298" r:id="rId5"/>
    <p:sldId id="299" r:id="rId6"/>
    <p:sldId id="300" r:id="rId7"/>
    <p:sldId id="301" r:id="rId8"/>
    <p:sldId id="302" r:id="rId9"/>
    <p:sldId id="303" r:id="rId10"/>
    <p:sldId id="304" r:id="rId11"/>
    <p:sldId id="296" r:id="rId12"/>
    <p:sldId id="295" r:id="rId13"/>
    <p:sldId id="275" r:id="rId14"/>
    <p:sldId id="305" r:id="rId15"/>
    <p:sldId id="286" r:id="rId16"/>
    <p:sldId id="306" r:id="rId17"/>
    <p:sldId id="271" r:id="rId18"/>
  </p:sldIdLst>
  <p:sldSz cx="12190413" cy="7021513"/>
  <p:notesSz cx="6797675" cy="9926638"/>
  <p:defaultTextStyle>
    <a:defPPr>
      <a:defRPr lang="cs-CZ"/>
    </a:defPPr>
    <a:lvl1pPr marL="0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4751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29502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44253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59004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73756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88507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303258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918009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57">
          <p15:clr>
            <a:srgbClr val="A4A3A4"/>
          </p15:clr>
        </p15:guide>
        <p15:guide id="2" pos="66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99"/>
    <a:srgbClr val="034EA2"/>
    <a:srgbClr val="99F9AB"/>
    <a:srgbClr val="94FAB4"/>
    <a:srgbClr val="C1F3B3"/>
    <a:srgbClr val="66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Střední styl 3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Střední styl 3 – zvýraznění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Světlý styl 3 – zvýraznění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CAF9ED-07DC-4A11-8D7F-57B35C25682E}" styleName="Střední styl 1 – zvýraznění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Střední styl 1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71429" autoAdjust="0"/>
  </p:normalViewPr>
  <p:slideViewPr>
    <p:cSldViewPr>
      <p:cViewPr varScale="1">
        <p:scale>
          <a:sx n="60" d="100"/>
          <a:sy n="60" d="100"/>
        </p:scale>
        <p:origin x="1411" y="38"/>
      </p:cViewPr>
      <p:guideLst>
        <p:guide orient="horz" pos="1757"/>
        <p:guide pos="66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1BB167-3596-48C4-B14E-51323314D680}" type="datetimeFigureOut">
              <a:rPr lang="cs-CZ" smtClean="0"/>
              <a:t>27.11.2023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492125" y="1241425"/>
            <a:ext cx="58134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B695B5-9C70-4491-B949-9EE2C7C3CE1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010138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B695B5-9C70-4491-B949-9EE2C7C3CE17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857350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B695B5-9C70-4491-B949-9EE2C7C3CE17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033964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B695B5-9C70-4491-B949-9EE2C7C3CE17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625808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B695B5-9C70-4491-B949-9EE2C7C3CE17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130049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B695B5-9C70-4491-B949-9EE2C7C3CE17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875903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B695B5-9C70-4491-B949-9EE2C7C3CE17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729047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B695B5-9C70-4491-B949-9EE2C7C3CE17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8658288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B695B5-9C70-4491-B949-9EE2C7C3CE17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386912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B695B5-9C70-4491-B949-9EE2C7C3CE17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325943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B695B5-9C70-4491-B949-9EE2C7C3CE17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836696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B695B5-9C70-4491-B949-9EE2C7C3CE17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464988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B695B5-9C70-4491-B949-9EE2C7C3CE17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18582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B695B5-9C70-4491-B949-9EE2C7C3CE17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256203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B695B5-9C70-4491-B949-9EE2C7C3CE17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40578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B695B5-9C70-4491-B949-9EE2C7C3CE17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52734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B695B5-9C70-4491-B949-9EE2C7C3CE17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467142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900000" y="4734893"/>
            <a:ext cx="8533289" cy="504055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l">
              <a:buNone/>
              <a:defRPr sz="2800" baseline="0">
                <a:solidFill>
                  <a:srgbClr val="034EA2"/>
                </a:solidFill>
              </a:defRPr>
            </a:lvl1pPr>
            <a:lvl2pPr marL="614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29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442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59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737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88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03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18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dirty="0"/>
              <a:t>Jméno autora/autorů</a:t>
            </a:r>
          </a:p>
        </p:txBody>
      </p:sp>
      <p:sp>
        <p:nvSpPr>
          <p:cNvPr id="8" name="TextovéPole 7"/>
          <p:cNvSpPr txBox="1"/>
          <p:nvPr userDrawn="1"/>
        </p:nvSpPr>
        <p:spPr>
          <a:xfrm>
            <a:off x="900000" y="900000"/>
            <a:ext cx="446449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/>
              <a:t>MINISTERSTVO PRO MÍSTNÍ ROZVOJ </a:t>
            </a:r>
            <a:br>
              <a:rPr lang="cs-CZ" b="1" dirty="0"/>
            </a:br>
            <a:r>
              <a:rPr lang="cs-CZ" sz="2000" b="1" dirty="0"/>
              <a:t>Národní orgán pro koordinaci</a:t>
            </a:r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900000" y="2160000"/>
            <a:ext cx="10971372" cy="1170252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l">
              <a:defRPr sz="4000" b="1" baseline="0">
                <a:solidFill>
                  <a:srgbClr val="034EA2"/>
                </a:solidFill>
              </a:defRPr>
            </a:lvl1pPr>
          </a:lstStyle>
          <a:p>
            <a:r>
              <a:rPr lang="cs-CZ" dirty="0"/>
              <a:t>Název prezentace</a:t>
            </a:r>
          </a:p>
        </p:txBody>
      </p:sp>
      <p:sp>
        <p:nvSpPr>
          <p:cNvPr id="24" name="Zástupný symbol pro text 23"/>
          <p:cNvSpPr>
            <a:spLocks noGrp="1"/>
          </p:cNvSpPr>
          <p:nvPr>
            <p:ph type="body" sz="quarter" idx="17" hasCustomPrompt="1"/>
          </p:nvPr>
        </p:nvSpPr>
        <p:spPr>
          <a:xfrm>
            <a:off x="900000" y="5454650"/>
            <a:ext cx="4608512" cy="360363"/>
          </a:xfrm>
          <a:prstGeom prst="rect">
            <a:avLst/>
          </a:prstGeom>
        </p:spPr>
        <p:txBody>
          <a:bodyPr lIns="90000" rIns="144000">
            <a:noAutofit/>
          </a:bodyPr>
          <a:lstStyle>
            <a:lvl1pPr>
              <a:buNone/>
              <a:defRPr sz="2000">
                <a:solidFill>
                  <a:srgbClr val="034EA2"/>
                </a:solidFill>
              </a:defRPr>
            </a:lvl1pPr>
          </a:lstStyle>
          <a:p>
            <a:pPr lvl="0"/>
            <a:r>
              <a:rPr lang="cs-CZ" dirty="0"/>
              <a:t>Datum a místo</a:t>
            </a:r>
          </a:p>
        </p:txBody>
      </p:sp>
      <p:pic>
        <p:nvPicPr>
          <p:cNvPr id="10" name="Obrázek 9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3" name="Obrázek 12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62958" y="5959028"/>
            <a:ext cx="4464496" cy="77041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7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034EA2"/>
                </a:solidFill>
              </a:defRPr>
            </a:lvl1pPr>
          </a:lstStyle>
          <a:p>
            <a:r>
              <a:rPr lang="cs-CZ" dirty="0"/>
              <a:t>Nadpis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21" y="1638353"/>
            <a:ext cx="10971372" cy="4633874"/>
          </a:xfrm>
          <a:prstGeom prst="rect">
            <a:avLst/>
          </a:prstGeom>
        </p:spPr>
        <p:txBody>
          <a:bodyPr/>
          <a:lstStyle>
            <a:lvl1pPr>
              <a:defRPr sz="4000"/>
            </a:lvl1pPr>
            <a:lvl2pPr>
              <a:buFont typeface="Arial" pitchFamily="34" charset="0"/>
              <a:buChar char="»"/>
              <a:defRPr sz="3600"/>
            </a:lvl2pPr>
            <a:lvl4pPr>
              <a:buFont typeface="Arial" pitchFamily="34" charset="0"/>
              <a:buChar char="»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pic>
        <p:nvPicPr>
          <p:cNvPr id="8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  <p:sp>
        <p:nvSpPr>
          <p:cNvPr id="11" name="Zástupný symbol pro číslo snímku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ov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550590" y="2204112"/>
            <a:ext cx="10971372" cy="11702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6000" baseline="0">
                <a:solidFill>
                  <a:srgbClr val="034EA2"/>
                </a:solidFill>
              </a:defRPr>
            </a:lvl1pPr>
          </a:lstStyle>
          <a:p>
            <a:r>
              <a:rPr lang="cs-CZ" dirty="0"/>
              <a:t>Název tématu/předělu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758" y="3582764"/>
            <a:ext cx="8092440" cy="68580"/>
          </a:xfrm>
          <a:prstGeom prst="rect">
            <a:avLst/>
          </a:prstGeom>
        </p:spPr>
      </p:pic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10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7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034EA2"/>
                </a:solidFill>
              </a:defRPr>
            </a:lvl1pPr>
          </a:lstStyle>
          <a:p>
            <a:r>
              <a:rPr lang="cs-CZ" dirty="0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0" name="Zástupný symbol pro graf 9"/>
          <p:cNvSpPr>
            <a:spLocks noGrp="1"/>
          </p:cNvSpPr>
          <p:nvPr>
            <p:ph type="chart" sz="quarter" idx="13"/>
          </p:nvPr>
        </p:nvSpPr>
        <p:spPr>
          <a:xfrm>
            <a:off x="622300" y="1566863"/>
            <a:ext cx="10945813" cy="4392612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graf.</a:t>
            </a: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1" name="Obrázek 10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12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7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034EA2"/>
                </a:solidFill>
              </a:defRPr>
            </a:lvl1pPr>
          </a:lstStyle>
          <a:p>
            <a:r>
              <a:rPr lang="cs-CZ" dirty="0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5" name="Zástupný symbol pro tabulku 14"/>
          <p:cNvSpPr>
            <a:spLocks noGrp="1"/>
          </p:cNvSpPr>
          <p:nvPr>
            <p:ph type="tbl" sz="quarter" idx="13"/>
          </p:nvPr>
        </p:nvSpPr>
        <p:spPr>
          <a:xfrm>
            <a:off x="622300" y="1638300"/>
            <a:ext cx="11017250" cy="4321175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tabulku.</a:t>
            </a:r>
          </a:p>
        </p:txBody>
      </p:sp>
      <p:sp>
        <p:nvSpPr>
          <p:cNvPr id="10" name="Zástupný symbol pro číslo snímku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2" name="Obrázek 11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13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1846735" y="4806900"/>
            <a:ext cx="8496944" cy="1008112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ctr">
              <a:buNone/>
              <a:defRPr sz="2800" baseline="0">
                <a:solidFill>
                  <a:srgbClr val="034EA2"/>
                </a:solidFill>
              </a:defRPr>
            </a:lvl1pPr>
            <a:lvl2pPr marL="614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29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442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59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737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88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03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18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dirty="0"/>
              <a:t>Jméno autora/autorů a kontakt</a:t>
            </a:r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1054100" y="2789238"/>
            <a:ext cx="10081666" cy="1225574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ctr">
              <a:defRPr sz="5400" b="0" baseline="0">
                <a:solidFill>
                  <a:srgbClr val="034EA2"/>
                </a:solidFill>
              </a:defRPr>
            </a:lvl1pPr>
          </a:lstStyle>
          <a:p>
            <a:r>
              <a:rPr lang="cs-CZ" dirty="0"/>
              <a:t>Rozloučení</a:t>
            </a:r>
          </a:p>
        </p:txBody>
      </p:sp>
      <p:pic>
        <p:nvPicPr>
          <p:cNvPr id="9" name="Obrázek 8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0" name="Obrázek 9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62958" y="5959028"/>
            <a:ext cx="4464496" cy="770414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759502" y="5887020"/>
            <a:ext cx="2844430" cy="373831"/>
          </a:xfrm>
          <a:prstGeom prst="rect">
            <a:avLst/>
          </a:prstGeom>
        </p:spPr>
        <p:txBody>
          <a:bodyPr vert="horz" lIns="122950" tIns="61475" rIns="122950" bIns="61475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60" r:id="rId3"/>
    <p:sldLayoutId id="2147483662" r:id="rId4"/>
    <p:sldLayoutId id="2147483663" r:id="rId5"/>
    <p:sldLayoutId id="2147483649" r:id="rId6"/>
  </p:sldLayoutIdLst>
  <p:txStyles>
    <p:titleStyle>
      <a:lvl1pPr algn="ctr" defTabSz="1229502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1063" indent="-461063" algn="l" defTabSz="1229502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8971" indent="-384219" algn="l" defTabSz="1229502" rtl="0" eaLnBrk="1" latinLnBrk="0" hangingPunct="1">
        <a:spcBef>
          <a:spcPct val="20000"/>
        </a:spcBef>
        <a:buFont typeface="Arial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36878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51629" indent="-307376" algn="l" defTabSz="1229502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66380" indent="-307376" algn="l" defTabSz="1229502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81131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95882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610633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225385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4751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29502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44253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59004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73756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88507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303258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918009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mailto:radek.kobza@mmr.gov.cz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dnadpis 1"/>
          <p:cNvSpPr>
            <a:spLocks noGrp="1"/>
          </p:cNvSpPr>
          <p:nvPr>
            <p:ph type="subTitle" idx="1"/>
          </p:nvPr>
        </p:nvSpPr>
        <p:spPr>
          <a:xfrm>
            <a:off x="900000" y="4518869"/>
            <a:ext cx="8533289" cy="720080"/>
          </a:xfrm>
        </p:spPr>
        <p:txBody>
          <a:bodyPr>
            <a:normAutofit fontScale="40000" lnSpcReduction="20000"/>
          </a:bodyPr>
          <a:lstStyle/>
          <a:p>
            <a:r>
              <a:rPr lang="cs-CZ" sz="6000" dirty="0"/>
              <a:t>Radek KOBZA</a:t>
            </a:r>
          </a:p>
          <a:p>
            <a:r>
              <a:rPr lang="cs-CZ" sz="3800" dirty="0"/>
              <a:t>Odbor publicity a evaluací fondů EU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900000" y="2160000"/>
            <a:ext cx="9371670" cy="1170252"/>
          </a:xfrm>
        </p:spPr>
        <p:txBody>
          <a:bodyPr>
            <a:normAutofit fontScale="90000"/>
          </a:bodyPr>
          <a:lstStyle/>
          <a:p>
            <a:r>
              <a:rPr lang="cs-CZ" dirty="0"/>
              <a:t>Komunikační aktivity OPTP a MMR-NOK</a:t>
            </a:r>
            <a:br>
              <a:rPr lang="cs-CZ" dirty="0"/>
            </a:br>
            <a:r>
              <a:rPr lang="cs-CZ" sz="3600" dirty="0">
                <a:solidFill>
                  <a:schemeClr val="tx1"/>
                </a:solidFill>
              </a:rPr>
              <a:t>Schválení Ročního komunikačního plánu na rok 2024</a:t>
            </a:r>
            <a:endParaRPr lang="cs-CZ" sz="2000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cs-CZ" dirty="0"/>
              <a:t>28.11.2023, ČVUT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16E3F2BD-D4BE-AD2C-DA33-A0A2F7A019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926" y="6004194"/>
            <a:ext cx="5184576" cy="6254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173F038-29DB-4084-AAAA-0BA511A290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9838" y="156560"/>
            <a:ext cx="10971372" cy="925313"/>
          </a:xfrm>
        </p:spPr>
        <p:txBody>
          <a:bodyPr>
            <a:normAutofit/>
          </a:bodyPr>
          <a:lstStyle/>
          <a:p>
            <a:r>
              <a:rPr lang="cs-CZ" dirty="0">
                <a:latin typeface="Arial" panose="020B0604020202020204" pitchFamily="34" charset="0"/>
                <a:ea typeface="Times New Roman" panose="02020603050405020304" pitchFamily="18" charset="0"/>
              </a:rPr>
              <a:t>Další zajímavé údaje z dotazníkového šetření (7)</a:t>
            </a:r>
            <a:endParaRPr lang="cs-CZ" dirty="0"/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DC3F13ED-FFAD-EF0B-D1FE-12185A189D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6395854"/>
            <a:ext cx="3888432" cy="469099"/>
          </a:xfrm>
          <a:prstGeom prst="rect">
            <a:avLst/>
          </a:prstGeom>
        </p:spPr>
      </p:pic>
      <p:sp>
        <p:nvSpPr>
          <p:cNvPr id="22" name="Obdélník 21">
            <a:extLst>
              <a:ext uri="{FF2B5EF4-FFF2-40B4-BE49-F238E27FC236}">
                <a16:creationId xmlns:a16="http://schemas.microsoft.com/office/drawing/2014/main" id="{711AC4FE-FEA9-BE69-0B9C-7772FF8B555F}"/>
              </a:ext>
            </a:extLst>
          </p:cNvPr>
          <p:cNvSpPr/>
          <p:nvPr/>
        </p:nvSpPr>
        <p:spPr>
          <a:xfrm>
            <a:off x="-385514" y="5603766"/>
            <a:ext cx="13321480" cy="14177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E0E13FEE-3FB5-C5A5-17DB-CB4249742F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7934" y="776524"/>
            <a:ext cx="12190413" cy="5884711"/>
          </a:xfrm>
          <a:prstGeom prst="rect">
            <a:avLst/>
          </a:prstGeom>
        </p:spPr>
      </p:pic>
      <p:sp>
        <p:nvSpPr>
          <p:cNvPr id="7" name="Obdélník 6">
            <a:extLst>
              <a:ext uri="{FF2B5EF4-FFF2-40B4-BE49-F238E27FC236}">
                <a16:creationId xmlns:a16="http://schemas.microsoft.com/office/drawing/2014/main" id="{3FA1987F-9C5A-2C17-5633-53F356D14DEF}"/>
              </a:ext>
            </a:extLst>
          </p:cNvPr>
          <p:cNvSpPr/>
          <p:nvPr/>
        </p:nvSpPr>
        <p:spPr>
          <a:xfrm>
            <a:off x="0" y="3006700"/>
            <a:ext cx="7535366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140730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173F038-29DB-4084-AAAA-0BA511A290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>
                <a:latin typeface="Arial" panose="020B0604020202020204" pitchFamily="34" charset="0"/>
                <a:ea typeface="Times New Roman" panose="02020603050405020304" pitchFamily="18" charset="0"/>
              </a:rPr>
              <a:t>Roční komunikační plán OPTP a MMR-NOK 2024</a:t>
            </a:r>
            <a:br>
              <a:rPr lang="cs-CZ" dirty="0"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cs-CZ" sz="3100" dirty="0">
                <a:latin typeface="Arial" panose="020B0604020202020204" pitchFamily="34" charset="0"/>
                <a:ea typeface="Times New Roman" panose="02020603050405020304" pitchFamily="18" charset="0"/>
              </a:rPr>
              <a:t>Cíle a témata</a:t>
            </a:r>
            <a:br>
              <a:rPr lang="cs-CZ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endParaRPr lang="cs-CZ" dirty="0"/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DC3F13ED-FFAD-EF0B-D1FE-12185A189D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6395854"/>
            <a:ext cx="3888432" cy="469099"/>
          </a:xfrm>
          <a:prstGeom prst="rect">
            <a:avLst/>
          </a:prstGeom>
        </p:spPr>
      </p:pic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3B9F4517-9EB2-5A0C-B9FD-5675767C0B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9838" y="1528647"/>
            <a:ext cx="8005966" cy="4633874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cs-CZ" sz="2800" b="1" dirty="0"/>
              <a:t>Udržet vysoké povědomí </a:t>
            </a:r>
            <a:r>
              <a:rPr lang="cs-CZ" sz="2800" dirty="0"/>
              <a:t>o fondech a podpořených projektech u široké veřejnosti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2800" b="1" dirty="0"/>
              <a:t>Posílit pozitivní vnímání přínosů </a:t>
            </a:r>
            <a:r>
              <a:rPr lang="cs-CZ" sz="2800" dirty="0"/>
              <a:t>podpořených projektů jak pro ČR, tak, region, ve kterém žiji a moje nejbližší okolí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2800" dirty="0"/>
              <a:t>Informovat o </a:t>
            </a:r>
            <a:r>
              <a:rPr lang="cs-CZ" sz="2800" b="1" dirty="0"/>
              <a:t>možnostech financování </a:t>
            </a:r>
            <a:r>
              <a:rPr lang="cs-CZ" sz="2800" dirty="0"/>
              <a:t>potenciální žadatele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2800" dirty="0"/>
              <a:t>Informovat o vyjednávání </a:t>
            </a:r>
            <a:r>
              <a:rPr lang="cs-CZ" sz="2800" b="1" dirty="0"/>
              <a:t>budoucí podoby politiky soudržnosti </a:t>
            </a:r>
            <a:r>
              <a:rPr lang="cs-CZ" sz="2800" dirty="0"/>
              <a:t>odbornou veřejnost a média</a:t>
            </a:r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BE1424F7-2D07-3642-5941-CDD11BFE1A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3478" y="1613336"/>
            <a:ext cx="3237097" cy="2232248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62A98118-01DB-E26E-D801-C2E894DB38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53021" y="4302241"/>
            <a:ext cx="3686175" cy="119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4269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173F038-29DB-4084-AAAA-0BA511A290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574" y="171005"/>
            <a:ext cx="10971372" cy="925313"/>
          </a:xfrm>
        </p:spPr>
        <p:txBody>
          <a:bodyPr>
            <a:normAutofit fontScale="90000"/>
          </a:bodyPr>
          <a:lstStyle/>
          <a:p>
            <a:r>
              <a:rPr lang="cs-CZ" dirty="0">
                <a:latin typeface="Arial" panose="020B0604020202020204" pitchFamily="34" charset="0"/>
                <a:ea typeface="Times New Roman" panose="02020603050405020304" pitchFamily="18" charset="0"/>
              </a:rPr>
              <a:t>Roční komunikační plán</a:t>
            </a:r>
            <a:br>
              <a:rPr lang="cs-CZ" dirty="0"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cs-CZ" sz="3100" dirty="0">
                <a:latin typeface="Arial" panose="020B0604020202020204" pitchFamily="34" charset="0"/>
                <a:ea typeface="Times New Roman" panose="02020603050405020304" pitchFamily="18" charset="0"/>
              </a:rPr>
              <a:t>Celkové náklady a financování na rok 2024</a:t>
            </a:r>
            <a:br>
              <a:rPr lang="cs-CZ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endParaRPr lang="cs-CZ" dirty="0"/>
          </a:p>
        </p:txBody>
      </p:sp>
      <p:graphicFrame>
        <p:nvGraphicFramePr>
          <p:cNvPr id="4" name="Zástupný obsah 3">
            <a:extLst>
              <a:ext uri="{FF2B5EF4-FFF2-40B4-BE49-F238E27FC236}">
                <a16:creationId xmlns:a16="http://schemas.microsoft.com/office/drawing/2014/main" id="{9AD4D5E6-01EF-4026-AB9F-30F60B3D455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76040952"/>
              </p:ext>
            </p:extLst>
          </p:nvPr>
        </p:nvGraphicFramePr>
        <p:xfrm>
          <a:off x="406574" y="1422524"/>
          <a:ext cx="10971370" cy="48860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0730">
                  <a:extLst>
                    <a:ext uri="{9D8B030D-6E8A-4147-A177-3AD203B41FA5}">
                      <a16:colId xmlns:a16="http://schemas.microsoft.com/office/drawing/2014/main" val="3167513599"/>
                    </a:ext>
                  </a:extLst>
                </a:gridCol>
                <a:gridCol w="4914953">
                  <a:extLst>
                    <a:ext uri="{9D8B030D-6E8A-4147-A177-3AD203B41FA5}">
                      <a16:colId xmlns:a16="http://schemas.microsoft.com/office/drawing/2014/main" val="4088351504"/>
                    </a:ext>
                  </a:extLst>
                </a:gridCol>
                <a:gridCol w="2939253">
                  <a:extLst>
                    <a:ext uri="{9D8B030D-6E8A-4147-A177-3AD203B41FA5}">
                      <a16:colId xmlns:a16="http://schemas.microsoft.com/office/drawing/2014/main" val="2666367664"/>
                    </a:ext>
                  </a:extLst>
                </a:gridCol>
                <a:gridCol w="2546434">
                  <a:extLst>
                    <a:ext uri="{9D8B030D-6E8A-4147-A177-3AD203B41FA5}">
                      <a16:colId xmlns:a16="http://schemas.microsoft.com/office/drawing/2014/main" val="3258227651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800"/>
                        </a:spcAft>
                      </a:pPr>
                      <a:r>
                        <a:rPr lang="cs-CZ" sz="10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800"/>
                        </a:spcAft>
                      </a:pPr>
                      <a:r>
                        <a:rPr lang="cs-CZ" sz="2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Kategorie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0215" indent="-450215" algn="ctr">
                        <a:lnSpc>
                          <a:spcPts val="1800"/>
                        </a:lnSpc>
                        <a:spcAft>
                          <a:spcPts val="800"/>
                        </a:spcAft>
                      </a:pPr>
                      <a:r>
                        <a:rPr lang="cs-CZ" sz="2400" dirty="0">
                          <a:effectLst/>
                          <a:latin typeface="+mn-lt"/>
                        </a:rPr>
                        <a:t>částka v Kč s DPH (2023)</a:t>
                      </a:r>
                      <a:endParaRPr lang="cs-CZ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0215" indent="-450215" algn="ctr">
                        <a:lnSpc>
                          <a:spcPts val="1800"/>
                        </a:lnSpc>
                        <a:spcAft>
                          <a:spcPts val="800"/>
                        </a:spcAft>
                      </a:pPr>
                      <a:r>
                        <a:rPr lang="cs-CZ" sz="2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Částka v Kč s DPH (2024)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91733626"/>
                  </a:ext>
                </a:extLst>
              </a:tr>
              <a:tr h="430378">
                <a:tc>
                  <a:txBody>
                    <a:bodyPr/>
                    <a:lstStyle/>
                    <a:p>
                      <a:pPr marL="450215" indent="-450215"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400" dirty="0">
                          <a:effectLst/>
                          <a:latin typeface="+mn-lt"/>
                        </a:rPr>
                        <a:t>1</a:t>
                      </a:r>
                      <a:endParaRPr lang="cs-CZ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0215" indent="-450215"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000" dirty="0">
                          <a:effectLst/>
                        </a:rPr>
                        <a:t>Mediální kampaně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0215" indent="-450215" algn="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400" dirty="0">
                          <a:effectLst/>
                        </a:rPr>
                        <a:t>28.620.000</a:t>
                      </a:r>
                      <a:endParaRPr lang="cs-CZ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0215" indent="-450215" algn="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32.865.000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21243590"/>
                  </a:ext>
                </a:extLst>
              </a:tr>
              <a:tr h="430378">
                <a:tc>
                  <a:txBody>
                    <a:bodyPr/>
                    <a:lstStyle/>
                    <a:p>
                      <a:pPr marL="450215" indent="-450215"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0215" indent="-450215"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000" dirty="0">
                          <a:effectLst/>
                        </a:rPr>
                        <a:t>Přílohy v denících </a:t>
                      </a:r>
                      <a:r>
                        <a:rPr lang="cs-CZ" sz="2000" dirty="0">
                          <a:solidFill>
                            <a:srgbClr val="FFC000"/>
                          </a:solidFill>
                          <a:effectLst/>
                        </a:rPr>
                        <a:t>a obsahová spolupráce</a:t>
                      </a:r>
                      <a:endParaRPr lang="cs-CZ" sz="2000" dirty="0">
                        <a:solidFill>
                          <a:srgbClr val="FFC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0215" indent="-450215" algn="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400">
                          <a:effectLst/>
                        </a:rPr>
                        <a:t>6.655.000</a:t>
                      </a:r>
                      <a:endParaRPr lang="cs-CZ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0215" indent="-450215" algn="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5.929.000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02595247"/>
                  </a:ext>
                </a:extLst>
              </a:tr>
              <a:tr h="430378">
                <a:tc>
                  <a:txBody>
                    <a:bodyPr/>
                    <a:lstStyle/>
                    <a:p>
                      <a:pPr marL="450215" indent="-450215"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000" dirty="0">
                          <a:effectLst/>
                        </a:rPr>
                        <a:t>Eventy pro širokou veřejnost 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0215" indent="-450215" algn="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400" dirty="0">
                          <a:effectLst/>
                        </a:rPr>
                        <a:t>14.200.000</a:t>
                      </a:r>
                      <a:endParaRPr lang="cs-CZ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0215" indent="-450215" algn="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13.620.000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14699268"/>
                  </a:ext>
                </a:extLst>
              </a:tr>
              <a:tr h="430378">
                <a:tc>
                  <a:txBody>
                    <a:bodyPr/>
                    <a:lstStyle/>
                    <a:p>
                      <a:pPr marL="450215" indent="-450215"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0215" indent="-450215"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000" dirty="0">
                          <a:effectLst/>
                        </a:rPr>
                        <a:t>Soutěže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0215" indent="-450215" algn="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400" dirty="0">
                          <a:effectLst/>
                        </a:rPr>
                        <a:t>500.000</a:t>
                      </a:r>
                      <a:endParaRPr lang="cs-CZ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0215" indent="-450215" algn="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366.000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1994137"/>
                  </a:ext>
                </a:extLst>
              </a:tr>
              <a:tr h="430378">
                <a:tc>
                  <a:txBody>
                    <a:bodyPr/>
                    <a:lstStyle/>
                    <a:p>
                      <a:pPr marL="450215" indent="-450215"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000" dirty="0">
                          <a:effectLst/>
                        </a:rPr>
                        <a:t>Ostatní a podpůrné komunikační aktivity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0215" indent="-450215" algn="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400" dirty="0">
                          <a:effectLst/>
                        </a:rPr>
                        <a:t>12.453.000</a:t>
                      </a:r>
                      <a:endParaRPr lang="cs-CZ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0215" indent="-450215" algn="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7.241.000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56874080"/>
                  </a:ext>
                </a:extLst>
              </a:tr>
              <a:tr h="880683">
                <a:tc>
                  <a:txBody>
                    <a:bodyPr/>
                    <a:lstStyle/>
                    <a:p>
                      <a:pPr marL="450215" indent="-450215"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000" dirty="0">
                          <a:effectLst/>
                        </a:rPr>
                        <a:t>Posílení absorpční kapacity prostřednictvím regionálních Eurocenter a Eurofonu</a:t>
                      </a:r>
                      <a:endParaRPr lang="cs-CZ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0215" indent="-450215" algn="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400" dirty="0">
                          <a:effectLst/>
                        </a:rPr>
                        <a:t>1.000.000</a:t>
                      </a:r>
                      <a:endParaRPr lang="cs-CZ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0215" indent="-450215" algn="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1.524.600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65924520"/>
                  </a:ext>
                </a:extLst>
              </a:tr>
              <a:tr h="1277422">
                <a:tc gridSpan="2">
                  <a:txBody>
                    <a:bodyPr/>
                    <a:lstStyle/>
                    <a:p>
                      <a:pPr marL="450215" indent="-450215" algn="just">
                        <a:lnSpc>
                          <a:spcPts val="18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endParaRPr lang="cs-CZ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0215" marR="0" lvl="0" indent="-450215" algn="just" defTabSz="1229502" rtl="0" eaLnBrk="1" fontAlgn="auto" latinLnBrk="0" hangingPunct="1">
                        <a:lnSpc>
                          <a:spcPts val="18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400" dirty="0">
                          <a:effectLst/>
                        </a:rPr>
                        <a:t>CELKEM (indikativní náklady) VČETNĚ DPH</a:t>
                      </a:r>
                      <a:endParaRPr lang="cs-CZ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0215" indent="-450215" algn="r">
                        <a:lnSpc>
                          <a:spcPts val="1800"/>
                        </a:lnSpc>
                        <a:spcAft>
                          <a:spcPts val="800"/>
                        </a:spcAft>
                      </a:pPr>
                      <a:endParaRPr lang="cs-CZ" sz="3200" dirty="0">
                        <a:effectLst/>
                      </a:endParaRPr>
                    </a:p>
                    <a:p>
                      <a:pPr marL="450215" indent="-450215" algn="r">
                        <a:lnSpc>
                          <a:spcPts val="1800"/>
                        </a:lnSpc>
                        <a:spcAft>
                          <a:spcPts val="800"/>
                        </a:spcAft>
                      </a:pPr>
                      <a:r>
                        <a:rPr lang="cs-CZ" sz="3200" b="1" dirty="0">
                          <a:effectLst/>
                        </a:rPr>
                        <a:t>63.428.000</a:t>
                      </a:r>
                      <a:endParaRPr lang="cs-CZ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0215" indent="-450215" algn="ctr">
                        <a:lnSpc>
                          <a:spcPts val="1800"/>
                        </a:lnSpc>
                        <a:spcAft>
                          <a:spcPts val="800"/>
                        </a:spcAft>
                      </a:pPr>
                      <a:endParaRPr lang="cs-CZ" sz="3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0215" indent="-450215" algn="ctr">
                        <a:lnSpc>
                          <a:spcPts val="1800"/>
                        </a:lnSpc>
                        <a:spcAft>
                          <a:spcPts val="800"/>
                        </a:spcAft>
                      </a:pPr>
                      <a:r>
                        <a:rPr lang="cs-CZ" sz="3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61.545.000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97449703"/>
                  </a:ext>
                </a:extLst>
              </a:tr>
            </a:tbl>
          </a:graphicData>
        </a:graphic>
      </p:graphicFrame>
      <p:pic>
        <p:nvPicPr>
          <p:cNvPr id="3" name="Obrázek 2">
            <a:extLst>
              <a:ext uri="{FF2B5EF4-FFF2-40B4-BE49-F238E27FC236}">
                <a16:creationId xmlns:a16="http://schemas.microsoft.com/office/drawing/2014/main" id="{DC3F13ED-FFAD-EF0B-D1FE-12185A189D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6381409"/>
            <a:ext cx="3888432" cy="469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2133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89470FF4-A8A1-BE26-C6A2-48E8403F65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765" y="129438"/>
            <a:ext cx="11462349" cy="925313"/>
          </a:xfrm>
        </p:spPr>
        <p:txBody>
          <a:bodyPr>
            <a:normAutofit fontScale="90000"/>
          </a:bodyPr>
          <a:lstStyle/>
          <a:p>
            <a:r>
              <a:rPr lang="cs-CZ" dirty="0">
                <a:solidFill>
                  <a:srgbClr val="00B050"/>
                </a:solidFill>
              </a:rPr>
              <a:t>Kde fondy EU pomáhají: Kampaň „Před a po“</a:t>
            </a:r>
            <a:br>
              <a:rPr lang="cs-CZ" dirty="0"/>
            </a:br>
            <a:r>
              <a:rPr lang="cs-CZ" dirty="0"/>
              <a:t>Mediální kampaň (OOH + digitál + SOME), 13 projektů / měst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6F25BAE7-03A7-406F-06E2-8C9EA95F3A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6422976"/>
            <a:ext cx="3888432" cy="469099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B5DAF736-D25B-A9EE-1DA1-D642FFAE5B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4606" y="1782562"/>
            <a:ext cx="3112186" cy="4442913"/>
          </a:xfrm>
          <a:prstGeom prst="rect">
            <a:avLst/>
          </a:prstGeom>
          <a:ln>
            <a:solidFill>
              <a:schemeClr val="accent2"/>
            </a:solidFill>
          </a:ln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27A992D9-E069-85B2-060E-A7D9ADC094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81512" y="1782561"/>
            <a:ext cx="3155815" cy="4442913"/>
          </a:xfrm>
          <a:prstGeom prst="rect">
            <a:avLst/>
          </a:prstGeom>
          <a:ln>
            <a:solidFill>
              <a:schemeClr val="accent2"/>
            </a:solidFill>
          </a:ln>
        </p:spPr>
      </p:pic>
      <p:sp>
        <p:nvSpPr>
          <p:cNvPr id="9" name="TextovéPole 8">
            <a:extLst>
              <a:ext uri="{FF2B5EF4-FFF2-40B4-BE49-F238E27FC236}">
                <a16:creationId xmlns:a16="http://schemas.microsoft.com/office/drawing/2014/main" id="{5D5B7CBC-E0E3-4284-3756-9D243E19C5CF}"/>
              </a:ext>
            </a:extLst>
          </p:cNvPr>
          <p:cNvSpPr txBox="1"/>
          <p:nvPr/>
        </p:nvSpPr>
        <p:spPr>
          <a:xfrm>
            <a:off x="1307011" y="1382452"/>
            <a:ext cx="18873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b="1" dirty="0">
                <a:highlight>
                  <a:srgbClr val="99FF99"/>
                </a:highlight>
              </a:rPr>
              <a:t>Zámek v Dobříši</a:t>
            </a:r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id="{A2D9D541-6CD1-DBA9-FFBB-F910CECB6636}"/>
              </a:ext>
            </a:extLst>
          </p:cNvPr>
          <p:cNvSpPr txBox="1"/>
          <p:nvPr/>
        </p:nvSpPr>
        <p:spPr>
          <a:xfrm>
            <a:off x="4295006" y="1393303"/>
            <a:ext cx="26418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b="1" dirty="0">
                <a:highlight>
                  <a:srgbClr val="99FF99"/>
                </a:highlight>
              </a:rPr>
              <a:t>Nemocnice v Ústí n./O.</a:t>
            </a: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id="{28A9D2C1-ACCD-CA36-42FC-8C423F47213F}"/>
              </a:ext>
            </a:extLst>
          </p:cNvPr>
          <p:cNvSpPr txBox="1"/>
          <p:nvPr/>
        </p:nvSpPr>
        <p:spPr>
          <a:xfrm>
            <a:off x="7881598" y="1393918"/>
            <a:ext cx="30879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b="1" dirty="0">
                <a:highlight>
                  <a:srgbClr val="99FF99"/>
                </a:highlight>
              </a:rPr>
              <a:t>Mateřská školka s Semilech</a:t>
            </a:r>
          </a:p>
        </p:txBody>
      </p:sp>
      <p:grpSp>
        <p:nvGrpSpPr>
          <p:cNvPr id="17" name="Skupina 16">
            <a:extLst>
              <a:ext uri="{FF2B5EF4-FFF2-40B4-BE49-F238E27FC236}">
                <a16:creationId xmlns:a16="http://schemas.microsoft.com/office/drawing/2014/main" id="{BBF52BDD-AD3E-DF5A-F572-7DDDF46B76DD}"/>
              </a:ext>
            </a:extLst>
          </p:cNvPr>
          <p:cNvGrpSpPr/>
          <p:nvPr/>
        </p:nvGrpSpPr>
        <p:grpSpPr>
          <a:xfrm>
            <a:off x="7881598" y="1782561"/>
            <a:ext cx="3036778" cy="4412713"/>
            <a:chOff x="7881598" y="1782561"/>
            <a:chExt cx="3036778" cy="4412713"/>
          </a:xfrm>
        </p:grpSpPr>
        <p:pic>
          <p:nvPicPr>
            <p:cNvPr id="14" name="Obrázek 13">
              <a:extLst>
                <a:ext uri="{FF2B5EF4-FFF2-40B4-BE49-F238E27FC236}">
                  <a16:creationId xmlns:a16="http://schemas.microsoft.com/office/drawing/2014/main" id="{D8FAFAC0-31F2-8010-4ABD-AAFB1157640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897870" y="1782561"/>
              <a:ext cx="3020506" cy="3408413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</p:pic>
        <p:pic>
          <p:nvPicPr>
            <p:cNvPr id="16" name="Obrázek 15">
              <a:extLst>
                <a:ext uri="{FF2B5EF4-FFF2-40B4-BE49-F238E27FC236}">
                  <a16:creationId xmlns:a16="http://schemas.microsoft.com/office/drawing/2014/main" id="{139B6C3F-0EF5-83E7-213D-28E7954EC64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881598" y="5211087"/>
              <a:ext cx="3009244" cy="984187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31683153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89470FF4-A8A1-BE26-C6A2-48E8403F65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765" y="129438"/>
            <a:ext cx="11462349" cy="925313"/>
          </a:xfrm>
        </p:spPr>
        <p:txBody>
          <a:bodyPr>
            <a:normAutofit fontScale="90000"/>
          </a:bodyPr>
          <a:lstStyle/>
          <a:p>
            <a:r>
              <a:rPr lang="cs-CZ" dirty="0">
                <a:solidFill>
                  <a:srgbClr val="00B050"/>
                </a:solidFill>
              </a:rPr>
              <a:t>Kde fondy EU pomáhají</a:t>
            </a:r>
            <a:br>
              <a:rPr lang="cs-CZ" dirty="0"/>
            </a:br>
            <a:r>
              <a:rPr lang="cs-CZ" dirty="0"/>
              <a:t>Akce pro širokou veřejnost – přehled 2022 </a:t>
            </a:r>
            <a:r>
              <a:rPr lang="cs-CZ" dirty="0">
                <a:solidFill>
                  <a:schemeClr val="tx1"/>
                </a:solidFill>
              </a:rPr>
              <a:t>=&gt; 2023</a:t>
            </a:r>
            <a:r>
              <a:rPr lang="cs-CZ" dirty="0">
                <a:solidFill>
                  <a:srgbClr val="FF0000"/>
                </a:solidFill>
              </a:rPr>
              <a:t>=&gt;2024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2" name="Tabulka 2">
            <a:extLst>
              <a:ext uri="{FF2B5EF4-FFF2-40B4-BE49-F238E27FC236}">
                <a16:creationId xmlns:a16="http://schemas.microsoft.com/office/drawing/2014/main" id="{00CB7326-520D-4FE8-A9B3-DB986E36AAA6}"/>
              </a:ext>
            </a:extLst>
          </p:cNvPr>
          <p:cNvGraphicFramePr>
            <a:graphicFrameLocks noGrp="1"/>
          </p:cNvGraphicFramePr>
          <p:nvPr/>
        </p:nvGraphicFramePr>
        <p:xfrm>
          <a:off x="442579" y="1394673"/>
          <a:ext cx="11305254" cy="4957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280">
                  <a:extLst>
                    <a:ext uri="{9D8B030D-6E8A-4147-A177-3AD203B41FA5}">
                      <a16:colId xmlns:a16="http://schemas.microsoft.com/office/drawing/2014/main" val="1362750069"/>
                    </a:ext>
                  </a:extLst>
                </a:gridCol>
                <a:gridCol w="2880320">
                  <a:extLst>
                    <a:ext uri="{9D8B030D-6E8A-4147-A177-3AD203B41FA5}">
                      <a16:colId xmlns:a16="http://schemas.microsoft.com/office/drawing/2014/main" val="705075247"/>
                    </a:ext>
                  </a:extLst>
                </a:gridCol>
                <a:gridCol w="1800200">
                  <a:extLst>
                    <a:ext uri="{9D8B030D-6E8A-4147-A177-3AD203B41FA5}">
                      <a16:colId xmlns:a16="http://schemas.microsoft.com/office/drawing/2014/main" val="620722647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1557036578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692273059"/>
                    </a:ext>
                  </a:extLst>
                </a:gridCol>
                <a:gridCol w="1440158">
                  <a:extLst>
                    <a:ext uri="{9D8B030D-6E8A-4147-A177-3AD203B41FA5}">
                      <a16:colId xmlns:a16="http://schemas.microsoft.com/office/drawing/2014/main" val="156499037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cs-CZ" sz="1800" dirty="0">
                          <a:solidFill>
                            <a:schemeClr val="bg1"/>
                          </a:solidFill>
                        </a:rPr>
                        <a:t>Kategorie</a:t>
                      </a:r>
                      <a:endParaRPr lang="cs-CZ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dirty="0">
                          <a:solidFill>
                            <a:schemeClr val="bg1"/>
                          </a:solidFill>
                        </a:rPr>
                        <a:t>Popis akce</a:t>
                      </a:r>
                      <a:endParaRPr lang="cs-CZ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>
                          <a:solidFill>
                            <a:schemeClr val="bg1"/>
                          </a:solidFill>
                        </a:rPr>
                        <a:t>Předpokládaný počet návštěvníků na akci</a:t>
                      </a:r>
                      <a:endParaRPr lang="cs-CZ" sz="16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dirty="0">
                          <a:solidFill>
                            <a:schemeClr val="bg1"/>
                          </a:solidFill>
                        </a:rPr>
                        <a:t>Počet těchto akcí za 2022</a:t>
                      </a:r>
                      <a:endParaRPr lang="cs-CZ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i="1" dirty="0">
                          <a:solidFill>
                            <a:schemeClr val="bg1"/>
                          </a:solidFill>
                        </a:rPr>
                        <a:t>Počet akcí v 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i="1" dirty="0">
                          <a:solidFill>
                            <a:srgbClr val="FF0000"/>
                          </a:solidFill>
                        </a:rPr>
                        <a:t>Plánovaný počet akcí v 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2109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sz="1800" b="1" dirty="0">
                          <a:solidFill>
                            <a:schemeClr val="tx1"/>
                          </a:solidFill>
                        </a:rPr>
                        <a:t>Dny otevřených dveří</a:t>
                      </a:r>
                      <a:endParaRPr lang="cs-CZ" sz="18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500" i="1" dirty="0">
                          <a:solidFill>
                            <a:schemeClr val="tx1"/>
                          </a:solidFill>
                        </a:rPr>
                        <a:t>Celodenní akce v projektu podpořeném fondy EU s doprovodným programem</a:t>
                      </a:r>
                      <a:endParaRPr lang="cs-CZ" sz="1500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dirty="0">
                          <a:solidFill>
                            <a:schemeClr val="tx1"/>
                          </a:solidFill>
                        </a:rPr>
                        <a:t>1.000 </a:t>
                      </a:r>
                      <a:r>
                        <a:rPr lang="cs-CZ" sz="2000" b="1" dirty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r>
                        <a:rPr lang="cs-CZ" sz="2000" b="1" dirty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cs-CZ" sz="2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dirty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cs-CZ" sz="2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i="0" dirty="0">
                          <a:solidFill>
                            <a:schemeClr val="tx1"/>
                          </a:solidFill>
                          <a:latin typeface="+mn-lt"/>
                        </a:rPr>
                        <a:t>10</a:t>
                      </a:r>
                      <a:endParaRPr lang="cs-CZ" sz="2000" b="1" i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i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87155" marR="87155" marT="43577" marB="43577" anchor="ctr"/>
                </a:tc>
                <a:extLst>
                  <a:ext uri="{0D108BD9-81ED-4DB2-BD59-A6C34878D82A}">
                    <a16:rowId xmlns:a16="http://schemas.microsoft.com/office/drawing/2014/main" val="5814813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sz="1800" b="1" dirty="0">
                          <a:solidFill>
                            <a:schemeClr val="tx1"/>
                          </a:solidFill>
                        </a:rPr>
                        <a:t>Česko Netradičně </a:t>
                      </a:r>
                      <a:r>
                        <a:rPr lang="cs-CZ" sz="1800" b="1" i="1" dirty="0">
                          <a:solidFill>
                            <a:schemeClr val="tx1"/>
                          </a:solidFill>
                        </a:rPr>
                        <a:t>(dříve On-line Dny otevřených dveří )</a:t>
                      </a:r>
                      <a:endParaRPr lang="cs-CZ" sz="1800" b="1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500" i="1" dirty="0">
                          <a:solidFill>
                            <a:srgbClr val="FF0000"/>
                          </a:solidFill>
                        </a:rPr>
                        <a:t>Videa z cca 8 projektů z jednoho města, celkem 4 města</a:t>
                      </a:r>
                      <a:endParaRPr lang="cs-CZ" sz="1500" i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dirty="0">
                          <a:solidFill>
                            <a:schemeClr val="tx1"/>
                          </a:solidFill>
                        </a:rPr>
                        <a:t>1.000 shlédnutí / město </a:t>
                      </a:r>
                      <a:r>
                        <a:rPr lang="cs-CZ" sz="2000" b="1" dirty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cs-CZ" sz="2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cs-CZ" sz="2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i="0" dirty="0">
                          <a:solidFill>
                            <a:schemeClr val="tx1"/>
                          </a:solidFill>
                          <a:latin typeface="+mn-lt"/>
                        </a:rPr>
                        <a:t>4</a:t>
                      </a:r>
                      <a:endParaRPr lang="cs-CZ" sz="2000" b="1" i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i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87155" marR="87155" marT="43577" marB="43577" anchor="ctr"/>
                </a:tc>
                <a:extLst>
                  <a:ext uri="{0D108BD9-81ED-4DB2-BD59-A6C34878D82A}">
                    <a16:rowId xmlns:a16="http://schemas.microsoft.com/office/drawing/2014/main" val="3148481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sz="1800" b="1">
                          <a:solidFill>
                            <a:schemeClr val="tx1"/>
                          </a:solidFill>
                        </a:rPr>
                        <a:t>Velké letní festivaly</a:t>
                      </a:r>
                      <a:endParaRPr lang="cs-CZ" sz="1800" b="1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500" i="1" dirty="0">
                          <a:solidFill>
                            <a:schemeClr val="tx1"/>
                          </a:solidFill>
                        </a:rPr>
                        <a:t>Doprovodný program a prezentace fondů EU</a:t>
                      </a:r>
                      <a:endParaRPr lang="cs-CZ" sz="2300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dirty="0">
                          <a:solidFill>
                            <a:schemeClr val="tx1"/>
                          </a:solidFill>
                        </a:rPr>
                        <a:t>2.000 </a:t>
                      </a:r>
                      <a:r>
                        <a:rPr lang="cs-CZ" sz="2000" b="1" dirty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cs-CZ" sz="2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cs-CZ" sz="2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i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i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87155" marR="87155" marT="43577" marB="43577" anchor="ctr"/>
                </a:tc>
                <a:extLst>
                  <a:ext uri="{0D108BD9-81ED-4DB2-BD59-A6C34878D82A}">
                    <a16:rowId xmlns:a16="http://schemas.microsoft.com/office/drawing/2014/main" val="6448848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sz="1800" b="1">
                          <a:solidFill>
                            <a:schemeClr val="tx1"/>
                          </a:solidFill>
                        </a:rPr>
                        <a:t>Regionální hudební festivaly</a:t>
                      </a:r>
                      <a:endParaRPr lang="cs-CZ" sz="1800" b="1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/>
                </a:tc>
                <a:tc>
                  <a:txBody>
                    <a:bodyPr/>
                    <a:lstStyle/>
                    <a:p>
                      <a:pPr marL="0" marR="0" lvl="0" indent="0" algn="l" defTabSz="1229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5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Doprovodný program a prezentace fondů EU</a:t>
                      </a:r>
                      <a:endParaRPr kumimoji="0" lang="cs-CZ" sz="23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dirty="0">
                          <a:solidFill>
                            <a:schemeClr val="tx1"/>
                          </a:solidFill>
                        </a:rPr>
                        <a:t>500 </a:t>
                      </a:r>
                      <a:r>
                        <a:rPr lang="cs-CZ" sz="2000" b="1" dirty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cs-CZ" sz="2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dirty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cs-CZ" sz="2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i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i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87155" marR="87155" marT="43577" marB="43577" anchor="ctr"/>
                </a:tc>
                <a:extLst>
                  <a:ext uri="{0D108BD9-81ED-4DB2-BD59-A6C34878D82A}">
                    <a16:rowId xmlns:a16="http://schemas.microsoft.com/office/drawing/2014/main" val="1703698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sz="1800" b="1" dirty="0">
                          <a:solidFill>
                            <a:schemeClr val="tx1"/>
                          </a:solidFill>
                        </a:rPr>
                        <a:t>Putování po projektech</a:t>
                      </a:r>
                      <a:endParaRPr lang="cs-CZ" sz="18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500" i="1" dirty="0">
                          <a:solidFill>
                            <a:schemeClr val="tx1"/>
                          </a:solidFill>
                        </a:rPr>
                        <a:t>Komentované prohlídky po projektech pro menší skupiny</a:t>
                      </a:r>
                      <a:endParaRPr lang="cs-CZ" sz="1500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dirty="0">
                          <a:solidFill>
                            <a:schemeClr val="tx1"/>
                          </a:solidFill>
                        </a:rPr>
                        <a:t>20 – 40</a:t>
                      </a:r>
                      <a:endParaRPr lang="cs-CZ" sz="2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dirty="0">
                          <a:solidFill>
                            <a:schemeClr val="tx1"/>
                          </a:solidFill>
                        </a:rPr>
                        <a:t>35</a:t>
                      </a:r>
                      <a:endParaRPr lang="cs-CZ" sz="2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i="0" dirty="0">
                          <a:solidFill>
                            <a:schemeClr val="tx1"/>
                          </a:solidFill>
                          <a:latin typeface="+mn-lt"/>
                        </a:rPr>
                        <a:t>28</a:t>
                      </a:r>
                      <a:endParaRPr lang="cs-CZ" sz="2000" b="1" i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i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28</a:t>
                      </a:r>
                    </a:p>
                  </a:txBody>
                  <a:tcPr marL="87155" marR="87155" marT="43577" marB="43577" anchor="ctr"/>
                </a:tc>
                <a:extLst>
                  <a:ext uri="{0D108BD9-81ED-4DB2-BD59-A6C34878D82A}">
                    <a16:rowId xmlns:a16="http://schemas.microsoft.com/office/drawing/2014/main" val="198334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sz="1800" b="1" dirty="0">
                          <a:solidFill>
                            <a:srgbClr val="FFC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Den s projektem</a:t>
                      </a:r>
                    </a:p>
                  </a:txBody>
                  <a:tcPr marL="87155" marR="87155" marT="43577" marB="43577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500" i="1" dirty="0">
                          <a:solidFill>
                            <a:srgbClr val="FFC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Několik prohlídek v jednom dni a doprovodný program</a:t>
                      </a: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dirty="0">
                          <a:solidFill>
                            <a:srgbClr val="FFC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</a:t>
                      </a: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dirty="0">
                          <a:solidFill>
                            <a:srgbClr val="FFC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i="0" dirty="0">
                          <a:solidFill>
                            <a:srgbClr val="FFC000"/>
                          </a:solidFill>
                          <a:latin typeface="+mn-lt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i="0" dirty="0">
                          <a:solidFill>
                            <a:srgbClr val="FFC000"/>
                          </a:solidFill>
                          <a:latin typeface="+mn-lt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87155" marR="87155" marT="43577" marB="43577" anchor="ctr"/>
                </a:tc>
                <a:extLst>
                  <a:ext uri="{0D108BD9-81ED-4DB2-BD59-A6C34878D82A}">
                    <a16:rowId xmlns:a16="http://schemas.microsoft.com/office/drawing/2014/main" val="2228883654"/>
                  </a:ext>
                </a:extLst>
              </a:tr>
            </a:tbl>
          </a:graphicData>
        </a:graphic>
      </p:graphicFrame>
      <p:pic>
        <p:nvPicPr>
          <p:cNvPr id="4" name="Obrázek 3">
            <a:extLst>
              <a:ext uri="{FF2B5EF4-FFF2-40B4-BE49-F238E27FC236}">
                <a16:creationId xmlns:a16="http://schemas.microsoft.com/office/drawing/2014/main" id="{6F25BAE7-03A7-406F-06E2-8C9EA95F3A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6422976"/>
            <a:ext cx="3888432" cy="469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3107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7B4EDE6-3BCC-43C0-8CC3-50A25A770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20" y="286629"/>
            <a:ext cx="10971372" cy="925313"/>
          </a:xfrm>
        </p:spPr>
        <p:txBody>
          <a:bodyPr>
            <a:normAutofit/>
          </a:bodyPr>
          <a:lstStyle/>
          <a:p>
            <a:r>
              <a:rPr lang="cs-CZ" dirty="0"/>
              <a:t>Pokračovat v malých, nicméně srdcových aktivitách</a:t>
            </a:r>
            <a:endParaRPr lang="cs-CZ" dirty="0">
              <a:solidFill>
                <a:srgbClr val="FF0000"/>
              </a:solidFill>
            </a:endParaRP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86BD1EB9-0424-58CA-316E-D0A3DE10B6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6422976"/>
            <a:ext cx="3888432" cy="469099"/>
          </a:xfrm>
          <a:prstGeom prst="rect">
            <a:avLst/>
          </a:prstGeom>
        </p:spPr>
      </p:pic>
      <p:sp>
        <p:nvSpPr>
          <p:cNvPr id="11" name="Obdélník 10">
            <a:extLst>
              <a:ext uri="{FF2B5EF4-FFF2-40B4-BE49-F238E27FC236}">
                <a16:creationId xmlns:a16="http://schemas.microsoft.com/office/drawing/2014/main" id="{1B7B2C9A-2A8E-C1E3-94DC-1B90760A1CCB}"/>
              </a:ext>
            </a:extLst>
          </p:cNvPr>
          <p:cNvSpPr/>
          <p:nvPr/>
        </p:nvSpPr>
        <p:spPr>
          <a:xfrm>
            <a:off x="0" y="5815012"/>
            <a:ext cx="12190413" cy="12065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id="{74DEFA62-BA23-38DF-A64B-E79274E7FF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3646" y="1508132"/>
            <a:ext cx="3547915" cy="5047366"/>
          </a:xfrm>
          <a:prstGeom prst="rect">
            <a:avLst/>
          </a:prstGeom>
        </p:spPr>
      </p:pic>
      <p:pic>
        <p:nvPicPr>
          <p:cNvPr id="15" name="Obrázek 14">
            <a:extLst>
              <a:ext uri="{FF2B5EF4-FFF2-40B4-BE49-F238E27FC236}">
                <a16:creationId xmlns:a16="http://schemas.microsoft.com/office/drawing/2014/main" id="{3FDC43F0-9E08-3935-5931-4F13E76BC8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5206" y="1540924"/>
            <a:ext cx="4931382" cy="4734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1333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89470FF4-A8A1-BE26-C6A2-48E8403F65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4031" y="270396"/>
            <a:ext cx="11462349" cy="925313"/>
          </a:xfrm>
        </p:spPr>
        <p:txBody>
          <a:bodyPr>
            <a:normAutofit/>
          </a:bodyPr>
          <a:lstStyle/>
          <a:p>
            <a:r>
              <a:rPr lang="cs-CZ" dirty="0"/>
              <a:t>Novinky pro rok 2024 </a:t>
            </a:r>
            <a:r>
              <a:rPr lang="cs-CZ" dirty="0">
                <a:solidFill>
                  <a:schemeClr val="bg1">
                    <a:lumMod val="50000"/>
                  </a:schemeClr>
                </a:solidFill>
              </a:rPr>
              <a:t>(pilotní ověření)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6F25BAE7-03A7-406F-06E2-8C9EA95F3A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6422976"/>
            <a:ext cx="3888432" cy="469099"/>
          </a:xfrm>
          <a:prstGeom prst="rect">
            <a:avLst/>
          </a:prstGeom>
        </p:spPr>
      </p:pic>
      <p:sp>
        <p:nvSpPr>
          <p:cNvPr id="3" name="TextovéPole 2">
            <a:extLst>
              <a:ext uri="{FF2B5EF4-FFF2-40B4-BE49-F238E27FC236}">
                <a16:creationId xmlns:a16="http://schemas.microsoft.com/office/drawing/2014/main" id="{68294256-8FF4-CDB1-2AF2-DF3AFD13D20A}"/>
              </a:ext>
            </a:extLst>
          </p:cNvPr>
          <p:cNvSpPr txBox="1"/>
          <p:nvPr/>
        </p:nvSpPr>
        <p:spPr>
          <a:xfrm>
            <a:off x="364031" y="2041123"/>
            <a:ext cx="11707839" cy="2939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cs-CZ" dirty="0"/>
              <a:t>Vhodné zapojení do oslav </a:t>
            </a:r>
            <a:r>
              <a:rPr lang="cs-CZ" b="1" dirty="0"/>
              <a:t>20 let České republiky v EU </a:t>
            </a:r>
            <a:r>
              <a:rPr lang="cs-CZ" dirty="0"/>
              <a:t>(společně s Úřadem vlády ČR)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cs-CZ" dirty="0"/>
              <a:t>Plánujeme vysoutěžit a nasadit </a:t>
            </a:r>
            <a:r>
              <a:rPr lang="cs-CZ" b="1" dirty="0"/>
              <a:t>nové kreativní zpracování kampaní </a:t>
            </a:r>
            <a:r>
              <a:rPr lang="cs-CZ" dirty="0"/>
              <a:t>pro širokou veřejnost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cs-CZ" dirty="0"/>
              <a:t>Připravíme otestování</a:t>
            </a:r>
            <a:r>
              <a:rPr lang="cs-CZ" b="1" dirty="0"/>
              <a:t> </a:t>
            </a:r>
            <a:r>
              <a:rPr lang="cs-CZ" b="1" dirty="0" err="1"/>
              <a:t>product</a:t>
            </a:r>
            <a:r>
              <a:rPr lang="cs-CZ" b="1" dirty="0"/>
              <a:t> </a:t>
            </a:r>
            <a:r>
              <a:rPr lang="cs-CZ" b="1" dirty="0" err="1"/>
              <a:t>placementu</a:t>
            </a:r>
            <a:r>
              <a:rPr lang="cs-CZ" b="1" dirty="0"/>
              <a:t> </a:t>
            </a:r>
            <a:r>
              <a:rPr lang="cs-CZ" dirty="0"/>
              <a:t>pro zviditelnění podpořených projektů u ŠV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cs-CZ" dirty="0"/>
              <a:t>Připravíme a realizujeme </a:t>
            </a:r>
            <a:r>
              <a:rPr lang="cs-CZ" b="1" dirty="0"/>
              <a:t>nativní formát </a:t>
            </a:r>
            <a:r>
              <a:rPr lang="cs-CZ" dirty="0"/>
              <a:t>obsahové digitální reklam o politice soudržnosti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cs-CZ" dirty="0"/>
              <a:t>     zaměřený </a:t>
            </a:r>
            <a:r>
              <a:rPr lang="cs-CZ" b="1" dirty="0"/>
              <a:t>na odbornou veřejnost</a:t>
            </a:r>
          </a:p>
          <a:p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7072864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dnadpis 1"/>
          <p:cNvSpPr>
            <a:spLocks noGrp="1"/>
          </p:cNvSpPr>
          <p:nvPr>
            <p:ph type="subTitle" idx="1"/>
          </p:nvPr>
        </p:nvSpPr>
        <p:spPr>
          <a:xfrm>
            <a:off x="1846734" y="2034592"/>
            <a:ext cx="8496944" cy="2952328"/>
          </a:xfrm>
        </p:spPr>
        <p:txBody>
          <a:bodyPr>
            <a:normAutofit/>
          </a:bodyPr>
          <a:lstStyle/>
          <a:p>
            <a:endParaRPr lang="cs-CZ" sz="5100" b="1" dirty="0"/>
          </a:p>
          <a:p>
            <a:r>
              <a:rPr lang="cs-CZ" sz="4400" b="1" dirty="0"/>
              <a:t>Děkuji za pozornost</a:t>
            </a:r>
          </a:p>
          <a:p>
            <a:r>
              <a:rPr lang="cs-CZ" sz="2400" dirty="0">
                <a:hlinkClick r:id="rId3"/>
              </a:rPr>
              <a:t>radek.kobza@mmr.gov.cz</a:t>
            </a:r>
            <a:r>
              <a:rPr lang="cs-CZ" sz="2400" dirty="0"/>
              <a:t> 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B53A862B-2BBD-23AC-84D6-4C51A6C6448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926" y="5959028"/>
            <a:ext cx="5679087" cy="685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6438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173F038-29DB-4084-AAAA-0BA511A290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9838" y="156560"/>
            <a:ext cx="10971372" cy="925313"/>
          </a:xfrm>
        </p:spPr>
        <p:txBody>
          <a:bodyPr>
            <a:normAutofit fontScale="90000"/>
          </a:bodyPr>
          <a:lstStyle/>
          <a:p>
            <a:r>
              <a:rPr lang="cs-CZ" dirty="0">
                <a:latin typeface="Arial" panose="020B0604020202020204" pitchFamily="34" charset="0"/>
                <a:ea typeface="Times New Roman" panose="02020603050405020304" pitchFamily="18" charset="0"/>
              </a:rPr>
              <a:t>Povědomí o fondech EU v ČR: Jak si stojíme? (1)</a:t>
            </a:r>
            <a:br>
              <a:rPr lang="cs-CZ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endParaRPr lang="cs-CZ" dirty="0"/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DC3F13ED-FFAD-EF0B-D1FE-12185A189D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6395854"/>
            <a:ext cx="3888432" cy="469099"/>
          </a:xfrm>
          <a:prstGeom prst="rect">
            <a:avLst/>
          </a:prstGeom>
        </p:spPr>
      </p:pic>
      <p:sp>
        <p:nvSpPr>
          <p:cNvPr id="22" name="Obdélník 21">
            <a:extLst>
              <a:ext uri="{FF2B5EF4-FFF2-40B4-BE49-F238E27FC236}">
                <a16:creationId xmlns:a16="http://schemas.microsoft.com/office/drawing/2014/main" id="{711AC4FE-FEA9-BE69-0B9C-7772FF8B555F}"/>
              </a:ext>
            </a:extLst>
          </p:cNvPr>
          <p:cNvSpPr/>
          <p:nvPr/>
        </p:nvSpPr>
        <p:spPr>
          <a:xfrm>
            <a:off x="-385514" y="5670996"/>
            <a:ext cx="13321480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21" name="Obrázek 20">
            <a:extLst>
              <a:ext uri="{FF2B5EF4-FFF2-40B4-BE49-F238E27FC236}">
                <a16:creationId xmlns:a16="http://schemas.microsoft.com/office/drawing/2014/main" id="{51479B10-9604-DCB1-2CEB-C074BB7586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380" y="798055"/>
            <a:ext cx="10003985" cy="6340287"/>
          </a:xfrm>
          <a:prstGeom prst="rect">
            <a:avLst/>
          </a:prstGeom>
        </p:spPr>
      </p:pic>
      <p:sp>
        <p:nvSpPr>
          <p:cNvPr id="23" name="Obdélník 22">
            <a:extLst>
              <a:ext uri="{FF2B5EF4-FFF2-40B4-BE49-F238E27FC236}">
                <a16:creationId xmlns:a16="http://schemas.microsoft.com/office/drawing/2014/main" id="{F7FFFD91-3DBD-6C98-991C-A85C15248D5B}"/>
              </a:ext>
            </a:extLst>
          </p:cNvPr>
          <p:cNvSpPr/>
          <p:nvPr/>
        </p:nvSpPr>
        <p:spPr>
          <a:xfrm>
            <a:off x="5015086" y="798054"/>
            <a:ext cx="936104" cy="6340287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Obdélník 23">
            <a:extLst>
              <a:ext uri="{FF2B5EF4-FFF2-40B4-BE49-F238E27FC236}">
                <a16:creationId xmlns:a16="http://schemas.microsoft.com/office/drawing/2014/main" id="{1BA832AF-D9E0-6023-42B4-D65219C01CE1}"/>
              </a:ext>
            </a:extLst>
          </p:cNvPr>
          <p:cNvSpPr/>
          <p:nvPr/>
        </p:nvSpPr>
        <p:spPr>
          <a:xfrm>
            <a:off x="6757668" y="812738"/>
            <a:ext cx="1407354" cy="6340287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04033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173F038-29DB-4084-AAAA-0BA511A290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9838" y="156560"/>
            <a:ext cx="10971372" cy="925313"/>
          </a:xfrm>
        </p:spPr>
        <p:txBody>
          <a:bodyPr>
            <a:normAutofit fontScale="90000"/>
          </a:bodyPr>
          <a:lstStyle/>
          <a:p>
            <a:r>
              <a:rPr lang="cs-CZ" dirty="0">
                <a:latin typeface="Arial" panose="020B0604020202020204" pitchFamily="34" charset="0"/>
                <a:ea typeface="Times New Roman" panose="02020603050405020304" pitchFamily="18" charset="0"/>
              </a:rPr>
              <a:t>Povědomí o fondech EU v ČR: Jak si stojíme? (2)</a:t>
            </a:r>
            <a:br>
              <a:rPr lang="cs-CZ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endParaRPr lang="cs-CZ" dirty="0"/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DC3F13ED-FFAD-EF0B-D1FE-12185A189D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6395854"/>
            <a:ext cx="3888432" cy="469099"/>
          </a:xfrm>
          <a:prstGeom prst="rect">
            <a:avLst/>
          </a:prstGeom>
        </p:spPr>
      </p:pic>
      <p:sp>
        <p:nvSpPr>
          <p:cNvPr id="22" name="Obdélník 21">
            <a:extLst>
              <a:ext uri="{FF2B5EF4-FFF2-40B4-BE49-F238E27FC236}">
                <a16:creationId xmlns:a16="http://schemas.microsoft.com/office/drawing/2014/main" id="{711AC4FE-FEA9-BE69-0B9C-7772FF8B555F}"/>
              </a:ext>
            </a:extLst>
          </p:cNvPr>
          <p:cNvSpPr/>
          <p:nvPr/>
        </p:nvSpPr>
        <p:spPr>
          <a:xfrm>
            <a:off x="-385514" y="5603766"/>
            <a:ext cx="13321480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92A8C044-7AD8-717A-DCBA-1C992AA539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838" y="860733"/>
            <a:ext cx="11474650" cy="5869470"/>
          </a:xfrm>
          <a:prstGeom prst="rect">
            <a:avLst/>
          </a:prstGeom>
        </p:spPr>
      </p:pic>
      <p:sp>
        <p:nvSpPr>
          <p:cNvPr id="23" name="Obdélník 22">
            <a:extLst>
              <a:ext uri="{FF2B5EF4-FFF2-40B4-BE49-F238E27FC236}">
                <a16:creationId xmlns:a16="http://schemas.microsoft.com/office/drawing/2014/main" id="{F7FFFD91-3DBD-6C98-991C-A85C15248D5B}"/>
              </a:ext>
            </a:extLst>
          </p:cNvPr>
          <p:cNvSpPr/>
          <p:nvPr/>
        </p:nvSpPr>
        <p:spPr>
          <a:xfrm>
            <a:off x="6023198" y="749461"/>
            <a:ext cx="936104" cy="599788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Obdélník 23">
            <a:extLst>
              <a:ext uri="{FF2B5EF4-FFF2-40B4-BE49-F238E27FC236}">
                <a16:creationId xmlns:a16="http://schemas.microsoft.com/office/drawing/2014/main" id="{1BA832AF-D9E0-6023-42B4-D65219C01CE1}"/>
              </a:ext>
            </a:extLst>
          </p:cNvPr>
          <p:cNvSpPr/>
          <p:nvPr/>
        </p:nvSpPr>
        <p:spPr>
          <a:xfrm>
            <a:off x="8084170" y="860733"/>
            <a:ext cx="936104" cy="572235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509804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173F038-29DB-4084-AAAA-0BA511A290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9838" y="156560"/>
            <a:ext cx="10971372" cy="925313"/>
          </a:xfrm>
        </p:spPr>
        <p:txBody>
          <a:bodyPr>
            <a:normAutofit/>
          </a:bodyPr>
          <a:lstStyle/>
          <a:p>
            <a:r>
              <a:rPr lang="cs-CZ" dirty="0">
                <a:latin typeface="Arial" panose="020B0604020202020204" pitchFamily="34" charset="0"/>
                <a:ea typeface="Times New Roman" panose="02020603050405020304" pitchFamily="18" charset="0"/>
              </a:rPr>
              <a:t>Další zajímavé údaje z dotazníkového šetření (1)</a:t>
            </a:r>
            <a:endParaRPr lang="cs-CZ" dirty="0"/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DC3F13ED-FFAD-EF0B-D1FE-12185A189D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6395854"/>
            <a:ext cx="3888432" cy="469099"/>
          </a:xfrm>
          <a:prstGeom prst="rect">
            <a:avLst/>
          </a:prstGeom>
        </p:spPr>
      </p:pic>
      <p:sp>
        <p:nvSpPr>
          <p:cNvPr id="22" name="Obdélník 21">
            <a:extLst>
              <a:ext uri="{FF2B5EF4-FFF2-40B4-BE49-F238E27FC236}">
                <a16:creationId xmlns:a16="http://schemas.microsoft.com/office/drawing/2014/main" id="{711AC4FE-FEA9-BE69-0B9C-7772FF8B555F}"/>
              </a:ext>
            </a:extLst>
          </p:cNvPr>
          <p:cNvSpPr/>
          <p:nvPr/>
        </p:nvSpPr>
        <p:spPr>
          <a:xfrm>
            <a:off x="-385514" y="5603766"/>
            <a:ext cx="13321480" cy="14177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9B2586B1-F16F-6ECE-FAA5-6EF9938819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783336"/>
            <a:ext cx="12190413" cy="5847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8939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173F038-29DB-4084-AAAA-0BA511A290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9838" y="156560"/>
            <a:ext cx="10971372" cy="925313"/>
          </a:xfrm>
        </p:spPr>
        <p:txBody>
          <a:bodyPr>
            <a:normAutofit/>
          </a:bodyPr>
          <a:lstStyle/>
          <a:p>
            <a:r>
              <a:rPr lang="cs-CZ" dirty="0">
                <a:latin typeface="Arial" panose="020B0604020202020204" pitchFamily="34" charset="0"/>
                <a:ea typeface="Times New Roman" panose="02020603050405020304" pitchFamily="18" charset="0"/>
              </a:rPr>
              <a:t>Další zajímavé údaje z dotazníkového šetření (2)</a:t>
            </a:r>
            <a:endParaRPr lang="cs-CZ" dirty="0"/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DC3F13ED-FFAD-EF0B-D1FE-12185A189D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6395854"/>
            <a:ext cx="3888432" cy="469099"/>
          </a:xfrm>
          <a:prstGeom prst="rect">
            <a:avLst/>
          </a:prstGeom>
        </p:spPr>
      </p:pic>
      <p:sp>
        <p:nvSpPr>
          <p:cNvPr id="22" name="Obdélník 21">
            <a:extLst>
              <a:ext uri="{FF2B5EF4-FFF2-40B4-BE49-F238E27FC236}">
                <a16:creationId xmlns:a16="http://schemas.microsoft.com/office/drawing/2014/main" id="{711AC4FE-FEA9-BE69-0B9C-7772FF8B555F}"/>
              </a:ext>
            </a:extLst>
          </p:cNvPr>
          <p:cNvSpPr/>
          <p:nvPr/>
        </p:nvSpPr>
        <p:spPr>
          <a:xfrm>
            <a:off x="-385514" y="5603766"/>
            <a:ext cx="13321480" cy="14177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A1CF0E88-4E14-D29A-1A0D-EA46233601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973138"/>
            <a:ext cx="12163425" cy="604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5780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173F038-29DB-4084-AAAA-0BA511A290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9838" y="156560"/>
            <a:ext cx="10971372" cy="925313"/>
          </a:xfrm>
        </p:spPr>
        <p:txBody>
          <a:bodyPr>
            <a:normAutofit/>
          </a:bodyPr>
          <a:lstStyle/>
          <a:p>
            <a:r>
              <a:rPr lang="cs-CZ" dirty="0">
                <a:latin typeface="Arial" panose="020B0604020202020204" pitchFamily="34" charset="0"/>
                <a:ea typeface="Times New Roman" panose="02020603050405020304" pitchFamily="18" charset="0"/>
              </a:rPr>
              <a:t>Další zajímavé údaje z dotazníkového šetření (3)</a:t>
            </a:r>
            <a:endParaRPr lang="cs-CZ" dirty="0"/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DC3F13ED-FFAD-EF0B-D1FE-12185A189D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6395854"/>
            <a:ext cx="3888432" cy="469099"/>
          </a:xfrm>
          <a:prstGeom prst="rect">
            <a:avLst/>
          </a:prstGeom>
        </p:spPr>
      </p:pic>
      <p:sp>
        <p:nvSpPr>
          <p:cNvPr id="22" name="Obdélník 21">
            <a:extLst>
              <a:ext uri="{FF2B5EF4-FFF2-40B4-BE49-F238E27FC236}">
                <a16:creationId xmlns:a16="http://schemas.microsoft.com/office/drawing/2014/main" id="{711AC4FE-FEA9-BE69-0B9C-7772FF8B555F}"/>
              </a:ext>
            </a:extLst>
          </p:cNvPr>
          <p:cNvSpPr/>
          <p:nvPr/>
        </p:nvSpPr>
        <p:spPr>
          <a:xfrm>
            <a:off x="-385514" y="5603766"/>
            <a:ext cx="13321480" cy="14177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75A26C85-A51B-7294-153E-C45596CDAF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452" y="815504"/>
            <a:ext cx="11961508" cy="6206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3089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173F038-29DB-4084-AAAA-0BA511A290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9838" y="156560"/>
            <a:ext cx="10971372" cy="925313"/>
          </a:xfrm>
        </p:spPr>
        <p:txBody>
          <a:bodyPr>
            <a:normAutofit/>
          </a:bodyPr>
          <a:lstStyle/>
          <a:p>
            <a:r>
              <a:rPr lang="cs-CZ" dirty="0">
                <a:latin typeface="Arial" panose="020B0604020202020204" pitchFamily="34" charset="0"/>
                <a:ea typeface="Times New Roman" panose="02020603050405020304" pitchFamily="18" charset="0"/>
              </a:rPr>
              <a:t>Další zajímavé údaje z dotazníkového šetření (4)</a:t>
            </a:r>
            <a:endParaRPr lang="cs-CZ" dirty="0"/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DC3F13ED-FFAD-EF0B-D1FE-12185A189D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6395854"/>
            <a:ext cx="3888432" cy="469099"/>
          </a:xfrm>
          <a:prstGeom prst="rect">
            <a:avLst/>
          </a:prstGeom>
        </p:spPr>
      </p:pic>
      <p:sp>
        <p:nvSpPr>
          <p:cNvPr id="22" name="Obdélník 21">
            <a:extLst>
              <a:ext uri="{FF2B5EF4-FFF2-40B4-BE49-F238E27FC236}">
                <a16:creationId xmlns:a16="http://schemas.microsoft.com/office/drawing/2014/main" id="{711AC4FE-FEA9-BE69-0B9C-7772FF8B555F}"/>
              </a:ext>
            </a:extLst>
          </p:cNvPr>
          <p:cNvSpPr/>
          <p:nvPr/>
        </p:nvSpPr>
        <p:spPr>
          <a:xfrm>
            <a:off x="-385514" y="5603766"/>
            <a:ext cx="13321480" cy="14177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F5EE3CA5-7010-247E-01E3-5B1B063574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850941"/>
            <a:ext cx="12190413" cy="6170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3779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173F038-29DB-4084-AAAA-0BA511A290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9838" y="156560"/>
            <a:ext cx="10971372" cy="925313"/>
          </a:xfrm>
        </p:spPr>
        <p:txBody>
          <a:bodyPr>
            <a:normAutofit/>
          </a:bodyPr>
          <a:lstStyle/>
          <a:p>
            <a:r>
              <a:rPr lang="cs-CZ" dirty="0">
                <a:latin typeface="Arial" panose="020B0604020202020204" pitchFamily="34" charset="0"/>
                <a:ea typeface="Times New Roman" panose="02020603050405020304" pitchFamily="18" charset="0"/>
              </a:rPr>
              <a:t>Další zajímavé údaje z dotazníkového šetření (5)</a:t>
            </a:r>
            <a:endParaRPr lang="cs-CZ" dirty="0"/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DC3F13ED-FFAD-EF0B-D1FE-12185A189D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6395854"/>
            <a:ext cx="3888432" cy="469099"/>
          </a:xfrm>
          <a:prstGeom prst="rect">
            <a:avLst/>
          </a:prstGeom>
        </p:spPr>
      </p:pic>
      <p:sp>
        <p:nvSpPr>
          <p:cNvPr id="22" name="Obdélník 21">
            <a:extLst>
              <a:ext uri="{FF2B5EF4-FFF2-40B4-BE49-F238E27FC236}">
                <a16:creationId xmlns:a16="http://schemas.microsoft.com/office/drawing/2014/main" id="{711AC4FE-FEA9-BE69-0B9C-7772FF8B555F}"/>
              </a:ext>
            </a:extLst>
          </p:cNvPr>
          <p:cNvSpPr/>
          <p:nvPr/>
        </p:nvSpPr>
        <p:spPr>
          <a:xfrm>
            <a:off x="-385514" y="5603766"/>
            <a:ext cx="13321480" cy="14177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146D0A4E-D695-9D47-0251-612327FFEC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408" y="764054"/>
            <a:ext cx="11676558" cy="6257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4841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173F038-29DB-4084-AAAA-0BA511A290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9838" y="156560"/>
            <a:ext cx="10971372" cy="925313"/>
          </a:xfrm>
        </p:spPr>
        <p:txBody>
          <a:bodyPr>
            <a:normAutofit/>
          </a:bodyPr>
          <a:lstStyle/>
          <a:p>
            <a:r>
              <a:rPr lang="cs-CZ" dirty="0">
                <a:latin typeface="Arial" panose="020B0604020202020204" pitchFamily="34" charset="0"/>
                <a:ea typeface="Times New Roman" panose="02020603050405020304" pitchFamily="18" charset="0"/>
              </a:rPr>
              <a:t>Další zajímavé údaje z dotazníkového šetření (6)</a:t>
            </a:r>
            <a:endParaRPr lang="cs-CZ" dirty="0"/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DC3F13ED-FFAD-EF0B-D1FE-12185A189D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6395854"/>
            <a:ext cx="3888432" cy="469099"/>
          </a:xfrm>
          <a:prstGeom prst="rect">
            <a:avLst/>
          </a:prstGeom>
        </p:spPr>
      </p:pic>
      <p:sp>
        <p:nvSpPr>
          <p:cNvPr id="22" name="Obdélník 21">
            <a:extLst>
              <a:ext uri="{FF2B5EF4-FFF2-40B4-BE49-F238E27FC236}">
                <a16:creationId xmlns:a16="http://schemas.microsoft.com/office/drawing/2014/main" id="{711AC4FE-FEA9-BE69-0B9C-7772FF8B555F}"/>
              </a:ext>
            </a:extLst>
          </p:cNvPr>
          <p:cNvSpPr/>
          <p:nvPr/>
        </p:nvSpPr>
        <p:spPr>
          <a:xfrm>
            <a:off x="-385514" y="5603766"/>
            <a:ext cx="13321480" cy="14177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EBFD3A33-A9F7-410E-088A-9AFCE66A7F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58" y="774452"/>
            <a:ext cx="12005593" cy="6419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180707"/>
      </p:ext>
    </p:extLst>
  </p:cSld>
  <p:clrMapOvr>
    <a:masterClrMapping/>
  </p:clrMapOvr>
</p:sld>
</file>

<file path=ppt/theme/theme1.xml><?xml version="1.0" encoding="utf-8"?>
<a:theme xmlns:a="http://schemas.openxmlformats.org/drawingml/2006/main" name="Šablona final">
  <a:themeElements>
    <a:clrScheme name="NOK">
      <a:dk1>
        <a:srgbClr val="262626"/>
      </a:dk1>
      <a:lt1>
        <a:sysClr val="window" lastClr="FFFFFF"/>
      </a:lt1>
      <a:dk2>
        <a:srgbClr val="1F497D"/>
      </a:dk2>
      <a:lt2>
        <a:srgbClr val="EEECE1"/>
      </a:lt2>
      <a:accent1>
        <a:srgbClr val="17365D"/>
      </a:accent1>
      <a:accent2>
        <a:srgbClr val="548DD4"/>
      </a:accent2>
      <a:accent3>
        <a:srgbClr val="8DB3E2"/>
      </a:accent3>
      <a:accent4>
        <a:srgbClr val="C6D9F0"/>
      </a:accent4>
      <a:accent5>
        <a:srgbClr val="C6D9F0"/>
      </a:accent5>
      <a:accent6>
        <a:srgbClr val="C6D9F0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58127D3D85943499268624A7EA09672" ma:contentTypeVersion="16" ma:contentTypeDescription="Vytvoří nový dokument" ma:contentTypeScope="" ma:versionID="00daac8e36dd0dedc0c9c115d2abd855">
  <xsd:schema xmlns:xsd="http://www.w3.org/2001/XMLSchema" xmlns:xs="http://www.w3.org/2001/XMLSchema" xmlns:p="http://schemas.microsoft.com/office/2006/metadata/properties" xmlns:ns2="d7c3b205-3d44-413b-9182-14c00dd29cd3" xmlns:ns3="485ab4be-1c84-4ffe-a376-8eb6bbbe07bd" targetNamespace="http://schemas.microsoft.com/office/2006/metadata/properties" ma:root="true" ma:fieldsID="2cabca45ff81e5b667cb604d65e0fbc6" ns2:_="" ns3:_="">
    <xsd:import namespace="d7c3b205-3d44-413b-9182-14c00dd29cd3"/>
    <xsd:import namespace="485ab4be-1c84-4ffe-a376-8eb6bbbe07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_Flow_SignoffStatu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7c3b205-3d44-413b-9182-14c00dd29cd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_Flow_SignoffStatus" ma:index="16" nillable="true" ma:displayName="Stav odsouhlasení" ma:internalName="Stav_x0020_odsouhlasen_x00ed_">
      <xsd:simpleType>
        <xsd:restriction base="dms:Text"/>
      </xsd:simpleType>
    </xsd:element>
    <xsd:element name="lcf76f155ced4ddcb4097134ff3c332f" ma:index="18" nillable="true" ma:taxonomy="true" ma:internalName="lcf76f155ced4ddcb4097134ff3c332f" ma:taxonomyFieldName="MediaServiceImageTags" ma:displayName="Značky obrázků" ma:readOnly="false" ma:fieldId="{5cf76f15-5ced-4ddc-b409-7134ff3c332f}" ma:taxonomyMulti="true" ma:sspId="de97acfe-e349-49a2-9112-0b04129138d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5ab4be-1c84-4ffe-a376-8eb6bbbe07b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dílené s podrobnostmi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b8c28b4d-3715-40bb-8ff8-b51a9945d32b}" ma:internalName="TaxCatchAll" ma:showField="CatchAllData" ma:web="485ab4be-1c84-4ffe-a376-8eb6bbbe07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D6F35E3-A8EC-413C-AA2E-8C6415262A5B}"/>
</file>

<file path=customXml/itemProps2.xml><?xml version="1.0" encoding="utf-8"?>
<ds:datastoreItem xmlns:ds="http://schemas.openxmlformats.org/officeDocument/2006/customXml" ds:itemID="{A3ECDB78-335F-43B6-9BCE-B8F57BA6272E}"/>
</file>

<file path=docProps/app.xml><?xml version="1.0" encoding="utf-8"?>
<Properties xmlns="http://schemas.openxmlformats.org/officeDocument/2006/extended-properties" xmlns:vt="http://schemas.openxmlformats.org/officeDocument/2006/docPropsVTypes">
  <Template>MMR_NOK_CZ_sir</Template>
  <TotalTime>1454</TotalTime>
  <Words>541</Words>
  <Application>Microsoft Office PowerPoint</Application>
  <PresentationFormat>Vlastní</PresentationFormat>
  <Paragraphs>126</Paragraphs>
  <Slides>17</Slides>
  <Notes>16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17</vt:i4>
      </vt:variant>
    </vt:vector>
  </HeadingPairs>
  <TitlesOfParts>
    <vt:vector size="21" baseType="lpstr">
      <vt:lpstr>Arial</vt:lpstr>
      <vt:lpstr>Calibri</vt:lpstr>
      <vt:lpstr>Wingdings</vt:lpstr>
      <vt:lpstr>Šablona final</vt:lpstr>
      <vt:lpstr>Komunikační aktivity OPTP a MMR-NOK Schválení Ročního komunikačního plánu na rok 2024</vt:lpstr>
      <vt:lpstr>Povědomí o fondech EU v ČR: Jak si stojíme? (1) </vt:lpstr>
      <vt:lpstr>Povědomí o fondech EU v ČR: Jak si stojíme? (2) </vt:lpstr>
      <vt:lpstr>Další zajímavé údaje z dotazníkového šetření (1)</vt:lpstr>
      <vt:lpstr>Další zajímavé údaje z dotazníkového šetření (2)</vt:lpstr>
      <vt:lpstr>Další zajímavé údaje z dotazníkového šetření (3)</vt:lpstr>
      <vt:lpstr>Další zajímavé údaje z dotazníkového šetření (4)</vt:lpstr>
      <vt:lpstr>Další zajímavé údaje z dotazníkového šetření (5)</vt:lpstr>
      <vt:lpstr>Další zajímavé údaje z dotazníkového šetření (6)</vt:lpstr>
      <vt:lpstr>Další zajímavé údaje z dotazníkového šetření (7)</vt:lpstr>
      <vt:lpstr>Roční komunikační plán OPTP a MMR-NOK 2024 Cíle a témata </vt:lpstr>
      <vt:lpstr>Roční komunikační plán Celkové náklady a financování na rok 2024 </vt:lpstr>
      <vt:lpstr>Kde fondy EU pomáhají: Kampaň „Před a po“ Mediální kampaň (OOH + digitál + SOME), 13 projektů / měst</vt:lpstr>
      <vt:lpstr>Kde fondy EU pomáhají Akce pro širokou veřejnost – přehled 2022 =&gt; 2023=&gt;2024</vt:lpstr>
      <vt:lpstr>Pokračovat v malých, nicméně srdcových aktivitách</vt:lpstr>
      <vt:lpstr>Novinky pro rok 2024 (pilotní ověření)</vt:lpstr>
      <vt:lpstr>Prezentace aplikace PowerPoint</vt:lpstr>
    </vt:vector>
  </TitlesOfParts>
  <Company>MMR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Evaluace komunikačních aktivit  v praxi MMR VEŘEJNÉ ZAKÁZKY V MARKETINGU STÁTNÍ SPRÁVY</dc:title>
  <dc:creator>Kobza Radek</dc:creator>
  <cp:lastModifiedBy>Kobza Radek</cp:lastModifiedBy>
  <cp:revision>209</cp:revision>
  <cp:lastPrinted>2022-10-20T18:07:40Z</cp:lastPrinted>
  <dcterms:created xsi:type="dcterms:W3CDTF">2022-10-20T07:53:19Z</dcterms:created>
  <dcterms:modified xsi:type="dcterms:W3CDTF">2023-11-27T22:03:43Z</dcterms:modified>
</cp:coreProperties>
</file>