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370" r:id="rId4"/>
    <p:sldId id="406" r:id="rId5"/>
    <p:sldId id="408" r:id="rId6"/>
    <p:sldId id="409" r:id="rId7"/>
    <p:sldId id="387" r:id="rId8"/>
    <p:sldId id="388" r:id="rId9"/>
    <p:sldId id="405" r:id="rId10"/>
    <p:sldId id="401" r:id="rId11"/>
    <p:sldId id="390" r:id="rId12"/>
    <p:sldId id="402" r:id="rId13"/>
    <p:sldId id="425" r:id="rId14"/>
    <p:sldId id="421" r:id="rId15"/>
    <p:sldId id="422" r:id="rId16"/>
    <p:sldId id="423" r:id="rId17"/>
    <p:sldId id="403" r:id="rId18"/>
    <p:sldId id="417" r:id="rId19"/>
    <p:sldId id="418" r:id="rId20"/>
    <p:sldId id="419" r:id="rId21"/>
    <p:sldId id="373" r:id="rId22"/>
    <p:sldId id="404" r:id="rId23"/>
    <p:sldId id="424" r:id="rId24"/>
    <p:sldId id="269" r:id="rId25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29" clrIdx="0"/>
  <p:cmAuthor id="1" name="Eva Buršíková" initials="EB" lastIdx="7" clrIdx="1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  <p:cmAuthor id="7" name="mikhel" initials="HM" lastIdx="1" clrIdx="7"/>
  <p:cmAuthor id="8" name="Linda Prokešová" initials="LP" lastIdx="1" clrIdx="8"/>
  <p:cmAuthor id="9" name="Prokešová Linda" initials="PL" lastIdx="1" clrIdx="9">
    <p:extLst>
      <p:ext uri="{19B8F6BF-5375-455C-9EA6-DF929625EA0E}">
        <p15:presenceInfo xmlns:p15="http://schemas.microsoft.com/office/powerpoint/2012/main" userId="Prokešová Linda" providerId="None"/>
      </p:ext>
    </p:extLst>
  </p:cmAuthor>
  <p:cmAuthor id="10" name="Hladíková Ivana" initials="HI" lastIdx="1" clrIdx="10">
    <p:extLst>
      <p:ext uri="{19B8F6BF-5375-455C-9EA6-DF929625EA0E}">
        <p15:presenceInfo xmlns:p15="http://schemas.microsoft.com/office/powerpoint/2012/main" userId="S::ivana.hladikova@mmr.cz::1ec3e6f6-9dd8-4e48-bac3-1b4c8adac3ae" providerId="AD"/>
      </p:ext>
    </p:extLst>
  </p:cmAuthor>
  <p:cmAuthor id="11" name="Košlerová Petra" initials="KP" lastIdx="10" clrIdx="11">
    <p:extLst>
      <p:ext uri="{19B8F6BF-5375-455C-9EA6-DF929625EA0E}">
        <p15:presenceInfo xmlns:p15="http://schemas.microsoft.com/office/powerpoint/2012/main" userId="S-1-5-21-1453678106-484518242-318601546-15349" providerId="AD"/>
      </p:ext>
    </p:extLst>
  </p:cmAuthor>
  <p:cmAuthor id="12" name="Rybářová Magdalena" initials="RM" lastIdx="1" clrIdx="12">
    <p:extLst>
      <p:ext uri="{19B8F6BF-5375-455C-9EA6-DF929625EA0E}">
        <p15:presenceInfo xmlns:p15="http://schemas.microsoft.com/office/powerpoint/2012/main" userId="S::magdalena.rybarova@mmr.cz::50771d29-0476-46e9-a8b6-ef7af5932d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6893C6"/>
    <a:srgbClr val="4F81BD"/>
    <a:srgbClr val="FFD85B"/>
    <a:srgbClr val="236B9E"/>
    <a:srgbClr val="FFD653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96" autoAdjust="0"/>
    <p:restoredTop sz="84096" autoAdjust="0"/>
  </p:normalViewPr>
  <p:slideViewPr>
    <p:cSldViewPr>
      <p:cViewPr varScale="1">
        <p:scale>
          <a:sx n="60" d="100"/>
          <a:sy n="60" d="100"/>
        </p:scale>
        <p:origin x="130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J\SF\OPTP\OPTP%202014-2020\02.%20Monitorovac&#237;%20v&#253;bor\9.%20MV%2020.-21.5.2019\Prezentace\Podklady%20%20-%20graf%20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spet\Desktop\SESTAVY%20Hl&#225;&#353;en&#237;%20NM\MV_05_2020\Graf%20pr&#225;vn&#237;%20akty%20CZ%20+%20E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spet\Desktop\SESTAVY%20Hl&#225;&#353;en&#237;%20NM\2020_10_30_OPTP%202014_2020_&#381;&#225;dosti%20o%20podporu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ospet\Desktop\SESTAVY%20Hl&#225;&#353;en&#237;%20NM\2021_04_15\2021_04_15_OPTP%202014_2020_&#381;&#225;dosti%20o%20podporu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prezentace%20MV\graf_v&#253;hled%20&#269;erp&#225;n&#237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407463735952227"/>
          <c:y val="0.28538428525862719"/>
          <c:w val="0.78117470244644782"/>
          <c:h val="0.6701370098662871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953688990683905"/>
          <c:y val="0.20698562228717879"/>
          <c:w val="0.77953791781281867"/>
          <c:h val="0.76156056445117215"/>
        </c:manualLayout>
      </c:layout>
      <c:pie3DChart>
        <c:varyColors val="1"/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err="1"/>
              <a:t>Objem</a:t>
            </a:r>
            <a:r>
              <a:rPr lang="en-US"/>
              <a:t> prostředků </a:t>
            </a:r>
            <a:r>
              <a:rPr lang="en-US" sz="1800" b="1" i="0" u="none" strike="noStrike" baseline="0">
                <a:effectLst/>
              </a:rPr>
              <a:t>krytých právním aktem</a:t>
            </a:r>
            <a:r>
              <a:rPr lang="cs-CZ" sz="1800" b="1" i="0" u="none" strike="noStrike" baseline="0">
                <a:effectLst/>
              </a:rPr>
              <a:t> </a:t>
            </a:r>
            <a:endParaRPr lang="en-US"/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898323088817797"/>
          <c:y val="4.315886688356774E-3"/>
          <c:w val="0.78130306950021422"/>
          <c:h val="0.7080345463108130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763412207803889E-2"/>
          <c:y val="0.19829598181901359"/>
          <c:w val="0.86547614302397269"/>
          <c:h val="0.7858064790186711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269145588184906"/>
          <c:y val="0.27325758796753413"/>
          <c:w val="0.757651504765538"/>
          <c:h val="0.68793131581443889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1-5D79-4455-AD5A-D8757F4DFDDE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3-5D79-4455-AD5A-D8757F4DFDD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5-5D79-4455-AD5A-D8757F4DFDDE}"/>
              </c:ext>
            </c:extLst>
          </c:dPt>
          <c:dPt>
            <c:idx val="5"/>
            <c:bubble3D val="0"/>
            <c:spPr>
              <a:solidFill>
                <a:srgbClr val="FF33CC"/>
              </a:solidFill>
            </c:spPr>
            <c:extLst>
              <c:ext xmlns:c16="http://schemas.microsoft.com/office/drawing/2014/chart" uri="{C3380CC4-5D6E-409C-BE32-E72D297353CC}">
                <c16:uniqueId val="{00000007-5D79-4455-AD5A-D8757F4DFDDE}"/>
              </c:ext>
            </c:extLst>
          </c:dPt>
          <c:dPt>
            <c:idx val="6"/>
            <c:bubble3D val="0"/>
            <c:spPr>
              <a:solidFill>
                <a:srgbClr val="FF33CC"/>
              </a:solidFill>
            </c:spPr>
            <c:extLst>
              <c:ext xmlns:c16="http://schemas.microsoft.com/office/drawing/2014/chart" uri="{C3380CC4-5D6E-409C-BE32-E72D297353CC}">
                <c16:uniqueId val="{00000009-5D79-4455-AD5A-D8757F4DFDDE}"/>
              </c:ext>
            </c:extLst>
          </c:dPt>
          <c:dPt>
            <c:idx val="8"/>
            <c:bubble3D val="0"/>
            <c:spPr>
              <a:solidFill>
                <a:srgbClr val="FFFF66"/>
              </a:solidFill>
            </c:spPr>
            <c:extLst>
              <c:ext xmlns:c16="http://schemas.microsoft.com/office/drawing/2014/chart" uri="{C3380CC4-5D6E-409C-BE32-E72D297353CC}">
                <c16:uniqueId val="{0000000B-5D79-4455-AD5A-D8757F4DFDDE}"/>
              </c:ext>
            </c:extLst>
          </c:dPt>
          <c:dPt>
            <c:idx val="9"/>
            <c:bubble3D val="0"/>
            <c:spPr>
              <a:solidFill>
                <a:schemeClr val="tx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11-5D79-4455-AD5A-D8757F4DFDDE}"/>
              </c:ext>
            </c:extLst>
          </c:dPt>
          <c:dPt>
            <c:idx val="1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D-5D79-4455-AD5A-D8757F4DFDDE}"/>
              </c:ext>
            </c:extLst>
          </c:dPt>
          <c:dLbls>
            <c:dLbl>
              <c:idx val="0"/>
              <c:dLblPos val="ctr"/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D79-4455-AD5A-D8757F4DFDDE}"/>
                </c:ext>
              </c:extLst>
            </c:dLbl>
            <c:dLbl>
              <c:idx val="1"/>
              <c:layout>
                <c:manualLayout>
                  <c:x val="-0.14751446117778966"/>
                  <c:y val="-0.23365932987229382"/>
                </c:manualLayout>
              </c:layout>
              <c:numFmt formatCode="#,##0.00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/>
                  </a:pPr>
                  <a:endParaRPr lang="cs-CZ"/>
                </a:p>
              </c:txPr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089200621766937"/>
                      <c:h val="8.70945349440395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D79-4455-AD5A-D8757F4DFDDE}"/>
                </c:ext>
              </c:extLst>
            </c:dLbl>
            <c:dLbl>
              <c:idx val="2"/>
              <c:layout>
                <c:manualLayout>
                  <c:x val="0.28146755760263398"/>
                  <c:y val="-0.19794846738468808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D79-4455-AD5A-D8757F4DFDDE}"/>
                </c:ext>
              </c:extLst>
            </c:dLbl>
            <c:dLbl>
              <c:idx val="3"/>
              <c:layout>
                <c:manualLayout>
                  <c:x val="-4.8623653238236093E-2"/>
                  <c:y val="3.3575835046299116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D79-4455-AD5A-D8757F4DFDDE}"/>
                </c:ext>
              </c:extLst>
            </c:dLbl>
            <c:dLbl>
              <c:idx val="4"/>
              <c:layout>
                <c:manualLayout>
                  <c:x val="-3.2548304601669391E-3"/>
                  <c:y val="-6.1321824961545743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D79-4455-AD5A-D8757F4DFDDE}"/>
                </c:ext>
              </c:extLst>
            </c:dLbl>
            <c:dLbl>
              <c:idx val="5"/>
              <c:layout>
                <c:manualLayout>
                  <c:x val="-3.7094593093957538E-2"/>
                  <c:y val="-0.11514605945034444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D79-4455-AD5A-D8757F4DFDDE}"/>
                </c:ext>
              </c:extLst>
            </c:dLbl>
            <c:dLbl>
              <c:idx val="6"/>
              <c:layout>
                <c:manualLayout>
                  <c:x val="6.2494743574701479E-2"/>
                  <c:y val="-0.125385324948245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D79-4455-AD5A-D8757F4DFDDE}"/>
                </c:ext>
              </c:extLst>
            </c:dLbl>
            <c:dLbl>
              <c:idx val="7"/>
              <c:layout>
                <c:manualLayout>
                  <c:x val="5.5275566259909363E-2"/>
                  <c:y val="-5.5719122638706778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5D79-4455-AD5A-D8757F4DFDDE}"/>
                </c:ext>
              </c:extLst>
            </c:dLbl>
            <c:dLbl>
              <c:idx val="8"/>
              <c:layout>
                <c:manualLayout>
                  <c:x val="-2.7216938415102934E-2"/>
                  <c:y val="-0.13137639499173498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D79-4455-AD5A-D8757F4DFDDE}"/>
                </c:ext>
              </c:extLst>
            </c:dLbl>
            <c:dLbl>
              <c:idx val="9"/>
              <c:layout>
                <c:manualLayout>
                  <c:x val="-5.9473516352589205E-2"/>
                  <c:y val="-0.15428612954724968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5D79-4455-AD5A-D8757F4DFDDE}"/>
                </c:ext>
              </c:extLst>
            </c:dLbl>
            <c:dLbl>
              <c:idx val="10"/>
              <c:layout>
                <c:manualLayout>
                  <c:x val="0.10255020355612247"/>
                  <c:y val="-0.10036773480622174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D79-4455-AD5A-D8757F4DFDDE}"/>
                </c:ext>
              </c:extLst>
            </c:dLbl>
            <c:dLbl>
              <c:idx val="11"/>
              <c:layout>
                <c:manualLayout>
                  <c:x val="0.20977629688794572"/>
                  <c:y val="-5.3639854407978048E-2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D79-4455-AD5A-D8757F4DFDDE}"/>
                </c:ext>
              </c:extLst>
            </c:dLbl>
            <c:dLbl>
              <c:idx val="12"/>
              <c:layout>
                <c:manualLayout>
                  <c:x val="0.17725953256599916"/>
                  <c:y val="-4.6992867357407543E-3"/>
                </c:manualLayout>
              </c:layout>
              <c:showLegendKey val="1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5D79-4455-AD5A-D8757F4DFDDE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showLegendKey val="1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'Žádosti o podporu'!$A$4:$A$16</c:f>
              <c:strCache>
                <c:ptCount val="13"/>
                <c:pt idx="0">
                  <c:v>Ministerstvo pro místní rozvoj</c:v>
                </c:pt>
                <c:pt idx="1">
                  <c:v>Centrum pro regionální rozvoj ČR</c:v>
                </c:pt>
                <c:pt idx="2">
                  <c:v>Ministerstvo financí</c:v>
                </c:pt>
                <c:pt idx="3">
                  <c:v>Ministerstvo práce a sociálních věcí</c:v>
                </c:pt>
                <c:pt idx="4">
                  <c:v>Ministerstvo životního prostředí</c:v>
                </c:pt>
                <c:pt idx="5">
                  <c:v>Ministerstvo průmaslu a obchodu</c:v>
                </c:pt>
                <c:pt idx="6">
                  <c:v>Úřad vlády ČR</c:v>
                </c:pt>
                <c:pt idx="7">
                  <c:v>Technologická agentura ČR</c:v>
                </c:pt>
                <c:pt idx="8">
                  <c:v>Regionální rady regionu soudržnosti </c:v>
                </c:pt>
                <c:pt idx="9">
                  <c:v>Kraje a jejich PO (RSK)</c:v>
                </c:pt>
                <c:pt idx="10">
                  <c:v>Statutární města a jejich PO (řízení ITI)</c:v>
                </c:pt>
                <c:pt idx="11">
                  <c:v>Statutární města a jejich PO (ZS ITI)</c:v>
                </c:pt>
                <c:pt idx="12">
                  <c:v>Výzva č. 4 </c:v>
                </c:pt>
              </c:strCache>
            </c:strRef>
          </c:cat>
          <c:val>
            <c:numRef>
              <c:f>'Žádosti o podporu'!$V$4:$V$16</c:f>
              <c:numCache>
                <c:formatCode>#,##0.00</c:formatCode>
                <c:ptCount val="13"/>
                <c:pt idx="0">
                  <c:v>1088660748.0300002</c:v>
                </c:pt>
                <c:pt idx="1">
                  <c:v>208359528.18000001</c:v>
                </c:pt>
                <c:pt idx="2">
                  <c:v>894574463.72000003</c:v>
                </c:pt>
                <c:pt idx="3">
                  <c:v>19235810</c:v>
                </c:pt>
                <c:pt idx="4">
                  <c:v>2467214.4</c:v>
                </c:pt>
                <c:pt idx="6">
                  <c:v>18875010</c:v>
                </c:pt>
                <c:pt idx="8">
                  <c:v>262364616.50999999</c:v>
                </c:pt>
                <c:pt idx="9">
                  <c:v>67018628.609999999</c:v>
                </c:pt>
                <c:pt idx="10">
                  <c:v>76012279.570000008</c:v>
                </c:pt>
                <c:pt idx="11">
                  <c:v>31298948</c:v>
                </c:pt>
                <c:pt idx="12">
                  <c:v>21430827.540000003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5D79-4455-AD5A-D8757F4DFD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04175296622882"/>
          <c:y val="0.14629174510490309"/>
          <c:w val="0.73926200401420405"/>
          <c:h val="0.66898363392972815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souhrnná žádost - predikce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SŽ'!$B$2:$P$2</c:f>
              <c:strCache>
                <c:ptCount val="15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</c:strCache>
            </c:strRef>
          </c:cat>
          <c:val>
            <c:numRef>
              <c:f>'graf_predikce SŽ'!$B$3:$P$3</c:f>
              <c:numCache>
                <c:formatCode>#,##0</c:formatCode>
                <c:ptCount val="15"/>
                <c:pt idx="0">
                  <c:v>108553092</c:v>
                </c:pt>
                <c:pt idx="1">
                  <c:v>120663820</c:v>
                </c:pt>
                <c:pt idx="2">
                  <c:v>125744706</c:v>
                </c:pt>
                <c:pt idx="3">
                  <c:v>133437703</c:v>
                </c:pt>
                <c:pt idx="4">
                  <c:v>139385563</c:v>
                </c:pt>
                <c:pt idx="5">
                  <c:v>152730693</c:v>
                </c:pt>
                <c:pt idx="6">
                  <c:v>158554605</c:v>
                </c:pt>
                <c:pt idx="7">
                  <c:v>167517194</c:v>
                </c:pt>
                <c:pt idx="8">
                  <c:v>170293588</c:v>
                </c:pt>
                <c:pt idx="9">
                  <c:v>181236337</c:v>
                </c:pt>
                <c:pt idx="10">
                  <c:v>184390578</c:v>
                </c:pt>
                <c:pt idx="11" formatCode="#,##0.00">
                  <c:v>189975349</c:v>
                </c:pt>
                <c:pt idx="12" formatCode="#,##0.00">
                  <c:v>193041481</c:v>
                </c:pt>
                <c:pt idx="13" formatCode="#,##0.00">
                  <c:v>196572714</c:v>
                </c:pt>
                <c:pt idx="14" formatCode="#,##0.00">
                  <c:v>209704582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F9B-42F4-A837-FE47380BADDD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souhrnná žádost - skutečnost 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SŽ'!$B$2:$P$2</c:f>
              <c:strCache>
                <c:ptCount val="15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</c:strCache>
            </c:strRef>
          </c:cat>
          <c:val>
            <c:numRef>
              <c:f>'graf_predikce SŽ'!$B$4:$P$4</c:f>
              <c:numCache>
                <c:formatCode>#,##0</c:formatCode>
                <c:ptCount val="15"/>
                <c:pt idx="0">
                  <c:v>110602710.25</c:v>
                </c:pt>
                <c:pt idx="1">
                  <c:v>120875250.22</c:v>
                </c:pt>
                <c:pt idx="2">
                  <c:v>125588442.19</c:v>
                </c:pt>
                <c:pt idx="3">
                  <c:v>139028794.36000001</c:v>
                </c:pt>
                <c:pt idx="4">
                  <c:v>141164686.53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F9B-42F4-A837-FE47380BADDD}"/>
            </c:ext>
          </c:extLst>
        </c:ser>
        <c:ser>
          <c:idx val="2"/>
          <c:order val="2"/>
          <c:tx>
            <c:strRef>
              <c:f>'graf_predikce SŽ'!$A$5</c:f>
              <c:strCache>
                <c:ptCount val="1"/>
                <c:pt idx="0">
                  <c:v>limit N+3 v roce 2021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F9B-42F4-A837-FE47380BADD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F9B-42F4-A837-FE47380BADD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F9B-42F4-A837-FE47380BADD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F9B-42F4-A837-FE47380BADD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F9B-42F4-A837-FE47380BADD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F9B-42F4-A837-FE47380BADDD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F9B-42F4-A837-FE47380BADDD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F9B-42F4-A837-FE47380BADDD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F9B-42F4-A837-FE47380BADDD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F9B-42F4-A837-FE47380BADDD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F9B-42F4-A837-FE47380BADDD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F9B-42F4-A837-FE47380BADDD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F9B-42F4-A837-FE47380BADDD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F9B-42F4-A837-FE47380BADDD}"/>
                </c:ext>
              </c:extLst>
            </c:dLbl>
            <c:dLbl>
              <c:idx val="14"/>
              <c:layout>
                <c:manualLayout>
                  <c:x val="-3.4274078670243908E-2"/>
                  <c:y val="-2.434758827170276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F9B-42F4-A837-FE47380BAD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</c:strCache>
            </c:strRef>
          </c:cat>
          <c:val>
            <c:numRef>
              <c:f>'graf_predikce SŽ'!$B$5:$P$5</c:f>
              <c:numCache>
                <c:formatCode>#,##0</c:formatCode>
                <c:ptCount val="15"/>
                <c:pt idx="0">
                  <c:v>107994118.96250005</c:v>
                </c:pt>
                <c:pt idx="1">
                  <c:v>107994118.96250005</c:v>
                </c:pt>
                <c:pt idx="2">
                  <c:v>107994118.96250005</c:v>
                </c:pt>
                <c:pt idx="3">
                  <c:v>107994118.96250005</c:v>
                </c:pt>
                <c:pt idx="4">
                  <c:v>107994118.96250005</c:v>
                </c:pt>
                <c:pt idx="5">
                  <c:v>107994118.96250005</c:v>
                </c:pt>
                <c:pt idx="6">
                  <c:v>107994118.96250005</c:v>
                </c:pt>
                <c:pt idx="7">
                  <c:v>107994118.96250005</c:v>
                </c:pt>
                <c:pt idx="8">
                  <c:v>107994118.96250005</c:v>
                </c:pt>
                <c:pt idx="9">
                  <c:v>107994118.96250005</c:v>
                </c:pt>
                <c:pt idx="10">
                  <c:v>107994118.96250005</c:v>
                </c:pt>
                <c:pt idx="11">
                  <c:v>107994118.96250005</c:v>
                </c:pt>
                <c:pt idx="12">
                  <c:v>107994118.96250005</c:v>
                </c:pt>
                <c:pt idx="13">
                  <c:v>107994118.96250005</c:v>
                </c:pt>
                <c:pt idx="14">
                  <c:v>107994118.96250005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2F9B-42F4-A837-FE47380BADDD}"/>
            </c:ext>
          </c:extLst>
        </c:ser>
        <c:ser>
          <c:idx val="3"/>
          <c:order val="3"/>
          <c:tx>
            <c:strRef>
              <c:f>'graf_predikce SŽ'!$A$6</c:f>
              <c:strCache>
                <c:ptCount val="1"/>
                <c:pt idx="0">
                  <c:v>limit N+3 v roce 2022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F9B-42F4-A837-FE47380BADD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2F9B-42F4-A837-FE47380BADD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F9B-42F4-A837-FE47380BADD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F9B-42F4-A837-FE47380BADD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F9B-42F4-A837-FE47380BADD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F9B-42F4-A837-FE47380BADDD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2F9B-42F4-A837-FE47380BADDD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2F9B-42F4-A837-FE47380BADDD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2F9B-42F4-A837-FE47380BADDD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2F9B-42F4-A837-FE47380BADDD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2F9B-42F4-A837-FE47380BADDD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2F9B-42F4-A837-FE47380BADDD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2F9B-42F4-A837-FE47380BADDD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2F9B-42F4-A837-FE47380BADDD}"/>
                </c:ext>
              </c:extLst>
            </c:dLbl>
            <c:dLbl>
              <c:idx val="14"/>
              <c:layout>
                <c:manualLayout>
                  <c:x val="-3.8731884374608665E-2"/>
                  <c:y val="-2.408489629064528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2F9B-42F4-A837-FE47380BAD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</c:strCache>
            </c:strRef>
          </c:cat>
          <c:val>
            <c:numRef>
              <c:f>'graf_predikce SŽ'!$B$6:$P$6</c:f>
              <c:numCache>
                <c:formatCode>#,##0</c:formatCode>
                <c:ptCount val="15"/>
                <c:pt idx="0">
                  <c:v>131544071.50250004</c:v>
                </c:pt>
                <c:pt idx="1">
                  <c:v>131544071.50250004</c:v>
                </c:pt>
                <c:pt idx="2">
                  <c:v>131544071.50250004</c:v>
                </c:pt>
                <c:pt idx="3">
                  <c:v>131544071.50250004</c:v>
                </c:pt>
                <c:pt idx="4">
                  <c:v>131544071.50250004</c:v>
                </c:pt>
                <c:pt idx="5">
                  <c:v>131544071.50250004</c:v>
                </c:pt>
                <c:pt idx="6">
                  <c:v>131544071.50250004</c:v>
                </c:pt>
                <c:pt idx="7">
                  <c:v>131544071.50250004</c:v>
                </c:pt>
                <c:pt idx="8">
                  <c:v>131544071.50250004</c:v>
                </c:pt>
                <c:pt idx="9">
                  <c:v>131544071.50250004</c:v>
                </c:pt>
                <c:pt idx="10">
                  <c:v>131544071.50250004</c:v>
                </c:pt>
                <c:pt idx="11">
                  <c:v>131544071.50250004</c:v>
                </c:pt>
                <c:pt idx="12">
                  <c:v>131544071.50250004</c:v>
                </c:pt>
                <c:pt idx="13">
                  <c:v>131544071.50250004</c:v>
                </c:pt>
                <c:pt idx="14">
                  <c:v>131544071.50250004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1-2F9B-42F4-A837-FE47380BADDD}"/>
            </c:ext>
          </c:extLst>
        </c:ser>
        <c:ser>
          <c:idx val="4"/>
          <c:order val="4"/>
          <c:tx>
            <c:strRef>
              <c:f>'graf_predikce SŽ'!$A$7</c:f>
              <c:strCache>
                <c:ptCount val="1"/>
                <c:pt idx="0">
                  <c:v>Alokace programu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2F9B-42F4-A837-FE47380BADD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2F9B-42F4-A837-FE47380BADD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2F9B-42F4-A837-FE47380BADD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2F9B-42F4-A837-FE47380BADD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2F9B-42F4-A837-FE47380BADD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2F9B-42F4-A837-FE47380BADDD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2F9B-42F4-A837-FE47380BADDD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2F9B-42F4-A837-FE47380BADDD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2F9B-42F4-A837-FE47380BADDD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2F9B-42F4-A837-FE47380BADDD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2F9B-42F4-A837-FE47380BADDD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2F9B-42F4-A837-FE47380BADDD}"/>
                </c:ext>
              </c:extLst>
            </c:dLbl>
            <c:dLbl>
              <c:idx val="12"/>
              <c:layout>
                <c:manualLayout>
                  <c:x val="8.9887640449439303E-3"/>
                  <c:y val="-1.6481246158701744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2F9B-42F4-A837-FE47380BADDD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2F9B-42F4-A837-FE47380BADDD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2F9B-42F4-A837-FE47380BAD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</c:strCache>
            </c:strRef>
          </c:cat>
          <c:val>
            <c:numRef>
              <c:f>'graf_predikce SŽ'!$B$7:$P$7</c:f>
              <c:numCache>
                <c:formatCode>#,##0</c:formatCode>
                <c:ptCount val="15"/>
                <c:pt idx="0">
                  <c:v>209704582</c:v>
                </c:pt>
                <c:pt idx="1">
                  <c:v>209704582</c:v>
                </c:pt>
                <c:pt idx="2">
                  <c:v>209704582</c:v>
                </c:pt>
                <c:pt idx="3">
                  <c:v>209704582</c:v>
                </c:pt>
                <c:pt idx="4">
                  <c:v>209704582</c:v>
                </c:pt>
                <c:pt idx="5">
                  <c:v>209704582</c:v>
                </c:pt>
                <c:pt idx="6">
                  <c:v>209704582</c:v>
                </c:pt>
                <c:pt idx="7">
                  <c:v>209704582</c:v>
                </c:pt>
                <c:pt idx="8">
                  <c:v>209704582</c:v>
                </c:pt>
                <c:pt idx="9">
                  <c:v>209704582</c:v>
                </c:pt>
                <c:pt idx="10">
                  <c:v>209704582</c:v>
                </c:pt>
                <c:pt idx="11">
                  <c:v>209704582</c:v>
                </c:pt>
                <c:pt idx="12">
                  <c:v>209704582</c:v>
                </c:pt>
                <c:pt idx="13">
                  <c:v>209704582</c:v>
                </c:pt>
                <c:pt idx="14">
                  <c:v>209704582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1-2F9B-42F4-A837-FE47380BA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187584"/>
        <c:axId val="451191192"/>
      </c:lineChart>
      <c:catAx>
        <c:axId val="45118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91192"/>
        <c:crosses val="autoZero"/>
        <c:auto val="1"/>
        <c:lblAlgn val="ctr"/>
        <c:lblOffset val="100"/>
        <c:noMultiLvlLbl val="0"/>
      </c:catAx>
      <c:valAx>
        <c:axId val="45119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87584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b="1"/>
                    <a:t>Miliony EUR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33268729287626925"/>
          <c:y val="9.5712966851364142E-2"/>
          <c:w val="0.5693590964836388"/>
          <c:h val="3.23510458456679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11.05.2021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401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843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877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816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45403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0072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1" u="sng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470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marek.kupsa@mmr.cz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aterina.rehorkova@mmr.cz" TargetMode="External"/><Relationship Id="rId5" Type="http://schemas.openxmlformats.org/officeDocument/2006/relationships/hyperlink" Target="mailto:petra.luksova@mmr.cz" TargetMode="External"/><Relationship Id="rId4" Type="http://schemas.openxmlformats.org/officeDocument/2006/relationships/hyperlink" Target="mailto:jiri.korinek@mmr.cz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633809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sz="2400" dirty="0">
                <a:latin typeface="Arial" charset="0"/>
                <a:cs typeface="Arial" charset="0"/>
              </a:rPr>
              <a:t>4. elektronické projednávání per </a:t>
            </a:r>
            <a:r>
              <a:rPr lang="la-Latn" sz="2400" dirty="0">
                <a:latin typeface="Arial" charset="0"/>
                <a:cs typeface="Arial" charset="0"/>
              </a:rPr>
              <a:t>rollam </a:t>
            </a:r>
          </a:p>
          <a:p>
            <a:pPr algn="ctr" eaLnBrk="1" hangingPunct="1"/>
            <a:endParaRPr lang="cs-CZ" b="1" dirty="0">
              <a:latin typeface="Arial" charset="0"/>
              <a:cs typeface="Arial" charset="0"/>
            </a:endParaRP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268760"/>
            <a:ext cx="8003232" cy="3240360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 dirty="0">
                <a:latin typeface="Arial" charset="0"/>
                <a:cs typeface="Arial" charset="0"/>
              </a:rPr>
              <a:t>13. zasedání </a:t>
            </a:r>
            <a:br>
              <a:rPr lang="cs-CZ" dirty="0">
                <a:latin typeface="Arial" charset="0"/>
                <a:cs typeface="Arial" charset="0"/>
              </a:rPr>
            </a:br>
            <a:r>
              <a:rPr lang="cs-CZ" dirty="0">
                <a:latin typeface="Arial" charset="0"/>
                <a:cs typeface="Arial" charset="0"/>
              </a:rPr>
              <a:t>Monitorovacího výboru Operačního programu Technická pomoc</a:t>
            </a:r>
            <a:br>
              <a:rPr lang="cs-CZ" dirty="0">
                <a:latin typeface="Arial" charset="0"/>
                <a:cs typeface="Arial" charset="0"/>
              </a:rPr>
            </a:br>
            <a:r>
              <a:rPr lang="cs-CZ" dirty="0">
                <a:latin typeface="Arial" charset="0"/>
                <a:cs typeface="Arial" charset="0"/>
              </a:rPr>
              <a:t>2014 – 2020</a:t>
            </a:r>
            <a:endParaRPr lang="cs-CZ" sz="31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464496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endParaRPr lang="cs-CZ" sz="4000" dirty="0"/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Predikce finančních prostředků pro klíčové stavy čerpání (tj. právní akty, vyúčtované žádosti a souhrnné žádosti) byly v OPTP splněny.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V OPTP nehrozí riziko neplnění pravidla N+3 a nedočerpání alokace programu do konce programového období.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Predikce čerpání ve finančním stavu </a:t>
            </a:r>
            <a:r>
              <a:rPr lang="cs-CZ" sz="4000" i="1" dirty="0"/>
              <a:t>Finanční prostředky v právních aktech o poskytnutí  podpory</a:t>
            </a:r>
            <a:r>
              <a:rPr lang="cs-CZ" sz="4000" dirty="0"/>
              <a:t> byla plněna za 4. Q 2020 na 117,1 % a za 1. Q 2021 na 97,2 %.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Predikce čerpání ve finančním stavu </a:t>
            </a:r>
            <a:r>
              <a:rPr lang="cs-CZ" sz="4000" i="1" dirty="0"/>
              <a:t>Finanční prostředky vyúčtované v žádostech o platbu </a:t>
            </a:r>
            <a:r>
              <a:rPr lang="cs-CZ" sz="4000" dirty="0"/>
              <a:t>byla plněna za 4. Q 2020 na 102,9 % a za 1. Q 2021 na 103,3 %.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4000" dirty="0"/>
              <a:t>Predikce čerpání ve finančním stavu </a:t>
            </a:r>
            <a:r>
              <a:rPr lang="cs-CZ" sz="4000" i="1" dirty="0"/>
              <a:t>Finanční prostředky v souhrnných žádostech autorizovaných ŘO </a:t>
            </a:r>
            <a:r>
              <a:rPr lang="cs-CZ" sz="4000" dirty="0"/>
              <a:t>byla plněna za 4. Q 2020 na 104,2 % a za 1. Q 2021 na 101,3 %.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42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dirty="0"/>
              <a:t>Pololetní vyhodnocení predikcí za období od 1. 10. 2020 do 31. 3. 2021 </a:t>
            </a:r>
          </a:p>
        </p:txBody>
      </p:sp>
    </p:spTree>
    <p:extLst>
      <p:ext uri="{BB962C8B-B14F-4D97-AF65-F5344CB8AC3E}">
        <p14:creationId xmlns:p14="http://schemas.microsoft.com/office/powerpoint/2010/main" val="590485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08112"/>
          </a:xfrm>
        </p:spPr>
        <p:txBody>
          <a:bodyPr/>
          <a:lstStyle/>
          <a:p>
            <a:pPr algn="ctr"/>
            <a:r>
              <a:rPr lang="cs-CZ" dirty="0"/>
              <a:t>Predikce plnění N+3 a dočerpání alokace programu</a:t>
            </a:r>
          </a:p>
        </p:txBody>
      </p:sp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477" y="1700808"/>
          <a:ext cx="8291264" cy="4751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4255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11560" y="2060848"/>
            <a:ext cx="8291264" cy="3888432"/>
          </a:xfrm>
        </p:spPr>
        <p:txBody>
          <a:bodyPr>
            <a:normAutofit/>
          </a:bodyPr>
          <a:lstStyle/>
          <a:p>
            <a:pPr marL="457153" lvl="0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Graf znázorňuje dosavadní a předpokládaný vývoj čerpání finančních prostředků ve stavu </a:t>
            </a:r>
            <a:r>
              <a:rPr lang="cs-CZ" sz="2000" i="1" dirty="0"/>
              <a:t>Prostředky v souhrnných žádostech autorizovaných ŘO</a:t>
            </a:r>
            <a:r>
              <a:rPr lang="cs-CZ" sz="2000" dirty="0"/>
              <a:t>.</a:t>
            </a:r>
          </a:p>
          <a:p>
            <a:pPr marL="457153" indent="-457153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Predikce plnění pravidla N+3: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cs-CZ" dirty="0"/>
              <a:t>Limit čerpání N+3 pro rok 2021 je k 15. dubnu 2021 plněn na 119,8 %.   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</a:pPr>
            <a:r>
              <a:rPr lang="cs-CZ" dirty="0"/>
              <a:t>Limit čerpání N+3 pro rok 2022 je k 15. dubnu 2021 plněn na 103,2 %.</a:t>
            </a:r>
          </a:p>
          <a:p>
            <a:pPr marL="0" indent="0" algn="just">
              <a:lnSpc>
                <a:spcPct val="90000"/>
              </a:lnSpc>
            </a:pPr>
            <a:r>
              <a:rPr lang="cs-CZ" sz="2000" dirty="0"/>
              <a:t> </a:t>
            </a:r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 OPTP je odhadováno dočerpání alokace programu do konce programového období.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80120"/>
          </a:xfrm>
        </p:spPr>
        <p:txBody>
          <a:bodyPr/>
          <a:lstStyle/>
          <a:p>
            <a:pPr marL="457153" indent="-457153" algn="ctr"/>
            <a:r>
              <a:rPr lang="cs-CZ" dirty="0"/>
              <a:t>Predikce plnění N+3 a dočerpání alokace programu</a:t>
            </a:r>
          </a:p>
        </p:txBody>
      </p:sp>
    </p:spTree>
    <p:extLst>
      <p:ext uri="{BB962C8B-B14F-4D97-AF65-F5344CB8AC3E}">
        <p14:creationId xmlns:p14="http://schemas.microsoft.com/office/powerpoint/2010/main" val="2011210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11560" y="1412776"/>
            <a:ext cx="8291264" cy="4752528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Výzva č. 3 byla po schválení členy platformy pro výzvy aktualizována  </a:t>
            </a:r>
            <a:r>
              <a:rPr lang="cs-CZ" sz="2000" b="1" dirty="0"/>
              <a:t>s účinností od 1.2.2021, </a:t>
            </a:r>
            <a:r>
              <a:rPr lang="cs-CZ" sz="2000" dirty="0"/>
              <a:t>tato aktualizace spočívala v upřesnění ročního limitu odměn pro všechny příjemce, který je </a:t>
            </a:r>
            <a:r>
              <a:rPr lang="cs-CZ" sz="2000" b="1" dirty="0"/>
              <a:t>navázán na plný pracovní úvazek (</a:t>
            </a:r>
            <a:r>
              <a:rPr lang="cs-CZ" sz="2000" dirty="0"/>
              <a:t>FTE a celý rok</a:t>
            </a:r>
            <a:r>
              <a:rPr lang="cs-CZ" sz="2000" b="1" dirty="0"/>
              <a:t>). </a:t>
            </a:r>
            <a:r>
              <a:rPr lang="cs-CZ" sz="2000" dirty="0"/>
              <a:t>Nad tento limit jsou odměny nezpůsobilé.</a:t>
            </a:r>
          </a:p>
          <a:p>
            <a:pPr marL="0" lv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  <a:p>
            <a:pPr marL="342900" lvl="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b="1" dirty="0"/>
              <a:t>S účinností od 1.5.2021 </a:t>
            </a:r>
            <a:r>
              <a:rPr lang="cs-CZ" sz="2000" dirty="0"/>
              <a:t>byla po schválení členy platformy pro výzvy provedena 8. aktualizace výzvy č. 3, která má za cíl podpořit zejména odbornou stránku projektových aktivit.  Z podporovaných aktivit proto byly vypuštěny např. finanční náklady a náklady na vytvoření kvalitních pracovních podmínek a zajištění odpovídajícího technického a materiálního vybavení kanceláří a </a:t>
            </a:r>
            <a:r>
              <a:rPr lang="cs-CZ" sz="2000"/>
              <a:t>jednacích prostor. </a:t>
            </a:r>
            <a:r>
              <a:rPr lang="cs-CZ" sz="2000" dirty="0"/>
              <a:t>Naopak byly doplněny aktivity spojené s přípravou strategie na 2021-2027 a přípravou programového období 2021+ a náklady na efektivní publicitu.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80120"/>
          </a:xfrm>
        </p:spPr>
        <p:txBody>
          <a:bodyPr/>
          <a:lstStyle/>
          <a:p>
            <a:pPr marL="457153" indent="-457153" algn="ctr"/>
            <a:r>
              <a:rPr lang="cs-CZ" dirty="0"/>
              <a:t>Informace o aktualizacích výzvy č. 3 </a:t>
            </a:r>
          </a:p>
        </p:txBody>
      </p:sp>
    </p:spTree>
    <p:extLst>
      <p:ext uri="{BB962C8B-B14F-4D97-AF65-F5344CB8AC3E}">
        <p14:creationId xmlns:p14="http://schemas.microsoft.com/office/powerpoint/2010/main" val="577184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06244A8-F40E-4DA2-803F-BD3FC3231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  <a:defRPr/>
            </a:pPr>
            <a:r>
              <a:rPr lang="cs-CZ" dirty="0"/>
              <a:t>Současnost a cíle: </a:t>
            </a:r>
          </a:p>
          <a:p>
            <a:pPr>
              <a:lnSpc>
                <a:spcPct val="80000"/>
              </a:lnSpc>
              <a:defRPr/>
            </a:pPr>
            <a:endParaRPr lang="cs-CZ" dirty="0"/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dokončena jednání o výši alokace na technickou pomoc s ostatními resorty a </a:t>
            </a:r>
            <a:r>
              <a:rPr lang="cs-CZ" noProof="1"/>
              <a:t>MMR-NOK – celková alokace 220 276 818 EUR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noProof="1"/>
              <a:t>rozdělení alokace na operační programy schváleno vládou 1. 3. 2021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OPTP bude </a:t>
            </a:r>
            <a:r>
              <a:rPr lang="cs-CZ" noProof="1"/>
              <a:t>dvoufondový</a:t>
            </a:r>
            <a:r>
              <a:rPr lang="cs-CZ" dirty="0"/>
              <a:t> program – EFRR a FS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návrh Programového dokumentu OPTP se zapracovanými připomínkami b</a:t>
            </a:r>
            <a:r>
              <a:rPr lang="cs-CZ" noProof="1"/>
              <a:t>yl zaslán na EK 19. 3. 2021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zahájení neformálních jednání s </a:t>
            </a:r>
            <a:r>
              <a:rPr lang="cs-CZ" noProof="1"/>
              <a:t>EK</a:t>
            </a:r>
            <a:r>
              <a:rPr lang="cs-CZ" dirty="0"/>
              <a:t> o podobě OPTP 2021+ v 2. polovině května 2021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předložení OPTP na vládu do 15. září 2021 </a:t>
            </a:r>
          </a:p>
          <a:p>
            <a:pPr marL="342900" indent="-342900" algn="just">
              <a:lnSpc>
                <a:spcPct val="120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schválení OPTP ve 4. čtvrtletí 2021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A5BA88FE-9A6E-42EA-A468-29105991C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Příprava programového období 2021+</a:t>
            </a:r>
          </a:p>
        </p:txBody>
      </p:sp>
    </p:spTree>
    <p:extLst>
      <p:ext uri="{BB962C8B-B14F-4D97-AF65-F5344CB8AC3E}">
        <p14:creationId xmlns:p14="http://schemas.microsoft.com/office/powerpoint/2010/main" val="2445501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9BCF4EFF-56DF-4557-82AC-81020B101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Struktura OPTP 2021+</a:t>
            </a:r>
          </a:p>
          <a:p>
            <a:endParaRPr lang="cs-CZ" dirty="0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Priorita 1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Podpora implementace EU fondů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/>
              <a:t>podpora klíčových aktérů implementace (MMR-NOK, MF - AO, PO, AFCOS, CRR, MV, ŘO OPTP)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zajištění klíčových aktivit na horizontální úrovni (monitorovací systémy - MS 2021+, IS ESF, Viola, APAO),  odborné vzdělávání, publicita, ad hoc projekty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Financování z EFRR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Alokace ve výši 142 864 532 EUR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1C6D42E4-E9F2-4CB5-AF8E-2B9153BCB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Příprava programového období 2021+</a:t>
            </a:r>
          </a:p>
        </p:txBody>
      </p:sp>
    </p:spTree>
    <p:extLst>
      <p:ext uri="{BB962C8B-B14F-4D97-AF65-F5344CB8AC3E}">
        <p14:creationId xmlns:p14="http://schemas.microsoft.com/office/powerpoint/2010/main" val="1300103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9BCF4EFF-56DF-4557-82AC-81020B101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Struktura OPTP 2021+</a:t>
            </a:r>
          </a:p>
          <a:p>
            <a:endParaRPr lang="cs-CZ" dirty="0"/>
          </a:p>
          <a:p>
            <a:pPr marL="342900" indent="-34290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Priorita 2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Podpora regionálních partnerů EU fondů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noProof="1"/>
              <a:t>ITI (stávající + 6 měst současných IPRÚ)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MAS</a:t>
            </a:r>
          </a:p>
          <a:p>
            <a:pPr marL="1200055" lvl="4" indent="-285750" algn="just">
              <a:lnSpc>
                <a:spcPct val="90000"/>
              </a:lnSpc>
              <a:buFontTx/>
              <a:buChar char="-"/>
              <a:defRPr/>
            </a:pPr>
            <a:r>
              <a:rPr lang="cs-CZ" dirty="0"/>
              <a:t>RSK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Financování z FS </a:t>
            </a:r>
          </a:p>
          <a:p>
            <a:pPr marL="800052" lvl="3" indent="-342900" algn="just">
              <a:lnSpc>
                <a:spcPct val="90000"/>
              </a:lnSpc>
              <a:buFont typeface="Courier New" panose="02070309020205020404" pitchFamily="49" charset="0"/>
              <a:buChar char="o"/>
              <a:defRPr/>
            </a:pPr>
            <a:r>
              <a:rPr lang="cs-CZ" dirty="0"/>
              <a:t>Alokace ve výši 77 412 286 EUR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1C6D42E4-E9F2-4CB5-AF8E-2B9153BCB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Příprava programového období 2021+</a:t>
            </a:r>
          </a:p>
        </p:txBody>
      </p:sp>
    </p:spTree>
    <p:extLst>
      <p:ext uri="{BB962C8B-B14F-4D97-AF65-F5344CB8AC3E}">
        <p14:creationId xmlns:p14="http://schemas.microsoft.com/office/powerpoint/2010/main" val="148475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4680520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 dirty="0">
                <a:solidFill>
                  <a:srgbClr val="000099"/>
                </a:solidFill>
                <a:ea typeface="+mj-ea"/>
              </a:rPr>
              <a:t>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2.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Schválení Výroční zprávy o implementaci programu za rok 2020</a:t>
            </a: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3916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625087E7-6C41-48BA-89B1-4C86FE7A49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b="1" dirty="0"/>
              <a:t>Vydání dokumentace OPTP</a:t>
            </a:r>
          </a:p>
          <a:p>
            <a:pPr marL="800017" lvl="1" indent="-342864" algn="just">
              <a:buFont typeface="Arial" panose="020B0604020202020204" pitchFamily="34" charset="0"/>
              <a:buChar char="-"/>
            </a:pPr>
            <a:r>
              <a:rPr lang="cs-CZ" sz="2100" i="1" dirty="0"/>
              <a:t>Operační manuál </a:t>
            </a:r>
          </a:p>
          <a:p>
            <a:pPr marL="1257170" lvl="2" indent="-457153" algn="just">
              <a:buFont typeface="Courier New" pitchFamily="49" charset="0"/>
              <a:buChar char="o"/>
            </a:pPr>
            <a:r>
              <a:rPr lang="cs-CZ" sz="1800" dirty="0"/>
              <a:t>verze 1.7 (účinnost 18. 06. 2020) </a:t>
            </a:r>
          </a:p>
          <a:p>
            <a:pPr marL="800017" lvl="1" indent="-342864" algn="just">
              <a:buFont typeface="Arial" panose="020B0604020202020204" pitchFamily="34" charset="0"/>
              <a:buChar char="-"/>
            </a:pPr>
            <a:endParaRPr lang="cs-CZ" sz="2100" i="1" dirty="0"/>
          </a:p>
          <a:p>
            <a:pPr marL="800017" lvl="1" indent="-342864" algn="just">
              <a:buFont typeface="Arial" panose="020B0604020202020204" pitchFamily="34" charset="0"/>
              <a:buChar char="-"/>
            </a:pPr>
            <a:r>
              <a:rPr lang="cs-CZ" sz="2100" i="1" dirty="0"/>
              <a:t>Popis funkcí a postupů zavedených pro Řídicí orgán Operačního programu Technická pomoc 2014-2020 a Certifikační orgán</a:t>
            </a:r>
          </a:p>
          <a:p>
            <a:pPr marL="1257170" lvl="2" indent="-457153" algn="just">
              <a:buFont typeface="Courier New" pitchFamily="49" charset="0"/>
              <a:buChar char="o"/>
            </a:pPr>
            <a:r>
              <a:rPr lang="cs-CZ" sz="1800" dirty="0"/>
              <a:t>verze 1.7 (účinnost 19. 06. 2020)</a:t>
            </a:r>
          </a:p>
          <a:p>
            <a:pPr marL="800017" lvl="1" indent="-342864" algn="just">
              <a:buFont typeface="Arial" panose="020B0604020202020204" pitchFamily="34" charset="0"/>
              <a:buChar char="-"/>
            </a:pPr>
            <a:endParaRPr lang="cs-CZ" sz="2100" i="1" dirty="0"/>
          </a:p>
          <a:p>
            <a:pPr marL="800017" lvl="1" indent="-342864" algn="just">
              <a:buFont typeface="Arial" panose="020B0604020202020204" pitchFamily="34" charset="0"/>
              <a:buChar char="-"/>
            </a:pPr>
            <a:r>
              <a:rPr lang="cs-CZ" sz="2100" i="1" dirty="0"/>
              <a:t>Pravidla pro příjemce a žadatele: </a:t>
            </a:r>
          </a:p>
          <a:p>
            <a:pPr marL="1257170" lvl="2" indent="-457153" algn="just">
              <a:buFont typeface="Courier New" pitchFamily="49" charset="0"/>
              <a:buChar char="o"/>
            </a:pPr>
            <a:r>
              <a:rPr lang="cs-CZ" sz="1800" dirty="0"/>
              <a:t>Příloha č. 8  Metodika indikátorů (účinnost 14.05.2020)</a:t>
            </a:r>
          </a:p>
          <a:p>
            <a:pPr marL="1257170" lvl="2" indent="-457153" algn="just">
              <a:buFont typeface="Courier New" pitchFamily="49" charset="0"/>
              <a:buChar char="o"/>
            </a:pPr>
            <a:r>
              <a:rPr lang="cs-CZ" sz="1800" dirty="0"/>
              <a:t>Příloha č. 3e Podmínky realizace projektu k Rozhodnutí o poskytnutí dotace (účinnost 14.05.2020)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3D02F9DA-5716-40F4-BE12-30A69228A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	Přehled aktivit za období 2020</a:t>
            </a:r>
          </a:p>
        </p:txBody>
      </p:sp>
    </p:spTree>
    <p:extLst>
      <p:ext uri="{BB962C8B-B14F-4D97-AF65-F5344CB8AC3E}">
        <p14:creationId xmlns:p14="http://schemas.microsoft.com/office/powerpoint/2010/main" val="1024431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6BC9E387-68FE-488D-BF87-873551562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b="1" dirty="0"/>
              <a:t>Konání MV OPTP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endParaRPr lang="cs-CZ" sz="2400" b="1" dirty="0"/>
          </a:p>
          <a:p>
            <a:pPr marL="800017" lvl="1" indent="-342864" algn="just">
              <a:buFont typeface="Arial" panose="020B0604020202020204" pitchFamily="34" charset="0"/>
              <a:buChar char="-"/>
            </a:pPr>
            <a:r>
              <a:rPr lang="en-US" sz="2000" dirty="0"/>
              <a:t>20. 5. </a:t>
            </a:r>
            <a:r>
              <a:rPr lang="cs-CZ" sz="2000" dirty="0"/>
              <a:t>-</a:t>
            </a:r>
            <a:r>
              <a:rPr lang="en-US" sz="2000" dirty="0"/>
              <a:t> 27. 5. 2020</a:t>
            </a:r>
            <a:r>
              <a:rPr lang="cs-CZ" sz="2000" dirty="0"/>
              <a:t> -</a:t>
            </a:r>
            <a:r>
              <a:rPr lang="en-US" sz="2000" dirty="0"/>
              <a:t> </a:t>
            </a:r>
            <a:r>
              <a:rPr lang="cs-CZ" sz="2000" dirty="0"/>
              <a:t> 11. zasedání resp. 2. elektronické projednávání formou per rollam (schválena Výroční zpráva programu za 2019)</a:t>
            </a:r>
          </a:p>
          <a:p>
            <a:pPr marL="800017" lvl="1" indent="-342864" algn="just">
              <a:buFont typeface="Arial" panose="020B0604020202020204" pitchFamily="34" charset="0"/>
              <a:buChar char="-"/>
            </a:pPr>
            <a:r>
              <a:rPr lang="cs-CZ" sz="2000" dirty="0"/>
              <a:t>4. 12 - 11. 12. 2020  - 12. zasedání resp. 3. elektronické projednávání formou per rollam (schválena Zpráva o plnění evaluačního plánu za 2020 a Roční komunikační plán na rok  2021)</a:t>
            </a:r>
          </a:p>
          <a:p>
            <a:pPr marL="800017" lvl="1" indent="-342864" algn="just">
              <a:buFont typeface="Arial" panose="020B0604020202020204" pitchFamily="34" charset="0"/>
              <a:buChar char="-"/>
            </a:pPr>
            <a:endParaRPr lang="cs-CZ" sz="2000" dirty="0"/>
          </a:p>
          <a:p>
            <a:pPr marL="442867" lvl="1" indent="-442867">
              <a:buFont typeface="Arial" panose="020B0604020202020204" pitchFamily="34" charset="0"/>
              <a:buChar char="•"/>
            </a:pPr>
            <a:r>
              <a:rPr lang="cs-CZ" b="1" dirty="0"/>
              <a:t>Aktualizace výzev</a:t>
            </a:r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2000" dirty="0"/>
              <a:t>01. 01. 2020 výzva č. 3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16DD90E-24F4-4517-90B1-D5D54DA28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	Přehled aktivit za období 2020</a:t>
            </a:r>
          </a:p>
        </p:txBody>
      </p:sp>
    </p:spTree>
    <p:extLst>
      <p:ext uri="{BB962C8B-B14F-4D97-AF65-F5344CB8AC3E}">
        <p14:creationId xmlns:p14="http://schemas.microsoft.com/office/powerpoint/2010/main" val="3249211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Program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1844823"/>
            <a:ext cx="7859216" cy="3888433"/>
          </a:xfrm>
        </p:spPr>
        <p:txBody>
          <a:bodyPr>
            <a:normAutofit/>
          </a:bodyPr>
          <a:lstStyle/>
          <a:p>
            <a:pPr lvl="0">
              <a:buFont typeface="+mj-lt"/>
              <a:buAutoNum type="arabicPeriod"/>
            </a:pPr>
            <a:endParaRPr lang="cs-CZ" sz="18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Aktuální informace o operačním programu</a:t>
            </a:r>
          </a:p>
          <a:p>
            <a:pPr marL="457200" lvl="0" indent="-457200" algn="just">
              <a:buFont typeface="+mj-lt"/>
              <a:buAutoNum type="arabicPeriod"/>
            </a:pPr>
            <a:endParaRPr lang="cs-CZ" sz="20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Schválení Výroční zprávy o implementaci programu za rok 2020</a:t>
            </a:r>
          </a:p>
          <a:p>
            <a:pPr marL="457200" lvl="0" indent="-457200" algn="just">
              <a:buFont typeface="+mj-lt"/>
              <a:buAutoNum type="arabicPeriod"/>
            </a:pPr>
            <a:endParaRPr lang="cs-CZ" sz="2000" b="1" dirty="0"/>
          </a:p>
          <a:p>
            <a:pPr marL="457200" lvl="0" indent="-457200" algn="just">
              <a:buFont typeface="+mj-lt"/>
              <a:buAutoNum type="arabicPeriod"/>
            </a:pPr>
            <a:r>
              <a:rPr lang="cs-CZ" sz="2000" b="1" dirty="0"/>
              <a:t>Schválení aktualizace Evaluačního plánu</a:t>
            </a:r>
          </a:p>
          <a:p>
            <a:pPr lvl="0">
              <a:buFont typeface="+mj-lt"/>
              <a:buAutoNum type="arabicPeriod"/>
            </a:pPr>
            <a:endParaRPr lang="cs-CZ" sz="1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09741DA7-55F9-4CC4-BA45-E5B5B0EAC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1950" indent="-3619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/>
          </a:p>
          <a:p>
            <a:pPr marL="361950" indent="-3619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26. 02. 2020  schválila EK 4. revizi programu, spočívající ve  vyjmutí některých indikátorů v jednotlivých SC a úpravě cílových hodnot vybraných indikátorů a dále v přidání nového příjemce do SC 1-3, který jako právní nástupce nahradil řídicí orgány ROP 2007-2013.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278B1C0-E0E0-4A22-95CE-50552EFAB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		Čtvrtá revize programu</a:t>
            </a:r>
          </a:p>
        </p:txBody>
      </p:sp>
    </p:spTree>
    <p:extLst>
      <p:ext uri="{BB962C8B-B14F-4D97-AF65-F5344CB8AC3E}">
        <p14:creationId xmlns:p14="http://schemas.microsoft.com/office/powerpoint/2010/main" val="18949530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7"/>
            <a:ext cx="8291264" cy="792088"/>
          </a:xfrm>
        </p:spPr>
        <p:txBody>
          <a:bodyPr/>
          <a:lstStyle/>
          <a:p>
            <a:pPr algn="ctr"/>
            <a:r>
              <a:rPr lang="cs-CZ" dirty="0"/>
              <a:t>Finanční údaje v EUR – stav k 31.12. 2020</a:t>
            </a:r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</p:nvPr>
        </p:nvGraphicFramePr>
        <p:xfrm>
          <a:off x="251521" y="1844826"/>
          <a:ext cx="8291511" cy="2969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33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91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505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75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2827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Alokace v mil. EUR  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Celkové způsobilé náklady operací vybraných  pro poskytnutí podpory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Celková výše způsobilých  výdajů vykázaných příjemci ŘO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Certifikované výdaje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39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  mil. EUR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počet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 na  alokaci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 mil. EUR 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 mil. EUR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5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192,59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217,26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112,81 %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135,74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70,48 %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129,33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67,15 %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5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97,96 %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52,89 %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26, 00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48,04 %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511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baseline="0" dirty="0">
                          <a:solidFill>
                            <a:schemeClr val="bg1"/>
                          </a:solidFill>
                        </a:rPr>
                        <a:t>Celkem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baseline="0" dirty="0">
                          <a:solidFill>
                            <a:schemeClr val="bg1"/>
                          </a:solidFill>
                        </a:rPr>
                        <a:t>246,71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baseline="0" dirty="0">
                          <a:solidFill>
                            <a:schemeClr val="bg1"/>
                          </a:solidFill>
                        </a:rPr>
                        <a:t>270,27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baseline="0" dirty="0">
                          <a:solidFill>
                            <a:schemeClr val="bg1"/>
                          </a:solidFill>
                        </a:rPr>
                        <a:t>210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baseline="0" dirty="0">
                          <a:solidFill>
                            <a:schemeClr val="bg1"/>
                          </a:solidFill>
                        </a:rPr>
                        <a:t>109,55%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baseline="0" dirty="0">
                          <a:solidFill>
                            <a:schemeClr val="bg1"/>
                          </a:solidFill>
                        </a:rPr>
                        <a:t>164,37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baseline="0" dirty="0">
                          <a:solidFill>
                            <a:schemeClr val="bg1"/>
                          </a:solidFill>
                        </a:rPr>
                        <a:t>66,62 %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baseline="0" dirty="0">
                          <a:solidFill>
                            <a:schemeClr val="bg1"/>
                          </a:solidFill>
                        </a:rPr>
                        <a:t>155,33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baseline="0" dirty="0">
                          <a:solidFill>
                            <a:schemeClr val="bg1"/>
                          </a:solidFill>
                        </a:rPr>
                        <a:t>62,96 %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221397" y="4862681"/>
            <a:ext cx="2448272" cy="40009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cs-CZ" sz="1000" i="1" dirty="0"/>
              <a:t>Data k 31. 12. 2020</a:t>
            </a:r>
          </a:p>
          <a:p>
            <a:r>
              <a:rPr lang="cs-CZ" sz="1000" i="1" dirty="0"/>
              <a:t>Zdroj: MS2014+</a:t>
            </a:r>
          </a:p>
        </p:txBody>
      </p:sp>
    </p:spTree>
    <p:extLst>
      <p:ext uri="{BB962C8B-B14F-4D97-AF65-F5344CB8AC3E}">
        <p14:creationId xmlns:p14="http://schemas.microsoft.com/office/powerpoint/2010/main" val="39972382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5112568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 dirty="0">
                <a:solidFill>
                  <a:srgbClr val="000099"/>
                </a:solidFill>
                <a:ea typeface="+mj-ea"/>
              </a:rPr>
              <a:t>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3.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Schválení aktualizace Evaluačního plánu</a:t>
            </a: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47114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D36C3028-091B-4E6F-84CD-964A573F1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276872"/>
            <a:ext cx="8291264" cy="3888432"/>
          </a:xfrm>
        </p:spPr>
        <p:txBody>
          <a:bodyPr>
            <a:normAutofit/>
          </a:bodyPr>
          <a:lstStyle/>
          <a:p>
            <a:pPr algn="just"/>
            <a:r>
              <a:rPr lang="cs-CZ" b="1" dirty="0"/>
              <a:t>Cíl evaluace: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Zhodnocení evaluační činnosti OPTP, získání doporučení, které má vést k její zlepšení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Příprava podkladů k „Průběžné evaluaci plnění cílů OPTP 2021-2027“, zejména dotazníkového šetření</a:t>
            </a:r>
          </a:p>
          <a:p>
            <a:pPr marL="0" indent="0" algn="just"/>
            <a:r>
              <a:rPr lang="cs-CZ" b="1" dirty="0"/>
              <a:t>Termín:</a:t>
            </a:r>
            <a:r>
              <a:rPr lang="cs-CZ" dirty="0"/>
              <a:t> 2021</a:t>
            </a:r>
          </a:p>
          <a:p>
            <a:pPr marL="0" indent="0" algn="just"/>
            <a:r>
              <a:rPr lang="cs-CZ" b="1" dirty="0"/>
              <a:t>Hodnota:</a:t>
            </a:r>
            <a:r>
              <a:rPr lang="cs-CZ" dirty="0"/>
              <a:t> cca 500 tis. Kč</a:t>
            </a:r>
          </a:p>
          <a:p>
            <a:pPr marL="0" indent="0"/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196C633-4234-4559-9E8E-1B4F52B68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440160"/>
          </a:xfrm>
        </p:spPr>
        <p:txBody>
          <a:bodyPr/>
          <a:lstStyle/>
          <a:p>
            <a:pPr algn="ctr"/>
            <a:r>
              <a:rPr lang="cs-CZ" dirty="0"/>
              <a:t>Hodnocení evaluační činnosti a příprava podkladů k Průběžné evaluaci pro období 2021-2027</a:t>
            </a:r>
          </a:p>
        </p:txBody>
      </p:sp>
    </p:spTree>
    <p:extLst>
      <p:ext uri="{BB962C8B-B14F-4D97-AF65-F5344CB8AC3E}">
        <p14:creationId xmlns:p14="http://schemas.microsoft.com/office/powerpoint/2010/main" val="1836619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b="1"/>
              <a:t>Za ŘO OPTP</a:t>
            </a:r>
            <a:r>
              <a:rPr lang="cs-CZ"/>
              <a:t>:</a:t>
            </a:r>
          </a:p>
          <a:p>
            <a:pPr algn="ctr"/>
            <a:endParaRPr lang="cs-CZ"/>
          </a:p>
          <a:p>
            <a:pPr algn="ctr"/>
            <a:r>
              <a:rPr lang="cs-CZ" sz="2400"/>
              <a:t>Mgr. Marek Kupsa, </a:t>
            </a:r>
            <a:r>
              <a:rPr lang="cs-CZ" sz="2400">
                <a:hlinkClick r:id="rId3"/>
              </a:rPr>
              <a:t>marek.kupsa@mmr.cz</a:t>
            </a:r>
            <a:endParaRPr lang="cs-CZ" sz="2400"/>
          </a:p>
          <a:p>
            <a:pPr algn="ctr"/>
            <a:r>
              <a:rPr lang="cs-CZ" sz="2400"/>
              <a:t>Ing. Jiří Kořínek, </a:t>
            </a:r>
            <a:r>
              <a:rPr lang="cs-CZ" sz="2400">
                <a:hlinkClick r:id="rId4"/>
              </a:rPr>
              <a:t>jiri.korinek@mmr.cz</a:t>
            </a:r>
            <a:endParaRPr lang="cs-CZ" sz="2400"/>
          </a:p>
          <a:p>
            <a:pPr algn="ctr"/>
            <a:r>
              <a:rPr lang="cs-CZ" sz="2400"/>
              <a:t>Mgr. Petra Lukšová, </a:t>
            </a:r>
            <a:r>
              <a:rPr lang="cs-CZ" sz="2400">
                <a:hlinkClick r:id="rId5"/>
              </a:rPr>
              <a:t>petra.luksova@mmr.cz</a:t>
            </a:r>
            <a:endParaRPr lang="cs-CZ" sz="2400"/>
          </a:p>
          <a:p>
            <a:pPr algn="ctr"/>
            <a:r>
              <a:rPr lang="cs-CZ" sz="2400"/>
              <a:t>Mgr. Kateřina Řehořková, </a:t>
            </a:r>
            <a:r>
              <a:rPr lang="cs-CZ" sz="2400">
                <a:hlinkClick r:id="rId6"/>
              </a:rPr>
              <a:t>katerina.rehorkova@mmr.cz</a:t>
            </a:r>
            <a:endParaRPr lang="cs-CZ" sz="2400"/>
          </a:p>
          <a:p>
            <a:pPr algn="ctr"/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5040560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1.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Aktuální informace o operačním programu </a:t>
            </a:r>
          </a:p>
          <a:p>
            <a:pPr algn="ctr">
              <a:spcBef>
                <a:spcPct val="0"/>
              </a:spcBef>
            </a:pPr>
            <a:endParaRPr lang="cs-CZ" sz="3200" b="1" dirty="0">
              <a:solidFill>
                <a:srgbClr val="000099"/>
              </a:solidFill>
              <a:ea typeface="+mj-ea"/>
            </a:endParaRP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9309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operačním programu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8392913"/>
              </p:ext>
            </p:extLst>
          </p:nvPr>
        </p:nvGraphicFramePr>
        <p:xfrm>
          <a:off x="389154" y="2276872"/>
          <a:ext cx="8365692" cy="282953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732844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100145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654733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761097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51071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930034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798158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Předložené projekty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 aktem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Ukončené projekty</a:t>
                      </a:r>
                      <a:b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(stav PP40, PP41, PP42 a PP43)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4 280,62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4 953,75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115,73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4 951,21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115,67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3 035,12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1 206,98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1 175,69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1 169,82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96,92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448,81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5 487,60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6 129,44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111,70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6 121,03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111,54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3 483,93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89153" y="5106407"/>
            <a:ext cx="15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Data k 15. 4. 2021</a:t>
            </a:r>
          </a:p>
          <a:p>
            <a:r>
              <a:rPr lang="cs-CZ" sz="1000" i="1" dirty="0"/>
              <a:t>Zdroj: MS2014+</a:t>
            </a:r>
          </a:p>
        </p:txBody>
      </p:sp>
    </p:spTree>
    <p:extLst>
      <p:ext uri="{BB962C8B-B14F-4D97-AF65-F5344CB8AC3E}">
        <p14:creationId xmlns:p14="http://schemas.microsoft.com/office/powerpoint/2010/main" val="3111868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91264" cy="1584176"/>
          </a:xfrm>
        </p:spPr>
        <p:txBody>
          <a:bodyPr/>
          <a:lstStyle/>
          <a:p>
            <a:pPr algn="ctr"/>
            <a:r>
              <a:rPr lang="cs-CZ"/>
              <a:t>Finanční prostředky v právních aktech</a:t>
            </a:r>
            <a:br>
              <a:rPr lang="cs-CZ"/>
            </a:br>
            <a:r>
              <a:rPr lang="cs-CZ" sz="2000"/>
              <a:t> (dle příjemců v %)</a:t>
            </a:r>
            <a:br>
              <a:rPr lang="cs-CZ"/>
            </a:br>
            <a:br>
              <a:rPr lang="cs-CZ"/>
            </a:br>
            <a:endParaRPr lang="cs-CZ"/>
          </a:p>
        </p:txBody>
      </p:sp>
      <p:graphicFrame>
        <p:nvGraphicFramePr>
          <p:cNvPr id="11" name="Graf 10"/>
          <p:cNvGraphicFramePr>
            <a:graphicFrameLocks/>
          </p:cNvGraphicFramePr>
          <p:nvPr/>
        </p:nvGraphicFramePr>
        <p:xfrm>
          <a:off x="539552" y="1556792"/>
          <a:ext cx="844650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Zástupný symbol pro obsah 4"/>
          <p:cNvGraphicFramePr>
            <a:graphicFrameLocks/>
          </p:cNvGraphicFramePr>
          <p:nvPr/>
        </p:nvGraphicFramePr>
        <p:xfrm>
          <a:off x="328158" y="1700808"/>
          <a:ext cx="820428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af 5"/>
          <p:cNvGraphicFramePr>
            <a:graphicFrameLocks/>
          </p:cNvGraphicFramePr>
          <p:nvPr/>
        </p:nvGraphicFramePr>
        <p:xfrm>
          <a:off x="381126" y="1628800"/>
          <a:ext cx="8218691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582125"/>
              </p:ext>
            </p:extLst>
          </p:nvPr>
        </p:nvGraphicFramePr>
        <p:xfrm>
          <a:off x="392695" y="1196752"/>
          <a:ext cx="826009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Graf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0808124"/>
              </p:ext>
            </p:extLst>
          </p:nvPr>
        </p:nvGraphicFramePr>
        <p:xfrm>
          <a:off x="539552" y="1052736"/>
          <a:ext cx="835292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976947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Finanční prostředky v žádostech </a:t>
            </a:r>
            <a:br>
              <a:rPr lang="cs-CZ" dirty="0"/>
            </a:br>
            <a:r>
              <a:rPr lang="cs-CZ" dirty="0"/>
              <a:t>o průběžnou platbu odeslané EK </a:t>
            </a:r>
            <a:br>
              <a:rPr lang="cs-CZ" dirty="0"/>
            </a:br>
            <a:r>
              <a:rPr lang="cs-CZ" sz="2000" dirty="0"/>
              <a:t>(v % k hlavní alokaci)</a:t>
            </a:r>
          </a:p>
        </p:txBody>
      </p:sp>
      <p:sp>
        <p:nvSpPr>
          <p:cNvPr id="2" name="TextovéPole 1"/>
          <p:cNvSpPr txBox="1"/>
          <p:nvPr/>
        </p:nvSpPr>
        <p:spPr>
          <a:xfrm>
            <a:off x="971600" y="5981218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i="1" dirty="0">
                <a:solidFill>
                  <a:prstClr val="black"/>
                </a:solidFill>
              </a:rPr>
              <a:t>D</a:t>
            </a:r>
            <a:r>
              <a:rPr lang="nn-NO" sz="1000" i="1" dirty="0">
                <a:solidFill>
                  <a:prstClr val="black"/>
                </a:solidFill>
              </a:rPr>
              <a:t>ata k 3</a:t>
            </a:r>
            <a:r>
              <a:rPr lang="cs-CZ" sz="1000" i="1" dirty="0">
                <a:solidFill>
                  <a:prstClr val="black"/>
                </a:solidFill>
              </a:rPr>
              <a:t>1</a:t>
            </a:r>
            <a:r>
              <a:rPr lang="nn-NO" sz="1000" i="1" dirty="0">
                <a:solidFill>
                  <a:prstClr val="black"/>
                </a:solidFill>
              </a:rPr>
              <a:t>. </a:t>
            </a:r>
            <a:r>
              <a:rPr lang="cs-CZ" sz="1000" i="1" dirty="0">
                <a:solidFill>
                  <a:prstClr val="black"/>
                </a:solidFill>
              </a:rPr>
              <a:t>3.</a:t>
            </a:r>
            <a:r>
              <a:rPr lang="nn-NO" sz="1000" i="1" dirty="0">
                <a:solidFill>
                  <a:prstClr val="black"/>
                </a:solidFill>
              </a:rPr>
              <a:t> 20</a:t>
            </a:r>
            <a:r>
              <a:rPr lang="cs-CZ" sz="1000" i="1" dirty="0">
                <a:solidFill>
                  <a:prstClr val="black"/>
                </a:solidFill>
              </a:rPr>
              <a:t>21</a:t>
            </a:r>
          </a:p>
          <a:p>
            <a:r>
              <a:rPr lang="cs-CZ" sz="1000" i="1" dirty="0">
                <a:solidFill>
                  <a:prstClr val="black"/>
                </a:solidFill>
              </a:rPr>
              <a:t>Zdroj: MMR – NOK, MS2014+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424426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8B500396-C1E3-4C51-8567-8A0A0451152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7344816" cy="3920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4227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Plnění pravidla N+3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0" y="5040024"/>
            <a:ext cx="9036496" cy="1008112"/>
          </a:xfrm>
          <a:prstGeom prst="rect">
            <a:avLst/>
          </a:prstGeom>
        </p:spPr>
        <p:txBody>
          <a:bodyPr lIns="91431" tIns="45715" rIns="91431" bIns="45715" anchor="ctr">
            <a:normAutofit fontScale="25000" lnSpcReduction="20000"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Font typeface="Arial" charset="0"/>
              <a:buChar char="•"/>
            </a:pPr>
            <a:endParaRPr lang="pl-PL" sz="3000" b="1" dirty="0">
              <a:ea typeface="+mj-ea"/>
            </a:endParaRPr>
          </a:p>
          <a:p>
            <a:pPr algn="ctr"/>
            <a:r>
              <a:rPr lang="cs-CZ" sz="9600" b="1" dirty="0"/>
              <a:t>N+3 pro rok 2021 bylo plněno k 15. 4. 2021 na 119,8 %. </a:t>
            </a:r>
          </a:p>
          <a:p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86825" y="1265883"/>
            <a:ext cx="7859216" cy="3816424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880" y="1264050"/>
            <a:ext cx="5212239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16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237504"/>
              </p:ext>
            </p:extLst>
          </p:nvPr>
        </p:nvGraphicFramePr>
        <p:xfrm>
          <a:off x="549896" y="2283717"/>
          <a:ext cx="8280920" cy="2833552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:a16="http://schemas.microsoft.com/office/drawing/2014/main" val="186894681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110760418"/>
                    </a:ext>
                  </a:extLst>
                </a:gridCol>
                <a:gridCol w="1121383">
                  <a:extLst>
                    <a:ext uri="{9D8B030D-6E8A-4147-A177-3AD203B41FA5}">
                      <a16:colId xmlns:a16="http://schemas.microsoft.com/office/drawing/2014/main" val="3388258891"/>
                    </a:ext>
                  </a:extLst>
                </a:gridCol>
                <a:gridCol w="894841">
                  <a:extLst>
                    <a:ext uri="{9D8B030D-6E8A-4147-A177-3AD203B41FA5}">
                      <a16:colId xmlns:a16="http://schemas.microsoft.com/office/drawing/2014/main" val="244009463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14891651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35055506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04257156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9666444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353663825"/>
                    </a:ext>
                  </a:extLst>
                </a:gridCol>
              </a:tblGrid>
              <a:tr h="9245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Vyúčtované žádosti o platbu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Autorizované Souhrnné žádosti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Certifikované prostředky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33003"/>
                  </a:ext>
                </a:extLst>
              </a:tr>
              <a:tr h="57179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EUR (EU podíl)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6013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PO 1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4 280,62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3 191,01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74,55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3 191,01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74,55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3 030,39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115,82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70,79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037616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PO 2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1 206,98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728,52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60,36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691,76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57,31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630,22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23,91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5270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5 487,60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3 919,53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71,43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3 882,77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70,76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3 660,61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139,73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66,71 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674007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čerpání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60939" y="5117269"/>
            <a:ext cx="15366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Data k 15. 4. 2021</a:t>
            </a:r>
          </a:p>
          <a:p>
            <a:r>
              <a:rPr lang="cs-CZ" sz="1000" i="1" dirty="0"/>
              <a:t>Zdroj: MS2014+</a:t>
            </a:r>
          </a:p>
          <a:p>
            <a:endParaRPr lang="cs-CZ" sz="1000" i="1" dirty="0"/>
          </a:p>
        </p:txBody>
      </p:sp>
    </p:spTree>
    <p:extLst>
      <p:ext uri="{BB962C8B-B14F-4D97-AF65-F5344CB8AC3E}">
        <p14:creationId xmlns:p14="http://schemas.microsoft.com/office/powerpoint/2010/main" val="812161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80120"/>
          </a:xfrm>
        </p:spPr>
        <p:txBody>
          <a:bodyPr/>
          <a:lstStyle/>
          <a:p>
            <a:pPr algn="ctr"/>
            <a:r>
              <a:rPr lang="cs-CZ" dirty="0"/>
              <a:t>Pololetní vyhodnocení predikcí za období od 1. 10. 2020 do 31. 3. 2021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595981" y="4422933"/>
            <a:ext cx="19114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Zdroj: MS2014+</a:t>
            </a:r>
          </a:p>
          <a:p>
            <a:endParaRPr lang="cs-CZ" sz="1600" i="1" dirty="0"/>
          </a:p>
        </p:txBody>
      </p:sp>
      <p:graphicFrame>
        <p:nvGraphicFramePr>
          <p:cNvPr id="7" name="Tabulka 7">
            <a:extLst>
              <a:ext uri="{FF2B5EF4-FFF2-40B4-BE49-F238E27FC236}">
                <a16:creationId xmlns:a16="http://schemas.microsoft.com/office/drawing/2014/main" id="{DBFEA4AA-0FB2-416E-B59F-6E80439D0B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6358737"/>
              </p:ext>
            </p:extLst>
          </p:nvPr>
        </p:nvGraphicFramePr>
        <p:xfrm>
          <a:off x="1622258" y="2188845"/>
          <a:ext cx="5899483" cy="2234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8606">
                  <a:extLst>
                    <a:ext uri="{9D8B030D-6E8A-4147-A177-3AD203B41FA5}">
                      <a16:colId xmlns:a16="http://schemas.microsoft.com/office/drawing/2014/main" val="418213416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980731604"/>
                    </a:ext>
                  </a:extLst>
                </a:gridCol>
                <a:gridCol w="1334733">
                  <a:extLst>
                    <a:ext uri="{9D8B030D-6E8A-4147-A177-3AD203B41FA5}">
                      <a16:colId xmlns:a16="http://schemas.microsoft.com/office/drawing/2014/main" val="2879345275"/>
                    </a:ext>
                  </a:extLst>
                </a:gridCol>
              </a:tblGrid>
              <a:tr h="816617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16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Plnění  predikce - stavy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4. Q 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1. Q 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989561"/>
                  </a:ext>
                </a:extLst>
              </a:tr>
              <a:tr h="32397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16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právní akty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/>
                        <a:t>117,1 %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/>
                        <a:t>97,2 %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07499269"/>
                  </a:ext>
                </a:extLst>
              </a:tr>
              <a:tr h="395942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16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vyúčtované žádosti o platbu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/>
                        <a:t>102,9 %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/>
                        <a:t>103,3 %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5563568"/>
                  </a:ext>
                </a:extLst>
              </a:tr>
              <a:tr h="68624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16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souhrnné žádosti autorizované ŘO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/>
                        <a:t>104,2 %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/>
                        <a:t>101,3 %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9188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6227897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19156</TotalTime>
  <Words>1348</Words>
  <Application>Microsoft Office PowerPoint</Application>
  <PresentationFormat>Předvádění na obrazovce (4:3)</PresentationFormat>
  <Paragraphs>266</Paragraphs>
  <Slides>24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8" baseType="lpstr">
      <vt:lpstr>Arial</vt:lpstr>
      <vt:lpstr>Calibri</vt:lpstr>
      <vt:lpstr>Courier New</vt:lpstr>
      <vt:lpstr>Vlastní návrh</vt:lpstr>
      <vt:lpstr>13. zasedání  Monitorovacího výboru Operačního programu Technická pomoc 2014 – 2020</vt:lpstr>
      <vt:lpstr>Program</vt:lpstr>
      <vt:lpstr>Prezentace aplikace PowerPoint</vt:lpstr>
      <vt:lpstr>Aktuální informace o operačním programu</vt:lpstr>
      <vt:lpstr>Finanční prostředky v právních aktech  (dle příjemců v %)  </vt:lpstr>
      <vt:lpstr>Finanční prostředky v žádostech  o průběžnou platbu odeslané EK  (v % k hlavní alokaci)</vt:lpstr>
      <vt:lpstr>Plnění pravidla N+3</vt:lpstr>
      <vt:lpstr>Aktuální informace o čerpání</vt:lpstr>
      <vt:lpstr>Pololetní vyhodnocení predikcí za období od 1. 10. 2020 do 31. 3. 2021 </vt:lpstr>
      <vt:lpstr>Pololetní vyhodnocení predikcí za období od 1. 10. 2020 do 31. 3. 2021 </vt:lpstr>
      <vt:lpstr>Predikce plnění N+3 a dočerpání alokace programu</vt:lpstr>
      <vt:lpstr>Predikce plnění N+3 a dočerpání alokace programu</vt:lpstr>
      <vt:lpstr>Informace o aktualizacích výzvy č. 3 </vt:lpstr>
      <vt:lpstr>Příprava programového období 2021+</vt:lpstr>
      <vt:lpstr>Příprava programového období 2021+</vt:lpstr>
      <vt:lpstr>Příprava programového období 2021+</vt:lpstr>
      <vt:lpstr>Prezentace aplikace PowerPoint</vt:lpstr>
      <vt:lpstr> Přehled aktivit za období 2020</vt:lpstr>
      <vt:lpstr> Přehled aktivit za období 2020</vt:lpstr>
      <vt:lpstr>  Čtvrtá revize programu</vt:lpstr>
      <vt:lpstr>Finanční údaje v EUR – stav k 31.12. 2020</vt:lpstr>
      <vt:lpstr>Prezentace aplikace PowerPoint</vt:lpstr>
      <vt:lpstr>Hodnocení evaluační činnosti a příprava podkladů k Průběžné evaluaci pro období 2021-2027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Hladíková Ivana</cp:lastModifiedBy>
  <cp:revision>3049</cp:revision>
  <cp:lastPrinted>2017-05-12T07:34:42Z</cp:lastPrinted>
  <dcterms:created xsi:type="dcterms:W3CDTF">2011-04-07T12:21:15Z</dcterms:created>
  <dcterms:modified xsi:type="dcterms:W3CDTF">2021-05-11T10:32:16Z</dcterms:modified>
</cp:coreProperties>
</file>