
<file path=[Content_Types].xml><?xml version="1.0" encoding="utf-8"?>
<Types xmlns="http://schemas.openxmlformats.org/package/2006/content-types">
  <Default Extension="bin" ContentType="application/vnd.openxmlformats-officedocument.oleObject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  <p:sldMasterId id="2147483700" r:id="rId3"/>
    <p:sldMasterId id="2147483712" r:id="rId4"/>
  </p:sldMasterIdLst>
  <p:notesMasterIdLst>
    <p:notesMasterId r:id="rId42"/>
  </p:notesMasterIdLst>
  <p:sldIdLst>
    <p:sldId id="257" r:id="rId5"/>
    <p:sldId id="1562" r:id="rId6"/>
    <p:sldId id="1564" r:id="rId7"/>
    <p:sldId id="1560" r:id="rId8"/>
    <p:sldId id="1544" r:id="rId9"/>
    <p:sldId id="1335" r:id="rId10"/>
    <p:sldId id="1364" r:id="rId11"/>
    <p:sldId id="262" r:id="rId12"/>
    <p:sldId id="284" r:id="rId13"/>
    <p:sldId id="1565" r:id="rId14"/>
    <p:sldId id="258" r:id="rId15"/>
    <p:sldId id="308" r:id="rId16"/>
    <p:sldId id="1594" r:id="rId17"/>
    <p:sldId id="786" r:id="rId18"/>
    <p:sldId id="1436" r:id="rId19"/>
    <p:sldId id="274" r:id="rId20"/>
    <p:sldId id="1461" r:id="rId21"/>
    <p:sldId id="1558" r:id="rId22"/>
    <p:sldId id="496" r:id="rId23"/>
    <p:sldId id="779" r:id="rId24"/>
    <p:sldId id="295" r:id="rId25"/>
    <p:sldId id="1566" r:id="rId26"/>
    <p:sldId id="1569" r:id="rId27"/>
    <p:sldId id="1595" r:id="rId28"/>
    <p:sldId id="1572" r:id="rId29"/>
    <p:sldId id="1590" r:id="rId30"/>
    <p:sldId id="1591" r:id="rId31"/>
    <p:sldId id="1588" r:id="rId32"/>
    <p:sldId id="1587" r:id="rId33"/>
    <p:sldId id="1589" r:id="rId34"/>
    <p:sldId id="1592" r:id="rId35"/>
    <p:sldId id="1575" r:id="rId36"/>
    <p:sldId id="769" r:id="rId37"/>
    <p:sldId id="1579" r:id="rId38"/>
    <p:sldId id="1585" r:id="rId39"/>
    <p:sldId id="1593" r:id="rId40"/>
    <p:sldId id="280" r:id="rId4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1D13BA6-C49D-4D42-B63A-E360C10A4C84}">
  <a:tblStyle styleId="{21D13BA6-C49D-4D42-B63A-E360C10A4C84}" styleName="MMR Tabulka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9000" cmpd="sng">
              <a:solidFill>
                <a:schemeClr val="lt1"/>
              </a:solidFill>
            </a:ln>
          </a:top>
          <a:bottom>
            <a:ln w="9000" cmpd="sng">
              <a:solidFill>
                <a:schemeClr val="lt1"/>
              </a:solidFill>
            </a:ln>
          </a:bottom>
          <a:insideH>
            <a:ln w="3200" cmpd="sng"/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rgbClr val="FFFFFF"/>
          </a:solidFill>
        </a:fill>
      </a:tcStyle>
    </a:band1H>
    <a:band2H>
      <a:tcStyle>
        <a:tcBdr/>
        <a:fill>
          <a:solidFill>
            <a:srgbClr val="FFFFFF"/>
          </a:solidFill>
        </a:fill>
      </a:tcStyle>
    </a:band2H>
    <a:band1V>
      <a:tcStyle>
        <a:tcBdr/>
        <a:fill>
          <a:solidFill>
            <a:srgbClr val="FFFFFF"/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tx1"/>
      </a:tcTxStyle>
      <a:tcStyle>
        <a:tcBdr/>
        <a:fill>
          <a:solidFill>
            <a:srgbClr val="FFFFFF"/>
          </a:solidFill>
        </a:fill>
      </a:tcStyle>
    </a:lastCol>
    <a:firstCol>
      <a:tcTxStyle b="on">
        <a:fontRef idx="minor">
          <a:prstClr val="black"/>
        </a:fontRef>
        <a:schemeClr val="tx1"/>
      </a:tcTxStyle>
      <a:tcStyle>
        <a:tcBdr/>
        <a:fill>
          <a:solidFill>
            <a:srgbClr val="FFFFFF"/>
          </a:solidFill>
        </a:fill>
      </a:tcStyle>
    </a:firstCol>
    <a:lastRow>
      <a:tcTxStyle b="on">
        <a:fontRef idx="minor">
          <a:prstClr val="black"/>
        </a:fontRef>
        <a:srgbClr val="0C4DA2"/>
      </a:tcTxStyle>
      <a:tcStyle>
        <a:tcBdr>
          <a:top>
            <a:ln w="12900" cmpd="sng">
              <a:solidFill>
                <a:srgbClr val="0C4DA2"/>
              </a:solidFill>
            </a:ln>
          </a:top>
        </a:tcBdr>
        <a:fill>
          <a:solidFill>
            <a:srgbClr val="FFFFFF"/>
          </a:solidFill>
        </a:fill>
      </a:tcStyle>
    </a:lastRow>
    <a:firstRow>
      <a:tcTxStyle b="on">
        <a:fontRef idx="minor">
          <a:prstClr val="black"/>
        </a:fontRef>
        <a:srgbClr val="0C4DA2"/>
      </a:tcTxStyle>
      <a:tcStyle>
        <a:tcBdr>
          <a:bottom>
            <a:ln w="12900" cmpd="sng">
              <a:solidFill>
                <a:srgbClr val="0C4DA2"/>
              </a:solidFill>
            </a:ln>
          </a:bottom>
        </a:tcBdr>
        <a:fill>
          <a:solidFill>
            <a:srgbClr val="FFFFFF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28" autoAdjust="0"/>
  </p:normalViewPr>
  <p:slideViewPr>
    <p:cSldViewPr snapToGrid="0" showGuides="1">
      <p:cViewPr varScale="1">
        <p:scale>
          <a:sx n="92" d="100"/>
          <a:sy n="92" d="100"/>
        </p:scale>
        <p:origin x="1278" y="30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customXml" Target="../customXml/item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customXml" Target="../customXml/item3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650804-B5D5-48B9-9530-D1DA999BE327}" type="datetimeFigureOut">
              <a:rPr lang="cs-CZ" smtClean="0"/>
              <a:t>27.11.2025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55F44-51B8-4057-8EA7-1AF0E703DE7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0624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155F44-51B8-4057-8EA7-1AF0E703DE75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3222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B695B5-9C70-4491-B949-9EE2C7C3CE1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949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C6434F-4C63-47E2-B02E-46990687AD4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438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jpe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_bíl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cký objekt 1">
            <a:extLst>
              <a:ext uri="{FF2B5EF4-FFF2-40B4-BE49-F238E27FC236}">
                <a16:creationId xmlns:a16="http://schemas.microsoft.com/office/drawing/2014/main" id="{E9063015-0360-6400-40DA-43CBCB2F94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839" y="5865777"/>
            <a:ext cx="3773928" cy="455176"/>
          </a:xfrm>
          <a:prstGeom prst="rect">
            <a:avLst/>
          </a:prstGeom>
        </p:spPr>
      </p:pic>
      <p:sp>
        <p:nvSpPr>
          <p:cNvPr id="19" name="TextovéPole 8">
            <a:extLst>
              <a:ext uri="{FF2B5EF4-FFF2-40B4-BE49-F238E27FC236}">
                <a16:creationId xmlns:a16="http://schemas.microsoft.com/office/drawing/2014/main" id="{7E41002D-5D23-3519-23CC-1E815FCCB4F3}"/>
              </a:ext>
            </a:extLst>
          </p:cNvPr>
          <p:cNvSpPr txBox="1"/>
          <p:nvPr userDrawn="1"/>
        </p:nvSpPr>
        <p:spPr>
          <a:xfrm>
            <a:off x="517526" y="553842"/>
            <a:ext cx="55784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Ministerstvo pro místní rozvoj</a:t>
            </a:r>
            <a:b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C4DA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Národní orgán pro koordinaci</a:t>
            </a:r>
          </a:p>
        </p:txBody>
      </p:sp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527" y="1782450"/>
            <a:ext cx="7200000" cy="2400657"/>
          </a:xfrm>
        </p:spPr>
        <p:txBody>
          <a:bodyPr wrap="square" anchor="ctr">
            <a:spAutoFit/>
          </a:bodyPr>
          <a:lstStyle>
            <a:lvl1pPr>
              <a:defRPr/>
            </a:lvl1pPr>
          </a:lstStyle>
          <a:p>
            <a:r>
              <a:rPr lang="cs-CZ" dirty="0"/>
              <a:t>Název prezentace,</a:t>
            </a:r>
            <a:br>
              <a:rPr lang="cs-CZ" dirty="0"/>
            </a:br>
            <a:r>
              <a:rPr lang="cs-CZ" dirty="0"/>
              <a:t>max 3 řádky,</a:t>
            </a:r>
            <a:br>
              <a:rPr lang="cs-CZ" dirty="0"/>
            </a:br>
            <a:r>
              <a:rPr lang="cs-CZ" dirty="0"/>
              <a:t>velikost 50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6CB7B6C-6616-96F2-F02D-5E23F90770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7525" y="4779223"/>
            <a:ext cx="5578475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Jméno a Příjmení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525" y="5252231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Datum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6061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kový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obrázku 8">
            <a:extLst>
              <a:ext uri="{FF2B5EF4-FFF2-40B4-BE49-F238E27FC236}">
                <a16:creationId xmlns:a16="http://schemas.microsoft.com/office/drawing/2014/main" id="{9A740820-3033-6C8A-E29F-8B251C356E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5388" y="1557337"/>
            <a:ext cx="5400675" cy="4428000"/>
          </a:xfrm>
        </p:spPr>
        <p:txBody>
          <a:bodyPr/>
          <a:lstStyle/>
          <a:p>
            <a:endParaRPr lang="cs-CZ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12" name="Content Placeholder 20">
            <a:extLst>
              <a:ext uri="{FF2B5EF4-FFF2-40B4-BE49-F238E27FC236}">
                <a16:creationId xmlns:a16="http://schemas.microsoft.com/office/drawing/2014/main" id="{D8404DF5-D26D-8AD2-4068-C2F4D43BA5AE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1557338"/>
            <a:ext cx="5400675" cy="4428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448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kový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D02BC9B-5CB5-22DE-A9A4-9D6CB869A5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5389" y="5121338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5" name="Zástupný symbol obrázku 8">
            <a:extLst>
              <a:ext uri="{FF2B5EF4-FFF2-40B4-BE49-F238E27FC236}">
                <a16:creationId xmlns:a16="http://schemas.microsoft.com/office/drawing/2014/main" id="{62351B49-E000-501B-AA3D-CA72F885CFC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5389" y="1557338"/>
            <a:ext cx="5400675" cy="3437463"/>
          </a:xfrm>
        </p:spPr>
        <p:txBody>
          <a:bodyPr/>
          <a:lstStyle/>
          <a:p>
            <a:endParaRPr lang="cs-CZ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234087B8-1112-27D5-6943-C1D7D13EFA9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937" y="5121338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7" name="Zástupný symbol obrázku 8">
            <a:extLst>
              <a:ext uri="{FF2B5EF4-FFF2-40B4-BE49-F238E27FC236}">
                <a16:creationId xmlns:a16="http://schemas.microsoft.com/office/drawing/2014/main" id="{19DC37B9-9326-2BC7-496C-1AC4F647FD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5936" y="1557337"/>
            <a:ext cx="5400675" cy="3437463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60770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kový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ál 3">
            <a:extLst>
              <a:ext uri="{FF2B5EF4-FFF2-40B4-BE49-F238E27FC236}">
                <a16:creationId xmlns:a16="http://schemas.microsoft.com/office/drawing/2014/main" id="{366B4B90-0415-FCFA-5EE1-FCA141C9AD01}"/>
              </a:ext>
            </a:extLst>
          </p:cNvPr>
          <p:cNvSpPr/>
          <p:nvPr userDrawn="1"/>
        </p:nvSpPr>
        <p:spPr>
          <a:xfrm>
            <a:off x="3183647" y="4457700"/>
            <a:ext cx="2032000" cy="2032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2" name="Zástupný symbol obrázku 11">
            <a:extLst>
              <a:ext uri="{FF2B5EF4-FFF2-40B4-BE49-F238E27FC236}">
                <a16:creationId xmlns:a16="http://schemas.microsoft.com/office/drawing/2014/main" id="{87E8344A-5FAA-FE7C-9FCB-056BB1DA5A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5938" y="1796522"/>
            <a:ext cx="4077410" cy="4077410"/>
          </a:xfrm>
          <a:custGeom>
            <a:avLst/>
            <a:gdLst>
              <a:gd name="connsiteX0" fmla="*/ 2038705 w 4077410"/>
              <a:gd name="connsiteY0" fmla="*/ 0 h 4077410"/>
              <a:gd name="connsiteX1" fmla="*/ 4077410 w 4077410"/>
              <a:gd name="connsiteY1" fmla="*/ 2038705 h 4077410"/>
              <a:gd name="connsiteX2" fmla="*/ 2038705 w 4077410"/>
              <a:gd name="connsiteY2" fmla="*/ 4077410 h 4077410"/>
              <a:gd name="connsiteX3" fmla="*/ 0 w 4077410"/>
              <a:gd name="connsiteY3" fmla="*/ 2038705 h 4077410"/>
              <a:gd name="connsiteX4" fmla="*/ 2038705 w 4077410"/>
              <a:gd name="connsiteY4" fmla="*/ 0 h 407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410" h="4077410">
                <a:moveTo>
                  <a:pt x="2038705" y="0"/>
                </a:moveTo>
                <a:cubicBezTo>
                  <a:pt x="3164651" y="0"/>
                  <a:pt x="4077410" y="912759"/>
                  <a:pt x="4077410" y="2038705"/>
                </a:cubicBezTo>
                <a:cubicBezTo>
                  <a:pt x="4077410" y="3164651"/>
                  <a:pt x="3164651" y="4077410"/>
                  <a:pt x="2038705" y="4077410"/>
                </a:cubicBezTo>
                <a:cubicBezTo>
                  <a:pt x="912759" y="4077410"/>
                  <a:pt x="0" y="3164651"/>
                  <a:pt x="0" y="2038705"/>
                </a:cubicBezTo>
                <a:cubicBezTo>
                  <a:pt x="0" y="912759"/>
                  <a:pt x="912759" y="0"/>
                  <a:pt x="20387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10" name="Content Placeholder 20">
            <a:extLst>
              <a:ext uri="{FF2B5EF4-FFF2-40B4-BE49-F238E27FC236}">
                <a16:creationId xmlns:a16="http://schemas.microsoft.com/office/drawing/2014/main" id="{5620C953-880E-5366-8268-3A0E975C3B0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556250" y="1796522"/>
            <a:ext cx="6119813" cy="4077409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49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3500" userDrawn="1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kový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ál 1">
            <a:extLst>
              <a:ext uri="{FF2B5EF4-FFF2-40B4-BE49-F238E27FC236}">
                <a16:creationId xmlns:a16="http://schemas.microsoft.com/office/drawing/2014/main" id="{299DE0FA-9834-73DD-C4D5-6330028E8E10}"/>
              </a:ext>
            </a:extLst>
          </p:cNvPr>
          <p:cNvSpPr/>
          <p:nvPr userDrawn="1"/>
        </p:nvSpPr>
        <p:spPr>
          <a:xfrm>
            <a:off x="9644063" y="1557338"/>
            <a:ext cx="2032000" cy="2032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2" name="Zástupný symbol obrázku 11">
            <a:extLst>
              <a:ext uri="{FF2B5EF4-FFF2-40B4-BE49-F238E27FC236}">
                <a16:creationId xmlns:a16="http://schemas.microsoft.com/office/drawing/2014/main" id="{87E8344A-5FAA-FE7C-9FCB-056BB1DA5A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90654" y="1796522"/>
            <a:ext cx="4077410" cy="4077410"/>
          </a:xfrm>
          <a:custGeom>
            <a:avLst/>
            <a:gdLst>
              <a:gd name="connsiteX0" fmla="*/ 2038705 w 4077410"/>
              <a:gd name="connsiteY0" fmla="*/ 0 h 4077410"/>
              <a:gd name="connsiteX1" fmla="*/ 4077410 w 4077410"/>
              <a:gd name="connsiteY1" fmla="*/ 2038705 h 4077410"/>
              <a:gd name="connsiteX2" fmla="*/ 2038705 w 4077410"/>
              <a:gd name="connsiteY2" fmla="*/ 4077410 h 4077410"/>
              <a:gd name="connsiteX3" fmla="*/ 0 w 4077410"/>
              <a:gd name="connsiteY3" fmla="*/ 2038705 h 4077410"/>
              <a:gd name="connsiteX4" fmla="*/ 2038705 w 4077410"/>
              <a:gd name="connsiteY4" fmla="*/ 0 h 407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410" h="4077410">
                <a:moveTo>
                  <a:pt x="2038705" y="0"/>
                </a:moveTo>
                <a:cubicBezTo>
                  <a:pt x="3164651" y="0"/>
                  <a:pt x="4077410" y="912759"/>
                  <a:pt x="4077410" y="2038705"/>
                </a:cubicBezTo>
                <a:cubicBezTo>
                  <a:pt x="4077410" y="3164651"/>
                  <a:pt x="3164651" y="4077410"/>
                  <a:pt x="2038705" y="4077410"/>
                </a:cubicBezTo>
                <a:cubicBezTo>
                  <a:pt x="912759" y="4077410"/>
                  <a:pt x="0" y="3164651"/>
                  <a:pt x="0" y="2038705"/>
                </a:cubicBezTo>
                <a:cubicBezTo>
                  <a:pt x="0" y="912759"/>
                  <a:pt x="912759" y="0"/>
                  <a:pt x="20387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6" name="Content Placeholder 20">
            <a:extLst>
              <a:ext uri="{FF2B5EF4-FFF2-40B4-BE49-F238E27FC236}">
                <a16:creationId xmlns:a16="http://schemas.microsoft.com/office/drawing/2014/main" id="{429C9CC1-F5B4-B6D7-48FD-5B164ABE1012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2227838"/>
            <a:ext cx="6119812" cy="3646094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6A240523-1248-7822-D410-86BAE8F11F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796522"/>
            <a:ext cx="6120000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411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4180" userDrawn="1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loobrázkov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ástupný symbol obrázku 20">
            <a:extLst>
              <a:ext uri="{FF2B5EF4-FFF2-40B4-BE49-F238E27FC236}">
                <a16:creationId xmlns:a16="http://schemas.microsoft.com/office/drawing/2014/main" id="{577A70C4-E90B-2FA1-71FE-99C580405C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624097 w 12192000"/>
              <a:gd name="connsiteY0" fmla="*/ 6380712 h 6858000"/>
              <a:gd name="connsiteX1" fmla="*/ 11580648 w 12192000"/>
              <a:gd name="connsiteY1" fmla="*/ 6424161 h 6858000"/>
              <a:gd name="connsiteX2" fmla="*/ 11624097 w 12192000"/>
              <a:gd name="connsiteY2" fmla="*/ 6467610 h 6858000"/>
              <a:gd name="connsiteX3" fmla="*/ 11667546 w 12192000"/>
              <a:gd name="connsiteY3" fmla="*/ 6424161 h 6858000"/>
              <a:gd name="connsiteX4" fmla="*/ 11624097 w 12192000"/>
              <a:gd name="connsiteY4" fmla="*/ 6380712 h 6858000"/>
              <a:gd name="connsiteX5" fmla="*/ 11505225 w 12192000"/>
              <a:gd name="connsiteY5" fmla="*/ 6370685 h 6858000"/>
              <a:gd name="connsiteX6" fmla="*/ 11451749 w 12192000"/>
              <a:gd name="connsiteY6" fmla="*/ 6424161 h 6858000"/>
              <a:gd name="connsiteX7" fmla="*/ 11505225 w 12192000"/>
              <a:gd name="connsiteY7" fmla="*/ 6477636 h 6858000"/>
              <a:gd name="connsiteX8" fmla="*/ 11558700 w 12192000"/>
              <a:gd name="connsiteY8" fmla="*/ 6424161 h 6858000"/>
              <a:gd name="connsiteX9" fmla="*/ 11505225 w 12192000"/>
              <a:gd name="connsiteY9" fmla="*/ 6370685 h 6858000"/>
              <a:gd name="connsiteX10" fmla="*/ 11365082 w 12192000"/>
              <a:gd name="connsiteY10" fmla="*/ 6357316 h 6858000"/>
              <a:gd name="connsiteX11" fmla="*/ 11298238 w 12192000"/>
              <a:gd name="connsiteY11" fmla="*/ 6424160 h 6858000"/>
              <a:gd name="connsiteX12" fmla="*/ 11365082 w 12192000"/>
              <a:gd name="connsiteY12" fmla="*/ 6491005 h 6858000"/>
              <a:gd name="connsiteX13" fmla="*/ 11431927 w 12192000"/>
              <a:gd name="connsiteY13" fmla="*/ 6424160 h 6858000"/>
              <a:gd name="connsiteX14" fmla="*/ 11365082 w 12192000"/>
              <a:gd name="connsiteY14" fmla="*/ 6357316 h 6858000"/>
              <a:gd name="connsiteX15" fmla="*/ 11626345 w 12192000"/>
              <a:gd name="connsiteY15" fmla="*/ 6281693 h 6858000"/>
              <a:gd name="connsiteX16" fmla="*/ 11599607 w 12192000"/>
              <a:gd name="connsiteY16" fmla="*/ 6308431 h 6858000"/>
              <a:gd name="connsiteX17" fmla="*/ 11626345 w 12192000"/>
              <a:gd name="connsiteY17" fmla="*/ 6335169 h 6858000"/>
              <a:gd name="connsiteX18" fmla="*/ 11653083 w 12192000"/>
              <a:gd name="connsiteY18" fmla="*/ 6308431 h 6858000"/>
              <a:gd name="connsiteX19" fmla="*/ 11626345 w 12192000"/>
              <a:gd name="connsiteY19" fmla="*/ 6281693 h 6858000"/>
              <a:gd name="connsiteX20" fmla="*/ 11533927 w 12192000"/>
              <a:gd name="connsiteY20" fmla="*/ 6244116 h 6858000"/>
              <a:gd name="connsiteX21" fmla="*/ 11497163 w 12192000"/>
              <a:gd name="connsiteY21" fmla="*/ 6280880 h 6858000"/>
              <a:gd name="connsiteX22" fmla="*/ 11533927 w 12192000"/>
              <a:gd name="connsiteY22" fmla="*/ 6317645 h 6858000"/>
              <a:gd name="connsiteX23" fmla="*/ 11570692 w 12192000"/>
              <a:gd name="connsiteY23" fmla="*/ 6280880 h 6858000"/>
              <a:gd name="connsiteX24" fmla="*/ 11533927 w 12192000"/>
              <a:gd name="connsiteY24" fmla="*/ 6244116 h 6858000"/>
              <a:gd name="connsiteX25" fmla="*/ 11657780 w 12192000"/>
              <a:gd name="connsiteY25" fmla="*/ 6209245 h 6858000"/>
              <a:gd name="connsiteX26" fmla="*/ 11637727 w 12192000"/>
              <a:gd name="connsiteY26" fmla="*/ 6229298 h 6858000"/>
              <a:gd name="connsiteX27" fmla="*/ 11657780 w 12192000"/>
              <a:gd name="connsiteY27" fmla="*/ 6249352 h 6858000"/>
              <a:gd name="connsiteX28" fmla="*/ 11677834 w 12192000"/>
              <a:gd name="connsiteY28" fmla="*/ 6229298 h 6858000"/>
              <a:gd name="connsiteX29" fmla="*/ 11657780 w 12192000"/>
              <a:gd name="connsiteY29" fmla="*/ 6209245 h 6858000"/>
              <a:gd name="connsiteX30" fmla="*/ 11430783 w 12192000"/>
              <a:gd name="connsiteY30" fmla="*/ 6207350 h 6858000"/>
              <a:gd name="connsiteX31" fmla="*/ 11387334 w 12192000"/>
              <a:gd name="connsiteY31" fmla="*/ 6250799 h 6858000"/>
              <a:gd name="connsiteX32" fmla="*/ 11430783 w 12192000"/>
              <a:gd name="connsiteY32" fmla="*/ 6294248 h 6858000"/>
              <a:gd name="connsiteX33" fmla="*/ 11474232 w 12192000"/>
              <a:gd name="connsiteY33" fmla="*/ 6250799 h 6858000"/>
              <a:gd name="connsiteX34" fmla="*/ 11430783 w 12192000"/>
              <a:gd name="connsiteY34" fmla="*/ 6207350 h 6858000"/>
              <a:gd name="connsiteX35" fmla="*/ 11598122 w 12192000"/>
              <a:gd name="connsiteY35" fmla="*/ 6162697 h 6858000"/>
              <a:gd name="connsiteX36" fmla="*/ 11571384 w 12192000"/>
              <a:gd name="connsiteY36" fmla="*/ 6189435 h 6858000"/>
              <a:gd name="connsiteX37" fmla="*/ 11598122 w 12192000"/>
              <a:gd name="connsiteY37" fmla="*/ 6216173 h 6858000"/>
              <a:gd name="connsiteX38" fmla="*/ 11624860 w 12192000"/>
              <a:gd name="connsiteY38" fmla="*/ 6189435 h 6858000"/>
              <a:gd name="connsiteX39" fmla="*/ 11598122 w 12192000"/>
              <a:gd name="connsiteY39" fmla="*/ 6162697 h 6858000"/>
              <a:gd name="connsiteX40" fmla="*/ 11531548 w 12192000"/>
              <a:gd name="connsiteY40" fmla="*/ 6111875 h 6858000"/>
              <a:gd name="connsiteX41" fmla="*/ 11501468 w 12192000"/>
              <a:gd name="connsiteY41" fmla="*/ 6141955 h 6858000"/>
              <a:gd name="connsiteX42" fmla="*/ 11531548 w 12192000"/>
              <a:gd name="connsiteY42" fmla="*/ 6172035 h 6858000"/>
              <a:gd name="connsiteX43" fmla="*/ 11561628 w 12192000"/>
              <a:gd name="connsiteY43" fmla="*/ 6141955 h 6858000"/>
              <a:gd name="connsiteX44" fmla="*/ 11531548 w 12192000"/>
              <a:gd name="connsiteY44" fmla="*/ 6111875 h 6858000"/>
              <a:gd name="connsiteX45" fmla="*/ 0 w 12192000"/>
              <a:gd name="connsiteY45" fmla="*/ 0 h 6858000"/>
              <a:gd name="connsiteX46" fmla="*/ 12192000 w 12192000"/>
              <a:gd name="connsiteY46" fmla="*/ 0 h 6858000"/>
              <a:gd name="connsiteX47" fmla="*/ 12192000 w 12192000"/>
              <a:gd name="connsiteY47" fmla="*/ 6858000 h 6858000"/>
              <a:gd name="connsiteX48" fmla="*/ 0 w 12192000"/>
              <a:gd name="connsiteY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2192000" h="6858000">
                <a:moveTo>
                  <a:pt x="11624097" y="6380712"/>
                </a:moveTo>
                <a:cubicBezTo>
                  <a:pt x="11600101" y="6380712"/>
                  <a:pt x="11580648" y="6400165"/>
                  <a:pt x="11580648" y="6424161"/>
                </a:cubicBezTo>
                <a:cubicBezTo>
                  <a:pt x="11580648" y="6448157"/>
                  <a:pt x="11600101" y="6467610"/>
                  <a:pt x="11624097" y="6467610"/>
                </a:cubicBezTo>
                <a:cubicBezTo>
                  <a:pt x="11648093" y="6467610"/>
                  <a:pt x="11667546" y="6448157"/>
                  <a:pt x="11667546" y="6424161"/>
                </a:cubicBezTo>
                <a:cubicBezTo>
                  <a:pt x="11667546" y="6400165"/>
                  <a:pt x="11648093" y="6380712"/>
                  <a:pt x="11624097" y="6380712"/>
                </a:cubicBezTo>
                <a:close/>
                <a:moveTo>
                  <a:pt x="11505225" y="6370685"/>
                </a:moveTo>
                <a:cubicBezTo>
                  <a:pt x="11475691" y="6370685"/>
                  <a:pt x="11451749" y="6394627"/>
                  <a:pt x="11451749" y="6424161"/>
                </a:cubicBezTo>
                <a:cubicBezTo>
                  <a:pt x="11451749" y="6453694"/>
                  <a:pt x="11475691" y="6477636"/>
                  <a:pt x="11505225" y="6477636"/>
                </a:cubicBezTo>
                <a:cubicBezTo>
                  <a:pt x="11534758" y="6477636"/>
                  <a:pt x="11558700" y="6453694"/>
                  <a:pt x="11558700" y="6424161"/>
                </a:cubicBezTo>
                <a:cubicBezTo>
                  <a:pt x="11558700" y="6394627"/>
                  <a:pt x="11534758" y="6370685"/>
                  <a:pt x="11505225" y="6370685"/>
                </a:cubicBezTo>
                <a:close/>
                <a:moveTo>
                  <a:pt x="11365082" y="6357316"/>
                </a:moveTo>
                <a:cubicBezTo>
                  <a:pt x="11328165" y="6357316"/>
                  <a:pt x="11298238" y="6387243"/>
                  <a:pt x="11298238" y="6424160"/>
                </a:cubicBezTo>
                <a:cubicBezTo>
                  <a:pt x="11298238" y="6461077"/>
                  <a:pt x="11328165" y="6491005"/>
                  <a:pt x="11365082" y="6491005"/>
                </a:cubicBezTo>
                <a:cubicBezTo>
                  <a:pt x="11402000" y="6491005"/>
                  <a:pt x="11431927" y="6461077"/>
                  <a:pt x="11431927" y="6424160"/>
                </a:cubicBezTo>
                <a:cubicBezTo>
                  <a:pt x="11431927" y="6387243"/>
                  <a:pt x="11402000" y="6357316"/>
                  <a:pt x="11365082" y="6357316"/>
                </a:cubicBezTo>
                <a:close/>
                <a:moveTo>
                  <a:pt x="11626345" y="6281693"/>
                </a:moveTo>
                <a:cubicBezTo>
                  <a:pt x="11611578" y="6281693"/>
                  <a:pt x="11599607" y="6293664"/>
                  <a:pt x="11599607" y="6308431"/>
                </a:cubicBezTo>
                <a:cubicBezTo>
                  <a:pt x="11599607" y="6323198"/>
                  <a:pt x="11611578" y="6335169"/>
                  <a:pt x="11626345" y="6335169"/>
                </a:cubicBezTo>
                <a:cubicBezTo>
                  <a:pt x="11641112" y="6335169"/>
                  <a:pt x="11653083" y="6323198"/>
                  <a:pt x="11653083" y="6308431"/>
                </a:cubicBezTo>
                <a:cubicBezTo>
                  <a:pt x="11653083" y="6293664"/>
                  <a:pt x="11641112" y="6281693"/>
                  <a:pt x="11626345" y="6281693"/>
                </a:cubicBezTo>
                <a:close/>
                <a:moveTo>
                  <a:pt x="11533927" y="6244116"/>
                </a:moveTo>
                <a:cubicBezTo>
                  <a:pt x="11513623" y="6244116"/>
                  <a:pt x="11497163" y="6260576"/>
                  <a:pt x="11497163" y="6280880"/>
                </a:cubicBezTo>
                <a:cubicBezTo>
                  <a:pt x="11497163" y="6301185"/>
                  <a:pt x="11513623" y="6317645"/>
                  <a:pt x="11533927" y="6317645"/>
                </a:cubicBezTo>
                <a:cubicBezTo>
                  <a:pt x="11554232" y="6317645"/>
                  <a:pt x="11570692" y="6301185"/>
                  <a:pt x="11570692" y="6280880"/>
                </a:cubicBezTo>
                <a:cubicBezTo>
                  <a:pt x="11570692" y="6260576"/>
                  <a:pt x="11554232" y="6244116"/>
                  <a:pt x="11533927" y="6244116"/>
                </a:cubicBezTo>
                <a:close/>
                <a:moveTo>
                  <a:pt x="11657780" y="6209245"/>
                </a:moveTo>
                <a:cubicBezTo>
                  <a:pt x="11646705" y="6209245"/>
                  <a:pt x="11637727" y="6218223"/>
                  <a:pt x="11637727" y="6229298"/>
                </a:cubicBezTo>
                <a:cubicBezTo>
                  <a:pt x="11637727" y="6240374"/>
                  <a:pt x="11646705" y="6249352"/>
                  <a:pt x="11657780" y="6249352"/>
                </a:cubicBezTo>
                <a:cubicBezTo>
                  <a:pt x="11668856" y="6249352"/>
                  <a:pt x="11677834" y="6240374"/>
                  <a:pt x="11677834" y="6229298"/>
                </a:cubicBezTo>
                <a:cubicBezTo>
                  <a:pt x="11677834" y="6218223"/>
                  <a:pt x="11668856" y="6209245"/>
                  <a:pt x="11657780" y="6209245"/>
                </a:cubicBezTo>
                <a:close/>
                <a:moveTo>
                  <a:pt x="11430783" y="6207350"/>
                </a:moveTo>
                <a:cubicBezTo>
                  <a:pt x="11406787" y="6207350"/>
                  <a:pt x="11387334" y="6226803"/>
                  <a:pt x="11387334" y="6250799"/>
                </a:cubicBezTo>
                <a:cubicBezTo>
                  <a:pt x="11387334" y="6274795"/>
                  <a:pt x="11406787" y="6294248"/>
                  <a:pt x="11430783" y="6294248"/>
                </a:cubicBezTo>
                <a:cubicBezTo>
                  <a:pt x="11454779" y="6294248"/>
                  <a:pt x="11474232" y="6274795"/>
                  <a:pt x="11474232" y="6250799"/>
                </a:cubicBezTo>
                <a:cubicBezTo>
                  <a:pt x="11474232" y="6226803"/>
                  <a:pt x="11454779" y="6207350"/>
                  <a:pt x="11430783" y="6207350"/>
                </a:cubicBezTo>
                <a:close/>
                <a:moveTo>
                  <a:pt x="11598122" y="6162697"/>
                </a:moveTo>
                <a:cubicBezTo>
                  <a:pt x="11583355" y="6162697"/>
                  <a:pt x="11571384" y="6174668"/>
                  <a:pt x="11571384" y="6189435"/>
                </a:cubicBezTo>
                <a:cubicBezTo>
                  <a:pt x="11571384" y="6204202"/>
                  <a:pt x="11583355" y="6216173"/>
                  <a:pt x="11598122" y="6216173"/>
                </a:cubicBezTo>
                <a:cubicBezTo>
                  <a:pt x="11612889" y="6216173"/>
                  <a:pt x="11624860" y="6204202"/>
                  <a:pt x="11624860" y="6189435"/>
                </a:cubicBezTo>
                <a:cubicBezTo>
                  <a:pt x="11624860" y="6174668"/>
                  <a:pt x="11612889" y="6162697"/>
                  <a:pt x="11598122" y="6162697"/>
                </a:cubicBezTo>
                <a:close/>
                <a:moveTo>
                  <a:pt x="11531548" y="6111875"/>
                </a:moveTo>
                <a:cubicBezTo>
                  <a:pt x="11514935" y="6111875"/>
                  <a:pt x="11501468" y="6125342"/>
                  <a:pt x="11501468" y="6141955"/>
                </a:cubicBezTo>
                <a:cubicBezTo>
                  <a:pt x="11501468" y="6158568"/>
                  <a:pt x="11514935" y="6172035"/>
                  <a:pt x="11531548" y="6172035"/>
                </a:cubicBezTo>
                <a:cubicBezTo>
                  <a:pt x="11548161" y="6172035"/>
                  <a:pt x="11561628" y="6158568"/>
                  <a:pt x="11561628" y="6141955"/>
                </a:cubicBezTo>
                <a:cubicBezTo>
                  <a:pt x="11561628" y="6125342"/>
                  <a:pt x="11548161" y="6111875"/>
                  <a:pt x="11531548" y="611187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3679440"/>
            <a:ext cx="11160124" cy="1631216"/>
          </a:xfrm>
        </p:spPr>
        <p:txBody>
          <a:bodyPr>
            <a:noAutofit/>
          </a:bodyPr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cs-CZ" dirty="0"/>
              <a:t>Důležité sdělení,</a:t>
            </a:r>
            <a:br>
              <a:rPr lang="cs-CZ" dirty="0"/>
            </a:br>
            <a:r>
              <a:rPr lang="cs-CZ" dirty="0"/>
              <a:t>2 řádky, velikost 50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0017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konov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7E23D69-7ABC-AD74-B4BD-E005FA62B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826" y="2194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5703A2-CC5E-B362-F620-848AD1AF4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4826" y="3388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F5AA4F88-4E4E-ADBF-E00C-3FD4DFB517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4826" y="4582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5CD464AC-E7D2-06EA-EE72-6A43158435F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34274" y="2194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A1817146-6FC1-CD8A-24CD-CCD0D382C02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34274" y="3388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5EC25249-AD41-5755-F527-7B1F978AB4E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34274" y="4582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2" name="Zástupný symbol obrázku 21">
            <a:extLst>
              <a:ext uri="{FF2B5EF4-FFF2-40B4-BE49-F238E27FC236}">
                <a16:creationId xmlns:a16="http://schemas.microsoft.com/office/drawing/2014/main" id="{7122282D-C331-3209-BBE9-5B2A4F6FAA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15938" y="3388555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23" name="Zástupný symbol obrázku 22">
            <a:extLst>
              <a:ext uri="{FF2B5EF4-FFF2-40B4-BE49-F238E27FC236}">
                <a16:creationId xmlns:a16="http://schemas.microsoft.com/office/drawing/2014/main" id="{598484A2-FD5E-E3FD-8659-8D0E724DD43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15938" y="4582893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25" name="Zástupný symbol obrázku 24">
            <a:extLst>
              <a:ext uri="{FF2B5EF4-FFF2-40B4-BE49-F238E27FC236}">
                <a16:creationId xmlns:a16="http://schemas.microsoft.com/office/drawing/2014/main" id="{E066079D-B945-DD0F-E41B-BD1DBDE01BC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275388" y="2194217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26" name="Zástupný symbol obrázku 25">
            <a:extLst>
              <a:ext uri="{FF2B5EF4-FFF2-40B4-BE49-F238E27FC236}">
                <a16:creationId xmlns:a16="http://schemas.microsoft.com/office/drawing/2014/main" id="{466D0EE5-64F7-FD23-E291-407F91CEE88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75388" y="3388555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27" name="Zástupný symbol obrázku 26">
            <a:extLst>
              <a:ext uri="{FF2B5EF4-FFF2-40B4-BE49-F238E27FC236}">
                <a16:creationId xmlns:a16="http://schemas.microsoft.com/office/drawing/2014/main" id="{9B77B3BD-EFCB-2C68-B093-67C569AE2F4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275388" y="4582893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37" name="Zástupný symbol obrázku 36">
            <a:extLst>
              <a:ext uri="{FF2B5EF4-FFF2-40B4-BE49-F238E27FC236}">
                <a16:creationId xmlns:a16="http://schemas.microsoft.com/office/drawing/2014/main" id="{FB44E9D0-FBD7-7C0E-2E88-B3B1E4439F9E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15938" y="2194217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1360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1118">
          <p15:clr>
            <a:srgbClr val="A4A3A4"/>
          </p15:clr>
        </p15:guide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4" name="Ovál 3">
            <a:extLst>
              <a:ext uri="{FF2B5EF4-FFF2-40B4-BE49-F238E27FC236}">
                <a16:creationId xmlns:a16="http://schemas.microsoft.com/office/drawing/2014/main" id="{6484F367-6811-7DFE-FA15-11BA5BB966B1}"/>
              </a:ext>
            </a:extLst>
          </p:cNvPr>
          <p:cNvSpPr/>
          <p:nvPr userDrawn="1"/>
        </p:nvSpPr>
        <p:spPr>
          <a:xfrm>
            <a:off x="3848354" y="1592263"/>
            <a:ext cx="3136900" cy="31369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82224576-958D-2028-D54E-491E57C7D7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6761" y="2029292"/>
            <a:ext cx="7512695" cy="4454604"/>
          </a:xfrm>
          <a:prstGeom prst="rect">
            <a:avLst/>
          </a:prstGeom>
        </p:spPr>
      </p:pic>
      <p:sp>
        <p:nvSpPr>
          <p:cNvPr id="11" name="Zástupný symbol obrázku 8">
            <a:extLst>
              <a:ext uri="{FF2B5EF4-FFF2-40B4-BE49-F238E27FC236}">
                <a16:creationId xmlns:a16="http://schemas.microsoft.com/office/drawing/2014/main" id="{B146EBF4-D626-DC68-C654-2F88CFA2954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71588" y="2249489"/>
            <a:ext cx="4702493" cy="3109912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Content Placeholder 20">
            <a:extLst>
              <a:ext uri="{FF2B5EF4-FFF2-40B4-BE49-F238E27FC236}">
                <a16:creationId xmlns:a16="http://schemas.microsoft.com/office/drawing/2014/main" id="{5E6D93AC-D101-1CEE-83F9-D8B01BD7BC97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7175500" y="2249490"/>
            <a:ext cx="4500563" cy="3342998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54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4520" userDrawn="1">
          <p15:clr>
            <a:srgbClr val="A4A3A4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ový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DB2BF8F-2115-FFAF-29AF-F449A62EB64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096225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DB1C4E63-5903-ADA7-90F9-0ABC09B636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937" y="2499711"/>
            <a:ext cx="54006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C9767AFC-7DAF-B8F3-1201-6F8BEB187BA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3408442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D045D357-6482-ADE2-54A0-678299ADB38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937" y="3811928"/>
            <a:ext cx="54006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9C0B535D-CB41-A229-D2C4-1CDDDDC4C2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939" y="4717389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B9A779D9-F48D-BEFE-213D-3078D698D03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5938" y="5120875"/>
            <a:ext cx="54006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6" name="Zástupný symbol obrázku 8">
            <a:extLst>
              <a:ext uri="{FF2B5EF4-FFF2-40B4-BE49-F238E27FC236}">
                <a16:creationId xmlns:a16="http://schemas.microsoft.com/office/drawing/2014/main" id="{3FAC611D-CCCB-7001-E1EE-9F495239B0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5389" y="2202498"/>
            <a:ext cx="5400675" cy="3437463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9496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3840">
          <p15:clr>
            <a:srgbClr val="A4A3A4"/>
          </p15:clr>
        </p15:guide>
        <p15:guide id="8" pos="3727">
          <p15:clr>
            <a:srgbClr val="A4A3A4"/>
          </p15:clr>
        </p15:guide>
        <p15:guide id="9" pos="3953">
          <p15:clr>
            <a:srgbClr val="A4A3A4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ový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6A240523-1248-7822-D410-86BAE8F11F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433831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2ED1110A-CE63-5151-63CA-08F76A5DA0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937" y="2837317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C4483F36-27A9-53E3-1DD1-99EE67781D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4064170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4F7062D5-F19F-73B2-F2FF-AAEB8AB14F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937" y="4467656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ADE0E75F-9292-E5E3-9CAF-026CBCD460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5388" y="2433831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1B624C39-98D1-33CE-AEA6-69FB1808BD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5387" y="2837317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279826-D9DC-053E-A6B8-2E778DDF913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75388" y="4064170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A91F1ED0-EB99-5E22-FE1E-E5852545B25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75387" y="4467656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42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3727" userDrawn="1">
          <p15:clr>
            <a:srgbClr val="A4A3A4"/>
          </p15:clr>
        </p15:guide>
        <p15:guide id="9" pos="3953" userDrawn="1">
          <p15:clr>
            <a:srgbClr val="A4A3A4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2DFC03-E97E-7A3B-B976-1C66535AB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</a:p>
        </p:txBody>
      </p:sp>
      <p:pic>
        <p:nvPicPr>
          <p:cNvPr id="3" name="Grafický objekt 5">
            <a:extLst>
              <a:ext uri="{FF2B5EF4-FFF2-40B4-BE49-F238E27FC236}">
                <a16:creationId xmlns:a16="http://schemas.microsoft.com/office/drawing/2014/main" id="{369FEA9B-F2E1-90EE-AF13-6CB00B15F5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7667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_modrá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ovéPole 8">
            <a:extLst>
              <a:ext uri="{FF2B5EF4-FFF2-40B4-BE49-F238E27FC236}">
                <a16:creationId xmlns:a16="http://schemas.microsoft.com/office/drawing/2014/main" id="{7E41002D-5D23-3519-23CC-1E815FCCB4F3}"/>
              </a:ext>
            </a:extLst>
          </p:cNvPr>
          <p:cNvSpPr txBox="1"/>
          <p:nvPr userDrawn="1"/>
        </p:nvSpPr>
        <p:spPr>
          <a:xfrm>
            <a:off x="517526" y="553842"/>
            <a:ext cx="55784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Ministerstvo pro místní rozvoj</a:t>
            </a:r>
            <a:b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Národní orgán pro koordinaci</a:t>
            </a:r>
          </a:p>
        </p:txBody>
      </p:sp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527" y="1782450"/>
            <a:ext cx="7200000" cy="2400657"/>
          </a:xfrm>
        </p:spPr>
        <p:txBody>
          <a:bodyPr anchor="ctr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prezentace,</a:t>
            </a:r>
            <a:br>
              <a:rPr lang="cs-CZ" dirty="0"/>
            </a:br>
            <a:r>
              <a:rPr lang="cs-CZ" dirty="0"/>
              <a:t>max 3 řádky,</a:t>
            </a:r>
            <a:br>
              <a:rPr lang="cs-CZ" dirty="0"/>
            </a:br>
            <a:r>
              <a:rPr lang="cs-CZ" dirty="0"/>
              <a:t>velikost 50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6CB7B6C-6616-96F2-F02D-5E23F90770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7525" y="4779223"/>
            <a:ext cx="5578475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Jméno a Příjmení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525" y="5252231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Datum</a:t>
            </a:r>
            <a:endParaRPr lang="en-US" dirty="0"/>
          </a:p>
        </p:txBody>
      </p:sp>
      <p:pic>
        <p:nvPicPr>
          <p:cNvPr id="3" name="Obrázek 4">
            <a:extLst>
              <a:ext uri="{FF2B5EF4-FFF2-40B4-BE49-F238E27FC236}">
                <a16:creationId xmlns:a16="http://schemas.microsoft.com/office/drawing/2014/main" id="{30464F9B-0B52-147D-82F1-41826288BF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69" y="5869007"/>
            <a:ext cx="3754788" cy="45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920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cký objekt 5">
            <a:extLst>
              <a:ext uri="{FF2B5EF4-FFF2-40B4-BE49-F238E27FC236}">
                <a16:creationId xmlns:a16="http://schemas.microsoft.com/office/drawing/2014/main" id="{29E90823-12A8-EF3E-969A-E8437F2A2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52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ovéPole 8">
            <a:extLst>
              <a:ext uri="{FF2B5EF4-FFF2-40B4-BE49-F238E27FC236}">
                <a16:creationId xmlns:a16="http://schemas.microsoft.com/office/drawing/2014/main" id="{7E41002D-5D23-3519-23CC-1E815FCCB4F3}"/>
              </a:ext>
            </a:extLst>
          </p:cNvPr>
          <p:cNvSpPr txBox="1"/>
          <p:nvPr userDrawn="1"/>
        </p:nvSpPr>
        <p:spPr>
          <a:xfrm>
            <a:off x="517526" y="553842"/>
            <a:ext cx="55784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Ministerstvo pro místní rozvoj</a:t>
            </a:r>
            <a:b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Národní orgán pro koordinaci</a:t>
            </a: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527" y="2773209"/>
            <a:ext cx="7558086" cy="720000"/>
          </a:xfrm>
        </p:spPr>
        <p:txBody>
          <a:bodyPr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Výzva k akci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525" y="3575971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Email</a:t>
            </a:r>
            <a:endParaRPr lang="en-US" dirty="0"/>
          </a:p>
        </p:txBody>
      </p:sp>
      <p:pic>
        <p:nvPicPr>
          <p:cNvPr id="3" name="Obrázek 4">
            <a:extLst>
              <a:ext uri="{FF2B5EF4-FFF2-40B4-BE49-F238E27FC236}">
                <a16:creationId xmlns:a16="http://schemas.microsoft.com/office/drawing/2014/main" id="{30464F9B-0B52-147D-82F1-41826288BF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69" y="5869007"/>
            <a:ext cx="3754788" cy="45200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2E2DD3A-886B-5633-B88C-8AE04AFD8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25" y="3832863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Telefonní číslo</a:t>
            </a:r>
            <a:endParaRPr lang="en-US" dirty="0"/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2A31AAB4-8AF4-077A-D378-B065E5F8E8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7" name="Zástupný symbol obrázku 8">
            <a:extLst>
              <a:ext uri="{FF2B5EF4-FFF2-40B4-BE49-F238E27FC236}">
                <a16:creationId xmlns:a16="http://schemas.microsoft.com/office/drawing/2014/main" id="{27EB7460-4717-1744-288C-40B7C4AD96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35536" y="5127850"/>
            <a:ext cx="967164" cy="967164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2341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087" userDrawn="1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2DC1-CB96-482B-8396-4008C9691C2A}" type="datetimeFigureOut">
              <a:rPr lang="cs-CZ" smtClean="0"/>
              <a:t>27.11.2025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369F3-DABC-4F2A-90C2-1F4317092C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4558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ovéPole 8">
            <a:extLst>
              <a:ext uri="{FF2B5EF4-FFF2-40B4-BE49-F238E27FC236}">
                <a16:creationId xmlns:a16="http://schemas.microsoft.com/office/drawing/2014/main" id="{7E41002D-5D23-3519-23CC-1E815FCCB4F3}"/>
              </a:ext>
            </a:extLst>
          </p:cNvPr>
          <p:cNvSpPr txBox="1"/>
          <p:nvPr userDrawn="1"/>
        </p:nvSpPr>
        <p:spPr>
          <a:xfrm>
            <a:off x="517526" y="553842"/>
            <a:ext cx="55784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Ministry of Regional Development CZ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C4DA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National Coordination Authority</a:t>
            </a:r>
          </a:p>
        </p:txBody>
      </p:sp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527" y="1782450"/>
            <a:ext cx="7200000" cy="2400657"/>
          </a:xfrm>
        </p:spPr>
        <p:txBody>
          <a:bodyPr anchor="ctr">
            <a:spAutoFit/>
          </a:bodyPr>
          <a:lstStyle>
            <a:lvl1pPr>
              <a:defRPr/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max 3 rows,</a:t>
            </a:r>
            <a:br>
              <a:rPr lang="en-US" dirty="0"/>
            </a:br>
            <a:r>
              <a:rPr lang="cs-CZ" dirty="0"/>
              <a:t>s</a:t>
            </a:r>
            <a:r>
              <a:rPr lang="en-US" dirty="0" err="1"/>
              <a:t>ize</a:t>
            </a:r>
            <a:r>
              <a:rPr lang="en-US" dirty="0"/>
              <a:t> 50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6CB7B6C-6616-96F2-F02D-5E23F90770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7525" y="4779223"/>
            <a:ext cx="5578475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Name and </a:t>
            </a:r>
            <a:r>
              <a:rPr lang="cs-CZ" dirty="0" err="1"/>
              <a:t>surname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525" y="5252231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 err="1"/>
              <a:t>Date</a:t>
            </a:r>
            <a:endParaRPr lang="en-US" dirty="0"/>
          </a:p>
        </p:txBody>
      </p:sp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39DE891B-DFD9-50E4-E997-62060FE6927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015" y="5865777"/>
            <a:ext cx="3935265" cy="45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33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527" y="1782450"/>
            <a:ext cx="7200000" cy="2400657"/>
          </a:xfrm>
        </p:spPr>
        <p:txBody>
          <a:bodyPr anchor="ctr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max 3 rows,</a:t>
            </a:r>
            <a:br>
              <a:rPr lang="en-US" dirty="0"/>
            </a:br>
            <a:r>
              <a:rPr lang="cs-CZ" dirty="0"/>
              <a:t>s</a:t>
            </a:r>
            <a:r>
              <a:rPr lang="en-US" dirty="0" err="1"/>
              <a:t>ize</a:t>
            </a:r>
            <a:r>
              <a:rPr lang="en-US" dirty="0"/>
              <a:t> 50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6CB7B6C-6616-96F2-F02D-5E23F90770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7525" y="4779223"/>
            <a:ext cx="5578475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Name and </a:t>
            </a:r>
            <a:r>
              <a:rPr lang="cs-CZ" dirty="0" err="1"/>
              <a:t>surname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525" y="5252231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 err="1"/>
              <a:t>Date</a:t>
            </a:r>
            <a:endParaRPr lang="en-US" dirty="0"/>
          </a:p>
        </p:txBody>
      </p:sp>
      <p:sp>
        <p:nvSpPr>
          <p:cNvPr id="2" name="TextovéPole 8">
            <a:extLst>
              <a:ext uri="{FF2B5EF4-FFF2-40B4-BE49-F238E27FC236}">
                <a16:creationId xmlns:a16="http://schemas.microsoft.com/office/drawing/2014/main" id="{5A62A276-6F45-F65A-9C63-609348264846}"/>
              </a:ext>
            </a:extLst>
          </p:cNvPr>
          <p:cNvSpPr txBox="1"/>
          <p:nvPr userDrawn="1"/>
        </p:nvSpPr>
        <p:spPr>
          <a:xfrm>
            <a:off x="517526" y="553842"/>
            <a:ext cx="55784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Ministry of Regional Development CZ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National Coordination Authority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490E7372-9204-65F6-3D62-88B92C31EA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1269" y="5875930"/>
            <a:ext cx="3909996" cy="44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49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6406" y="1782450"/>
            <a:ext cx="6480000" cy="2400657"/>
          </a:xfrm>
        </p:spPr>
        <p:txBody>
          <a:bodyPr wrap="square" anchor="b">
            <a:spAutoFit/>
          </a:bodyPr>
          <a:lstStyle>
            <a:lvl1pPr>
              <a:defRPr/>
            </a:lvl1pPr>
          </a:lstStyle>
          <a:p>
            <a:r>
              <a:rPr lang="en-US" dirty="0"/>
              <a:t>Chapter title,</a:t>
            </a:r>
            <a:br>
              <a:rPr lang="en-US" dirty="0"/>
            </a:br>
            <a:r>
              <a:rPr lang="en-US" dirty="0"/>
              <a:t>max 3 rows,</a:t>
            </a:r>
            <a:br>
              <a:rPr lang="en-US" dirty="0"/>
            </a:br>
            <a:r>
              <a:rPr lang="cs-CZ" dirty="0"/>
              <a:t>s</a:t>
            </a:r>
            <a:r>
              <a:rPr lang="en-US" dirty="0" err="1"/>
              <a:t>ize</a:t>
            </a:r>
            <a:r>
              <a:rPr lang="en-US" dirty="0"/>
              <a:t> 50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6407" y="4290588"/>
            <a:ext cx="55784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 err="1"/>
              <a:t>Content</a:t>
            </a:r>
            <a:r>
              <a:rPr lang="cs-CZ" dirty="0"/>
              <a:t> </a:t>
            </a:r>
            <a:r>
              <a:rPr lang="en-US" dirty="0"/>
              <a:t>of the chapter, two lines, size 18</a:t>
            </a:r>
          </a:p>
        </p:txBody>
      </p:sp>
    </p:spTree>
    <p:extLst>
      <p:ext uri="{BB962C8B-B14F-4D97-AF65-F5344CB8AC3E}">
        <p14:creationId xmlns:p14="http://schemas.microsoft.com/office/powerpoint/2010/main" val="928808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118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6406" y="1782450"/>
            <a:ext cx="6480000" cy="2400657"/>
          </a:xfrm>
        </p:spPr>
        <p:txBody>
          <a:bodyPr wrap="square" anchor="b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Chapter title,</a:t>
            </a:r>
            <a:br>
              <a:rPr lang="en-US" dirty="0"/>
            </a:br>
            <a:r>
              <a:rPr lang="en-US" dirty="0"/>
              <a:t>max 3 rows,</a:t>
            </a:r>
            <a:br>
              <a:rPr lang="en-US" dirty="0"/>
            </a:br>
            <a:r>
              <a:rPr lang="cs-CZ" dirty="0"/>
              <a:t>s</a:t>
            </a:r>
            <a:r>
              <a:rPr lang="en-US" dirty="0" err="1"/>
              <a:t>ize</a:t>
            </a:r>
            <a:r>
              <a:rPr lang="en-US" dirty="0"/>
              <a:t> 50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6407" y="4290588"/>
            <a:ext cx="55784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 err="1"/>
              <a:t>Content</a:t>
            </a:r>
            <a:r>
              <a:rPr lang="cs-CZ" dirty="0"/>
              <a:t> </a:t>
            </a:r>
            <a:r>
              <a:rPr lang="en-US" dirty="0"/>
              <a:t>of the chapter, two lines, size 18</a:t>
            </a:r>
          </a:p>
        </p:txBody>
      </p:sp>
    </p:spTree>
    <p:extLst>
      <p:ext uri="{BB962C8B-B14F-4D97-AF65-F5344CB8AC3E}">
        <p14:creationId xmlns:p14="http://schemas.microsoft.com/office/powerpoint/2010/main" val="1026998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118">
          <p15:clr>
            <a:srgbClr val="A4A3A4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sh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Headline, 1 line, size 50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E1417A-DDB8-7534-46EC-90260BDA95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559217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7E23D69-7ABC-AD74-B4BD-E005FA62B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825" y="1559217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697B98B-2F2F-197B-F21C-09EA1709C2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2753555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5703A2-CC5E-B362-F620-848AD1AF4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4825" y="2753555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352F272-B649-6332-BABA-2892991C82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3947893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F5AA4F88-4E4E-ADBF-E00C-3FD4DFB517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4825" y="3947893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072AE6B-2A13-F5CF-B051-A39ED044C5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5137222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CF10D37-1928-77C4-3711-7AE80F5693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74825" y="5137222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065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1118">
          <p15:clr>
            <a:srgbClr val="A4A3A4"/>
          </p15:clr>
        </p15:guide>
        <p15:guide id="4" orient="horz" pos="981">
          <p15:clr>
            <a:srgbClr val="A4A3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l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E1417A-DDB8-7534-46EC-90260BDA95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559217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7E23D69-7ABC-AD74-B4BD-E005FA62B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826" y="1559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697B98B-2F2F-197B-F21C-09EA1709C2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2753555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5703A2-CC5E-B362-F620-848AD1AF4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4826" y="2753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352F272-B649-6332-BABA-2892991C82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3947893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F5AA4F88-4E4E-ADBF-E00C-3FD4DFB517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4826" y="3947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072AE6B-2A13-F5CF-B051-A39ED044C5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5137222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CF10D37-1928-77C4-3711-7AE80F5693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74826" y="5137222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5B95A727-62A8-3C6A-3279-0EF45366320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5386" y="1559217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5CD464AC-E7D2-06EA-EE72-6A43158435F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34274" y="1559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7ECF772-66BD-8944-3C2B-387C1686E8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75386" y="2753555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A1817146-6FC1-CD8A-24CD-CCD0D382C02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34274" y="2753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708EAA16-55A3-E227-D55A-2F15EF3686B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75386" y="3947893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5EC25249-AD41-5755-F527-7B1F978AB4E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34274" y="3947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2EFA46A-796F-A5A3-A612-25FAB44B45A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75386" y="5137222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6B0A93C3-54B5-4028-569D-33D5DB97F5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534274" y="5137222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0577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1118">
          <p15:clr>
            <a:srgbClr val="A4A3A4"/>
          </p15:clr>
        </p15:guide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4F7915C2-3FC8-5558-4B0E-AA7D6D9C69F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1557338"/>
            <a:ext cx="11160125" cy="442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958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olový_bíl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6406" y="1782450"/>
            <a:ext cx="6480000" cy="2400657"/>
          </a:xfrm>
        </p:spPr>
        <p:txBody>
          <a:bodyPr wrap="square" anchor="b">
            <a:spAutoFit/>
          </a:bodyPr>
          <a:lstStyle>
            <a:lvl1pPr>
              <a:defRPr/>
            </a:lvl1pPr>
          </a:lstStyle>
          <a:p>
            <a:r>
              <a:rPr lang="cs-CZ" dirty="0"/>
              <a:t>Název kapitoly,</a:t>
            </a:r>
            <a:br>
              <a:rPr lang="cs-CZ" dirty="0"/>
            </a:br>
            <a:r>
              <a:rPr lang="cs-CZ" dirty="0"/>
              <a:t>max 3 řádky,</a:t>
            </a:r>
            <a:br>
              <a:rPr lang="cs-CZ" dirty="0"/>
            </a:br>
            <a:r>
              <a:rPr lang="cs-CZ" dirty="0"/>
              <a:t>velikost 50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6407" y="4290588"/>
            <a:ext cx="55784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 popisující obsah kapitoly, dva řádky,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161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118" userDrawn="1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wo columns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4F7915C2-3FC8-5558-4B0E-AA7D6D9C69F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1557338"/>
            <a:ext cx="5400675" cy="4428000"/>
          </a:xfrm>
        </p:spPr>
        <p:txBody>
          <a:bodyPr/>
          <a:lstStyle/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2" name="Content Placeholder 20">
            <a:extLst>
              <a:ext uri="{FF2B5EF4-FFF2-40B4-BE49-F238E27FC236}">
                <a16:creationId xmlns:a16="http://schemas.microsoft.com/office/drawing/2014/main" id="{E305D2D2-84BD-0B33-2CF8-33553E88D3EA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275389" y="1557338"/>
            <a:ext cx="5400675" cy="4428000"/>
          </a:xfrm>
        </p:spPr>
        <p:txBody>
          <a:bodyPr/>
          <a:lstStyle/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524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wo column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4F7915C2-3FC8-5558-4B0E-AA7D6D9C69F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2454442"/>
            <a:ext cx="5400675" cy="3492000"/>
          </a:xfrm>
        </p:spPr>
        <p:txBody>
          <a:bodyPr/>
          <a:lstStyle/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2" name="Content Placeholder 20">
            <a:extLst>
              <a:ext uri="{FF2B5EF4-FFF2-40B4-BE49-F238E27FC236}">
                <a16:creationId xmlns:a16="http://schemas.microsoft.com/office/drawing/2014/main" id="{E305D2D2-84BD-0B33-2CF8-33553E88D3EA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275389" y="2454442"/>
            <a:ext cx="5400675" cy="3492000"/>
          </a:xfrm>
        </p:spPr>
        <p:txBody>
          <a:bodyPr/>
          <a:lstStyle/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CB2AC407-DD29-973D-4B54-DCA7AAFE5A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023126"/>
            <a:ext cx="5399088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9340A3DE-EF47-8DE6-3379-6CF83D2F514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75389" y="2023126"/>
            <a:ext cx="5399088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624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obrázku 8">
            <a:extLst>
              <a:ext uri="{FF2B5EF4-FFF2-40B4-BE49-F238E27FC236}">
                <a16:creationId xmlns:a16="http://schemas.microsoft.com/office/drawing/2014/main" id="{9A740820-3033-6C8A-E29F-8B251C356E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5388" y="1557337"/>
            <a:ext cx="5400675" cy="4428000"/>
          </a:xfrm>
        </p:spPr>
        <p:txBody>
          <a:bodyPr/>
          <a:lstStyle/>
          <a:p>
            <a:endParaRPr lang="cs-CZ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12" name="Content Placeholder 20">
            <a:extLst>
              <a:ext uri="{FF2B5EF4-FFF2-40B4-BE49-F238E27FC236}">
                <a16:creationId xmlns:a16="http://schemas.microsoft.com/office/drawing/2014/main" id="{D8404DF5-D26D-8AD2-4068-C2F4D43BA5AE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1557338"/>
            <a:ext cx="5400675" cy="4428000"/>
          </a:xfrm>
        </p:spPr>
        <p:txBody>
          <a:bodyPr/>
          <a:lstStyle/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82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D02BC9B-5CB5-22DE-A9A4-9D6CB869A5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5389" y="5121338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5" name="Zástupný symbol obrázku 8">
            <a:extLst>
              <a:ext uri="{FF2B5EF4-FFF2-40B4-BE49-F238E27FC236}">
                <a16:creationId xmlns:a16="http://schemas.microsoft.com/office/drawing/2014/main" id="{62351B49-E000-501B-AA3D-CA72F885CFC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5389" y="1557338"/>
            <a:ext cx="5400675" cy="3437463"/>
          </a:xfrm>
        </p:spPr>
        <p:txBody>
          <a:bodyPr/>
          <a:lstStyle/>
          <a:p>
            <a:endParaRPr lang="cs-CZ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234087B8-1112-27D5-6943-C1D7D13EFA9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937" y="5121338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7" name="Zástupný symbol obrázku 8">
            <a:extLst>
              <a:ext uri="{FF2B5EF4-FFF2-40B4-BE49-F238E27FC236}">
                <a16:creationId xmlns:a16="http://schemas.microsoft.com/office/drawing/2014/main" id="{19DC37B9-9326-2BC7-496C-1AC4F647FD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5936" y="1557337"/>
            <a:ext cx="5400675" cy="3437463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3266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ál 3">
            <a:extLst>
              <a:ext uri="{FF2B5EF4-FFF2-40B4-BE49-F238E27FC236}">
                <a16:creationId xmlns:a16="http://schemas.microsoft.com/office/drawing/2014/main" id="{366B4B90-0415-FCFA-5EE1-FCA141C9AD01}"/>
              </a:ext>
            </a:extLst>
          </p:cNvPr>
          <p:cNvSpPr/>
          <p:nvPr userDrawn="1"/>
        </p:nvSpPr>
        <p:spPr>
          <a:xfrm>
            <a:off x="3183647" y="4457700"/>
            <a:ext cx="2032000" cy="2032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2" name="Zástupný symbol obrázku 11">
            <a:extLst>
              <a:ext uri="{FF2B5EF4-FFF2-40B4-BE49-F238E27FC236}">
                <a16:creationId xmlns:a16="http://schemas.microsoft.com/office/drawing/2014/main" id="{87E8344A-5FAA-FE7C-9FCB-056BB1DA5A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5938" y="1796522"/>
            <a:ext cx="4077410" cy="4077410"/>
          </a:xfrm>
          <a:custGeom>
            <a:avLst/>
            <a:gdLst>
              <a:gd name="connsiteX0" fmla="*/ 2038705 w 4077410"/>
              <a:gd name="connsiteY0" fmla="*/ 0 h 4077410"/>
              <a:gd name="connsiteX1" fmla="*/ 4077410 w 4077410"/>
              <a:gd name="connsiteY1" fmla="*/ 2038705 h 4077410"/>
              <a:gd name="connsiteX2" fmla="*/ 2038705 w 4077410"/>
              <a:gd name="connsiteY2" fmla="*/ 4077410 h 4077410"/>
              <a:gd name="connsiteX3" fmla="*/ 0 w 4077410"/>
              <a:gd name="connsiteY3" fmla="*/ 2038705 h 4077410"/>
              <a:gd name="connsiteX4" fmla="*/ 2038705 w 4077410"/>
              <a:gd name="connsiteY4" fmla="*/ 0 h 407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410" h="4077410">
                <a:moveTo>
                  <a:pt x="2038705" y="0"/>
                </a:moveTo>
                <a:cubicBezTo>
                  <a:pt x="3164651" y="0"/>
                  <a:pt x="4077410" y="912759"/>
                  <a:pt x="4077410" y="2038705"/>
                </a:cubicBezTo>
                <a:cubicBezTo>
                  <a:pt x="4077410" y="3164651"/>
                  <a:pt x="3164651" y="4077410"/>
                  <a:pt x="2038705" y="4077410"/>
                </a:cubicBezTo>
                <a:cubicBezTo>
                  <a:pt x="912759" y="4077410"/>
                  <a:pt x="0" y="3164651"/>
                  <a:pt x="0" y="2038705"/>
                </a:cubicBezTo>
                <a:cubicBezTo>
                  <a:pt x="0" y="912759"/>
                  <a:pt x="912759" y="0"/>
                  <a:pt x="20387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10" name="Content Placeholder 20">
            <a:extLst>
              <a:ext uri="{FF2B5EF4-FFF2-40B4-BE49-F238E27FC236}">
                <a16:creationId xmlns:a16="http://schemas.microsoft.com/office/drawing/2014/main" id="{5620C953-880E-5366-8268-3A0E975C3B0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556250" y="1796522"/>
            <a:ext cx="6119813" cy="4077409"/>
          </a:xfrm>
        </p:spPr>
        <p:txBody>
          <a:bodyPr/>
          <a:lstStyle/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7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3500">
          <p15:clr>
            <a:srgbClr val="A4A3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ál 1">
            <a:extLst>
              <a:ext uri="{FF2B5EF4-FFF2-40B4-BE49-F238E27FC236}">
                <a16:creationId xmlns:a16="http://schemas.microsoft.com/office/drawing/2014/main" id="{299DE0FA-9834-73DD-C4D5-6330028E8E10}"/>
              </a:ext>
            </a:extLst>
          </p:cNvPr>
          <p:cNvSpPr/>
          <p:nvPr userDrawn="1"/>
        </p:nvSpPr>
        <p:spPr>
          <a:xfrm>
            <a:off x="9644063" y="1557338"/>
            <a:ext cx="2032000" cy="2032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2" name="Zástupný symbol obrázku 11">
            <a:extLst>
              <a:ext uri="{FF2B5EF4-FFF2-40B4-BE49-F238E27FC236}">
                <a16:creationId xmlns:a16="http://schemas.microsoft.com/office/drawing/2014/main" id="{87E8344A-5FAA-FE7C-9FCB-056BB1DA5A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90654" y="1796522"/>
            <a:ext cx="4077410" cy="4077410"/>
          </a:xfrm>
          <a:custGeom>
            <a:avLst/>
            <a:gdLst>
              <a:gd name="connsiteX0" fmla="*/ 2038705 w 4077410"/>
              <a:gd name="connsiteY0" fmla="*/ 0 h 4077410"/>
              <a:gd name="connsiteX1" fmla="*/ 4077410 w 4077410"/>
              <a:gd name="connsiteY1" fmla="*/ 2038705 h 4077410"/>
              <a:gd name="connsiteX2" fmla="*/ 2038705 w 4077410"/>
              <a:gd name="connsiteY2" fmla="*/ 4077410 h 4077410"/>
              <a:gd name="connsiteX3" fmla="*/ 0 w 4077410"/>
              <a:gd name="connsiteY3" fmla="*/ 2038705 h 4077410"/>
              <a:gd name="connsiteX4" fmla="*/ 2038705 w 4077410"/>
              <a:gd name="connsiteY4" fmla="*/ 0 h 407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410" h="4077410">
                <a:moveTo>
                  <a:pt x="2038705" y="0"/>
                </a:moveTo>
                <a:cubicBezTo>
                  <a:pt x="3164651" y="0"/>
                  <a:pt x="4077410" y="912759"/>
                  <a:pt x="4077410" y="2038705"/>
                </a:cubicBezTo>
                <a:cubicBezTo>
                  <a:pt x="4077410" y="3164651"/>
                  <a:pt x="3164651" y="4077410"/>
                  <a:pt x="2038705" y="4077410"/>
                </a:cubicBezTo>
                <a:cubicBezTo>
                  <a:pt x="912759" y="4077410"/>
                  <a:pt x="0" y="3164651"/>
                  <a:pt x="0" y="2038705"/>
                </a:cubicBezTo>
                <a:cubicBezTo>
                  <a:pt x="0" y="912759"/>
                  <a:pt x="912759" y="0"/>
                  <a:pt x="20387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6" name="Content Placeholder 20">
            <a:extLst>
              <a:ext uri="{FF2B5EF4-FFF2-40B4-BE49-F238E27FC236}">
                <a16:creationId xmlns:a16="http://schemas.microsoft.com/office/drawing/2014/main" id="{429C9CC1-F5B4-B6D7-48FD-5B164ABE1012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2227838"/>
            <a:ext cx="6119812" cy="3646094"/>
          </a:xfrm>
        </p:spPr>
        <p:txBody>
          <a:bodyPr/>
          <a:lstStyle/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6A240523-1248-7822-D410-86BAE8F11F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796522"/>
            <a:ext cx="6120000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818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4180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ástupný symbol obrázku 20">
            <a:extLst>
              <a:ext uri="{FF2B5EF4-FFF2-40B4-BE49-F238E27FC236}">
                <a16:creationId xmlns:a16="http://schemas.microsoft.com/office/drawing/2014/main" id="{577A70C4-E90B-2FA1-71FE-99C580405C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624097 w 12192000"/>
              <a:gd name="connsiteY0" fmla="*/ 6380712 h 6858000"/>
              <a:gd name="connsiteX1" fmla="*/ 11580648 w 12192000"/>
              <a:gd name="connsiteY1" fmla="*/ 6424161 h 6858000"/>
              <a:gd name="connsiteX2" fmla="*/ 11624097 w 12192000"/>
              <a:gd name="connsiteY2" fmla="*/ 6467610 h 6858000"/>
              <a:gd name="connsiteX3" fmla="*/ 11667546 w 12192000"/>
              <a:gd name="connsiteY3" fmla="*/ 6424161 h 6858000"/>
              <a:gd name="connsiteX4" fmla="*/ 11624097 w 12192000"/>
              <a:gd name="connsiteY4" fmla="*/ 6380712 h 6858000"/>
              <a:gd name="connsiteX5" fmla="*/ 11505225 w 12192000"/>
              <a:gd name="connsiteY5" fmla="*/ 6370685 h 6858000"/>
              <a:gd name="connsiteX6" fmla="*/ 11451749 w 12192000"/>
              <a:gd name="connsiteY6" fmla="*/ 6424161 h 6858000"/>
              <a:gd name="connsiteX7" fmla="*/ 11505225 w 12192000"/>
              <a:gd name="connsiteY7" fmla="*/ 6477636 h 6858000"/>
              <a:gd name="connsiteX8" fmla="*/ 11558700 w 12192000"/>
              <a:gd name="connsiteY8" fmla="*/ 6424161 h 6858000"/>
              <a:gd name="connsiteX9" fmla="*/ 11505225 w 12192000"/>
              <a:gd name="connsiteY9" fmla="*/ 6370685 h 6858000"/>
              <a:gd name="connsiteX10" fmla="*/ 11365082 w 12192000"/>
              <a:gd name="connsiteY10" fmla="*/ 6357316 h 6858000"/>
              <a:gd name="connsiteX11" fmla="*/ 11298238 w 12192000"/>
              <a:gd name="connsiteY11" fmla="*/ 6424160 h 6858000"/>
              <a:gd name="connsiteX12" fmla="*/ 11365082 w 12192000"/>
              <a:gd name="connsiteY12" fmla="*/ 6491005 h 6858000"/>
              <a:gd name="connsiteX13" fmla="*/ 11431927 w 12192000"/>
              <a:gd name="connsiteY13" fmla="*/ 6424160 h 6858000"/>
              <a:gd name="connsiteX14" fmla="*/ 11365082 w 12192000"/>
              <a:gd name="connsiteY14" fmla="*/ 6357316 h 6858000"/>
              <a:gd name="connsiteX15" fmla="*/ 11626345 w 12192000"/>
              <a:gd name="connsiteY15" fmla="*/ 6281693 h 6858000"/>
              <a:gd name="connsiteX16" fmla="*/ 11599607 w 12192000"/>
              <a:gd name="connsiteY16" fmla="*/ 6308431 h 6858000"/>
              <a:gd name="connsiteX17" fmla="*/ 11626345 w 12192000"/>
              <a:gd name="connsiteY17" fmla="*/ 6335169 h 6858000"/>
              <a:gd name="connsiteX18" fmla="*/ 11653083 w 12192000"/>
              <a:gd name="connsiteY18" fmla="*/ 6308431 h 6858000"/>
              <a:gd name="connsiteX19" fmla="*/ 11626345 w 12192000"/>
              <a:gd name="connsiteY19" fmla="*/ 6281693 h 6858000"/>
              <a:gd name="connsiteX20" fmla="*/ 11533927 w 12192000"/>
              <a:gd name="connsiteY20" fmla="*/ 6244116 h 6858000"/>
              <a:gd name="connsiteX21" fmla="*/ 11497163 w 12192000"/>
              <a:gd name="connsiteY21" fmla="*/ 6280880 h 6858000"/>
              <a:gd name="connsiteX22" fmla="*/ 11533927 w 12192000"/>
              <a:gd name="connsiteY22" fmla="*/ 6317645 h 6858000"/>
              <a:gd name="connsiteX23" fmla="*/ 11570692 w 12192000"/>
              <a:gd name="connsiteY23" fmla="*/ 6280880 h 6858000"/>
              <a:gd name="connsiteX24" fmla="*/ 11533927 w 12192000"/>
              <a:gd name="connsiteY24" fmla="*/ 6244116 h 6858000"/>
              <a:gd name="connsiteX25" fmla="*/ 11657780 w 12192000"/>
              <a:gd name="connsiteY25" fmla="*/ 6209245 h 6858000"/>
              <a:gd name="connsiteX26" fmla="*/ 11637727 w 12192000"/>
              <a:gd name="connsiteY26" fmla="*/ 6229298 h 6858000"/>
              <a:gd name="connsiteX27" fmla="*/ 11657780 w 12192000"/>
              <a:gd name="connsiteY27" fmla="*/ 6249352 h 6858000"/>
              <a:gd name="connsiteX28" fmla="*/ 11677834 w 12192000"/>
              <a:gd name="connsiteY28" fmla="*/ 6229298 h 6858000"/>
              <a:gd name="connsiteX29" fmla="*/ 11657780 w 12192000"/>
              <a:gd name="connsiteY29" fmla="*/ 6209245 h 6858000"/>
              <a:gd name="connsiteX30" fmla="*/ 11430783 w 12192000"/>
              <a:gd name="connsiteY30" fmla="*/ 6207350 h 6858000"/>
              <a:gd name="connsiteX31" fmla="*/ 11387334 w 12192000"/>
              <a:gd name="connsiteY31" fmla="*/ 6250799 h 6858000"/>
              <a:gd name="connsiteX32" fmla="*/ 11430783 w 12192000"/>
              <a:gd name="connsiteY32" fmla="*/ 6294248 h 6858000"/>
              <a:gd name="connsiteX33" fmla="*/ 11474232 w 12192000"/>
              <a:gd name="connsiteY33" fmla="*/ 6250799 h 6858000"/>
              <a:gd name="connsiteX34" fmla="*/ 11430783 w 12192000"/>
              <a:gd name="connsiteY34" fmla="*/ 6207350 h 6858000"/>
              <a:gd name="connsiteX35" fmla="*/ 11598122 w 12192000"/>
              <a:gd name="connsiteY35" fmla="*/ 6162697 h 6858000"/>
              <a:gd name="connsiteX36" fmla="*/ 11571384 w 12192000"/>
              <a:gd name="connsiteY36" fmla="*/ 6189435 h 6858000"/>
              <a:gd name="connsiteX37" fmla="*/ 11598122 w 12192000"/>
              <a:gd name="connsiteY37" fmla="*/ 6216173 h 6858000"/>
              <a:gd name="connsiteX38" fmla="*/ 11624860 w 12192000"/>
              <a:gd name="connsiteY38" fmla="*/ 6189435 h 6858000"/>
              <a:gd name="connsiteX39" fmla="*/ 11598122 w 12192000"/>
              <a:gd name="connsiteY39" fmla="*/ 6162697 h 6858000"/>
              <a:gd name="connsiteX40" fmla="*/ 11531548 w 12192000"/>
              <a:gd name="connsiteY40" fmla="*/ 6111875 h 6858000"/>
              <a:gd name="connsiteX41" fmla="*/ 11501468 w 12192000"/>
              <a:gd name="connsiteY41" fmla="*/ 6141955 h 6858000"/>
              <a:gd name="connsiteX42" fmla="*/ 11531548 w 12192000"/>
              <a:gd name="connsiteY42" fmla="*/ 6172035 h 6858000"/>
              <a:gd name="connsiteX43" fmla="*/ 11561628 w 12192000"/>
              <a:gd name="connsiteY43" fmla="*/ 6141955 h 6858000"/>
              <a:gd name="connsiteX44" fmla="*/ 11531548 w 12192000"/>
              <a:gd name="connsiteY44" fmla="*/ 6111875 h 6858000"/>
              <a:gd name="connsiteX45" fmla="*/ 0 w 12192000"/>
              <a:gd name="connsiteY45" fmla="*/ 0 h 6858000"/>
              <a:gd name="connsiteX46" fmla="*/ 12192000 w 12192000"/>
              <a:gd name="connsiteY46" fmla="*/ 0 h 6858000"/>
              <a:gd name="connsiteX47" fmla="*/ 12192000 w 12192000"/>
              <a:gd name="connsiteY47" fmla="*/ 6858000 h 6858000"/>
              <a:gd name="connsiteX48" fmla="*/ 0 w 12192000"/>
              <a:gd name="connsiteY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2192000" h="6858000">
                <a:moveTo>
                  <a:pt x="11624097" y="6380712"/>
                </a:moveTo>
                <a:cubicBezTo>
                  <a:pt x="11600101" y="6380712"/>
                  <a:pt x="11580648" y="6400165"/>
                  <a:pt x="11580648" y="6424161"/>
                </a:cubicBezTo>
                <a:cubicBezTo>
                  <a:pt x="11580648" y="6448157"/>
                  <a:pt x="11600101" y="6467610"/>
                  <a:pt x="11624097" y="6467610"/>
                </a:cubicBezTo>
                <a:cubicBezTo>
                  <a:pt x="11648093" y="6467610"/>
                  <a:pt x="11667546" y="6448157"/>
                  <a:pt x="11667546" y="6424161"/>
                </a:cubicBezTo>
                <a:cubicBezTo>
                  <a:pt x="11667546" y="6400165"/>
                  <a:pt x="11648093" y="6380712"/>
                  <a:pt x="11624097" y="6380712"/>
                </a:cubicBezTo>
                <a:close/>
                <a:moveTo>
                  <a:pt x="11505225" y="6370685"/>
                </a:moveTo>
                <a:cubicBezTo>
                  <a:pt x="11475691" y="6370685"/>
                  <a:pt x="11451749" y="6394627"/>
                  <a:pt x="11451749" y="6424161"/>
                </a:cubicBezTo>
                <a:cubicBezTo>
                  <a:pt x="11451749" y="6453694"/>
                  <a:pt x="11475691" y="6477636"/>
                  <a:pt x="11505225" y="6477636"/>
                </a:cubicBezTo>
                <a:cubicBezTo>
                  <a:pt x="11534758" y="6477636"/>
                  <a:pt x="11558700" y="6453694"/>
                  <a:pt x="11558700" y="6424161"/>
                </a:cubicBezTo>
                <a:cubicBezTo>
                  <a:pt x="11558700" y="6394627"/>
                  <a:pt x="11534758" y="6370685"/>
                  <a:pt x="11505225" y="6370685"/>
                </a:cubicBezTo>
                <a:close/>
                <a:moveTo>
                  <a:pt x="11365082" y="6357316"/>
                </a:moveTo>
                <a:cubicBezTo>
                  <a:pt x="11328165" y="6357316"/>
                  <a:pt x="11298238" y="6387243"/>
                  <a:pt x="11298238" y="6424160"/>
                </a:cubicBezTo>
                <a:cubicBezTo>
                  <a:pt x="11298238" y="6461077"/>
                  <a:pt x="11328165" y="6491005"/>
                  <a:pt x="11365082" y="6491005"/>
                </a:cubicBezTo>
                <a:cubicBezTo>
                  <a:pt x="11402000" y="6491005"/>
                  <a:pt x="11431927" y="6461077"/>
                  <a:pt x="11431927" y="6424160"/>
                </a:cubicBezTo>
                <a:cubicBezTo>
                  <a:pt x="11431927" y="6387243"/>
                  <a:pt x="11402000" y="6357316"/>
                  <a:pt x="11365082" y="6357316"/>
                </a:cubicBezTo>
                <a:close/>
                <a:moveTo>
                  <a:pt x="11626345" y="6281693"/>
                </a:moveTo>
                <a:cubicBezTo>
                  <a:pt x="11611578" y="6281693"/>
                  <a:pt x="11599607" y="6293664"/>
                  <a:pt x="11599607" y="6308431"/>
                </a:cubicBezTo>
                <a:cubicBezTo>
                  <a:pt x="11599607" y="6323198"/>
                  <a:pt x="11611578" y="6335169"/>
                  <a:pt x="11626345" y="6335169"/>
                </a:cubicBezTo>
                <a:cubicBezTo>
                  <a:pt x="11641112" y="6335169"/>
                  <a:pt x="11653083" y="6323198"/>
                  <a:pt x="11653083" y="6308431"/>
                </a:cubicBezTo>
                <a:cubicBezTo>
                  <a:pt x="11653083" y="6293664"/>
                  <a:pt x="11641112" y="6281693"/>
                  <a:pt x="11626345" y="6281693"/>
                </a:cubicBezTo>
                <a:close/>
                <a:moveTo>
                  <a:pt x="11533927" y="6244116"/>
                </a:moveTo>
                <a:cubicBezTo>
                  <a:pt x="11513623" y="6244116"/>
                  <a:pt x="11497163" y="6260576"/>
                  <a:pt x="11497163" y="6280880"/>
                </a:cubicBezTo>
                <a:cubicBezTo>
                  <a:pt x="11497163" y="6301185"/>
                  <a:pt x="11513623" y="6317645"/>
                  <a:pt x="11533927" y="6317645"/>
                </a:cubicBezTo>
                <a:cubicBezTo>
                  <a:pt x="11554232" y="6317645"/>
                  <a:pt x="11570692" y="6301185"/>
                  <a:pt x="11570692" y="6280880"/>
                </a:cubicBezTo>
                <a:cubicBezTo>
                  <a:pt x="11570692" y="6260576"/>
                  <a:pt x="11554232" y="6244116"/>
                  <a:pt x="11533927" y="6244116"/>
                </a:cubicBezTo>
                <a:close/>
                <a:moveTo>
                  <a:pt x="11657780" y="6209245"/>
                </a:moveTo>
                <a:cubicBezTo>
                  <a:pt x="11646705" y="6209245"/>
                  <a:pt x="11637727" y="6218223"/>
                  <a:pt x="11637727" y="6229298"/>
                </a:cubicBezTo>
                <a:cubicBezTo>
                  <a:pt x="11637727" y="6240374"/>
                  <a:pt x="11646705" y="6249352"/>
                  <a:pt x="11657780" y="6249352"/>
                </a:cubicBezTo>
                <a:cubicBezTo>
                  <a:pt x="11668856" y="6249352"/>
                  <a:pt x="11677834" y="6240374"/>
                  <a:pt x="11677834" y="6229298"/>
                </a:cubicBezTo>
                <a:cubicBezTo>
                  <a:pt x="11677834" y="6218223"/>
                  <a:pt x="11668856" y="6209245"/>
                  <a:pt x="11657780" y="6209245"/>
                </a:cubicBezTo>
                <a:close/>
                <a:moveTo>
                  <a:pt x="11430783" y="6207350"/>
                </a:moveTo>
                <a:cubicBezTo>
                  <a:pt x="11406787" y="6207350"/>
                  <a:pt x="11387334" y="6226803"/>
                  <a:pt x="11387334" y="6250799"/>
                </a:cubicBezTo>
                <a:cubicBezTo>
                  <a:pt x="11387334" y="6274795"/>
                  <a:pt x="11406787" y="6294248"/>
                  <a:pt x="11430783" y="6294248"/>
                </a:cubicBezTo>
                <a:cubicBezTo>
                  <a:pt x="11454779" y="6294248"/>
                  <a:pt x="11474232" y="6274795"/>
                  <a:pt x="11474232" y="6250799"/>
                </a:cubicBezTo>
                <a:cubicBezTo>
                  <a:pt x="11474232" y="6226803"/>
                  <a:pt x="11454779" y="6207350"/>
                  <a:pt x="11430783" y="6207350"/>
                </a:cubicBezTo>
                <a:close/>
                <a:moveTo>
                  <a:pt x="11598122" y="6162697"/>
                </a:moveTo>
                <a:cubicBezTo>
                  <a:pt x="11583355" y="6162697"/>
                  <a:pt x="11571384" y="6174668"/>
                  <a:pt x="11571384" y="6189435"/>
                </a:cubicBezTo>
                <a:cubicBezTo>
                  <a:pt x="11571384" y="6204202"/>
                  <a:pt x="11583355" y="6216173"/>
                  <a:pt x="11598122" y="6216173"/>
                </a:cubicBezTo>
                <a:cubicBezTo>
                  <a:pt x="11612889" y="6216173"/>
                  <a:pt x="11624860" y="6204202"/>
                  <a:pt x="11624860" y="6189435"/>
                </a:cubicBezTo>
                <a:cubicBezTo>
                  <a:pt x="11624860" y="6174668"/>
                  <a:pt x="11612889" y="6162697"/>
                  <a:pt x="11598122" y="6162697"/>
                </a:cubicBezTo>
                <a:close/>
                <a:moveTo>
                  <a:pt x="11531548" y="6111875"/>
                </a:moveTo>
                <a:cubicBezTo>
                  <a:pt x="11514935" y="6111875"/>
                  <a:pt x="11501468" y="6125342"/>
                  <a:pt x="11501468" y="6141955"/>
                </a:cubicBezTo>
                <a:cubicBezTo>
                  <a:pt x="11501468" y="6158568"/>
                  <a:pt x="11514935" y="6172035"/>
                  <a:pt x="11531548" y="6172035"/>
                </a:cubicBezTo>
                <a:cubicBezTo>
                  <a:pt x="11548161" y="6172035"/>
                  <a:pt x="11561628" y="6158568"/>
                  <a:pt x="11561628" y="6141955"/>
                </a:cubicBezTo>
                <a:cubicBezTo>
                  <a:pt x="11561628" y="6125342"/>
                  <a:pt x="11548161" y="6111875"/>
                  <a:pt x="11531548" y="611187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3679440"/>
            <a:ext cx="11160124" cy="1631216"/>
          </a:xfrm>
        </p:spPr>
        <p:txBody>
          <a:bodyPr>
            <a:noAutofit/>
          </a:bodyPr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cs-CZ" dirty="0" err="1"/>
              <a:t>Important</a:t>
            </a:r>
            <a:r>
              <a:rPr lang="cs-CZ" dirty="0"/>
              <a:t> </a:t>
            </a:r>
            <a:r>
              <a:rPr lang="cs-CZ" dirty="0" err="1"/>
              <a:t>Message</a:t>
            </a:r>
            <a:r>
              <a:rPr lang="cs-CZ" dirty="0"/>
              <a:t>,</a:t>
            </a:r>
            <a:br>
              <a:rPr lang="cs-CZ" dirty="0"/>
            </a:br>
            <a:r>
              <a:rPr lang="cs-CZ" dirty="0"/>
              <a:t>2 </a:t>
            </a:r>
            <a:r>
              <a:rPr lang="cs-CZ" dirty="0" err="1"/>
              <a:t>rows</a:t>
            </a:r>
            <a:r>
              <a:rPr lang="cs-CZ" dirty="0"/>
              <a:t>, </a:t>
            </a:r>
            <a:r>
              <a:rPr lang="cs-CZ" dirty="0" err="1"/>
              <a:t>size</a:t>
            </a:r>
            <a:r>
              <a:rPr lang="cs-CZ" dirty="0"/>
              <a:t> 50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9495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7E23D69-7ABC-AD74-B4BD-E005FA62B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826" y="2194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5703A2-CC5E-B362-F620-848AD1AF4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4826" y="3388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F5AA4F88-4E4E-ADBF-E00C-3FD4DFB517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4826" y="4582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5CD464AC-E7D2-06EA-EE72-6A43158435F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34274" y="2194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A1817146-6FC1-CD8A-24CD-CCD0D382C02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34274" y="3388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5EC25249-AD41-5755-F527-7B1F978AB4E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34274" y="4582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22" name="Zástupný symbol obrázku 21">
            <a:extLst>
              <a:ext uri="{FF2B5EF4-FFF2-40B4-BE49-F238E27FC236}">
                <a16:creationId xmlns:a16="http://schemas.microsoft.com/office/drawing/2014/main" id="{7122282D-C331-3209-BBE9-5B2A4F6FAA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15938" y="3388555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23" name="Zástupný symbol obrázku 22">
            <a:extLst>
              <a:ext uri="{FF2B5EF4-FFF2-40B4-BE49-F238E27FC236}">
                <a16:creationId xmlns:a16="http://schemas.microsoft.com/office/drawing/2014/main" id="{598484A2-FD5E-E3FD-8659-8D0E724DD43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15938" y="4582893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25" name="Zástupný symbol obrázku 24">
            <a:extLst>
              <a:ext uri="{FF2B5EF4-FFF2-40B4-BE49-F238E27FC236}">
                <a16:creationId xmlns:a16="http://schemas.microsoft.com/office/drawing/2014/main" id="{E066079D-B945-DD0F-E41B-BD1DBDE01BC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275388" y="2194217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26" name="Zástupný symbol obrázku 25">
            <a:extLst>
              <a:ext uri="{FF2B5EF4-FFF2-40B4-BE49-F238E27FC236}">
                <a16:creationId xmlns:a16="http://schemas.microsoft.com/office/drawing/2014/main" id="{466D0EE5-64F7-FD23-E291-407F91CEE88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75388" y="3388555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27" name="Zástupný symbol obrázku 26">
            <a:extLst>
              <a:ext uri="{FF2B5EF4-FFF2-40B4-BE49-F238E27FC236}">
                <a16:creationId xmlns:a16="http://schemas.microsoft.com/office/drawing/2014/main" id="{9B77B3BD-EFCB-2C68-B093-67C569AE2F4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275388" y="4582893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  <p:sp>
        <p:nvSpPr>
          <p:cNvPr id="37" name="Zástupný symbol obrázku 36">
            <a:extLst>
              <a:ext uri="{FF2B5EF4-FFF2-40B4-BE49-F238E27FC236}">
                <a16:creationId xmlns:a16="http://schemas.microsoft.com/office/drawing/2014/main" id="{FB44E9D0-FBD7-7C0E-2E88-B3B1E4439F9E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15938" y="2194217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842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1118">
          <p15:clr>
            <a:srgbClr val="A4A3A4"/>
          </p15:clr>
        </p15:guide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4" name="Ovál 3">
            <a:extLst>
              <a:ext uri="{FF2B5EF4-FFF2-40B4-BE49-F238E27FC236}">
                <a16:creationId xmlns:a16="http://schemas.microsoft.com/office/drawing/2014/main" id="{6484F367-6811-7DFE-FA15-11BA5BB966B1}"/>
              </a:ext>
            </a:extLst>
          </p:cNvPr>
          <p:cNvSpPr/>
          <p:nvPr userDrawn="1"/>
        </p:nvSpPr>
        <p:spPr>
          <a:xfrm>
            <a:off x="3848354" y="1592263"/>
            <a:ext cx="3136900" cy="31369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82224576-958D-2028-D54E-491E57C7D7A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6761" y="2029292"/>
            <a:ext cx="7512695" cy="4454604"/>
          </a:xfrm>
          <a:prstGeom prst="rect">
            <a:avLst/>
          </a:prstGeom>
        </p:spPr>
      </p:pic>
      <p:sp>
        <p:nvSpPr>
          <p:cNvPr id="11" name="Zástupný symbol obrázku 8">
            <a:extLst>
              <a:ext uri="{FF2B5EF4-FFF2-40B4-BE49-F238E27FC236}">
                <a16:creationId xmlns:a16="http://schemas.microsoft.com/office/drawing/2014/main" id="{B146EBF4-D626-DC68-C654-2F88CFA2954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71588" y="2249489"/>
            <a:ext cx="4702493" cy="3109912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Content Placeholder 20">
            <a:extLst>
              <a:ext uri="{FF2B5EF4-FFF2-40B4-BE49-F238E27FC236}">
                <a16:creationId xmlns:a16="http://schemas.microsoft.com/office/drawing/2014/main" id="{5E6D93AC-D101-1CEE-83F9-D8B01BD7BC97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7175500" y="2249490"/>
            <a:ext cx="4500563" cy="3342998"/>
          </a:xfrm>
        </p:spPr>
        <p:txBody>
          <a:bodyPr/>
          <a:lstStyle/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42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4520">
          <p15:clr>
            <a:srgbClr val="A4A3A4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DB2BF8F-2115-FFAF-29AF-F449A62EB64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096225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DB1C4E63-5903-ADA7-90F9-0ABC09B636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937" y="2499711"/>
            <a:ext cx="54006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C9767AFC-7DAF-B8F3-1201-6F8BEB187BA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3408442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D045D357-6482-ADE2-54A0-678299ADB38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937" y="3811928"/>
            <a:ext cx="54006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9C0B535D-CB41-A229-D2C4-1CDDDDC4C2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939" y="4717389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B9A779D9-F48D-BEFE-213D-3078D698D03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5938" y="5120875"/>
            <a:ext cx="54006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26" name="Zástupný symbol obrázku 8">
            <a:extLst>
              <a:ext uri="{FF2B5EF4-FFF2-40B4-BE49-F238E27FC236}">
                <a16:creationId xmlns:a16="http://schemas.microsoft.com/office/drawing/2014/main" id="{3FAC611D-CCCB-7001-E1EE-9F495239B0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5389" y="2202498"/>
            <a:ext cx="5400675" cy="3437463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1027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3840">
          <p15:clr>
            <a:srgbClr val="A4A3A4"/>
          </p15:clr>
        </p15:guide>
        <p15:guide id="8" pos="3727">
          <p15:clr>
            <a:srgbClr val="A4A3A4"/>
          </p15:clr>
        </p15:guide>
        <p15:guide id="9" pos="3953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olový_modr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6406" y="1782450"/>
            <a:ext cx="6480000" cy="2400657"/>
          </a:xfrm>
        </p:spPr>
        <p:txBody>
          <a:bodyPr wrap="square" anchor="b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kapitoly,</a:t>
            </a:r>
            <a:br>
              <a:rPr lang="cs-CZ" dirty="0"/>
            </a:br>
            <a:r>
              <a:rPr lang="cs-CZ" dirty="0"/>
              <a:t>max 3 řádky,</a:t>
            </a:r>
            <a:br>
              <a:rPr lang="cs-CZ" dirty="0"/>
            </a:br>
            <a:r>
              <a:rPr lang="cs-CZ" dirty="0"/>
              <a:t>velikost 50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6407" y="4290588"/>
            <a:ext cx="55784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Text popisující obsah kapitoly, dva řádky,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447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118">
          <p15:clr>
            <a:srgbClr val="A4A3A4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6A240523-1248-7822-D410-86BAE8F11F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433831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2ED1110A-CE63-5151-63CA-08F76A5DA0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937" y="2837317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C4483F36-27A9-53E3-1DD1-99EE67781D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4064170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4F7062D5-F19F-73B2-F2FF-AAEB8AB14F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937" y="4467656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ADE0E75F-9292-E5E3-9CAF-026CBCD460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5388" y="2433831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1B624C39-98D1-33CE-AEA6-69FB1808BD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5387" y="2837317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279826-D9DC-053E-A6B8-2E778DDF913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75388" y="4064170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 err="1"/>
              <a:t>Important</a:t>
            </a:r>
            <a:r>
              <a:rPr lang="cs-CZ" dirty="0"/>
              <a:t> text, </a:t>
            </a:r>
            <a:r>
              <a:rPr lang="cs-CZ" dirty="0" err="1"/>
              <a:t>size</a:t>
            </a:r>
            <a:r>
              <a:rPr lang="cs-CZ" dirty="0"/>
              <a:t> 30</a:t>
            </a:r>
            <a:endParaRPr lang="en-US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A91F1ED0-EB99-5E22-FE1E-E5852545B25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75387" y="4467656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</a:t>
            </a:r>
            <a:r>
              <a:rPr lang="cs-CZ" dirty="0" err="1"/>
              <a:t>size</a:t>
            </a:r>
            <a:r>
              <a:rPr lang="cs-CZ" dirty="0"/>
              <a:t>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127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3840">
          <p15:clr>
            <a:srgbClr val="A4A3A4"/>
          </p15:clr>
        </p15:guide>
        <p15:guide id="8" pos="3727">
          <p15:clr>
            <a:srgbClr val="A4A3A4"/>
          </p15:clr>
        </p15:guide>
        <p15:guide id="9" pos="3953">
          <p15:clr>
            <a:srgbClr val="A4A3A4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 with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2DFC03-E97E-7A3B-B976-1C66535AB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Headline, 1 line, size 50</a:t>
            </a:r>
            <a:endParaRPr lang="cs-CZ" dirty="0"/>
          </a:p>
        </p:txBody>
      </p:sp>
      <p:pic>
        <p:nvPicPr>
          <p:cNvPr id="3" name="Grafický objekt 5">
            <a:extLst>
              <a:ext uri="{FF2B5EF4-FFF2-40B4-BE49-F238E27FC236}">
                <a16:creationId xmlns:a16="http://schemas.microsoft.com/office/drawing/2014/main" id="{E4833857-F389-631B-96B0-C0D19F5A25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3819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cký objekt 5">
            <a:extLst>
              <a:ext uri="{FF2B5EF4-FFF2-40B4-BE49-F238E27FC236}">
                <a16:creationId xmlns:a16="http://schemas.microsoft.com/office/drawing/2014/main" id="{4BE75625-9D6D-9CE6-8F1A-36847CEACC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682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527" y="2773209"/>
            <a:ext cx="7558086" cy="720000"/>
          </a:xfrm>
        </p:spPr>
        <p:txBody>
          <a:bodyPr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Call to </a:t>
            </a:r>
            <a:r>
              <a:rPr lang="cs-CZ" dirty="0" err="1"/>
              <a:t>action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525" y="3575971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Email</a:t>
            </a:r>
            <a:endParaRPr lang="en-US" dirty="0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2E2DD3A-886B-5633-B88C-8AE04AFD8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25" y="3832863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 err="1"/>
              <a:t>Telephone</a:t>
            </a:r>
            <a:r>
              <a:rPr lang="cs-CZ" dirty="0"/>
              <a:t> </a:t>
            </a:r>
            <a:r>
              <a:rPr lang="cs-CZ" dirty="0" err="1"/>
              <a:t>number</a:t>
            </a:r>
            <a:endParaRPr lang="en-US" dirty="0"/>
          </a:p>
        </p:txBody>
      </p:sp>
      <p:sp>
        <p:nvSpPr>
          <p:cNvPr id="4" name="TextovéPole 8">
            <a:extLst>
              <a:ext uri="{FF2B5EF4-FFF2-40B4-BE49-F238E27FC236}">
                <a16:creationId xmlns:a16="http://schemas.microsoft.com/office/drawing/2014/main" id="{AA4FD8CB-5FAD-36CB-95F5-87E0CFBEF899}"/>
              </a:ext>
            </a:extLst>
          </p:cNvPr>
          <p:cNvSpPr txBox="1"/>
          <p:nvPr userDrawn="1"/>
        </p:nvSpPr>
        <p:spPr>
          <a:xfrm>
            <a:off x="517526" y="553842"/>
            <a:ext cx="55784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Ministry of Regional Development CZ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National Coordination Authority</a:t>
            </a:r>
          </a:p>
        </p:txBody>
      </p:sp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1F341000-B7B8-3FDF-EC53-04F2818C88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1269" y="5875930"/>
            <a:ext cx="3909996" cy="445086"/>
          </a:xfrm>
          <a:prstGeom prst="rect">
            <a:avLst/>
          </a:prstGeom>
        </p:spPr>
      </p:pic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38E50ED3-C95F-AAE8-5A36-5670E0BBA0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5" name="Zástupný symbol obrázku 8">
            <a:extLst>
              <a:ext uri="{FF2B5EF4-FFF2-40B4-BE49-F238E27FC236}">
                <a16:creationId xmlns:a16="http://schemas.microsoft.com/office/drawing/2014/main" id="{C160D7BD-2672-71B9-926C-D515C5DA9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35536" y="5127850"/>
            <a:ext cx="967164" cy="967164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2910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087">
          <p15:clr>
            <a:srgbClr val="A4A3A4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A0BF8-6686-4F02-AB36-9614142B3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B406FE-1165-421C-8D35-96F0CFEA6D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B22AA-13F6-430C-B5C3-3ED6A1325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8C035E-958A-44D5-9920-E77375E90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0088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28C7A-67F3-4CAD-9852-569FF656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E717F-25DD-4AF6-8E4C-C3F0B72587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9BF79-C6C8-4A28-B317-36AB52011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52C1D1-F1BF-42DD-A7C6-2ED272DF8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916BF-016F-4056-985B-466516E68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ocumentMarking.CMark"/>
          <p:cNvSpPr txBox="1"/>
          <p:nvPr userDrawn="1"/>
        </p:nvSpPr>
        <p:spPr>
          <a:xfrm>
            <a:off x="5918200" y="6537960"/>
            <a:ext cx="355600" cy="320040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900" i="1">
                <a:solidFill>
                  <a:srgbClr val="000000"/>
                </a:solidFill>
                <a:latin typeface="Arial"/>
              </a:rPr>
              <a:t>Interní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endParaRPr lang="cs-CZ" sz="600" i="0">
              <a:solidFill>
                <a:srgbClr val="000000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600" i="0">
                <a:solidFill>
                  <a:srgbClr val="000000"/>
                </a:solidFill>
                <a:latin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5922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FAECB-6827-4D91-8EB5-800DD8EA2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EBD6D-8344-4937-9A0D-E2DBE531B3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98055-7F4B-4E57-92A1-C43CE07ED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8293C-337A-46B9-801C-405BA28F9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E3A87-6EF6-4E32-958D-D3BDE968E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ocumentMarking.CMark"/>
          <p:cNvSpPr txBox="1"/>
          <p:nvPr userDrawn="1"/>
        </p:nvSpPr>
        <p:spPr>
          <a:xfrm>
            <a:off x="5918200" y="6537960"/>
            <a:ext cx="355600" cy="320040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900" i="1">
                <a:solidFill>
                  <a:srgbClr val="000000"/>
                </a:solidFill>
                <a:latin typeface="Arial"/>
              </a:rPr>
              <a:t>Interní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endParaRPr lang="cs-CZ" sz="600" i="0">
              <a:solidFill>
                <a:srgbClr val="000000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600" i="0">
                <a:solidFill>
                  <a:srgbClr val="000000"/>
                </a:solidFill>
                <a:latin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053525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C1E4F-8411-4152-A040-45E4E38D4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3C882-D441-40BC-AAB7-FB3EF79F6F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0FF742-A50B-4EB6-86AE-E67F120A5B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B9172-F4DE-4657-A074-EF8778EE7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507DBE-C8F7-423C-9124-EE7B3D22E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1AC0B-71D5-43A5-AD86-9668B4D92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ocumentMarking.CMark"/>
          <p:cNvSpPr txBox="1"/>
          <p:nvPr userDrawn="1"/>
        </p:nvSpPr>
        <p:spPr>
          <a:xfrm>
            <a:off x="5918200" y="6537960"/>
            <a:ext cx="355600" cy="320040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900" i="1">
                <a:solidFill>
                  <a:srgbClr val="000000"/>
                </a:solidFill>
                <a:latin typeface="Arial"/>
              </a:rPr>
              <a:t>Interní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endParaRPr lang="cs-CZ" sz="600" i="0">
              <a:solidFill>
                <a:srgbClr val="000000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600" i="0">
                <a:solidFill>
                  <a:srgbClr val="000000"/>
                </a:solidFill>
                <a:latin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00420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204D3-549C-4770-B620-7E3D4678A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306D22-9474-474E-A4DD-36D304E57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ED9F3-E75B-4CB6-9C20-44656AF015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AB8604-4E78-4EF6-AF81-B832751C75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C7266C-4F95-4B63-B8A4-5D430A6FCB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A605C0-AC58-49C3-BFDA-E7ADCFC7B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CDB99B-8E2F-47DA-B6C3-50842D8C3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0ACA83-753D-4AEE-B568-755DCF5ED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DocumentMarking.CMark"/>
          <p:cNvSpPr txBox="1"/>
          <p:nvPr userDrawn="1"/>
        </p:nvSpPr>
        <p:spPr>
          <a:xfrm>
            <a:off x="5918200" y="6537960"/>
            <a:ext cx="355600" cy="320040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900" i="1">
                <a:solidFill>
                  <a:srgbClr val="000000"/>
                </a:solidFill>
                <a:latin typeface="Arial"/>
              </a:rPr>
              <a:t>Interní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endParaRPr lang="cs-CZ" sz="600" i="0">
              <a:solidFill>
                <a:srgbClr val="000000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600" i="0">
                <a:solidFill>
                  <a:srgbClr val="000000"/>
                </a:solidFill>
                <a:latin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73515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38EDC-8D44-427B-90E0-FBD0FBAC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AE544B-A36F-473A-86AF-50F024291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F2748-531A-4318-A370-27EDE490E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AD6E57-F20B-43D2-A268-2449E7D4A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DocumentMarking.CMark"/>
          <p:cNvSpPr txBox="1"/>
          <p:nvPr userDrawn="1"/>
        </p:nvSpPr>
        <p:spPr>
          <a:xfrm>
            <a:off x="5918200" y="6537960"/>
            <a:ext cx="355600" cy="320040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900" i="1">
                <a:solidFill>
                  <a:srgbClr val="000000"/>
                </a:solidFill>
                <a:latin typeface="Arial"/>
              </a:rPr>
              <a:t>Interní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endParaRPr lang="cs-CZ" sz="600" i="0">
              <a:solidFill>
                <a:srgbClr val="000000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600" i="0">
                <a:solidFill>
                  <a:srgbClr val="000000"/>
                </a:solidFill>
                <a:latin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07922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krátk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dirty="0"/>
              <a:t>Nadpis, 1 řádek, velikost 50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E1417A-DDB8-7534-46EC-90260BDA95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559217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7E23D69-7ABC-AD74-B4BD-E005FA62B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825" y="1559217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697B98B-2F2F-197B-F21C-09EA1709C2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2753555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5703A2-CC5E-B362-F620-848AD1AF4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4825" y="2753555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352F272-B649-6332-BABA-2892991C82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3947893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F5AA4F88-4E4E-ADBF-E00C-3FD4DFB517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4825" y="3947893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072AE6B-2A13-F5CF-B051-A39ED044C5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5137222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CF10D37-1928-77C4-3711-7AE80F5693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74825" y="5137222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125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1118">
          <p15:clr>
            <a:srgbClr val="A4A3A4"/>
          </p15:clr>
        </p15:guide>
        <p15:guide id="4" orient="horz" pos="981" userDrawn="1">
          <p15:clr>
            <a:srgbClr val="A4A3A4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EC2F6E-BB8D-4A07-B873-A379FEAE4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64672-2E28-45BB-AB1E-9CA10E908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3CCF35-5028-4E4D-8F6E-2E2DF0FB4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31846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0471D-7A64-4A50-B9A6-0F3A78088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427B1-871E-4C56-AF97-3F78ADBFA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F52702-EC0A-4FBA-9939-DCF10E412D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DDBB8-93FE-4585-A97D-0E391EE24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B77A2A-D97D-4B06-A029-77A3A88DA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F4E011-48A8-486A-BF53-E7C085173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ocumentMarking.CMark"/>
          <p:cNvSpPr txBox="1"/>
          <p:nvPr userDrawn="1"/>
        </p:nvSpPr>
        <p:spPr>
          <a:xfrm>
            <a:off x="5918200" y="6537960"/>
            <a:ext cx="355600" cy="320040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900" i="1">
                <a:solidFill>
                  <a:srgbClr val="000000"/>
                </a:solidFill>
                <a:latin typeface="Arial"/>
              </a:rPr>
              <a:t>Interní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endParaRPr lang="cs-CZ" sz="600" i="0">
              <a:solidFill>
                <a:srgbClr val="000000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80000" algn="l"/>
              </a:tabLst>
              <a:defRPr/>
            </a:pPr>
            <a:r>
              <a:rPr lang="cs-CZ" sz="600" i="0">
                <a:solidFill>
                  <a:srgbClr val="000000"/>
                </a:solidFill>
                <a:latin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37135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A2B76-0D50-4AE7-8E70-B69B2F11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700288-1A1C-45A8-B99A-68E661D708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D19D42-4449-4938-BE9F-F8A026382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5CB693-3AD5-4FB5-9BD7-DDA6EA895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28CAAB-378F-4646-836D-6723AF226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8A5F22-2F00-4B7E-95E3-D4E37EE6F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762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E3A36-A7B5-4AED-90CE-DAABE341C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DD818-2AC6-4AD8-ADB0-757AE6DE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561BE-2670-413D-B85D-350DC6A08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469BC-9B02-4F1D-9332-C52CAA6CD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37A4D-841D-4B35-BD23-CCB82FC1C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07261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4028CB-78B2-414A-9948-C32EA4A46C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2AA2E1-9030-407F-A8FB-98BCFFFDF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22082-BED4-46DC-B1C0-9696140EF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85038-E165-45A4-8C75-C8A3CA817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D7943-C606-446E-B743-3AB1AE587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16422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_bíl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cký objekt 1">
            <a:extLst>
              <a:ext uri="{FF2B5EF4-FFF2-40B4-BE49-F238E27FC236}">
                <a16:creationId xmlns:a16="http://schemas.microsoft.com/office/drawing/2014/main" id="{E9063015-0360-6400-40DA-43CBCB2F9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839" y="5865777"/>
            <a:ext cx="3773928" cy="455176"/>
          </a:xfrm>
          <a:prstGeom prst="rect">
            <a:avLst/>
          </a:prstGeom>
        </p:spPr>
      </p:pic>
      <p:sp>
        <p:nvSpPr>
          <p:cNvPr id="19" name="TextovéPole 8">
            <a:extLst>
              <a:ext uri="{FF2B5EF4-FFF2-40B4-BE49-F238E27FC236}">
                <a16:creationId xmlns:a16="http://schemas.microsoft.com/office/drawing/2014/main" id="{7E41002D-5D23-3519-23CC-1E815FCCB4F3}"/>
              </a:ext>
            </a:extLst>
          </p:cNvPr>
          <p:cNvSpPr txBox="1"/>
          <p:nvPr/>
        </p:nvSpPr>
        <p:spPr>
          <a:xfrm>
            <a:off x="517526" y="553842"/>
            <a:ext cx="55784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Ministerstvo pro místní rozvoj</a:t>
            </a:r>
            <a:b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C4DA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Národní orgán pro koordinaci</a:t>
            </a:r>
          </a:p>
        </p:txBody>
      </p:sp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527" y="1782450"/>
            <a:ext cx="7200000" cy="2400657"/>
          </a:xfrm>
        </p:spPr>
        <p:txBody>
          <a:bodyPr wrap="square" anchor="ctr">
            <a:spAutoFit/>
          </a:bodyPr>
          <a:lstStyle>
            <a:lvl1pPr>
              <a:defRPr/>
            </a:lvl1pPr>
          </a:lstStyle>
          <a:p>
            <a:r>
              <a:rPr lang="cs-CZ" dirty="0"/>
              <a:t>Název prezentace,</a:t>
            </a:r>
            <a:br>
              <a:rPr lang="cs-CZ" dirty="0"/>
            </a:br>
            <a:r>
              <a:rPr lang="cs-CZ" dirty="0"/>
              <a:t>max 3 řádky,</a:t>
            </a:r>
            <a:br>
              <a:rPr lang="cs-CZ" dirty="0"/>
            </a:br>
            <a:r>
              <a:rPr lang="cs-CZ" dirty="0"/>
              <a:t>velikost 50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6CB7B6C-6616-96F2-F02D-5E23F90770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7525" y="4779223"/>
            <a:ext cx="5578475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Jméno a Příjmení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525" y="5252231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Datum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843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_modrá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ovéPole 8">
            <a:extLst>
              <a:ext uri="{FF2B5EF4-FFF2-40B4-BE49-F238E27FC236}">
                <a16:creationId xmlns:a16="http://schemas.microsoft.com/office/drawing/2014/main" id="{7E41002D-5D23-3519-23CC-1E815FCCB4F3}"/>
              </a:ext>
            </a:extLst>
          </p:cNvPr>
          <p:cNvSpPr txBox="1"/>
          <p:nvPr/>
        </p:nvSpPr>
        <p:spPr>
          <a:xfrm>
            <a:off x="517526" y="553842"/>
            <a:ext cx="55784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Ministerstvo pro místní rozvoj</a:t>
            </a:r>
            <a:b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Národní orgán pro koordinaci</a:t>
            </a:r>
          </a:p>
        </p:txBody>
      </p:sp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527" y="1782450"/>
            <a:ext cx="7200000" cy="2400657"/>
          </a:xfrm>
        </p:spPr>
        <p:txBody>
          <a:bodyPr anchor="ctr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prezentace,</a:t>
            </a:r>
            <a:br>
              <a:rPr lang="cs-CZ" dirty="0"/>
            </a:br>
            <a:r>
              <a:rPr lang="cs-CZ" dirty="0"/>
              <a:t>max 3 řádky,</a:t>
            </a:r>
            <a:br>
              <a:rPr lang="cs-CZ" dirty="0"/>
            </a:br>
            <a:r>
              <a:rPr lang="cs-CZ" dirty="0"/>
              <a:t>velikost 50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6CB7B6C-6616-96F2-F02D-5E23F90770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7525" y="4779223"/>
            <a:ext cx="5578475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Jméno a Příjmení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525" y="5252231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Datum</a:t>
            </a:r>
            <a:endParaRPr lang="en-US" dirty="0"/>
          </a:p>
        </p:txBody>
      </p:sp>
      <p:pic>
        <p:nvPicPr>
          <p:cNvPr id="3" name="Obrázek 4">
            <a:extLst>
              <a:ext uri="{FF2B5EF4-FFF2-40B4-BE49-F238E27FC236}">
                <a16:creationId xmlns:a16="http://schemas.microsoft.com/office/drawing/2014/main" id="{30464F9B-0B52-147D-82F1-41826288BF3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69" y="5869007"/>
            <a:ext cx="3754788" cy="45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7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itolový_bíl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6406" y="1782450"/>
            <a:ext cx="6480000" cy="2400657"/>
          </a:xfrm>
        </p:spPr>
        <p:txBody>
          <a:bodyPr wrap="square" anchor="b">
            <a:spAutoFit/>
          </a:bodyPr>
          <a:lstStyle>
            <a:lvl1pPr>
              <a:defRPr/>
            </a:lvl1pPr>
          </a:lstStyle>
          <a:p>
            <a:r>
              <a:rPr lang="cs-CZ" dirty="0"/>
              <a:t>Název kapitoly,</a:t>
            </a:r>
            <a:br>
              <a:rPr lang="cs-CZ" dirty="0"/>
            </a:br>
            <a:r>
              <a:rPr lang="cs-CZ" dirty="0"/>
              <a:t>max 3 řádky,</a:t>
            </a:r>
            <a:br>
              <a:rPr lang="cs-CZ" dirty="0"/>
            </a:br>
            <a:r>
              <a:rPr lang="cs-CZ" dirty="0"/>
              <a:t>velikost 50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6407" y="4290588"/>
            <a:ext cx="55784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 popisující obsah kapitoly, dva řádky,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7318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118">
          <p15:clr>
            <a:srgbClr val="A4A3A4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itolový_modr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cký objekt 4">
            <a:extLst>
              <a:ext uri="{FF2B5EF4-FFF2-40B4-BE49-F238E27FC236}">
                <a16:creationId xmlns:a16="http://schemas.microsoft.com/office/drawing/2014/main" id="{2F0108C9-7EE2-7C7F-BFCC-42295CD70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6406" y="1782450"/>
            <a:ext cx="6480000" cy="2400657"/>
          </a:xfrm>
        </p:spPr>
        <p:txBody>
          <a:bodyPr wrap="square" anchor="b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kapitoly,</a:t>
            </a:r>
            <a:br>
              <a:rPr lang="cs-CZ" dirty="0"/>
            </a:br>
            <a:r>
              <a:rPr lang="cs-CZ" dirty="0"/>
              <a:t>max 3 řádky,</a:t>
            </a:r>
            <a:br>
              <a:rPr lang="cs-CZ" dirty="0"/>
            </a:br>
            <a:r>
              <a:rPr lang="cs-CZ" dirty="0"/>
              <a:t>velikost 50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6407" y="4290588"/>
            <a:ext cx="55784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Text popisující obsah kapitoly, dva řádky,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545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118">
          <p15:clr>
            <a:srgbClr val="A4A3A4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_krátk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dirty="0"/>
              <a:t>Nadpis, 1 řádek, velikost 50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E1417A-DDB8-7534-46EC-90260BDA95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559217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7E23D69-7ABC-AD74-B4BD-E005FA62B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825" y="1559217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697B98B-2F2F-197B-F21C-09EA1709C2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2753555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5703A2-CC5E-B362-F620-848AD1AF4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4825" y="2753555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352F272-B649-6332-BABA-2892991C82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3947893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F5AA4F88-4E4E-ADBF-E00C-3FD4DFB517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4825" y="3947893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072AE6B-2A13-F5CF-B051-A39ED044C5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5137222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CF10D37-1928-77C4-3711-7AE80F5693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74825" y="5137222"/>
            <a:ext cx="9901237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019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1118">
          <p15:clr>
            <a:srgbClr val="A4A3A4"/>
          </p15:clr>
        </p15:guide>
        <p15:guide id="4" orient="horz" pos="981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dlouh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E1417A-DDB8-7534-46EC-90260BDA95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559217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7E23D69-7ABC-AD74-B4BD-E005FA62B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826" y="1559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697B98B-2F2F-197B-F21C-09EA1709C2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2753555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5703A2-CC5E-B362-F620-848AD1AF4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4826" y="2753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352F272-B649-6332-BABA-2892991C82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3947893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F5AA4F88-4E4E-ADBF-E00C-3FD4DFB517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4826" y="3947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072AE6B-2A13-F5CF-B051-A39ED044C5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5137222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CF10D37-1928-77C4-3711-7AE80F5693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74826" y="5137222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5B95A727-62A8-3C6A-3279-0EF45366320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5386" y="1559217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5CD464AC-E7D2-06EA-EE72-6A43158435F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34274" y="1559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7ECF772-66BD-8944-3C2B-387C1686E8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75386" y="2753555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A1817146-6FC1-CD8A-24CD-CCD0D382C02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34274" y="2753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708EAA16-55A3-E227-D55A-2F15EF3686B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75386" y="3947893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5EC25249-AD41-5755-F527-7B1F978AB4E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34274" y="3947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2EFA46A-796F-A5A3-A612-25FAB44B45A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75386" y="5137222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6B0A93C3-54B5-4028-569D-33D5DB97F5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534274" y="5137222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1994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1118">
          <p15:clr>
            <a:srgbClr val="A4A3A4"/>
          </p15:clr>
        </p15:guide>
        <p15:guide id="4" orient="horz" pos="98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3727" userDrawn="1">
          <p15:clr>
            <a:srgbClr val="A4A3A4"/>
          </p15:clr>
        </p15:guide>
        <p15:guide id="7" pos="3953" userDrawn="1">
          <p15:clr>
            <a:srgbClr val="A4A3A4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_dlouh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E1417A-DDB8-7534-46EC-90260BDA95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559217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7E23D69-7ABC-AD74-B4BD-E005FA62B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826" y="1559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697B98B-2F2F-197B-F21C-09EA1709C2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2753555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5703A2-CC5E-B362-F620-848AD1AF4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4826" y="2753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352F272-B649-6332-BABA-2892991C82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3947893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F5AA4F88-4E4E-ADBF-E00C-3FD4DFB517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4826" y="3947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072AE6B-2A13-F5CF-B051-A39ED044C5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5137222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CF10D37-1928-77C4-3711-7AE80F5693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74826" y="5137222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5B95A727-62A8-3C6A-3279-0EF45366320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5386" y="1559217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5CD464AC-E7D2-06EA-EE72-6A43158435F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34274" y="1559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7ECF772-66BD-8944-3C2B-387C1686E8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75386" y="2753555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A1817146-6FC1-CD8A-24CD-CCD0D382C02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34274" y="2753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708EAA16-55A3-E227-D55A-2F15EF3686B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75386" y="3947893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5EC25249-AD41-5755-F527-7B1F978AB4E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34274" y="3947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2EFA46A-796F-A5A3-A612-25FAB44B45A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75386" y="5137222"/>
            <a:ext cx="864000" cy="864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XX</a:t>
            </a:r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6B0A93C3-54B5-4028-569D-33D5DB97F5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534274" y="5137222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900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1118">
          <p15:clr>
            <a:srgbClr val="A4A3A4"/>
          </p15:clr>
        </p15:guide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4F7915C2-3FC8-5558-4B0E-AA7D6D9C69F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1557338"/>
            <a:ext cx="11160125" cy="442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961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sah_dva sloupc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4F7915C2-3FC8-5558-4B0E-AA7D6D9C69F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1557338"/>
            <a:ext cx="5400675" cy="4428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" name="Content Placeholder 20">
            <a:extLst>
              <a:ext uri="{FF2B5EF4-FFF2-40B4-BE49-F238E27FC236}">
                <a16:creationId xmlns:a16="http://schemas.microsoft.com/office/drawing/2014/main" id="{E305D2D2-84BD-0B33-2CF8-33553E88D3EA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275389" y="1557338"/>
            <a:ext cx="5400675" cy="4428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43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sah_dva sloupc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4F7915C2-3FC8-5558-4B0E-AA7D6D9C69F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2454442"/>
            <a:ext cx="5400675" cy="3492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" name="Content Placeholder 20">
            <a:extLst>
              <a:ext uri="{FF2B5EF4-FFF2-40B4-BE49-F238E27FC236}">
                <a16:creationId xmlns:a16="http://schemas.microsoft.com/office/drawing/2014/main" id="{E305D2D2-84BD-0B33-2CF8-33553E88D3EA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275389" y="2454442"/>
            <a:ext cx="5400675" cy="3492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CB2AC407-DD29-973D-4B54-DCA7AAFE5A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023126"/>
            <a:ext cx="5399088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9340A3DE-EF47-8DE6-3379-6CF83D2F514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75389" y="2023126"/>
            <a:ext cx="5399088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8679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kový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obrázku 8">
            <a:extLst>
              <a:ext uri="{FF2B5EF4-FFF2-40B4-BE49-F238E27FC236}">
                <a16:creationId xmlns:a16="http://schemas.microsoft.com/office/drawing/2014/main" id="{9A740820-3033-6C8A-E29F-8B251C356E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5388" y="1557337"/>
            <a:ext cx="5400675" cy="442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12" name="Content Placeholder 20">
            <a:extLst>
              <a:ext uri="{FF2B5EF4-FFF2-40B4-BE49-F238E27FC236}">
                <a16:creationId xmlns:a16="http://schemas.microsoft.com/office/drawing/2014/main" id="{D8404DF5-D26D-8AD2-4068-C2F4D43BA5AE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1557338"/>
            <a:ext cx="5400675" cy="4428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635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kový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D02BC9B-5CB5-22DE-A9A4-9D6CB869A5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5389" y="5121338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5" name="Zástupný symbol obrázku 8">
            <a:extLst>
              <a:ext uri="{FF2B5EF4-FFF2-40B4-BE49-F238E27FC236}">
                <a16:creationId xmlns:a16="http://schemas.microsoft.com/office/drawing/2014/main" id="{62351B49-E000-501B-AA3D-CA72F885CFC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5389" y="1557338"/>
            <a:ext cx="5400675" cy="3437463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234087B8-1112-27D5-6943-C1D7D13EFA9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937" y="5121338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7" name="Zástupný symbol obrázku 8">
            <a:extLst>
              <a:ext uri="{FF2B5EF4-FFF2-40B4-BE49-F238E27FC236}">
                <a16:creationId xmlns:a16="http://schemas.microsoft.com/office/drawing/2014/main" id="{19DC37B9-9326-2BC7-496C-1AC4F647FD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5936" y="1557337"/>
            <a:ext cx="5400675" cy="3437463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</p:spTree>
    <p:extLst>
      <p:ext uri="{BB962C8B-B14F-4D97-AF65-F5344CB8AC3E}">
        <p14:creationId xmlns:p14="http://schemas.microsoft.com/office/powerpoint/2010/main" val="23666599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kový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ál 3">
            <a:extLst>
              <a:ext uri="{FF2B5EF4-FFF2-40B4-BE49-F238E27FC236}">
                <a16:creationId xmlns:a16="http://schemas.microsoft.com/office/drawing/2014/main" id="{366B4B90-0415-FCFA-5EE1-FCA141C9AD01}"/>
              </a:ext>
            </a:extLst>
          </p:cNvPr>
          <p:cNvSpPr/>
          <p:nvPr/>
        </p:nvSpPr>
        <p:spPr>
          <a:xfrm>
            <a:off x="3183647" y="4457700"/>
            <a:ext cx="2032000" cy="2032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2" name="Zástupný symbol obrázku 11">
            <a:extLst>
              <a:ext uri="{FF2B5EF4-FFF2-40B4-BE49-F238E27FC236}">
                <a16:creationId xmlns:a16="http://schemas.microsoft.com/office/drawing/2014/main" id="{87E8344A-5FAA-FE7C-9FCB-056BB1DA5A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5938" y="1796522"/>
            <a:ext cx="4077410" cy="4077410"/>
          </a:xfrm>
          <a:custGeom>
            <a:avLst/>
            <a:gdLst>
              <a:gd name="connsiteX0" fmla="*/ 2038705 w 4077410"/>
              <a:gd name="connsiteY0" fmla="*/ 0 h 4077410"/>
              <a:gd name="connsiteX1" fmla="*/ 4077410 w 4077410"/>
              <a:gd name="connsiteY1" fmla="*/ 2038705 h 4077410"/>
              <a:gd name="connsiteX2" fmla="*/ 2038705 w 4077410"/>
              <a:gd name="connsiteY2" fmla="*/ 4077410 h 4077410"/>
              <a:gd name="connsiteX3" fmla="*/ 0 w 4077410"/>
              <a:gd name="connsiteY3" fmla="*/ 2038705 h 4077410"/>
              <a:gd name="connsiteX4" fmla="*/ 2038705 w 4077410"/>
              <a:gd name="connsiteY4" fmla="*/ 0 h 407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410" h="4077410">
                <a:moveTo>
                  <a:pt x="2038705" y="0"/>
                </a:moveTo>
                <a:cubicBezTo>
                  <a:pt x="3164651" y="0"/>
                  <a:pt x="4077410" y="912759"/>
                  <a:pt x="4077410" y="2038705"/>
                </a:cubicBezTo>
                <a:cubicBezTo>
                  <a:pt x="4077410" y="3164651"/>
                  <a:pt x="3164651" y="4077410"/>
                  <a:pt x="2038705" y="4077410"/>
                </a:cubicBezTo>
                <a:cubicBezTo>
                  <a:pt x="912759" y="4077410"/>
                  <a:pt x="0" y="3164651"/>
                  <a:pt x="0" y="2038705"/>
                </a:cubicBezTo>
                <a:cubicBezTo>
                  <a:pt x="0" y="912759"/>
                  <a:pt x="912759" y="0"/>
                  <a:pt x="20387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0" name="Content Placeholder 20">
            <a:extLst>
              <a:ext uri="{FF2B5EF4-FFF2-40B4-BE49-F238E27FC236}">
                <a16:creationId xmlns:a16="http://schemas.microsoft.com/office/drawing/2014/main" id="{5620C953-880E-5366-8268-3A0E975C3B0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556250" y="1796522"/>
            <a:ext cx="6119813" cy="4077409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54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3500">
          <p15:clr>
            <a:srgbClr val="A4A3A4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kový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ál 1">
            <a:extLst>
              <a:ext uri="{FF2B5EF4-FFF2-40B4-BE49-F238E27FC236}">
                <a16:creationId xmlns:a16="http://schemas.microsoft.com/office/drawing/2014/main" id="{299DE0FA-9834-73DD-C4D5-6330028E8E10}"/>
              </a:ext>
            </a:extLst>
          </p:cNvPr>
          <p:cNvSpPr/>
          <p:nvPr/>
        </p:nvSpPr>
        <p:spPr>
          <a:xfrm>
            <a:off x="9644063" y="1557338"/>
            <a:ext cx="2032000" cy="2032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2" name="Zástupný symbol obrázku 11">
            <a:extLst>
              <a:ext uri="{FF2B5EF4-FFF2-40B4-BE49-F238E27FC236}">
                <a16:creationId xmlns:a16="http://schemas.microsoft.com/office/drawing/2014/main" id="{87E8344A-5FAA-FE7C-9FCB-056BB1DA5A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90654" y="1796522"/>
            <a:ext cx="4077410" cy="4077410"/>
          </a:xfrm>
          <a:custGeom>
            <a:avLst/>
            <a:gdLst>
              <a:gd name="connsiteX0" fmla="*/ 2038705 w 4077410"/>
              <a:gd name="connsiteY0" fmla="*/ 0 h 4077410"/>
              <a:gd name="connsiteX1" fmla="*/ 4077410 w 4077410"/>
              <a:gd name="connsiteY1" fmla="*/ 2038705 h 4077410"/>
              <a:gd name="connsiteX2" fmla="*/ 2038705 w 4077410"/>
              <a:gd name="connsiteY2" fmla="*/ 4077410 h 4077410"/>
              <a:gd name="connsiteX3" fmla="*/ 0 w 4077410"/>
              <a:gd name="connsiteY3" fmla="*/ 2038705 h 4077410"/>
              <a:gd name="connsiteX4" fmla="*/ 2038705 w 4077410"/>
              <a:gd name="connsiteY4" fmla="*/ 0 h 407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7410" h="4077410">
                <a:moveTo>
                  <a:pt x="2038705" y="0"/>
                </a:moveTo>
                <a:cubicBezTo>
                  <a:pt x="3164651" y="0"/>
                  <a:pt x="4077410" y="912759"/>
                  <a:pt x="4077410" y="2038705"/>
                </a:cubicBezTo>
                <a:cubicBezTo>
                  <a:pt x="4077410" y="3164651"/>
                  <a:pt x="3164651" y="4077410"/>
                  <a:pt x="2038705" y="4077410"/>
                </a:cubicBezTo>
                <a:cubicBezTo>
                  <a:pt x="912759" y="4077410"/>
                  <a:pt x="0" y="3164651"/>
                  <a:pt x="0" y="2038705"/>
                </a:cubicBezTo>
                <a:cubicBezTo>
                  <a:pt x="0" y="912759"/>
                  <a:pt x="912759" y="0"/>
                  <a:pt x="20387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6" name="Content Placeholder 20">
            <a:extLst>
              <a:ext uri="{FF2B5EF4-FFF2-40B4-BE49-F238E27FC236}">
                <a16:creationId xmlns:a16="http://schemas.microsoft.com/office/drawing/2014/main" id="{429C9CC1-F5B4-B6D7-48FD-5B164ABE1012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2227838"/>
            <a:ext cx="6119812" cy="3646094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6A240523-1248-7822-D410-86BAE8F11F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1796522"/>
            <a:ext cx="6120000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22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4180">
          <p15:clr>
            <a:srgbClr val="A4A3A4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loobrázkov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ástupný symbol obrázku 20">
            <a:extLst>
              <a:ext uri="{FF2B5EF4-FFF2-40B4-BE49-F238E27FC236}">
                <a16:creationId xmlns:a16="http://schemas.microsoft.com/office/drawing/2014/main" id="{577A70C4-E90B-2FA1-71FE-99C580405C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624097 w 12192000"/>
              <a:gd name="connsiteY0" fmla="*/ 6380712 h 6858000"/>
              <a:gd name="connsiteX1" fmla="*/ 11580648 w 12192000"/>
              <a:gd name="connsiteY1" fmla="*/ 6424161 h 6858000"/>
              <a:gd name="connsiteX2" fmla="*/ 11624097 w 12192000"/>
              <a:gd name="connsiteY2" fmla="*/ 6467610 h 6858000"/>
              <a:gd name="connsiteX3" fmla="*/ 11667546 w 12192000"/>
              <a:gd name="connsiteY3" fmla="*/ 6424161 h 6858000"/>
              <a:gd name="connsiteX4" fmla="*/ 11624097 w 12192000"/>
              <a:gd name="connsiteY4" fmla="*/ 6380712 h 6858000"/>
              <a:gd name="connsiteX5" fmla="*/ 11505225 w 12192000"/>
              <a:gd name="connsiteY5" fmla="*/ 6370685 h 6858000"/>
              <a:gd name="connsiteX6" fmla="*/ 11451749 w 12192000"/>
              <a:gd name="connsiteY6" fmla="*/ 6424161 h 6858000"/>
              <a:gd name="connsiteX7" fmla="*/ 11505225 w 12192000"/>
              <a:gd name="connsiteY7" fmla="*/ 6477636 h 6858000"/>
              <a:gd name="connsiteX8" fmla="*/ 11558700 w 12192000"/>
              <a:gd name="connsiteY8" fmla="*/ 6424161 h 6858000"/>
              <a:gd name="connsiteX9" fmla="*/ 11505225 w 12192000"/>
              <a:gd name="connsiteY9" fmla="*/ 6370685 h 6858000"/>
              <a:gd name="connsiteX10" fmla="*/ 11365082 w 12192000"/>
              <a:gd name="connsiteY10" fmla="*/ 6357316 h 6858000"/>
              <a:gd name="connsiteX11" fmla="*/ 11298238 w 12192000"/>
              <a:gd name="connsiteY11" fmla="*/ 6424160 h 6858000"/>
              <a:gd name="connsiteX12" fmla="*/ 11365082 w 12192000"/>
              <a:gd name="connsiteY12" fmla="*/ 6491005 h 6858000"/>
              <a:gd name="connsiteX13" fmla="*/ 11431927 w 12192000"/>
              <a:gd name="connsiteY13" fmla="*/ 6424160 h 6858000"/>
              <a:gd name="connsiteX14" fmla="*/ 11365082 w 12192000"/>
              <a:gd name="connsiteY14" fmla="*/ 6357316 h 6858000"/>
              <a:gd name="connsiteX15" fmla="*/ 11626345 w 12192000"/>
              <a:gd name="connsiteY15" fmla="*/ 6281693 h 6858000"/>
              <a:gd name="connsiteX16" fmla="*/ 11599607 w 12192000"/>
              <a:gd name="connsiteY16" fmla="*/ 6308431 h 6858000"/>
              <a:gd name="connsiteX17" fmla="*/ 11626345 w 12192000"/>
              <a:gd name="connsiteY17" fmla="*/ 6335169 h 6858000"/>
              <a:gd name="connsiteX18" fmla="*/ 11653083 w 12192000"/>
              <a:gd name="connsiteY18" fmla="*/ 6308431 h 6858000"/>
              <a:gd name="connsiteX19" fmla="*/ 11626345 w 12192000"/>
              <a:gd name="connsiteY19" fmla="*/ 6281693 h 6858000"/>
              <a:gd name="connsiteX20" fmla="*/ 11533927 w 12192000"/>
              <a:gd name="connsiteY20" fmla="*/ 6244116 h 6858000"/>
              <a:gd name="connsiteX21" fmla="*/ 11497163 w 12192000"/>
              <a:gd name="connsiteY21" fmla="*/ 6280880 h 6858000"/>
              <a:gd name="connsiteX22" fmla="*/ 11533927 w 12192000"/>
              <a:gd name="connsiteY22" fmla="*/ 6317645 h 6858000"/>
              <a:gd name="connsiteX23" fmla="*/ 11570692 w 12192000"/>
              <a:gd name="connsiteY23" fmla="*/ 6280880 h 6858000"/>
              <a:gd name="connsiteX24" fmla="*/ 11533927 w 12192000"/>
              <a:gd name="connsiteY24" fmla="*/ 6244116 h 6858000"/>
              <a:gd name="connsiteX25" fmla="*/ 11657780 w 12192000"/>
              <a:gd name="connsiteY25" fmla="*/ 6209245 h 6858000"/>
              <a:gd name="connsiteX26" fmla="*/ 11637727 w 12192000"/>
              <a:gd name="connsiteY26" fmla="*/ 6229298 h 6858000"/>
              <a:gd name="connsiteX27" fmla="*/ 11657780 w 12192000"/>
              <a:gd name="connsiteY27" fmla="*/ 6249352 h 6858000"/>
              <a:gd name="connsiteX28" fmla="*/ 11677834 w 12192000"/>
              <a:gd name="connsiteY28" fmla="*/ 6229298 h 6858000"/>
              <a:gd name="connsiteX29" fmla="*/ 11657780 w 12192000"/>
              <a:gd name="connsiteY29" fmla="*/ 6209245 h 6858000"/>
              <a:gd name="connsiteX30" fmla="*/ 11430783 w 12192000"/>
              <a:gd name="connsiteY30" fmla="*/ 6207350 h 6858000"/>
              <a:gd name="connsiteX31" fmla="*/ 11387334 w 12192000"/>
              <a:gd name="connsiteY31" fmla="*/ 6250799 h 6858000"/>
              <a:gd name="connsiteX32" fmla="*/ 11430783 w 12192000"/>
              <a:gd name="connsiteY32" fmla="*/ 6294248 h 6858000"/>
              <a:gd name="connsiteX33" fmla="*/ 11474232 w 12192000"/>
              <a:gd name="connsiteY33" fmla="*/ 6250799 h 6858000"/>
              <a:gd name="connsiteX34" fmla="*/ 11430783 w 12192000"/>
              <a:gd name="connsiteY34" fmla="*/ 6207350 h 6858000"/>
              <a:gd name="connsiteX35" fmla="*/ 11598122 w 12192000"/>
              <a:gd name="connsiteY35" fmla="*/ 6162697 h 6858000"/>
              <a:gd name="connsiteX36" fmla="*/ 11571384 w 12192000"/>
              <a:gd name="connsiteY36" fmla="*/ 6189435 h 6858000"/>
              <a:gd name="connsiteX37" fmla="*/ 11598122 w 12192000"/>
              <a:gd name="connsiteY37" fmla="*/ 6216173 h 6858000"/>
              <a:gd name="connsiteX38" fmla="*/ 11624860 w 12192000"/>
              <a:gd name="connsiteY38" fmla="*/ 6189435 h 6858000"/>
              <a:gd name="connsiteX39" fmla="*/ 11598122 w 12192000"/>
              <a:gd name="connsiteY39" fmla="*/ 6162697 h 6858000"/>
              <a:gd name="connsiteX40" fmla="*/ 11531548 w 12192000"/>
              <a:gd name="connsiteY40" fmla="*/ 6111875 h 6858000"/>
              <a:gd name="connsiteX41" fmla="*/ 11501468 w 12192000"/>
              <a:gd name="connsiteY41" fmla="*/ 6141955 h 6858000"/>
              <a:gd name="connsiteX42" fmla="*/ 11531548 w 12192000"/>
              <a:gd name="connsiteY42" fmla="*/ 6172035 h 6858000"/>
              <a:gd name="connsiteX43" fmla="*/ 11561628 w 12192000"/>
              <a:gd name="connsiteY43" fmla="*/ 6141955 h 6858000"/>
              <a:gd name="connsiteX44" fmla="*/ 11531548 w 12192000"/>
              <a:gd name="connsiteY44" fmla="*/ 6111875 h 6858000"/>
              <a:gd name="connsiteX45" fmla="*/ 0 w 12192000"/>
              <a:gd name="connsiteY45" fmla="*/ 0 h 6858000"/>
              <a:gd name="connsiteX46" fmla="*/ 12192000 w 12192000"/>
              <a:gd name="connsiteY46" fmla="*/ 0 h 6858000"/>
              <a:gd name="connsiteX47" fmla="*/ 12192000 w 12192000"/>
              <a:gd name="connsiteY47" fmla="*/ 6858000 h 6858000"/>
              <a:gd name="connsiteX48" fmla="*/ 0 w 12192000"/>
              <a:gd name="connsiteY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2192000" h="6858000">
                <a:moveTo>
                  <a:pt x="11624097" y="6380712"/>
                </a:moveTo>
                <a:cubicBezTo>
                  <a:pt x="11600101" y="6380712"/>
                  <a:pt x="11580648" y="6400165"/>
                  <a:pt x="11580648" y="6424161"/>
                </a:cubicBezTo>
                <a:cubicBezTo>
                  <a:pt x="11580648" y="6448157"/>
                  <a:pt x="11600101" y="6467610"/>
                  <a:pt x="11624097" y="6467610"/>
                </a:cubicBezTo>
                <a:cubicBezTo>
                  <a:pt x="11648093" y="6467610"/>
                  <a:pt x="11667546" y="6448157"/>
                  <a:pt x="11667546" y="6424161"/>
                </a:cubicBezTo>
                <a:cubicBezTo>
                  <a:pt x="11667546" y="6400165"/>
                  <a:pt x="11648093" y="6380712"/>
                  <a:pt x="11624097" y="6380712"/>
                </a:cubicBezTo>
                <a:close/>
                <a:moveTo>
                  <a:pt x="11505225" y="6370685"/>
                </a:moveTo>
                <a:cubicBezTo>
                  <a:pt x="11475691" y="6370685"/>
                  <a:pt x="11451749" y="6394627"/>
                  <a:pt x="11451749" y="6424161"/>
                </a:cubicBezTo>
                <a:cubicBezTo>
                  <a:pt x="11451749" y="6453694"/>
                  <a:pt x="11475691" y="6477636"/>
                  <a:pt x="11505225" y="6477636"/>
                </a:cubicBezTo>
                <a:cubicBezTo>
                  <a:pt x="11534758" y="6477636"/>
                  <a:pt x="11558700" y="6453694"/>
                  <a:pt x="11558700" y="6424161"/>
                </a:cubicBezTo>
                <a:cubicBezTo>
                  <a:pt x="11558700" y="6394627"/>
                  <a:pt x="11534758" y="6370685"/>
                  <a:pt x="11505225" y="6370685"/>
                </a:cubicBezTo>
                <a:close/>
                <a:moveTo>
                  <a:pt x="11365082" y="6357316"/>
                </a:moveTo>
                <a:cubicBezTo>
                  <a:pt x="11328165" y="6357316"/>
                  <a:pt x="11298238" y="6387243"/>
                  <a:pt x="11298238" y="6424160"/>
                </a:cubicBezTo>
                <a:cubicBezTo>
                  <a:pt x="11298238" y="6461077"/>
                  <a:pt x="11328165" y="6491005"/>
                  <a:pt x="11365082" y="6491005"/>
                </a:cubicBezTo>
                <a:cubicBezTo>
                  <a:pt x="11402000" y="6491005"/>
                  <a:pt x="11431927" y="6461077"/>
                  <a:pt x="11431927" y="6424160"/>
                </a:cubicBezTo>
                <a:cubicBezTo>
                  <a:pt x="11431927" y="6387243"/>
                  <a:pt x="11402000" y="6357316"/>
                  <a:pt x="11365082" y="6357316"/>
                </a:cubicBezTo>
                <a:close/>
                <a:moveTo>
                  <a:pt x="11626345" y="6281693"/>
                </a:moveTo>
                <a:cubicBezTo>
                  <a:pt x="11611578" y="6281693"/>
                  <a:pt x="11599607" y="6293664"/>
                  <a:pt x="11599607" y="6308431"/>
                </a:cubicBezTo>
                <a:cubicBezTo>
                  <a:pt x="11599607" y="6323198"/>
                  <a:pt x="11611578" y="6335169"/>
                  <a:pt x="11626345" y="6335169"/>
                </a:cubicBezTo>
                <a:cubicBezTo>
                  <a:pt x="11641112" y="6335169"/>
                  <a:pt x="11653083" y="6323198"/>
                  <a:pt x="11653083" y="6308431"/>
                </a:cubicBezTo>
                <a:cubicBezTo>
                  <a:pt x="11653083" y="6293664"/>
                  <a:pt x="11641112" y="6281693"/>
                  <a:pt x="11626345" y="6281693"/>
                </a:cubicBezTo>
                <a:close/>
                <a:moveTo>
                  <a:pt x="11533927" y="6244116"/>
                </a:moveTo>
                <a:cubicBezTo>
                  <a:pt x="11513623" y="6244116"/>
                  <a:pt x="11497163" y="6260576"/>
                  <a:pt x="11497163" y="6280880"/>
                </a:cubicBezTo>
                <a:cubicBezTo>
                  <a:pt x="11497163" y="6301185"/>
                  <a:pt x="11513623" y="6317645"/>
                  <a:pt x="11533927" y="6317645"/>
                </a:cubicBezTo>
                <a:cubicBezTo>
                  <a:pt x="11554232" y="6317645"/>
                  <a:pt x="11570692" y="6301185"/>
                  <a:pt x="11570692" y="6280880"/>
                </a:cubicBezTo>
                <a:cubicBezTo>
                  <a:pt x="11570692" y="6260576"/>
                  <a:pt x="11554232" y="6244116"/>
                  <a:pt x="11533927" y="6244116"/>
                </a:cubicBezTo>
                <a:close/>
                <a:moveTo>
                  <a:pt x="11657780" y="6209245"/>
                </a:moveTo>
                <a:cubicBezTo>
                  <a:pt x="11646705" y="6209245"/>
                  <a:pt x="11637727" y="6218223"/>
                  <a:pt x="11637727" y="6229298"/>
                </a:cubicBezTo>
                <a:cubicBezTo>
                  <a:pt x="11637727" y="6240374"/>
                  <a:pt x="11646705" y="6249352"/>
                  <a:pt x="11657780" y="6249352"/>
                </a:cubicBezTo>
                <a:cubicBezTo>
                  <a:pt x="11668856" y="6249352"/>
                  <a:pt x="11677834" y="6240374"/>
                  <a:pt x="11677834" y="6229298"/>
                </a:cubicBezTo>
                <a:cubicBezTo>
                  <a:pt x="11677834" y="6218223"/>
                  <a:pt x="11668856" y="6209245"/>
                  <a:pt x="11657780" y="6209245"/>
                </a:cubicBezTo>
                <a:close/>
                <a:moveTo>
                  <a:pt x="11430783" y="6207350"/>
                </a:moveTo>
                <a:cubicBezTo>
                  <a:pt x="11406787" y="6207350"/>
                  <a:pt x="11387334" y="6226803"/>
                  <a:pt x="11387334" y="6250799"/>
                </a:cubicBezTo>
                <a:cubicBezTo>
                  <a:pt x="11387334" y="6274795"/>
                  <a:pt x="11406787" y="6294248"/>
                  <a:pt x="11430783" y="6294248"/>
                </a:cubicBezTo>
                <a:cubicBezTo>
                  <a:pt x="11454779" y="6294248"/>
                  <a:pt x="11474232" y="6274795"/>
                  <a:pt x="11474232" y="6250799"/>
                </a:cubicBezTo>
                <a:cubicBezTo>
                  <a:pt x="11474232" y="6226803"/>
                  <a:pt x="11454779" y="6207350"/>
                  <a:pt x="11430783" y="6207350"/>
                </a:cubicBezTo>
                <a:close/>
                <a:moveTo>
                  <a:pt x="11598122" y="6162697"/>
                </a:moveTo>
                <a:cubicBezTo>
                  <a:pt x="11583355" y="6162697"/>
                  <a:pt x="11571384" y="6174668"/>
                  <a:pt x="11571384" y="6189435"/>
                </a:cubicBezTo>
                <a:cubicBezTo>
                  <a:pt x="11571384" y="6204202"/>
                  <a:pt x="11583355" y="6216173"/>
                  <a:pt x="11598122" y="6216173"/>
                </a:cubicBezTo>
                <a:cubicBezTo>
                  <a:pt x="11612889" y="6216173"/>
                  <a:pt x="11624860" y="6204202"/>
                  <a:pt x="11624860" y="6189435"/>
                </a:cubicBezTo>
                <a:cubicBezTo>
                  <a:pt x="11624860" y="6174668"/>
                  <a:pt x="11612889" y="6162697"/>
                  <a:pt x="11598122" y="6162697"/>
                </a:cubicBezTo>
                <a:close/>
                <a:moveTo>
                  <a:pt x="11531548" y="6111875"/>
                </a:moveTo>
                <a:cubicBezTo>
                  <a:pt x="11514935" y="6111875"/>
                  <a:pt x="11501468" y="6125342"/>
                  <a:pt x="11501468" y="6141955"/>
                </a:cubicBezTo>
                <a:cubicBezTo>
                  <a:pt x="11501468" y="6158568"/>
                  <a:pt x="11514935" y="6172035"/>
                  <a:pt x="11531548" y="6172035"/>
                </a:cubicBezTo>
                <a:cubicBezTo>
                  <a:pt x="11548161" y="6172035"/>
                  <a:pt x="11561628" y="6158568"/>
                  <a:pt x="11561628" y="6141955"/>
                </a:cubicBezTo>
                <a:cubicBezTo>
                  <a:pt x="11561628" y="6125342"/>
                  <a:pt x="11548161" y="6111875"/>
                  <a:pt x="11531548" y="611187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3679440"/>
            <a:ext cx="11160124" cy="1631216"/>
          </a:xfrm>
        </p:spPr>
        <p:txBody>
          <a:bodyPr>
            <a:noAutofit/>
          </a:bodyPr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cs-CZ" dirty="0"/>
              <a:t>Důležité sdělení,</a:t>
            </a:r>
            <a:br>
              <a:rPr lang="cs-CZ" dirty="0"/>
            </a:br>
            <a:r>
              <a:rPr lang="cs-CZ" dirty="0"/>
              <a:t>2 řádky, velikost 50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605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konov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7E23D69-7ABC-AD74-B4BD-E005FA62B3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826" y="2194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5703A2-CC5E-B362-F620-848AD1AF4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4826" y="3388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F5AA4F88-4E4E-ADBF-E00C-3FD4DFB517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4826" y="4582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5CD464AC-E7D2-06EA-EE72-6A43158435F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34274" y="2194217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A1817146-6FC1-CD8A-24CD-CCD0D382C02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34274" y="3388555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5EC25249-AD41-5755-F527-7B1F978AB4E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34274" y="4582893"/>
            <a:ext cx="4141788" cy="864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2" name="Zástupný symbol obrázku 21">
            <a:extLst>
              <a:ext uri="{FF2B5EF4-FFF2-40B4-BE49-F238E27FC236}">
                <a16:creationId xmlns:a16="http://schemas.microsoft.com/office/drawing/2014/main" id="{7122282D-C331-3209-BBE9-5B2A4F6FAA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15938" y="3388555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23" name="Zástupný symbol obrázku 22">
            <a:extLst>
              <a:ext uri="{FF2B5EF4-FFF2-40B4-BE49-F238E27FC236}">
                <a16:creationId xmlns:a16="http://schemas.microsoft.com/office/drawing/2014/main" id="{598484A2-FD5E-E3FD-8659-8D0E724DD43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15938" y="4582893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25" name="Zástupný symbol obrázku 24">
            <a:extLst>
              <a:ext uri="{FF2B5EF4-FFF2-40B4-BE49-F238E27FC236}">
                <a16:creationId xmlns:a16="http://schemas.microsoft.com/office/drawing/2014/main" id="{E066079D-B945-DD0F-E41B-BD1DBDE01BC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275388" y="2194217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26" name="Zástupný symbol obrázku 25">
            <a:extLst>
              <a:ext uri="{FF2B5EF4-FFF2-40B4-BE49-F238E27FC236}">
                <a16:creationId xmlns:a16="http://schemas.microsoft.com/office/drawing/2014/main" id="{466D0EE5-64F7-FD23-E291-407F91CEE88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75388" y="3388555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27" name="Zástupný symbol obrázku 26">
            <a:extLst>
              <a:ext uri="{FF2B5EF4-FFF2-40B4-BE49-F238E27FC236}">
                <a16:creationId xmlns:a16="http://schemas.microsoft.com/office/drawing/2014/main" id="{9B77B3BD-EFCB-2C68-B093-67C569AE2F4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275388" y="4582893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37" name="Zástupný symbol obrázku 36">
            <a:extLst>
              <a:ext uri="{FF2B5EF4-FFF2-40B4-BE49-F238E27FC236}">
                <a16:creationId xmlns:a16="http://schemas.microsoft.com/office/drawing/2014/main" id="{FB44E9D0-FBD7-7C0E-2E88-B3B1E4439F9E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15938" y="2194217"/>
            <a:ext cx="864000" cy="864000"/>
          </a:xfrm>
          <a:custGeom>
            <a:avLst/>
            <a:gdLst>
              <a:gd name="connsiteX0" fmla="*/ 432000 w 864000"/>
              <a:gd name="connsiteY0" fmla="*/ 0 h 864000"/>
              <a:gd name="connsiteX1" fmla="*/ 864000 w 864000"/>
              <a:gd name="connsiteY1" fmla="*/ 432000 h 864000"/>
              <a:gd name="connsiteX2" fmla="*/ 432000 w 864000"/>
              <a:gd name="connsiteY2" fmla="*/ 864000 h 864000"/>
              <a:gd name="connsiteX3" fmla="*/ 0 w 864000"/>
              <a:gd name="connsiteY3" fmla="*/ 432000 h 864000"/>
              <a:gd name="connsiteX4" fmla="*/ 432000 w 864000"/>
              <a:gd name="connsiteY4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000" h="864000">
                <a:moveTo>
                  <a:pt x="432000" y="0"/>
                </a:moveTo>
                <a:cubicBezTo>
                  <a:pt x="670587" y="0"/>
                  <a:pt x="864000" y="193413"/>
                  <a:pt x="864000" y="432000"/>
                </a:cubicBezTo>
                <a:cubicBezTo>
                  <a:pt x="864000" y="670587"/>
                  <a:pt x="670587" y="864000"/>
                  <a:pt x="432000" y="864000"/>
                </a:cubicBezTo>
                <a:cubicBezTo>
                  <a:pt x="193413" y="864000"/>
                  <a:pt x="0" y="670587"/>
                  <a:pt x="0" y="432000"/>
                </a:cubicBezTo>
                <a:cubicBezTo>
                  <a:pt x="0" y="193413"/>
                  <a:pt x="193413" y="0"/>
                  <a:pt x="432000" y="0"/>
                </a:cubicBezTo>
                <a:close/>
              </a:path>
            </a:pathLst>
          </a:custGeom>
          <a:ln w="381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r>
              <a:rPr lang="cs-CZ"/>
              <a:t>Kliknutím na ikonu přidáte obrázek.</a:t>
            </a:r>
          </a:p>
        </p:txBody>
      </p:sp>
    </p:spTree>
    <p:extLst>
      <p:ext uri="{BB962C8B-B14F-4D97-AF65-F5344CB8AC3E}">
        <p14:creationId xmlns:p14="http://schemas.microsoft.com/office/powerpoint/2010/main" val="2878612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1118">
          <p15:clr>
            <a:srgbClr val="A4A3A4"/>
          </p15:clr>
        </p15:guide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4F7915C2-3FC8-5558-4B0E-AA7D6D9C69F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1557338"/>
            <a:ext cx="11160125" cy="442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8510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4" name="Ovál 3">
            <a:extLst>
              <a:ext uri="{FF2B5EF4-FFF2-40B4-BE49-F238E27FC236}">
                <a16:creationId xmlns:a16="http://schemas.microsoft.com/office/drawing/2014/main" id="{6484F367-6811-7DFE-FA15-11BA5BB966B1}"/>
              </a:ext>
            </a:extLst>
          </p:cNvPr>
          <p:cNvSpPr/>
          <p:nvPr/>
        </p:nvSpPr>
        <p:spPr>
          <a:xfrm>
            <a:off x="3848354" y="1592263"/>
            <a:ext cx="3136900" cy="31369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82224576-958D-2028-D54E-491E57C7D7A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6761" y="2029292"/>
            <a:ext cx="7512695" cy="4454604"/>
          </a:xfrm>
          <a:prstGeom prst="rect">
            <a:avLst/>
          </a:prstGeom>
        </p:spPr>
      </p:pic>
      <p:sp>
        <p:nvSpPr>
          <p:cNvPr id="11" name="Zástupný symbol obrázku 8">
            <a:extLst>
              <a:ext uri="{FF2B5EF4-FFF2-40B4-BE49-F238E27FC236}">
                <a16:creationId xmlns:a16="http://schemas.microsoft.com/office/drawing/2014/main" id="{B146EBF4-D626-DC68-C654-2F88CFA2954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71588" y="2249489"/>
            <a:ext cx="4702493" cy="3109912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13" name="Content Placeholder 20">
            <a:extLst>
              <a:ext uri="{FF2B5EF4-FFF2-40B4-BE49-F238E27FC236}">
                <a16:creationId xmlns:a16="http://schemas.microsoft.com/office/drawing/2014/main" id="{5E6D93AC-D101-1CEE-83F9-D8B01BD7BC97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7175500" y="2249490"/>
            <a:ext cx="4500563" cy="3342998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026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4520">
          <p15:clr>
            <a:srgbClr val="A4A3A4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ový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DB2BF8F-2115-FFAF-29AF-F449A62EB64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096225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DB1C4E63-5903-ADA7-90F9-0ABC09B636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937" y="2499711"/>
            <a:ext cx="54006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C9767AFC-7DAF-B8F3-1201-6F8BEB187BA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3408442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D045D357-6482-ADE2-54A0-678299ADB38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937" y="3811928"/>
            <a:ext cx="54006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9C0B535D-CB41-A229-D2C4-1CDDDDC4C2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939" y="4717389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B9A779D9-F48D-BEFE-213D-3078D698D03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5938" y="5120875"/>
            <a:ext cx="5400675" cy="648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6" name="Zástupný symbol obrázku 8">
            <a:extLst>
              <a:ext uri="{FF2B5EF4-FFF2-40B4-BE49-F238E27FC236}">
                <a16:creationId xmlns:a16="http://schemas.microsoft.com/office/drawing/2014/main" id="{3FAC611D-CCCB-7001-E1EE-9F495239B0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5389" y="2202498"/>
            <a:ext cx="5400675" cy="3437463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</p:spTree>
    <p:extLst>
      <p:ext uri="{BB962C8B-B14F-4D97-AF65-F5344CB8AC3E}">
        <p14:creationId xmlns:p14="http://schemas.microsoft.com/office/powerpoint/2010/main" val="1732972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3840">
          <p15:clr>
            <a:srgbClr val="A4A3A4"/>
          </p15:clr>
        </p15:guide>
        <p15:guide id="8" pos="3727">
          <p15:clr>
            <a:srgbClr val="A4A3A4"/>
          </p15:clr>
        </p15:guide>
        <p15:guide id="9" pos="3953">
          <p15:clr>
            <a:srgbClr val="A4A3A4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ový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6A240523-1248-7822-D410-86BAE8F11F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433831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2ED1110A-CE63-5151-63CA-08F76A5DA0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937" y="2837317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C4483F36-27A9-53E3-1DD1-99EE67781D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4064170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4F7062D5-F19F-73B2-F2FF-AAEB8AB14F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937" y="4467656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ADE0E75F-9292-E5E3-9CAF-026CBCD460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5388" y="2433831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1B624C39-98D1-33CE-AEA6-69FB1808BD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5387" y="2837317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279826-D9DC-053E-A6B8-2E778DDF913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75388" y="4064170"/>
            <a:ext cx="5400674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A91F1ED0-EB99-5E22-FE1E-E5852545B25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75387" y="4467656"/>
            <a:ext cx="5400675" cy="8640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669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7" pos="3840">
          <p15:clr>
            <a:srgbClr val="A4A3A4"/>
          </p15:clr>
        </p15:guide>
        <p15:guide id="8" pos="3727">
          <p15:clr>
            <a:srgbClr val="A4A3A4"/>
          </p15:clr>
        </p15:guide>
        <p15:guide id="9" pos="3953">
          <p15:clr>
            <a:srgbClr val="A4A3A4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2DFC03-E97E-7A3B-B976-1C66535AB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</a:p>
        </p:txBody>
      </p:sp>
      <p:pic>
        <p:nvPicPr>
          <p:cNvPr id="3" name="Grafický objekt 5">
            <a:extLst>
              <a:ext uri="{FF2B5EF4-FFF2-40B4-BE49-F238E27FC236}">
                <a16:creationId xmlns:a16="http://schemas.microsoft.com/office/drawing/2014/main" id="{369FEA9B-F2E1-90EE-AF13-6CB00B15F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9377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cký objekt 5">
            <a:extLst>
              <a:ext uri="{FF2B5EF4-FFF2-40B4-BE49-F238E27FC236}">
                <a16:creationId xmlns:a16="http://schemas.microsoft.com/office/drawing/2014/main" id="{29E90823-12A8-EF3E-969A-E8437F2A2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135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ávěrečn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ovéPole 8">
            <a:extLst>
              <a:ext uri="{FF2B5EF4-FFF2-40B4-BE49-F238E27FC236}">
                <a16:creationId xmlns:a16="http://schemas.microsoft.com/office/drawing/2014/main" id="{7E41002D-5D23-3519-23CC-1E815FCCB4F3}"/>
              </a:ext>
            </a:extLst>
          </p:cNvPr>
          <p:cNvSpPr txBox="1"/>
          <p:nvPr/>
        </p:nvSpPr>
        <p:spPr>
          <a:xfrm>
            <a:off x="517526" y="553842"/>
            <a:ext cx="557847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Ministerstvo pro místní rozvoj</a:t>
            </a:r>
            <a:b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Národní orgán pro koordinaci</a:t>
            </a: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4F1AF1E4-5260-1EF2-1611-111887B7D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7527" y="2773209"/>
            <a:ext cx="7558086" cy="720000"/>
          </a:xfrm>
        </p:spPr>
        <p:txBody>
          <a:bodyPr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Výzva k akci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39B5CBFE-3987-5F46-1E64-CC3C174A6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525" y="3575971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Email</a:t>
            </a:r>
            <a:endParaRPr lang="en-US" dirty="0"/>
          </a:p>
        </p:txBody>
      </p:sp>
      <p:pic>
        <p:nvPicPr>
          <p:cNvPr id="3" name="Obrázek 4">
            <a:extLst>
              <a:ext uri="{FF2B5EF4-FFF2-40B4-BE49-F238E27FC236}">
                <a16:creationId xmlns:a16="http://schemas.microsoft.com/office/drawing/2014/main" id="{30464F9B-0B52-147D-82F1-41826288BF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69" y="5869007"/>
            <a:ext cx="3754788" cy="45200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2E2DD3A-886B-5633-B88C-8AE04AFD8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25" y="3832863"/>
            <a:ext cx="5578475" cy="216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Telefonní číslo</a:t>
            </a:r>
            <a:endParaRPr lang="en-US" dirty="0"/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2A31AAB4-8AF4-077A-D378-B065E5F8E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6838" y="2349625"/>
            <a:ext cx="3959225" cy="3959225"/>
          </a:xfrm>
          <a:prstGeom prst="rect">
            <a:avLst/>
          </a:prstGeom>
        </p:spPr>
      </p:pic>
      <p:sp>
        <p:nvSpPr>
          <p:cNvPr id="7" name="Zástupný symbol obrázku 8">
            <a:extLst>
              <a:ext uri="{FF2B5EF4-FFF2-40B4-BE49-F238E27FC236}">
                <a16:creationId xmlns:a16="http://schemas.microsoft.com/office/drawing/2014/main" id="{27EB7460-4717-1744-288C-40B7C4AD96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35536" y="5127850"/>
            <a:ext cx="967164" cy="967164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</p:spTree>
    <p:extLst>
      <p:ext uri="{BB962C8B-B14F-4D97-AF65-F5344CB8AC3E}">
        <p14:creationId xmlns:p14="http://schemas.microsoft.com/office/powerpoint/2010/main" val="3476979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087">
          <p15:clr>
            <a:srgbClr val="A4A3A4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601" y="274639"/>
            <a:ext cx="10972800" cy="90376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2168"/>
            <a:ext cx="12210121" cy="100946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82" y="1530375"/>
            <a:ext cx="10947238" cy="4290319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060"/>
          <a:stretch>
            <a:fillRect/>
          </a:stretch>
        </p:blipFill>
        <p:spPr>
          <a:xfrm>
            <a:off x="4151531" y="6173223"/>
            <a:ext cx="8040470" cy="684777"/>
          </a:xfrm>
          <a:prstGeom prst="rect">
            <a:avLst/>
          </a:prstGeom>
        </p:spPr>
      </p:pic>
      <p:pic>
        <p:nvPicPr>
          <p:cNvPr id="3" name="Picture 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660934D0-A110-914F-BF8D-CF69A73672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723" y="6291404"/>
            <a:ext cx="3793256" cy="44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38921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601" y="274639"/>
            <a:ext cx="10972800" cy="90376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1" y="1600200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2168"/>
            <a:ext cx="12210121" cy="100946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060"/>
          <a:stretch>
            <a:fillRect/>
          </a:stretch>
        </p:blipFill>
        <p:spPr>
          <a:xfrm>
            <a:off x="4151531" y="6173223"/>
            <a:ext cx="8040470" cy="684777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Picture 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8A30240F-56A0-153F-E545-A7E809198A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723" y="6291404"/>
            <a:ext cx="3793256" cy="44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242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_dva sloupc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4F7915C2-3FC8-5558-4B0E-AA7D6D9C69F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1557338"/>
            <a:ext cx="5400675" cy="4428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" name="Content Placeholder 20">
            <a:extLst>
              <a:ext uri="{FF2B5EF4-FFF2-40B4-BE49-F238E27FC236}">
                <a16:creationId xmlns:a16="http://schemas.microsoft.com/office/drawing/2014/main" id="{E305D2D2-84BD-0B33-2CF8-33553E88D3EA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275389" y="1557338"/>
            <a:ext cx="5400675" cy="4428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596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_dva sloupc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0D1BEB-6520-35D3-C0DE-A95EC2D16E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cs-CZ" dirty="0"/>
              <a:t>Nadpis, 1 řádek, velikost 50</a:t>
            </a:r>
            <a:endParaRPr lang="en-US" dirty="0"/>
          </a:p>
        </p:txBody>
      </p:sp>
      <p:pic>
        <p:nvPicPr>
          <p:cNvPr id="8" name="Grafický objekt 5">
            <a:extLst>
              <a:ext uri="{FF2B5EF4-FFF2-40B4-BE49-F238E27FC236}">
                <a16:creationId xmlns:a16="http://schemas.microsoft.com/office/drawing/2014/main" id="{B64D769E-F273-001C-C343-C9692CD44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8238" y="6111875"/>
            <a:ext cx="377825" cy="377825"/>
          </a:xfrm>
          <a:prstGeom prst="rect">
            <a:avLst/>
          </a:prstGeom>
        </p:spPr>
      </p:pic>
      <p:sp>
        <p:nvSpPr>
          <p:cNvPr id="22" name="Content Placeholder 20">
            <a:extLst>
              <a:ext uri="{FF2B5EF4-FFF2-40B4-BE49-F238E27FC236}">
                <a16:creationId xmlns:a16="http://schemas.microsoft.com/office/drawing/2014/main" id="{4F7915C2-3FC8-5558-4B0E-AA7D6D9C69F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15938" y="2454442"/>
            <a:ext cx="5400675" cy="3492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2" name="Content Placeholder 20">
            <a:extLst>
              <a:ext uri="{FF2B5EF4-FFF2-40B4-BE49-F238E27FC236}">
                <a16:creationId xmlns:a16="http://schemas.microsoft.com/office/drawing/2014/main" id="{E305D2D2-84BD-0B33-2CF8-33553E88D3EA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275389" y="2454442"/>
            <a:ext cx="5400675" cy="3492000"/>
          </a:xfrm>
        </p:spPr>
        <p:txBody>
          <a:bodyPr/>
          <a:lstStyle/>
          <a:p>
            <a:pPr lvl="0"/>
            <a:r>
              <a:rPr lang="cs-CZ" dirty="0"/>
              <a:t>Text, velikost 18</a:t>
            </a:r>
            <a:endParaRPr lang="en-US" dirty="0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CB2AC407-DD29-973D-4B54-DCA7AAFE5A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023126"/>
            <a:ext cx="5399088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9340A3DE-EF47-8DE6-3379-6CF83D2F514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75389" y="2023126"/>
            <a:ext cx="5399088" cy="3600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cs-CZ" dirty="0"/>
              <a:t>Důležitý text, velikost 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25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81">
          <p15:clr>
            <a:srgbClr val="A4A3A4"/>
          </p15:clr>
        </p15:guide>
        <p15:guide id="5" pos="3840">
          <p15:clr>
            <a:srgbClr val="A4A3A4"/>
          </p15:clr>
        </p15:guide>
        <p15:guide id="6" pos="3727">
          <p15:clr>
            <a:srgbClr val="A4A3A4"/>
          </p15:clr>
        </p15:guide>
        <p15:guide id="7" pos="3953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33F2BDA1-AC52-5027-C6BB-F5B966797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9" y="369888"/>
            <a:ext cx="11160124" cy="864000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636C891-449F-508F-DBD0-5164C4A01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825625"/>
            <a:ext cx="11160124" cy="4140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1196471-A7FD-530F-D890-7DFACAA34B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5939" y="61229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6293CA-CC83-4328-BD78-7EA318F23D61}" type="datetimeFigureOut">
              <a:rPr lang="cs-CZ" smtClean="0"/>
              <a:t>27.11.2025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DAFB0C2-19D6-C9C2-6EE3-70AE2B978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49969" y="61229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0FF6899-536C-7B66-D7B8-A94C73A23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55600" y="61229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FD7098-5B84-4D1C-932E-836F6D2999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438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9" r:id="rId13"/>
    <p:sldLayoutId id="2147483673" r:id="rId14"/>
    <p:sldLayoutId id="2147483676" r:id="rId15"/>
    <p:sldLayoutId id="2147483672" r:id="rId16"/>
    <p:sldLayoutId id="2147483671" r:id="rId17"/>
    <p:sldLayoutId id="2147483670" r:id="rId18"/>
    <p:sldLayoutId id="2147483668" r:id="rId19"/>
    <p:sldLayoutId id="2147483655" r:id="rId20"/>
    <p:sldLayoutId id="2147483675" r:id="rId21"/>
    <p:sldLayoutId id="2147483677" r:id="rId2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Courier New" panose="02070309020205020404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355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33F2BDA1-AC52-5027-C6BB-F5B966797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9" y="369888"/>
            <a:ext cx="11160124" cy="864000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/>
              <a:t>Click to edit the style.</a:t>
            </a:r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636C891-449F-508F-DBD0-5164C4A01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825624"/>
            <a:ext cx="11160124" cy="4140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/>
              <a:t>Click to edit the styles of the text in the template.</a:t>
            </a:r>
            <a:endParaRPr lang="cs-CZ" dirty="0"/>
          </a:p>
          <a:p>
            <a:pPr lvl="1"/>
            <a:r>
              <a:rPr lang="cs-CZ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1196471-A7FD-530F-D890-7DFACAA34B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5939" y="61118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6293CA-CC83-4328-BD78-7EA318F23D61}" type="datetimeFigureOut">
              <a:rPr lang="cs-CZ" smtClean="0"/>
              <a:t>27.11.2025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DAFB0C2-19D6-C9C2-6EE3-70AE2B978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49279" y="611822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0FF6899-536C-7B66-D7B8-A94C73A23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54219" y="6111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FD7098-5B84-4D1C-932E-836F6D2999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8817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Courier New" panose="02070309020205020404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A4A3A4"/>
          </p15:clr>
        </p15:guide>
        <p15:guide id="2" pos="325">
          <p15:clr>
            <a:srgbClr val="A4A3A4"/>
          </p15:clr>
        </p15:guide>
        <p15:guide id="3" pos="7355">
          <p15:clr>
            <a:srgbClr val="A4A3A4"/>
          </p15:clr>
        </p15:guide>
        <p15:guide id="4" orient="horz" pos="4088">
          <p15:clr>
            <a:srgbClr val="A4A3A4"/>
          </p15:clr>
        </p15:guide>
        <p15:guide id="5" orient="horz" pos="346">
          <p15:clr>
            <a:srgbClr val="A4A3A4"/>
          </p15:clr>
        </p15:guide>
        <p15:guide id="6" orient="horz" pos="3974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73493B-E27E-4DC0-A41A-7E254FDD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19A8B-408B-4DCB-AC39-AC640BF85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87CC5-FBB1-4FE5-893F-7BD071C75E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1375A-C223-44C8-917C-F7C3A1BCD50F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E1BCB-E2F2-4D1B-BCFC-521169C8EA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11173B-B48E-4DCF-8715-5805390549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3841B-0DB4-4C99-B5E5-79625F01DB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86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33F2BDA1-AC52-5027-C6BB-F5B966797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9" y="369888"/>
            <a:ext cx="11160124" cy="864000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636C891-449F-508F-DBD0-5164C4A01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825625"/>
            <a:ext cx="11160124" cy="4140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1196471-A7FD-530F-D890-7DFACAA34B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5939" y="61229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6293CA-CC83-4328-BD78-7EA318F23D61}" type="datetimeFigureOut">
              <a:rPr lang="cs-CZ" smtClean="0"/>
              <a:t>27.11.2025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DAFB0C2-19D6-C9C2-6EE3-70AE2B978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49969" y="61229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0FF6899-536C-7B66-D7B8-A94C73A23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55600" y="61229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FD7098-5B84-4D1C-932E-836F6D2999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239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  <p:sldLayoutId id="2147483730" r:id="rId18"/>
    <p:sldLayoutId id="2147483731" r:id="rId19"/>
    <p:sldLayoutId id="2147483732" r:id="rId20"/>
    <p:sldLayoutId id="2147483733" r:id="rId21"/>
    <p:sldLayoutId id="2147483734" r:id="rId22"/>
    <p:sldLayoutId id="2147483735" r:id="rId23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Courier New" panose="02070309020205020404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A4A3A4"/>
          </p15:clr>
        </p15:guide>
        <p15:guide id="2" pos="325">
          <p15:clr>
            <a:srgbClr val="A4A3A4"/>
          </p15:clr>
        </p15:guide>
        <p15:guide id="3" pos="7355">
          <p15:clr>
            <a:srgbClr val="A4A3A4"/>
          </p15:clr>
        </p15:guide>
        <p15:guide id="4" orient="horz" pos="4088">
          <p15:clr>
            <a:srgbClr val="A4A3A4"/>
          </p15:clr>
        </p15:guide>
        <p15:guide id="5" orient="horz" pos="346">
          <p15:clr>
            <a:srgbClr val="A4A3A4"/>
          </p15:clr>
        </p15:guide>
        <p15:guide id="6" orient="horz" pos="3974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pn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fif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314972F-5C3B-28CD-D827-1B22E0F15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527" y="2197950"/>
            <a:ext cx="7200000" cy="1569660"/>
          </a:xfrm>
        </p:spPr>
        <p:txBody>
          <a:bodyPr/>
          <a:lstStyle/>
          <a:p>
            <a:r>
              <a:rPr lang="cs-CZ" sz="4800" dirty="0"/>
              <a:t>Roční komunikační plán </a:t>
            </a:r>
            <a:br>
              <a:rPr lang="cs-CZ" sz="4800" dirty="0"/>
            </a:br>
            <a:r>
              <a:rPr lang="cs-CZ" sz="4800" dirty="0"/>
              <a:t>MMR-NOK a OPTP 2026</a:t>
            </a:r>
            <a:endParaRPr lang="cs-CZ" sz="6000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7F6311B-4053-A5A0-5AAB-3391BF69AB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7524" y="4061468"/>
            <a:ext cx="5578475" cy="360000"/>
          </a:xfrm>
        </p:spPr>
        <p:txBody>
          <a:bodyPr/>
          <a:lstStyle/>
          <a:p>
            <a:r>
              <a:rPr lang="cs-CZ" dirty="0"/>
              <a:t>Radek Kobza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68BA583-A733-1B87-2B7E-55BA0231AC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7523" y="4684550"/>
            <a:ext cx="5578475" cy="216000"/>
          </a:xfrm>
        </p:spPr>
        <p:txBody>
          <a:bodyPr/>
          <a:lstStyle/>
          <a:p>
            <a:r>
              <a:rPr lang="cs-CZ" dirty="0"/>
              <a:t>Odbor publicity fondů EU</a:t>
            </a:r>
          </a:p>
          <a:p>
            <a:r>
              <a:rPr lang="cs-CZ" dirty="0"/>
              <a:t>27. listopadu 2025</a:t>
            </a:r>
          </a:p>
        </p:txBody>
      </p:sp>
    </p:spTree>
    <p:extLst>
      <p:ext uri="{BB962C8B-B14F-4D97-AF65-F5344CB8AC3E}">
        <p14:creationId xmlns:p14="http://schemas.microsoft.com/office/powerpoint/2010/main" val="481747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E2DD8-EF55-4CD2-2CFD-98A6E709F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1B8FCE-4791-64A0-4778-2FDF8F953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290128"/>
            <a:ext cx="11160124" cy="864000"/>
          </a:xfrm>
        </p:spPr>
        <p:txBody>
          <a:bodyPr/>
          <a:lstStyle/>
          <a:p>
            <a:pPr algn="ctr"/>
            <a:r>
              <a:rPr lang="cs-CZ" sz="11500" dirty="0"/>
              <a:t>KONZISTENCE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88828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4" descr="Obsah obrázku text, snímek obrazovky, dům">
            <a:extLst>
              <a:ext uri="{FF2B5EF4-FFF2-40B4-BE49-F238E27FC236}">
                <a16:creationId xmlns:a16="http://schemas.microsoft.com/office/drawing/2014/main" id="{3402F6CD-E7A3-FA4E-4B62-FF2459E1145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2" b="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9703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5B3D377-45B4-1C03-55F1-312A63073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-166255"/>
            <a:ext cx="12163425" cy="6781800"/>
          </a:xfrm>
          <a:prstGeom prst="rect">
            <a:avLst/>
          </a:prstGeom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C970429C-A763-21AB-458A-F28403E94CD6}"/>
              </a:ext>
            </a:extLst>
          </p:cNvPr>
          <p:cNvSpPr/>
          <p:nvPr/>
        </p:nvSpPr>
        <p:spPr>
          <a:xfrm>
            <a:off x="1880755" y="654627"/>
            <a:ext cx="1340427" cy="737755"/>
          </a:xfrm>
          <a:custGeom>
            <a:avLst/>
            <a:gdLst>
              <a:gd name="connsiteX0" fmla="*/ 1184564 w 1859973"/>
              <a:gd name="connsiteY0" fmla="*/ 0 h 1007918"/>
              <a:gd name="connsiteX1" fmla="*/ 519546 w 1859973"/>
              <a:gd name="connsiteY1" fmla="*/ 20782 h 1007918"/>
              <a:gd name="connsiteX2" fmla="*/ 477982 w 1859973"/>
              <a:gd name="connsiteY2" fmla="*/ 31173 h 1007918"/>
              <a:gd name="connsiteX3" fmla="*/ 353291 w 1859973"/>
              <a:gd name="connsiteY3" fmla="*/ 72737 h 1007918"/>
              <a:gd name="connsiteX4" fmla="*/ 259773 w 1859973"/>
              <a:gd name="connsiteY4" fmla="*/ 93518 h 1007918"/>
              <a:gd name="connsiteX5" fmla="*/ 228600 w 1859973"/>
              <a:gd name="connsiteY5" fmla="*/ 114300 h 1007918"/>
              <a:gd name="connsiteX6" fmla="*/ 166255 w 1859973"/>
              <a:gd name="connsiteY6" fmla="*/ 145473 h 1007918"/>
              <a:gd name="connsiteX7" fmla="*/ 83127 w 1859973"/>
              <a:gd name="connsiteY7" fmla="*/ 207818 h 1007918"/>
              <a:gd name="connsiteX8" fmla="*/ 41564 w 1859973"/>
              <a:gd name="connsiteY8" fmla="*/ 280555 h 1007918"/>
              <a:gd name="connsiteX9" fmla="*/ 0 w 1859973"/>
              <a:gd name="connsiteY9" fmla="*/ 426028 h 1007918"/>
              <a:gd name="connsiteX10" fmla="*/ 10391 w 1859973"/>
              <a:gd name="connsiteY10" fmla="*/ 571500 h 1007918"/>
              <a:gd name="connsiteX11" fmla="*/ 51955 w 1859973"/>
              <a:gd name="connsiteY11" fmla="*/ 644237 h 1007918"/>
              <a:gd name="connsiteX12" fmla="*/ 83127 w 1859973"/>
              <a:gd name="connsiteY12" fmla="*/ 716973 h 1007918"/>
              <a:gd name="connsiteX13" fmla="*/ 135082 w 1859973"/>
              <a:gd name="connsiteY13" fmla="*/ 768928 h 1007918"/>
              <a:gd name="connsiteX14" fmla="*/ 301337 w 1859973"/>
              <a:gd name="connsiteY14" fmla="*/ 893618 h 1007918"/>
              <a:gd name="connsiteX15" fmla="*/ 384464 w 1859973"/>
              <a:gd name="connsiteY15" fmla="*/ 945573 h 1007918"/>
              <a:gd name="connsiteX16" fmla="*/ 498764 w 1859973"/>
              <a:gd name="connsiteY16" fmla="*/ 976746 h 1007918"/>
              <a:gd name="connsiteX17" fmla="*/ 727364 w 1859973"/>
              <a:gd name="connsiteY17" fmla="*/ 1007918 h 1007918"/>
              <a:gd name="connsiteX18" fmla="*/ 1194955 w 1859973"/>
              <a:gd name="connsiteY18" fmla="*/ 997528 h 1007918"/>
              <a:gd name="connsiteX19" fmla="*/ 1267691 w 1859973"/>
              <a:gd name="connsiteY19" fmla="*/ 976746 h 1007918"/>
              <a:gd name="connsiteX20" fmla="*/ 1433946 w 1859973"/>
              <a:gd name="connsiteY20" fmla="*/ 966355 h 1007918"/>
              <a:gd name="connsiteX21" fmla="*/ 1600200 w 1859973"/>
              <a:gd name="connsiteY21" fmla="*/ 935182 h 1007918"/>
              <a:gd name="connsiteX22" fmla="*/ 1787237 w 1859973"/>
              <a:gd name="connsiteY22" fmla="*/ 841664 h 1007918"/>
              <a:gd name="connsiteX23" fmla="*/ 1828800 w 1859973"/>
              <a:gd name="connsiteY23" fmla="*/ 800100 h 1007918"/>
              <a:gd name="connsiteX24" fmla="*/ 1859973 w 1859973"/>
              <a:gd name="connsiteY24" fmla="*/ 654628 h 1007918"/>
              <a:gd name="connsiteX25" fmla="*/ 1766455 w 1859973"/>
              <a:gd name="connsiteY25" fmla="*/ 415637 h 1007918"/>
              <a:gd name="connsiteX26" fmla="*/ 1693718 w 1859973"/>
              <a:gd name="connsiteY26" fmla="*/ 332509 h 1007918"/>
              <a:gd name="connsiteX27" fmla="*/ 1662546 w 1859973"/>
              <a:gd name="connsiteY27" fmla="*/ 259773 h 1007918"/>
              <a:gd name="connsiteX28" fmla="*/ 1517073 w 1859973"/>
              <a:gd name="connsiteY28" fmla="*/ 103909 h 1007918"/>
              <a:gd name="connsiteX29" fmla="*/ 1485900 w 1859973"/>
              <a:gd name="connsiteY29" fmla="*/ 83128 h 1007918"/>
              <a:gd name="connsiteX30" fmla="*/ 1392382 w 1859973"/>
              <a:gd name="connsiteY30" fmla="*/ 62346 h 1007918"/>
              <a:gd name="connsiteX31" fmla="*/ 1361209 w 1859973"/>
              <a:gd name="connsiteY31" fmla="*/ 51955 h 1007918"/>
              <a:gd name="connsiteX32" fmla="*/ 1226127 w 1859973"/>
              <a:gd name="connsiteY32" fmla="*/ 41564 h 1007918"/>
              <a:gd name="connsiteX33" fmla="*/ 1184564 w 1859973"/>
              <a:gd name="connsiteY33" fmla="*/ 0 h 100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859973" h="1007918">
                <a:moveTo>
                  <a:pt x="1184564" y="0"/>
                </a:moveTo>
                <a:lnTo>
                  <a:pt x="519546" y="20782"/>
                </a:lnTo>
                <a:cubicBezTo>
                  <a:pt x="505279" y="21411"/>
                  <a:pt x="491613" y="26913"/>
                  <a:pt x="477982" y="31173"/>
                </a:cubicBezTo>
                <a:cubicBezTo>
                  <a:pt x="436164" y="44241"/>
                  <a:pt x="396507" y="65534"/>
                  <a:pt x="353291" y="72737"/>
                </a:cubicBezTo>
                <a:cubicBezTo>
                  <a:pt x="280142" y="84929"/>
                  <a:pt x="310933" y="76466"/>
                  <a:pt x="259773" y="93518"/>
                </a:cubicBezTo>
                <a:cubicBezTo>
                  <a:pt x="249382" y="100445"/>
                  <a:pt x="239517" y="108235"/>
                  <a:pt x="228600" y="114300"/>
                </a:cubicBezTo>
                <a:cubicBezTo>
                  <a:pt x="208289" y="125584"/>
                  <a:pt x="185800" y="132909"/>
                  <a:pt x="166255" y="145473"/>
                </a:cubicBezTo>
                <a:cubicBezTo>
                  <a:pt x="137120" y="164203"/>
                  <a:pt x="83127" y="207818"/>
                  <a:pt x="83127" y="207818"/>
                </a:cubicBezTo>
                <a:cubicBezTo>
                  <a:pt x="69273" y="232064"/>
                  <a:pt x="51505" y="254460"/>
                  <a:pt x="41564" y="280555"/>
                </a:cubicBezTo>
                <a:cubicBezTo>
                  <a:pt x="23611" y="327683"/>
                  <a:pt x="0" y="426028"/>
                  <a:pt x="0" y="426028"/>
                </a:cubicBezTo>
                <a:cubicBezTo>
                  <a:pt x="3464" y="474519"/>
                  <a:pt x="-869" y="524208"/>
                  <a:pt x="10391" y="571500"/>
                </a:cubicBezTo>
                <a:cubicBezTo>
                  <a:pt x="16859" y="598666"/>
                  <a:pt x="39467" y="619260"/>
                  <a:pt x="51955" y="644237"/>
                </a:cubicBezTo>
                <a:cubicBezTo>
                  <a:pt x="63752" y="667830"/>
                  <a:pt x="68495" y="695025"/>
                  <a:pt x="83127" y="716973"/>
                </a:cubicBezTo>
                <a:cubicBezTo>
                  <a:pt x="96713" y="737351"/>
                  <a:pt x="116960" y="752453"/>
                  <a:pt x="135082" y="768928"/>
                </a:cubicBezTo>
                <a:cubicBezTo>
                  <a:pt x="189185" y="818112"/>
                  <a:pt x="238910" y="852000"/>
                  <a:pt x="301337" y="893618"/>
                </a:cubicBezTo>
                <a:cubicBezTo>
                  <a:pt x="328525" y="911743"/>
                  <a:pt x="354349" y="932893"/>
                  <a:pt x="384464" y="945573"/>
                </a:cubicBezTo>
                <a:cubicBezTo>
                  <a:pt x="420861" y="960898"/>
                  <a:pt x="460174" y="968357"/>
                  <a:pt x="498764" y="976746"/>
                </a:cubicBezTo>
                <a:cubicBezTo>
                  <a:pt x="589081" y="996380"/>
                  <a:pt x="638288" y="999011"/>
                  <a:pt x="727364" y="1007918"/>
                </a:cubicBezTo>
                <a:cubicBezTo>
                  <a:pt x="883228" y="1004455"/>
                  <a:pt x="1039312" y="1006507"/>
                  <a:pt x="1194955" y="997528"/>
                </a:cubicBezTo>
                <a:cubicBezTo>
                  <a:pt x="1220129" y="996076"/>
                  <a:pt x="1242687" y="980007"/>
                  <a:pt x="1267691" y="976746"/>
                </a:cubicBezTo>
                <a:cubicBezTo>
                  <a:pt x="1322751" y="969564"/>
                  <a:pt x="1378528" y="969819"/>
                  <a:pt x="1433946" y="966355"/>
                </a:cubicBezTo>
                <a:cubicBezTo>
                  <a:pt x="1470504" y="960262"/>
                  <a:pt x="1577279" y="943154"/>
                  <a:pt x="1600200" y="935182"/>
                </a:cubicBezTo>
                <a:cubicBezTo>
                  <a:pt x="1617119" y="929297"/>
                  <a:pt x="1748348" y="871911"/>
                  <a:pt x="1787237" y="841664"/>
                </a:cubicBezTo>
                <a:cubicBezTo>
                  <a:pt x="1802703" y="829635"/>
                  <a:pt x="1814946" y="813955"/>
                  <a:pt x="1828800" y="800100"/>
                </a:cubicBezTo>
                <a:cubicBezTo>
                  <a:pt x="1848130" y="742111"/>
                  <a:pt x="1859973" y="720168"/>
                  <a:pt x="1859973" y="654628"/>
                </a:cubicBezTo>
                <a:cubicBezTo>
                  <a:pt x="1859973" y="566722"/>
                  <a:pt x="1825413" y="483018"/>
                  <a:pt x="1766455" y="415637"/>
                </a:cubicBezTo>
                <a:lnTo>
                  <a:pt x="1693718" y="332509"/>
                </a:lnTo>
                <a:cubicBezTo>
                  <a:pt x="1683327" y="308264"/>
                  <a:pt x="1677441" y="281543"/>
                  <a:pt x="1662546" y="259773"/>
                </a:cubicBezTo>
                <a:cubicBezTo>
                  <a:pt x="1600472" y="169048"/>
                  <a:pt x="1584980" y="152413"/>
                  <a:pt x="1517073" y="103909"/>
                </a:cubicBezTo>
                <a:cubicBezTo>
                  <a:pt x="1506911" y="96650"/>
                  <a:pt x="1497379" y="88047"/>
                  <a:pt x="1485900" y="83128"/>
                </a:cubicBezTo>
                <a:cubicBezTo>
                  <a:pt x="1470964" y="76727"/>
                  <a:pt x="1404220" y="65306"/>
                  <a:pt x="1392382" y="62346"/>
                </a:cubicBezTo>
                <a:cubicBezTo>
                  <a:pt x="1381756" y="59689"/>
                  <a:pt x="1372077" y="53314"/>
                  <a:pt x="1361209" y="51955"/>
                </a:cubicBezTo>
                <a:cubicBezTo>
                  <a:pt x="1316397" y="46354"/>
                  <a:pt x="1271154" y="45028"/>
                  <a:pt x="1226127" y="41564"/>
                </a:cubicBezTo>
                <a:lnTo>
                  <a:pt x="1184564" y="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1292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C4F204CF-8B8E-5A02-A952-DE1F564FF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49" y="1055131"/>
            <a:ext cx="3898963" cy="55648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435B7AD2-A569-A679-EF8F-EF550F79580D}"/>
              </a:ext>
            </a:extLst>
          </p:cNvPr>
          <p:cNvSpPr txBox="1"/>
          <p:nvPr/>
        </p:nvSpPr>
        <p:spPr>
          <a:xfrm>
            <a:off x="1630100" y="347642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>
                <a:solidFill>
                  <a:srgbClr val="034EA2"/>
                </a:solidFill>
              </a:rPr>
              <a:t>2019</a:t>
            </a:r>
            <a:endParaRPr lang="cs-CZ" b="1" dirty="0">
              <a:solidFill>
                <a:srgbClr val="034EA2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BB58B9E-1627-1A45-3492-5CC40E41B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305" y="1055130"/>
            <a:ext cx="3822177" cy="55567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0037AE32-A587-D84A-0F1E-D85CA25D69DE}"/>
              </a:ext>
            </a:extLst>
          </p:cNvPr>
          <p:cNvSpPr txBox="1"/>
          <p:nvPr/>
        </p:nvSpPr>
        <p:spPr>
          <a:xfrm>
            <a:off x="5710264" y="347642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>
                <a:solidFill>
                  <a:srgbClr val="034EA2"/>
                </a:solidFill>
              </a:rPr>
              <a:t>2024</a:t>
            </a:r>
            <a:endParaRPr lang="cs-CZ" b="1" dirty="0">
              <a:solidFill>
                <a:srgbClr val="034EA2"/>
              </a:solidFill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01EA3D98-50DF-D3C2-FD61-8E5A7FF379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5174" y="1055130"/>
            <a:ext cx="3646318" cy="55487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E3BBCA78-12E1-E026-C312-33059B6DECCF}"/>
              </a:ext>
            </a:extLst>
          </p:cNvPr>
          <p:cNvSpPr txBox="1"/>
          <p:nvPr/>
        </p:nvSpPr>
        <p:spPr>
          <a:xfrm>
            <a:off x="9543673" y="347641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>
                <a:solidFill>
                  <a:srgbClr val="034EA2"/>
                </a:solidFill>
              </a:rPr>
              <a:t>2025</a:t>
            </a:r>
            <a:endParaRPr lang="cs-CZ" b="1" dirty="0">
              <a:solidFill>
                <a:srgbClr val="034E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62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56" y="-112684"/>
            <a:ext cx="12198773" cy="747262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5326" y="4792230"/>
            <a:ext cx="1828664" cy="1205503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707A3851-3DE6-5201-9C18-FB1559F2FD98}"/>
              </a:ext>
            </a:extLst>
          </p:cNvPr>
          <p:cNvSpPr txBox="1"/>
          <p:nvPr/>
        </p:nvSpPr>
        <p:spPr>
          <a:xfrm>
            <a:off x="3048953" y="3210044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7411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143"/>
            <a:ext cx="12192000" cy="7634061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1419" y="5744815"/>
            <a:ext cx="1828664" cy="120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649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9BF193-54C4-4300-B40F-089763AFA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/>
              <a:t>Eventy s brandem „Kde fondy EU pomáhají“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0A4C402-663C-4BFC-A29A-4C617A002E05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15937" y="1353986"/>
            <a:ext cx="11160125" cy="4428000"/>
          </a:xfrm>
        </p:spPr>
        <p:txBody>
          <a:bodyPr vert="horz" lIns="89311" tIns="44655" rIns="89311" bIns="44655" rtlCol="0" anchor="t">
            <a:noAutofit/>
          </a:bodyPr>
          <a:lstStyle/>
          <a:p>
            <a:pPr marL="450268" indent="-450268"/>
            <a:r>
              <a:rPr lang="cs-CZ" sz="2344" dirty="0"/>
              <a:t>Organizace akcí napříč celou ČR v několika konceptech:</a:t>
            </a:r>
            <a:endParaRPr lang="cs-CZ" sz="2344" dirty="0">
              <a:ea typeface="Calibri"/>
              <a:cs typeface="Calibri"/>
            </a:endParaRPr>
          </a:p>
          <a:p>
            <a:pPr marL="975582" lvl="1" indent="-375224">
              <a:buFont typeface="Courier New" pitchFamily="34" charset="0"/>
              <a:buChar char="o"/>
            </a:pPr>
            <a:r>
              <a:rPr lang="cs-CZ" sz="1953" dirty="0"/>
              <a:t>Dny otevřených dveří (největší, 10 akcí, cca 15-20 000 účastníků ročně)</a:t>
            </a:r>
            <a:endParaRPr lang="cs-CZ" sz="1953" dirty="0">
              <a:highlight>
                <a:srgbClr val="FFFF00"/>
              </a:highlight>
              <a:ea typeface="Calibri"/>
              <a:cs typeface="Calibri"/>
            </a:endParaRPr>
          </a:p>
          <a:p>
            <a:pPr marL="975582" lvl="1" indent="-375224">
              <a:buFont typeface="Courier New" pitchFamily="34" charset="0"/>
              <a:buChar char="o"/>
            </a:pPr>
            <a:r>
              <a:rPr lang="cs-CZ" sz="1953" dirty="0"/>
              <a:t>Putování po projektech  ( cca 50 akcí pro skupiny 20-30 účastníků)</a:t>
            </a:r>
            <a:endParaRPr lang="cs-CZ" sz="1953" dirty="0">
              <a:highlight>
                <a:srgbClr val="FFFF00"/>
              </a:highlight>
              <a:ea typeface="Calibri"/>
              <a:cs typeface="Calibri"/>
            </a:endParaRPr>
          </a:p>
          <a:p>
            <a:pPr marL="975582" lvl="1" indent="-375224">
              <a:buFont typeface="Courier New" pitchFamily="34" charset="0"/>
              <a:buChar char="o"/>
            </a:pPr>
            <a:r>
              <a:rPr lang="cs-CZ" sz="1953" dirty="0"/>
              <a:t>Dny s příjemcem (10-13 akcí pro cca 200 účastníků)</a:t>
            </a:r>
            <a:endParaRPr lang="cs-CZ" sz="1953" dirty="0">
              <a:highlight>
                <a:srgbClr val="FFFF00"/>
              </a:highlight>
              <a:ea typeface="Calibri"/>
              <a:cs typeface="Calibri"/>
            </a:endParaRPr>
          </a:p>
          <a:p>
            <a:pPr marL="975582" lvl="1" indent="-375224">
              <a:buFont typeface="Courier New" pitchFamily="34" charset="0"/>
              <a:buChar char="o"/>
            </a:pPr>
            <a:r>
              <a:rPr lang="cs-CZ" sz="1953" dirty="0"/>
              <a:t>prezentace fondů EU na hudebních festivalech (10 festivalů napříč ČR pro cca 1500-2000 návštěvníků na stánku / prezentaci)</a:t>
            </a:r>
            <a:endParaRPr lang="cs-CZ" sz="1953" dirty="0">
              <a:highlight>
                <a:srgbClr val="FFFF00"/>
              </a:highlight>
              <a:ea typeface="Calibri"/>
              <a:cs typeface="Calibri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1B18F9A-3C18-4F9C-52F8-1F30CEB04B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338886" y="3567986"/>
            <a:ext cx="3821409" cy="251923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EF40A70-D7E5-E7D1-EA8F-D684BA32AE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0844" y="3567986"/>
            <a:ext cx="4084521" cy="2519236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F6F61D9C-3FA2-2C16-94B2-B87D6C6198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496" y="3567986"/>
            <a:ext cx="3468726" cy="251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68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2F6C-F810-C85F-1A4A-32DE94A19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4">
            <a:extLst>
              <a:ext uri="{FF2B5EF4-FFF2-40B4-BE49-F238E27FC236}">
                <a16:creationId xmlns:a16="http://schemas.microsoft.com/office/drawing/2014/main" id="{2174E0D3-8F70-6DB5-71EF-E704079DD1F8}"/>
              </a:ext>
            </a:extLst>
          </p:cNvPr>
          <p:cNvSpPr txBox="1"/>
          <p:nvPr/>
        </p:nvSpPr>
        <p:spPr>
          <a:xfrm>
            <a:off x="736973" y="197897"/>
            <a:ext cx="1071805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5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SHRNUTÍ EVALUACE (2025):</a:t>
            </a:r>
          </a:p>
        </p:txBody>
      </p:sp>
      <p:pic>
        <p:nvPicPr>
          <p:cNvPr id="23" name="Picture 2">
            <a:extLst>
              <a:ext uri="{FF2B5EF4-FFF2-40B4-BE49-F238E27FC236}">
                <a16:creationId xmlns:a16="http://schemas.microsoft.com/office/drawing/2014/main" id="{973AD78B-1B89-7B76-F7AF-F763316B8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1605" y="5999054"/>
            <a:ext cx="1652623" cy="66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87">
            <a:extLst>
              <a:ext uri="{FF2B5EF4-FFF2-40B4-BE49-F238E27FC236}">
                <a16:creationId xmlns:a16="http://schemas.microsoft.com/office/drawing/2014/main" id="{A1C7A259-2B3A-11F8-6CF1-EC53E448C537}"/>
              </a:ext>
            </a:extLst>
          </p:cNvPr>
          <p:cNvSpPr/>
          <p:nvPr/>
        </p:nvSpPr>
        <p:spPr>
          <a:xfrm>
            <a:off x="11444551" y="6137984"/>
            <a:ext cx="451117" cy="451117"/>
          </a:xfrm>
          <a:prstGeom prst="ellipse">
            <a:avLst/>
          </a:prstGeom>
          <a:solidFill>
            <a:srgbClr val="CB1B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9EC6D3-E5AC-407E-ABD5-BD9CA53279C2}" type="slidenum"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35722B62-62F8-9BD9-9807-CC0B7F072392}"/>
              </a:ext>
            </a:extLst>
          </p:cNvPr>
          <p:cNvSpPr txBox="1"/>
          <p:nvPr/>
        </p:nvSpPr>
        <p:spPr>
          <a:xfrm>
            <a:off x="726498" y="1820902"/>
            <a:ext cx="10449502" cy="38625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Vysoká spokojenost a doporučení</a:t>
            </a: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Oba typy akcí byly podle návštěvníků vhodné a dobře hodnocené:</a:t>
            </a: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Tahoma"/>
                <a:ea typeface="Tahoma"/>
                <a:cs typeface="Tahoma"/>
              </a:rPr>
              <a:t>DOD: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highlight>
                  <a:srgbClr val="FFFF00"/>
                </a:highlight>
                <a:uLnTx/>
                <a:uFillTx/>
                <a:latin typeface="Tahoma"/>
                <a:ea typeface="Tahoma"/>
                <a:cs typeface="Tahoma"/>
              </a:rPr>
              <a:t>96 %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Tahoma"/>
                <a:ea typeface="Tahoma"/>
                <a:cs typeface="Tahoma"/>
              </a:rPr>
              <a:t> hodnotí akce známkou 1–2 (školní stupnice), NPS 80 – velmi silný WOM efekt.</a:t>
            </a: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Tahoma"/>
                <a:ea typeface="Tahoma"/>
                <a:cs typeface="Tahoma"/>
              </a:rPr>
              <a:t>Festivaly: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highlight>
                  <a:srgbClr val="FFFF00"/>
                </a:highlight>
                <a:uLnTx/>
                <a:uFillTx/>
                <a:latin typeface="Tahoma"/>
                <a:ea typeface="Tahoma"/>
                <a:cs typeface="Tahoma"/>
              </a:rPr>
              <a:t>93 %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Tahoma"/>
                <a:ea typeface="Tahoma"/>
                <a:cs typeface="Tahoma"/>
              </a:rPr>
              <a:t> hodnotí prezentaci známkou 1–2, NPS 38 – nadprůměrná hodnota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(vzhledem k jinému typu akce, cílové skupiny atd. nejde přímo srovnávat s DOD). Návštěvníci někdy nechápali souvislost festivalu s fondy EU.</a:t>
            </a:r>
            <a:endParaRPr kumimoji="0" lang="cs-CZ" sz="15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</a:endParaRP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Dobré zapamatování hlavního sdělení a vhodnost propagace</a:t>
            </a: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68 %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 návštěvníků DOD a dokonce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88 %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návštěvníků festivalů zaznamenalo </a:t>
            </a:r>
            <a:r>
              <a:rPr kumimoji="0" lang="cs-CZ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klíčové sdělení o přínosech fondů EU.</a:t>
            </a: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Vhodnost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této formy propagace potvrzuje </a:t>
            </a:r>
            <a:r>
              <a:rPr kumimoji="0" lang="cs-CZ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78 %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 návštěvníků DOD a </a:t>
            </a:r>
            <a:r>
              <a:rPr kumimoji="0" lang="cs-CZ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90 %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návštěvníků prezentace na festivalech.</a:t>
            </a:r>
            <a:endParaRPr kumimoji="0" lang="cs-CZ" sz="15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</a:endParaRP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Klíčové faktory úspěchu</a:t>
            </a: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Interaktivní hry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(AZ kvíz, VR, pexeso „před a po“), zapojení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konkrétních příjemců podpory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(např. hasiči, řidiči), přímý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kontakt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a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autentické příběhy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jak EU fondy pomáhají.</a:t>
            </a: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Důraz na projekty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v blízkém okolí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konání akce/prezentace a praktické přínosy (nemocnice, doprava, školy)</a:t>
            </a:r>
          </a:p>
          <a:p>
            <a:pPr marL="295275" marR="0" lvl="1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Návštěvníci oceňují </a:t>
            </a:r>
            <a:r>
              <a:rPr kumimoji="0" lang="cs-CZ" sz="1500" b="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nenásilnou formu komunikace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– nejednalo se o prvoplánovou „propagandu“.</a:t>
            </a:r>
          </a:p>
        </p:txBody>
      </p:sp>
      <p:sp>
        <p:nvSpPr>
          <p:cNvPr id="2" name="Oval 50">
            <a:extLst>
              <a:ext uri="{FF2B5EF4-FFF2-40B4-BE49-F238E27FC236}">
                <a16:creationId xmlns:a16="http://schemas.microsoft.com/office/drawing/2014/main" id="{E6EE47ED-A7BC-873E-3981-3F0FE1EDC83C}"/>
              </a:ext>
            </a:extLst>
          </p:cNvPr>
          <p:cNvSpPr/>
          <p:nvPr/>
        </p:nvSpPr>
        <p:spPr>
          <a:xfrm>
            <a:off x="693997" y="1888979"/>
            <a:ext cx="325386" cy="32538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E37E9D1D-7BB9-18CA-D196-46A7B7F757EF}"/>
              </a:ext>
            </a:extLst>
          </p:cNvPr>
          <p:cNvSpPr txBox="1"/>
          <p:nvPr/>
        </p:nvSpPr>
        <p:spPr>
          <a:xfrm>
            <a:off x="698789" y="1047857"/>
            <a:ext cx="10718053" cy="7848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952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Výzkum potvrdil, že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přímá komunikace </a:t>
            </a:r>
            <a:r>
              <a:rPr kumimoji="0" lang="cs-CZ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brandu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 „Kde fondy EU pomáhají“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prostřednictvím Dnů otevřených dveří (DOD) a prezentací na hudebních festivalech (festivaly)</a:t>
            </a:r>
            <a:r>
              <a:rPr kumimoji="0" lang="cs-CZ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 naplňuje cíle zvyšování povědomí o evropských fondech a zlepšuje jejich vnímání 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– zejména u segmentu „Váhaví“.</a:t>
            </a:r>
          </a:p>
        </p:txBody>
      </p:sp>
      <p:sp>
        <p:nvSpPr>
          <p:cNvPr id="10" name="Oval 50">
            <a:extLst>
              <a:ext uri="{FF2B5EF4-FFF2-40B4-BE49-F238E27FC236}">
                <a16:creationId xmlns:a16="http://schemas.microsoft.com/office/drawing/2014/main" id="{E6EE47ED-A7BC-873E-3981-3F0FE1EDC83C}"/>
              </a:ext>
            </a:extLst>
          </p:cNvPr>
          <p:cNvSpPr/>
          <p:nvPr/>
        </p:nvSpPr>
        <p:spPr>
          <a:xfrm>
            <a:off x="693997" y="3270013"/>
            <a:ext cx="325386" cy="32538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Oval 50">
            <a:extLst>
              <a:ext uri="{FF2B5EF4-FFF2-40B4-BE49-F238E27FC236}">
                <a16:creationId xmlns:a16="http://schemas.microsoft.com/office/drawing/2014/main" id="{E6EE47ED-A7BC-873E-3981-3F0FE1EDC83C}"/>
              </a:ext>
            </a:extLst>
          </p:cNvPr>
          <p:cNvSpPr/>
          <p:nvPr/>
        </p:nvSpPr>
        <p:spPr>
          <a:xfrm>
            <a:off x="693997" y="4183903"/>
            <a:ext cx="325386" cy="32538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34FEFA3E-7C38-F1E1-E959-9086CF8692E8}"/>
              </a:ext>
            </a:extLst>
          </p:cNvPr>
          <p:cNvSpPr txBox="1"/>
          <p:nvPr/>
        </p:nvSpPr>
        <p:spPr>
          <a:xfrm>
            <a:off x="698789" y="5828656"/>
            <a:ext cx="895281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NPS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(Net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Promoter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Score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je míra loajality zákazníků nebo zaměstnanců vytvořená Fredem </a:t>
            </a:r>
            <a:r>
              <a:rPr kumimoji="0" lang="cs-CZ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Reichheldem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Výpočet NPS se provádí na základě marketingového výzkumu, otázky ohledně pravděpodobnosti doporučení (společnosti / produktu / služby ...) příteli nebo kolegovi. Škála je od 0 až 10.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WOM (Word-</a:t>
            </a:r>
            <a:r>
              <a:rPr kumimoji="0" lang="cs-CZ" sz="1200" b="1" i="0" u="none" strike="noStrike" kern="1200" cap="none" spc="0" normalizeH="0" baseline="0" noProof="0" err="1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200" b="1" i="0" u="none" strike="noStrike" kern="1200" cap="none" spc="0" normalizeH="0" baseline="0" noProof="0" err="1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Mouth</a:t>
            </a: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efekt/marketing</a:t>
            </a: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neboli marketing šířený ústním podáním, je forma propagace založená na osobních doporučeních a sdílení zkušeností mezi zákazníky.</a:t>
            </a:r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159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vert="horz" lIns="89311" tIns="44655" rIns="89311" bIns="44655" rtlCol="0" anchor="t">
            <a:noAutofit/>
          </a:bodyPr>
          <a:lstStyle/>
          <a:p>
            <a:r>
              <a:rPr lang="cs-CZ" sz="3600" dirty="0"/>
              <a:t>Spolupráce s Deníkem: 6tým rokem vyprávíme příběhy úspěšných projektů</a:t>
            </a:r>
            <a:endParaRPr lang="cs-CZ" sz="3600" dirty="0">
              <a:ea typeface="Calibri"/>
              <a:cs typeface="Calibri"/>
            </a:endParaRPr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515939" y="1503372"/>
            <a:ext cx="5201847" cy="4984740"/>
          </a:xfrm>
          <a:prstGeom prst="rect">
            <a:avLst/>
          </a:prstGeom>
        </p:spPr>
        <p:txBody>
          <a:bodyPr lIns="89311" tIns="44655" rIns="89311" bIns="44655" anchor="t"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268" marR="0" lvl="0" indent="-450268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1172" b="1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344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tisk, on-line, FB a Instagram                </a:t>
            </a:r>
            <a:r>
              <a:rPr kumimoji="0" lang="cs-CZ" sz="23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regionálních mutací </a:t>
            </a:r>
            <a:endParaRPr kumimoji="0" lang="cs-CZ" sz="234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450268" marR="0" lvl="0" indent="-450268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344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upravený formát</a:t>
            </a:r>
            <a:r>
              <a:rPr kumimoji="0" lang="cs-CZ" sz="23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- dvoustrana obsahující článek a rozhovor o hlavním projektu, které doplňují dva medailonky dalších projektů a infografika s přínosy fondů</a:t>
            </a:r>
            <a:endParaRPr kumimoji="0" lang="cs-CZ" sz="2344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450268" marR="0" lvl="0" indent="-450268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3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za roční spolupráci v letech 2025-2026 </a:t>
            </a:r>
            <a:r>
              <a:rPr kumimoji="0" lang="cs-CZ" sz="23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bude prezentováno </a:t>
            </a:r>
            <a:r>
              <a:rPr kumimoji="0" lang="cs-CZ" sz="2344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60 hlavních projektů</a:t>
            </a:r>
            <a:r>
              <a:rPr kumimoji="0" lang="cs-CZ" sz="23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a </a:t>
            </a:r>
            <a:r>
              <a:rPr kumimoji="0" lang="cs-CZ" sz="2344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120 vedlejších projektů</a:t>
            </a:r>
            <a:r>
              <a:rPr kumimoji="0" lang="cs-CZ" sz="23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, což znamená </a:t>
            </a:r>
            <a:r>
              <a:rPr kumimoji="0" lang="cs-CZ" sz="2344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180 různých projektů</a:t>
            </a:r>
            <a:r>
              <a:rPr kumimoji="0" lang="cs-CZ" sz="23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endParaRPr kumimoji="0" lang="cs-CZ" sz="3907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234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450268" marR="0" lvl="0" indent="-450268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273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0A3127-9ABC-7C58-4AD7-9506D07D71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378" y="1233888"/>
            <a:ext cx="6473295" cy="476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29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vert="horz" lIns="89311" tIns="44655" rIns="89311" bIns="44655" rtlCol="0" anchor="t">
            <a:noAutofit/>
          </a:bodyPr>
          <a:lstStyle/>
          <a:p>
            <a:r>
              <a:rPr lang="cs-CZ" sz="3200" dirty="0"/>
              <a:t>Výroba tiskovin od tvorby zadání, texty, grafiky, zlomu </a:t>
            </a:r>
            <a:br>
              <a:rPr lang="cs-CZ" sz="3200" dirty="0"/>
            </a:br>
            <a:r>
              <a:rPr lang="cs-CZ" sz="3200" dirty="0"/>
              <a:t>a zajištění výroby (větší náklady) v externí tiskárně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5617538-C9E3-5C02-AA6A-BA6441FC93EB}"/>
              </a:ext>
            </a:extLst>
          </p:cNvPr>
          <p:cNvPicPr>
            <a:picLocks noGrp="1" noChangeAspect="1"/>
          </p:cNvPicPr>
          <p:nvPr>
            <p:ph sz="quarter" idx="26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776" y="3028063"/>
            <a:ext cx="1635319" cy="237864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B4CBCD-43BD-E109-AA72-647681E39BC0}"/>
              </a:ext>
            </a:extLst>
          </p:cNvPr>
          <p:cNvSpPr txBox="1"/>
          <p:nvPr/>
        </p:nvSpPr>
        <p:spPr>
          <a:xfrm>
            <a:off x="16343" y="1372301"/>
            <a:ext cx="5509805" cy="11722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89311" tIns="44655" rIns="89311" bIns="44655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98497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758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Pro </a:t>
            </a:r>
            <a:r>
              <a:rPr kumimoji="0" lang="cs-CZ" sz="1758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širokou veřejnost </a:t>
            </a:r>
            <a:r>
              <a:rPr kumimoji="0" lang="cs-CZ" sz="1758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např. </a:t>
            </a:r>
          </a:p>
          <a:p>
            <a:pPr marL="933408" marR="0" lvl="0" indent="-33491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758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Letní edice </a:t>
            </a:r>
            <a:r>
              <a:rPr kumimoji="0" lang="cs-CZ" sz="1758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bedekrů s tipy na výlety</a:t>
            </a:r>
            <a:endParaRPr kumimoji="0" lang="cs-CZ" sz="1758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933408" marR="0" lvl="0" indent="-33491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758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EU v kostce</a:t>
            </a:r>
            <a:r>
              <a:rPr kumimoji="0" lang="cs-CZ" sz="1758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 (aktualizace k 20. letům v EU)</a:t>
            </a:r>
            <a:endParaRPr kumimoji="0" lang="cs-CZ" sz="1758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598497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758" b="0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C1CD76-DE26-702A-71EC-F1A1F91CDD85}"/>
              </a:ext>
            </a:extLst>
          </p:cNvPr>
          <p:cNvSpPr txBox="1"/>
          <p:nvPr/>
        </p:nvSpPr>
        <p:spPr>
          <a:xfrm>
            <a:off x="5785807" y="1372301"/>
            <a:ext cx="5772305" cy="14427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89311" tIns="44655" rIns="89311" bIns="44655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758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Segoe UI"/>
              </a:rPr>
              <a:t>Pro </a:t>
            </a:r>
            <a:r>
              <a:rPr kumimoji="0" lang="cs-CZ" sz="1758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Segoe UI"/>
              </a:rPr>
              <a:t>odbornou veřejnost</a:t>
            </a:r>
            <a:r>
              <a:rPr kumimoji="0" lang="cs-CZ" sz="1758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Segoe UI"/>
              </a:rPr>
              <a:t>:</a:t>
            </a:r>
          </a:p>
          <a:p>
            <a:pPr marL="334910" marR="0" lvl="0" indent="-33491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758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Segoe UI"/>
              </a:rPr>
              <a:t>Omezujeme tisky pro OV =) rychlé zastarávání informací, máme vyhledávač dotací</a:t>
            </a:r>
            <a:endParaRPr kumimoji="0" lang="cs-CZ" sz="1758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Calibri"/>
              <a:cs typeface="Segoe UI"/>
            </a:endParaRPr>
          </a:p>
          <a:p>
            <a:pPr marL="334910" marR="0" lvl="0" indent="-33491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758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Segoe UI"/>
              </a:rPr>
              <a:t>Nyní tak nejčastěji produkce letáků</a:t>
            </a:r>
            <a:endParaRPr kumimoji="0" lang="cs-CZ" sz="1758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Calibri"/>
              <a:cs typeface="Segoe U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75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Segoe UI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DEC53FF8-633E-4F39-EE7D-AB59649BF8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769" y="3028061"/>
            <a:ext cx="2098588" cy="299376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A56B0B-398D-D4A7-1BBA-FFF5A0519C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245" y="3028063"/>
            <a:ext cx="1850857" cy="29937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123B30-0180-51A8-4E45-5089FC85908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581" y="3028063"/>
            <a:ext cx="1850859" cy="2993767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03D4B4E-318E-FA2E-AA66-70820D39EF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6404" y="3028061"/>
            <a:ext cx="2118811" cy="299376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73250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id="{9CA7DF75-0619-3F32-5509-D4EE00597773}"/>
              </a:ext>
            </a:extLst>
          </p:cNvPr>
          <p:cNvSpPr txBox="1"/>
          <p:nvPr/>
        </p:nvSpPr>
        <p:spPr>
          <a:xfrm>
            <a:off x="243932" y="4500943"/>
            <a:ext cx="11704135" cy="2357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sz="2400" dirty="0"/>
              <a:t>Jeff Bezos: "I frequently get the question, </a:t>
            </a:r>
            <a:r>
              <a:rPr lang="en-US" sz="2400" b="1" i="1" dirty="0"/>
              <a:t>'What will change in the next 10 years</a:t>
            </a:r>
            <a:r>
              <a:rPr lang="en-US" sz="2400" dirty="0"/>
              <a:t>?‘ </a:t>
            </a:r>
            <a:endParaRPr lang="cs-CZ" sz="2400" dirty="0"/>
          </a:p>
          <a:p>
            <a:pPr>
              <a:lnSpc>
                <a:spcPts val="3100"/>
              </a:lnSpc>
            </a:pPr>
            <a:r>
              <a:rPr lang="en-US" sz="2400" dirty="0"/>
              <a:t>It's a very interesting question, and it's a very common one. </a:t>
            </a:r>
            <a:endParaRPr lang="cs-CZ" sz="2400" dirty="0"/>
          </a:p>
          <a:p>
            <a:pPr>
              <a:lnSpc>
                <a:spcPts val="3100"/>
              </a:lnSpc>
            </a:pPr>
            <a:r>
              <a:rPr lang="en-US" sz="2400" dirty="0"/>
              <a:t>I never get the question: „</a:t>
            </a:r>
            <a:r>
              <a:rPr lang="cs-CZ" sz="2400" b="1" dirty="0"/>
              <a:t>W</a:t>
            </a:r>
            <a:r>
              <a:rPr lang="en-US" sz="2400" b="1" dirty="0"/>
              <a:t>hat‘s </a:t>
            </a:r>
            <a:r>
              <a:rPr lang="cs-CZ" sz="2400" b="1" dirty="0"/>
              <a:t>NOT</a:t>
            </a:r>
            <a:r>
              <a:rPr lang="en-US" sz="2400" b="1" dirty="0"/>
              <a:t> going to change in the next 10 years</a:t>
            </a:r>
            <a:r>
              <a:rPr lang="en-US" sz="2400" dirty="0"/>
              <a:t>?"</a:t>
            </a:r>
          </a:p>
          <a:p>
            <a:pPr>
              <a:lnSpc>
                <a:spcPts val="3100"/>
              </a:lnSpc>
            </a:pPr>
            <a:r>
              <a:rPr lang="en-US" sz="2400" dirty="0"/>
              <a:t>And I submit to you that that </a:t>
            </a:r>
            <a:r>
              <a:rPr lang="en-US" sz="2400" b="1" dirty="0"/>
              <a:t>second question is actually the more important </a:t>
            </a:r>
            <a:r>
              <a:rPr lang="en-US" sz="2400" dirty="0"/>
              <a:t>of the two -- because you can build a business </a:t>
            </a:r>
            <a:r>
              <a:rPr lang="en-US" sz="2400" b="1" dirty="0"/>
              <a:t>strategy around the things </a:t>
            </a:r>
            <a:r>
              <a:rPr lang="en-US" sz="2400" dirty="0"/>
              <a:t>that are stable in time. ...</a:t>
            </a:r>
          </a:p>
          <a:p>
            <a:endParaRPr lang="cs-CZ" dirty="0"/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28C381CF-5A50-A6CC-7E08-355E08112809}"/>
              </a:ext>
            </a:extLst>
          </p:cNvPr>
          <p:cNvGrpSpPr/>
          <p:nvPr/>
        </p:nvGrpSpPr>
        <p:grpSpPr>
          <a:xfrm>
            <a:off x="169067" y="0"/>
            <a:ext cx="11853863" cy="4340371"/>
            <a:chOff x="338137" y="1200328"/>
            <a:chExt cx="11853863" cy="4340371"/>
          </a:xfrm>
        </p:grpSpPr>
        <p:pic>
          <p:nvPicPr>
            <p:cNvPr id="3" name="Obrázek 2">
              <a:extLst>
                <a:ext uri="{FF2B5EF4-FFF2-40B4-BE49-F238E27FC236}">
                  <a16:creationId xmlns:a16="http://schemas.microsoft.com/office/drawing/2014/main" id="{C4969F10-B42C-DA86-0165-5FBFF6E27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00329"/>
              <a:ext cx="2428638" cy="4340370"/>
            </a:xfrm>
            <a:prstGeom prst="rect">
              <a:avLst/>
            </a:prstGeom>
          </p:spPr>
        </p:pic>
        <p:pic>
          <p:nvPicPr>
            <p:cNvPr id="5" name="Obrázek 4">
              <a:extLst>
                <a:ext uri="{FF2B5EF4-FFF2-40B4-BE49-F238E27FC236}">
                  <a16:creationId xmlns:a16="http://schemas.microsoft.com/office/drawing/2014/main" id="{35D5C4A3-2557-15A6-143D-108F30FF3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0270" y="1200329"/>
              <a:ext cx="2501648" cy="4322520"/>
            </a:xfrm>
            <a:prstGeom prst="rect">
              <a:avLst/>
            </a:prstGeom>
          </p:spPr>
        </p:pic>
        <p:pic>
          <p:nvPicPr>
            <p:cNvPr id="7" name="Obrázek 6">
              <a:extLst>
                <a:ext uri="{FF2B5EF4-FFF2-40B4-BE49-F238E27FC236}">
                  <a16:creationId xmlns:a16="http://schemas.microsoft.com/office/drawing/2014/main" id="{FB8A1454-B9DC-D079-43CB-2A586DE79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58908" y="1200329"/>
              <a:ext cx="2444233" cy="4322520"/>
            </a:xfrm>
            <a:prstGeom prst="rect">
              <a:avLst/>
            </a:prstGeom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57082D5D-509B-468D-7C6A-F579A2FD09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39555" y="1200329"/>
              <a:ext cx="2455719" cy="4297508"/>
            </a:xfrm>
            <a:prstGeom prst="rect">
              <a:avLst/>
            </a:prstGeom>
          </p:spPr>
        </p:pic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877B2D8C-B92C-7F6A-4242-A0198A95B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30942" y="1200328"/>
              <a:ext cx="2461058" cy="4297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7447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AC3380-4DD3-457C-B118-C6D0C2744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89311" tIns="44655" rIns="89311" bIns="44655" rtlCol="0" anchor="t">
            <a:noAutofit/>
          </a:bodyPr>
          <a:lstStyle/>
          <a:p>
            <a:r>
              <a:rPr lang="cs-CZ" sz="4000" dirty="0"/>
              <a:t>Rozvíjíme aktivitu </a:t>
            </a:r>
            <a:br>
              <a:rPr lang="cs-CZ" sz="4000" dirty="0"/>
            </a:br>
            <a:r>
              <a:rPr lang="cs-CZ" sz="4000" dirty="0"/>
              <a:t>na sociálních sítích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8FCCCDC-874B-4FB6-9E27-5FB410B97B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87175" y="5749925"/>
            <a:ext cx="504825" cy="365125"/>
          </a:xfrm>
          <a:prstGeom prst="rect">
            <a:avLst/>
          </a:prstGeom>
        </p:spPr>
        <p:txBody>
          <a:bodyPr vert="horz" lIns="120087" tIns="60043" rIns="120087" bIns="60043" rtlCol="0" anchor="ctr"/>
          <a:lstStyle>
            <a:defPPr>
              <a:defRPr lang="cs-CZ"/>
            </a:defPPr>
            <a:lvl1pPr marL="0" algn="r" defTabSz="1200855" rtl="0" eaLnBrk="1" latinLnBrk="0" hangingPunct="1">
              <a:defRPr sz="1172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0427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855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1282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1709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02137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2565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02992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03419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00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7AD5F7-9A70-43A8-B2E8-1F114AD105DD}" type="slidenum">
              <a:rPr kumimoji="0" lang="cs-CZ" sz="1172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12008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cs-CZ" sz="1172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0E4B2E2-88EC-9A3D-D69A-B232F1AE3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3063" y="69043"/>
            <a:ext cx="2644356" cy="130418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5D75653F-91E6-6F19-629F-5CF37782F0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950"/>
          <a:stretch/>
        </p:blipFill>
        <p:spPr>
          <a:xfrm>
            <a:off x="10868273" y="691333"/>
            <a:ext cx="850543" cy="689068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80A90768-3983-4C64-E311-8655B291904C}"/>
              </a:ext>
            </a:extLst>
          </p:cNvPr>
          <p:cNvSpPr txBox="1"/>
          <p:nvPr/>
        </p:nvSpPr>
        <p:spPr>
          <a:xfrm>
            <a:off x="532418" y="1545274"/>
            <a:ext cx="10252385" cy="360705"/>
          </a:xfrm>
          <a:prstGeom prst="rect">
            <a:avLst/>
          </a:prstGeom>
          <a:noFill/>
        </p:spPr>
        <p:txBody>
          <a:bodyPr wrap="square" lIns="89311" tIns="44655" rIns="89311" bIns="44655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75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Novinky ze světa </a:t>
            </a:r>
            <a:r>
              <a:rPr kumimoji="0" lang="cs-CZ" sz="1758" b="1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Dotací EU </a:t>
            </a:r>
            <a:r>
              <a:rPr kumimoji="0" lang="cs-CZ" sz="175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 </a:t>
            </a:r>
            <a:r>
              <a:rPr kumimoji="0" lang="cs-CZ" sz="1758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informace </a:t>
            </a:r>
            <a:r>
              <a:rPr kumimoji="0" lang="cs-CZ" sz="1758" b="1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Kde fondy EU pomáhají </a:t>
            </a:r>
            <a:endParaRPr kumimoji="0" lang="cs-CZ" sz="1758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F0F1615-B400-B42B-BCC7-A8D7229319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4669" y="2045316"/>
            <a:ext cx="2270437" cy="41184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AAE990F-5B7C-F176-A00B-198D8D550C4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449" y="2045316"/>
            <a:ext cx="2965344" cy="341231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381FF22-778A-7E6C-ADFA-CA5DF1836E9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418" y="2046440"/>
            <a:ext cx="2275456" cy="40135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F4AEE8F-0718-02C1-4E06-079907193FE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8442" y="2045316"/>
            <a:ext cx="3371624" cy="399510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3597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vert="horz" lIns="89311" tIns="44655" rIns="89311" bIns="44655" rtlCol="0" anchor="t">
            <a:normAutofit/>
          </a:bodyPr>
          <a:lstStyle/>
          <a:p>
            <a:r>
              <a:rPr lang="cs-CZ" dirty="0">
                <a:cs typeface="Arial"/>
              </a:rPr>
              <a:t>Již pátým rokem natáčíme vlastní </a:t>
            </a:r>
            <a:r>
              <a:rPr lang="cs-CZ" dirty="0" err="1">
                <a:cs typeface="Arial"/>
              </a:rPr>
              <a:t>podcast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26"/>
          </p:nvPr>
        </p:nvSpPr>
        <p:spPr/>
        <p:txBody>
          <a:bodyPr vert="horz" lIns="89311" tIns="44655" rIns="89311" bIns="44655" rtlCol="0" anchor="t">
            <a:noAutofit/>
          </a:bodyPr>
          <a:lstStyle/>
          <a:p>
            <a:pPr marL="450268" indent="-450268"/>
            <a:r>
              <a:rPr lang="cs-CZ" sz="2735" dirty="0"/>
              <a:t>„Evropské fondy v období 2021-2027“  </a:t>
            </a:r>
          </a:p>
          <a:p>
            <a:pPr marL="0" indent="0">
              <a:buNone/>
            </a:pPr>
            <a:r>
              <a:rPr lang="cs-CZ" sz="2735" dirty="0"/>
              <a:t>	s podtitulem „informace z první ruky“</a:t>
            </a:r>
          </a:p>
          <a:p>
            <a:pPr marL="450268" indent="-450268"/>
            <a:r>
              <a:rPr lang="cs-CZ" sz="2735" dirty="0"/>
              <a:t>natočeno</a:t>
            </a:r>
            <a:r>
              <a:rPr lang="cs-CZ" sz="2735" b="1" dirty="0"/>
              <a:t> 69 dílů</a:t>
            </a:r>
            <a:r>
              <a:rPr lang="cs-CZ" sz="2735" dirty="0"/>
              <a:t>, vydáváme </a:t>
            </a:r>
            <a:endParaRPr lang="cs-CZ" sz="2735" dirty="0">
              <a:ea typeface="Calibri"/>
              <a:cs typeface="Calibri"/>
            </a:endParaRPr>
          </a:p>
          <a:p>
            <a:pPr marL="0" indent="0">
              <a:buNone/>
            </a:pPr>
            <a:r>
              <a:rPr lang="cs-CZ" sz="2735" dirty="0"/>
              <a:t>	Ø 1x/měsíčně ve středu</a:t>
            </a:r>
            <a:endParaRPr lang="cs-CZ" sz="2735" dirty="0">
              <a:ea typeface="Calibri"/>
              <a:cs typeface="Calibri"/>
            </a:endParaRPr>
          </a:p>
          <a:p>
            <a:pPr marL="450268" indent="-450268"/>
            <a:r>
              <a:rPr lang="cs-CZ" sz="2735" b="1" dirty="0"/>
              <a:t>poslechovost</a:t>
            </a:r>
            <a:r>
              <a:rPr lang="cs-CZ" sz="2735" dirty="0"/>
              <a:t> k 25. 8.: </a:t>
            </a:r>
            <a:r>
              <a:rPr lang="cs-CZ" sz="2735" dirty="0" err="1"/>
              <a:t>Anchor</a:t>
            </a:r>
            <a:r>
              <a:rPr lang="cs-CZ" sz="2735" dirty="0"/>
              <a:t> 10 259, </a:t>
            </a:r>
          </a:p>
          <a:p>
            <a:pPr marL="450268" indent="-450268"/>
            <a:r>
              <a:rPr lang="cs-CZ" sz="2735" dirty="0"/>
              <a:t>YouTube 319 417, </a:t>
            </a:r>
            <a:r>
              <a:rPr lang="cs-CZ" sz="2735" b="1" dirty="0"/>
              <a:t>celkem 329 676</a:t>
            </a:r>
            <a:endParaRPr lang="cs-CZ" sz="2735" b="1" dirty="0">
              <a:ea typeface="Calibri"/>
              <a:cs typeface="Calibri"/>
            </a:endParaRPr>
          </a:p>
          <a:p>
            <a:pPr marL="450268" indent="-450268"/>
            <a:endParaRPr lang="cs-CZ" sz="2735" dirty="0">
              <a:solidFill>
                <a:srgbClr val="034EA2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4FC0F94F-941B-899E-E3EE-D98739B3F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52" y="6194388"/>
            <a:ext cx="3873778" cy="580590"/>
          </a:xfrm>
          <a:prstGeom prst="rect">
            <a:avLst/>
          </a:prstGeom>
        </p:spPr>
      </p:pic>
      <p:pic>
        <p:nvPicPr>
          <p:cNvPr id="8" name="Picture 7" descr="61. díl: Vyjednávání priorit financování z evropských fondů po roce 2027 ">
            <a:extLst>
              <a:ext uri="{FF2B5EF4-FFF2-40B4-BE49-F238E27FC236}">
                <a16:creationId xmlns:a16="http://schemas.microsoft.com/office/drawing/2014/main" id="{52BA2609-570C-7A9A-932C-68C30A876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814" y="2578814"/>
            <a:ext cx="5218632" cy="287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36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4" descr="Obsah obrázku oblečení, osoba, výjev, interiér&#10;&#10;Obsah generovaný pomocí AI může být nesprávný.">
            <a:extLst>
              <a:ext uri="{FF2B5EF4-FFF2-40B4-BE49-F238E27FC236}">
                <a16:creationId xmlns:a16="http://schemas.microsoft.com/office/drawing/2014/main" id="{891FE7DC-126B-55B5-4CCB-D414566F9DF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0" r="470"/>
          <a:stretch>
            <a:fillRect/>
          </a:stretch>
        </p:blipFill>
        <p:spPr/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8C78A2D9-618F-FC99-FFC9-1B9E0C19C4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7621" y="3453037"/>
            <a:ext cx="2176667" cy="309315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428657B-9504-D0F2-808B-7E74CB56D8A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1581" y="3452437"/>
            <a:ext cx="2081845" cy="301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088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4" descr="Obsah obrázku obloha, Astronomický objekt, voda, prostor">
            <a:extLst>
              <a:ext uri="{FF2B5EF4-FFF2-40B4-BE49-F238E27FC236}">
                <a16:creationId xmlns:a16="http://schemas.microsoft.com/office/drawing/2014/main" id="{5B2050FC-9C37-78D7-CD2B-CCB77B16C50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7813" b="78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6576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0C9B0BE-E589-4D56-4A97-3A8E816A0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75" y="209100"/>
            <a:ext cx="11812649" cy="643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34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7D1397-FF04-EA8A-BF52-B7D3997FA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Nový kreativní koncept kampaní (2026):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E6D2BE4-62F4-6004-B865-5212D734DB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5937" y="2119700"/>
            <a:ext cx="5400674" cy="360000"/>
          </a:xfrm>
        </p:spPr>
        <p:txBody>
          <a:bodyPr/>
          <a:lstStyle/>
          <a:p>
            <a:r>
              <a:rPr lang="cs-CZ" dirty="0"/>
              <a:t>Silné kreativní zpracování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6DFC4C7-3DCF-BCA3-135E-47B304E55D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5937" y="2613831"/>
            <a:ext cx="5400675" cy="1110183"/>
          </a:xfrm>
        </p:spPr>
        <p:txBody>
          <a:bodyPr/>
          <a:lstStyle/>
          <a:p>
            <a:r>
              <a:rPr lang="cs-CZ" sz="2000" dirty="0"/>
              <a:t>Zapamatovatelné, dostatečně distinktivní a posilující symboly (znaku) EU.</a:t>
            </a:r>
          </a:p>
          <a:p>
            <a:pPr>
              <a:spcBef>
                <a:spcPts val="600"/>
              </a:spcBef>
            </a:pPr>
            <a:r>
              <a:rPr lang="cs-CZ" sz="2000" dirty="0"/>
              <a:t>Vizuál postupně propíšeme do všech aktivit vůči široké veřejnosti (Deníky, eventy…)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30BD512-EBDA-4442-6F3B-40B54BBD242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5937" y="4287656"/>
            <a:ext cx="5400674" cy="360000"/>
          </a:xfrm>
        </p:spPr>
        <p:txBody>
          <a:bodyPr/>
          <a:lstStyle/>
          <a:p>
            <a:r>
              <a:rPr lang="cs-CZ" dirty="0" err="1"/>
              <a:t>Always</a:t>
            </a:r>
            <a:r>
              <a:rPr lang="cs-CZ" dirty="0"/>
              <a:t> on přístup k mediálnímu  plánování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CAB6F-1840-BF03-6A71-53B93B84BA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15937" y="4899656"/>
            <a:ext cx="5400675" cy="1110184"/>
          </a:xfrm>
        </p:spPr>
        <p:txBody>
          <a:bodyPr/>
          <a:lstStyle/>
          <a:p>
            <a:r>
              <a:rPr lang="cs-CZ" sz="2000" dirty="0"/>
              <a:t>Založené na mediálních datech a našich zkušenostech, efektivní využití TV a digitálu</a:t>
            </a:r>
          </a:p>
          <a:p>
            <a:pPr>
              <a:spcBef>
                <a:spcPts val="600"/>
              </a:spcBef>
            </a:pPr>
            <a:r>
              <a:rPr lang="cs-CZ" sz="2000" dirty="0"/>
              <a:t>Rozšíříme naši paletu přístupů k nákupu médií</a:t>
            </a:r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C4680250-F57C-8CF5-DB94-AA569268A4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75388" y="2150378"/>
            <a:ext cx="5400674" cy="360000"/>
          </a:xfrm>
        </p:spPr>
        <p:txBody>
          <a:bodyPr/>
          <a:lstStyle/>
          <a:p>
            <a:r>
              <a:rPr lang="cs-CZ" dirty="0"/>
              <a:t>Videa o přínosech projektů &amp; EU</a:t>
            </a:r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40BC36D6-9B0C-5FB0-5610-CC8519D78A9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75387" y="2625017"/>
            <a:ext cx="5400675" cy="864000"/>
          </a:xfrm>
        </p:spPr>
        <p:txBody>
          <a:bodyPr/>
          <a:lstStyle/>
          <a:p>
            <a:r>
              <a:rPr lang="cs-CZ" sz="2000" dirty="0"/>
              <a:t>Instagram &amp; </a:t>
            </a:r>
            <a:r>
              <a:rPr lang="cs-CZ" sz="2000" dirty="0" err="1"/>
              <a:t>Youtube</a:t>
            </a:r>
            <a:r>
              <a:rPr lang="cs-CZ" sz="2000" dirty="0"/>
              <a:t> </a:t>
            </a:r>
            <a:r>
              <a:rPr lang="cs-CZ" sz="2000" dirty="0" err="1"/>
              <a:t>first</a:t>
            </a:r>
            <a:r>
              <a:rPr lang="cs-CZ" sz="2000" dirty="0"/>
              <a:t> </a:t>
            </a:r>
            <a:r>
              <a:rPr lang="cs-CZ" sz="2000" dirty="0" err="1"/>
              <a:t>aproach</a:t>
            </a:r>
            <a:r>
              <a:rPr lang="cs-CZ" sz="2000" dirty="0"/>
              <a:t>  produkce videí, rámcová spolupráce → vyšší flexibilita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2CCE3802-0371-E600-EED7-09AE4D48CD8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cs-CZ" dirty="0"/>
              <a:t>Využití </a:t>
            </a:r>
            <a:r>
              <a:rPr lang="cs-CZ" dirty="0" err="1"/>
              <a:t>influencerů</a:t>
            </a:r>
            <a:r>
              <a:rPr lang="cs-CZ" dirty="0"/>
              <a:t> (</a:t>
            </a:r>
            <a:r>
              <a:rPr lang="cs-CZ" dirty="0" err="1"/>
              <a:t>Youtube</a:t>
            </a:r>
            <a:r>
              <a:rPr lang="cs-CZ" dirty="0"/>
              <a:t>)</a:t>
            </a:r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7B29C484-6B70-AC6C-6263-ACE52A7C247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75387" y="4974989"/>
            <a:ext cx="5400675" cy="864000"/>
          </a:xfrm>
        </p:spPr>
        <p:txBody>
          <a:bodyPr/>
          <a:lstStyle/>
          <a:p>
            <a:r>
              <a:rPr lang="cs-CZ" sz="2000" dirty="0"/>
              <a:t>Především </a:t>
            </a:r>
            <a:r>
              <a:rPr lang="cs-CZ" sz="2000" dirty="0" err="1"/>
              <a:t>Youtube</a:t>
            </a:r>
            <a:r>
              <a:rPr lang="cs-CZ" sz="2000" dirty="0"/>
              <a:t>,  především </a:t>
            </a:r>
            <a:r>
              <a:rPr lang="cs-CZ" sz="2000" dirty="0" err="1"/>
              <a:t>Micro</a:t>
            </a:r>
            <a:r>
              <a:rPr lang="cs-CZ" sz="2000" dirty="0"/>
              <a:t> (5-30 000 </a:t>
            </a:r>
            <a:r>
              <a:rPr lang="cs-CZ" sz="2000" dirty="0" err="1"/>
              <a:t>followers</a:t>
            </a:r>
            <a:r>
              <a:rPr lang="cs-CZ" sz="2000" dirty="0"/>
              <a:t>) ale i větší, regionální či tematické zaměření)</a:t>
            </a:r>
          </a:p>
        </p:txBody>
      </p:sp>
    </p:spTree>
    <p:extLst>
      <p:ext uri="{BB962C8B-B14F-4D97-AF65-F5344CB8AC3E}">
        <p14:creationId xmlns:p14="http://schemas.microsoft.com/office/powerpoint/2010/main" val="11030251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CCF3BC13-465E-4566-F6BD-2277819B7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53"/>
            <a:ext cx="12192000" cy="681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948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E9FBA5A-2EF9-C4A9-B42C-76A7192CC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99"/>
            <a:ext cx="12192000" cy="681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002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767AF16-CF5B-7A1F-E0F0-AC064A77F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68"/>
            <a:ext cx="12192000" cy="684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1085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491FAE6-DBA8-58A4-2390-B39758A0F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8" y="0"/>
            <a:ext cx="12157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90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A21953-95D8-BAF6-7859-9E9CCA11C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290128"/>
            <a:ext cx="11160124" cy="864000"/>
          </a:xfrm>
        </p:spPr>
        <p:txBody>
          <a:bodyPr/>
          <a:lstStyle/>
          <a:p>
            <a:pPr algn="ctr"/>
            <a:r>
              <a:rPr lang="cs-CZ" sz="11500" dirty="0"/>
              <a:t>KONZISTENCE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39402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2C18255-F219-924B-6608-95D436555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75"/>
            <a:ext cx="12192000" cy="682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2736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682A80-8741-C7F7-DA1D-DB181069D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Cílová skupina: </a:t>
            </a:r>
            <a:br>
              <a:rPr lang="cs-CZ" dirty="0"/>
            </a:br>
            <a:r>
              <a:rPr lang="cs-CZ" dirty="0"/>
              <a:t>Žadatelé, příjemci &amp; odborná veřejnost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91E0C6E-38DE-340B-D3D4-54F810144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772" y="2823276"/>
            <a:ext cx="2698173" cy="264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786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6EF8652-0741-9318-A81C-1D50AC588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9" y="369888"/>
            <a:ext cx="11160124" cy="864000"/>
          </a:xfrm>
        </p:spPr>
        <p:txBody>
          <a:bodyPr anchor="t">
            <a:normAutofit/>
          </a:bodyPr>
          <a:lstStyle/>
          <a:p>
            <a:r>
              <a:rPr lang="cs-CZ" dirty="0"/>
              <a:t>Vzdělávání online (video-on-</a:t>
            </a:r>
            <a:r>
              <a:rPr lang="cs-CZ" dirty="0" err="1"/>
              <a:t>demand</a:t>
            </a:r>
            <a:r>
              <a:rPr lang="cs-CZ" dirty="0"/>
              <a:t>)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6B78F28-2ED6-CF45-5C62-96B8C60851E8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7061200" y="2070666"/>
            <a:ext cx="4500563" cy="3644334"/>
          </a:xfrm>
        </p:spPr>
        <p:txBody>
          <a:bodyPr>
            <a:normAutofit/>
          </a:bodyPr>
          <a:lstStyle/>
          <a:p>
            <a:r>
              <a:rPr lang="cs-CZ" sz="2000" dirty="0"/>
              <a:t>Pilotní kurz </a:t>
            </a:r>
            <a:r>
              <a:rPr lang="cs-CZ" sz="2000" b="1" dirty="0"/>
              <a:t>projektového řízení            </a:t>
            </a:r>
            <a:r>
              <a:rPr lang="cs-CZ" sz="2000" dirty="0"/>
              <a:t>   s lektorem dr. Meleckým</a:t>
            </a:r>
          </a:p>
          <a:p>
            <a:r>
              <a:rPr lang="cs-CZ" sz="2000" dirty="0"/>
              <a:t>Do prosince postprodukce</a:t>
            </a:r>
          </a:p>
          <a:p>
            <a:r>
              <a:rPr lang="cs-CZ" sz="2000" dirty="0"/>
              <a:t>Nasadíme pilotně na dotaceEU.cz</a:t>
            </a:r>
          </a:p>
          <a:p>
            <a:r>
              <a:rPr lang="cs-CZ" sz="2000" dirty="0"/>
              <a:t>Po otestování v roce 2026 zvážíme pořízení speciální LMS platformy a vývoj dalších kurzů (finanční řízení, zakázky?…)</a:t>
            </a:r>
          </a:p>
          <a:p>
            <a:r>
              <a:rPr lang="cs-CZ" sz="2000" dirty="0"/>
              <a:t>Prezenční semináře </a:t>
            </a:r>
            <a:r>
              <a:rPr lang="cs-CZ" sz="2000" dirty="0" err="1"/>
              <a:t>Eurocenter</a:t>
            </a:r>
            <a:r>
              <a:rPr lang="cs-CZ" sz="2000" dirty="0"/>
              <a:t> budou na navazující  a rozšiřující témata (CBA analýza apod.)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67640D3B-CF61-CB92-786D-422933912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44" y="2249490"/>
            <a:ext cx="4746491" cy="316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59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9CFF40-8E36-42B8-9AFD-5E1E7E045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89311" tIns="44655" rIns="89311" bIns="44655" rtlCol="0" anchor="t">
            <a:noAutofit/>
          </a:bodyPr>
          <a:lstStyle/>
          <a:p>
            <a:r>
              <a:rPr lang="cs-CZ" sz="4000" dirty="0"/>
              <a:t>Navrhneme nový web pro fondy EU v ČR </a:t>
            </a:r>
            <a:endParaRPr lang="cs-CZ" sz="4000" dirty="0">
              <a:ea typeface="Calibri"/>
              <a:cs typeface="Calibri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24972A5-115F-450F-9FE2-3D71CC3F74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87175" y="5749925"/>
            <a:ext cx="504825" cy="365125"/>
          </a:xfrm>
          <a:prstGeom prst="rect">
            <a:avLst/>
          </a:prstGeom>
        </p:spPr>
        <p:txBody>
          <a:bodyPr vert="horz" lIns="120087" tIns="60043" rIns="120087" bIns="60043" rtlCol="0" anchor="ctr"/>
          <a:lstStyle>
            <a:defPPr>
              <a:defRPr lang="cs-CZ"/>
            </a:defPPr>
            <a:lvl1pPr marL="0" algn="r" defTabSz="1200855" rtl="0" eaLnBrk="1" latinLnBrk="0" hangingPunct="1">
              <a:defRPr sz="1172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0427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855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1282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1709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02137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2565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02992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03419" algn="l" defTabSz="1200855" rtl="0" eaLnBrk="1" latinLnBrk="0" hangingPunct="1">
              <a:defRPr sz="23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00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7AD5F7-9A70-43A8-B2E8-1F114AD105DD}" type="slidenum">
              <a:rPr kumimoji="0" lang="cs-CZ" sz="1172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12008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cs-CZ" sz="1172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E78CE252-C70F-4CFA-A5C8-2A347796F908}"/>
              </a:ext>
            </a:extLst>
          </p:cNvPr>
          <p:cNvSpPr/>
          <p:nvPr/>
        </p:nvSpPr>
        <p:spPr>
          <a:xfrm>
            <a:off x="142736" y="5187278"/>
            <a:ext cx="11906530" cy="1670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758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D0FAAA88-A06F-2EED-86C3-EBFD548293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683" y="4078744"/>
            <a:ext cx="2944421" cy="22256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94C017-0420-701C-B29B-4110624A99C5}"/>
              </a:ext>
            </a:extLst>
          </p:cNvPr>
          <p:cNvSpPr txBox="1"/>
          <p:nvPr/>
        </p:nvSpPr>
        <p:spPr>
          <a:xfrm>
            <a:off x="500417" y="1360088"/>
            <a:ext cx="5805038" cy="291377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89311" tIns="44655" rIns="89311" bIns="44655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67455" marR="0" lvl="0" indent="-16745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DotaceEU.cz Portál zastřešující evropské dotace v ČR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167455" marR="0" lvl="0" indent="-16745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Cílové skupiny se prolínají: odborná veřejnost, žadatelé a příjemci + široká veřejnost (KdefondyEUpomahaji.cz)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167455" marR="0" lvl="0" indent="-16745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67455" marR="0" lvl="0" indent="-16745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107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</a:endParaRPr>
          </a:p>
          <a:p>
            <a:pPr marL="167455" marR="0" lvl="0" indent="-16745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107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C6C8D8-25D5-D1EF-B852-9F48A35892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38" y="3718628"/>
            <a:ext cx="3523466" cy="25858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F00161-F405-D5F7-74D4-3F3A4FEBCC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8164" y="3302459"/>
            <a:ext cx="4774869" cy="301330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177805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AD04024-8083-286E-9E00-FCA61D861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 spolupráci s AKA posílíme kompetence </a:t>
            </a:r>
            <a:r>
              <a:rPr lang="cs-CZ" sz="3600" dirty="0"/>
              <a:t>(projekt v 5. výzvě  OPTP)</a:t>
            </a:r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6A64935-CF41-5D9B-2380-11D541424D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5938" y="2670772"/>
            <a:ext cx="5400674" cy="360000"/>
          </a:xfrm>
        </p:spPr>
        <p:txBody>
          <a:bodyPr/>
          <a:lstStyle/>
          <a:p>
            <a:r>
              <a:rPr lang="cs-CZ" dirty="0"/>
              <a:t>Nová metodika veřejného zadávání v oblasti marketingové komunikace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AB0D5DE-AE01-804A-434E-A4794B931F1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5938" y="4287656"/>
            <a:ext cx="5400674" cy="360000"/>
          </a:xfrm>
        </p:spPr>
        <p:txBody>
          <a:bodyPr/>
          <a:lstStyle/>
          <a:p>
            <a:r>
              <a:rPr lang="cs-CZ" dirty="0"/>
              <a:t>SOME snadno a rychle pro příjemce dotací EU</a:t>
            </a:r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75FA6A7F-00D3-DB50-E48B-0670F1A5332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75387" y="2948181"/>
            <a:ext cx="5400674" cy="360000"/>
          </a:xfrm>
        </p:spPr>
        <p:txBody>
          <a:bodyPr/>
          <a:lstStyle/>
          <a:p>
            <a:r>
              <a:rPr lang="cs-CZ" dirty="0"/>
              <a:t>Akademie komunikačních kompetencí pro implementační strukturu fondů EU</a:t>
            </a:r>
          </a:p>
          <a:p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1D22BC55-8EA9-5FF5-49F8-1E1860CCC0C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75386" y="4467656"/>
            <a:ext cx="5400674" cy="360000"/>
          </a:xfrm>
        </p:spPr>
        <p:txBody>
          <a:bodyPr/>
          <a:lstStyle/>
          <a:p>
            <a:r>
              <a:rPr lang="cs-CZ" dirty="0" err="1"/>
              <a:t>Learning&amp;Community</a:t>
            </a:r>
            <a:r>
              <a:rPr lang="cs-CZ" dirty="0"/>
              <a:t> </a:t>
            </a:r>
            <a:r>
              <a:rPr lang="cs-CZ" dirty="0" err="1"/>
              <a:t>Platform</a:t>
            </a:r>
            <a:r>
              <a:rPr lang="cs-CZ" dirty="0"/>
              <a:t> </a:t>
            </a:r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DA33991B-5C06-2832-9DF7-B51444295CB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75386" y="4901996"/>
            <a:ext cx="5400675" cy="864000"/>
          </a:xfrm>
        </p:spPr>
        <p:txBody>
          <a:bodyPr/>
          <a:lstStyle/>
          <a:p>
            <a:r>
              <a:rPr lang="cs-CZ" dirty="0" err="1"/>
              <a:t>VoD</a:t>
            </a:r>
            <a:r>
              <a:rPr lang="cs-CZ" dirty="0"/>
              <a:t> moduly, dostupnost i po naplnění projektu, znalostní podpora komunity komunikačních úředníků a marketérů veřejného sektoru</a:t>
            </a:r>
          </a:p>
        </p:txBody>
      </p:sp>
      <p:sp>
        <p:nvSpPr>
          <p:cNvPr id="13" name="Zástupný text 9">
            <a:extLst>
              <a:ext uri="{FF2B5EF4-FFF2-40B4-BE49-F238E27FC236}">
                <a16:creationId xmlns:a16="http://schemas.microsoft.com/office/drawing/2014/main" id="{EC1AB608-21DD-C5FD-BBB0-C301C77721AC}"/>
              </a:ext>
            </a:extLst>
          </p:cNvPr>
          <p:cNvSpPr txBox="1">
            <a:spLocks/>
          </p:cNvSpPr>
          <p:nvPr/>
        </p:nvSpPr>
        <p:spPr>
          <a:xfrm>
            <a:off x="515938" y="5025568"/>
            <a:ext cx="5400675" cy="864000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cs-CZ" dirty="0"/>
              <a:t>Facebook &amp; Instagram  ve třech úrovních:</a:t>
            </a:r>
          </a:p>
          <a:p>
            <a:pPr>
              <a:spcBef>
                <a:spcPts val="0"/>
              </a:spcBef>
            </a:pPr>
            <a:r>
              <a:rPr lang="cs-CZ" dirty="0"/>
              <a:t>junior -  </a:t>
            </a:r>
            <a:r>
              <a:rPr lang="cs-CZ" dirty="0" err="1"/>
              <a:t>medior</a:t>
            </a:r>
            <a:r>
              <a:rPr lang="cs-CZ" dirty="0"/>
              <a:t> - senior</a:t>
            </a:r>
          </a:p>
        </p:txBody>
      </p:sp>
      <p:sp>
        <p:nvSpPr>
          <p:cNvPr id="14" name="Zástupný text 9">
            <a:extLst>
              <a:ext uri="{FF2B5EF4-FFF2-40B4-BE49-F238E27FC236}">
                <a16:creationId xmlns:a16="http://schemas.microsoft.com/office/drawing/2014/main" id="{91BFEFBC-5552-6938-7DA4-81FBAE999172}"/>
              </a:ext>
            </a:extLst>
          </p:cNvPr>
          <p:cNvSpPr txBox="1">
            <a:spLocks/>
          </p:cNvSpPr>
          <p:nvPr/>
        </p:nvSpPr>
        <p:spPr>
          <a:xfrm>
            <a:off x="6275386" y="3477744"/>
            <a:ext cx="5400675" cy="864000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Analýza – Strategie  - Taktika – Média 1 a 2 – Veřejné zadávání – Právo v marketingu – Evaluace – AI v praxi</a:t>
            </a:r>
          </a:p>
        </p:txBody>
      </p:sp>
      <p:sp>
        <p:nvSpPr>
          <p:cNvPr id="15" name="Zástupný text 9">
            <a:extLst>
              <a:ext uri="{FF2B5EF4-FFF2-40B4-BE49-F238E27FC236}">
                <a16:creationId xmlns:a16="http://schemas.microsoft.com/office/drawing/2014/main" id="{A2819B64-FF2F-C25C-45B2-F53FAF2AB850}"/>
              </a:ext>
            </a:extLst>
          </p:cNvPr>
          <p:cNvSpPr txBox="1">
            <a:spLocks/>
          </p:cNvSpPr>
          <p:nvPr/>
        </p:nvSpPr>
        <p:spPr>
          <a:xfrm>
            <a:off x="515938" y="3543636"/>
            <a:ext cx="5400675" cy="864000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postupy – standardy – šablony – case </a:t>
            </a:r>
            <a:r>
              <a:rPr lang="cs-CZ" dirty="0" err="1"/>
              <a:t>studies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09451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obrázku 5" descr="Obsah obrázku venku, obloha, budova, mrak">
            <a:extLst>
              <a:ext uri="{FF2B5EF4-FFF2-40B4-BE49-F238E27FC236}">
                <a16:creationId xmlns:a16="http://schemas.microsoft.com/office/drawing/2014/main" id="{149CEFCC-04A7-9F8A-3284-E0E36C1895F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7" r="16727"/>
          <a:stretch>
            <a:fillRect/>
          </a:stretch>
        </p:blipFill>
        <p:spPr/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DCE0F84-E160-4F14-5233-E365E96DB33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556249" y="2447005"/>
            <a:ext cx="6119813" cy="4077409"/>
          </a:xfrm>
        </p:spPr>
        <p:txBody>
          <a:bodyPr/>
          <a:lstStyle/>
          <a:p>
            <a:r>
              <a:rPr lang="cs-CZ" sz="2400" dirty="0"/>
              <a:t>Aktivní činnost v rámci </a:t>
            </a:r>
            <a:r>
              <a:rPr lang="cs-CZ" sz="2400" b="1" dirty="0"/>
              <a:t>Expert </a:t>
            </a:r>
            <a:r>
              <a:rPr lang="cs-CZ" sz="2400" b="1" dirty="0" err="1"/>
              <a:t>group</a:t>
            </a:r>
            <a:r>
              <a:rPr lang="cs-CZ" sz="2400" b="1" dirty="0"/>
              <a:t> on </a:t>
            </a:r>
            <a:r>
              <a:rPr lang="cs-CZ" sz="2400" b="1" dirty="0" err="1"/>
              <a:t>communication</a:t>
            </a:r>
            <a:r>
              <a:rPr lang="cs-CZ" sz="2400" b="1" dirty="0"/>
              <a:t> </a:t>
            </a:r>
            <a:r>
              <a:rPr lang="cs-CZ" sz="2400" dirty="0"/>
              <a:t>Evropské komise a v síti INFORM EU</a:t>
            </a:r>
          </a:p>
          <a:p>
            <a:r>
              <a:rPr lang="cs-CZ" sz="2400" dirty="0"/>
              <a:t>Neformální sdílení </a:t>
            </a:r>
            <a:r>
              <a:rPr lang="cs-CZ" sz="2400" dirty="0" err="1"/>
              <a:t>best</a:t>
            </a:r>
            <a:r>
              <a:rPr lang="cs-CZ" sz="2400" dirty="0"/>
              <a:t> </a:t>
            </a:r>
            <a:r>
              <a:rPr lang="cs-CZ" sz="2400" dirty="0" err="1"/>
              <a:t>practice</a:t>
            </a:r>
            <a:r>
              <a:rPr lang="cs-CZ" sz="2400" dirty="0"/>
              <a:t> &amp; ad hoc aliance </a:t>
            </a:r>
            <a:r>
              <a:rPr lang="cs-CZ" sz="2400" b="1" dirty="0"/>
              <a:t>národní koordinátorů komunikace </a:t>
            </a:r>
            <a:r>
              <a:rPr lang="cs-CZ" sz="2400" dirty="0"/>
              <a:t>napříč EU</a:t>
            </a:r>
          </a:p>
          <a:p>
            <a:r>
              <a:rPr lang="cs-CZ" sz="2400" b="1" dirty="0">
                <a:solidFill>
                  <a:srgbClr val="00B050"/>
                </a:solidFill>
              </a:rPr>
              <a:t>V přípravě: </a:t>
            </a:r>
            <a:r>
              <a:rPr lang="cs-CZ" sz="2400" dirty="0"/>
              <a:t>Hostování </a:t>
            </a:r>
            <a:r>
              <a:rPr lang="cs-CZ" sz="2400" b="1" dirty="0"/>
              <a:t>EU </a:t>
            </a:r>
            <a:r>
              <a:rPr lang="cs-CZ" sz="2400" b="1" dirty="0" err="1"/>
              <a:t>Communication</a:t>
            </a:r>
            <a:r>
              <a:rPr lang="cs-CZ" sz="2400" b="1" dirty="0"/>
              <a:t> </a:t>
            </a:r>
            <a:r>
              <a:rPr lang="cs-CZ" sz="2400" b="1" dirty="0" err="1"/>
              <a:t>Lab</a:t>
            </a:r>
            <a:r>
              <a:rPr lang="cs-CZ" sz="2400" b="1" dirty="0"/>
              <a:t> </a:t>
            </a:r>
            <a:r>
              <a:rPr lang="cs-CZ" sz="2400" dirty="0"/>
              <a:t>v březnu 2026 v Plzni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CCBE3F99-47B3-4F46-CBD0-F4D00220E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/>
              <a:t>Silný hlas EU k nastavení pravidel pro komunikaci  pro 2028+</a:t>
            </a:r>
          </a:p>
        </p:txBody>
      </p:sp>
    </p:spTree>
    <p:extLst>
      <p:ext uri="{BB962C8B-B14F-4D97-AF65-F5344CB8AC3E}">
        <p14:creationId xmlns:p14="http://schemas.microsoft.com/office/powerpoint/2010/main" val="25455313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CC3816-2A15-5E27-4AB6-66F416A3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RKoP</a:t>
            </a:r>
            <a:r>
              <a:rPr lang="cs-CZ" dirty="0"/>
              <a:t> 2026: Indikativní rozpočet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54A0BF1-F0FF-8157-AC1A-4BF0B6690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937" y="1233888"/>
            <a:ext cx="9573961" cy="535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278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černá, tma&#10;&#10;Obsah generovaný pomocí AI může být nesprávný.">
            <a:extLst>
              <a:ext uri="{FF2B5EF4-FFF2-40B4-BE49-F238E27FC236}">
                <a16:creationId xmlns:a16="http://schemas.microsoft.com/office/drawing/2014/main" id="{3DDD6F9B-CBAB-39BE-D4EB-892D0853A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259" y="990259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637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0F6686-305A-DFB6-1C9C-567992298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Základní vize a cíle OPFEU</a:t>
            </a:r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68C9E523-4ECE-8D04-4535-F2238C0ABEE3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15938" y="1557338"/>
            <a:ext cx="11160125" cy="4427537"/>
          </a:xfrm>
        </p:spPr>
        <p:txBody>
          <a:bodyPr/>
          <a:lstStyle/>
          <a:p>
            <a:pPr marL="0" indent="0">
              <a:buNone/>
            </a:pPr>
            <a:r>
              <a:rPr lang="cs-CZ" sz="2735" b="1" dirty="0"/>
              <a:t>POSLÁNÍ     </a:t>
            </a:r>
          </a:p>
          <a:p>
            <a:r>
              <a:rPr lang="cs-CZ" sz="2735" dirty="0"/>
              <a:t>Otevřeně informujeme o evropských fondech a ovlivňujeme pozitivní vnímání fondů EU a jejich přínosů u široké veřejnosti v ČR.</a:t>
            </a:r>
          </a:p>
          <a:p>
            <a:pPr marL="0" indent="0">
              <a:buNone/>
            </a:pPr>
            <a:endParaRPr lang="cs-CZ" sz="2735" b="1" dirty="0"/>
          </a:p>
          <a:p>
            <a:pPr marL="0" indent="0">
              <a:buNone/>
            </a:pPr>
            <a:r>
              <a:rPr lang="cs-CZ" sz="2735" b="1" dirty="0"/>
              <a:t>VIZE </a:t>
            </a:r>
          </a:p>
          <a:p>
            <a:r>
              <a:rPr lang="cs-CZ" sz="2735" dirty="0"/>
              <a:t>Člověk / občan má dostatek dostupných informací, aby si mohl udělat svůj názor o přínosu a významu projektů podpořených z evropských fondů.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7704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1">
            <a:extLst>
              <a:ext uri="{FF2B5EF4-FFF2-40B4-BE49-F238E27FC236}">
                <a16:creationId xmlns:a16="http://schemas.microsoft.com/office/drawing/2014/main" id="{636E0538-088C-4E20-9BA9-75C38C880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5274" dirty="0"/>
              <a:t>Dvě značky</a:t>
            </a:r>
            <a:br>
              <a:rPr lang="cs-CZ" sz="5274" dirty="0"/>
            </a:br>
            <a:endParaRPr lang="cs-CZ" sz="498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03646F-B065-269D-B6D9-D5251488D3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0603" y="2358661"/>
            <a:ext cx="2169810" cy="21406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9BDBA3-3B3A-DA95-C1FA-1C8A8FE3AB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5927" y="2106170"/>
            <a:ext cx="2650262" cy="264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30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C7324-430E-BC04-32F8-54FED2989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>
            <a:extLst>
              <a:ext uri="{FF2B5EF4-FFF2-40B4-BE49-F238E27FC236}">
                <a16:creationId xmlns:a16="http://schemas.microsoft.com/office/drawing/2014/main" id="{3F793FC9-9D2C-35B7-E13D-88267447F5A5}"/>
              </a:ext>
            </a:extLst>
          </p:cNvPr>
          <p:cNvSpPr txBox="1"/>
          <p:nvPr/>
        </p:nvSpPr>
        <p:spPr>
          <a:xfrm>
            <a:off x="726497" y="113571"/>
            <a:ext cx="109817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Konečná matice segmentů/person: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7642843-932C-0A08-0596-0B84EF2C531B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832581" y="2352059"/>
            <a:ext cx="1860923" cy="107102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8000" tIns="45720" rIns="91440" bIns="45720"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NÁROČNÍ</a:t>
            </a:r>
            <a:endParaRPr kumimoji="0" lang="cs-CZ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Tahoma"/>
              <a:cs typeface="Arial" charset="0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(54 %)</a:t>
            </a:r>
            <a:endParaRPr kumimoji="0" lang="cs-CZ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4B842A75-0E7D-B501-9F29-57F29E32D0CB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827018" y="3472621"/>
            <a:ext cx="1863203" cy="1042864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8000"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STANDARDISTÉ (37 %)</a:t>
            </a: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B1CB3163-96BE-6F20-8AF4-6C66173B1A53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827017" y="4566268"/>
            <a:ext cx="1863203" cy="103176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8000"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MINIMALISTÉ    (9 %)</a:t>
            </a:r>
          </a:p>
        </p:txBody>
      </p:sp>
      <p:sp>
        <p:nvSpPr>
          <p:cNvPr id="35" name="Rectangle 66">
            <a:extLst>
              <a:ext uri="{FF2B5EF4-FFF2-40B4-BE49-F238E27FC236}">
                <a16:creationId xmlns:a16="http://schemas.microsoft.com/office/drawing/2014/main" id="{31F9B1D5-D7D5-74FE-B2D6-614B956A7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85700" y="2352059"/>
            <a:ext cx="1790080" cy="107102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3600" b="0" i="0" u="none" strike="noStrike" kern="1200" cap="none" spc="0" normalizeH="0" baseline="0" noProof="0">
              <a:ln>
                <a:noFill/>
              </a:ln>
              <a:solidFill>
                <a:srgbClr val="282F39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ectangle 74">
            <a:extLst>
              <a:ext uri="{FF2B5EF4-FFF2-40B4-BE49-F238E27FC236}">
                <a16:creationId xmlns:a16="http://schemas.microsoft.com/office/drawing/2014/main" id="{D57E7E6A-C390-AC7E-CB7E-0FAD3C3D0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68" y="1012422"/>
            <a:ext cx="2521252" cy="1285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CB1B4A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Pozn. Vytvoření konečné typologie je s využitím AI založeno na sdružení respondentů s podobným chováním a profilem.</a:t>
            </a:r>
          </a:p>
        </p:txBody>
      </p:sp>
      <p:sp>
        <p:nvSpPr>
          <p:cNvPr id="41" name="Rectangle 1100">
            <a:extLst>
              <a:ext uri="{FF2B5EF4-FFF2-40B4-BE49-F238E27FC236}">
                <a16:creationId xmlns:a16="http://schemas.microsoft.com/office/drawing/2014/main" id="{B7D86D62-5A2A-3840-6FC8-7FC0199D2A7B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2757577" y="981645"/>
            <a:ext cx="7428123" cy="278356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Typy podle vztahu k EU</a:t>
            </a:r>
          </a:p>
        </p:txBody>
      </p:sp>
      <p:sp>
        <p:nvSpPr>
          <p:cNvPr id="42" name="Rectangle 1101">
            <a:extLst>
              <a:ext uri="{FF2B5EF4-FFF2-40B4-BE49-F238E27FC236}">
                <a16:creationId xmlns:a16="http://schemas.microsoft.com/office/drawing/2014/main" id="{E03449A9-6032-4534-E8F3-C0A13F718A50}"/>
              </a:ext>
            </a:extLst>
          </p:cNvPr>
          <p:cNvSpPr>
            <a:spLocks noChangeArrowheads="1"/>
          </p:cNvSpPr>
          <p:nvPr/>
        </p:nvSpPr>
        <p:spPr bwMode="blackWhite">
          <a:xfrm rot="-5400000">
            <a:off x="-1160818" y="3681845"/>
            <a:ext cx="3245978" cy="586406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8000"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Typy podle vnímané důležitosti oblastí pro kvalitu životy</a:t>
            </a:r>
          </a:p>
        </p:txBody>
      </p:sp>
      <p:sp>
        <p:nvSpPr>
          <p:cNvPr id="48" name="Rectangle 22">
            <a:extLst>
              <a:ext uri="{FF2B5EF4-FFF2-40B4-BE49-F238E27FC236}">
                <a16:creationId xmlns:a16="http://schemas.microsoft.com/office/drawing/2014/main" id="{1498E5FA-9807-8205-069C-98DA26902D14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4612972" y="1341203"/>
            <a:ext cx="1799999" cy="972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ctr" latinLnBrk="0" hangingPunct="0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Pct val="120000"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PODPOROVATEL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É EU (21 %)</a:t>
            </a: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49" name="Rectangle 22">
            <a:extLst>
              <a:ext uri="{FF2B5EF4-FFF2-40B4-BE49-F238E27FC236}">
                <a16:creationId xmlns:a16="http://schemas.microsoft.com/office/drawing/2014/main" id="{823AD8BA-C436-4EBB-478D-A3FCDE44173D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6467242" y="1339819"/>
            <a:ext cx="1799999" cy="972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ctr" latinLnBrk="0" hangingPunct="0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Pct val="120000"/>
              <a:buFontTx/>
              <a:buNone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NEINFORMOVANÍ PODPOROVATELÉ EU (19 %)</a:t>
            </a: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0" name="Rectangle 22">
            <a:extLst>
              <a:ext uri="{FF2B5EF4-FFF2-40B4-BE49-F238E27FC236}">
                <a16:creationId xmlns:a16="http://schemas.microsoft.com/office/drawing/2014/main" id="{E852A012-069D-73AA-FBF6-0EBC82E0E2BA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2752630" y="1343848"/>
            <a:ext cx="1799999" cy="972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ctr" latinLnBrk="0" hangingPunct="0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Pct val="120000"/>
              <a:buFontTx/>
              <a:buNone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EU NADŠENCI   (13 %)</a:t>
            </a: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1" name="Rectangle 22">
            <a:extLst>
              <a:ext uri="{FF2B5EF4-FFF2-40B4-BE49-F238E27FC236}">
                <a16:creationId xmlns:a16="http://schemas.microsoft.com/office/drawing/2014/main" id="{AB29E4EB-CCED-8F46-C58F-EABF380B52C7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8321512" y="1339819"/>
            <a:ext cx="1799999" cy="972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ctr" latinLnBrk="0" hangingPunct="0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Pct val="120000"/>
              <a:buFontTx/>
              <a:buNone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KONSTRUKTIVNÍ KRITICI EU (27%)        </a:t>
            </a: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</a:endParaRPr>
          </a:p>
        </p:txBody>
      </p:sp>
      <p:sp>
        <p:nvSpPr>
          <p:cNvPr id="52" name="Rectangle 22">
            <a:extLst>
              <a:ext uri="{FF2B5EF4-FFF2-40B4-BE49-F238E27FC236}">
                <a16:creationId xmlns:a16="http://schemas.microsoft.com/office/drawing/2014/main" id="{9618D5E5-B8B1-B980-3D3F-1D566CB9DB57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10175782" y="1338479"/>
            <a:ext cx="1799999" cy="9720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ctr" latinLnBrk="0" hangingPunct="0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Pct val="120000"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ODMÍTAČ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I</a:t>
            </a: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 EU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    (21 %) </a:t>
            </a: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4" name="Tvar L 53">
            <a:extLst>
              <a:ext uri="{FF2B5EF4-FFF2-40B4-BE49-F238E27FC236}">
                <a16:creationId xmlns:a16="http://schemas.microsoft.com/office/drawing/2014/main" id="{2C3634E8-FBE9-8577-3EDC-2618934770B6}"/>
              </a:ext>
            </a:extLst>
          </p:cNvPr>
          <p:cNvSpPr/>
          <p:nvPr/>
        </p:nvSpPr>
        <p:spPr>
          <a:xfrm flipH="1">
            <a:off x="2760078" y="3472621"/>
            <a:ext cx="3642259" cy="2145256"/>
          </a:xfrm>
          <a:prstGeom prst="corner">
            <a:avLst>
              <a:gd name="adj1" fmla="val 48597"/>
              <a:gd name="adj2" fmla="val 85316"/>
            </a:avLst>
          </a:prstGeom>
          <a:solidFill>
            <a:srgbClr val="00B0F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Tvar L 54">
            <a:extLst>
              <a:ext uri="{FF2B5EF4-FFF2-40B4-BE49-F238E27FC236}">
                <a16:creationId xmlns:a16="http://schemas.microsoft.com/office/drawing/2014/main" id="{2207348B-D59D-095B-8041-37C8425B1027}"/>
              </a:ext>
            </a:extLst>
          </p:cNvPr>
          <p:cNvSpPr/>
          <p:nvPr/>
        </p:nvSpPr>
        <p:spPr>
          <a:xfrm flipV="1">
            <a:off x="2752630" y="2352056"/>
            <a:ext cx="3660341" cy="2173766"/>
          </a:xfrm>
          <a:prstGeom prst="corner">
            <a:avLst>
              <a:gd name="adj1" fmla="val 49078"/>
              <a:gd name="adj2" fmla="val 81811"/>
            </a:avLst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Tvar L 55">
            <a:extLst>
              <a:ext uri="{FF2B5EF4-FFF2-40B4-BE49-F238E27FC236}">
                <a16:creationId xmlns:a16="http://schemas.microsoft.com/office/drawing/2014/main" id="{AEA771CF-223C-1AFC-BAE0-DDDC0E777826}"/>
              </a:ext>
            </a:extLst>
          </p:cNvPr>
          <p:cNvSpPr/>
          <p:nvPr/>
        </p:nvSpPr>
        <p:spPr>
          <a:xfrm flipV="1">
            <a:off x="6479251" y="2352057"/>
            <a:ext cx="3642260" cy="3245977"/>
          </a:xfrm>
          <a:prstGeom prst="corner">
            <a:avLst>
              <a:gd name="adj1" fmla="val 65613"/>
              <a:gd name="adj2" fmla="val 56703"/>
            </a:avLst>
          </a:prstGeom>
          <a:solidFill>
            <a:srgbClr val="FFC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Tvar L 56">
            <a:extLst>
              <a:ext uri="{FF2B5EF4-FFF2-40B4-BE49-F238E27FC236}">
                <a16:creationId xmlns:a16="http://schemas.microsoft.com/office/drawing/2014/main" id="{97D16034-3C3F-1F4A-798B-8240E74E6F49}"/>
              </a:ext>
            </a:extLst>
          </p:cNvPr>
          <p:cNvSpPr/>
          <p:nvPr/>
        </p:nvSpPr>
        <p:spPr>
          <a:xfrm flipH="1">
            <a:off x="8364570" y="3464662"/>
            <a:ext cx="3611210" cy="2133371"/>
          </a:xfrm>
          <a:prstGeom prst="corner">
            <a:avLst>
              <a:gd name="adj1" fmla="val 49995"/>
              <a:gd name="adj2" fmla="val 83918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Text Box 70">
            <a:extLst>
              <a:ext uri="{FF2B5EF4-FFF2-40B4-BE49-F238E27FC236}">
                <a16:creationId xmlns:a16="http://schemas.microsoft.com/office/drawing/2014/main" id="{C9B0A75C-B682-9C7D-A42A-83F1C6E7E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9784" y="2867547"/>
            <a:ext cx="3331097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FANOUŠCI - </a:t>
            </a:r>
            <a:r>
              <a:rPr kumimoji="0" lang="cs-CZ" altLang="cs-CZ" sz="25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24 %</a:t>
            </a:r>
          </a:p>
        </p:txBody>
      </p:sp>
      <p:sp>
        <p:nvSpPr>
          <p:cNvPr id="59" name="Text Box 70">
            <a:extLst>
              <a:ext uri="{FF2B5EF4-FFF2-40B4-BE49-F238E27FC236}">
                <a16:creationId xmlns:a16="http://schemas.microsoft.com/office/drawing/2014/main" id="{C1DA6F7A-DA72-3E79-F339-D6007116D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7080" y="4865871"/>
            <a:ext cx="33310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PODPOROVATELÉ - 9 %</a:t>
            </a:r>
          </a:p>
        </p:txBody>
      </p:sp>
      <p:sp>
        <p:nvSpPr>
          <p:cNvPr id="60" name="Text Box 70">
            <a:extLst>
              <a:ext uri="{FF2B5EF4-FFF2-40B4-BE49-F238E27FC236}">
                <a16:creationId xmlns:a16="http://schemas.microsoft.com/office/drawing/2014/main" id="{1FE3AD3B-2AAC-4607-220F-BB522F296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2741" y="3615643"/>
            <a:ext cx="3331097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VÁHAVÍ - </a:t>
            </a:r>
            <a:r>
              <a:rPr kumimoji="0" lang="cs-CZ" altLang="cs-CZ" sz="38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45 %</a:t>
            </a:r>
          </a:p>
        </p:txBody>
      </p:sp>
      <p:sp>
        <p:nvSpPr>
          <p:cNvPr id="61" name="Text Box 70">
            <a:extLst>
              <a:ext uri="{FF2B5EF4-FFF2-40B4-BE49-F238E27FC236}">
                <a16:creationId xmlns:a16="http://schemas.microsoft.com/office/drawing/2014/main" id="{6625EF22-8E3E-F0F1-69CB-2CCD3B684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0008" y="4652095"/>
            <a:ext cx="33310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KRITICI - 11 %</a:t>
            </a:r>
          </a:p>
        </p:txBody>
      </p:sp>
      <p:sp>
        <p:nvSpPr>
          <p:cNvPr id="62" name="Text Box 70">
            <a:extLst>
              <a:ext uri="{FF2B5EF4-FFF2-40B4-BE49-F238E27FC236}">
                <a16:creationId xmlns:a16="http://schemas.microsoft.com/office/drawing/2014/main" id="{AE040C42-E542-1FA2-AB68-AE0682464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48646" y="2673612"/>
            <a:ext cx="179999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NEPŘESVĚDČITELNÍ – </a:t>
            </a:r>
            <a:r>
              <a:rPr kumimoji="0" lang="cs-CZ" alt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11 %</a:t>
            </a:r>
          </a:p>
        </p:txBody>
      </p:sp>
      <p:pic>
        <p:nvPicPr>
          <p:cNvPr id="63" name="Picture 2">
            <a:extLst>
              <a:ext uri="{FF2B5EF4-FFF2-40B4-BE49-F238E27FC236}">
                <a16:creationId xmlns:a16="http://schemas.microsoft.com/office/drawing/2014/main" id="{F49B9700-4AD5-0EA4-BFF2-57FE0A916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313" y="1843163"/>
            <a:ext cx="1299823" cy="31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Řečová bublina: obdélníkový bublinový popisek se zakulacenými rohy 1">
            <a:extLst>
              <a:ext uri="{FF2B5EF4-FFF2-40B4-BE49-F238E27FC236}">
                <a16:creationId xmlns:a16="http://schemas.microsoft.com/office/drawing/2014/main" id="{A7CB40A6-5649-05A2-517D-A84A3CAEEC43}"/>
              </a:ext>
            </a:extLst>
          </p:cNvPr>
          <p:cNvSpPr/>
          <p:nvPr/>
        </p:nvSpPr>
        <p:spPr>
          <a:xfrm>
            <a:off x="114835" y="5715768"/>
            <a:ext cx="4331316" cy="987504"/>
          </a:xfrm>
          <a:prstGeom prst="wedgeRoundRectCallout">
            <a:avLst>
              <a:gd name="adj1" fmla="val 35757"/>
              <a:gd name="adj2" fmla="val -74138"/>
              <a:gd name="adj3" fmla="val 16667"/>
            </a:avLst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Vysoké povědomí o fondech EU, ale nízká důležitost oblastí kvality života, které fondy EU pokrývají. Je pravděpodobné, že vztah k EU ovlivňují jiné parametry EU (např. volné cestování, volný trh práce) </a:t>
            </a:r>
          </a:p>
        </p:txBody>
      </p:sp>
      <p:sp>
        <p:nvSpPr>
          <p:cNvPr id="4" name="Řečová bublina: obdélníkový bublinový popisek se zakulacenými rohy 3">
            <a:extLst>
              <a:ext uri="{FF2B5EF4-FFF2-40B4-BE49-F238E27FC236}">
                <a16:creationId xmlns:a16="http://schemas.microsoft.com/office/drawing/2014/main" id="{17A2390C-6A9F-F381-28CC-31F7FE9443E4}"/>
              </a:ext>
            </a:extLst>
          </p:cNvPr>
          <p:cNvSpPr/>
          <p:nvPr/>
        </p:nvSpPr>
        <p:spPr>
          <a:xfrm>
            <a:off x="6895409" y="2492356"/>
            <a:ext cx="2852205" cy="987504"/>
          </a:xfrm>
          <a:prstGeom prst="wedgeRoundRectCallout">
            <a:avLst>
              <a:gd name="adj1" fmla="val 65107"/>
              <a:gd name="adj2" fmla="val -23991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Vysoké povědomí o fondech EU a vysoká důležitost oblastí kvality života, ale i přesto mají silně negativní postoj k EU.</a:t>
            </a:r>
          </a:p>
        </p:txBody>
      </p:sp>
      <p:sp>
        <p:nvSpPr>
          <p:cNvPr id="6" name="Řečová bublina: obdélníkový bublinový popisek se zakulacenými rohy 5">
            <a:extLst>
              <a:ext uri="{FF2B5EF4-FFF2-40B4-BE49-F238E27FC236}">
                <a16:creationId xmlns:a16="http://schemas.microsoft.com/office/drawing/2014/main" id="{AF8A8C9A-0120-48A5-46EE-DA915BE47570}"/>
              </a:ext>
            </a:extLst>
          </p:cNvPr>
          <p:cNvSpPr/>
          <p:nvPr/>
        </p:nvSpPr>
        <p:spPr>
          <a:xfrm>
            <a:off x="4581975" y="5864462"/>
            <a:ext cx="3782594" cy="766167"/>
          </a:xfrm>
          <a:prstGeom prst="wedgeRoundRectCallout">
            <a:avLst>
              <a:gd name="adj1" fmla="val 19270"/>
              <a:gd name="adj2" fmla="val -86713"/>
              <a:gd name="adj3" fmla="val 16667"/>
            </a:avLst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Nevyhraněný postoj k EU a nejnižší povědomí o fondech znamenají </a:t>
            </a:r>
            <a:r>
              <a:rPr kumimoji="0" lang="cs-CZ" sz="13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prostor pro komunikaci fondů EU.</a:t>
            </a:r>
          </a:p>
        </p:txBody>
      </p:sp>
      <p:sp>
        <p:nvSpPr>
          <p:cNvPr id="7" name="Řečová bublina: obdélníkový bublinový popisek se zakulacenými rohy 6">
            <a:extLst>
              <a:ext uri="{FF2B5EF4-FFF2-40B4-BE49-F238E27FC236}">
                <a16:creationId xmlns:a16="http://schemas.microsoft.com/office/drawing/2014/main" id="{FA7C62CA-1AF5-AEF2-03F4-1872E1988A89}"/>
              </a:ext>
            </a:extLst>
          </p:cNvPr>
          <p:cNvSpPr/>
          <p:nvPr/>
        </p:nvSpPr>
        <p:spPr>
          <a:xfrm>
            <a:off x="8660654" y="5864462"/>
            <a:ext cx="3095094" cy="766167"/>
          </a:xfrm>
          <a:prstGeom prst="wedgeRoundRectCallout">
            <a:avLst>
              <a:gd name="adj1" fmla="val 15197"/>
              <a:gd name="adj2" fmla="val -85210"/>
              <a:gd name="adj3" fmla="val 16667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srgbClr val="CB1B4A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Kritika založená spíše na neznalosti a nezájmu a zároveň nízké povědomí o fondech EU.</a:t>
            </a:r>
          </a:p>
        </p:txBody>
      </p:sp>
      <p:sp>
        <p:nvSpPr>
          <p:cNvPr id="10" name="Řečová bublina: obdélníkový bublinový popisek se zakulacenými rohy 9">
            <a:extLst>
              <a:ext uri="{FF2B5EF4-FFF2-40B4-BE49-F238E27FC236}">
                <a16:creationId xmlns:a16="http://schemas.microsoft.com/office/drawing/2014/main" id="{06982A85-E204-8885-37DA-619FCB9EF2A5}"/>
              </a:ext>
            </a:extLst>
          </p:cNvPr>
          <p:cNvSpPr/>
          <p:nvPr/>
        </p:nvSpPr>
        <p:spPr>
          <a:xfrm>
            <a:off x="2863458" y="3451061"/>
            <a:ext cx="1578341" cy="987504"/>
          </a:xfrm>
          <a:prstGeom prst="wedgeRoundRectCallout">
            <a:avLst>
              <a:gd name="adj1" fmla="val 14567"/>
              <a:gd name="adj2" fmla="val -67093"/>
              <a:gd name="adj3" fmla="val 16667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100% povědomí o fondech EU, vysoké hodnoty indikátorů.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72F504-0742-4BE5-FDD3-390ADF383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4438" y="83464"/>
            <a:ext cx="1652623" cy="66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810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3B547-D181-B73D-03BB-9DFD1F01F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4">
            <a:extLst>
              <a:ext uri="{FF2B5EF4-FFF2-40B4-BE49-F238E27FC236}">
                <a16:creationId xmlns:a16="http://schemas.microsoft.com/office/drawing/2014/main" id="{6EFA55AD-D15E-CC65-18D5-B87C14052D3A}"/>
              </a:ext>
            </a:extLst>
          </p:cNvPr>
          <p:cNvSpPr txBox="1"/>
          <p:nvPr/>
        </p:nvSpPr>
        <p:spPr>
          <a:xfrm>
            <a:off x="1070265" y="194213"/>
            <a:ext cx="894186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5000" b="0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Váhaví – 45% (4,0 mil.)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rgbClr val="FCB414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Oval 87">
            <a:extLst>
              <a:ext uri="{FF2B5EF4-FFF2-40B4-BE49-F238E27FC236}">
                <a16:creationId xmlns:a16="http://schemas.microsoft.com/office/drawing/2014/main" id="{C1A385B7-9378-CE3A-BE0A-FBA5520BD8CD}"/>
              </a:ext>
            </a:extLst>
          </p:cNvPr>
          <p:cNvSpPr/>
          <p:nvPr/>
        </p:nvSpPr>
        <p:spPr>
          <a:xfrm>
            <a:off x="11444551" y="6137984"/>
            <a:ext cx="451117" cy="451117"/>
          </a:xfrm>
          <a:prstGeom prst="ellipse">
            <a:avLst/>
          </a:prstGeom>
          <a:solidFill>
            <a:srgbClr val="CB1B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9EC6D3-E5AC-407E-ABD5-BD9CA53279C2}" type="slidenum"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CD11B-BD23-B6D2-D38C-86F6CE191E03}"/>
              </a:ext>
            </a:extLst>
          </p:cNvPr>
          <p:cNvSpPr>
            <a:spLocks/>
          </p:cNvSpPr>
          <p:nvPr/>
        </p:nvSpPr>
        <p:spPr bwMode="auto">
          <a:xfrm>
            <a:off x="3793401" y="1213166"/>
            <a:ext cx="7651150" cy="3553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895350" eaLnBrk="0" hangingPunct="0">
              <a:lnSpc>
                <a:spcPts val="2300"/>
              </a:lnSpc>
              <a:buSzPct val="120000"/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95350" eaLnBrk="0" hangingPunct="0">
              <a:lnSpc>
                <a:spcPts val="2300"/>
              </a:lnSpc>
              <a:buClr>
                <a:srgbClr val="F24F00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5350" eaLnBrk="0" hangingPunct="0">
              <a:lnSpc>
                <a:spcPts val="2300"/>
              </a:lnSpc>
              <a:buClr>
                <a:srgbClr val="C8C8C8"/>
              </a:buClr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5350" eaLnBrk="0" hangingPunct="0">
              <a:lnSpc>
                <a:spcPts val="2300"/>
              </a:lnSpc>
              <a:buSzPct val="89000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5350" eaLnBrk="0" hangingPunct="0">
              <a:lnSpc>
                <a:spcPts val="2300"/>
              </a:lnSpc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535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535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535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5350" eaLnBrk="0" fontAlgn="base" hangingPunct="0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SzPct val="75000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1" indent="0" algn="l" defTabSz="89535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EB7EF"/>
              </a:buClr>
              <a:buSzPct val="120000"/>
              <a:buFont typeface="Wingdings" pitchFamily="2" charset="2"/>
              <a:buNone/>
              <a:tabLst/>
              <a:defRPr/>
            </a:pPr>
            <a:r>
              <a:rPr kumimoji="0" lang="cs-CZ" alt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CB414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„Petra, 47 let. Žiju v malé obci na Lounsku. Pracuji jako kuchařka v místním zemědělském družstvu, původně jsem vyučená švadlena.“</a:t>
            </a:r>
          </a:p>
          <a:p>
            <a:pPr marL="0" marR="0" lvl="1" indent="0" algn="l" defTabSz="89535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82F39"/>
              </a:buClr>
              <a:buSzPct val="120000"/>
              <a:buFont typeface="Wingdings" pitchFamily="2" charset="2"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„Evropské fondy? No, vlastně o nich moc nevím. Nejsem proti, ale asi ani úplně pro – spíš nevím, co si o tom všem myslet. </a:t>
            </a:r>
          </a:p>
          <a:p>
            <a:pPr marL="0" marR="0" lvl="1" indent="0" algn="l" defTabSz="89535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82F39"/>
              </a:buClr>
              <a:buSzPct val="120000"/>
              <a:buFont typeface="Wingdings" pitchFamily="2" charset="2"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Důležitá je pro mě rodina, práce a každodenní jistoty. Politika a veřejné dění mě moc neoslovují, a pokud o tom někdo mluví, často se necítím úplně v obraze.</a:t>
            </a:r>
          </a:p>
          <a:p>
            <a:pPr marL="0" marR="0" lvl="1" indent="0" algn="l" defTabSz="89535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82F39"/>
              </a:buClr>
              <a:buSzPct val="120000"/>
              <a:buFont typeface="Wingdings" pitchFamily="2" charset="2"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televizi a internetu sleduji hlavně zábavu, někdy zprávy, ale nic, co by bylo příliš komplikované. Na sociálních sítích se spíš jen tak dívám, co je nového, a hledám něco, co mi zlepší náladu.“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CDFDD9A-9597-3281-7F1D-0F87C95A92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558" y="1379713"/>
            <a:ext cx="2479856" cy="3138500"/>
          </a:xfrm>
          <a:prstGeom prst="rect">
            <a:avLst/>
          </a:prstGeom>
        </p:spPr>
      </p:pic>
      <p:graphicFrame>
        <p:nvGraphicFramePr>
          <p:cNvPr id="4" name="Objekt 3">
            <a:extLst>
              <a:ext uri="{FF2B5EF4-FFF2-40B4-BE49-F238E27FC236}">
                <a16:creationId xmlns:a16="http://schemas.microsoft.com/office/drawing/2014/main" id="{7CC725EE-F065-E613-94E7-8FED9C99E2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3401" y="4968232"/>
          <a:ext cx="1409331" cy="484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1523810" imgH="571671" progId="PBrush">
                  <p:embed/>
                </p:oleObj>
              </mc:Choice>
              <mc:Fallback>
                <p:oleObj name="Bitmap Image" r:id="rId3" imgW="1523810" imgH="571671" progId="PBrush">
                  <p:embed/>
                  <p:pic>
                    <p:nvPicPr>
                      <p:cNvPr id="4" name="Objekt 3">
                        <a:extLst>
                          <a:ext uri="{FF2B5EF4-FFF2-40B4-BE49-F238E27FC236}">
                            <a16:creationId xmlns:a16="http://schemas.microsoft.com/office/drawing/2014/main" id="{7CC725EE-F065-E613-94E7-8FED9C99E2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3401" y="4968232"/>
                        <a:ext cx="1409331" cy="4842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738" descr="VÃ½sledek obrÃ¡zku pro facebook logo">
            <a:extLst>
              <a:ext uri="{FF2B5EF4-FFF2-40B4-BE49-F238E27FC236}">
                <a16:creationId xmlns:a16="http://schemas.microsoft.com/office/drawing/2014/main" id="{2A4AE2B1-2E5A-B0BF-C9E6-71ED865AA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6795" y="5779172"/>
            <a:ext cx="956832" cy="71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B647A07-A73A-450F-1EBA-FBFAC17CC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8312" y="5776780"/>
            <a:ext cx="667182" cy="72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Object 34">
            <a:extLst>
              <a:ext uri="{FF2B5EF4-FFF2-40B4-BE49-F238E27FC236}">
                <a16:creationId xmlns:a16="http://schemas.microsoft.com/office/drawing/2014/main" id="{766C4905-16B2-B923-ADE3-EC9233221E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74787" y="4919226"/>
          <a:ext cx="2395900" cy="706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" imgW="1005927" imgH="297332" progId="PBrush">
                  <p:embed/>
                </p:oleObj>
              </mc:Choice>
              <mc:Fallback>
                <p:oleObj name="Bitmap Image" r:id="rId7" imgW="1005927" imgH="297332" progId="PBrush">
                  <p:embed/>
                  <p:pic>
                    <p:nvPicPr>
                      <p:cNvPr id="6" name="Object 34">
                        <a:extLst>
                          <a:ext uri="{FF2B5EF4-FFF2-40B4-BE49-F238E27FC236}">
                            <a16:creationId xmlns:a16="http://schemas.microsoft.com/office/drawing/2014/main" id="{766C4905-16B2-B923-ADE3-EC9233221E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4787" y="4919226"/>
                        <a:ext cx="2395900" cy="7064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12">
            <a:extLst>
              <a:ext uri="{FF2B5EF4-FFF2-40B4-BE49-F238E27FC236}">
                <a16:creationId xmlns:a16="http://schemas.microsoft.com/office/drawing/2014/main" id="{3BA93C38-CACE-D925-B9F4-8989798BD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2943" y="5938230"/>
            <a:ext cx="1283066" cy="39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AF7C514-2818-86F9-FFF8-512C2AC23E2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9154" y="5109067"/>
            <a:ext cx="1352023" cy="554329"/>
          </a:xfrm>
          <a:prstGeom prst="rect">
            <a:avLst/>
          </a:prstGeom>
        </p:spPr>
      </p:pic>
      <p:pic>
        <p:nvPicPr>
          <p:cNvPr id="9" name="Picture 3721" descr="ANO 2011 – Wikipedie">
            <a:extLst>
              <a:ext uri="{FF2B5EF4-FFF2-40B4-BE49-F238E27FC236}">
                <a16:creationId xmlns:a16="http://schemas.microsoft.com/office/drawing/2014/main" id="{8EF8B885-CDE9-93E9-8087-F422C9D79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4077" y="5061233"/>
            <a:ext cx="1544542" cy="64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CE79D4A6-7AA2-A61E-65AB-913249903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1185" y="5999054"/>
            <a:ext cx="1652623" cy="66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1E234B55-D9DB-801F-E8FE-65AABFAAE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953" y="6160191"/>
            <a:ext cx="1652623" cy="40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513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4" descr="Obsah obrázku text, oblečení, muž, prezentace&#10;&#10;Obsah generovaný pomocí AI může být nesprávný.">
            <a:extLst>
              <a:ext uri="{FF2B5EF4-FFF2-40B4-BE49-F238E27FC236}">
                <a16:creationId xmlns:a16="http://schemas.microsoft.com/office/drawing/2014/main" id="{FA3E577D-A700-B468-AC38-DC1B2A9BA03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94" b="12994"/>
          <a:stretch>
            <a:fillRect/>
          </a:stretch>
        </p:blipFill>
        <p:spPr/>
      </p:pic>
      <p:sp>
        <p:nvSpPr>
          <p:cNvPr id="3" name="Nadpis 2">
            <a:extLst>
              <a:ext uri="{FF2B5EF4-FFF2-40B4-BE49-F238E27FC236}">
                <a16:creationId xmlns:a16="http://schemas.microsoft.com/office/drawing/2014/main" id="{A7C59A36-CB3E-E29C-32A2-16A5CF447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959" y="4790485"/>
            <a:ext cx="11160124" cy="1631216"/>
          </a:xfrm>
        </p:spPr>
        <p:txBody>
          <a:bodyPr/>
          <a:lstStyle/>
          <a:p>
            <a:r>
              <a:rPr lang="cs-CZ" sz="4000" dirty="0">
                <a:solidFill>
                  <a:srgbClr val="FFFF00"/>
                </a:solidFill>
              </a:rPr>
              <a:t>Jamie </a:t>
            </a:r>
            <a:r>
              <a:rPr lang="cs-CZ" sz="4000" dirty="0" err="1">
                <a:solidFill>
                  <a:srgbClr val="FFFF00"/>
                </a:solidFill>
              </a:rPr>
              <a:t>Peate</a:t>
            </a:r>
            <a:br>
              <a:rPr lang="cs-CZ" dirty="0">
                <a:solidFill>
                  <a:srgbClr val="FFFF00"/>
                </a:solidFill>
              </a:rPr>
            </a:br>
            <a:r>
              <a:rPr lang="en-US" sz="3200" dirty="0">
                <a:solidFill>
                  <a:srgbClr val="FFFF00"/>
                </a:solidFill>
              </a:rPr>
              <a:t>Global Head of Effectiveness &amp; Retail Strategy </a:t>
            </a:r>
            <a:br>
              <a:rPr lang="cs-CZ" sz="3200" dirty="0">
                <a:solidFill>
                  <a:srgbClr val="FFFF00"/>
                </a:solidFill>
              </a:rPr>
            </a:br>
            <a:r>
              <a:rPr lang="en-US" sz="3200" dirty="0">
                <a:solidFill>
                  <a:srgbClr val="FFFF00"/>
                </a:solidFill>
              </a:rPr>
              <a:t>McCann </a:t>
            </a:r>
            <a:r>
              <a:rPr lang="en-US" sz="3200" dirty="0" err="1">
                <a:solidFill>
                  <a:srgbClr val="FFFF00"/>
                </a:solidFill>
              </a:rPr>
              <a:t>Worldgroup</a:t>
            </a:r>
            <a:r>
              <a:rPr lang="cs-CZ" sz="3200" dirty="0">
                <a:solidFill>
                  <a:srgbClr val="FFFF00"/>
                </a:solidFill>
              </a:rPr>
              <a:t> </a:t>
            </a:r>
            <a:br>
              <a:rPr lang="cs-CZ" sz="3200" dirty="0">
                <a:solidFill>
                  <a:srgbClr val="FFFF00"/>
                </a:solidFill>
              </a:rPr>
            </a:br>
            <a:r>
              <a:rPr lang="cs-CZ" sz="1600" dirty="0">
                <a:solidFill>
                  <a:srgbClr val="FFFF00"/>
                </a:solidFill>
              </a:rPr>
              <a:t>(</a:t>
            </a:r>
            <a:r>
              <a:rPr lang="cs-CZ" sz="1600" dirty="0" err="1">
                <a:solidFill>
                  <a:srgbClr val="FFFF00"/>
                </a:solidFill>
              </a:rPr>
              <a:t>zdroj:https</a:t>
            </a:r>
            <a:r>
              <a:rPr lang="cs-CZ" sz="1600" dirty="0">
                <a:solidFill>
                  <a:srgbClr val="FFFF00"/>
                </a:solidFill>
              </a:rPr>
              <a:t>://www.linkedin.com/</a:t>
            </a:r>
            <a:r>
              <a:rPr lang="cs-CZ" sz="1600" dirty="0" err="1">
                <a:solidFill>
                  <a:srgbClr val="FFFF00"/>
                </a:solidFill>
              </a:rPr>
              <a:t>feed</a:t>
            </a:r>
            <a:r>
              <a:rPr lang="cs-CZ" sz="1600" dirty="0">
                <a:solidFill>
                  <a:srgbClr val="FFFF00"/>
                </a:solidFill>
              </a:rPr>
              <a:t>/update/urn:li:activity:7373270099329204224/)</a:t>
            </a:r>
            <a:endParaRPr lang="cs-CZ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067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531B9D52-1C6C-F703-B8EB-C5D8F86B7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83" y="1294544"/>
            <a:ext cx="11918640" cy="387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159475"/>
      </p:ext>
    </p:extLst>
  </p:cSld>
  <p:clrMapOvr>
    <a:masterClrMapping/>
  </p:clrMapOvr>
</p:sld>
</file>

<file path=ppt/theme/theme1.xml><?xml version="1.0" encoding="utf-8"?>
<a:theme xmlns:a="http://schemas.openxmlformats.org/drawingml/2006/main" name="MMR2025">
  <a:themeElements>
    <a:clrScheme name="MMR2025">
      <a:dk1>
        <a:srgbClr val="000000"/>
      </a:dk1>
      <a:lt1>
        <a:srgbClr val="FFFFFF"/>
      </a:lt1>
      <a:dk2>
        <a:srgbClr val="034EA2"/>
      </a:dk2>
      <a:lt2>
        <a:srgbClr val="FFFFFF"/>
      </a:lt2>
      <a:accent1>
        <a:srgbClr val="034EA2"/>
      </a:accent1>
      <a:accent2>
        <a:srgbClr val="376FB7"/>
      </a:accent2>
      <a:accent3>
        <a:srgbClr val="8ACCF0"/>
      </a:accent3>
      <a:accent4>
        <a:srgbClr val="FEB700"/>
      </a:accent4>
      <a:accent5>
        <a:srgbClr val="7F7F7F"/>
      </a:accent5>
      <a:accent6>
        <a:srgbClr val="A5A5A5"/>
      </a:accent6>
      <a:hlink>
        <a:srgbClr val="034EA2"/>
      </a:hlink>
      <a:folHlink>
        <a:srgbClr val="034EA2"/>
      </a:folHlink>
    </a:clrScheme>
    <a:fontScheme name="MMR2025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MMR Bílá">
      <a:srgbClr val="FFFFFF"/>
    </a:custClr>
    <a:custClr name="MMR Černá">
      <a:srgbClr val="000000"/>
    </a:custClr>
    <a:custClr name="MMR Bílá">
      <a:srgbClr val="FFFFFF"/>
    </a:custClr>
    <a:custClr name="MMR Modrá 01">
      <a:srgbClr val="034EA2"/>
    </a:custClr>
    <a:custClr name="MMR Modrá 01">
      <a:srgbClr val="034EA2"/>
    </a:custClr>
    <a:custClr name="MMR Modrá 02">
      <a:srgbClr val="376FB7"/>
    </a:custClr>
    <a:custClr name="MMR Modrá 03">
      <a:srgbClr val="8ACCF0"/>
    </a:custClr>
    <a:custClr name="MMR Žlutá">
      <a:srgbClr val="FFCB08"/>
    </a:custClr>
    <a:custClr name="MMR Tmavě šedá">
      <a:srgbClr val="7F7F7F"/>
    </a:custClr>
    <a:custClr name="MMR Světle šedá">
      <a:srgbClr val="A5A5A5"/>
    </a:custClr>
    <a:custClr name="MMR Bílá">
      <a:srgbClr val="FFFFFF"/>
    </a:custClr>
    <a:custClr name="MMR Černá">
      <a:srgbClr val="000000"/>
    </a:custClr>
    <a:custClr name="MMR Bílá">
      <a:srgbClr val="FFFFFF"/>
    </a:custClr>
    <a:custClr name="MMR Modrá 01">
      <a:srgbClr val="034EA2"/>
    </a:custClr>
    <a:custClr name="MMR Modrá 01">
      <a:srgbClr val="034EA2"/>
    </a:custClr>
    <a:custClr name="MMR Modrá 02">
      <a:srgbClr val="376FB7"/>
    </a:custClr>
    <a:custClr name="MMR Modrá 03">
      <a:srgbClr val="8ACCF0"/>
    </a:custClr>
    <a:custClr name="MMR Žlutá">
      <a:srgbClr val="FFCB08"/>
    </a:custClr>
    <a:custClr name="MMR Tmavě šedá">
      <a:srgbClr val="7F7F7F"/>
    </a:custClr>
    <a:custClr name="MMR Světle šedá">
      <a:srgbClr val="A5A5A5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MR2025AJ">
  <a:themeElements>
    <a:clrScheme name="MMR2025">
      <a:dk1>
        <a:srgbClr val="000000"/>
      </a:dk1>
      <a:lt1>
        <a:srgbClr val="FFFFFF"/>
      </a:lt1>
      <a:dk2>
        <a:srgbClr val="034EA2"/>
      </a:dk2>
      <a:lt2>
        <a:srgbClr val="FFFFFF"/>
      </a:lt2>
      <a:accent1>
        <a:srgbClr val="034EA2"/>
      </a:accent1>
      <a:accent2>
        <a:srgbClr val="376FB7"/>
      </a:accent2>
      <a:accent3>
        <a:srgbClr val="8ACCF0"/>
      </a:accent3>
      <a:accent4>
        <a:srgbClr val="FEB700"/>
      </a:accent4>
      <a:accent5>
        <a:srgbClr val="7F7F7F"/>
      </a:accent5>
      <a:accent6>
        <a:srgbClr val="A5A5A5"/>
      </a:accent6>
      <a:hlink>
        <a:srgbClr val="034EA2"/>
      </a:hlink>
      <a:folHlink>
        <a:srgbClr val="034EA2"/>
      </a:folHlink>
    </a:clrScheme>
    <a:fontScheme name="MMR2025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MMR Bílá">
      <a:srgbClr val="FFFFFF"/>
    </a:custClr>
    <a:custClr name="MMR Černá">
      <a:srgbClr val="000000"/>
    </a:custClr>
    <a:custClr name="MMR Bílá">
      <a:srgbClr val="FFFFFF"/>
    </a:custClr>
    <a:custClr name="MMR Modrá 01">
      <a:srgbClr val="034EA2"/>
    </a:custClr>
    <a:custClr name="MMR Modrá 01">
      <a:srgbClr val="034EA2"/>
    </a:custClr>
    <a:custClr name="MMR Modrá 02">
      <a:srgbClr val="376FB7"/>
    </a:custClr>
    <a:custClr name="MMR Modrá 03">
      <a:srgbClr val="8ACCF0"/>
    </a:custClr>
    <a:custClr name="MMR Žlutá">
      <a:srgbClr val="FFCB08"/>
    </a:custClr>
    <a:custClr name="MMR Tmavě šedá">
      <a:srgbClr val="7F7F7F"/>
    </a:custClr>
    <a:custClr name="MMR Světle šedá">
      <a:srgbClr val="A5A5A5"/>
    </a:custClr>
    <a:custClr name="MMR Bílá">
      <a:srgbClr val="FFFFFF"/>
    </a:custClr>
    <a:custClr name="MMR Černá">
      <a:srgbClr val="000000"/>
    </a:custClr>
    <a:custClr name="MMR Bílá">
      <a:srgbClr val="FFFFFF"/>
    </a:custClr>
    <a:custClr name="MMR Modrá 01">
      <a:srgbClr val="034EA2"/>
    </a:custClr>
    <a:custClr name="MMR Modrá 01">
      <a:srgbClr val="034EA2"/>
    </a:custClr>
    <a:custClr name="MMR Modrá 02">
      <a:srgbClr val="376FB7"/>
    </a:custClr>
    <a:custClr name="MMR Modrá 03">
      <a:srgbClr val="8ACCF0"/>
    </a:custClr>
    <a:custClr name="MMR Žlutá">
      <a:srgbClr val="FFCB08"/>
    </a:custClr>
    <a:custClr name="MMR Tmavě šedá">
      <a:srgbClr val="7F7F7F"/>
    </a:custClr>
    <a:custClr name="MMR Světle šedá">
      <a:srgbClr val="A5A5A5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Custom 5">
      <a:dk1>
        <a:srgbClr val="282F39"/>
      </a:dk1>
      <a:lt1>
        <a:srgbClr val="FFFFFF"/>
      </a:lt1>
      <a:dk2>
        <a:srgbClr val="000000"/>
      </a:dk2>
      <a:lt2>
        <a:srgbClr val="EEEEEE"/>
      </a:lt2>
      <a:accent1>
        <a:srgbClr val="C2C923"/>
      </a:accent1>
      <a:accent2>
        <a:srgbClr val="42AFB6"/>
      </a:accent2>
      <a:accent3>
        <a:srgbClr val="074D67"/>
      </a:accent3>
      <a:accent4>
        <a:srgbClr val="CB1B4A"/>
      </a:accent4>
      <a:accent5>
        <a:srgbClr val="FCB414"/>
      </a:accent5>
      <a:accent6>
        <a:srgbClr val="007A7D"/>
      </a:accent6>
      <a:hlink>
        <a:srgbClr val="1EB7E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1">
  <a:themeElements>
    <a:clrScheme name="MMR2025">
      <a:dk1>
        <a:srgbClr val="000000"/>
      </a:dk1>
      <a:lt1>
        <a:srgbClr val="FFFFFF"/>
      </a:lt1>
      <a:dk2>
        <a:srgbClr val="034EA2"/>
      </a:dk2>
      <a:lt2>
        <a:srgbClr val="FFFFFF"/>
      </a:lt2>
      <a:accent1>
        <a:srgbClr val="034EA2"/>
      </a:accent1>
      <a:accent2>
        <a:srgbClr val="376FB7"/>
      </a:accent2>
      <a:accent3>
        <a:srgbClr val="8ACCF0"/>
      </a:accent3>
      <a:accent4>
        <a:srgbClr val="FEB700"/>
      </a:accent4>
      <a:accent5>
        <a:srgbClr val="7F7F7F"/>
      </a:accent5>
      <a:accent6>
        <a:srgbClr val="A5A5A5"/>
      </a:accent6>
      <a:hlink>
        <a:srgbClr val="034EA2"/>
      </a:hlink>
      <a:folHlink>
        <a:srgbClr val="034EA2"/>
      </a:folHlink>
    </a:clrScheme>
    <a:fontScheme name="MMR2025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MMR Bílá">
      <a:srgbClr val="FFFFFF"/>
    </a:custClr>
    <a:custClr name="MMR Černá">
      <a:srgbClr val="000000"/>
    </a:custClr>
    <a:custClr name="MMR Bílá">
      <a:srgbClr val="FFFFFF"/>
    </a:custClr>
    <a:custClr name="MMR Modrá 01">
      <a:srgbClr val="034EA2"/>
    </a:custClr>
    <a:custClr name="MMR Modrá 01">
      <a:srgbClr val="034EA2"/>
    </a:custClr>
    <a:custClr name="MMR Modrá 02">
      <a:srgbClr val="376FB7"/>
    </a:custClr>
    <a:custClr name="MMR Modrá 03">
      <a:srgbClr val="8ACCF0"/>
    </a:custClr>
    <a:custClr name="MMR Žlutá">
      <a:srgbClr val="FFCB08"/>
    </a:custClr>
    <a:custClr name="MMR Tmavě šedá">
      <a:srgbClr val="7F7F7F"/>
    </a:custClr>
    <a:custClr name="MMR Světle šedá">
      <a:srgbClr val="A5A5A5"/>
    </a:custClr>
    <a:custClr name="MMR Bílá">
      <a:srgbClr val="FFFFFF"/>
    </a:custClr>
    <a:custClr name="MMR Černá">
      <a:srgbClr val="000000"/>
    </a:custClr>
    <a:custClr name="MMR Bílá">
      <a:srgbClr val="FFFFFF"/>
    </a:custClr>
    <a:custClr name="MMR Modrá 01">
      <a:srgbClr val="034EA2"/>
    </a:custClr>
    <a:custClr name="MMR Modrá 01">
      <a:srgbClr val="034EA2"/>
    </a:custClr>
    <a:custClr name="MMR Modrá 02">
      <a:srgbClr val="376FB7"/>
    </a:custClr>
    <a:custClr name="MMR Modrá 03">
      <a:srgbClr val="8ACCF0"/>
    </a:custClr>
    <a:custClr name="MMR Žlutá">
      <a:srgbClr val="FFCB08"/>
    </a:custClr>
    <a:custClr name="MMR Tmavě šedá">
      <a:srgbClr val="7F7F7F"/>
    </a:custClr>
    <a:custClr name="MMR Světle šedá">
      <a:srgbClr val="A5A5A5"/>
    </a:custClr>
  </a:custClrLst>
  <a:extLst>
    <a:ext uri="{05A4C25C-085E-4340-85A3-A5531E510DB2}">
      <thm15:themeFamily xmlns:thm15="http://schemas.microsoft.com/office/thememl/2012/main" name="Motiv1" id="{1238AD78-4E3D-4FF9-AC18-6F3A6083E7BA}" vid="{D1D938E9-291D-40A2-9873-DCB11B730E0F}"/>
    </a:ext>
  </a:extLst>
</a:theme>
</file>

<file path=ppt/theme/theme5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58127D3D85943499268624A7EA09672" ma:contentTypeVersion="18" ma:contentTypeDescription="Vytvoří nový dokument" ma:contentTypeScope="" ma:versionID="c03581a08bc679690d9e24ea9f6cc913">
  <xsd:schema xmlns:xsd="http://www.w3.org/2001/XMLSchema" xmlns:xs="http://www.w3.org/2001/XMLSchema" xmlns:p="http://schemas.microsoft.com/office/2006/metadata/properties" xmlns:ns2="d7c3b205-3d44-413b-9182-14c00dd29cd3" xmlns:ns3="485ab4be-1c84-4ffe-a376-8eb6bbbe07bd" targetNamespace="http://schemas.microsoft.com/office/2006/metadata/properties" ma:root="true" ma:fieldsID="723e2010ba13703292bbf0b58e85951d" ns2:_="" ns3:_="">
    <xsd:import namespace="d7c3b205-3d44-413b-9182-14c00dd29cd3"/>
    <xsd:import namespace="485ab4be-1c84-4ffe-a376-8eb6bbbe0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c3b205-3d44-413b-9182-14c00dd29c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16" nillable="true" ma:displayName="Stav odsouhlasení" ma:internalName="Stav_x0020_odsouhlasen_x00ed_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ab4be-1c84-4ffe-a376-8eb6bbbe07b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b8c28b4d-3715-40bb-8ff8-b51a9945d32b}" ma:internalName="TaxCatchAll" ma:showField="CatchAllData" ma:web="485ab4be-1c84-4ffe-a376-8eb6bbbe0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d7c3b205-3d44-413b-9182-14c00dd29cd3" xsi:nil="true"/>
    <TaxCatchAll xmlns="485ab4be-1c84-4ffe-a376-8eb6bbbe07bd" xsi:nil="true"/>
    <lcf76f155ced4ddcb4097134ff3c332f xmlns="d7c3b205-3d44-413b-9182-14c00dd29cd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E9FD802-28D9-4907-BAFE-3BF81E474735}"/>
</file>

<file path=customXml/itemProps2.xml><?xml version="1.0" encoding="utf-8"?>
<ds:datastoreItem xmlns:ds="http://schemas.openxmlformats.org/officeDocument/2006/customXml" ds:itemID="{C620F195-F08A-4BE1-B0FE-F37D59A059D8}"/>
</file>

<file path=customXml/itemProps3.xml><?xml version="1.0" encoding="utf-8"?>
<ds:datastoreItem xmlns:ds="http://schemas.openxmlformats.org/officeDocument/2006/customXml" ds:itemID="{8768844D-CCE6-4128-B0DA-7FBAA5B3209C}"/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1508</Words>
  <Application>Microsoft Office PowerPoint</Application>
  <PresentationFormat>Širokoúhlá obrazovka</PresentationFormat>
  <Paragraphs>137</Paragraphs>
  <Slides>37</Slides>
  <Notes>3</Notes>
  <HiddenSlides>0</HiddenSlides>
  <MMClips>0</MMClips>
  <ScaleCrop>false</ScaleCrop>
  <HeadingPairs>
    <vt:vector size="8" baseType="variant">
      <vt:variant>
        <vt:lpstr>Použitá písma</vt:lpstr>
      </vt:variant>
      <vt:variant>
        <vt:i4>7</vt:i4>
      </vt:variant>
      <vt:variant>
        <vt:lpstr>Motiv</vt:lpstr>
      </vt:variant>
      <vt:variant>
        <vt:i4>4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49" baseType="lpstr">
      <vt:lpstr>Aptos</vt:lpstr>
      <vt:lpstr>Arial</vt:lpstr>
      <vt:lpstr>Calibri</vt:lpstr>
      <vt:lpstr>Calibri Light</vt:lpstr>
      <vt:lpstr>Courier New</vt:lpstr>
      <vt:lpstr>Tahoma</vt:lpstr>
      <vt:lpstr>Wingdings</vt:lpstr>
      <vt:lpstr>MMR2025</vt:lpstr>
      <vt:lpstr>MMR2025AJ</vt:lpstr>
      <vt:lpstr>Office Theme</vt:lpstr>
      <vt:lpstr>Motiv1</vt:lpstr>
      <vt:lpstr>Bitmap Image</vt:lpstr>
      <vt:lpstr>Roční komunikační plán  MMR-NOK a OPTP 2026</vt:lpstr>
      <vt:lpstr>Prezentace aplikace PowerPoint</vt:lpstr>
      <vt:lpstr>KONZISTENCE</vt:lpstr>
      <vt:lpstr>Základní vize a cíle OPFEU</vt:lpstr>
      <vt:lpstr>Dvě značky </vt:lpstr>
      <vt:lpstr>Prezentace aplikace PowerPoint</vt:lpstr>
      <vt:lpstr>Prezentace aplikace PowerPoint</vt:lpstr>
      <vt:lpstr>Jamie Peate Global Head of Effectiveness &amp; Retail Strategy  McCann Worldgroup  (zdroj:https://www.linkedin.com/feed/update/urn:li:activity:7373270099329204224/)</vt:lpstr>
      <vt:lpstr>Prezentace aplikace PowerPoint</vt:lpstr>
      <vt:lpstr>KONZISTENCE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Eventy s brandem „Kde fondy EU pomáhají“</vt:lpstr>
      <vt:lpstr>Prezentace aplikace PowerPoint</vt:lpstr>
      <vt:lpstr>Spolupráce s Deníkem: 6tým rokem vyprávíme příběhy úspěšných projektů</vt:lpstr>
      <vt:lpstr>Výroba tiskovin od tvorby zadání, texty, grafiky, zlomu  a zajištění výroby (větší náklady) v externí tiskárně</vt:lpstr>
      <vt:lpstr>Rozvíjíme aktivitu  na sociálních sítích</vt:lpstr>
      <vt:lpstr>Již pátým rokem natáčíme vlastní podcast</vt:lpstr>
      <vt:lpstr>Prezentace aplikace PowerPoint</vt:lpstr>
      <vt:lpstr>Prezentace aplikace PowerPoint</vt:lpstr>
      <vt:lpstr>Prezentace aplikace PowerPoint</vt:lpstr>
      <vt:lpstr>Nový kreativní koncept kampaní (2026):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Cílová skupina:  Žadatelé, příjemci &amp; odborná veřejnost</vt:lpstr>
      <vt:lpstr>Vzdělávání online (video-on-demand)</vt:lpstr>
      <vt:lpstr>Navrhneme nový web pro fondy EU v ČR </vt:lpstr>
      <vt:lpstr>Ve spolupráci s AKA posílíme kompetence (projekt v 5. výzvě  OPTP)</vt:lpstr>
      <vt:lpstr>Silný hlas EU k nastavení pravidel pro komunikaci  pro 2028+</vt:lpstr>
      <vt:lpstr>RKoP 2026: Indikativní rozpočet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Ondřej Staněk</dc:creator>
  <cp:lastModifiedBy>Kobza Radek</cp:lastModifiedBy>
  <cp:revision>162</cp:revision>
  <dcterms:created xsi:type="dcterms:W3CDTF">2024-11-06T19:54:25Z</dcterms:created>
  <dcterms:modified xsi:type="dcterms:W3CDTF">2025-11-26T23:12:19Z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0x010100558127D3D85943499268624A7EA09672</vt:lpwstr>
  </property>
</Properties>
</file>