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476" r:id="rId5"/>
    <p:sldId id="450" r:id="rId6"/>
    <p:sldId id="449" r:id="rId7"/>
    <p:sldId id="260" r:id="rId8"/>
    <p:sldId id="454" r:id="rId9"/>
    <p:sldId id="465" r:id="rId10"/>
    <p:sldId id="466" r:id="rId11"/>
    <p:sldId id="364" r:id="rId12"/>
    <p:sldId id="278" r:id="rId13"/>
    <p:sldId id="468" r:id="rId14"/>
    <p:sldId id="469" r:id="rId15"/>
    <p:sldId id="263" r:id="rId16"/>
    <p:sldId id="262" r:id="rId17"/>
    <p:sldId id="470" r:id="rId18"/>
    <p:sldId id="296" r:id="rId19"/>
    <p:sldId id="458" r:id="rId20"/>
    <p:sldId id="456" r:id="rId21"/>
    <p:sldId id="461" r:id="rId22"/>
    <p:sldId id="462" r:id="rId23"/>
    <p:sldId id="286" r:id="rId24"/>
    <p:sldId id="463" r:id="rId25"/>
    <p:sldId id="257" r:id="rId26"/>
    <p:sldId id="258" r:id="rId27"/>
    <p:sldId id="259" r:id="rId28"/>
    <p:sldId id="467" r:id="rId29"/>
    <p:sldId id="464" r:id="rId30"/>
    <p:sldId id="471" r:id="rId31"/>
    <p:sldId id="472" r:id="rId32"/>
    <p:sldId id="473" r:id="rId33"/>
    <p:sldId id="474" r:id="rId34"/>
    <p:sldId id="475" r:id="rId35"/>
    <p:sldId id="287" r:id="rId36"/>
  </p:sldIdLst>
  <p:sldSz cx="12190413" cy="7021513"/>
  <p:notesSz cx="6797675" cy="9926638"/>
  <p:defaultTextStyle>
    <a:defPPr>
      <a:defRPr lang="cs-CZ"/>
    </a:defPPr>
    <a:lvl1pPr marL="0" algn="l" defTabSz="1229502" rtl="0" eaLnBrk="1" latinLnBrk="0" hangingPunct="1">
      <a:defRPr sz="2400" kern="1200">
        <a:solidFill>
          <a:schemeClr val="tx1"/>
        </a:solidFill>
        <a:latin typeface="+mn-lt"/>
        <a:ea typeface="+mn-ea"/>
        <a:cs typeface="+mn-cs"/>
      </a:defRPr>
    </a:lvl1pPr>
    <a:lvl2pPr marL="614751" algn="l" defTabSz="1229502" rtl="0" eaLnBrk="1" latinLnBrk="0" hangingPunct="1">
      <a:defRPr sz="2400" kern="1200">
        <a:solidFill>
          <a:schemeClr val="tx1"/>
        </a:solidFill>
        <a:latin typeface="+mn-lt"/>
        <a:ea typeface="+mn-ea"/>
        <a:cs typeface="+mn-cs"/>
      </a:defRPr>
    </a:lvl2pPr>
    <a:lvl3pPr marL="1229502" algn="l" defTabSz="1229502" rtl="0" eaLnBrk="1" latinLnBrk="0" hangingPunct="1">
      <a:defRPr sz="2400" kern="1200">
        <a:solidFill>
          <a:schemeClr val="tx1"/>
        </a:solidFill>
        <a:latin typeface="+mn-lt"/>
        <a:ea typeface="+mn-ea"/>
        <a:cs typeface="+mn-cs"/>
      </a:defRPr>
    </a:lvl3pPr>
    <a:lvl4pPr marL="1844253" algn="l" defTabSz="1229502" rtl="0" eaLnBrk="1" latinLnBrk="0" hangingPunct="1">
      <a:defRPr sz="2400" kern="1200">
        <a:solidFill>
          <a:schemeClr val="tx1"/>
        </a:solidFill>
        <a:latin typeface="+mn-lt"/>
        <a:ea typeface="+mn-ea"/>
        <a:cs typeface="+mn-cs"/>
      </a:defRPr>
    </a:lvl4pPr>
    <a:lvl5pPr marL="2459004" algn="l" defTabSz="1229502" rtl="0" eaLnBrk="1" latinLnBrk="0" hangingPunct="1">
      <a:defRPr sz="2400" kern="1200">
        <a:solidFill>
          <a:schemeClr val="tx1"/>
        </a:solidFill>
        <a:latin typeface="+mn-lt"/>
        <a:ea typeface="+mn-ea"/>
        <a:cs typeface="+mn-cs"/>
      </a:defRPr>
    </a:lvl5pPr>
    <a:lvl6pPr marL="3073756" algn="l" defTabSz="1229502" rtl="0" eaLnBrk="1" latinLnBrk="0" hangingPunct="1">
      <a:defRPr sz="2400" kern="1200">
        <a:solidFill>
          <a:schemeClr val="tx1"/>
        </a:solidFill>
        <a:latin typeface="+mn-lt"/>
        <a:ea typeface="+mn-ea"/>
        <a:cs typeface="+mn-cs"/>
      </a:defRPr>
    </a:lvl6pPr>
    <a:lvl7pPr marL="3688507" algn="l" defTabSz="1229502" rtl="0" eaLnBrk="1" latinLnBrk="0" hangingPunct="1">
      <a:defRPr sz="2400" kern="1200">
        <a:solidFill>
          <a:schemeClr val="tx1"/>
        </a:solidFill>
        <a:latin typeface="+mn-lt"/>
        <a:ea typeface="+mn-ea"/>
        <a:cs typeface="+mn-cs"/>
      </a:defRPr>
    </a:lvl7pPr>
    <a:lvl8pPr marL="4303258" algn="l" defTabSz="1229502" rtl="0" eaLnBrk="1" latinLnBrk="0" hangingPunct="1">
      <a:defRPr sz="2400" kern="1200">
        <a:solidFill>
          <a:schemeClr val="tx1"/>
        </a:solidFill>
        <a:latin typeface="+mn-lt"/>
        <a:ea typeface="+mn-ea"/>
        <a:cs typeface="+mn-cs"/>
      </a:defRPr>
    </a:lvl8pPr>
    <a:lvl9pPr marL="4918009" algn="l" defTabSz="1229502"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57">
          <p15:clr>
            <a:srgbClr val="A4A3A4"/>
          </p15:clr>
        </p15:guide>
        <p15:guide id="2" pos="664">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lusák Michal" initials="KM" lastIdx="1" clrIdx="0">
    <p:extLst>
      <p:ext uri="{19B8F6BF-5375-455C-9EA6-DF929625EA0E}">
        <p15:presenceInfo xmlns:p15="http://schemas.microsoft.com/office/powerpoint/2012/main" userId="S-1-5-21-1453678106-484518242-318601546-79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34EA2"/>
    <a:srgbClr val="FF6600"/>
    <a:srgbClr val="00FF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7"/>
      </p:cViewPr>
      <p:guideLst>
        <p:guide orient="horz" pos="1757"/>
        <p:guide pos="664"/>
      </p:guideLst>
    </p:cSldViewPr>
  </p:slideViewPr>
  <p:notesTextViewPr>
    <p:cViewPr>
      <p:scale>
        <a:sx n="1" d="1"/>
        <a:sy n="1" d="1"/>
      </p:scale>
      <p:origin x="0" y="0"/>
    </p:cViewPr>
  </p:notesTextViewPr>
  <p:notesViewPr>
    <p:cSldViewPr snapToGrid="0">
      <p:cViewPr>
        <p:scale>
          <a:sx n="1" d="2"/>
          <a:sy n="1" d="2"/>
        </p:scale>
        <p:origin x="0" y="0"/>
      </p:cViewPr>
      <p:guideLst>
        <p:guide orient="horz" pos="3126"/>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7BE07A-4062-4222-9573-8AE719C7BE3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cs-CZ"/>
        </a:p>
      </dgm:t>
    </dgm:pt>
    <dgm:pt modelId="{B3556B31-E003-45E4-8BDB-762373C7EF7A}">
      <dgm:prSet phldrT="[Text]" custT="1"/>
      <dgm:spPr>
        <a:solidFill>
          <a:srgbClr val="034EA2"/>
        </a:solidFill>
      </dgm:spPr>
      <dgm:t>
        <a:bodyPr/>
        <a:lstStyle/>
        <a:p>
          <a:r>
            <a:rPr lang="en-US" sz="2000" dirty="0"/>
            <a:t>The role of the OP</a:t>
          </a:r>
          <a:r>
            <a:rPr lang="cs-CZ" sz="2000" dirty="0"/>
            <a:t>TA</a:t>
          </a:r>
          <a:r>
            <a:rPr lang="en-US" sz="2000" dirty="0"/>
            <a:t> in the communication of EU funds in the Czech Republic</a:t>
          </a:r>
          <a:endParaRPr lang="cs-CZ" sz="1800" dirty="0"/>
        </a:p>
      </dgm:t>
    </dgm:pt>
    <dgm:pt modelId="{AAB6EFE7-31B3-49AD-A3AE-25A52806C2FA}" type="parTrans" cxnId="{80842479-F1A2-4FDF-8C2C-62049D9999D8}">
      <dgm:prSet/>
      <dgm:spPr/>
      <dgm:t>
        <a:bodyPr/>
        <a:lstStyle/>
        <a:p>
          <a:endParaRPr lang="cs-CZ"/>
        </a:p>
      </dgm:t>
    </dgm:pt>
    <dgm:pt modelId="{9954E6FA-BE71-4236-9D04-8D8DEE6F4C42}" type="sibTrans" cxnId="{80842479-F1A2-4FDF-8C2C-62049D9999D8}">
      <dgm:prSet/>
      <dgm:spPr/>
      <dgm:t>
        <a:bodyPr/>
        <a:lstStyle/>
        <a:p>
          <a:endParaRPr lang="cs-CZ"/>
        </a:p>
      </dgm:t>
    </dgm:pt>
    <dgm:pt modelId="{4313FE61-5463-4799-93E8-E7E94BF5CB7C}">
      <dgm:prSet phldrT="[Text]"/>
      <dgm:spPr>
        <a:solidFill>
          <a:srgbClr val="034EA2"/>
        </a:solidFill>
      </dgm:spPr>
      <dgm:t>
        <a:bodyPr/>
        <a:lstStyle/>
        <a:p>
          <a:r>
            <a:rPr lang="en-US" dirty="0"/>
            <a:t>Selected communication activities aimed at the general public</a:t>
          </a:r>
          <a:endParaRPr lang="cs-CZ" dirty="0"/>
        </a:p>
      </dgm:t>
    </dgm:pt>
    <dgm:pt modelId="{DF475042-6013-48A2-BA74-3E9A496C4F81}" type="parTrans" cxnId="{FB549F70-FB00-487E-A7F9-D0CBC8F78473}">
      <dgm:prSet/>
      <dgm:spPr/>
      <dgm:t>
        <a:bodyPr/>
        <a:lstStyle/>
        <a:p>
          <a:endParaRPr lang="cs-CZ"/>
        </a:p>
      </dgm:t>
    </dgm:pt>
    <dgm:pt modelId="{4C4FB078-F6C1-40D5-8251-C461008BBA19}" type="sibTrans" cxnId="{FB549F70-FB00-487E-A7F9-D0CBC8F78473}">
      <dgm:prSet/>
      <dgm:spPr/>
      <dgm:t>
        <a:bodyPr/>
        <a:lstStyle/>
        <a:p>
          <a:endParaRPr lang="cs-CZ"/>
        </a:p>
      </dgm:t>
    </dgm:pt>
    <dgm:pt modelId="{281AF5E8-FAC8-408D-9522-FC5F67C53314}">
      <dgm:prSet phldrT="[Text]"/>
      <dgm:spPr>
        <a:solidFill>
          <a:srgbClr val="034EA2"/>
        </a:solidFill>
      </dgm:spPr>
      <dgm:t>
        <a:bodyPr/>
        <a:lstStyle/>
        <a:p>
          <a:r>
            <a:rPr lang="en-US" dirty="0"/>
            <a:t>Activities to support horizontal absorption capacity</a:t>
          </a:r>
          <a:endParaRPr lang="cs-CZ" dirty="0"/>
        </a:p>
      </dgm:t>
    </dgm:pt>
    <dgm:pt modelId="{6C2C7F61-F9B3-467C-9464-B0FEA0009FA6}" type="parTrans" cxnId="{9E7708FA-7D1F-47E4-B2F0-33B6D59DC076}">
      <dgm:prSet/>
      <dgm:spPr/>
      <dgm:t>
        <a:bodyPr/>
        <a:lstStyle/>
        <a:p>
          <a:endParaRPr lang="cs-CZ"/>
        </a:p>
      </dgm:t>
    </dgm:pt>
    <dgm:pt modelId="{C69D8D47-C834-43D0-A11B-95FCCE0DD63B}" type="sibTrans" cxnId="{9E7708FA-7D1F-47E4-B2F0-33B6D59DC076}">
      <dgm:prSet/>
      <dgm:spPr/>
      <dgm:t>
        <a:bodyPr/>
        <a:lstStyle/>
        <a:p>
          <a:endParaRPr lang="cs-CZ"/>
        </a:p>
      </dgm:t>
    </dgm:pt>
    <dgm:pt modelId="{0D7E5315-2AE1-42A6-AADA-2E5DE06C955A}">
      <dgm:prSet/>
      <dgm:spPr>
        <a:solidFill>
          <a:srgbClr val="034EA2"/>
        </a:solidFill>
      </dgm:spPr>
      <dgm:t>
        <a:bodyPr/>
        <a:lstStyle/>
        <a:p>
          <a:r>
            <a:rPr lang="en-US" dirty="0"/>
            <a:t>EU/EU funds communication and cooperation with the EC: Possible areas for development</a:t>
          </a:r>
          <a:endParaRPr lang="cs-CZ" dirty="0"/>
        </a:p>
      </dgm:t>
    </dgm:pt>
    <dgm:pt modelId="{F163CC75-1919-4C8B-A94C-CDED83EEBAF6}" type="parTrans" cxnId="{75FC4562-654E-4A87-BD5A-91BF295BA354}">
      <dgm:prSet/>
      <dgm:spPr/>
      <dgm:t>
        <a:bodyPr/>
        <a:lstStyle/>
        <a:p>
          <a:endParaRPr lang="cs-CZ"/>
        </a:p>
      </dgm:t>
    </dgm:pt>
    <dgm:pt modelId="{6E01CA7F-8D8C-4278-801A-A50480A4D7A5}" type="sibTrans" cxnId="{75FC4562-654E-4A87-BD5A-91BF295BA354}">
      <dgm:prSet/>
      <dgm:spPr/>
      <dgm:t>
        <a:bodyPr/>
        <a:lstStyle/>
        <a:p>
          <a:endParaRPr lang="cs-CZ"/>
        </a:p>
      </dgm:t>
    </dgm:pt>
    <dgm:pt modelId="{1F4BB1FD-A5CE-4171-A6B1-8C421AD0E803}" type="pres">
      <dgm:prSet presAssocID="{AA7BE07A-4062-4222-9573-8AE719C7BE39}" presName="Name0" presStyleCnt="0">
        <dgm:presLayoutVars>
          <dgm:chMax val="7"/>
          <dgm:chPref val="7"/>
          <dgm:dir/>
        </dgm:presLayoutVars>
      </dgm:prSet>
      <dgm:spPr/>
    </dgm:pt>
    <dgm:pt modelId="{C88A8F00-E8EC-4FD7-A4D8-B0A6C9A7F3F4}" type="pres">
      <dgm:prSet presAssocID="{AA7BE07A-4062-4222-9573-8AE719C7BE39}" presName="Name1" presStyleCnt="0"/>
      <dgm:spPr/>
    </dgm:pt>
    <dgm:pt modelId="{ECF0FA54-C2C2-4E0C-B18E-456B57DF9B9E}" type="pres">
      <dgm:prSet presAssocID="{AA7BE07A-4062-4222-9573-8AE719C7BE39}" presName="cycle" presStyleCnt="0"/>
      <dgm:spPr/>
    </dgm:pt>
    <dgm:pt modelId="{1E8D08BA-9BE8-4474-98D6-3EF61EDCB9EE}" type="pres">
      <dgm:prSet presAssocID="{AA7BE07A-4062-4222-9573-8AE719C7BE39}" presName="srcNode" presStyleLbl="node1" presStyleIdx="0" presStyleCnt="4"/>
      <dgm:spPr/>
    </dgm:pt>
    <dgm:pt modelId="{5DCAC414-AE89-4E5D-ACA7-2960EBA42E50}" type="pres">
      <dgm:prSet presAssocID="{AA7BE07A-4062-4222-9573-8AE719C7BE39}" presName="conn" presStyleLbl="parChTrans1D2" presStyleIdx="0" presStyleCnt="1"/>
      <dgm:spPr/>
    </dgm:pt>
    <dgm:pt modelId="{0EC0220D-7DFB-4A34-B9EF-E4E171C850CF}" type="pres">
      <dgm:prSet presAssocID="{AA7BE07A-4062-4222-9573-8AE719C7BE39}" presName="extraNode" presStyleLbl="node1" presStyleIdx="0" presStyleCnt="4"/>
      <dgm:spPr/>
    </dgm:pt>
    <dgm:pt modelId="{E5774481-C9DD-474D-9EA9-A48020B1A5BB}" type="pres">
      <dgm:prSet presAssocID="{AA7BE07A-4062-4222-9573-8AE719C7BE39}" presName="dstNode" presStyleLbl="node1" presStyleIdx="0" presStyleCnt="4"/>
      <dgm:spPr/>
    </dgm:pt>
    <dgm:pt modelId="{15800DBF-32E4-4937-ADB2-E3F3F220B5D9}" type="pres">
      <dgm:prSet presAssocID="{B3556B31-E003-45E4-8BDB-762373C7EF7A}" presName="text_1" presStyleLbl="node1" presStyleIdx="0" presStyleCnt="4" custLinFactNeighborX="9716">
        <dgm:presLayoutVars>
          <dgm:bulletEnabled val="1"/>
        </dgm:presLayoutVars>
      </dgm:prSet>
      <dgm:spPr/>
    </dgm:pt>
    <dgm:pt modelId="{2D98C4D1-B9A3-4A9A-909D-5B78C598D78F}" type="pres">
      <dgm:prSet presAssocID="{B3556B31-E003-45E4-8BDB-762373C7EF7A}" presName="accent_1" presStyleCnt="0"/>
      <dgm:spPr/>
    </dgm:pt>
    <dgm:pt modelId="{99F643EF-E6C9-4399-B2F2-0AC121C88BAE}" type="pres">
      <dgm:prSet presAssocID="{B3556B31-E003-45E4-8BDB-762373C7EF7A}" presName="accentRepeatNode" presStyleLbl="solidFgAcc1" presStyleIdx="0" presStyleCnt="4" custLinFactNeighborX="-2469" custLinFactNeighborY="2469">
        <dgm:style>
          <a:lnRef idx="2">
            <a:schemeClr val="accent1"/>
          </a:lnRef>
          <a:fillRef idx="1">
            <a:schemeClr val="lt1"/>
          </a:fillRef>
          <a:effectRef idx="0">
            <a:schemeClr val="accent1"/>
          </a:effectRef>
          <a:fontRef idx="minor">
            <a:schemeClr val="dk1"/>
          </a:fontRef>
        </dgm:style>
      </dgm:prSet>
      <dgm:spPr/>
    </dgm:pt>
    <dgm:pt modelId="{54129404-120F-4460-B0E6-68176EF79A74}" type="pres">
      <dgm:prSet presAssocID="{4313FE61-5463-4799-93E8-E7E94BF5CB7C}" presName="text_2" presStyleLbl="node1" presStyleIdx="1" presStyleCnt="4" custLinFactNeighborX="-563">
        <dgm:presLayoutVars>
          <dgm:bulletEnabled val="1"/>
        </dgm:presLayoutVars>
      </dgm:prSet>
      <dgm:spPr/>
    </dgm:pt>
    <dgm:pt modelId="{BE70F0CC-8472-48C3-92FE-6C6533A3E4C7}" type="pres">
      <dgm:prSet presAssocID="{4313FE61-5463-4799-93E8-E7E94BF5CB7C}" presName="accent_2" presStyleCnt="0"/>
      <dgm:spPr/>
    </dgm:pt>
    <dgm:pt modelId="{35BB9745-76FB-4C1C-9A92-F4E0DF531630}" type="pres">
      <dgm:prSet presAssocID="{4313FE61-5463-4799-93E8-E7E94BF5CB7C}" presName="accentRepeatNode" presStyleLbl="solidFgAcc1" presStyleIdx="1" presStyleCnt="4"/>
      <dgm:spPr/>
    </dgm:pt>
    <dgm:pt modelId="{D7DCAE6C-9136-4FD6-B618-B65869CC14DC}" type="pres">
      <dgm:prSet presAssocID="{281AF5E8-FAC8-408D-9522-FC5F67C53314}" presName="text_3" presStyleLbl="node1" presStyleIdx="2" presStyleCnt="4">
        <dgm:presLayoutVars>
          <dgm:bulletEnabled val="1"/>
        </dgm:presLayoutVars>
      </dgm:prSet>
      <dgm:spPr/>
    </dgm:pt>
    <dgm:pt modelId="{CD44F819-4DDC-4A9F-AE31-56CC72E790F9}" type="pres">
      <dgm:prSet presAssocID="{281AF5E8-FAC8-408D-9522-FC5F67C53314}" presName="accent_3" presStyleCnt="0"/>
      <dgm:spPr/>
    </dgm:pt>
    <dgm:pt modelId="{4D335BA0-258E-40B0-ADB6-7A83E127A609}" type="pres">
      <dgm:prSet presAssocID="{281AF5E8-FAC8-408D-9522-FC5F67C53314}" presName="accentRepeatNode" presStyleLbl="solidFgAcc1" presStyleIdx="2" presStyleCnt="4"/>
      <dgm:spPr/>
    </dgm:pt>
    <dgm:pt modelId="{608AF62E-7CC8-495B-B57B-88D80266668C}" type="pres">
      <dgm:prSet presAssocID="{0D7E5315-2AE1-42A6-AADA-2E5DE06C955A}" presName="text_4" presStyleLbl="node1" presStyleIdx="3" presStyleCnt="4">
        <dgm:presLayoutVars>
          <dgm:bulletEnabled val="1"/>
        </dgm:presLayoutVars>
      </dgm:prSet>
      <dgm:spPr/>
    </dgm:pt>
    <dgm:pt modelId="{A211E51F-98C3-4FFF-A8FB-8F68FBA669D8}" type="pres">
      <dgm:prSet presAssocID="{0D7E5315-2AE1-42A6-AADA-2E5DE06C955A}" presName="accent_4" presStyleCnt="0"/>
      <dgm:spPr/>
    </dgm:pt>
    <dgm:pt modelId="{A563D10F-64AC-4121-9493-6D40040A70E7}" type="pres">
      <dgm:prSet presAssocID="{0D7E5315-2AE1-42A6-AADA-2E5DE06C955A}" presName="accentRepeatNode" presStyleLbl="solidFgAcc1" presStyleIdx="3" presStyleCnt="4"/>
      <dgm:spPr/>
    </dgm:pt>
  </dgm:ptLst>
  <dgm:cxnLst>
    <dgm:cxn modelId="{FFCE6211-B705-4818-A5A4-3F77D1F6B76D}" type="presOf" srcId="{AA7BE07A-4062-4222-9573-8AE719C7BE39}" destId="{1F4BB1FD-A5CE-4171-A6B1-8C421AD0E803}" srcOrd="0" destOrd="0" presId="urn:microsoft.com/office/officeart/2008/layout/VerticalCurvedList"/>
    <dgm:cxn modelId="{1CF3E65B-44FE-437D-A3F7-E4BC049597C7}" type="presOf" srcId="{4313FE61-5463-4799-93E8-E7E94BF5CB7C}" destId="{54129404-120F-4460-B0E6-68176EF79A74}" srcOrd="0" destOrd="0" presId="urn:microsoft.com/office/officeart/2008/layout/VerticalCurvedList"/>
    <dgm:cxn modelId="{75FC4562-654E-4A87-BD5A-91BF295BA354}" srcId="{AA7BE07A-4062-4222-9573-8AE719C7BE39}" destId="{0D7E5315-2AE1-42A6-AADA-2E5DE06C955A}" srcOrd="3" destOrd="0" parTransId="{F163CC75-1919-4C8B-A94C-CDED83EEBAF6}" sibTransId="{6E01CA7F-8D8C-4278-801A-A50480A4D7A5}"/>
    <dgm:cxn modelId="{43C5B862-E25E-4F51-9A7B-122638C3A264}" type="presOf" srcId="{B3556B31-E003-45E4-8BDB-762373C7EF7A}" destId="{15800DBF-32E4-4937-ADB2-E3F3F220B5D9}" srcOrd="0" destOrd="0" presId="urn:microsoft.com/office/officeart/2008/layout/VerticalCurvedList"/>
    <dgm:cxn modelId="{D2679865-74E2-43FD-B24F-8E3884697DA5}" type="presOf" srcId="{9954E6FA-BE71-4236-9D04-8D8DEE6F4C42}" destId="{5DCAC414-AE89-4E5D-ACA7-2960EBA42E50}" srcOrd="0" destOrd="0" presId="urn:microsoft.com/office/officeart/2008/layout/VerticalCurvedList"/>
    <dgm:cxn modelId="{D400F147-7EAB-4942-B268-4CF7AD9807A7}" type="presOf" srcId="{281AF5E8-FAC8-408D-9522-FC5F67C53314}" destId="{D7DCAE6C-9136-4FD6-B618-B65869CC14DC}" srcOrd="0" destOrd="0" presId="urn:microsoft.com/office/officeart/2008/layout/VerticalCurvedList"/>
    <dgm:cxn modelId="{FB549F70-FB00-487E-A7F9-D0CBC8F78473}" srcId="{AA7BE07A-4062-4222-9573-8AE719C7BE39}" destId="{4313FE61-5463-4799-93E8-E7E94BF5CB7C}" srcOrd="1" destOrd="0" parTransId="{DF475042-6013-48A2-BA74-3E9A496C4F81}" sibTransId="{4C4FB078-F6C1-40D5-8251-C461008BBA19}"/>
    <dgm:cxn modelId="{80842479-F1A2-4FDF-8C2C-62049D9999D8}" srcId="{AA7BE07A-4062-4222-9573-8AE719C7BE39}" destId="{B3556B31-E003-45E4-8BDB-762373C7EF7A}" srcOrd="0" destOrd="0" parTransId="{AAB6EFE7-31B3-49AD-A3AE-25A52806C2FA}" sibTransId="{9954E6FA-BE71-4236-9D04-8D8DEE6F4C42}"/>
    <dgm:cxn modelId="{DA18B4F2-AD6F-45C8-A7C0-E5A29391EBFF}" type="presOf" srcId="{0D7E5315-2AE1-42A6-AADA-2E5DE06C955A}" destId="{608AF62E-7CC8-495B-B57B-88D80266668C}" srcOrd="0" destOrd="0" presId="urn:microsoft.com/office/officeart/2008/layout/VerticalCurvedList"/>
    <dgm:cxn modelId="{9E7708FA-7D1F-47E4-B2F0-33B6D59DC076}" srcId="{AA7BE07A-4062-4222-9573-8AE719C7BE39}" destId="{281AF5E8-FAC8-408D-9522-FC5F67C53314}" srcOrd="2" destOrd="0" parTransId="{6C2C7F61-F9B3-467C-9464-B0FEA0009FA6}" sibTransId="{C69D8D47-C834-43D0-A11B-95FCCE0DD63B}"/>
    <dgm:cxn modelId="{7FAAFD8E-06D0-4F45-9A40-257D435FFD15}" type="presParOf" srcId="{1F4BB1FD-A5CE-4171-A6B1-8C421AD0E803}" destId="{C88A8F00-E8EC-4FD7-A4D8-B0A6C9A7F3F4}" srcOrd="0" destOrd="0" presId="urn:microsoft.com/office/officeart/2008/layout/VerticalCurvedList"/>
    <dgm:cxn modelId="{1FFA75DA-198D-4C6F-BAF4-EF8E199966B4}" type="presParOf" srcId="{C88A8F00-E8EC-4FD7-A4D8-B0A6C9A7F3F4}" destId="{ECF0FA54-C2C2-4E0C-B18E-456B57DF9B9E}" srcOrd="0" destOrd="0" presId="urn:microsoft.com/office/officeart/2008/layout/VerticalCurvedList"/>
    <dgm:cxn modelId="{77F95054-BE1D-479F-8665-182CDAA63EEA}" type="presParOf" srcId="{ECF0FA54-C2C2-4E0C-B18E-456B57DF9B9E}" destId="{1E8D08BA-9BE8-4474-98D6-3EF61EDCB9EE}" srcOrd="0" destOrd="0" presId="urn:microsoft.com/office/officeart/2008/layout/VerticalCurvedList"/>
    <dgm:cxn modelId="{955FB63B-0B57-4B45-8F5B-ECA48F0518A5}" type="presParOf" srcId="{ECF0FA54-C2C2-4E0C-B18E-456B57DF9B9E}" destId="{5DCAC414-AE89-4E5D-ACA7-2960EBA42E50}" srcOrd="1" destOrd="0" presId="urn:microsoft.com/office/officeart/2008/layout/VerticalCurvedList"/>
    <dgm:cxn modelId="{C3D17146-28FA-4352-8EE4-BBF027CC45D6}" type="presParOf" srcId="{ECF0FA54-C2C2-4E0C-B18E-456B57DF9B9E}" destId="{0EC0220D-7DFB-4A34-B9EF-E4E171C850CF}" srcOrd="2" destOrd="0" presId="urn:microsoft.com/office/officeart/2008/layout/VerticalCurvedList"/>
    <dgm:cxn modelId="{6BB4C874-FE79-4BF0-B786-D5EBFCE3ECF2}" type="presParOf" srcId="{ECF0FA54-C2C2-4E0C-B18E-456B57DF9B9E}" destId="{E5774481-C9DD-474D-9EA9-A48020B1A5BB}" srcOrd="3" destOrd="0" presId="urn:microsoft.com/office/officeart/2008/layout/VerticalCurvedList"/>
    <dgm:cxn modelId="{7B37F607-B130-4F35-9F82-0ED45917DA63}" type="presParOf" srcId="{C88A8F00-E8EC-4FD7-A4D8-B0A6C9A7F3F4}" destId="{15800DBF-32E4-4937-ADB2-E3F3F220B5D9}" srcOrd="1" destOrd="0" presId="urn:microsoft.com/office/officeart/2008/layout/VerticalCurvedList"/>
    <dgm:cxn modelId="{E06FC5CB-320F-4072-84F2-0F17D9DEBB0F}" type="presParOf" srcId="{C88A8F00-E8EC-4FD7-A4D8-B0A6C9A7F3F4}" destId="{2D98C4D1-B9A3-4A9A-909D-5B78C598D78F}" srcOrd="2" destOrd="0" presId="urn:microsoft.com/office/officeart/2008/layout/VerticalCurvedList"/>
    <dgm:cxn modelId="{589B2022-57A9-4034-B443-74BA552DF494}" type="presParOf" srcId="{2D98C4D1-B9A3-4A9A-909D-5B78C598D78F}" destId="{99F643EF-E6C9-4399-B2F2-0AC121C88BAE}" srcOrd="0" destOrd="0" presId="urn:microsoft.com/office/officeart/2008/layout/VerticalCurvedList"/>
    <dgm:cxn modelId="{2C254F3C-996D-4B0B-9C42-4BA8AE30ECEE}" type="presParOf" srcId="{C88A8F00-E8EC-4FD7-A4D8-B0A6C9A7F3F4}" destId="{54129404-120F-4460-B0E6-68176EF79A74}" srcOrd="3" destOrd="0" presId="urn:microsoft.com/office/officeart/2008/layout/VerticalCurvedList"/>
    <dgm:cxn modelId="{F88423CD-0079-485D-B05C-0E94012ADF30}" type="presParOf" srcId="{C88A8F00-E8EC-4FD7-A4D8-B0A6C9A7F3F4}" destId="{BE70F0CC-8472-48C3-92FE-6C6533A3E4C7}" srcOrd="4" destOrd="0" presId="urn:microsoft.com/office/officeart/2008/layout/VerticalCurvedList"/>
    <dgm:cxn modelId="{1C5D2A09-F730-4A9F-B660-F88AA2C761A2}" type="presParOf" srcId="{BE70F0CC-8472-48C3-92FE-6C6533A3E4C7}" destId="{35BB9745-76FB-4C1C-9A92-F4E0DF531630}" srcOrd="0" destOrd="0" presId="urn:microsoft.com/office/officeart/2008/layout/VerticalCurvedList"/>
    <dgm:cxn modelId="{FC073B23-8DAF-436E-B318-B662D8C47F84}" type="presParOf" srcId="{C88A8F00-E8EC-4FD7-A4D8-B0A6C9A7F3F4}" destId="{D7DCAE6C-9136-4FD6-B618-B65869CC14DC}" srcOrd="5" destOrd="0" presId="urn:microsoft.com/office/officeart/2008/layout/VerticalCurvedList"/>
    <dgm:cxn modelId="{770D3F82-6566-4DC9-9991-A3CCB6225927}" type="presParOf" srcId="{C88A8F00-E8EC-4FD7-A4D8-B0A6C9A7F3F4}" destId="{CD44F819-4DDC-4A9F-AE31-56CC72E790F9}" srcOrd="6" destOrd="0" presId="urn:microsoft.com/office/officeart/2008/layout/VerticalCurvedList"/>
    <dgm:cxn modelId="{BFE1CB5C-0515-4DA7-8275-E230751F91F8}" type="presParOf" srcId="{CD44F819-4DDC-4A9F-AE31-56CC72E790F9}" destId="{4D335BA0-258E-40B0-ADB6-7A83E127A609}" srcOrd="0" destOrd="0" presId="urn:microsoft.com/office/officeart/2008/layout/VerticalCurvedList"/>
    <dgm:cxn modelId="{F4DEA9B1-AD8B-4D9E-B0AA-5E338722C972}" type="presParOf" srcId="{C88A8F00-E8EC-4FD7-A4D8-B0A6C9A7F3F4}" destId="{608AF62E-7CC8-495B-B57B-88D80266668C}" srcOrd="7" destOrd="0" presId="urn:microsoft.com/office/officeart/2008/layout/VerticalCurvedList"/>
    <dgm:cxn modelId="{DBC23160-B059-4E93-96F8-7C36B9A51D84}" type="presParOf" srcId="{C88A8F00-E8EC-4FD7-A4D8-B0A6C9A7F3F4}" destId="{A211E51F-98C3-4FFF-A8FB-8F68FBA669D8}" srcOrd="8" destOrd="0" presId="urn:microsoft.com/office/officeart/2008/layout/VerticalCurvedList"/>
    <dgm:cxn modelId="{68D6FA60-8C5C-4A0E-AAA3-4EEDB672E049}" type="presParOf" srcId="{A211E51F-98C3-4FFF-A8FB-8F68FBA669D8}" destId="{A563D10F-64AC-4121-9493-6D40040A70E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CAC414-AE89-4E5D-ACA7-2960EBA42E50}">
      <dsp:nvSpPr>
        <dsp:cNvPr id="0" name=""/>
        <dsp:cNvSpPr/>
      </dsp:nvSpPr>
      <dsp:spPr>
        <a:xfrm>
          <a:off x="-5345083" y="-818541"/>
          <a:ext cx="6364650" cy="6364650"/>
        </a:xfrm>
        <a:prstGeom prst="blockArc">
          <a:avLst>
            <a:gd name="adj1" fmla="val 18900000"/>
            <a:gd name="adj2" fmla="val 2700000"/>
            <a:gd name="adj3" fmla="val 339"/>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800DBF-32E4-4937-ADB2-E3F3F220B5D9}">
      <dsp:nvSpPr>
        <dsp:cNvPr id="0" name=""/>
        <dsp:cNvSpPr/>
      </dsp:nvSpPr>
      <dsp:spPr>
        <a:xfrm>
          <a:off x="599455" y="363455"/>
          <a:ext cx="9750774" cy="727288"/>
        </a:xfrm>
        <a:prstGeom prst="rect">
          <a:avLst/>
        </a:prstGeom>
        <a:solidFill>
          <a:srgbClr val="034E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286"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t>The role of the OP</a:t>
          </a:r>
          <a:r>
            <a:rPr lang="cs-CZ" sz="2000" kern="1200" dirty="0"/>
            <a:t>TA</a:t>
          </a:r>
          <a:r>
            <a:rPr lang="en-US" sz="2000" kern="1200" dirty="0"/>
            <a:t> in the communication of EU funds in the Czech Republic</a:t>
          </a:r>
          <a:endParaRPr lang="cs-CZ" sz="1800" kern="1200" dirty="0"/>
        </a:p>
      </dsp:txBody>
      <dsp:txXfrm>
        <a:off x="599455" y="363455"/>
        <a:ext cx="9750774" cy="727288"/>
      </dsp:txXfrm>
    </dsp:sp>
    <dsp:sp modelId="{99F643EF-E6C9-4399-B2F2-0AC121C88BAE}">
      <dsp:nvSpPr>
        <dsp:cNvPr id="0" name=""/>
        <dsp:cNvSpPr/>
      </dsp:nvSpPr>
      <dsp:spPr>
        <a:xfrm>
          <a:off x="56787" y="294990"/>
          <a:ext cx="909111" cy="90911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sp>
    <dsp:sp modelId="{54129404-120F-4460-B0E6-68176EF79A74}">
      <dsp:nvSpPr>
        <dsp:cNvPr id="0" name=""/>
        <dsp:cNvSpPr/>
      </dsp:nvSpPr>
      <dsp:spPr>
        <a:xfrm>
          <a:off x="898210" y="1454577"/>
          <a:ext cx="9333803" cy="727288"/>
        </a:xfrm>
        <a:prstGeom prst="rect">
          <a:avLst/>
        </a:prstGeom>
        <a:solidFill>
          <a:srgbClr val="034E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28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t>Selected communication activities aimed at the general public</a:t>
          </a:r>
          <a:endParaRPr lang="cs-CZ" sz="2200" kern="1200" dirty="0"/>
        </a:p>
      </dsp:txBody>
      <dsp:txXfrm>
        <a:off x="898210" y="1454577"/>
        <a:ext cx="9333803" cy="727288"/>
      </dsp:txXfrm>
    </dsp:sp>
    <dsp:sp modelId="{35BB9745-76FB-4C1C-9A92-F4E0DF531630}">
      <dsp:nvSpPr>
        <dsp:cNvPr id="0" name=""/>
        <dsp:cNvSpPr/>
      </dsp:nvSpPr>
      <dsp:spPr>
        <a:xfrm>
          <a:off x="496204" y="1363666"/>
          <a:ext cx="909111" cy="909111"/>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DCAE6C-9136-4FD6-B618-B65869CC14DC}">
      <dsp:nvSpPr>
        <dsp:cNvPr id="0" name=""/>
        <dsp:cNvSpPr/>
      </dsp:nvSpPr>
      <dsp:spPr>
        <a:xfrm>
          <a:off x="950759" y="2545700"/>
          <a:ext cx="9333803" cy="727288"/>
        </a:xfrm>
        <a:prstGeom prst="rect">
          <a:avLst/>
        </a:prstGeom>
        <a:solidFill>
          <a:srgbClr val="034E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28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t>Activities to support horizontal absorption capacity</a:t>
          </a:r>
          <a:endParaRPr lang="cs-CZ" sz="2200" kern="1200" dirty="0"/>
        </a:p>
      </dsp:txBody>
      <dsp:txXfrm>
        <a:off x="950759" y="2545700"/>
        <a:ext cx="9333803" cy="727288"/>
      </dsp:txXfrm>
    </dsp:sp>
    <dsp:sp modelId="{4D335BA0-258E-40B0-ADB6-7A83E127A609}">
      <dsp:nvSpPr>
        <dsp:cNvPr id="0" name=""/>
        <dsp:cNvSpPr/>
      </dsp:nvSpPr>
      <dsp:spPr>
        <a:xfrm>
          <a:off x="496204" y="2454789"/>
          <a:ext cx="909111" cy="909111"/>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8AF62E-7CC8-495B-B57B-88D80266668C}">
      <dsp:nvSpPr>
        <dsp:cNvPr id="0" name=""/>
        <dsp:cNvSpPr/>
      </dsp:nvSpPr>
      <dsp:spPr>
        <a:xfrm>
          <a:off x="533788" y="3636822"/>
          <a:ext cx="9750774" cy="727288"/>
        </a:xfrm>
        <a:prstGeom prst="rect">
          <a:avLst/>
        </a:prstGeom>
        <a:solidFill>
          <a:srgbClr val="034E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28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t>EU/EU funds communication and cooperation with the EC: Possible areas for development</a:t>
          </a:r>
          <a:endParaRPr lang="cs-CZ" sz="2200" kern="1200" dirty="0"/>
        </a:p>
      </dsp:txBody>
      <dsp:txXfrm>
        <a:off x="533788" y="3636822"/>
        <a:ext cx="9750774" cy="727288"/>
      </dsp:txXfrm>
    </dsp:sp>
    <dsp:sp modelId="{A563D10F-64AC-4121-9493-6D40040A70E7}">
      <dsp:nvSpPr>
        <dsp:cNvPr id="0" name=""/>
        <dsp:cNvSpPr/>
      </dsp:nvSpPr>
      <dsp:spPr>
        <a:xfrm>
          <a:off x="79233" y="3545911"/>
          <a:ext cx="909111" cy="909111"/>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A68F67D2-1D7E-4B5E-B6D3-5F180697BDFD}" type="datetimeFigureOut">
              <a:rPr lang="cs-CZ" smtClean="0"/>
              <a:t>10.05.2023</a:t>
            </a:fld>
            <a:endParaRPr lang="cs-CZ"/>
          </a:p>
        </p:txBody>
      </p:sp>
      <p:sp>
        <p:nvSpPr>
          <p:cNvPr id="4" name="Zástupný symbol pro zápatí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0A99565E-A7A2-4843-9818-2E84AC50CED4}" type="slidenum">
              <a:rPr lang="cs-CZ" smtClean="0"/>
              <a:t>‹#›</a:t>
            </a:fld>
            <a:endParaRPr lang="cs-CZ"/>
          </a:p>
        </p:txBody>
      </p:sp>
    </p:spTree>
    <p:extLst>
      <p:ext uri="{BB962C8B-B14F-4D97-AF65-F5344CB8AC3E}">
        <p14:creationId xmlns:p14="http://schemas.microsoft.com/office/powerpoint/2010/main" val="2268205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8F3ACDA9-456F-4F8A-BA5D-E9F29AECD304}" type="datetimeFigureOut">
              <a:rPr lang="cs-CZ" smtClean="0"/>
              <a:t>10.05.2023</a:t>
            </a:fld>
            <a:endParaRPr lang="cs-CZ"/>
          </a:p>
        </p:txBody>
      </p:sp>
      <p:sp>
        <p:nvSpPr>
          <p:cNvPr id="4" name="Zástupný symbol pro obrázek snímku 3"/>
          <p:cNvSpPr>
            <a:spLocks noGrp="1" noRot="1" noChangeAspect="1"/>
          </p:cNvSpPr>
          <p:nvPr>
            <p:ph type="sldImg" idx="2"/>
          </p:nvPr>
        </p:nvSpPr>
        <p:spPr>
          <a:xfrm>
            <a:off x="168275" y="744538"/>
            <a:ext cx="6461125" cy="3722687"/>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6BC6434F-4C63-47E2-B02E-46990687AD47}" type="slidenum">
              <a:rPr lang="cs-CZ" smtClean="0"/>
              <a:t>‹#›</a:t>
            </a:fld>
            <a:endParaRPr lang="cs-CZ"/>
          </a:p>
        </p:txBody>
      </p:sp>
    </p:spTree>
    <p:extLst>
      <p:ext uri="{BB962C8B-B14F-4D97-AF65-F5344CB8AC3E}">
        <p14:creationId xmlns:p14="http://schemas.microsoft.com/office/powerpoint/2010/main" val="3581902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3FB695B5-9C70-4491-B949-9EE2C7C3CE17}" type="slidenum">
              <a:rPr lang="cs-CZ" smtClean="0"/>
              <a:t>9</a:t>
            </a:fld>
            <a:endParaRPr lang="cs-CZ"/>
          </a:p>
        </p:txBody>
      </p:sp>
    </p:spTree>
    <p:extLst>
      <p:ext uri="{BB962C8B-B14F-4D97-AF65-F5344CB8AC3E}">
        <p14:creationId xmlns:p14="http://schemas.microsoft.com/office/powerpoint/2010/main" val="1437392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30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1672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5993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6501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23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7880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24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85194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25</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8847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26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2384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28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1174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1229502" rtl="0" eaLnBrk="1" fontAlgn="auto" latinLnBrk="0" hangingPunct="1">
              <a:lnSpc>
                <a:spcPct val="100000"/>
              </a:lnSpc>
              <a:spcBef>
                <a:spcPts val="0"/>
              </a:spcBef>
              <a:spcAft>
                <a:spcPts val="0"/>
              </a:spcAft>
              <a:buClrTx/>
              <a:buSzTx/>
              <a:buFontTx/>
              <a:buNone/>
              <a:tabLst/>
              <a:defRPr/>
            </a:pPr>
            <a:fld id="{3FB695B5-9C70-4491-B949-9EE2C7C3CE17}"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29502" rtl="0" eaLnBrk="1" fontAlgn="auto" latinLnBrk="0" hangingPunct="1">
                <a:lnSpc>
                  <a:spcPct val="100000"/>
                </a:lnSpc>
                <a:spcBef>
                  <a:spcPts val="0"/>
                </a:spcBef>
                <a:spcAft>
                  <a:spcPts val="0"/>
                </a:spcAft>
                <a:buClrTx/>
                <a:buSzTx/>
                <a:buFontTx/>
                <a:buNone/>
                <a:tabLst/>
                <a:defRPr/>
              </a:pPr>
              <a:t>29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68079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lide">
    <p:spTree>
      <p:nvGrpSpPr>
        <p:cNvPr id="1" name=""/>
        <p:cNvGrpSpPr/>
        <p:nvPr/>
      </p:nvGrpSpPr>
      <p:grpSpPr>
        <a:xfrm>
          <a:off x="0" y="0"/>
          <a:ext cx="0" cy="0"/>
          <a:chOff x="0" y="0"/>
          <a:chExt cx="0" cy="0"/>
        </a:xfrm>
      </p:grpSpPr>
      <p:sp>
        <p:nvSpPr>
          <p:cNvPr id="3" name="Podnadpis 2"/>
          <p:cNvSpPr>
            <a:spLocks noGrp="1"/>
          </p:cNvSpPr>
          <p:nvPr>
            <p:ph type="subTitle" idx="1" hasCustomPrompt="1"/>
          </p:nvPr>
        </p:nvSpPr>
        <p:spPr>
          <a:xfrm>
            <a:off x="900000" y="4734893"/>
            <a:ext cx="8533289" cy="504055"/>
          </a:xfrm>
          <a:prstGeom prst="rect">
            <a:avLst/>
          </a:prstGeom>
        </p:spPr>
        <p:txBody>
          <a:bodyPr lIns="90000">
            <a:normAutofit/>
          </a:bodyPr>
          <a:lstStyle>
            <a:lvl1pPr marL="0" indent="0" algn="l">
              <a:buNone/>
              <a:defRPr sz="2800" baseline="0">
                <a:solidFill>
                  <a:srgbClr val="034EA2"/>
                </a:solidFill>
              </a:defRPr>
            </a:lvl1pPr>
            <a:lvl2pPr marL="614751" indent="0" algn="ctr">
              <a:buNone/>
              <a:defRPr>
                <a:solidFill>
                  <a:schemeClr val="tx1">
                    <a:tint val="75000"/>
                  </a:schemeClr>
                </a:solidFill>
              </a:defRPr>
            </a:lvl2pPr>
            <a:lvl3pPr marL="1229502" indent="0" algn="ctr">
              <a:buNone/>
              <a:defRPr>
                <a:solidFill>
                  <a:schemeClr val="tx1">
                    <a:tint val="75000"/>
                  </a:schemeClr>
                </a:solidFill>
              </a:defRPr>
            </a:lvl3pPr>
            <a:lvl4pPr marL="1844253" indent="0" algn="ctr">
              <a:buNone/>
              <a:defRPr>
                <a:solidFill>
                  <a:schemeClr val="tx1">
                    <a:tint val="75000"/>
                  </a:schemeClr>
                </a:solidFill>
              </a:defRPr>
            </a:lvl4pPr>
            <a:lvl5pPr marL="2459004" indent="0" algn="ctr">
              <a:buNone/>
              <a:defRPr>
                <a:solidFill>
                  <a:schemeClr val="tx1">
                    <a:tint val="75000"/>
                  </a:schemeClr>
                </a:solidFill>
              </a:defRPr>
            </a:lvl5pPr>
            <a:lvl6pPr marL="3073756" indent="0" algn="ctr">
              <a:buNone/>
              <a:defRPr>
                <a:solidFill>
                  <a:schemeClr val="tx1">
                    <a:tint val="75000"/>
                  </a:schemeClr>
                </a:solidFill>
              </a:defRPr>
            </a:lvl6pPr>
            <a:lvl7pPr marL="3688507" indent="0" algn="ctr">
              <a:buNone/>
              <a:defRPr>
                <a:solidFill>
                  <a:schemeClr val="tx1">
                    <a:tint val="75000"/>
                  </a:schemeClr>
                </a:solidFill>
              </a:defRPr>
            </a:lvl7pPr>
            <a:lvl8pPr marL="4303258" indent="0" algn="ctr">
              <a:buNone/>
              <a:defRPr>
                <a:solidFill>
                  <a:schemeClr val="tx1">
                    <a:tint val="75000"/>
                  </a:schemeClr>
                </a:solidFill>
              </a:defRPr>
            </a:lvl8pPr>
            <a:lvl9pPr marL="4918009" indent="0" algn="ctr">
              <a:buNone/>
              <a:defRPr>
                <a:solidFill>
                  <a:schemeClr val="tx1">
                    <a:tint val="75000"/>
                  </a:schemeClr>
                </a:solidFill>
              </a:defRPr>
            </a:lvl9pPr>
          </a:lstStyle>
          <a:p>
            <a:r>
              <a:rPr lang="cs-CZ"/>
              <a:t>Jméno autora/autorů</a:t>
            </a:r>
          </a:p>
        </p:txBody>
      </p:sp>
      <p:sp>
        <p:nvSpPr>
          <p:cNvPr id="8" name="TextovéPole 7"/>
          <p:cNvSpPr txBox="1"/>
          <p:nvPr userDrawn="1"/>
        </p:nvSpPr>
        <p:spPr>
          <a:xfrm>
            <a:off x="900000" y="900000"/>
            <a:ext cx="4464496" cy="615553"/>
          </a:xfrm>
          <a:prstGeom prst="rect">
            <a:avLst/>
          </a:prstGeom>
          <a:noFill/>
        </p:spPr>
        <p:txBody>
          <a:bodyPr wrap="square" rtlCol="0">
            <a:spAutoFit/>
          </a:bodyPr>
          <a:lstStyle/>
          <a:p>
            <a:r>
              <a:rPr lang="cs-CZ" sz="1400" b="1"/>
              <a:t>MINISTERSTVO PRO MÍSTNÍ ROZVOJ </a:t>
            </a:r>
            <a:br>
              <a:rPr lang="cs-CZ" b="1"/>
            </a:br>
            <a:r>
              <a:rPr lang="cs-CZ" sz="2000" b="1"/>
              <a:t>Národní orgán pro koordinaci</a:t>
            </a:r>
          </a:p>
        </p:txBody>
      </p:sp>
      <p:sp>
        <p:nvSpPr>
          <p:cNvPr id="19" name="Nadpis 18"/>
          <p:cNvSpPr>
            <a:spLocks noGrp="1"/>
          </p:cNvSpPr>
          <p:nvPr>
            <p:ph type="title" hasCustomPrompt="1"/>
          </p:nvPr>
        </p:nvSpPr>
        <p:spPr>
          <a:xfrm>
            <a:off x="900000" y="2160000"/>
            <a:ext cx="10971372" cy="1170252"/>
          </a:xfrm>
          <a:prstGeom prst="rect">
            <a:avLst/>
          </a:prstGeom>
        </p:spPr>
        <p:txBody>
          <a:bodyPr lIns="90000">
            <a:normAutofit/>
          </a:bodyPr>
          <a:lstStyle>
            <a:lvl1pPr algn="l">
              <a:defRPr sz="4000" b="1" baseline="0">
                <a:solidFill>
                  <a:srgbClr val="034EA2"/>
                </a:solidFill>
              </a:defRPr>
            </a:lvl1pPr>
          </a:lstStyle>
          <a:p>
            <a:r>
              <a:rPr lang="cs-CZ"/>
              <a:t>Název prezentace</a:t>
            </a:r>
          </a:p>
        </p:txBody>
      </p:sp>
      <p:sp>
        <p:nvSpPr>
          <p:cNvPr id="24" name="Zástupný symbol pro text 23"/>
          <p:cNvSpPr>
            <a:spLocks noGrp="1"/>
          </p:cNvSpPr>
          <p:nvPr>
            <p:ph type="body" sz="quarter" idx="17" hasCustomPrompt="1"/>
          </p:nvPr>
        </p:nvSpPr>
        <p:spPr>
          <a:xfrm>
            <a:off x="900000" y="5454650"/>
            <a:ext cx="4608512" cy="360363"/>
          </a:xfrm>
          <a:prstGeom prst="rect">
            <a:avLst/>
          </a:prstGeom>
        </p:spPr>
        <p:txBody>
          <a:bodyPr lIns="90000" rIns="144000">
            <a:noAutofit/>
          </a:bodyPr>
          <a:lstStyle>
            <a:lvl1pPr>
              <a:buNone/>
              <a:defRPr sz="2000">
                <a:solidFill>
                  <a:srgbClr val="034EA2"/>
                </a:solidFill>
              </a:defRPr>
            </a:lvl1pPr>
          </a:lstStyle>
          <a:p>
            <a:pPr lvl="0"/>
            <a:r>
              <a:rPr lang="cs-CZ"/>
              <a:t>Datum a místo</a:t>
            </a:r>
          </a:p>
        </p:txBody>
      </p:sp>
      <p:pic>
        <p:nvPicPr>
          <p:cNvPr id="10" name="Obrázek 9" descr="roh-01.png"/>
          <p:cNvPicPr>
            <a:picLocks noChangeAspect="1"/>
          </p:cNvPicPr>
          <p:nvPr userDrawn="1"/>
        </p:nvPicPr>
        <p:blipFill>
          <a:blip r:embed="rId2" cstate="print"/>
          <a:stretch>
            <a:fillRect/>
          </a:stretch>
        </p:blipFill>
        <p:spPr>
          <a:xfrm>
            <a:off x="7599538" y="0"/>
            <a:ext cx="4590876" cy="4590876"/>
          </a:xfrm>
          <a:prstGeom prst="rect">
            <a:avLst/>
          </a:prstGeom>
        </p:spPr>
      </p:pic>
      <p:pic>
        <p:nvPicPr>
          <p:cNvPr id="13" name="Obrázek 12" descr="OPTP_CZ_RO_B_C-RGB.png"/>
          <p:cNvPicPr>
            <a:picLocks noChangeAspect="1"/>
          </p:cNvPicPr>
          <p:nvPr userDrawn="1"/>
        </p:nvPicPr>
        <p:blipFill>
          <a:blip r:embed="rId3" cstate="print"/>
          <a:stretch>
            <a:fillRect/>
          </a:stretch>
        </p:blipFill>
        <p:spPr>
          <a:xfrm>
            <a:off x="3862958" y="5959028"/>
            <a:ext cx="4464496" cy="770414"/>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pic>
        <p:nvPicPr>
          <p:cNvPr id="9" name="Obrázek 8" descr="OPTP_CZ_RO_B_C-RGB.png"/>
          <p:cNvPicPr>
            <a:picLocks noChangeAspect="1"/>
          </p:cNvPicPr>
          <p:nvPr userDrawn="1"/>
        </p:nvPicPr>
        <p:blipFill>
          <a:blip r:embed="rId2" cstate="print"/>
          <a:stretch>
            <a:fillRect/>
          </a:stretch>
        </p:blipFill>
        <p:spPr>
          <a:xfrm>
            <a:off x="118542" y="6313229"/>
            <a:ext cx="3985914" cy="687828"/>
          </a:xfrm>
          <a:prstGeom prst="rect">
            <a:avLst/>
          </a:prstGeom>
        </p:spPr>
      </p:pic>
      <p:sp>
        <p:nvSpPr>
          <p:cNvPr id="2" name="Nadpis 1"/>
          <p:cNvSpPr>
            <a:spLocks noGrp="1"/>
          </p:cNvSpPr>
          <p:nvPr>
            <p:ph type="title" hasCustomPrompt="1"/>
          </p:nvPr>
        </p:nvSpPr>
        <p:spPr>
          <a:xfrm>
            <a:off x="609521" y="281187"/>
            <a:ext cx="10971372" cy="925313"/>
          </a:xfrm>
          <a:prstGeom prst="rect">
            <a:avLst/>
          </a:prstGeom>
        </p:spPr>
        <p:txBody>
          <a:bodyPr>
            <a:normAutofit/>
          </a:bodyPr>
          <a:lstStyle>
            <a:lvl1pPr algn="l">
              <a:defRPr sz="3600" b="1" baseline="0">
                <a:solidFill>
                  <a:srgbClr val="034EA2"/>
                </a:solidFill>
              </a:defRPr>
            </a:lvl1pPr>
          </a:lstStyle>
          <a:p>
            <a:r>
              <a:rPr lang="cs-CZ"/>
              <a:t>Nadpis</a:t>
            </a:r>
          </a:p>
        </p:txBody>
      </p:sp>
      <p:sp>
        <p:nvSpPr>
          <p:cNvPr id="3" name="Zástupný symbol pro obsah 2"/>
          <p:cNvSpPr>
            <a:spLocks noGrp="1"/>
          </p:cNvSpPr>
          <p:nvPr>
            <p:ph idx="1"/>
          </p:nvPr>
        </p:nvSpPr>
        <p:spPr>
          <a:xfrm>
            <a:off x="609521" y="1638353"/>
            <a:ext cx="10971372" cy="4633874"/>
          </a:xfrm>
          <a:prstGeom prst="rect">
            <a:avLst/>
          </a:prstGeom>
        </p:spPr>
        <p:txBody>
          <a:bodyPr/>
          <a:lstStyle>
            <a:lvl1pPr>
              <a:defRPr sz="4000"/>
            </a:lvl1pPr>
            <a:lvl2pPr>
              <a:buFont typeface="Arial" pitchFamily="34" charset="0"/>
              <a:buChar char="»"/>
              <a:defRPr sz="3600"/>
            </a:lvl2pPr>
            <a:lvl4pPr>
              <a:buFont typeface="Arial" pitchFamily="34" charset="0"/>
              <a:buChar char="»"/>
              <a:defRPr/>
            </a:lvl4pPr>
            <a:lvl5pPr>
              <a:buFont typeface="Arial" pitchFamily="34" charset="0"/>
              <a:buChar char="•"/>
              <a:defRPr/>
            </a:lvl5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pic>
        <p:nvPicPr>
          <p:cNvPr id="7" name="Obráze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241069"/>
            <a:ext cx="12208532" cy="103353"/>
          </a:xfrm>
          <a:prstGeom prst="rect">
            <a:avLst/>
          </a:prstGeom>
        </p:spPr>
      </p:pic>
      <p:pic>
        <p:nvPicPr>
          <p:cNvPr id="8" name="Zástupný symbol pro obsah 4"/>
          <p:cNvPicPr>
            <a:picLocks noChangeAspect="1"/>
          </p:cNvPicPr>
          <p:nvPr userDrawn="1"/>
        </p:nvPicPr>
        <p:blipFill>
          <a:blip r:embed="rId4" cstate="print">
            <a:extLst>
              <a:ext uri="{28A0092B-C50C-407E-A947-70E740481C1C}">
                <a14:useLocalDpi xmlns:a14="http://schemas.microsoft.com/office/drawing/2010/main" val="0"/>
              </a:ext>
            </a:extLst>
          </a:blip>
          <a:srcRect l="34060"/>
          <a:stretch>
            <a:fillRect/>
          </a:stretch>
        </p:blipFill>
        <p:spPr>
          <a:xfrm>
            <a:off x="4150990" y="6320409"/>
            <a:ext cx="8039423" cy="701104"/>
          </a:xfrm>
          <a:prstGeom prst="rect">
            <a:avLst/>
          </a:prstGeom>
        </p:spPr>
      </p:pic>
      <p:sp>
        <p:nvSpPr>
          <p:cNvPr id="11" name="Zástupný symbol pro číslo snímku 10"/>
          <p:cNvSpPr>
            <a:spLocks noGrp="1"/>
          </p:cNvSpPr>
          <p:nvPr>
            <p:ph type="sldNum" sz="quarter" idx="11"/>
          </p:nvPr>
        </p:nvSpPr>
        <p:spPr/>
        <p:txBody>
          <a:bodyPr/>
          <a:lstStyle/>
          <a:p>
            <a:fld id="{177AD5F7-9A70-43A8-B2E8-1F114AD105DD}"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ředělový slide">
    <p:spTree>
      <p:nvGrpSpPr>
        <p:cNvPr id="1" name=""/>
        <p:cNvGrpSpPr/>
        <p:nvPr/>
      </p:nvGrpSpPr>
      <p:grpSpPr>
        <a:xfrm>
          <a:off x="0" y="0"/>
          <a:ext cx="0" cy="0"/>
          <a:chOff x="0" y="0"/>
          <a:chExt cx="0" cy="0"/>
        </a:xfrm>
      </p:grpSpPr>
      <p:sp>
        <p:nvSpPr>
          <p:cNvPr id="2" name="Nadpis 1"/>
          <p:cNvSpPr>
            <a:spLocks noGrp="1"/>
          </p:cNvSpPr>
          <p:nvPr>
            <p:ph type="title" hasCustomPrompt="1"/>
          </p:nvPr>
        </p:nvSpPr>
        <p:spPr>
          <a:xfrm>
            <a:off x="550590" y="2204112"/>
            <a:ext cx="10971372" cy="1170252"/>
          </a:xfrm>
          <a:prstGeom prst="rect">
            <a:avLst/>
          </a:prstGeom>
        </p:spPr>
        <p:txBody>
          <a:bodyPr>
            <a:normAutofit/>
          </a:bodyPr>
          <a:lstStyle>
            <a:lvl1pPr>
              <a:defRPr sz="6000" baseline="0">
                <a:solidFill>
                  <a:srgbClr val="034EA2"/>
                </a:solidFill>
              </a:defRPr>
            </a:lvl1pPr>
          </a:lstStyle>
          <a:p>
            <a:r>
              <a:rPr lang="cs-CZ"/>
              <a:t>Název tématu/předělu</a:t>
            </a:r>
          </a:p>
        </p:txBody>
      </p:sp>
      <p:sp>
        <p:nvSpPr>
          <p:cNvPr id="5" name="Zástupný symbol pro číslo snímku 4"/>
          <p:cNvSpPr>
            <a:spLocks noGrp="1"/>
          </p:cNvSpPr>
          <p:nvPr>
            <p:ph type="sldNum" sz="quarter" idx="12"/>
          </p:nvPr>
        </p:nvSpPr>
        <p:spPr/>
        <p:txBody>
          <a:bodyPr/>
          <a:lstStyle/>
          <a:p>
            <a:fld id="{177AD5F7-9A70-43A8-B2E8-1F114AD105DD}" type="slidenum">
              <a:rPr lang="cs-CZ" smtClean="0"/>
              <a:pPr/>
              <a:t>‹#›</a:t>
            </a:fld>
            <a:endParaRPr lang="cs-CZ"/>
          </a:p>
        </p:txBody>
      </p:sp>
      <p:pic>
        <p:nvPicPr>
          <p:cNvPr id="7" name="Obráze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2758" y="3582764"/>
            <a:ext cx="8092440" cy="68580"/>
          </a:xfrm>
          <a:prstGeom prst="rect">
            <a:avLst/>
          </a:prstGeom>
        </p:spPr>
      </p:pic>
      <p:pic>
        <p:nvPicPr>
          <p:cNvPr id="9" name="Obrázek 8" descr="OPTP_CZ_RO_B_C-RGB.png"/>
          <p:cNvPicPr>
            <a:picLocks noChangeAspect="1"/>
          </p:cNvPicPr>
          <p:nvPr userDrawn="1"/>
        </p:nvPicPr>
        <p:blipFill>
          <a:blip r:embed="rId3" cstate="print"/>
          <a:stretch>
            <a:fillRect/>
          </a:stretch>
        </p:blipFill>
        <p:spPr>
          <a:xfrm>
            <a:off x="118542" y="6313229"/>
            <a:ext cx="3985914" cy="687828"/>
          </a:xfrm>
          <a:prstGeom prst="rect">
            <a:avLst/>
          </a:prstGeom>
        </p:spPr>
      </p:pic>
      <p:pic>
        <p:nvPicPr>
          <p:cNvPr id="10" name="Zástupný symbol pro obsah 4"/>
          <p:cNvPicPr>
            <a:picLocks noChangeAspect="1"/>
          </p:cNvPicPr>
          <p:nvPr userDrawn="1"/>
        </p:nvPicPr>
        <p:blipFill>
          <a:blip r:embed="rId4" cstate="print">
            <a:extLst>
              <a:ext uri="{28A0092B-C50C-407E-A947-70E740481C1C}">
                <a14:useLocalDpi xmlns:a14="http://schemas.microsoft.com/office/drawing/2010/main" val="0"/>
              </a:ext>
            </a:extLst>
          </a:blip>
          <a:srcRect l="34060"/>
          <a:stretch>
            <a:fillRect/>
          </a:stretch>
        </p:blipFill>
        <p:spPr>
          <a:xfrm>
            <a:off x="4150990" y="6320409"/>
            <a:ext cx="8039423" cy="70110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f">
    <p:spTree>
      <p:nvGrpSpPr>
        <p:cNvPr id="1" name=""/>
        <p:cNvGrpSpPr/>
        <p:nvPr/>
      </p:nvGrpSpPr>
      <p:grpSpPr>
        <a:xfrm>
          <a:off x="0" y="0"/>
          <a:ext cx="0" cy="0"/>
          <a:chOff x="0" y="0"/>
          <a:chExt cx="0" cy="0"/>
        </a:xfrm>
      </p:grpSpPr>
      <p:sp>
        <p:nvSpPr>
          <p:cNvPr id="2" name="Nadpis 1"/>
          <p:cNvSpPr>
            <a:spLocks noGrp="1"/>
          </p:cNvSpPr>
          <p:nvPr>
            <p:ph type="title" hasCustomPrompt="1"/>
          </p:nvPr>
        </p:nvSpPr>
        <p:spPr>
          <a:xfrm>
            <a:off x="609521" y="281187"/>
            <a:ext cx="10971372" cy="925313"/>
          </a:xfrm>
          <a:prstGeom prst="rect">
            <a:avLst/>
          </a:prstGeom>
        </p:spPr>
        <p:txBody>
          <a:bodyPr>
            <a:normAutofit/>
          </a:bodyPr>
          <a:lstStyle>
            <a:lvl1pPr algn="l">
              <a:defRPr sz="3600" b="1" baseline="0">
                <a:solidFill>
                  <a:srgbClr val="034EA2"/>
                </a:solidFill>
              </a:defRPr>
            </a:lvl1pPr>
          </a:lstStyle>
          <a:p>
            <a:r>
              <a:rPr lang="cs-CZ"/>
              <a:t>Nadpis</a:t>
            </a:r>
          </a:p>
        </p:txBody>
      </p:sp>
      <p:pic>
        <p:nvPicPr>
          <p:cNvPr id="7" name="Obráze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41069"/>
            <a:ext cx="12208532" cy="103353"/>
          </a:xfrm>
          <a:prstGeom prst="rect">
            <a:avLst/>
          </a:prstGeom>
        </p:spPr>
      </p:pic>
      <p:sp>
        <p:nvSpPr>
          <p:cNvPr id="10" name="Zástupný symbol pro graf 9"/>
          <p:cNvSpPr>
            <a:spLocks noGrp="1"/>
          </p:cNvSpPr>
          <p:nvPr>
            <p:ph type="chart" sz="quarter" idx="13"/>
          </p:nvPr>
        </p:nvSpPr>
        <p:spPr>
          <a:xfrm>
            <a:off x="622300" y="1566863"/>
            <a:ext cx="10945813" cy="4392612"/>
          </a:xfrm>
          <a:prstGeom prst="rect">
            <a:avLst/>
          </a:prstGeom>
        </p:spPr>
        <p:txBody>
          <a:bodyPr/>
          <a:lstStyle/>
          <a:p>
            <a:r>
              <a:rPr lang="cs-CZ"/>
              <a:t>Kliknutím na ikonu přidáte graf.</a:t>
            </a:r>
          </a:p>
        </p:txBody>
      </p:sp>
      <p:sp>
        <p:nvSpPr>
          <p:cNvPr id="9" name="Zástupný symbol pro číslo snímku 8"/>
          <p:cNvSpPr>
            <a:spLocks noGrp="1"/>
          </p:cNvSpPr>
          <p:nvPr>
            <p:ph type="sldNum" sz="quarter" idx="14"/>
          </p:nvPr>
        </p:nvSpPr>
        <p:spPr/>
        <p:txBody>
          <a:bodyPr/>
          <a:lstStyle/>
          <a:p>
            <a:fld id="{177AD5F7-9A70-43A8-B2E8-1F114AD105DD}" type="slidenum">
              <a:rPr lang="cs-CZ" smtClean="0"/>
              <a:pPr/>
              <a:t>‹#›</a:t>
            </a:fld>
            <a:endParaRPr lang="cs-CZ"/>
          </a:p>
        </p:txBody>
      </p:sp>
      <p:pic>
        <p:nvPicPr>
          <p:cNvPr id="11" name="Obrázek 10" descr="OPTP_CZ_RO_B_C-RGB.png"/>
          <p:cNvPicPr>
            <a:picLocks noChangeAspect="1"/>
          </p:cNvPicPr>
          <p:nvPr userDrawn="1"/>
        </p:nvPicPr>
        <p:blipFill>
          <a:blip r:embed="rId3" cstate="print"/>
          <a:stretch>
            <a:fillRect/>
          </a:stretch>
        </p:blipFill>
        <p:spPr>
          <a:xfrm>
            <a:off x="118542" y="6313229"/>
            <a:ext cx="3985914" cy="687828"/>
          </a:xfrm>
          <a:prstGeom prst="rect">
            <a:avLst/>
          </a:prstGeom>
        </p:spPr>
      </p:pic>
      <p:pic>
        <p:nvPicPr>
          <p:cNvPr id="12" name="Zástupný symbol pro obsah 4"/>
          <p:cNvPicPr>
            <a:picLocks noChangeAspect="1"/>
          </p:cNvPicPr>
          <p:nvPr userDrawn="1"/>
        </p:nvPicPr>
        <p:blipFill>
          <a:blip r:embed="rId4" cstate="print">
            <a:extLst>
              <a:ext uri="{28A0092B-C50C-407E-A947-70E740481C1C}">
                <a14:useLocalDpi xmlns:a14="http://schemas.microsoft.com/office/drawing/2010/main" val="0"/>
              </a:ext>
            </a:extLst>
          </a:blip>
          <a:srcRect l="34060"/>
          <a:stretch>
            <a:fillRect/>
          </a:stretch>
        </p:blipFill>
        <p:spPr>
          <a:xfrm>
            <a:off x="4150990" y="6320409"/>
            <a:ext cx="8039423" cy="70110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ulka">
    <p:spTree>
      <p:nvGrpSpPr>
        <p:cNvPr id="1" name=""/>
        <p:cNvGrpSpPr/>
        <p:nvPr/>
      </p:nvGrpSpPr>
      <p:grpSpPr>
        <a:xfrm>
          <a:off x="0" y="0"/>
          <a:ext cx="0" cy="0"/>
          <a:chOff x="0" y="0"/>
          <a:chExt cx="0" cy="0"/>
        </a:xfrm>
      </p:grpSpPr>
      <p:sp>
        <p:nvSpPr>
          <p:cNvPr id="2" name="Nadpis 1"/>
          <p:cNvSpPr>
            <a:spLocks noGrp="1"/>
          </p:cNvSpPr>
          <p:nvPr>
            <p:ph type="title" hasCustomPrompt="1"/>
          </p:nvPr>
        </p:nvSpPr>
        <p:spPr>
          <a:xfrm>
            <a:off x="609521" y="281187"/>
            <a:ext cx="10971372" cy="925313"/>
          </a:xfrm>
          <a:prstGeom prst="rect">
            <a:avLst/>
          </a:prstGeom>
        </p:spPr>
        <p:txBody>
          <a:bodyPr>
            <a:normAutofit/>
          </a:bodyPr>
          <a:lstStyle>
            <a:lvl1pPr algn="l">
              <a:defRPr sz="3600" b="1" baseline="0">
                <a:solidFill>
                  <a:srgbClr val="034EA2"/>
                </a:solidFill>
              </a:defRPr>
            </a:lvl1pPr>
          </a:lstStyle>
          <a:p>
            <a:r>
              <a:rPr lang="cs-CZ"/>
              <a:t>Nadpis</a:t>
            </a:r>
          </a:p>
        </p:txBody>
      </p:sp>
      <p:pic>
        <p:nvPicPr>
          <p:cNvPr id="7" name="Obráze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41069"/>
            <a:ext cx="12208532" cy="103353"/>
          </a:xfrm>
          <a:prstGeom prst="rect">
            <a:avLst/>
          </a:prstGeom>
        </p:spPr>
      </p:pic>
      <p:sp>
        <p:nvSpPr>
          <p:cNvPr id="15" name="Zástupný symbol pro tabulku 14"/>
          <p:cNvSpPr>
            <a:spLocks noGrp="1"/>
          </p:cNvSpPr>
          <p:nvPr>
            <p:ph type="tbl" sz="quarter" idx="13"/>
          </p:nvPr>
        </p:nvSpPr>
        <p:spPr>
          <a:xfrm>
            <a:off x="622300" y="1638300"/>
            <a:ext cx="11017250" cy="4321175"/>
          </a:xfrm>
          <a:prstGeom prst="rect">
            <a:avLst/>
          </a:prstGeom>
        </p:spPr>
        <p:txBody>
          <a:bodyPr/>
          <a:lstStyle/>
          <a:p>
            <a:r>
              <a:rPr lang="cs-CZ"/>
              <a:t>Kliknutím na ikonu přidáte tabulku.</a:t>
            </a:r>
          </a:p>
        </p:txBody>
      </p:sp>
      <p:sp>
        <p:nvSpPr>
          <p:cNvPr id="10" name="Zástupný symbol pro číslo snímku 9"/>
          <p:cNvSpPr>
            <a:spLocks noGrp="1"/>
          </p:cNvSpPr>
          <p:nvPr>
            <p:ph type="sldNum" sz="quarter" idx="15"/>
          </p:nvPr>
        </p:nvSpPr>
        <p:spPr/>
        <p:txBody>
          <a:bodyPr/>
          <a:lstStyle/>
          <a:p>
            <a:fld id="{177AD5F7-9A70-43A8-B2E8-1F114AD105DD}" type="slidenum">
              <a:rPr lang="cs-CZ" smtClean="0"/>
              <a:pPr/>
              <a:t>‹#›</a:t>
            </a:fld>
            <a:endParaRPr lang="cs-CZ"/>
          </a:p>
        </p:txBody>
      </p:sp>
      <p:pic>
        <p:nvPicPr>
          <p:cNvPr id="12" name="Obrázek 11" descr="OPTP_CZ_RO_B_C-RGB.png"/>
          <p:cNvPicPr>
            <a:picLocks noChangeAspect="1"/>
          </p:cNvPicPr>
          <p:nvPr userDrawn="1"/>
        </p:nvPicPr>
        <p:blipFill>
          <a:blip r:embed="rId3" cstate="print"/>
          <a:stretch>
            <a:fillRect/>
          </a:stretch>
        </p:blipFill>
        <p:spPr>
          <a:xfrm>
            <a:off x="118542" y="6313229"/>
            <a:ext cx="3985914" cy="687828"/>
          </a:xfrm>
          <a:prstGeom prst="rect">
            <a:avLst/>
          </a:prstGeom>
        </p:spPr>
      </p:pic>
      <p:pic>
        <p:nvPicPr>
          <p:cNvPr id="13" name="Zástupný symbol pro obsah 4"/>
          <p:cNvPicPr>
            <a:picLocks noChangeAspect="1"/>
          </p:cNvPicPr>
          <p:nvPr userDrawn="1"/>
        </p:nvPicPr>
        <p:blipFill>
          <a:blip r:embed="rId4" cstate="print">
            <a:extLst>
              <a:ext uri="{28A0092B-C50C-407E-A947-70E740481C1C}">
                <a14:useLocalDpi xmlns:a14="http://schemas.microsoft.com/office/drawing/2010/main" val="0"/>
              </a:ext>
            </a:extLst>
          </a:blip>
          <a:srcRect l="34060"/>
          <a:stretch>
            <a:fillRect/>
          </a:stretch>
        </p:blipFill>
        <p:spPr>
          <a:xfrm>
            <a:off x="4150990" y="6320409"/>
            <a:ext cx="8039423" cy="701104"/>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ávěrečný slide">
    <p:spTree>
      <p:nvGrpSpPr>
        <p:cNvPr id="1" name=""/>
        <p:cNvGrpSpPr/>
        <p:nvPr/>
      </p:nvGrpSpPr>
      <p:grpSpPr>
        <a:xfrm>
          <a:off x="0" y="0"/>
          <a:ext cx="0" cy="0"/>
          <a:chOff x="0" y="0"/>
          <a:chExt cx="0" cy="0"/>
        </a:xfrm>
      </p:grpSpPr>
      <p:sp>
        <p:nvSpPr>
          <p:cNvPr id="3" name="Podnadpis 2"/>
          <p:cNvSpPr>
            <a:spLocks noGrp="1"/>
          </p:cNvSpPr>
          <p:nvPr>
            <p:ph type="subTitle" idx="1" hasCustomPrompt="1"/>
          </p:nvPr>
        </p:nvSpPr>
        <p:spPr>
          <a:xfrm>
            <a:off x="1846735" y="4806900"/>
            <a:ext cx="8496944" cy="1008112"/>
          </a:xfrm>
          <a:prstGeom prst="rect">
            <a:avLst/>
          </a:prstGeom>
        </p:spPr>
        <p:txBody>
          <a:bodyPr lIns="90000">
            <a:normAutofit/>
          </a:bodyPr>
          <a:lstStyle>
            <a:lvl1pPr marL="0" indent="0" algn="ctr">
              <a:buNone/>
              <a:defRPr sz="2800" baseline="0">
                <a:solidFill>
                  <a:srgbClr val="034EA2"/>
                </a:solidFill>
              </a:defRPr>
            </a:lvl1pPr>
            <a:lvl2pPr marL="614751" indent="0" algn="ctr">
              <a:buNone/>
              <a:defRPr>
                <a:solidFill>
                  <a:schemeClr val="tx1">
                    <a:tint val="75000"/>
                  </a:schemeClr>
                </a:solidFill>
              </a:defRPr>
            </a:lvl2pPr>
            <a:lvl3pPr marL="1229502" indent="0" algn="ctr">
              <a:buNone/>
              <a:defRPr>
                <a:solidFill>
                  <a:schemeClr val="tx1">
                    <a:tint val="75000"/>
                  </a:schemeClr>
                </a:solidFill>
              </a:defRPr>
            </a:lvl3pPr>
            <a:lvl4pPr marL="1844253" indent="0" algn="ctr">
              <a:buNone/>
              <a:defRPr>
                <a:solidFill>
                  <a:schemeClr val="tx1">
                    <a:tint val="75000"/>
                  </a:schemeClr>
                </a:solidFill>
              </a:defRPr>
            </a:lvl4pPr>
            <a:lvl5pPr marL="2459004" indent="0" algn="ctr">
              <a:buNone/>
              <a:defRPr>
                <a:solidFill>
                  <a:schemeClr val="tx1">
                    <a:tint val="75000"/>
                  </a:schemeClr>
                </a:solidFill>
              </a:defRPr>
            </a:lvl5pPr>
            <a:lvl6pPr marL="3073756" indent="0" algn="ctr">
              <a:buNone/>
              <a:defRPr>
                <a:solidFill>
                  <a:schemeClr val="tx1">
                    <a:tint val="75000"/>
                  </a:schemeClr>
                </a:solidFill>
              </a:defRPr>
            </a:lvl6pPr>
            <a:lvl7pPr marL="3688507" indent="0" algn="ctr">
              <a:buNone/>
              <a:defRPr>
                <a:solidFill>
                  <a:schemeClr val="tx1">
                    <a:tint val="75000"/>
                  </a:schemeClr>
                </a:solidFill>
              </a:defRPr>
            </a:lvl7pPr>
            <a:lvl8pPr marL="4303258" indent="0" algn="ctr">
              <a:buNone/>
              <a:defRPr>
                <a:solidFill>
                  <a:schemeClr val="tx1">
                    <a:tint val="75000"/>
                  </a:schemeClr>
                </a:solidFill>
              </a:defRPr>
            </a:lvl8pPr>
            <a:lvl9pPr marL="4918009" indent="0" algn="ctr">
              <a:buNone/>
              <a:defRPr>
                <a:solidFill>
                  <a:schemeClr val="tx1">
                    <a:tint val="75000"/>
                  </a:schemeClr>
                </a:solidFill>
              </a:defRPr>
            </a:lvl9pPr>
          </a:lstStyle>
          <a:p>
            <a:r>
              <a:rPr lang="cs-CZ"/>
              <a:t>Jméno autora/autorů a kontakt</a:t>
            </a:r>
          </a:p>
        </p:txBody>
      </p:sp>
      <p:sp>
        <p:nvSpPr>
          <p:cNvPr id="19" name="Nadpis 18"/>
          <p:cNvSpPr>
            <a:spLocks noGrp="1"/>
          </p:cNvSpPr>
          <p:nvPr>
            <p:ph type="title" hasCustomPrompt="1"/>
          </p:nvPr>
        </p:nvSpPr>
        <p:spPr>
          <a:xfrm>
            <a:off x="1054100" y="2789238"/>
            <a:ext cx="10081666" cy="1225574"/>
          </a:xfrm>
          <a:prstGeom prst="rect">
            <a:avLst/>
          </a:prstGeom>
        </p:spPr>
        <p:txBody>
          <a:bodyPr lIns="90000">
            <a:normAutofit/>
          </a:bodyPr>
          <a:lstStyle>
            <a:lvl1pPr algn="ctr">
              <a:defRPr sz="5400" b="0" baseline="0">
                <a:solidFill>
                  <a:srgbClr val="034EA2"/>
                </a:solidFill>
              </a:defRPr>
            </a:lvl1pPr>
          </a:lstStyle>
          <a:p>
            <a:r>
              <a:rPr lang="cs-CZ"/>
              <a:t>Rozloučení</a:t>
            </a:r>
          </a:p>
        </p:txBody>
      </p:sp>
      <p:pic>
        <p:nvPicPr>
          <p:cNvPr id="9" name="Obrázek 8" descr="roh-01.png"/>
          <p:cNvPicPr>
            <a:picLocks noChangeAspect="1"/>
          </p:cNvPicPr>
          <p:nvPr userDrawn="1"/>
        </p:nvPicPr>
        <p:blipFill>
          <a:blip r:embed="rId2" cstate="print"/>
          <a:stretch>
            <a:fillRect/>
          </a:stretch>
        </p:blipFill>
        <p:spPr>
          <a:xfrm>
            <a:off x="7599538" y="0"/>
            <a:ext cx="4590876" cy="4590876"/>
          </a:xfrm>
          <a:prstGeom prst="rect">
            <a:avLst/>
          </a:prstGeom>
        </p:spPr>
      </p:pic>
      <p:pic>
        <p:nvPicPr>
          <p:cNvPr id="10" name="Obrázek 9" descr="OPTP_CZ_RO_B_C-RGB.png"/>
          <p:cNvPicPr>
            <a:picLocks noChangeAspect="1"/>
          </p:cNvPicPr>
          <p:nvPr userDrawn="1"/>
        </p:nvPicPr>
        <p:blipFill>
          <a:blip r:embed="rId3" cstate="print"/>
          <a:stretch>
            <a:fillRect/>
          </a:stretch>
        </p:blipFill>
        <p:spPr>
          <a:xfrm>
            <a:off x="3862958" y="5959028"/>
            <a:ext cx="4464496" cy="77041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Intruductory slide">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9490" y="-1"/>
            <a:ext cx="12480855" cy="7021513"/>
          </a:xfrm>
          <a:prstGeom prst="rect">
            <a:avLst/>
          </a:prstGeom>
        </p:spPr>
      </p:pic>
      <p:sp>
        <p:nvSpPr>
          <p:cNvPr id="3" name="Podnadpis 2"/>
          <p:cNvSpPr>
            <a:spLocks noGrp="1"/>
          </p:cNvSpPr>
          <p:nvPr>
            <p:ph type="subTitle" idx="1" hasCustomPrompt="1"/>
          </p:nvPr>
        </p:nvSpPr>
        <p:spPr>
          <a:xfrm>
            <a:off x="900000" y="4734893"/>
            <a:ext cx="8533289" cy="504055"/>
          </a:xfrm>
        </p:spPr>
        <p:txBody>
          <a:bodyPr lIns="90000">
            <a:normAutofit/>
          </a:bodyPr>
          <a:lstStyle>
            <a:lvl1pPr marL="0" indent="0" algn="l">
              <a:buNone/>
              <a:defRPr sz="2800" baseline="0">
                <a:solidFill>
                  <a:srgbClr val="034EA2"/>
                </a:solidFill>
              </a:defRPr>
            </a:lvl1pPr>
            <a:lvl2pPr marL="614751" indent="0" algn="ctr">
              <a:buNone/>
              <a:defRPr>
                <a:solidFill>
                  <a:schemeClr val="tx1">
                    <a:tint val="75000"/>
                  </a:schemeClr>
                </a:solidFill>
              </a:defRPr>
            </a:lvl2pPr>
            <a:lvl3pPr marL="1229502" indent="0" algn="ctr">
              <a:buNone/>
              <a:defRPr>
                <a:solidFill>
                  <a:schemeClr val="tx1">
                    <a:tint val="75000"/>
                  </a:schemeClr>
                </a:solidFill>
              </a:defRPr>
            </a:lvl3pPr>
            <a:lvl4pPr marL="1844253" indent="0" algn="ctr">
              <a:buNone/>
              <a:defRPr>
                <a:solidFill>
                  <a:schemeClr val="tx1">
                    <a:tint val="75000"/>
                  </a:schemeClr>
                </a:solidFill>
              </a:defRPr>
            </a:lvl4pPr>
            <a:lvl5pPr marL="2459004" indent="0" algn="ctr">
              <a:buNone/>
              <a:defRPr>
                <a:solidFill>
                  <a:schemeClr val="tx1">
                    <a:tint val="75000"/>
                  </a:schemeClr>
                </a:solidFill>
              </a:defRPr>
            </a:lvl5pPr>
            <a:lvl6pPr marL="3073756" indent="0" algn="ctr">
              <a:buNone/>
              <a:defRPr>
                <a:solidFill>
                  <a:schemeClr val="tx1">
                    <a:tint val="75000"/>
                  </a:schemeClr>
                </a:solidFill>
              </a:defRPr>
            </a:lvl6pPr>
            <a:lvl7pPr marL="3688507" indent="0" algn="ctr">
              <a:buNone/>
              <a:defRPr>
                <a:solidFill>
                  <a:schemeClr val="tx1">
                    <a:tint val="75000"/>
                  </a:schemeClr>
                </a:solidFill>
              </a:defRPr>
            </a:lvl7pPr>
            <a:lvl8pPr marL="4303258" indent="0" algn="ctr">
              <a:buNone/>
              <a:defRPr>
                <a:solidFill>
                  <a:schemeClr val="tx1">
                    <a:tint val="75000"/>
                  </a:schemeClr>
                </a:solidFill>
              </a:defRPr>
            </a:lvl8pPr>
            <a:lvl9pPr marL="4918009" indent="0" algn="ctr">
              <a:buNone/>
              <a:defRPr>
                <a:solidFill>
                  <a:schemeClr val="tx1">
                    <a:tint val="75000"/>
                  </a:schemeClr>
                </a:solidFill>
              </a:defRPr>
            </a:lvl9pPr>
          </a:lstStyle>
          <a:p>
            <a:r>
              <a:rPr lang="en-GB" noProof="0" dirty="0"/>
              <a:t>Name</a:t>
            </a:r>
          </a:p>
        </p:txBody>
      </p:sp>
      <p:sp>
        <p:nvSpPr>
          <p:cNvPr id="8" name="TextovéPole 7"/>
          <p:cNvSpPr txBox="1"/>
          <p:nvPr userDrawn="1"/>
        </p:nvSpPr>
        <p:spPr>
          <a:xfrm>
            <a:off x="900000" y="900000"/>
            <a:ext cx="4464496" cy="615553"/>
          </a:xfrm>
          <a:prstGeom prst="rect">
            <a:avLst/>
          </a:prstGeom>
          <a:noFill/>
        </p:spPr>
        <p:txBody>
          <a:bodyPr wrap="square" rtlCol="0">
            <a:spAutoFit/>
          </a:bodyPr>
          <a:lstStyle/>
          <a:p>
            <a:r>
              <a:rPr lang="cs-CZ" sz="1400" b="1" dirty="0"/>
              <a:t>MINISTRY OF REGIONAL DEVELOPMENT</a:t>
            </a:r>
            <a:br>
              <a:rPr lang="cs-CZ" b="1" dirty="0"/>
            </a:br>
            <a:r>
              <a:rPr lang="en-GB" sz="2000" b="1" noProof="0" dirty="0"/>
              <a:t>National Coordination Authority</a:t>
            </a:r>
          </a:p>
        </p:txBody>
      </p:sp>
      <p:sp>
        <p:nvSpPr>
          <p:cNvPr id="15" name="Zástupný symbol pro datum 14"/>
          <p:cNvSpPr>
            <a:spLocks noGrp="1"/>
          </p:cNvSpPr>
          <p:nvPr>
            <p:ph type="dt" sz="half" idx="14"/>
          </p:nvPr>
        </p:nvSpPr>
        <p:spPr/>
        <p:txBody>
          <a:bodyPr/>
          <a:lstStyle/>
          <a:p>
            <a:fld id="{439F8D96-C7F4-43BB-8FFA-398C87E3D2E4}" type="datetimeFigureOut">
              <a:rPr lang="cs-CZ" smtClean="0"/>
              <a:pPr/>
              <a:t>11.05.2023</a:t>
            </a:fld>
            <a:endParaRPr lang="cs-CZ"/>
          </a:p>
        </p:txBody>
      </p:sp>
      <p:sp>
        <p:nvSpPr>
          <p:cNvPr id="16" name="Zástupný symbol pro číslo snímku 15"/>
          <p:cNvSpPr>
            <a:spLocks noGrp="1"/>
          </p:cNvSpPr>
          <p:nvPr>
            <p:ph type="sldNum" sz="quarter" idx="15"/>
          </p:nvPr>
        </p:nvSpPr>
        <p:spPr/>
        <p:txBody>
          <a:bodyPr/>
          <a:lstStyle/>
          <a:p>
            <a:fld id="{177AD5F7-9A70-43A8-B2E8-1F114AD105DD}" type="slidenum">
              <a:rPr lang="cs-CZ" smtClean="0"/>
              <a:pPr/>
              <a:t>‹#›</a:t>
            </a:fld>
            <a:endParaRPr lang="cs-CZ"/>
          </a:p>
        </p:txBody>
      </p:sp>
      <p:sp>
        <p:nvSpPr>
          <p:cNvPr id="17" name="Zástupný symbol pro zápatí 16"/>
          <p:cNvSpPr>
            <a:spLocks noGrp="1"/>
          </p:cNvSpPr>
          <p:nvPr>
            <p:ph type="ftr" sz="quarter" idx="16"/>
          </p:nvPr>
        </p:nvSpPr>
        <p:spPr/>
        <p:txBody>
          <a:bodyPr/>
          <a:lstStyle/>
          <a:p>
            <a:endParaRPr lang="cs-CZ"/>
          </a:p>
        </p:txBody>
      </p:sp>
      <p:sp>
        <p:nvSpPr>
          <p:cNvPr id="19" name="Nadpis 18"/>
          <p:cNvSpPr>
            <a:spLocks noGrp="1"/>
          </p:cNvSpPr>
          <p:nvPr>
            <p:ph type="title" hasCustomPrompt="1"/>
          </p:nvPr>
        </p:nvSpPr>
        <p:spPr>
          <a:xfrm>
            <a:off x="900000" y="2160000"/>
            <a:ext cx="10971372" cy="1170252"/>
          </a:xfrm>
        </p:spPr>
        <p:txBody>
          <a:bodyPr lIns="90000">
            <a:normAutofit/>
          </a:bodyPr>
          <a:lstStyle>
            <a:lvl1pPr algn="l">
              <a:defRPr sz="4000" b="1" baseline="0">
                <a:solidFill>
                  <a:srgbClr val="034EA2"/>
                </a:solidFill>
              </a:defRPr>
            </a:lvl1pPr>
          </a:lstStyle>
          <a:p>
            <a:r>
              <a:rPr lang="en-GB" noProof="0" dirty="0"/>
              <a:t>Title</a:t>
            </a:r>
          </a:p>
        </p:txBody>
      </p:sp>
      <p:sp>
        <p:nvSpPr>
          <p:cNvPr id="24" name="Zástupný symbol pro text 23"/>
          <p:cNvSpPr>
            <a:spLocks noGrp="1"/>
          </p:cNvSpPr>
          <p:nvPr>
            <p:ph type="body" sz="quarter" idx="17" hasCustomPrompt="1"/>
          </p:nvPr>
        </p:nvSpPr>
        <p:spPr>
          <a:xfrm>
            <a:off x="900000" y="5454650"/>
            <a:ext cx="4608512" cy="360363"/>
          </a:xfrm>
        </p:spPr>
        <p:txBody>
          <a:bodyPr lIns="90000" rIns="144000">
            <a:noAutofit/>
          </a:bodyPr>
          <a:lstStyle>
            <a:lvl1pPr>
              <a:buNone/>
              <a:defRPr sz="2000">
                <a:solidFill>
                  <a:srgbClr val="034EA2"/>
                </a:solidFill>
              </a:defRPr>
            </a:lvl1pPr>
          </a:lstStyle>
          <a:p>
            <a:pPr lvl="0"/>
            <a:r>
              <a:rPr lang="en-GB" noProof="0" dirty="0"/>
              <a:t>Date and place</a:t>
            </a:r>
          </a:p>
        </p:txBody>
      </p:sp>
    </p:spTree>
    <p:extLst>
      <p:ext uri="{BB962C8B-B14F-4D97-AF65-F5344CB8AC3E}">
        <p14:creationId xmlns:p14="http://schemas.microsoft.com/office/powerpoint/2010/main" val="3719812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Zástupný symbol pro číslo snímku 5"/>
          <p:cNvSpPr>
            <a:spLocks noGrp="1"/>
          </p:cNvSpPr>
          <p:nvPr>
            <p:ph type="sldNum" sz="quarter" idx="4"/>
          </p:nvPr>
        </p:nvSpPr>
        <p:spPr>
          <a:xfrm>
            <a:off x="8759502" y="5887020"/>
            <a:ext cx="2844430" cy="373831"/>
          </a:xfrm>
          <a:prstGeom prst="rect">
            <a:avLst/>
          </a:prstGeom>
        </p:spPr>
        <p:txBody>
          <a:bodyPr vert="horz" lIns="122950" tIns="61475" rIns="122950" bIns="61475" rtlCol="0" anchor="ctr"/>
          <a:lstStyle>
            <a:lvl1pPr algn="r">
              <a:defRPr sz="1600">
                <a:solidFill>
                  <a:schemeClr val="tx1">
                    <a:tint val="75000"/>
                  </a:schemeClr>
                </a:solidFill>
              </a:defRPr>
            </a:lvl1pPr>
          </a:lstStyle>
          <a:p>
            <a:fld id="{177AD5F7-9A70-43A8-B2E8-1F114AD105DD}"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661" r:id="rId1"/>
    <p:sldLayoutId id="2147483650" r:id="rId2"/>
    <p:sldLayoutId id="2147483660" r:id="rId3"/>
    <p:sldLayoutId id="2147483662" r:id="rId4"/>
    <p:sldLayoutId id="2147483663" r:id="rId5"/>
    <p:sldLayoutId id="2147483649" r:id="rId6"/>
    <p:sldLayoutId id="2147483664" r:id="rId7"/>
  </p:sldLayoutIdLst>
  <p:txStyles>
    <p:titleStyle>
      <a:lvl1pPr algn="ctr" defTabSz="1229502" rtl="0" eaLnBrk="1" latinLnBrk="0" hangingPunct="1">
        <a:spcBef>
          <a:spcPct val="0"/>
        </a:spcBef>
        <a:buNone/>
        <a:defRPr sz="5900" kern="1200">
          <a:solidFill>
            <a:schemeClr val="tx1"/>
          </a:solidFill>
          <a:latin typeface="+mj-lt"/>
          <a:ea typeface="+mj-ea"/>
          <a:cs typeface="+mj-cs"/>
        </a:defRPr>
      </a:lvl1pPr>
    </p:titleStyle>
    <p:bodyStyle>
      <a:lvl1pPr marL="461063" indent="-461063" algn="l" defTabSz="1229502"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8971" indent="-384219" algn="l" defTabSz="1229502"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36878" indent="-307376" algn="l" defTabSz="1229502"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51629"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66380"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cs-CZ"/>
      </a:defPPr>
      <a:lvl1pPr marL="0" algn="l" defTabSz="1229502" rtl="0" eaLnBrk="1" latinLnBrk="0" hangingPunct="1">
        <a:defRPr sz="2400" kern="1200">
          <a:solidFill>
            <a:schemeClr val="tx1"/>
          </a:solidFill>
          <a:latin typeface="+mn-lt"/>
          <a:ea typeface="+mn-ea"/>
          <a:cs typeface="+mn-cs"/>
        </a:defRPr>
      </a:lvl1pPr>
      <a:lvl2pPr marL="614751" algn="l" defTabSz="1229502" rtl="0" eaLnBrk="1" latinLnBrk="0" hangingPunct="1">
        <a:defRPr sz="2400" kern="1200">
          <a:solidFill>
            <a:schemeClr val="tx1"/>
          </a:solidFill>
          <a:latin typeface="+mn-lt"/>
          <a:ea typeface="+mn-ea"/>
          <a:cs typeface="+mn-cs"/>
        </a:defRPr>
      </a:lvl2pPr>
      <a:lvl3pPr marL="1229502" algn="l" defTabSz="1229502" rtl="0" eaLnBrk="1" latinLnBrk="0" hangingPunct="1">
        <a:defRPr sz="2400" kern="1200">
          <a:solidFill>
            <a:schemeClr val="tx1"/>
          </a:solidFill>
          <a:latin typeface="+mn-lt"/>
          <a:ea typeface="+mn-ea"/>
          <a:cs typeface="+mn-cs"/>
        </a:defRPr>
      </a:lvl3pPr>
      <a:lvl4pPr marL="1844253" algn="l" defTabSz="1229502" rtl="0" eaLnBrk="1" latinLnBrk="0" hangingPunct="1">
        <a:defRPr sz="2400" kern="1200">
          <a:solidFill>
            <a:schemeClr val="tx1"/>
          </a:solidFill>
          <a:latin typeface="+mn-lt"/>
          <a:ea typeface="+mn-ea"/>
          <a:cs typeface="+mn-cs"/>
        </a:defRPr>
      </a:lvl4pPr>
      <a:lvl5pPr marL="2459004" algn="l" defTabSz="1229502" rtl="0" eaLnBrk="1" latinLnBrk="0" hangingPunct="1">
        <a:defRPr sz="2400" kern="1200">
          <a:solidFill>
            <a:schemeClr val="tx1"/>
          </a:solidFill>
          <a:latin typeface="+mn-lt"/>
          <a:ea typeface="+mn-ea"/>
          <a:cs typeface="+mn-cs"/>
        </a:defRPr>
      </a:lvl5pPr>
      <a:lvl6pPr marL="3073756" algn="l" defTabSz="1229502" rtl="0" eaLnBrk="1" latinLnBrk="0" hangingPunct="1">
        <a:defRPr sz="2400" kern="1200">
          <a:solidFill>
            <a:schemeClr val="tx1"/>
          </a:solidFill>
          <a:latin typeface="+mn-lt"/>
          <a:ea typeface="+mn-ea"/>
          <a:cs typeface="+mn-cs"/>
        </a:defRPr>
      </a:lvl6pPr>
      <a:lvl7pPr marL="3688507" algn="l" defTabSz="1229502" rtl="0" eaLnBrk="1" latinLnBrk="0" hangingPunct="1">
        <a:defRPr sz="2400" kern="1200">
          <a:solidFill>
            <a:schemeClr val="tx1"/>
          </a:solidFill>
          <a:latin typeface="+mn-lt"/>
          <a:ea typeface="+mn-ea"/>
          <a:cs typeface="+mn-cs"/>
        </a:defRPr>
      </a:lvl7pPr>
      <a:lvl8pPr marL="4303258" algn="l" defTabSz="1229502" rtl="0" eaLnBrk="1" latinLnBrk="0" hangingPunct="1">
        <a:defRPr sz="2400" kern="1200">
          <a:solidFill>
            <a:schemeClr val="tx1"/>
          </a:solidFill>
          <a:latin typeface="+mn-lt"/>
          <a:ea typeface="+mn-ea"/>
          <a:cs typeface="+mn-cs"/>
        </a:defRPr>
      </a:lvl8pPr>
      <a:lvl9pPr marL="4918009" algn="l" defTabSz="1229502"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www.stream.cz/cesko-netradicne-kde-fondy-eu-pomahaji"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dotaceeu.cz/cs/jak-evropske-dotace-pomahaji/kde-eu-fondy-pomahaji"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dotaceeu.cz/AbecedaFondu"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hyperlink" Target="https://www.dotaceeu.cz/podcasty"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2">
            <a:extLst>
              <a:ext uri="{FF2B5EF4-FFF2-40B4-BE49-F238E27FC236}">
                <a16:creationId xmlns:a16="http://schemas.microsoft.com/office/drawing/2014/main" id="{4682F29C-5022-B421-BBB1-6A421DA72BB4}"/>
              </a:ext>
            </a:extLst>
          </p:cNvPr>
          <p:cNvSpPr>
            <a:spLocks noGrp="1"/>
          </p:cNvSpPr>
          <p:nvPr>
            <p:ph type="title"/>
          </p:nvPr>
        </p:nvSpPr>
        <p:spPr>
          <a:xfrm>
            <a:off x="900113" y="2160588"/>
            <a:ext cx="10971212" cy="1169987"/>
          </a:xfrm>
        </p:spPr>
        <p:txBody>
          <a:bodyPr>
            <a:normAutofit fontScale="90000"/>
          </a:bodyPr>
          <a:lstStyle/>
          <a:p>
            <a:r>
              <a:rPr lang="cs-CZ" sz="4400" dirty="0"/>
              <a:t>Monitoring </a:t>
            </a:r>
            <a:r>
              <a:rPr lang="cs-CZ" sz="4400" dirty="0" err="1"/>
              <a:t>Committee</a:t>
            </a:r>
            <a:r>
              <a:rPr lang="cs-CZ" sz="4400" dirty="0"/>
              <a:t> OPTA</a:t>
            </a:r>
            <a:br>
              <a:rPr lang="cs-CZ" sz="4400" dirty="0"/>
            </a:br>
            <a:r>
              <a:rPr lang="cs-CZ" sz="4400" dirty="0" err="1">
                <a:solidFill>
                  <a:schemeClr val="tx1"/>
                </a:solidFill>
              </a:rPr>
              <a:t>Current</a:t>
            </a:r>
            <a:r>
              <a:rPr lang="cs-CZ" sz="4400" dirty="0">
                <a:solidFill>
                  <a:schemeClr val="tx1"/>
                </a:solidFill>
              </a:rPr>
              <a:t> </a:t>
            </a:r>
            <a:r>
              <a:rPr lang="cs-CZ" sz="4400" dirty="0" err="1">
                <a:solidFill>
                  <a:schemeClr val="tx1"/>
                </a:solidFill>
              </a:rPr>
              <a:t>Communication</a:t>
            </a:r>
            <a:r>
              <a:rPr lang="cs-CZ" sz="4400" dirty="0">
                <a:solidFill>
                  <a:schemeClr val="tx1"/>
                </a:solidFill>
              </a:rPr>
              <a:t> </a:t>
            </a:r>
            <a:r>
              <a:rPr lang="cs-CZ" sz="4400" dirty="0" err="1">
                <a:solidFill>
                  <a:schemeClr val="tx1"/>
                </a:solidFill>
              </a:rPr>
              <a:t>Activities</a:t>
            </a:r>
            <a:endParaRPr lang="cs-CZ" dirty="0">
              <a:solidFill>
                <a:schemeClr val="tx1"/>
              </a:solidFill>
            </a:endParaRPr>
          </a:p>
        </p:txBody>
      </p:sp>
      <p:sp>
        <p:nvSpPr>
          <p:cNvPr id="6" name="Zástupný symbol pro text 3">
            <a:extLst>
              <a:ext uri="{FF2B5EF4-FFF2-40B4-BE49-F238E27FC236}">
                <a16:creationId xmlns:a16="http://schemas.microsoft.com/office/drawing/2014/main" id="{95CFCBBC-480F-4523-A7BE-9CC635D49C95}"/>
              </a:ext>
            </a:extLst>
          </p:cNvPr>
          <p:cNvSpPr txBox="1">
            <a:spLocks/>
          </p:cNvSpPr>
          <p:nvPr/>
        </p:nvSpPr>
        <p:spPr>
          <a:xfrm>
            <a:off x="900113" y="4923516"/>
            <a:ext cx="8594196" cy="1080120"/>
          </a:xfrm>
        </p:spPr>
        <p:txBody>
          <a:bodyPr lIns="90000" rIns="144000">
            <a:noAutofit/>
          </a:bodyPr>
          <a:lstStyle>
            <a:lvl1pPr marL="461063" indent="-461063" algn="l" defTabSz="1229502" rtl="0" eaLnBrk="1" latinLnBrk="0" hangingPunct="1">
              <a:spcBef>
                <a:spcPct val="20000"/>
              </a:spcBef>
              <a:buFont typeface="Arial" pitchFamily="34" charset="0"/>
              <a:buNone/>
              <a:defRPr sz="2000" kern="1200">
                <a:solidFill>
                  <a:srgbClr val="034EA2"/>
                </a:solidFill>
                <a:latin typeface="+mn-lt"/>
                <a:ea typeface="+mn-ea"/>
                <a:cs typeface="+mn-cs"/>
              </a:defRPr>
            </a:lvl1pPr>
            <a:lvl2pPr marL="998971" indent="-384219" algn="l" defTabSz="1229502"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36878" indent="-307376" algn="l" defTabSz="1229502"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51629"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66380"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r>
              <a:rPr lang="cs-CZ" sz="2400" b="1" dirty="0">
                <a:solidFill>
                  <a:schemeClr val="tx1"/>
                </a:solidFill>
              </a:rPr>
              <a:t>11 May 2023</a:t>
            </a:r>
          </a:p>
          <a:p>
            <a:r>
              <a:rPr lang="cs-CZ" b="1" dirty="0"/>
              <a:t>Pardubice</a:t>
            </a:r>
          </a:p>
          <a:p>
            <a:r>
              <a:rPr lang="cs-CZ" b="1" dirty="0"/>
              <a:t>Radek Kobza, </a:t>
            </a:r>
            <a:r>
              <a:rPr lang="cs-CZ" b="1" dirty="0" err="1"/>
              <a:t>MoRD</a:t>
            </a:r>
            <a:r>
              <a:rPr lang="cs-CZ" b="1" dirty="0"/>
              <a:t> - NCA, Department </a:t>
            </a:r>
            <a:r>
              <a:rPr lang="cs-CZ" b="1" dirty="0" err="1"/>
              <a:t>of</a:t>
            </a:r>
            <a:r>
              <a:rPr lang="cs-CZ" b="1" dirty="0"/>
              <a:t> EU </a:t>
            </a:r>
            <a:r>
              <a:rPr lang="cs-CZ" b="1" dirty="0" err="1"/>
              <a:t>Funds</a:t>
            </a:r>
            <a:r>
              <a:rPr lang="cs-CZ" b="1" dirty="0"/>
              <a:t> Publicity and </a:t>
            </a:r>
            <a:r>
              <a:rPr lang="cs-CZ" b="1" dirty="0" err="1"/>
              <a:t>Evaluation</a:t>
            </a:r>
            <a:endParaRPr lang="cs-CZ" dirty="0"/>
          </a:p>
        </p:txBody>
      </p:sp>
    </p:spTree>
    <p:extLst>
      <p:ext uri="{BB962C8B-B14F-4D97-AF65-F5344CB8AC3E}">
        <p14:creationId xmlns:p14="http://schemas.microsoft.com/office/powerpoint/2010/main" val="767386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4B5BCD8-AA63-45D8-8955-FD8D66A6570F}"/>
              </a:ext>
            </a:extLst>
          </p:cNvPr>
          <p:cNvSpPr>
            <a:spLocks noGrp="1"/>
          </p:cNvSpPr>
          <p:nvPr>
            <p:ph type="title"/>
          </p:nvPr>
        </p:nvSpPr>
        <p:spPr>
          <a:xfrm>
            <a:off x="609520" y="228509"/>
            <a:ext cx="11328480" cy="925313"/>
          </a:xfrm>
        </p:spPr>
        <p:txBody>
          <a:bodyPr>
            <a:normAutofit fontScale="90000"/>
          </a:bodyPr>
          <a:lstStyle/>
          <a:p>
            <a:r>
              <a:rPr lang="en-US" dirty="0"/>
              <a:t>Czech Republic </a:t>
            </a:r>
            <a:r>
              <a:rPr lang="cs-CZ" dirty="0"/>
              <a:t>U</a:t>
            </a:r>
            <a:r>
              <a:rPr lang="en-US" dirty="0" err="1"/>
              <a:t>nconventionally</a:t>
            </a:r>
            <a:r>
              <a:rPr lang="en-US" dirty="0"/>
              <a:t> on </a:t>
            </a:r>
            <a:r>
              <a:rPr lang="en-US" dirty="0" err="1"/>
              <a:t>Seznam</a:t>
            </a:r>
            <a:r>
              <a:rPr lang="en-US" dirty="0"/>
              <a:t> STREAM</a:t>
            </a:r>
            <a:br>
              <a:rPr lang="en-US" dirty="0"/>
            </a:br>
            <a:r>
              <a:rPr lang="en-US" sz="3100" dirty="0">
                <a:solidFill>
                  <a:schemeClr val="tx1"/>
                </a:solidFill>
              </a:rPr>
              <a:t>From a classic event, through an online event to a digital campaign </a:t>
            </a:r>
            <a:r>
              <a:rPr lang="en-US" dirty="0"/>
              <a:t>
</a:t>
            </a:r>
            <a:endParaRPr lang="cs-CZ" dirty="0">
              <a:solidFill>
                <a:schemeClr val="tx1"/>
              </a:solidFill>
            </a:endParaRPr>
          </a:p>
        </p:txBody>
      </p:sp>
      <p:pic>
        <p:nvPicPr>
          <p:cNvPr id="11" name="Zástupný obsah 10">
            <a:extLst>
              <a:ext uri="{FF2B5EF4-FFF2-40B4-BE49-F238E27FC236}">
                <a16:creationId xmlns:a16="http://schemas.microsoft.com/office/drawing/2014/main" id="{678D6577-A5D0-F905-20E8-A2EC317C1435}"/>
              </a:ext>
            </a:extLst>
          </p:cNvPr>
          <p:cNvPicPr>
            <a:picLocks noGrp="1" noChangeAspect="1"/>
          </p:cNvPicPr>
          <p:nvPr>
            <p:ph idx="1"/>
          </p:nvPr>
        </p:nvPicPr>
        <p:blipFill rotWithShape="1">
          <a:blip r:embed="rId2"/>
          <a:srcRect b="24031"/>
          <a:stretch/>
        </p:blipFill>
        <p:spPr>
          <a:xfrm>
            <a:off x="406672" y="2057236"/>
            <a:ext cx="4852213" cy="3222373"/>
          </a:xfrm>
        </p:spPr>
      </p:pic>
      <p:sp>
        <p:nvSpPr>
          <p:cNvPr id="12" name="Zástupný obsah 2">
            <a:extLst>
              <a:ext uri="{FF2B5EF4-FFF2-40B4-BE49-F238E27FC236}">
                <a16:creationId xmlns:a16="http://schemas.microsoft.com/office/drawing/2014/main" id="{BA544F6A-6F66-AB71-2B54-80005C34F060}"/>
              </a:ext>
            </a:extLst>
          </p:cNvPr>
          <p:cNvSpPr txBox="1">
            <a:spLocks/>
          </p:cNvSpPr>
          <p:nvPr/>
        </p:nvSpPr>
        <p:spPr>
          <a:xfrm>
            <a:off x="5544986" y="1511465"/>
            <a:ext cx="6645427" cy="4604109"/>
          </a:xfrm>
          <a:prstGeom prst="rect">
            <a:avLst/>
          </a:prstGeom>
        </p:spPr>
        <p:txBody>
          <a:bodyPr/>
          <a:lstStyle>
            <a:lvl1pPr marL="450320" indent="-450320" algn="l" defTabSz="1200855" rtl="0" eaLnBrk="1" latinLnBrk="0" hangingPunct="1">
              <a:spcBef>
                <a:spcPct val="20000"/>
              </a:spcBef>
              <a:buFont typeface="Arial" pitchFamily="34" charset="0"/>
              <a:buChar char="•"/>
              <a:defRPr sz="3907" kern="1200">
                <a:solidFill>
                  <a:schemeClr val="tx1"/>
                </a:solidFill>
                <a:latin typeface="+mn-lt"/>
                <a:ea typeface="+mn-ea"/>
                <a:cs typeface="+mn-cs"/>
              </a:defRPr>
            </a:lvl1pPr>
            <a:lvl2pPr marL="975695" indent="-375267" algn="l" defTabSz="1200855" rtl="0" eaLnBrk="1" latinLnBrk="0" hangingPunct="1">
              <a:spcBef>
                <a:spcPct val="20000"/>
              </a:spcBef>
              <a:buFont typeface="Arial" pitchFamily="34" charset="0"/>
              <a:buChar char="»"/>
              <a:defRPr sz="3516" kern="1200">
                <a:solidFill>
                  <a:schemeClr val="tx1"/>
                </a:solidFill>
                <a:latin typeface="+mn-lt"/>
                <a:ea typeface="+mn-ea"/>
                <a:cs typeface="+mn-cs"/>
              </a:defRPr>
            </a:lvl2pPr>
            <a:lvl3pPr marL="1501069" indent="-300214" algn="l" defTabSz="1200855" rtl="0" eaLnBrk="1" latinLnBrk="0" hangingPunct="1">
              <a:spcBef>
                <a:spcPct val="20000"/>
              </a:spcBef>
              <a:buFont typeface="Arial" pitchFamily="34" charset="0"/>
              <a:buChar char="•"/>
              <a:defRPr sz="3125" kern="1200">
                <a:solidFill>
                  <a:schemeClr val="tx1"/>
                </a:solidFill>
                <a:latin typeface="+mn-lt"/>
                <a:ea typeface="+mn-ea"/>
                <a:cs typeface="+mn-cs"/>
              </a:defRPr>
            </a:lvl3pPr>
            <a:lvl4pPr marL="2101496" indent="-300214" algn="l" defTabSz="1200855" rtl="0" eaLnBrk="1" latinLnBrk="0" hangingPunct="1">
              <a:spcBef>
                <a:spcPct val="20000"/>
              </a:spcBef>
              <a:buFont typeface="Arial" pitchFamily="34" charset="0"/>
              <a:buChar char="»"/>
              <a:defRPr sz="2637" kern="1200">
                <a:solidFill>
                  <a:schemeClr val="tx1"/>
                </a:solidFill>
                <a:latin typeface="+mn-lt"/>
                <a:ea typeface="+mn-ea"/>
                <a:cs typeface="+mn-cs"/>
              </a:defRPr>
            </a:lvl4pPr>
            <a:lvl5pPr marL="2701923" indent="-300214" algn="l" defTabSz="1200855" rtl="0" eaLnBrk="1" latinLnBrk="0" hangingPunct="1">
              <a:spcBef>
                <a:spcPct val="20000"/>
              </a:spcBef>
              <a:buFont typeface="Arial" pitchFamily="34" charset="0"/>
              <a:buChar char="•"/>
              <a:defRPr sz="2637" kern="1200">
                <a:solidFill>
                  <a:schemeClr val="tx1"/>
                </a:solidFill>
                <a:latin typeface="+mn-lt"/>
                <a:ea typeface="+mn-ea"/>
                <a:cs typeface="+mn-cs"/>
              </a:defRPr>
            </a:lvl5pPr>
            <a:lvl6pPr marL="3302351" indent="-300214" algn="l" defTabSz="1200855" rtl="0" eaLnBrk="1" latinLnBrk="0" hangingPunct="1">
              <a:spcBef>
                <a:spcPct val="20000"/>
              </a:spcBef>
              <a:buFont typeface="Arial" pitchFamily="34" charset="0"/>
              <a:buChar char="•"/>
              <a:defRPr sz="2637" kern="1200">
                <a:solidFill>
                  <a:schemeClr val="tx1"/>
                </a:solidFill>
                <a:latin typeface="+mn-lt"/>
                <a:ea typeface="+mn-ea"/>
                <a:cs typeface="+mn-cs"/>
              </a:defRPr>
            </a:lvl6pPr>
            <a:lvl7pPr marL="3902778" indent="-300214" algn="l" defTabSz="1200855" rtl="0" eaLnBrk="1" latinLnBrk="0" hangingPunct="1">
              <a:spcBef>
                <a:spcPct val="20000"/>
              </a:spcBef>
              <a:buFont typeface="Arial" pitchFamily="34" charset="0"/>
              <a:buChar char="•"/>
              <a:defRPr sz="2637" kern="1200">
                <a:solidFill>
                  <a:schemeClr val="tx1"/>
                </a:solidFill>
                <a:latin typeface="+mn-lt"/>
                <a:ea typeface="+mn-ea"/>
                <a:cs typeface="+mn-cs"/>
              </a:defRPr>
            </a:lvl7pPr>
            <a:lvl8pPr marL="4503205" indent="-300214" algn="l" defTabSz="1200855" rtl="0" eaLnBrk="1" latinLnBrk="0" hangingPunct="1">
              <a:spcBef>
                <a:spcPct val="20000"/>
              </a:spcBef>
              <a:buFont typeface="Arial" pitchFamily="34" charset="0"/>
              <a:buChar char="•"/>
              <a:defRPr sz="2637" kern="1200">
                <a:solidFill>
                  <a:schemeClr val="tx1"/>
                </a:solidFill>
                <a:latin typeface="+mn-lt"/>
                <a:ea typeface="+mn-ea"/>
                <a:cs typeface="+mn-cs"/>
              </a:defRPr>
            </a:lvl8pPr>
            <a:lvl9pPr marL="5103634" indent="-300214" algn="l" defTabSz="1200855" rtl="0" eaLnBrk="1" latinLnBrk="0" hangingPunct="1">
              <a:spcBef>
                <a:spcPct val="20000"/>
              </a:spcBef>
              <a:buFont typeface="Arial" pitchFamily="34" charset="0"/>
              <a:buChar char="•"/>
              <a:defRPr sz="2637" kern="1200">
                <a:solidFill>
                  <a:schemeClr val="tx1"/>
                </a:solidFill>
                <a:latin typeface="+mn-lt"/>
                <a:ea typeface="+mn-ea"/>
                <a:cs typeface="+mn-cs"/>
              </a:defRPr>
            </a:lvl9pPr>
          </a:lstStyle>
          <a:p>
            <a:pPr lvl="1">
              <a:spcBef>
                <a:spcPts val="586"/>
              </a:spcBef>
              <a:spcAft>
                <a:spcPts val="586"/>
              </a:spcAft>
            </a:pPr>
            <a:r>
              <a:rPr lang="en-US" sz="1800" b="1" dirty="0" err="1">
                <a:latin typeface="Arial" panose="020B0604020202020204" pitchFamily="34" charset="0"/>
                <a:cs typeface="Arial" panose="020B0604020202020204" pitchFamily="34" charset="0"/>
              </a:rPr>
              <a:t>Bruntál</a:t>
            </a:r>
            <a:r>
              <a:rPr lang="en-US" sz="1800" b="1" dirty="0">
                <a:latin typeface="Arial" panose="020B0604020202020204" pitchFamily="34" charset="0"/>
                <a:cs typeface="Arial" panose="020B0604020202020204" pitchFamily="34" charset="0"/>
              </a:rPr>
              <a:t>, Cheb, </a:t>
            </a:r>
            <a:r>
              <a:rPr lang="en-US" sz="1800" b="1" dirty="0" err="1">
                <a:latin typeface="Arial" panose="020B0604020202020204" pitchFamily="34" charset="0"/>
                <a:cs typeface="Arial" panose="020B0604020202020204" pitchFamily="34" charset="0"/>
              </a:rPr>
              <a:t>Turnov</a:t>
            </a:r>
            <a:r>
              <a:rPr lang="en-US" sz="1800" b="1" dirty="0">
                <a:latin typeface="Arial" panose="020B0604020202020204" pitchFamily="34" charset="0"/>
                <a:cs typeface="Arial" panose="020B0604020202020204" pitchFamily="34" charset="0"/>
              </a:rPr>
              <a:t>, Valtice – online Open Days 2022
15 minute reports 
In 2023, deployed on the STREAM list (a large and only free VoD server in the Czech Republic)
2 months organic – Smokehouse Valtice 46 000 views, but average 200
Then paid online support targeted by geolocation: </a:t>
            </a:r>
            <a:r>
              <a:rPr lang="en-US" sz="1800" b="1" dirty="0" err="1">
                <a:latin typeface="Arial" panose="020B0604020202020204" pitchFamily="34" charset="0"/>
                <a:cs typeface="Arial" panose="020B0604020202020204" pitchFamily="34" charset="0"/>
              </a:rPr>
              <a:t>Bruntál</a:t>
            </a:r>
            <a:r>
              <a:rPr lang="en-US" sz="1800" b="1" dirty="0">
                <a:latin typeface="Arial" panose="020B0604020202020204" pitchFamily="34" charset="0"/>
                <a:cs typeface="Arial" panose="020B0604020202020204" pitchFamily="34" charset="0"/>
              </a:rPr>
              <a:t>: 3,029 views, average 432 per 1 video 
At the same time, a large reach of 30 </a:t>
            </a:r>
            <a:r>
              <a:rPr lang="cs-CZ" sz="1800" b="1" dirty="0">
                <a:latin typeface="Arial" panose="020B0604020202020204" pitchFamily="34" charset="0"/>
                <a:cs typeface="Arial" panose="020B0604020202020204" pitchFamily="34" charset="0"/>
              </a:rPr>
              <a:t>sec</a:t>
            </a:r>
            <a:r>
              <a:rPr lang="en-US" sz="1800" b="1" dirty="0">
                <a:latin typeface="Arial" panose="020B0604020202020204" pitchFamily="34" charset="0"/>
                <a:cs typeface="Arial" panose="020B0604020202020204" pitchFamily="34" charset="0"/>
              </a:rPr>
              <a:t> in-stream videos (YT, Facebook, news sites) and banners – 1.2 million users, 780 thousand from </a:t>
            </a:r>
            <a:r>
              <a:rPr lang="en-US" sz="1800" b="1" dirty="0" err="1">
                <a:latin typeface="Arial" panose="020B0604020202020204" pitchFamily="34" charset="0"/>
                <a:cs typeface="Arial" panose="020B0604020202020204" pitchFamily="34" charset="0"/>
              </a:rPr>
              <a:t>Bruntál</a:t>
            </a:r>
            <a:r>
              <a:rPr lang="en-US" sz="1800" b="1" dirty="0">
                <a:latin typeface="Arial" panose="020B0604020202020204" pitchFamily="34" charset="0"/>
                <a:cs typeface="Arial" panose="020B0604020202020204" pitchFamily="34" charset="0"/>
              </a:rPr>
              <a:t> and 50 km of surroundings
Now running from 11.4. promotion of Cheb
</a:t>
            </a:r>
            <a:endParaRPr lang="cs-CZ" sz="2000" dirty="0">
              <a:latin typeface="Arial" panose="020B0604020202020204" pitchFamily="34" charset="0"/>
              <a:cs typeface="Arial" panose="020B0604020202020204" pitchFamily="34" charset="0"/>
            </a:endParaRPr>
          </a:p>
          <a:p>
            <a:pPr lvl="1">
              <a:spcBef>
                <a:spcPts val="586"/>
              </a:spcBef>
              <a:spcAft>
                <a:spcPts val="586"/>
              </a:spcAft>
            </a:pPr>
            <a:endParaRPr lang="cs-CZ" sz="2344" dirty="0">
              <a:latin typeface="Arial" panose="020B0604020202020204" pitchFamily="34" charset="0"/>
              <a:cs typeface="Arial" panose="020B0604020202020204" pitchFamily="34" charset="0"/>
            </a:endParaRPr>
          </a:p>
        </p:txBody>
      </p:sp>
      <p:pic>
        <p:nvPicPr>
          <p:cNvPr id="3" name="Obrázek 2">
            <a:extLst>
              <a:ext uri="{FF2B5EF4-FFF2-40B4-BE49-F238E27FC236}">
                <a16:creationId xmlns:a16="http://schemas.microsoft.com/office/drawing/2014/main" id="{57F99003-0A4F-EAFF-6DCD-780E3D862F17}"/>
              </a:ext>
            </a:extLst>
          </p:cNvPr>
          <p:cNvPicPr>
            <a:picLocks noChangeAspect="1"/>
          </p:cNvPicPr>
          <p:nvPr/>
        </p:nvPicPr>
        <p:blipFill>
          <a:blip r:embed="rId3"/>
          <a:stretch>
            <a:fillRect/>
          </a:stretch>
        </p:blipFill>
        <p:spPr>
          <a:xfrm>
            <a:off x="4184693" y="5041983"/>
            <a:ext cx="1505843" cy="542591"/>
          </a:xfrm>
          <a:prstGeom prst="rect">
            <a:avLst/>
          </a:prstGeom>
        </p:spPr>
      </p:pic>
      <p:sp>
        <p:nvSpPr>
          <p:cNvPr id="4" name="TextovéPole 3">
            <a:extLst>
              <a:ext uri="{FF2B5EF4-FFF2-40B4-BE49-F238E27FC236}">
                <a16:creationId xmlns:a16="http://schemas.microsoft.com/office/drawing/2014/main" id="{D7DDE75A-FF57-C34E-AA60-4F19E74AA4D0}"/>
              </a:ext>
            </a:extLst>
          </p:cNvPr>
          <p:cNvSpPr txBox="1"/>
          <p:nvPr/>
        </p:nvSpPr>
        <p:spPr>
          <a:xfrm>
            <a:off x="0" y="5746242"/>
            <a:ext cx="6293796" cy="369332"/>
          </a:xfrm>
          <a:prstGeom prst="rect">
            <a:avLst/>
          </a:prstGeom>
          <a:noFill/>
        </p:spPr>
        <p:txBody>
          <a:bodyPr wrap="square" rtlCol="0">
            <a:spAutoFit/>
          </a:bodyPr>
          <a:lstStyle/>
          <a:p>
            <a:r>
              <a:rPr lang="cs-CZ" sz="1800" dirty="0">
                <a:hlinkClick r:id="rId4"/>
              </a:rPr>
              <a:t>https://www.stream.cz/cesko-netradicne-kde-fondy-eu-pomahaji</a:t>
            </a:r>
            <a:r>
              <a:rPr lang="cs-CZ" sz="1800" dirty="0"/>
              <a:t> </a:t>
            </a:r>
          </a:p>
        </p:txBody>
      </p:sp>
      <p:pic>
        <p:nvPicPr>
          <p:cNvPr id="5" name="Obrázek 4">
            <a:extLst>
              <a:ext uri="{FF2B5EF4-FFF2-40B4-BE49-F238E27FC236}">
                <a16:creationId xmlns:a16="http://schemas.microsoft.com/office/drawing/2014/main" id="{F9DDECC8-5606-BEB5-C96C-B2BD09F04300}"/>
              </a:ext>
            </a:extLst>
          </p:cNvPr>
          <p:cNvPicPr>
            <a:picLocks noChangeAspect="1"/>
          </p:cNvPicPr>
          <p:nvPr/>
        </p:nvPicPr>
        <p:blipFill>
          <a:blip r:embed="rId3"/>
          <a:stretch>
            <a:fillRect/>
          </a:stretch>
        </p:blipFill>
        <p:spPr>
          <a:xfrm>
            <a:off x="8268947" y="211439"/>
            <a:ext cx="1832692" cy="660362"/>
          </a:xfrm>
          <a:prstGeom prst="rect">
            <a:avLst/>
          </a:prstGeom>
        </p:spPr>
      </p:pic>
    </p:spTree>
    <p:extLst>
      <p:ext uri="{BB962C8B-B14F-4D97-AF65-F5344CB8AC3E}">
        <p14:creationId xmlns:p14="http://schemas.microsoft.com/office/powerpoint/2010/main" val="2666609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4B5BCD8-AA63-45D8-8955-FD8D66A6570F}"/>
              </a:ext>
            </a:extLst>
          </p:cNvPr>
          <p:cNvSpPr>
            <a:spLocks noGrp="1"/>
          </p:cNvSpPr>
          <p:nvPr>
            <p:ph type="title"/>
          </p:nvPr>
        </p:nvSpPr>
        <p:spPr/>
        <p:txBody>
          <a:bodyPr>
            <a:normAutofit fontScale="90000"/>
          </a:bodyPr>
          <a:lstStyle/>
          <a:p>
            <a:r>
              <a:rPr lang="cs-CZ" dirty="0"/>
              <a:t>Česko netradičně na Seznam STREAM II</a:t>
            </a:r>
            <a:br>
              <a:rPr lang="cs-CZ" dirty="0"/>
            </a:br>
            <a:r>
              <a:rPr lang="cs-CZ" dirty="0">
                <a:solidFill>
                  <a:schemeClr val="tx1"/>
                </a:solidFill>
              </a:rPr>
              <a:t>Od klasického eventu, přes online event až po digitální kampaň </a:t>
            </a:r>
          </a:p>
        </p:txBody>
      </p:sp>
      <p:sp>
        <p:nvSpPr>
          <p:cNvPr id="7" name="Obdélník 6">
            <a:extLst>
              <a:ext uri="{FF2B5EF4-FFF2-40B4-BE49-F238E27FC236}">
                <a16:creationId xmlns:a16="http://schemas.microsoft.com/office/drawing/2014/main" id="{20A170D6-F6E6-9C29-008E-5BD8C3C2C456}"/>
              </a:ext>
            </a:extLst>
          </p:cNvPr>
          <p:cNvSpPr/>
          <p:nvPr/>
        </p:nvSpPr>
        <p:spPr>
          <a:xfrm>
            <a:off x="-535021" y="6128426"/>
            <a:ext cx="13151795" cy="1138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Obrázek 8">
            <a:extLst>
              <a:ext uri="{FF2B5EF4-FFF2-40B4-BE49-F238E27FC236}">
                <a16:creationId xmlns:a16="http://schemas.microsoft.com/office/drawing/2014/main" id="{C478BE6A-74BA-4409-CCAB-FEF5D4F918D4}"/>
              </a:ext>
            </a:extLst>
          </p:cNvPr>
          <p:cNvPicPr>
            <a:picLocks noChangeAspect="1"/>
          </p:cNvPicPr>
          <p:nvPr/>
        </p:nvPicPr>
        <p:blipFill>
          <a:blip r:embed="rId2"/>
          <a:stretch>
            <a:fillRect/>
          </a:stretch>
        </p:blipFill>
        <p:spPr>
          <a:xfrm>
            <a:off x="-27166" y="213079"/>
            <a:ext cx="12244744" cy="6595353"/>
          </a:xfrm>
          <a:prstGeom prst="rect">
            <a:avLst/>
          </a:prstGeom>
        </p:spPr>
      </p:pic>
    </p:spTree>
    <p:extLst>
      <p:ext uri="{BB962C8B-B14F-4D97-AF65-F5344CB8AC3E}">
        <p14:creationId xmlns:p14="http://schemas.microsoft.com/office/powerpoint/2010/main" val="3974278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4B5BCD8-AA63-45D8-8955-FD8D66A6570F}"/>
              </a:ext>
            </a:extLst>
          </p:cNvPr>
          <p:cNvSpPr>
            <a:spLocks noGrp="1"/>
          </p:cNvSpPr>
          <p:nvPr>
            <p:ph type="title"/>
          </p:nvPr>
        </p:nvSpPr>
        <p:spPr>
          <a:xfrm>
            <a:off x="609520" y="281187"/>
            <a:ext cx="11394411" cy="925313"/>
          </a:xfrm>
        </p:spPr>
        <p:txBody>
          <a:bodyPr>
            <a:normAutofit fontScale="90000"/>
          </a:bodyPr>
          <a:lstStyle/>
          <a:p>
            <a:r>
              <a:rPr lang="en-US" dirty="0"/>
              <a:t>Czech Republic </a:t>
            </a:r>
            <a:r>
              <a:rPr lang="cs-CZ" dirty="0"/>
              <a:t>U</a:t>
            </a:r>
            <a:r>
              <a:rPr lang="en-US" dirty="0" err="1"/>
              <a:t>nconventionally</a:t>
            </a:r>
            <a:r>
              <a:rPr lang="en-US" dirty="0"/>
              <a:t> on </a:t>
            </a:r>
            <a:r>
              <a:rPr lang="en-US" dirty="0" err="1"/>
              <a:t>Seznam</a:t>
            </a:r>
            <a:r>
              <a:rPr lang="en-US" dirty="0"/>
              <a:t> STREAM </a:t>
            </a:r>
            <a:br>
              <a:rPr lang="cs-CZ" dirty="0"/>
            </a:br>
            <a:r>
              <a:rPr lang="cs-CZ" sz="3100" b="0" dirty="0">
                <a:solidFill>
                  <a:schemeClr val="tx1"/>
                </a:solidFill>
              </a:rPr>
              <a:t>A</a:t>
            </a:r>
            <a:r>
              <a:rPr lang="en-US" sz="3100" b="0" dirty="0">
                <a:solidFill>
                  <a:schemeClr val="tx1"/>
                </a:solidFill>
              </a:rPr>
              <a:t> sample of 30 </a:t>
            </a:r>
            <a:r>
              <a:rPr lang="cs-CZ" sz="3100" b="0" dirty="0">
                <a:solidFill>
                  <a:schemeClr val="tx1"/>
                </a:solidFill>
              </a:rPr>
              <a:t>sec</a:t>
            </a:r>
            <a:r>
              <a:rPr lang="en-US" sz="3100" b="0" dirty="0">
                <a:solidFill>
                  <a:schemeClr val="tx1"/>
                </a:solidFill>
              </a:rPr>
              <a:t> video </a:t>
            </a:r>
            <a:r>
              <a:rPr lang="cs-CZ" sz="2700" dirty="0">
                <a:solidFill>
                  <a:schemeClr val="tx1"/>
                </a:solidFill>
              </a:rPr>
              <a:t>(ENG sub)</a:t>
            </a:r>
            <a:endParaRPr lang="cs-CZ" dirty="0">
              <a:solidFill>
                <a:schemeClr val="tx1"/>
              </a:solidFill>
            </a:endParaRPr>
          </a:p>
        </p:txBody>
      </p:sp>
      <p:pic>
        <p:nvPicPr>
          <p:cNvPr id="9" name="Obrázek 8">
            <a:extLst>
              <a:ext uri="{FF2B5EF4-FFF2-40B4-BE49-F238E27FC236}">
                <a16:creationId xmlns:a16="http://schemas.microsoft.com/office/drawing/2014/main" id="{9AD02999-31BE-8A64-08D4-C78A3D9229E2}"/>
              </a:ext>
            </a:extLst>
          </p:cNvPr>
          <p:cNvPicPr>
            <a:picLocks noChangeAspect="1"/>
          </p:cNvPicPr>
          <p:nvPr/>
        </p:nvPicPr>
        <p:blipFill>
          <a:blip r:embed="rId2"/>
          <a:stretch>
            <a:fillRect/>
          </a:stretch>
        </p:blipFill>
        <p:spPr>
          <a:xfrm>
            <a:off x="2081692" y="1799070"/>
            <a:ext cx="8716378" cy="4368266"/>
          </a:xfrm>
          <a:prstGeom prst="rect">
            <a:avLst/>
          </a:prstGeom>
        </p:spPr>
      </p:pic>
      <p:pic>
        <p:nvPicPr>
          <p:cNvPr id="15" name="Obrázek 14">
            <a:extLst>
              <a:ext uri="{FF2B5EF4-FFF2-40B4-BE49-F238E27FC236}">
                <a16:creationId xmlns:a16="http://schemas.microsoft.com/office/drawing/2014/main" id="{C38988B5-411C-69D3-60B7-75C3FC3C88C4}"/>
              </a:ext>
            </a:extLst>
          </p:cNvPr>
          <p:cNvPicPr>
            <a:picLocks noChangeAspect="1"/>
          </p:cNvPicPr>
          <p:nvPr/>
        </p:nvPicPr>
        <p:blipFill>
          <a:blip r:embed="rId3"/>
          <a:stretch>
            <a:fillRect/>
          </a:stretch>
        </p:blipFill>
        <p:spPr>
          <a:xfrm>
            <a:off x="8281222" y="311586"/>
            <a:ext cx="1505843" cy="542591"/>
          </a:xfrm>
          <a:prstGeom prst="rect">
            <a:avLst/>
          </a:prstGeom>
        </p:spPr>
      </p:pic>
    </p:spTree>
    <p:extLst>
      <p:ext uri="{BB962C8B-B14F-4D97-AF65-F5344CB8AC3E}">
        <p14:creationId xmlns:p14="http://schemas.microsoft.com/office/powerpoint/2010/main" val="874323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5316534" y="206474"/>
            <a:ext cx="6998981" cy="903647"/>
          </a:xfrm>
        </p:spPr>
        <p:txBody>
          <a:bodyPr>
            <a:noAutofit/>
          </a:bodyPr>
          <a:lstStyle/>
          <a:p>
            <a:r>
              <a:rPr lang="cs-CZ" sz="1600" dirty="0" err="1">
                <a:effectLst/>
                <a:latin typeface="Segoe UI Web (West European)"/>
              </a:rPr>
              <a:t>Where</a:t>
            </a:r>
            <a:r>
              <a:rPr lang="cs-CZ" sz="1600" dirty="0">
                <a:effectLst/>
                <a:latin typeface="Segoe UI Web (West European)"/>
              </a:rPr>
              <a:t> EU </a:t>
            </a:r>
            <a:r>
              <a:rPr lang="cs-CZ" sz="1600" dirty="0" err="1">
                <a:effectLst/>
                <a:latin typeface="Segoe UI Web (West European)"/>
              </a:rPr>
              <a:t>funds</a:t>
            </a:r>
            <a:r>
              <a:rPr lang="cs-CZ" sz="1600" dirty="0">
                <a:effectLst/>
                <a:latin typeface="Segoe UI Web (West European)"/>
              </a:rPr>
              <a:t> </a:t>
            </a:r>
            <a:r>
              <a:rPr lang="cs-CZ" sz="1600" dirty="0" err="1">
                <a:effectLst/>
                <a:latin typeface="Segoe UI Web (West European)"/>
              </a:rPr>
              <a:t>help</a:t>
            </a:r>
            <a:br>
              <a:rPr lang="cs-CZ" sz="1600" dirty="0">
                <a:effectLst/>
                <a:latin typeface="Segoe UI Web (West European)"/>
              </a:rPr>
            </a:br>
            <a:r>
              <a:rPr lang="cs-CZ" sz="3125" dirty="0">
                <a:solidFill>
                  <a:srgbClr val="000099"/>
                </a:solidFill>
                <a:effectLst/>
                <a:latin typeface="Arial" panose="020B0604020202020204" pitchFamily="34" charset="0"/>
                <a:cs typeface="Arial" panose="020B0604020202020204" pitchFamily="34" charset="0"/>
              </a:rPr>
              <a:t>o</a:t>
            </a:r>
            <a:r>
              <a:rPr lang="cs-CZ" sz="3125" dirty="0">
                <a:solidFill>
                  <a:srgbClr val="000099"/>
                </a:solidFill>
                <a:latin typeface="Arial" panose="020B0604020202020204" pitchFamily="34" charset="0"/>
                <a:cs typeface="Arial" panose="020B0604020202020204" pitchFamily="34" charset="0"/>
              </a:rPr>
              <a:t>n Facebook and Instagram (a YT)</a:t>
            </a:r>
            <a:endParaRPr lang="cs-CZ" sz="3125" dirty="0">
              <a:solidFill>
                <a:srgbClr val="00B050"/>
              </a:solidFill>
              <a:latin typeface="Arial" panose="020B0604020202020204" pitchFamily="34" charset="0"/>
              <a:cs typeface="Arial" panose="020B0604020202020204" pitchFamily="34" charset="0"/>
            </a:endParaRPr>
          </a:p>
        </p:txBody>
      </p:sp>
      <p:pic>
        <p:nvPicPr>
          <p:cNvPr id="7" name="Obrázek 6">
            <a:extLst>
              <a:ext uri="{FF2B5EF4-FFF2-40B4-BE49-F238E27FC236}">
                <a16:creationId xmlns:a16="http://schemas.microsoft.com/office/drawing/2014/main" id="{BCACDE39-6F75-4662-BFDD-90D88F4FC62D}"/>
              </a:ext>
            </a:extLst>
          </p:cNvPr>
          <p:cNvPicPr>
            <a:picLocks noChangeAspect="1"/>
          </p:cNvPicPr>
          <p:nvPr/>
        </p:nvPicPr>
        <p:blipFill>
          <a:blip r:embed="rId3"/>
          <a:stretch>
            <a:fillRect/>
          </a:stretch>
        </p:blipFill>
        <p:spPr>
          <a:xfrm>
            <a:off x="713743" y="1638884"/>
            <a:ext cx="2883524" cy="4483047"/>
          </a:xfrm>
          <a:prstGeom prst="rect">
            <a:avLst/>
          </a:prstGeom>
        </p:spPr>
      </p:pic>
      <p:pic>
        <p:nvPicPr>
          <p:cNvPr id="11" name="Obrázek 10">
            <a:extLst>
              <a:ext uri="{FF2B5EF4-FFF2-40B4-BE49-F238E27FC236}">
                <a16:creationId xmlns:a16="http://schemas.microsoft.com/office/drawing/2014/main" id="{428F6E21-ED33-B75A-8EC0-ECB1568371E8}"/>
              </a:ext>
            </a:extLst>
          </p:cNvPr>
          <p:cNvPicPr>
            <a:picLocks noChangeAspect="1"/>
          </p:cNvPicPr>
          <p:nvPr/>
        </p:nvPicPr>
        <p:blipFill>
          <a:blip r:embed="rId4"/>
          <a:stretch>
            <a:fillRect/>
          </a:stretch>
        </p:blipFill>
        <p:spPr>
          <a:xfrm>
            <a:off x="0" y="142148"/>
            <a:ext cx="5461743" cy="903646"/>
          </a:xfrm>
          <a:prstGeom prst="rect">
            <a:avLst/>
          </a:prstGeom>
        </p:spPr>
      </p:pic>
      <p:sp>
        <p:nvSpPr>
          <p:cNvPr id="13" name="TextovéPole 12">
            <a:extLst>
              <a:ext uri="{FF2B5EF4-FFF2-40B4-BE49-F238E27FC236}">
                <a16:creationId xmlns:a16="http://schemas.microsoft.com/office/drawing/2014/main" id="{934E47F6-AEF9-74A1-6F5C-303CB18CA2F6}"/>
              </a:ext>
            </a:extLst>
          </p:cNvPr>
          <p:cNvSpPr txBox="1"/>
          <p:nvPr/>
        </p:nvSpPr>
        <p:spPr>
          <a:xfrm>
            <a:off x="3773600" y="2140065"/>
            <a:ext cx="4747829" cy="1938992"/>
          </a:xfrm>
          <a:prstGeom prst="rect">
            <a:avLst/>
          </a:prstGeom>
          <a:noFill/>
        </p:spPr>
        <p:txBody>
          <a:bodyPr wrap="square">
            <a:spAutoFit/>
          </a:bodyPr>
          <a:lstStyle/>
          <a:p>
            <a:endParaRPr lang="cs-CZ" b="1" dirty="0">
              <a:solidFill>
                <a:schemeClr val="tx2"/>
              </a:solidFill>
            </a:endParaRPr>
          </a:p>
          <a:p>
            <a:r>
              <a:rPr lang="cs-CZ" b="1" dirty="0">
                <a:solidFill>
                  <a:schemeClr val="tx2"/>
                </a:solidFill>
              </a:rPr>
              <a:t>Kde fondy EU pomáhají</a:t>
            </a:r>
          </a:p>
          <a:p>
            <a:r>
              <a:rPr lang="en-US" dirty="0">
                <a:solidFill>
                  <a:schemeClr val="tx2"/>
                </a:solidFill>
              </a:rPr>
              <a:t>7,126 Followers
</a:t>
            </a:r>
            <a:r>
              <a:rPr lang="cs-CZ" dirty="0">
                <a:solidFill>
                  <a:schemeClr val="tx2"/>
                </a:solidFill>
              </a:rPr>
              <a:t>Av.</a:t>
            </a:r>
            <a:r>
              <a:rPr lang="en-US" dirty="0">
                <a:solidFill>
                  <a:schemeClr val="tx2"/>
                </a:solidFill>
              </a:rPr>
              <a:t> </a:t>
            </a:r>
            <a:r>
              <a:rPr lang="cs-CZ" dirty="0">
                <a:solidFill>
                  <a:schemeClr val="tx2"/>
                </a:solidFill>
              </a:rPr>
              <a:t>n</a:t>
            </a:r>
            <a:r>
              <a:rPr lang="en-US" dirty="0">
                <a:solidFill>
                  <a:schemeClr val="tx2"/>
                </a:solidFill>
              </a:rPr>
              <a:t>umber of posts per month : 15
</a:t>
            </a:r>
            <a:endParaRPr lang="cs-CZ" sz="2400" b="1" i="0" dirty="0">
              <a:solidFill>
                <a:schemeClr val="tx2"/>
              </a:solidFill>
              <a:effectLst/>
            </a:endParaRPr>
          </a:p>
        </p:txBody>
      </p:sp>
      <p:pic>
        <p:nvPicPr>
          <p:cNvPr id="14" name="Obrázek 13">
            <a:extLst>
              <a:ext uri="{FF2B5EF4-FFF2-40B4-BE49-F238E27FC236}">
                <a16:creationId xmlns:a16="http://schemas.microsoft.com/office/drawing/2014/main" id="{1989D922-8F7A-9C3D-069E-A1E7AD19B38A}"/>
              </a:ext>
            </a:extLst>
          </p:cNvPr>
          <p:cNvPicPr>
            <a:picLocks noChangeAspect="1"/>
          </p:cNvPicPr>
          <p:nvPr/>
        </p:nvPicPr>
        <p:blipFill>
          <a:blip r:embed="rId5"/>
          <a:stretch>
            <a:fillRect/>
          </a:stretch>
        </p:blipFill>
        <p:spPr>
          <a:xfrm>
            <a:off x="9090355" y="1555036"/>
            <a:ext cx="2920237" cy="4907705"/>
          </a:xfrm>
          <a:prstGeom prst="rect">
            <a:avLst/>
          </a:prstGeom>
        </p:spPr>
      </p:pic>
      <p:pic>
        <p:nvPicPr>
          <p:cNvPr id="15" name="Obrázek 14">
            <a:extLst>
              <a:ext uri="{FF2B5EF4-FFF2-40B4-BE49-F238E27FC236}">
                <a16:creationId xmlns:a16="http://schemas.microsoft.com/office/drawing/2014/main" id="{978750B6-2C36-4A04-97AB-E981086B1897}"/>
              </a:ext>
            </a:extLst>
          </p:cNvPr>
          <p:cNvPicPr>
            <a:picLocks noChangeAspect="1"/>
          </p:cNvPicPr>
          <p:nvPr/>
        </p:nvPicPr>
        <p:blipFill>
          <a:blip r:embed="rId6"/>
          <a:stretch>
            <a:fillRect/>
          </a:stretch>
        </p:blipFill>
        <p:spPr>
          <a:xfrm>
            <a:off x="6240954" y="4072927"/>
            <a:ext cx="2849402" cy="1031798"/>
          </a:xfrm>
          <a:prstGeom prst="rect">
            <a:avLst/>
          </a:prstGeom>
        </p:spPr>
      </p:pic>
      <p:sp>
        <p:nvSpPr>
          <p:cNvPr id="17" name="TextovéPole 16">
            <a:extLst>
              <a:ext uri="{FF2B5EF4-FFF2-40B4-BE49-F238E27FC236}">
                <a16:creationId xmlns:a16="http://schemas.microsoft.com/office/drawing/2014/main" id="{599AE118-96F6-5203-4A9C-052644BCFFF5}"/>
              </a:ext>
            </a:extLst>
          </p:cNvPr>
          <p:cNvSpPr txBox="1"/>
          <p:nvPr/>
        </p:nvSpPr>
        <p:spPr>
          <a:xfrm>
            <a:off x="4460240" y="5104725"/>
            <a:ext cx="4630115" cy="1569660"/>
          </a:xfrm>
          <a:prstGeom prst="rect">
            <a:avLst/>
          </a:prstGeom>
          <a:noFill/>
        </p:spPr>
        <p:txBody>
          <a:bodyPr wrap="square">
            <a:spAutoFit/>
          </a:bodyPr>
          <a:lstStyle/>
          <a:p>
            <a:pPr algn="r"/>
            <a:r>
              <a:rPr lang="cs-CZ" dirty="0"/>
              <a:t>Kde fondy EU pomáhají</a:t>
            </a:r>
          </a:p>
          <a:p>
            <a:pPr algn="r"/>
            <a:r>
              <a:rPr lang="en-US" dirty="0"/>
              <a:t>895 Followers
</a:t>
            </a:r>
            <a:r>
              <a:rPr lang="cs-CZ" dirty="0"/>
              <a:t>Av. n</a:t>
            </a:r>
            <a:r>
              <a:rPr lang="en-US" dirty="0"/>
              <a:t>umber of posts per month: 12
</a:t>
            </a:r>
            <a:endParaRPr lang="cs-CZ" dirty="0"/>
          </a:p>
        </p:txBody>
      </p:sp>
      <p:pic>
        <p:nvPicPr>
          <p:cNvPr id="18" name="Obrázek 17">
            <a:extLst>
              <a:ext uri="{FF2B5EF4-FFF2-40B4-BE49-F238E27FC236}">
                <a16:creationId xmlns:a16="http://schemas.microsoft.com/office/drawing/2014/main" id="{90A7DBA8-DDA2-78AC-5052-DCEEEE3AFE18}"/>
              </a:ext>
            </a:extLst>
          </p:cNvPr>
          <p:cNvPicPr>
            <a:picLocks noChangeAspect="1"/>
          </p:cNvPicPr>
          <p:nvPr/>
        </p:nvPicPr>
        <p:blipFill>
          <a:blip r:embed="rId7"/>
          <a:stretch>
            <a:fillRect/>
          </a:stretch>
        </p:blipFill>
        <p:spPr>
          <a:xfrm>
            <a:off x="3731437" y="1451814"/>
            <a:ext cx="3170195" cy="1060796"/>
          </a:xfrm>
          <a:prstGeom prst="rect">
            <a:avLst/>
          </a:prstGeom>
        </p:spPr>
      </p:pic>
    </p:spTree>
    <p:extLst>
      <p:ext uri="{BB962C8B-B14F-4D97-AF65-F5344CB8AC3E}">
        <p14:creationId xmlns:p14="http://schemas.microsoft.com/office/powerpoint/2010/main" val="1505974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368314" y="390629"/>
            <a:ext cx="11110157" cy="903647"/>
          </a:xfrm>
        </p:spPr>
        <p:txBody>
          <a:bodyPr>
            <a:noAutofit/>
          </a:bodyPr>
          <a:lstStyle/>
          <a:p>
            <a:r>
              <a:rPr lang="en-US" sz="3125" dirty="0">
                <a:solidFill>
                  <a:srgbClr val="00B050"/>
                </a:solidFill>
                <a:latin typeface="Arial" panose="020B0604020202020204" pitchFamily="34" charset="0"/>
                <a:cs typeface="Arial" panose="020B0604020202020204" pitchFamily="34" charset="0"/>
              </a:rPr>
              <a:t>New concept: </a:t>
            </a:r>
            <a:r>
              <a:rPr lang="en-US" sz="3125" dirty="0" err="1">
                <a:latin typeface="Arial" panose="020B0604020202020204" pitchFamily="34" charset="0"/>
                <a:cs typeface="Arial" panose="020B0604020202020204" pitchFamily="34" charset="0"/>
              </a:rPr>
              <a:t>Seznam</a:t>
            </a:r>
            <a:r>
              <a:rPr lang="en-US" sz="3125" dirty="0">
                <a:latin typeface="Arial" panose="020B0604020202020204" pitchFamily="34" charset="0"/>
                <a:cs typeface="Arial" panose="020B0604020202020204" pitchFamily="34" charset="0"/>
              </a:rPr>
              <a:t> Native in cooperation with M</a:t>
            </a:r>
            <a:r>
              <a:rPr lang="cs-CZ" sz="3125" dirty="0" err="1">
                <a:latin typeface="Arial" panose="020B0604020202020204" pitchFamily="34" charset="0"/>
                <a:cs typeface="Arial" panose="020B0604020202020204" pitchFamily="34" charset="0"/>
              </a:rPr>
              <a:t>oRD</a:t>
            </a:r>
            <a:r>
              <a:rPr lang="en-US" sz="3125" dirty="0">
                <a:latin typeface="Arial" panose="020B0604020202020204" pitchFamily="34" charset="0"/>
                <a:cs typeface="Arial" panose="020B0604020202020204" pitchFamily="34" charset="0"/>
              </a:rPr>
              <a:t> 
</a:t>
            </a:r>
            <a:endParaRPr lang="cs-CZ" sz="3125" dirty="0">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4962140" y="1509601"/>
            <a:ext cx="7975265" cy="4669459"/>
          </a:xfrm>
        </p:spPr>
        <p:txBody>
          <a:bodyPr/>
          <a:lstStyle/>
          <a:p>
            <a:pPr marL="0" indent="0">
              <a:buNone/>
            </a:pPr>
            <a:r>
              <a:rPr lang="en-US" sz="2000" b="1" dirty="0">
                <a:latin typeface="Arial" panose="020B0604020202020204" pitchFamily="34" charset="0"/>
                <a:cs typeface="Arial" panose="020B0604020202020204" pitchFamily="34" charset="0"/>
              </a:rPr>
              <a:t>Pilot deployment of native advertising on the largest internet news portal in the Czech Republic SeznamZpravy.cz
8-part series, various support topics 
Changing form – articles, quizzes, interactions in stories
Published every 3 weeks
Deployed topics: 
Business – 60 thousand views 
Rural Development – 41.5 thousand views
Education – deployed 17.4. 
Transport – deployed 9.5.
……
Last part 31.7. on the topic of Environment
</a:t>
            </a:r>
            <a:endParaRPr lang="cs-CZ" sz="2735" dirty="0">
              <a:latin typeface="Arial" panose="020B0604020202020204" pitchFamily="34" charset="0"/>
              <a:cs typeface="Arial" panose="020B0604020202020204" pitchFamily="34" charset="0"/>
            </a:endParaRPr>
          </a:p>
          <a:p>
            <a:pPr marL="0" indent="0">
              <a:buNone/>
            </a:pPr>
            <a:endParaRPr lang="cs-CZ" sz="2735" dirty="0">
              <a:latin typeface="Arial" panose="020B0604020202020204" pitchFamily="34" charset="0"/>
              <a:cs typeface="Arial" panose="020B0604020202020204" pitchFamily="34" charset="0"/>
            </a:endParaRPr>
          </a:p>
        </p:txBody>
      </p:sp>
      <p:pic>
        <p:nvPicPr>
          <p:cNvPr id="5" name="Obrázek 4">
            <a:extLst>
              <a:ext uri="{FF2B5EF4-FFF2-40B4-BE49-F238E27FC236}">
                <a16:creationId xmlns:a16="http://schemas.microsoft.com/office/drawing/2014/main" id="{746F31D0-E344-5F44-C780-0322C332C047}"/>
              </a:ext>
            </a:extLst>
          </p:cNvPr>
          <p:cNvPicPr>
            <a:picLocks noChangeAspect="1"/>
          </p:cNvPicPr>
          <p:nvPr/>
        </p:nvPicPr>
        <p:blipFill>
          <a:blip r:embed="rId3"/>
          <a:stretch>
            <a:fillRect/>
          </a:stretch>
        </p:blipFill>
        <p:spPr>
          <a:xfrm>
            <a:off x="254986" y="1383141"/>
            <a:ext cx="3957091" cy="5530082"/>
          </a:xfrm>
          <a:prstGeom prst="rect">
            <a:avLst/>
          </a:prstGeom>
        </p:spPr>
      </p:pic>
    </p:spTree>
    <p:extLst>
      <p:ext uri="{BB962C8B-B14F-4D97-AF65-F5344CB8AC3E}">
        <p14:creationId xmlns:p14="http://schemas.microsoft.com/office/powerpoint/2010/main" val="1377292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E5BD150-C559-4C9B-9673-637B6CA1CBC2}"/>
              </a:ext>
            </a:extLst>
          </p:cNvPr>
          <p:cNvSpPr>
            <a:spLocks noGrp="1"/>
          </p:cNvSpPr>
          <p:nvPr>
            <p:ph type="title"/>
          </p:nvPr>
        </p:nvSpPr>
        <p:spPr/>
        <p:txBody>
          <a:bodyPr>
            <a:normAutofit fontScale="90000"/>
          </a:bodyPr>
          <a:lstStyle/>
          <a:p>
            <a:r>
              <a:rPr lang="en-US" dirty="0"/>
              <a:t>Events for the general public</a:t>
            </a:r>
            <a:r>
              <a:rPr lang="cs-CZ" dirty="0"/>
              <a:t>: </a:t>
            </a:r>
            <a:r>
              <a:rPr lang="cs-CZ" dirty="0" err="1"/>
              <a:t>Several</a:t>
            </a:r>
            <a:r>
              <a:rPr lang="cs-CZ" dirty="0"/>
              <a:t> </a:t>
            </a:r>
            <a:r>
              <a:rPr lang="cs-CZ" dirty="0" err="1"/>
              <a:t>concepts</a:t>
            </a:r>
            <a:r>
              <a:rPr lang="en-US" dirty="0"/>
              <a:t>
</a:t>
            </a:r>
            <a:endParaRPr lang="cs-CZ" dirty="0"/>
          </a:p>
        </p:txBody>
      </p:sp>
      <p:pic>
        <p:nvPicPr>
          <p:cNvPr id="5" name="Obrázek 4">
            <a:extLst>
              <a:ext uri="{FF2B5EF4-FFF2-40B4-BE49-F238E27FC236}">
                <a16:creationId xmlns:a16="http://schemas.microsoft.com/office/drawing/2014/main" id="{A9887E01-D5D4-4B7A-AE55-E1289F4B63B4}"/>
              </a:ext>
            </a:extLst>
          </p:cNvPr>
          <p:cNvPicPr>
            <a:picLocks noChangeAspect="1"/>
          </p:cNvPicPr>
          <p:nvPr/>
        </p:nvPicPr>
        <p:blipFill rotWithShape="1">
          <a:blip r:embed="rId2"/>
          <a:srcRect l="38462" t="25388" r="21147" b="35642"/>
          <a:stretch/>
        </p:blipFill>
        <p:spPr>
          <a:xfrm>
            <a:off x="1522170" y="1350516"/>
            <a:ext cx="8358801" cy="5040560"/>
          </a:xfrm>
          <a:prstGeom prst="rect">
            <a:avLst/>
          </a:prstGeom>
        </p:spPr>
      </p:pic>
      <p:sp>
        <p:nvSpPr>
          <p:cNvPr id="6" name="Zástupný obsah 2">
            <a:extLst>
              <a:ext uri="{FF2B5EF4-FFF2-40B4-BE49-F238E27FC236}">
                <a16:creationId xmlns:a16="http://schemas.microsoft.com/office/drawing/2014/main" id="{DE5440C7-211F-4743-ADBB-846CE40E5A9D}"/>
              </a:ext>
            </a:extLst>
          </p:cNvPr>
          <p:cNvSpPr>
            <a:spLocks noGrp="1"/>
          </p:cNvSpPr>
          <p:nvPr>
            <p:ph idx="1"/>
          </p:nvPr>
        </p:nvSpPr>
        <p:spPr>
          <a:xfrm>
            <a:off x="609521" y="5747358"/>
            <a:ext cx="10361852" cy="529223"/>
          </a:xfrm>
        </p:spPr>
        <p:txBody>
          <a:bodyPr/>
          <a:lstStyle/>
          <a:p>
            <a:pPr marL="614752" lvl="1" indent="0" algn="ctr">
              <a:buNone/>
            </a:pPr>
            <a:r>
              <a:rPr lang="cs-CZ" sz="2000" dirty="0">
                <a:hlinkClick r:id="rId3"/>
              </a:rPr>
              <a:t>https://www.dotaceeu.cz/cs/jak-evropske-dotace-pomahaji/kde-eu-fondy-pomahaji</a:t>
            </a:r>
            <a:r>
              <a:rPr lang="cs-CZ" sz="2000" dirty="0"/>
              <a:t> </a:t>
            </a:r>
          </a:p>
        </p:txBody>
      </p:sp>
    </p:spTree>
    <p:extLst>
      <p:ext uri="{BB962C8B-B14F-4D97-AF65-F5344CB8AC3E}">
        <p14:creationId xmlns:p14="http://schemas.microsoft.com/office/powerpoint/2010/main" val="2154063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0FCE9D-7DAE-0CF8-DAFB-F63F61BE5DB1}"/>
              </a:ext>
            </a:extLst>
          </p:cNvPr>
          <p:cNvSpPr>
            <a:spLocks noGrp="1"/>
          </p:cNvSpPr>
          <p:nvPr>
            <p:ph type="title"/>
          </p:nvPr>
        </p:nvSpPr>
        <p:spPr/>
        <p:txBody>
          <a:bodyPr>
            <a:normAutofit fontScale="90000"/>
          </a:bodyPr>
          <a:lstStyle/>
          <a:p>
            <a:r>
              <a:rPr lang="cs-CZ" dirty="0" err="1"/>
              <a:t>Wandering</a:t>
            </a:r>
            <a:r>
              <a:rPr lang="cs-CZ" dirty="0"/>
              <a:t> </a:t>
            </a:r>
            <a:r>
              <a:rPr lang="cs-CZ" dirty="0" err="1"/>
              <a:t>through</a:t>
            </a:r>
            <a:r>
              <a:rPr lang="cs-CZ" dirty="0"/>
              <a:t> </a:t>
            </a:r>
            <a:r>
              <a:rPr lang="cs-CZ" dirty="0" err="1"/>
              <a:t>projects</a:t>
            </a:r>
            <a:r>
              <a:rPr lang="cs-CZ" dirty="0"/>
              <a:t>
</a:t>
            </a:r>
          </a:p>
        </p:txBody>
      </p:sp>
      <p:sp>
        <p:nvSpPr>
          <p:cNvPr id="3" name="Zástupný obsah 2">
            <a:extLst>
              <a:ext uri="{FF2B5EF4-FFF2-40B4-BE49-F238E27FC236}">
                <a16:creationId xmlns:a16="http://schemas.microsoft.com/office/drawing/2014/main" id="{5C15C86D-5E70-D21E-7C14-84C385150206}"/>
              </a:ext>
            </a:extLst>
          </p:cNvPr>
          <p:cNvSpPr>
            <a:spLocks noGrp="1"/>
          </p:cNvSpPr>
          <p:nvPr>
            <p:ph idx="1"/>
          </p:nvPr>
        </p:nvSpPr>
        <p:spPr>
          <a:xfrm>
            <a:off x="609521" y="1638353"/>
            <a:ext cx="6957349" cy="4200385"/>
          </a:xfrm>
        </p:spPr>
        <p:txBody>
          <a:bodyPr/>
          <a:lstStyle/>
          <a:p>
            <a:r>
              <a:rPr lang="cs-CZ" sz="3200" dirty="0" err="1"/>
              <a:t>Popular</a:t>
            </a:r>
            <a:r>
              <a:rPr lang="cs-CZ" sz="3200" dirty="0"/>
              <a:t> </a:t>
            </a:r>
            <a:r>
              <a:rPr lang="cs-CZ" sz="3200" dirty="0" err="1"/>
              <a:t>regional</a:t>
            </a:r>
            <a:r>
              <a:rPr lang="cs-CZ" sz="3200" dirty="0"/>
              <a:t> </a:t>
            </a:r>
            <a:r>
              <a:rPr lang="cs-CZ" sz="3200" dirty="0" err="1"/>
              <a:t>events</a:t>
            </a:r>
            <a:r>
              <a:rPr lang="cs-CZ" sz="3200" dirty="0"/>
              <a:t> </a:t>
            </a:r>
            <a:r>
              <a:rPr lang="cs-CZ" sz="3200" dirty="0" err="1"/>
              <a:t>for</a:t>
            </a:r>
            <a:r>
              <a:rPr lang="cs-CZ" sz="3200" dirty="0"/>
              <a:t> </a:t>
            </a:r>
            <a:r>
              <a:rPr lang="cs-CZ" sz="3200" dirty="0" err="1"/>
              <a:t>small</a:t>
            </a:r>
            <a:r>
              <a:rPr lang="cs-CZ" sz="3200" dirty="0"/>
              <a:t> </a:t>
            </a:r>
            <a:r>
              <a:rPr lang="cs-CZ" sz="3200" dirty="0" err="1"/>
              <a:t>groups</a:t>
            </a:r>
            <a:r>
              <a:rPr lang="cs-CZ" sz="3200" dirty="0"/>
              <a:t> </a:t>
            </a:r>
            <a:r>
              <a:rPr lang="cs-CZ" sz="3200" dirty="0" err="1"/>
              <a:t>continue</a:t>
            </a:r>
            <a:r>
              <a:rPr lang="cs-CZ" sz="3200" dirty="0"/>
              <a:t> </a:t>
            </a:r>
            <a:r>
              <a:rPr lang="cs-CZ" sz="3200" dirty="0" err="1"/>
              <a:t>this</a:t>
            </a:r>
            <a:r>
              <a:rPr lang="cs-CZ" sz="3200" dirty="0"/>
              <a:t> </a:t>
            </a:r>
            <a:r>
              <a:rPr lang="cs-CZ" sz="3200" dirty="0" err="1"/>
              <a:t>year</a:t>
            </a:r>
            <a:r>
              <a:rPr lang="cs-CZ" sz="3200" dirty="0"/>
              <a:t>, </a:t>
            </a:r>
            <a:r>
              <a:rPr lang="cs-CZ" sz="3200" dirty="0" err="1"/>
              <a:t>e.g</a:t>
            </a:r>
            <a:r>
              <a:rPr lang="cs-CZ" sz="3200" dirty="0"/>
              <a:t>.:
</a:t>
            </a:r>
            <a:r>
              <a:rPr lang="cs-CZ" sz="3200" dirty="0" err="1"/>
              <a:t>North</a:t>
            </a:r>
            <a:r>
              <a:rPr lang="cs-CZ" sz="3200" dirty="0"/>
              <a:t> Bohemian Museum in Liberec
</a:t>
            </a:r>
            <a:r>
              <a:rPr lang="cs-CZ" sz="3200" dirty="0" err="1"/>
              <a:t>Rescue</a:t>
            </a:r>
            <a:r>
              <a:rPr lang="cs-CZ" sz="3200" dirty="0"/>
              <a:t> </a:t>
            </a:r>
            <a:r>
              <a:rPr lang="cs-CZ" sz="3200" dirty="0" err="1"/>
              <a:t>Service</a:t>
            </a:r>
            <a:r>
              <a:rPr lang="cs-CZ" sz="3200" dirty="0"/>
              <a:t> </a:t>
            </a:r>
            <a:r>
              <a:rPr lang="cs-CZ" sz="3200" dirty="0" err="1"/>
              <a:t>of</a:t>
            </a:r>
            <a:r>
              <a:rPr lang="cs-CZ" sz="3200" dirty="0"/>
              <a:t> </a:t>
            </a:r>
            <a:r>
              <a:rPr lang="cs-CZ" sz="3200" dirty="0" err="1"/>
              <a:t>the</a:t>
            </a:r>
            <a:r>
              <a:rPr lang="cs-CZ" sz="3200" dirty="0"/>
              <a:t> </a:t>
            </a:r>
            <a:r>
              <a:rPr lang="cs-CZ" sz="3200" dirty="0" err="1"/>
              <a:t>South</a:t>
            </a:r>
            <a:r>
              <a:rPr lang="cs-CZ" sz="3200" dirty="0"/>
              <a:t> </a:t>
            </a:r>
            <a:r>
              <a:rPr lang="cs-CZ" sz="3200" dirty="0" err="1"/>
              <a:t>Moravian</a:t>
            </a:r>
            <a:r>
              <a:rPr lang="cs-CZ" sz="3200" dirty="0"/>
              <a:t> Region
Šipka Museum in Štramberk
</a:t>
            </a:r>
            <a:r>
              <a:rPr lang="cs-CZ" sz="3200" dirty="0" err="1"/>
              <a:t>Church</a:t>
            </a:r>
            <a:r>
              <a:rPr lang="cs-CZ" sz="3200" dirty="0"/>
              <a:t> </a:t>
            </a:r>
            <a:r>
              <a:rPr lang="cs-CZ" sz="3200" dirty="0" err="1"/>
              <a:t>of</a:t>
            </a:r>
            <a:r>
              <a:rPr lang="cs-CZ" sz="3200" dirty="0"/>
              <a:t> sv. Jakub in Jihlava
</a:t>
            </a:r>
            <a:endParaRPr lang="cs-CZ" dirty="0"/>
          </a:p>
        </p:txBody>
      </p:sp>
      <p:pic>
        <p:nvPicPr>
          <p:cNvPr id="6" name="Obrázek 5">
            <a:extLst>
              <a:ext uri="{FF2B5EF4-FFF2-40B4-BE49-F238E27FC236}">
                <a16:creationId xmlns:a16="http://schemas.microsoft.com/office/drawing/2014/main" id="{8D574EFA-AE53-D5DF-D16C-912540DD48DE}"/>
              </a:ext>
            </a:extLst>
          </p:cNvPr>
          <p:cNvPicPr>
            <a:picLocks noChangeAspect="1"/>
          </p:cNvPicPr>
          <p:nvPr/>
        </p:nvPicPr>
        <p:blipFill>
          <a:blip r:embed="rId2"/>
          <a:stretch>
            <a:fillRect/>
          </a:stretch>
        </p:blipFill>
        <p:spPr>
          <a:xfrm>
            <a:off x="7497040" y="2252099"/>
            <a:ext cx="4377307" cy="3255546"/>
          </a:xfrm>
          <a:prstGeom prst="rect">
            <a:avLst/>
          </a:prstGeom>
        </p:spPr>
      </p:pic>
    </p:spTree>
    <p:extLst>
      <p:ext uri="{BB962C8B-B14F-4D97-AF65-F5344CB8AC3E}">
        <p14:creationId xmlns:p14="http://schemas.microsoft.com/office/powerpoint/2010/main" val="2838695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A96F31C-7078-3B7C-1E28-6488BDD20C3F}"/>
              </a:ext>
            </a:extLst>
          </p:cNvPr>
          <p:cNvSpPr>
            <a:spLocks noGrp="1"/>
          </p:cNvSpPr>
          <p:nvPr>
            <p:ph type="title"/>
          </p:nvPr>
        </p:nvSpPr>
        <p:spPr/>
        <p:txBody>
          <a:bodyPr>
            <a:normAutofit fontScale="90000"/>
          </a:bodyPr>
          <a:lstStyle/>
          <a:p>
            <a:r>
              <a:rPr lang="en-US" dirty="0"/>
              <a:t>Open Days "Where EU funds help" 2023
</a:t>
            </a:r>
            <a:endParaRPr lang="cs-CZ" dirty="0"/>
          </a:p>
        </p:txBody>
      </p:sp>
      <p:sp>
        <p:nvSpPr>
          <p:cNvPr id="3" name="Zástupný obsah 2">
            <a:extLst>
              <a:ext uri="{FF2B5EF4-FFF2-40B4-BE49-F238E27FC236}">
                <a16:creationId xmlns:a16="http://schemas.microsoft.com/office/drawing/2014/main" id="{CD0B16AC-054B-E2DB-01AF-BE9E1426698C}"/>
              </a:ext>
            </a:extLst>
          </p:cNvPr>
          <p:cNvSpPr>
            <a:spLocks noGrp="1"/>
          </p:cNvSpPr>
          <p:nvPr>
            <p:ph idx="1"/>
          </p:nvPr>
        </p:nvSpPr>
        <p:spPr>
          <a:xfrm>
            <a:off x="357852" y="1411849"/>
            <a:ext cx="5737354" cy="4863115"/>
          </a:xfrm>
        </p:spPr>
        <p:txBody>
          <a:bodyPr/>
          <a:lstStyle/>
          <a:p>
            <a:r>
              <a:rPr lang="cs-CZ" sz="2800" dirty="0" err="1">
                <a:solidFill>
                  <a:srgbClr val="034EA2"/>
                </a:solidFill>
              </a:rPr>
              <a:t>also</a:t>
            </a:r>
            <a:r>
              <a:rPr lang="cs-CZ" sz="2800" dirty="0">
                <a:solidFill>
                  <a:srgbClr val="034EA2"/>
                </a:solidFill>
              </a:rPr>
              <a:t> </a:t>
            </a:r>
            <a:r>
              <a:rPr lang="cs-CZ" sz="2800" dirty="0" err="1">
                <a:solidFill>
                  <a:srgbClr val="034EA2"/>
                </a:solidFill>
              </a:rPr>
              <a:t>this</a:t>
            </a:r>
            <a:r>
              <a:rPr lang="cs-CZ" sz="2800" dirty="0">
                <a:solidFill>
                  <a:srgbClr val="034EA2"/>
                </a:solidFill>
              </a:rPr>
              <a:t> </a:t>
            </a:r>
            <a:r>
              <a:rPr lang="cs-CZ" sz="2800" dirty="0" err="1">
                <a:solidFill>
                  <a:srgbClr val="034EA2"/>
                </a:solidFill>
              </a:rPr>
              <a:t>year</a:t>
            </a:r>
            <a:r>
              <a:rPr lang="cs-CZ" sz="2800" dirty="0">
                <a:solidFill>
                  <a:srgbClr val="034EA2"/>
                </a:solidFill>
              </a:rPr>
              <a:t>, </a:t>
            </a:r>
            <a:r>
              <a:rPr lang="cs-CZ" sz="2800" dirty="0" err="1">
                <a:solidFill>
                  <a:srgbClr val="034EA2"/>
                </a:solidFill>
              </a:rPr>
              <a:t>another</a:t>
            </a:r>
            <a:r>
              <a:rPr lang="cs-CZ" sz="2800" dirty="0">
                <a:solidFill>
                  <a:srgbClr val="034EA2"/>
                </a:solidFill>
              </a:rPr>
              <a:t> 10 </a:t>
            </a:r>
            <a:r>
              <a:rPr lang="cs-CZ" sz="2800" dirty="0" err="1">
                <a:solidFill>
                  <a:srgbClr val="034EA2"/>
                </a:solidFill>
              </a:rPr>
              <a:t>projects</a:t>
            </a:r>
            <a:r>
              <a:rPr lang="cs-CZ" sz="2800" dirty="0">
                <a:solidFill>
                  <a:srgbClr val="034EA2"/>
                </a:solidFill>
              </a:rPr>
              <a:t> </a:t>
            </a:r>
            <a:r>
              <a:rPr lang="cs-CZ" sz="2800" dirty="0" err="1">
                <a:solidFill>
                  <a:srgbClr val="034EA2"/>
                </a:solidFill>
              </a:rPr>
              <a:t>will</a:t>
            </a:r>
            <a:r>
              <a:rPr lang="cs-CZ" sz="2800" dirty="0">
                <a:solidFill>
                  <a:srgbClr val="034EA2"/>
                </a:solidFill>
              </a:rPr>
              <a:t> open to </a:t>
            </a:r>
            <a:r>
              <a:rPr lang="cs-CZ" sz="2800" dirty="0" err="1">
                <a:solidFill>
                  <a:srgbClr val="034EA2"/>
                </a:solidFill>
              </a:rPr>
              <a:t>the</a:t>
            </a:r>
            <a:r>
              <a:rPr lang="cs-CZ" sz="2800" dirty="0">
                <a:solidFill>
                  <a:srgbClr val="034EA2"/>
                </a:solidFill>
              </a:rPr>
              <a:t> public:
4.6. - IVC Třinec (</a:t>
            </a:r>
            <a:r>
              <a:rPr lang="cs-CZ" sz="2800" dirty="0" err="1">
                <a:solidFill>
                  <a:srgbClr val="034EA2"/>
                </a:solidFill>
              </a:rPr>
              <a:t>integrated</a:t>
            </a:r>
            <a:r>
              <a:rPr lang="cs-CZ" sz="2800" dirty="0">
                <a:solidFill>
                  <a:srgbClr val="034EA2"/>
                </a:solidFill>
              </a:rPr>
              <a:t> </a:t>
            </a:r>
            <a:r>
              <a:rPr lang="cs-CZ" sz="2800" dirty="0" err="1">
                <a:solidFill>
                  <a:srgbClr val="034EA2"/>
                </a:solidFill>
              </a:rPr>
              <a:t>departure</a:t>
            </a:r>
            <a:r>
              <a:rPr lang="cs-CZ" sz="2800" dirty="0">
                <a:solidFill>
                  <a:srgbClr val="034EA2"/>
                </a:solidFill>
              </a:rPr>
              <a:t> center – Police, </a:t>
            </a:r>
            <a:r>
              <a:rPr lang="cs-CZ" sz="2800" dirty="0" err="1">
                <a:solidFill>
                  <a:srgbClr val="034EA2"/>
                </a:solidFill>
              </a:rPr>
              <a:t>Fire</a:t>
            </a:r>
            <a:r>
              <a:rPr lang="cs-CZ" sz="2800" dirty="0">
                <a:solidFill>
                  <a:srgbClr val="034EA2"/>
                </a:solidFill>
              </a:rPr>
              <a:t> </a:t>
            </a:r>
            <a:r>
              <a:rPr lang="cs-CZ" sz="2800" dirty="0" err="1">
                <a:solidFill>
                  <a:srgbClr val="034EA2"/>
                </a:solidFill>
              </a:rPr>
              <a:t>Rescue</a:t>
            </a:r>
            <a:r>
              <a:rPr lang="cs-CZ" sz="2800" dirty="0">
                <a:solidFill>
                  <a:srgbClr val="034EA2"/>
                </a:solidFill>
              </a:rPr>
              <a:t> and </a:t>
            </a:r>
            <a:r>
              <a:rPr lang="cs-CZ" sz="2800" dirty="0" err="1">
                <a:solidFill>
                  <a:srgbClr val="034EA2"/>
                </a:solidFill>
              </a:rPr>
              <a:t>First</a:t>
            </a:r>
            <a:r>
              <a:rPr lang="cs-CZ" sz="2800" dirty="0">
                <a:solidFill>
                  <a:srgbClr val="034EA2"/>
                </a:solidFill>
              </a:rPr>
              <a:t> Aid </a:t>
            </a:r>
            <a:r>
              <a:rPr lang="cs-CZ" sz="2800" dirty="0" err="1">
                <a:solidFill>
                  <a:srgbClr val="034EA2"/>
                </a:solidFill>
              </a:rPr>
              <a:t>Rescue</a:t>
            </a:r>
            <a:r>
              <a:rPr lang="cs-CZ" sz="2800" dirty="0">
                <a:solidFill>
                  <a:srgbClr val="034EA2"/>
                </a:solidFill>
              </a:rPr>
              <a:t>)
10.6. – České Budějovice Public Transport </a:t>
            </a:r>
            <a:r>
              <a:rPr lang="cs-CZ" sz="2800" dirty="0" err="1">
                <a:solidFill>
                  <a:srgbClr val="034EA2"/>
                </a:solidFill>
              </a:rPr>
              <a:t>Company</a:t>
            </a:r>
            <a:r>
              <a:rPr lang="cs-CZ" sz="2800" dirty="0">
                <a:solidFill>
                  <a:srgbClr val="034EA2"/>
                </a:solidFill>
              </a:rPr>
              <a:t>
17.6. - </a:t>
            </a:r>
            <a:r>
              <a:rPr lang="cs-CZ" sz="2800" dirty="0" err="1">
                <a:solidFill>
                  <a:srgbClr val="034EA2"/>
                </a:solidFill>
              </a:rPr>
              <a:t>Brewery</a:t>
            </a:r>
            <a:r>
              <a:rPr lang="cs-CZ" sz="2800" dirty="0">
                <a:solidFill>
                  <a:srgbClr val="034EA2"/>
                </a:solidFill>
              </a:rPr>
              <a:t> Nymburk 
18.6. – Chateau Slavkov 
</a:t>
            </a:r>
            <a:r>
              <a:rPr lang="cs-CZ" sz="2800" dirty="0" err="1">
                <a:solidFill>
                  <a:srgbClr val="034EA2"/>
                </a:solidFill>
              </a:rPr>
              <a:t>Another</a:t>
            </a:r>
            <a:r>
              <a:rPr lang="cs-CZ" sz="2800" dirty="0">
                <a:solidFill>
                  <a:srgbClr val="034EA2"/>
                </a:solidFill>
              </a:rPr>
              <a:t> 6 </a:t>
            </a:r>
            <a:r>
              <a:rPr lang="cs-CZ" sz="2800" dirty="0" err="1">
                <a:solidFill>
                  <a:srgbClr val="034EA2"/>
                </a:solidFill>
              </a:rPr>
              <a:t>events</a:t>
            </a:r>
            <a:r>
              <a:rPr lang="cs-CZ" sz="2800" dirty="0">
                <a:solidFill>
                  <a:srgbClr val="034EA2"/>
                </a:solidFill>
              </a:rPr>
              <a:t> in </a:t>
            </a:r>
            <a:r>
              <a:rPr lang="cs-CZ" sz="2800" dirty="0" err="1">
                <a:solidFill>
                  <a:srgbClr val="034EA2"/>
                </a:solidFill>
              </a:rPr>
              <a:t>autumn</a:t>
            </a:r>
            <a:r>
              <a:rPr lang="cs-CZ" sz="2800" dirty="0">
                <a:solidFill>
                  <a:srgbClr val="034EA2"/>
                </a:solidFill>
              </a:rPr>
              <a:t>
</a:t>
            </a:r>
            <a:endParaRPr lang="cs-CZ" dirty="0"/>
          </a:p>
          <a:p>
            <a:endParaRPr lang="cs-CZ" dirty="0"/>
          </a:p>
        </p:txBody>
      </p:sp>
      <p:pic>
        <p:nvPicPr>
          <p:cNvPr id="4" name="Obrázek 3">
            <a:extLst>
              <a:ext uri="{FF2B5EF4-FFF2-40B4-BE49-F238E27FC236}">
                <a16:creationId xmlns:a16="http://schemas.microsoft.com/office/drawing/2014/main" id="{86896600-2758-A03C-E204-1710E006C03C}"/>
              </a:ext>
            </a:extLst>
          </p:cNvPr>
          <p:cNvPicPr>
            <a:picLocks noChangeAspect="1"/>
          </p:cNvPicPr>
          <p:nvPr/>
        </p:nvPicPr>
        <p:blipFill>
          <a:blip r:embed="rId2"/>
          <a:stretch>
            <a:fillRect/>
          </a:stretch>
        </p:blipFill>
        <p:spPr>
          <a:xfrm>
            <a:off x="8782193" y="1468776"/>
            <a:ext cx="3173272" cy="2374630"/>
          </a:xfrm>
          <a:prstGeom prst="rect">
            <a:avLst/>
          </a:prstGeom>
        </p:spPr>
      </p:pic>
      <p:pic>
        <p:nvPicPr>
          <p:cNvPr id="5" name="Obrázek 4">
            <a:extLst>
              <a:ext uri="{FF2B5EF4-FFF2-40B4-BE49-F238E27FC236}">
                <a16:creationId xmlns:a16="http://schemas.microsoft.com/office/drawing/2014/main" id="{401CD461-0842-FFBE-F37D-03831B0C4767}"/>
              </a:ext>
            </a:extLst>
          </p:cNvPr>
          <p:cNvPicPr>
            <a:picLocks noChangeAspect="1"/>
          </p:cNvPicPr>
          <p:nvPr/>
        </p:nvPicPr>
        <p:blipFill rotWithShape="1">
          <a:blip r:embed="rId3"/>
          <a:srcRect l="9882" r="1191"/>
          <a:stretch/>
        </p:blipFill>
        <p:spPr>
          <a:xfrm>
            <a:off x="6095206" y="3900333"/>
            <a:ext cx="3166406" cy="2374631"/>
          </a:xfrm>
          <a:prstGeom prst="rect">
            <a:avLst/>
          </a:prstGeom>
        </p:spPr>
      </p:pic>
    </p:spTree>
    <p:extLst>
      <p:ext uri="{BB962C8B-B14F-4D97-AF65-F5344CB8AC3E}">
        <p14:creationId xmlns:p14="http://schemas.microsoft.com/office/powerpoint/2010/main" val="17649568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A71523D-22B0-AAF0-F779-8CD6AAC5368E}"/>
              </a:ext>
            </a:extLst>
          </p:cNvPr>
          <p:cNvSpPr>
            <a:spLocks noGrp="1"/>
          </p:cNvSpPr>
          <p:nvPr>
            <p:ph type="title"/>
          </p:nvPr>
        </p:nvSpPr>
        <p:spPr/>
        <p:txBody>
          <a:bodyPr>
            <a:normAutofit fontScale="90000"/>
          </a:bodyPr>
          <a:lstStyle/>
          <a:p>
            <a:r>
              <a:rPr lang="en-US" dirty="0"/>
              <a:t>Presentations at summer music festivals in each region
</a:t>
            </a:r>
            <a:endParaRPr lang="cs-CZ" dirty="0">
              <a:solidFill>
                <a:schemeClr val="tx1"/>
              </a:solidFill>
            </a:endParaRPr>
          </a:p>
        </p:txBody>
      </p:sp>
      <p:sp>
        <p:nvSpPr>
          <p:cNvPr id="3" name="Zástupný obsah 2">
            <a:extLst>
              <a:ext uri="{FF2B5EF4-FFF2-40B4-BE49-F238E27FC236}">
                <a16:creationId xmlns:a16="http://schemas.microsoft.com/office/drawing/2014/main" id="{C2A9590C-2C0E-C05F-B58E-BB5BCBD29795}"/>
              </a:ext>
            </a:extLst>
          </p:cNvPr>
          <p:cNvSpPr>
            <a:spLocks noGrp="1"/>
          </p:cNvSpPr>
          <p:nvPr>
            <p:ph idx="1"/>
          </p:nvPr>
        </p:nvSpPr>
        <p:spPr>
          <a:xfrm>
            <a:off x="6420255" y="1469378"/>
            <a:ext cx="5450423" cy="1237246"/>
          </a:xfrm>
        </p:spPr>
        <p:txBody>
          <a:bodyPr/>
          <a:lstStyle/>
          <a:p>
            <a:pPr marL="0" indent="0">
              <a:buNone/>
            </a:pPr>
            <a:r>
              <a:rPr lang="cs-CZ" sz="2000" dirty="0">
                <a:solidFill>
                  <a:srgbClr val="034EA2"/>
                </a:solidFill>
              </a:rPr>
              <a:t> </a:t>
            </a:r>
            <a:r>
              <a:rPr lang="en-US" sz="2000" dirty="0">
                <a:solidFill>
                  <a:srgbClr val="034EA2"/>
                </a:solidFill>
              </a:rPr>
              <a:t>Another year of presentation of EU funds at summer music festivals:
</a:t>
            </a:r>
            <a:r>
              <a:rPr lang="en-US" sz="2000" dirty="0" err="1">
                <a:solidFill>
                  <a:srgbClr val="034EA2"/>
                </a:solidFill>
              </a:rPr>
              <a:t>Votvírák</a:t>
            </a:r>
            <a:r>
              <a:rPr lang="en-US" sz="2000" dirty="0">
                <a:solidFill>
                  <a:srgbClr val="034EA2"/>
                </a:solidFill>
              </a:rPr>
              <a:t> (17.-18.6.) – big presentation with </a:t>
            </a:r>
            <a:r>
              <a:rPr lang="cs-CZ" sz="2000" dirty="0">
                <a:solidFill>
                  <a:srgbClr val="034EA2"/>
                </a:solidFill>
              </a:rPr>
              <a:t>a </a:t>
            </a:r>
            <a:r>
              <a:rPr lang="cs-CZ" sz="2000" dirty="0" err="1">
                <a:solidFill>
                  <a:srgbClr val="034EA2"/>
                </a:solidFill>
              </a:rPr>
              <a:t>flying</a:t>
            </a:r>
            <a:r>
              <a:rPr lang="cs-CZ" sz="2000" dirty="0">
                <a:solidFill>
                  <a:srgbClr val="034EA2"/>
                </a:solidFill>
              </a:rPr>
              <a:t> fox </a:t>
            </a:r>
            <a:r>
              <a:rPr lang="en-US" sz="2000" dirty="0">
                <a:solidFill>
                  <a:srgbClr val="034EA2"/>
                </a:solidFill>
              </a:rPr>
              <a:t>
Small </a:t>
            </a:r>
            <a:r>
              <a:rPr lang="cs-CZ" sz="2000" dirty="0">
                <a:solidFill>
                  <a:srgbClr val="034EA2"/>
                </a:solidFill>
              </a:rPr>
              <a:t>music </a:t>
            </a:r>
            <a:r>
              <a:rPr lang="en-US" sz="2000" dirty="0">
                <a:solidFill>
                  <a:srgbClr val="034EA2"/>
                </a:solidFill>
              </a:rPr>
              <a:t>festivals – a </a:t>
            </a:r>
            <a:r>
              <a:rPr lang="cs-CZ" sz="2000" dirty="0" err="1">
                <a:solidFill>
                  <a:srgbClr val="034EA2"/>
                </a:solidFill>
              </a:rPr>
              <a:t>smaller</a:t>
            </a:r>
            <a:r>
              <a:rPr lang="cs-CZ" sz="2000" dirty="0">
                <a:solidFill>
                  <a:srgbClr val="034EA2"/>
                </a:solidFill>
              </a:rPr>
              <a:t> </a:t>
            </a:r>
            <a:r>
              <a:rPr lang="cs-CZ" sz="2000" dirty="0" err="1">
                <a:solidFill>
                  <a:srgbClr val="034EA2"/>
                </a:solidFill>
              </a:rPr>
              <a:t>scale</a:t>
            </a:r>
            <a:r>
              <a:rPr lang="cs-CZ" sz="2000" dirty="0">
                <a:solidFill>
                  <a:srgbClr val="034EA2"/>
                </a:solidFill>
              </a:rPr>
              <a:t> </a:t>
            </a:r>
            <a:r>
              <a:rPr lang="en-US" sz="2000" dirty="0">
                <a:solidFill>
                  <a:srgbClr val="034EA2"/>
                </a:solidFill>
              </a:rPr>
              <a:t>concept; implementation 6-9/2023
</a:t>
            </a:r>
            <a:endParaRPr lang="cs-CZ" dirty="0"/>
          </a:p>
        </p:txBody>
      </p:sp>
      <p:graphicFrame>
        <p:nvGraphicFramePr>
          <p:cNvPr id="6" name="Tabulka 6">
            <a:extLst>
              <a:ext uri="{FF2B5EF4-FFF2-40B4-BE49-F238E27FC236}">
                <a16:creationId xmlns:a16="http://schemas.microsoft.com/office/drawing/2014/main" id="{93B1E82C-EB98-C19B-1BBB-BF1591ED7561}"/>
              </a:ext>
            </a:extLst>
          </p:cNvPr>
          <p:cNvGraphicFramePr>
            <a:graphicFrameLocks noGrp="1"/>
          </p:cNvGraphicFramePr>
          <p:nvPr>
            <p:extLst>
              <p:ext uri="{D42A27DB-BD31-4B8C-83A1-F6EECF244321}">
                <p14:modId xmlns:p14="http://schemas.microsoft.com/office/powerpoint/2010/main" val="1762384315"/>
              </p:ext>
            </p:extLst>
          </p:nvPr>
        </p:nvGraphicFramePr>
        <p:xfrm>
          <a:off x="319735" y="1454936"/>
          <a:ext cx="5886511" cy="4950438"/>
        </p:xfrm>
        <a:graphic>
          <a:graphicData uri="http://schemas.openxmlformats.org/drawingml/2006/table">
            <a:tbl>
              <a:tblPr firstRow="1" bandRow="1">
                <a:tableStyleId>{5C22544A-7EE6-4342-B048-85BDC9FD1C3A}</a:tableStyleId>
              </a:tblPr>
              <a:tblGrid>
                <a:gridCol w="2977612">
                  <a:extLst>
                    <a:ext uri="{9D8B030D-6E8A-4147-A177-3AD203B41FA5}">
                      <a16:colId xmlns:a16="http://schemas.microsoft.com/office/drawing/2014/main" val="3325537115"/>
                    </a:ext>
                  </a:extLst>
                </a:gridCol>
                <a:gridCol w="2908899">
                  <a:extLst>
                    <a:ext uri="{9D8B030D-6E8A-4147-A177-3AD203B41FA5}">
                      <a16:colId xmlns:a16="http://schemas.microsoft.com/office/drawing/2014/main" val="4125842033"/>
                    </a:ext>
                  </a:extLst>
                </a:gridCol>
              </a:tblGrid>
              <a:tr h="357974">
                <a:tc>
                  <a:txBody>
                    <a:bodyPr/>
                    <a:lstStyle/>
                    <a:p>
                      <a:r>
                        <a:rPr lang="cs-CZ" sz="2000" dirty="0"/>
                        <a:t>Festival</a:t>
                      </a:r>
                    </a:p>
                  </a:txBody>
                  <a:tcPr/>
                </a:tc>
                <a:tc>
                  <a:txBody>
                    <a:bodyPr/>
                    <a:lstStyle/>
                    <a:p>
                      <a:r>
                        <a:rPr lang="cs-CZ" sz="2000" dirty="0"/>
                        <a:t>Kraj</a:t>
                      </a:r>
                    </a:p>
                  </a:txBody>
                  <a:tcPr/>
                </a:tc>
                <a:extLst>
                  <a:ext uri="{0D108BD9-81ED-4DB2-BD59-A6C34878D82A}">
                    <a16:rowId xmlns:a16="http://schemas.microsoft.com/office/drawing/2014/main" val="2315130036"/>
                  </a:ext>
                </a:extLst>
              </a:tr>
              <a:tr h="357974">
                <a:tc>
                  <a:txBody>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lang="cs-CZ" sz="2000"/>
                        <a:t>Festival Jamrock</a:t>
                      </a:r>
                      <a:endParaRPr lang="cs-CZ" sz="2000" dirty="0"/>
                    </a:p>
                  </a:txBody>
                  <a:tcPr/>
                </a:tc>
                <a:tc>
                  <a:txBody>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lang="cs-CZ" sz="2000" dirty="0"/>
                        <a:t>Pardubice Region</a:t>
                      </a:r>
                    </a:p>
                  </a:txBody>
                  <a:tcPr/>
                </a:tc>
                <a:extLst>
                  <a:ext uri="{0D108BD9-81ED-4DB2-BD59-A6C34878D82A}">
                    <a16:rowId xmlns:a16="http://schemas.microsoft.com/office/drawing/2014/main" val="1206928003"/>
                  </a:ext>
                </a:extLst>
              </a:tr>
              <a:tr h="513842">
                <a:tc>
                  <a:txBody>
                    <a:bodyPr/>
                    <a:lstStyle/>
                    <a:p>
                      <a:r>
                        <a:rPr lang="cs-CZ" sz="2000"/>
                        <a:t>Rock for people</a:t>
                      </a:r>
                      <a:endParaRPr lang="cs-CZ" sz="2000" dirty="0"/>
                    </a:p>
                  </a:txBody>
                  <a:tcPr/>
                </a:tc>
                <a:tc>
                  <a:txBody>
                    <a:bodyPr/>
                    <a:lstStyle/>
                    <a:p>
                      <a:r>
                        <a:rPr lang="cs-CZ" sz="2000" dirty="0"/>
                        <a:t>Hradec Králové Region</a:t>
                      </a:r>
                    </a:p>
                  </a:txBody>
                  <a:tcPr/>
                </a:tc>
                <a:extLst>
                  <a:ext uri="{0D108BD9-81ED-4DB2-BD59-A6C34878D82A}">
                    <a16:rowId xmlns:a16="http://schemas.microsoft.com/office/drawing/2014/main" val="349842192"/>
                  </a:ext>
                </a:extLst>
              </a:tr>
              <a:tr h="357974">
                <a:tc>
                  <a:txBody>
                    <a:bodyPr/>
                    <a:lstStyle/>
                    <a:p>
                      <a:r>
                        <a:rPr lang="cs-CZ" sz="2000"/>
                        <a:t>Fingers up</a:t>
                      </a:r>
                      <a:endParaRPr lang="cs-CZ" sz="2000" dirty="0"/>
                    </a:p>
                  </a:txBody>
                  <a:tcPr/>
                </a:tc>
                <a:tc>
                  <a:txBody>
                    <a:bodyPr/>
                    <a:lstStyle/>
                    <a:p>
                      <a:r>
                        <a:rPr lang="cs-CZ" sz="2000" dirty="0"/>
                        <a:t>Olomouc Region</a:t>
                      </a:r>
                    </a:p>
                  </a:txBody>
                  <a:tcPr/>
                </a:tc>
                <a:extLst>
                  <a:ext uri="{0D108BD9-81ED-4DB2-BD59-A6C34878D82A}">
                    <a16:rowId xmlns:a16="http://schemas.microsoft.com/office/drawing/2014/main" val="1754522199"/>
                  </a:ext>
                </a:extLst>
              </a:tr>
              <a:tr h="357974">
                <a:tc>
                  <a:txBody>
                    <a:bodyPr/>
                    <a:lstStyle/>
                    <a:p>
                      <a:r>
                        <a:rPr lang="cs-CZ" sz="2000"/>
                        <a:t>Vysočina fest</a:t>
                      </a:r>
                      <a:endParaRPr lang="cs-CZ" sz="2000" dirty="0"/>
                    </a:p>
                  </a:txBody>
                  <a:tcPr/>
                </a:tc>
                <a:tc>
                  <a:txBody>
                    <a:bodyPr/>
                    <a:lstStyle/>
                    <a:p>
                      <a:r>
                        <a:rPr lang="cs-CZ" sz="2000" dirty="0"/>
                        <a:t>Vysočina Region</a:t>
                      </a:r>
                    </a:p>
                  </a:txBody>
                  <a:tcPr/>
                </a:tc>
                <a:extLst>
                  <a:ext uri="{0D108BD9-81ED-4DB2-BD59-A6C34878D82A}">
                    <a16:rowId xmlns:a16="http://schemas.microsoft.com/office/drawing/2014/main" val="1982666091"/>
                  </a:ext>
                </a:extLst>
              </a:tr>
              <a:tr h="633338">
                <a:tc>
                  <a:txBody>
                    <a:bodyPr/>
                    <a:lstStyle/>
                    <a:p>
                      <a:r>
                        <a:rPr lang="cs-CZ" sz="2000"/>
                        <a:t>Hrady.cz – Točník</a:t>
                      </a:r>
                      <a:endParaRPr lang="cs-CZ" sz="2000" dirty="0"/>
                    </a:p>
                  </a:txBody>
                  <a:tcPr/>
                </a:tc>
                <a:tc>
                  <a:txBody>
                    <a:bodyPr/>
                    <a:lstStyle/>
                    <a:p>
                      <a:r>
                        <a:rPr lang="cs-CZ" sz="2000" dirty="0" err="1"/>
                        <a:t>Central</a:t>
                      </a:r>
                      <a:r>
                        <a:rPr lang="cs-CZ" sz="2000" dirty="0"/>
                        <a:t> Bohemia Region</a:t>
                      </a:r>
                    </a:p>
                  </a:txBody>
                  <a:tcPr/>
                </a:tc>
                <a:extLst>
                  <a:ext uri="{0D108BD9-81ED-4DB2-BD59-A6C34878D82A}">
                    <a16:rowId xmlns:a16="http://schemas.microsoft.com/office/drawing/2014/main" val="500310808"/>
                  </a:ext>
                </a:extLst>
              </a:tr>
              <a:tr h="633338">
                <a:tc>
                  <a:txBody>
                    <a:bodyPr/>
                    <a:lstStyle/>
                    <a:p>
                      <a:r>
                        <a:rPr lang="cs-CZ" sz="2000"/>
                        <a:t>Štěrkovna Open Music</a:t>
                      </a:r>
                      <a:endParaRPr lang="cs-CZ" sz="2000" dirty="0"/>
                    </a:p>
                  </a:txBody>
                  <a:tcPr/>
                </a:tc>
                <a:tc>
                  <a:txBody>
                    <a:bodyPr/>
                    <a:lstStyle/>
                    <a:p>
                      <a:r>
                        <a:rPr lang="cs-CZ" sz="2000" dirty="0" err="1"/>
                        <a:t>Moravian-Silesian</a:t>
                      </a:r>
                      <a:r>
                        <a:rPr lang="cs-CZ" sz="2000" dirty="0"/>
                        <a:t> Region</a:t>
                      </a:r>
                    </a:p>
                  </a:txBody>
                  <a:tcPr/>
                </a:tc>
                <a:extLst>
                  <a:ext uri="{0D108BD9-81ED-4DB2-BD59-A6C34878D82A}">
                    <a16:rowId xmlns:a16="http://schemas.microsoft.com/office/drawing/2014/main" val="1102444859"/>
                  </a:ext>
                </a:extLst>
              </a:tr>
              <a:tr h="357974">
                <a:tc>
                  <a:txBody>
                    <a:bodyPr/>
                    <a:lstStyle/>
                    <a:p>
                      <a:r>
                        <a:rPr lang="cs-CZ" sz="2000"/>
                        <a:t>Přehrady fest – Vranov</a:t>
                      </a:r>
                      <a:endParaRPr lang="cs-CZ" sz="2000" dirty="0"/>
                    </a:p>
                  </a:txBody>
                  <a:tcPr/>
                </a:tc>
                <a:tc>
                  <a:txBody>
                    <a:bodyPr/>
                    <a:lstStyle/>
                    <a:p>
                      <a:r>
                        <a:rPr lang="cs-CZ" sz="2000" dirty="0" err="1"/>
                        <a:t>South</a:t>
                      </a:r>
                      <a:r>
                        <a:rPr lang="cs-CZ" sz="2000" dirty="0"/>
                        <a:t> Moravia Region</a:t>
                      </a:r>
                    </a:p>
                  </a:txBody>
                  <a:tcPr/>
                </a:tc>
                <a:extLst>
                  <a:ext uri="{0D108BD9-81ED-4DB2-BD59-A6C34878D82A}">
                    <a16:rowId xmlns:a16="http://schemas.microsoft.com/office/drawing/2014/main" val="1683310484"/>
                  </a:ext>
                </a:extLst>
              </a:tr>
              <a:tr h="357974">
                <a:tc>
                  <a:txBody>
                    <a:bodyPr/>
                    <a:lstStyle/>
                    <a:p>
                      <a:r>
                        <a:rPr lang="cs-CZ" sz="2000"/>
                        <a:t>Chodrockfest</a:t>
                      </a:r>
                      <a:endParaRPr lang="cs-CZ" sz="2000" dirty="0"/>
                    </a:p>
                  </a:txBody>
                  <a:tcPr/>
                </a:tc>
                <a:tc>
                  <a:txBody>
                    <a:bodyPr/>
                    <a:lstStyle/>
                    <a:p>
                      <a:r>
                        <a:rPr lang="cs-CZ" sz="2000" dirty="0" err="1"/>
                        <a:t>Pilsen</a:t>
                      </a:r>
                      <a:r>
                        <a:rPr lang="cs-CZ" sz="2000" dirty="0"/>
                        <a:t> Region</a:t>
                      </a:r>
                    </a:p>
                  </a:txBody>
                  <a:tcPr/>
                </a:tc>
                <a:extLst>
                  <a:ext uri="{0D108BD9-81ED-4DB2-BD59-A6C34878D82A}">
                    <a16:rowId xmlns:a16="http://schemas.microsoft.com/office/drawing/2014/main" val="1483903867"/>
                  </a:ext>
                </a:extLst>
              </a:tr>
              <a:tr h="357974">
                <a:tc>
                  <a:txBody>
                    <a:bodyPr/>
                    <a:lstStyle/>
                    <a:p>
                      <a:r>
                        <a:rPr lang="cs-CZ" sz="2000"/>
                        <a:t>Hrady.cz – Bezděz</a:t>
                      </a:r>
                      <a:endParaRPr lang="cs-CZ" sz="2000" dirty="0"/>
                    </a:p>
                  </a:txBody>
                  <a:tcPr/>
                </a:tc>
                <a:tc>
                  <a:txBody>
                    <a:bodyPr/>
                    <a:lstStyle/>
                    <a:p>
                      <a:r>
                        <a:rPr lang="cs-CZ" sz="2000" dirty="0"/>
                        <a:t>Liberec Region</a:t>
                      </a:r>
                    </a:p>
                  </a:txBody>
                  <a:tcPr/>
                </a:tc>
                <a:extLst>
                  <a:ext uri="{0D108BD9-81ED-4DB2-BD59-A6C34878D82A}">
                    <a16:rowId xmlns:a16="http://schemas.microsoft.com/office/drawing/2014/main" val="12097044"/>
                  </a:ext>
                </a:extLst>
              </a:tr>
              <a:tr h="357974">
                <a:tc>
                  <a:txBody>
                    <a:bodyPr/>
                    <a:lstStyle/>
                    <a:p>
                      <a:r>
                        <a:rPr lang="cs-CZ" sz="2000"/>
                        <a:t>Mostecká slavnost</a:t>
                      </a:r>
                      <a:endParaRPr lang="cs-CZ" sz="2000" dirty="0"/>
                    </a:p>
                  </a:txBody>
                  <a:tcPr/>
                </a:tc>
                <a:tc>
                  <a:txBody>
                    <a:bodyPr/>
                    <a:lstStyle/>
                    <a:p>
                      <a:r>
                        <a:rPr lang="cs-CZ" sz="2000" dirty="0"/>
                        <a:t>Ústí Region</a:t>
                      </a:r>
                    </a:p>
                  </a:txBody>
                  <a:tcPr/>
                </a:tc>
                <a:extLst>
                  <a:ext uri="{0D108BD9-81ED-4DB2-BD59-A6C34878D82A}">
                    <a16:rowId xmlns:a16="http://schemas.microsoft.com/office/drawing/2014/main" val="2182987378"/>
                  </a:ext>
                </a:extLst>
              </a:tr>
            </a:tbl>
          </a:graphicData>
        </a:graphic>
      </p:graphicFrame>
      <p:pic>
        <p:nvPicPr>
          <p:cNvPr id="9" name="Obrázek 8">
            <a:extLst>
              <a:ext uri="{FF2B5EF4-FFF2-40B4-BE49-F238E27FC236}">
                <a16:creationId xmlns:a16="http://schemas.microsoft.com/office/drawing/2014/main" id="{8B3A8E92-D0A3-6751-057F-FB476EA86EB2}"/>
              </a:ext>
            </a:extLst>
          </p:cNvPr>
          <p:cNvPicPr>
            <a:picLocks noChangeAspect="1"/>
          </p:cNvPicPr>
          <p:nvPr/>
        </p:nvPicPr>
        <p:blipFill>
          <a:blip r:embed="rId2"/>
          <a:stretch>
            <a:fillRect/>
          </a:stretch>
        </p:blipFill>
        <p:spPr>
          <a:xfrm>
            <a:off x="8254138" y="3639154"/>
            <a:ext cx="3146680" cy="2604149"/>
          </a:xfrm>
          <a:prstGeom prst="rect">
            <a:avLst/>
          </a:prstGeom>
        </p:spPr>
      </p:pic>
    </p:spTree>
    <p:extLst>
      <p:ext uri="{BB962C8B-B14F-4D97-AF65-F5344CB8AC3E}">
        <p14:creationId xmlns:p14="http://schemas.microsoft.com/office/powerpoint/2010/main" val="6705732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13BE55-C724-141F-A918-9C836BB0CBF2}"/>
              </a:ext>
            </a:extLst>
          </p:cNvPr>
          <p:cNvSpPr>
            <a:spLocks noGrp="1"/>
          </p:cNvSpPr>
          <p:nvPr>
            <p:ph type="title"/>
          </p:nvPr>
        </p:nvSpPr>
        <p:spPr>
          <a:xfrm>
            <a:off x="609521" y="220227"/>
            <a:ext cx="10971372" cy="925313"/>
          </a:xfrm>
        </p:spPr>
        <p:txBody>
          <a:bodyPr>
            <a:normAutofit fontScale="90000"/>
          </a:bodyPr>
          <a:lstStyle/>
          <a:p>
            <a:r>
              <a:rPr lang="en-US" dirty="0"/>
              <a:t>Online Open Days – "Czech Republic </a:t>
            </a:r>
            <a:r>
              <a:rPr lang="cs-CZ" dirty="0"/>
              <a:t>U</a:t>
            </a:r>
            <a:r>
              <a:rPr lang="en-US" dirty="0" err="1"/>
              <a:t>nconventionally</a:t>
            </a:r>
            <a:r>
              <a:rPr lang="en-US" dirty="0"/>
              <a:t>" 2023
</a:t>
            </a:r>
            <a:endParaRPr lang="cs-CZ" dirty="0"/>
          </a:p>
        </p:txBody>
      </p:sp>
      <p:sp>
        <p:nvSpPr>
          <p:cNvPr id="3" name="Zástupný obsah 2">
            <a:extLst>
              <a:ext uri="{FF2B5EF4-FFF2-40B4-BE49-F238E27FC236}">
                <a16:creationId xmlns:a16="http://schemas.microsoft.com/office/drawing/2014/main" id="{9DA39B1F-1EF6-DE31-8913-83D59BADC7E4}"/>
              </a:ext>
            </a:extLst>
          </p:cNvPr>
          <p:cNvSpPr>
            <a:spLocks noGrp="1"/>
          </p:cNvSpPr>
          <p:nvPr>
            <p:ph idx="1"/>
          </p:nvPr>
        </p:nvSpPr>
        <p:spPr>
          <a:xfrm>
            <a:off x="609521" y="1638353"/>
            <a:ext cx="6506470" cy="4633874"/>
          </a:xfrm>
        </p:spPr>
        <p:txBody>
          <a:bodyPr/>
          <a:lstStyle/>
          <a:p>
            <a:r>
              <a:rPr lang="en-US" sz="2800" dirty="0">
                <a:solidFill>
                  <a:srgbClr val="034EA2"/>
                </a:solidFill>
              </a:rPr>
              <a:t>For this year, a slightly changed concept – there will be no live streams; A more sophisticated "document" will be created
The concept of 4 cities and 8 projects in each city remains:
</a:t>
            </a:r>
            <a:r>
              <a:rPr lang="en-US" sz="2800" dirty="0" err="1">
                <a:solidFill>
                  <a:srgbClr val="034EA2"/>
                </a:solidFill>
              </a:rPr>
              <a:t>Sumperk</a:t>
            </a:r>
            <a:r>
              <a:rPr lang="en-US" sz="2800" dirty="0">
                <a:solidFill>
                  <a:srgbClr val="034EA2"/>
                </a:solidFill>
              </a:rPr>
              <a:t>
</a:t>
            </a:r>
            <a:r>
              <a:rPr lang="en-US" sz="2800" dirty="0" err="1">
                <a:solidFill>
                  <a:srgbClr val="034EA2"/>
                </a:solidFill>
              </a:rPr>
              <a:t>Uherske</a:t>
            </a:r>
            <a:r>
              <a:rPr lang="en-US" sz="2800" dirty="0">
                <a:solidFill>
                  <a:srgbClr val="034EA2"/>
                </a:solidFill>
              </a:rPr>
              <a:t> </a:t>
            </a:r>
            <a:r>
              <a:rPr lang="en-US" sz="2800" dirty="0" err="1">
                <a:solidFill>
                  <a:srgbClr val="034EA2"/>
                </a:solidFill>
              </a:rPr>
              <a:t>Hradiste</a:t>
            </a:r>
            <a:r>
              <a:rPr lang="en-US" sz="2800" dirty="0">
                <a:solidFill>
                  <a:srgbClr val="034EA2"/>
                </a:solidFill>
              </a:rPr>
              <a:t>
</a:t>
            </a:r>
            <a:r>
              <a:rPr lang="en-US" sz="2800" dirty="0" err="1">
                <a:solidFill>
                  <a:srgbClr val="034EA2"/>
                </a:solidFill>
              </a:rPr>
              <a:t>Brandýs</a:t>
            </a:r>
            <a:r>
              <a:rPr lang="en-US" sz="2800" dirty="0">
                <a:solidFill>
                  <a:srgbClr val="034EA2"/>
                </a:solidFill>
              </a:rPr>
              <a:t> n/L – St. </a:t>
            </a:r>
            <a:r>
              <a:rPr lang="en-US" sz="2800" dirty="0" err="1">
                <a:solidFill>
                  <a:srgbClr val="034EA2"/>
                </a:solidFill>
              </a:rPr>
              <a:t>Boleslav</a:t>
            </a:r>
            <a:r>
              <a:rPr lang="en-US" sz="2800" dirty="0">
                <a:solidFill>
                  <a:srgbClr val="034EA2"/>
                </a:solidFill>
              </a:rPr>
              <a:t>
</a:t>
            </a:r>
            <a:r>
              <a:rPr lang="en-US" sz="2800" dirty="0" err="1">
                <a:solidFill>
                  <a:srgbClr val="034EA2"/>
                </a:solidFill>
              </a:rPr>
              <a:t>Klatovy</a:t>
            </a:r>
            <a:r>
              <a:rPr lang="en-US" sz="2800" dirty="0">
                <a:solidFill>
                  <a:srgbClr val="034EA2"/>
                </a:solidFill>
              </a:rPr>
              <a:t>
</a:t>
            </a:r>
            <a:endParaRPr lang="cs-CZ" sz="2800" dirty="0">
              <a:solidFill>
                <a:srgbClr val="034EA2"/>
              </a:solidFill>
            </a:endParaRPr>
          </a:p>
        </p:txBody>
      </p:sp>
      <p:pic>
        <p:nvPicPr>
          <p:cNvPr id="4" name="Zástupný obsah 10">
            <a:extLst>
              <a:ext uri="{FF2B5EF4-FFF2-40B4-BE49-F238E27FC236}">
                <a16:creationId xmlns:a16="http://schemas.microsoft.com/office/drawing/2014/main" id="{6343010E-DA6C-429A-B670-135283D11275}"/>
              </a:ext>
            </a:extLst>
          </p:cNvPr>
          <p:cNvPicPr>
            <a:picLocks noChangeAspect="1"/>
          </p:cNvPicPr>
          <p:nvPr/>
        </p:nvPicPr>
        <p:blipFill rotWithShape="1">
          <a:blip r:embed="rId2"/>
          <a:srcRect b="24031"/>
          <a:stretch/>
        </p:blipFill>
        <p:spPr>
          <a:xfrm>
            <a:off x="7115991" y="1638353"/>
            <a:ext cx="4852213" cy="3222373"/>
          </a:xfrm>
          <a:prstGeom prst="rect">
            <a:avLst/>
          </a:prstGeom>
        </p:spPr>
      </p:pic>
    </p:spTree>
    <p:extLst>
      <p:ext uri="{BB962C8B-B14F-4D97-AF65-F5344CB8AC3E}">
        <p14:creationId xmlns:p14="http://schemas.microsoft.com/office/powerpoint/2010/main" val="2443310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82C6C08F-0932-86F2-9224-7C06D13D0EFD}"/>
              </a:ext>
            </a:extLst>
          </p:cNvPr>
          <p:cNvSpPr>
            <a:spLocks noGrp="1"/>
          </p:cNvSpPr>
          <p:nvPr>
            <p:ph type="title"/>
          </p:nvPr>
        </p:nvSpPr>
        <p:spPr/>
        <p:txBody>
          <a:bodyPr/>
          <a:lstStyle/>
          <a:p>
            <a:r>
              <a:rPr lang="cs-CZ" dirty="0" err="1"/>
              <a:t>Contents</a:t>
            </a:r>
            <a:endParaRPr lang="cs-CZ" dirty="0"/>
          </a:p>
        </p:txBody>
      </p:sp>
      <p:graphicFrame>
        <p:nvGraphicFramePr>
          <p:cNvPr id="7" name="Diagram 6">
            <a:extLst>
              <a:ext uri="{FF2B5EF4-FFF2-40B4-BE49-F238E27FC236}">
                <a16:creationId xmlns:a16="http://schemas.microsoft.com/office/drawing/2014/main" id="{6147B49C-D97D-C5DB-85EB-D5119D9E17C3}"/>
              </a:ext>
            </a:extLst>
          </p:cNvPr>
          <p:cNvGraphicFramePr/>
          <p:nvPr>
            <p:extLst>
              <p:ext uri="{D42A27DB-BD31-4B8C-83A1-F6EECF244321}">
                <p14:modId xmlns:p14="http://schemas.microsoft.com/office/powerpoint/2010/main" val="3353783575"/>
              </p:ext>
            </p:extLst>
          </p:nvPr>
        </p:nvGraphicFramePr>
        <p:xfrm>
          <a:off x="1371600" y="1439694"/>
          <a:ext cx="10350230" cy="47275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ovéPole 7">
            <a:extLst>
              <a:ext uri="{FF2B5EF4-FFF2-40B4-BE49-F238E27FC236}">
                <a16:creationId xmlns:a16="http://schemas.microsoft.com/office/drawing/2014/main" id="{54227D58-946D-3BC0-FB4A-BB4B6CA13336}"/>
              </a:ext>
            </a:extLst>
          </p:cNvPr>
          <p:cNvSpPr txBox="1"/>
          <p:nvPr/>
        </p:nvSpPr>
        <p:spPr>
          <a:xfrm>
            <a:off x="1663430" y="1877439"/>
            <a:ext cx="456889" cy="584775"/>
          </a:xfrm>
          <a:prstGeom prst="rect">
            <a:avLst/>
          </a:prstGeom>
          <a:noFill/>
        </p:spPr>
        <p:txBody>
          <a:bodyPr wrap="square" rtlCol="0">
            <a:spAutoFit/>
          </a:bodyPr>
          <a:lstStyle/>
          <a:p>
            <a:r>
              <a:rPr lang="cs-CZ" sz="3200" b="1" dirty="0"/>
              <a:t>1</a:t>
            </a:r>
          </a:p>
        </p:txBody>
      </p:sp>
      <p:sp>
        <p:nvSpPr>
          <p:cNvPr id="9" name="TextovéPole 8">
            <a:extLst>
              <a:ext uri="{FF2B5EF4-FFF2-40B4-BE49-F238E27FC236}">
                <a16:creationId xmlns:a16="http://schemas.microsoft.com/office/drawing/2014/main" id="{FE6A12D8-EBD0-4C85-B44C-1B28C22964EB}"/>
              </a:ext>
            </a:extLst>
          </p:cNvPr>
          <p:cNvSpPr txBox="1"/>
          <p:nvPr/>
        </p:nvSpPr>
        <p:spPr>
          <a:xfrm>
            <a:off x="2120319" y="2994075"/>
            <a:ext cx="456889" cy="584775"/>
          </a:xfrm>
          <a:prstGeom prst="rect">
            <a:avLst/>
          </a:prstGeom>
          <a:noFill/>
        </p:spPr>
        <p:txBody>
          <a:bodyPr wrap="square" rtlCol="0">
            <a:spAutoFit/>
          </a:bodyPr>
          <a:lstStyle/>
          <a:p>
            <a:r>
              <a:rPr lang="cs-CZ" sz="3200" b="1" dirty="0"/>
              <a:t>2</a:t>
            </a:r>
          </a:p>
        </p:txBody>
      </p:sp>
      <p:sp>
        <p:nvSpPr>
          <p:cNvPr id="11" name="TextovéPole 10">
            <a:extLst>
              <a:ext uri="{FF2B5EF4-FFF2-40B4-BE49-F238E27FC236}">
                <a16:creationId xmlns:a16="http://schemas.microsoft.com/office/drawing/2014/main" id="{C73D3C6A-7964-86C3-7CD0-F04EB3375732}"/>
              </a:ext>
            </a:extLst>
          </p:cNvPr>
          <p:cNvSpPr txBox="1"/>
          <p:nvPr/>
        </p:nvSpPr>
        <p:spPr>
          <a:xfrm>
            <a:off x="2120319" y="4016595"/>
            <a:ext cx="456889" cy="584775"/>
          </a:xfrm>
          <a:prstGeom prst="rect">
            <a:avLst/>
          </a:prstGeom>
          <a:noFill/>
        </p:spPr>
        <p:txBody>
          <a:bodyPr wrap="square" rtlCol="0">
            <a:spAutoFit/>
          </a:bodyPr>
          <a:lstStyle/>
          <a:p>
            <a:r>
              <a:rPr lang="cs-CZ" sz="3200" b="1" dirty="0"/>
              <a:t>3</a:t>
            </a:r>
          </a:p>
        </p:txBody>
      </p:sp>
      <p:sp>
        <p:nvSpPr>
          <p:cNvPr id="12" name="TextovéPole 11">
            <a:extLst>
              <a:ext uri="{FF2B5EF4-FFF2-40B4-BE49-F238E27FC236}">
                <a16:creationId xmlns:a16="http://schemas.microsoft.com/office/drawing/2014/main" id="{347D9A5C-7BB9-7617-5318-41309ECB4516}"/>
              </a:ext>
            </a:extLst>
          </p:cNvPr>
          <p:cNvSpPr txBox="1"/>
          <p:nvPr/>
        </p:nvSpPr>
        <p:spPr>
          <a:xfrm>
            <a:off x="1663430" y="5133231"/>
            <a:ext cx="456889" cy="584775"/>
          </a:xfrm>
          <a:prstGeom prst="rect">
            <a:avLst/>
          </a:prstGeom>
          <a:noFill/>
        </p:spPr>
        <p:txBody>
          <a:bodyPr wrap="square" rtlCol="0">
            <a:spAutoFit/>
          </a:bodyPr>
          <a:lstStyle/>
          <a:p>
            <a:r>
              <a:rPr lang="cs-CZ" sz="3200" b="1" dirty="0"/>
              <a:t>4</a:t>
            </a:r>
          </a:p>
        </p:txBody>
      </p:sp>
    </p:spTree>
    <p:extLst>
      <p:ext uri="{BB962C8B-B14F-4D97-AF65-F5344CB8AC3E}">
        <p14:creationId xmlns:p14="http://schemas.microsoft.com/office/powerpoint/2010/main" val="1254141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7B4EDE6-3BCC-43C0-8CC3-50A25A770536}"/>
              </a:ext>
            </a:extLst>
          </p:cNvPr>
          <p:cNvSpPr>
            <a:spLocks noGrp="1"/>
          </p:cNvSpPr>
          <p:nvPr>
            <p:ph type="title"/>
          </p:nvPr>
        </p:nvSpPr>
        <p:spPr>
          <a:xfrm>
            <a:off x="609520" y="286629"/>
            <a:ext cx="10971372" cy="925313"/>
          </a:xfrm>
        </p:spPr>
        <p:txBody>
          <a:bodyPr>
            <a:normAutofit fontScale="90000"/>
          </a:bodyPr>
          <a:lstStyle/>
          <a:p>
            <a:r>
              <a:rPr lang="en-US" dirty="0"/>
              <a:t>Competitions for high school students 
</a:t>
            </a:r>
            <a:endParaRPr lang="cs-CZ" dirty="0">
              <a:solidFill>
                <a:srgbClr val="FF0000"/>
              </a:solidFill>
            </a:endParaRPr>
          </a:p>
        </p:txBody>
      </p:sp>
      <p:sp>
        <p:nvSpPr>
          <p:cNvPr id="3" name="Zástupný obsah 2">
            <a:extLst>
              <a:ext uri="{FF2B5EF4-FFF2-40B4-BE49-F238E27FC236}">
                <a16:creationId xmlns:a16="http://schemas.microsoft.com/office/drawing/2014/main" id="{9B5C32E7-3EAE-4EB1-B898-4F81096D1D69}"/>
              </a:ext>
            </a:extLst>
          </p:cNvPr>
          <p:cNvSpPr>
            <a:spLocks noGrp="1"/>
          </p:cNvSpPr>
          <p:nvPr>
            <p:ph idx="1"/>
          </p:nvPr>
        </p:nvSpPr>
        <p:spPr>
          <a:xfrm>
            <a:off x="609521" y="1350516"/>
            <a:ext cx="6349781" cy="5008339"/>
          </a:xfrm>
        </p:spPr>
        <p:txBody>
          <a:bodyPr/>
          <a:lstStyle/>
          <a:p>
            <a:pPr marL="0" indent="0">
              <a:buNone/>
            </a:pPr>
            <a:r>
              <a:rPr lang="en-US" sz="2000" b="1" dirty="0">
                <a:solidFill>
                  <a:srgbClr val="034EA2"/>
                </a:solidFill>
              </a:rPr>
              <a:t>EU4U 
</a:t>
            </a:r>
            <a:r>
              <a:rPr lang="en-US" sz="2000" dirty="0">
                <a:solidFill>
                  <a:srgbClr val="034EA2"/>
                </a:solidFill>
              </a:rPr>
              <a:t>5th annual creative competition
Subscribed 63 posts 
Promotion of the project in two categories: Make a video and Create a poster 
www.EU4U.dotaceEU.cz  </a:t>
            </a:r>
            <a:r>
              <a:rPr lang="en-US" sz="2000" b="1" dirty="0">
                <a:solidFill>
                  <a:srgbClr val="034EA2"/>
                </a:solidFill>
              </a:rPr>
              <a:t>
</a:t>
            </a:r>
            <a:endParaRPr lang="cs-CZ" sz="2000" b="1" dirty="0">
              <a:solidFill>
                <a:srgbClr val="034EA2"/>
              </a:solidFill>
            </a:endParaRPr>
          </a:p>
          <a:p>
            <a:pPr marL="0" indent="0">
              <a:buNone/>
            </a:pPr>
            <a:r>
              <a:rPr lang="en-US" sz="2000" b="1" dirty="0">
                <a:solidFill>
                  <a:srgbClr val="034EA2"/>
                </a:solidFill>
              </a:rPr>
              <a:t>Propose a project 
</a:t>
            </a:r>
            <a:r>
              <a:rPr lang="en-US" sz="2000" dirty="0">
                <a:solidFill>
                  <a:srgbClr val="034EA2"/>
                </a:solidFill>
              </a:rPr>
              <a:t>11th year of the competition
78 projects registered 
Winning project: Construction of starter apartments in the former Hotel Praha, </a:t>
            </a:r>
            <a:r>
              <a:rPr lang="en-US" sz="2000" dirty="0" err="1">
                <a:solidFill>
                  <a:srgbClr val="034EA2"/>
                </a:solidFill>
              </a:rPr>
              <a:t>Gymnázium</a:t>
            </a:r>
            <a:r>
              <a:rPr lang="en-US" sz="2000" dirty="0">
                <a:solidFill>
                  <a:srgbClr val="034EA2"/>
                </a:solidFill>
              </a:rPr>
              <a:t> </a:t>
            </a:r>
            <a:r>
              <a:rPr lang="en-US" sz="2000" dirty="0" err="1">
                <a:solidFill>
                  <a:srgbClr val="034EA2"/>
                </a:solidFill>
              </a:rPr>
              <a:t>Jateční</a:t>
            </a:r>
            <a:r>
              <a:rPr lang="en-US" sz="2000" dirty="0">
                <a:solidFill>
                  <a:srgbClr val="034EA2"/>
                </a:solidFill>
              </a:rPr>
              <a:t> in </a:t>
            </a:r>
            <a:r>
              <a:rPr lang="en-US" sz="2000" dirty="0" err="1">
                <a:solidFill>
                  <a:srgbClr val="034EA2"/>
                </a:solidFill>
              </a:rPr>
              <a:t>Ústí</a:t>
            </a:r>
            <a:r>
              <a:rPr lang="en-US" sz="2000" dirty="0">
                <a:solidFill>
                  <a:srgbClr val="034EA2"/>
                </a:solidFill>
              </a:rPr>
              <a:t> </a:t>
            </a:r>
            <a:r>
              <a:rPr lang="en-US" sz="2000" dirty="0" err="1">
                <a:solidFill>
                  <a:srgbClr val="034EA2"/>
                </a:solidFill>
              </a:rPr>
              <a:t>nad</a:t>
            </a:r>
            <a:r>
              <a:rPr lang="en-US" sz="2000" dirty="0">
                <a:solidFill>
                  <a:srgbClr val="034EA2"/>
                </a:solidFill>
              </a:rPr>
              <a:t> Labem
www.navrhniprojekt.cz </a:t>
            </a:r>
            <a:r>
              <a:rPr lang="en-US" sz="2000" b="1" dirty="0">
                <a:solidFill>
                  <a:srgbClr val="034EA2"/>
                </a:solidFill>
              </a:rPr>
              <a:t>
</a:t>
            </a:r>
            <a:endParaRPr lang="cs-CZ" dirty="0"/>
          </a:p>
        </p:txBody>
      </p:sp>
      <p:pic>
        <p:nvPicPr>
          <p:cNvPr id="6" name="Obrázek 5">
            <a:extLst>
              <a:ext uri="{FF2B5EF4-FFF2-40B4-BE49-F238E27FC236}">
                <a16:creationId xmlns:a16="http://schemas.microsoft.com/office/drawing/2014/main" id="{B61FD56A-25BF-82A7-E716-63C5E090B570}"/>
              </a:ext>
            </a:extLst>
          </p:cNvPr>
          <p:cNvPicPr>
            <a:picLocks noChangeAspect="1"/>
          </p:cNvPicPr>
          <p:nvPr/>
        </p:nvPicPr>
        <p:blipFill>
          <a:blip r:embed="rId2"/>
          <a:stretch>
            <a:fillRect/>
          </a:stretch>
        </p:blipFill>
        <p:spPr>
          <a:xfrm>
            <a:off x="8266355" y="1386016"/>
            <a:ext cx="1770359" cy="2513756"/>
          </a:xfrm>
          <a:prstGeom prst="rect">
            <a:avLst/>
          </a:prstGeom>
        </p:spPr>
      </p:pic>
      <p:sp>
        <p:nvSpPr>
          <p:cNvPr id="7" name="TextovéPole 6">
            <a:extLst>
              <a:ext uri="{FF2B5EF4-FFF2-40B4-BE49-F238E27FC236}">
                <a16:creationId xmlns:a16="http://schemas.microsoft.com/office/drawing/2014/main" id="{2E62FF7A-5082-D201-5666-2B729E950519}"/>
              </a:ext>
            </a:extLst>
          </p:cNvPr>
          <p:cNvSpPr txBox="1"/>
          <p:nvPr/>
        </p:nvSpPr>
        <p:spPr>
          <a:xfrm>
            <a:off x="8523176" y="3894624"/>
            <a:ext cx="2063692" cy="338554"/>
          </a:xfrm>
          <a:prstGeom prst="rect">
            <a:avLst/>
          </a:prstGeom>
          <a:noFill/>
        </p:spPr>
        <p:txBody>
          <a:bodyPr wrap="square" rtlCol="0">
            <a:spAutoFit/>
          </a:bodyPr>
          <a:lstStyle/>
          <a:p>
            <a:r>
              <a:rPr lang="cs-CZ" sz="1600" dirty="0">
                <a:solidFill>
                  <a:srgbClr val="034EA2"/>
                </a:solidFill>
              </a:rPr>
              <a:t>Vítězný plakát</a:t>
            </a:r>
          </a:p>
        </p:txBody>
      </p:sp>
      <p:pic>
        <p:nvPicPr>
          <p:cNvPr id="10" name="Obrázek 9">
            <a:extLst>
              <a:ext uri="{FF2B5EF4-FFF2-40B4-BE49-F238E27FC236}">
                <a16:creationId xmlns:a16="http://schemas.microsoft.com/office/drawing/2014/main" id="{4F9B5987-1571-BAEA-481A-EB52771492B7}"/>
              </a:ext>
            </a:extLst>
          </p:cNvPr>
          <p:cNvPicPr>
            <a:picLocks noChangeAspect="1"/>
          </p:cNvPicPr>
          <p:nvPr/>
        </p:nvPicPr>
        <p:blipFill>
          <a:blip r:embed="rId3"/>
          <a:stretch>
            <a:fillRect/>
          </a:stretch>
        </p:blipFill>
        <p:spPr>
          <a:xfrm>
            <a:off x="6959302" y="4371752"/>
            <a:ext cx="4748800" cy="1673338"/>
          </a:xfrm>
          <a:prstGeom prst="rect">
            <a:avLst/>
          </a:prstGeom>
        </p:spPr>
      </p:pic>
    </p:spTree>
    <p:extLst>
      <p:ext uri="{BB962C8B-B14F-4D97-AF65-F5344CB8AC3E}">
        <p14:creationId xmlns:p14="http://schemas.microsoft.com/office/powerpoint/2010/main" val="3053133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514357" y="1913904"/>
            <a:ext cx="10971372" cy="1431482"/>
          </a:xfrm>
        </p:spPr>
        <p:txBody>
          <a:bodyPr>
            <a:normAutofit fontScale="90000"/>
          </a:bodyPr>
          <a:lstStyle/>
          <a:p>
            <a:r>
              <a:rPr lang="en-US" sz="5400" b="1" dirty="0">
                <a:solidFill>
                  <a:srgbClr val="024DA1"/>
                </a:solidFill>
                <a:cs typeface="Times New Roman"/>
              </a:rPr>
              <a:t>Activities in support of horizontal absorption capacity
</a:t>
            </a:r>
            <a:endParaRPr lang="cs-CZ" sz="5400" b="1" dirty="0">
              <a:solidFill>
                <a:srgbClr val="024DA1"/>
              </a:solidFill>
              <a:cs typeface="Times New Roman"/>
            </a:endParaRPr>
          </a:p>
        </p:txBody>
      </p:sp>
    </p:spTree>
    <p:extLst>
      <p:ext uri="{BB962C8B-B14F-4D97-AF65-F5344CB8AC3E}">
        <p14:creationId xmlns:p14="http://schemas.microsoft.com/office/powerpoint/2010/main" val="3879665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B34B9A16-0EA6-459D-BD57-73FEC250BD38}"/>
              </a:ext>
            </a:extLst>
          </p:cNvPr>
          <p:cNvSpPr>
            <a:spLocks noGrp="1"/>
          </p:cNvSpPr>
          <p:nvPr>
            <p:ph type="title"/>
          </p:nvPr>
        </p:nvSpPr>
        <p:spPr/>
        <p:txBody>
          <a:bodyPr/>
          <a:lstStyle/>
          <a:p>
            <a:r>
              <a:rPr lang="en-US" dirty="0">
                <a:solidFill>
                  <a:srgbClr val="000099"/>
                </a:solidFill>
                <a:latin typeface="Arial" panose="020B0604020202020204" pitchFamily="34" charset="0"/>
                <a:cs typeface="Arial" panose="020B0604020202020204" pitchFamily="34" charset="0"/>
              </a:rPr>
              <a:t>Finder of grant </a:t>
            </a:r>
            <a:r>
              <a:rPr lang="cs-CZ" dirty="0" err="1">
                <a:solidFill>
                  <a:srgbClr val="000099"/>
                </a:solidFill>
                <a:latin typeface="Arial" panose="020B0604020202020204" pitchFamily="34" charset="0"/>
                <a:cs typeface="Arial" panose="020B0604020202020204" pitchFamily="34" charset="0"/>
              </a:rPr>
              <a:t>opp</a:t>
            </a:r>
            <a:r>
              <a:rPr lang="en-US" dirty="0" err="1">
                <a:solidFill>
                  <a:srgbClr val="000099"/>
                </a:solidFill>
                <a:latin typeface="Arial" panose="020B0604020202020204" pitchFamily="34" charset="0"/>
                <a:cs typeface="Arial" panose="020B0604020202020204" pitchFamily="34" charset="0"/>
              </a:rPr>
              <a:t>ortunities</a:t>
            </a:r>
            <a:r>
              <a:rPr lang="en-US" dirty="0">
                <a:solidFill>
                  <a:srgbClr val="000099"/>
                </a:solidFill>
                <a:latin typeface="Arial" panose="020B0604020202020204" pitchFamily="34" charset="0"/>
                <a:cs typeface="Arial" panose="020B0604020202020204" pitchFamily="34" charset="0"/>
              </a:rPr>
              <a:t> for </a:t>
            </a:r>
            <a:r>
              <a:rPr lang="cs-CZ" dirty="0">
                <a:solidFill>
                  <a:srgbClr val="00B050"/>
                </a:solidFill>
                <a:latin typeface="Arial" panose="020B0604020202020204" pitchFamily="34" charset="0"/>
                <a:cs typeface="Arial" panose="020B0604020202020204" pitchFamily="34" charset="0"/>
              </a:rPr>
              <a:t>DotaceEU.cz</a:t>
            </a:r>
          </a:p>
        </p:txBody>
      </p:sp>
      <p:sp>
        <p:nvSpPr>
          <p:cNvPr id="4" name="Zástupný obsah 3">
            <a:extLst>
              <a:ext uri="{FF2B5EF4-FFF2-40B4-BE49-F238E27FC236}">
                <a16:creationId xmlns:a16="http://schemas.microsoft.com/office/drawing/2014/main" id="{9FECEC0F-5491-4746-8B07-BD37C51ADB22}"/>
              </a:ext>
            </a:extLst>
          </p:cNvPr>
          <p:cNvSpPr>
            <a:spLocks noGrp="1"/>
          </p:cNvSpPr>
          <p:nvPr>
            <p:ph idx="1"/>
          </p:nvPr>
        </p:nvSpPr>
        <p:spPr>
          <a:xfrm>
            <a:off x="287507" y="1398940"/>
            <a:ext cx="11615397" cy="4223632"/>
          </a:xfrm>
        </p:spPr>
        <p:txBody>
          <a:bodyPr/>
          <a:lstStyle/>
          <a:p>
            <a:r>
              <a:rPr lang="en-US" sz="2539" dirty="0">
                <a:solidFill>
                  <a:srgbClr val="000099"/>
                </a:solidFill>
                <a:latin typeface="Arial" panose="020B0604020202020204" pitchFamily="34" charset="0"/>
                <a:cs typeface="Arial" panose="020B0604020202020204" pitchFamily="34" charset="0"/>
              </a:rPr>
              <a:t>The primary source of information on EU funds is the dotaceEU.cz website</a:t>
            </a:r>
            <a:r>
              <a:rPr lang="cs-CZ" sz="2539" dirty="0">
                <a:solidFill>
                  <a:srgbClr val="000099"/>
                </a:solidFill>
                <a:latin typeface="Arial" panose="020B0604020202020204" pitchFamily="34" charset="0"/>
                <a:cs typeface="Arial" panose="020B0604020202020204" pitchFamily="34" charset="0"/>
              </a:rPr>
              <a:t> </a:t>
            </a:r>
            <a:r>
              <a:rPr lang="cs-CZ" sz="2000" dirty="0">
                <a:solidFill>
                  <a:srgbClr val="000099"/>
                </a:solidFill>
                <a:latin typeface="Arial" panose="020B0604020202020204" pitchFamily="34" charset="0"/>
                <a:cs typeface="Arial" panose="020B0604020202020204" pitchFamily="34" charset="0"/>
              </a:rPr>
              <a:t>(single web </a:t>
            </a:r>
            <a:r>
              <a:rPr lang="cs-CZ" sz="2000" dirty="0" err="1">
                <a:solidFill>
                  <a:srgbClr val="000099"/>
                </a:solidFill>
                <a:latin typeface="Arial" panose="020B0604020202020204" pitchFamily="34" charset="0"/>
                <a:cs typeface="Arial" panose="020B0604020202020204" pitchFamily="34" charset="0"/>
              </a:rPr>
              <a:t>portal</a:t>
            </a:r>
            <a:r>
              <a:rPr lang="cs-CZ" sz="2000" dirty="0">
                <a:solidFill>
                  <a:srgbClr val="000099"/>
                </a:solidFill>
                <a:latin typeface="Arial" panose="020B0604020202020204" pitchFamily="34" charset="0"/>
                <a:cs typeface="Arial" panose="020B0604020202020204" pitchFamily="34" charset="0"/>
              </a:rPr>
              <a:t> by CPR 21+)</a:t>
            </a:r>
            <a:r>
              <a:rPr lang="en-US" sz="2539" dirty="0">
                <a:solidFill>
                  <a:srgbClr val="000099"/>
                </a:solidFill>
                <a:latin typeface="Arial" panose="020B0604020202020204" pitchFamily="34" charset="0"/>
                <a:cs typeface="Arial" panose="020B0604020202020204" pitchFamily="34" charset="0"/>
              </a:rPr>
              <a:t>
Help with selecting a suitable </a:t>
            </a:r>
            <a:r>
              <a:rPr lang="en-US" sz="2539" dirty="0" err="1">
                <a:solidFill>
                  <a:srgbClr val="000099"/>
                </a:solidFill>
                <a:latin typeface="Arial" panose="020B0604020202020204" pitchFamily="34" charset="0"/>
                <a:cs typeface="Arial" panose="020B0604020202020204" pitchFamily="34" charset="0"/>
              </a:rPr>
              <a:t>programme</a:t>
            </a:r>
            <a:r>
              <a:rPr lang="en-US" sz="2539" dirty="0">
                <a:solidFill>
                  <a:srgbClr val="000099"/>
                </a:solidFill>
                <a:latin typeface="Arial" panose="020B0604020202020204" pitchFamily="34" charset="0"/>
                <a:cs typeface="Arial" panose="020B0604020202020204" pitchFamily="34" charset="0"/>
              </a:rPr>
              <a:t> and overview of current calls from the new and previous period = call finder
</a:t>
            </a:r>
            <a:r>
              <a:rPr lang="cs-CZ" sz="2735" dirty="0"/>
              <a:t>		</a:t>
            </a:r>
            <a:r>
              <a:rPr lang="cs-CZ" sz="2539" b="1" dirty="0">
                <a:solidFill>
                  <a:srgbClr val="000099"/>
                </a:solidFill>
                <a:latin typeface="Arial" panose="020B0604020202020204" pitchFamily="34" charset="0"/>
                <a:cs typeface="Arial" panose="020B0604020202020204" pitchFamily="34" charset="0"/>
              </a:rPr>
              <a:t>Grant </a:t>
            </a:r>
            <a:r>
              <a:rPr lang="cs-CZ" sz="2539" b="1" dirty="0" err="1">
                <a:solidFill>
                  <a:srgbClr val="000099"/>
                </a:solidFill>
                <a:latin typeface="Arial" panose="020B0604020202020204" pitchFamily="34" charset="0"/>
                <a:cs typeface="Arial" panose="020B0604020202020204" pitchFamily="34" charset="0"/>
              </a:rPr>
              <a:t>titles</a:t>
            </a:r>
            <a:endParaRPr lang="cs-CZ" sz="2539" b="1" dirty="0">
              <a:solidFill>
                <a:srgbClr val="000099"/>
              </a:solidFill>
              <a:latin typeface="Arial" panose="020B0604020202020204" pitchFamily="34" charset="0"/>
              <a:cs typeface="Arial" panose="020B0604020202020204" pitchFamily="34" charset="0"/>
            </a:endParaRPr>
          </a:p>
          <a:p>
            <a:pPr marL="0" indent="0">
              <a:spcBef>
                <a:spcPts val="1172"/>
              </a:spcBef>
              <a:buNone/>
            </a:pPr>
            <a:r>
              <a:rPr lang="cs-CZ" sz="2735" b="1" dirty="0"/>
              <a:t>		</a:t>
            </a:r>
            <a:r>
              <a:rPr lang="cs-CZ" sz="2539" b="1" dirty="0" err="1">
                <a:solidFill>
                  <a:srgbClr val="000099"/>
                </a:solidFill>
                <a:latin typeface="Arial" panose="020B0604020202020204" pitchFamily="34" charset="0"/>
                <a:cs typeface="Arial" panose="020B0604020202020204" pitchFamily="34" charset="0"/>
              </a:rPr>
              <a:t>Financial</a:t>
            </a:r>
            <a:r>
              <a:rPr lang="cs-CZ" sz="2539" b="1" dirty="0">
                <a:solidFill>
                  <a:srgbClr val="000099"/>
                </a:solidFill>
                <a:latin typeface="Arial" panose="020B0604020202020204" pitchFamily="34" charset="0"/>
                <a:cs typeface="Arial" panose="020B0604020202020204" pitchFamily="34" charset="0"/>
              </a:rPr>
              <a:t> </a:t>
            </a:r>
            <a:r>
              <a:rPr lang="cs-CZ" sz="2539" b="1" dirty="0" err="1">
                <a:solidFill>
                  <a:srgbClr val="000099"/>
                </a:solidFill>
                <a:latin typeface="Arial" panose="020B0604020202020204" pitchFamily="34" charset="0"/>
                <a:cs typeface="Arial" panose="020B0604020202020204" pitchFamily="34" charset="0"/>
              </a:rPr>
              <a:t>instruments</a:t>
            </a:r>
            <a:endParaRPr lang="cs-CZ" sz="2539" b="1" dirty="0">
              <a:solidFill>
                <a:srgbClr val="000099"/>
              </a:solidFill>
              <a:latin typeface="Arial" panose="020B0604020202020204" pitchFamily="34" charset="0"/>
              <a:cs typeface="Arial" panose="020B0604020202020204" pitchFamily="34" charset="0"/>
            </a:endParaRPr>
          </a:p>
          <a:p>
            <a:pPr marL="0" indent="0">
              <a:spcBef>
                <a:spcPts val="1172"/>
              </a:spcBef>
              <a:buNone/>
            </a:pPr>
            <a:r>
              <a:rPr lang="cs-CZ" sz="2735" b="1" dirty="0"/>
              <a:t>		</a:t>
            </a:r>
            <a:r>
              <a:rPr lang="cs-CZ" sz="2539" b="1" dirty="0">
                <a:solidFill>
                  <a:srgbClr val="000099"/>
                </a:solidFill>
                <a:latin typeface="Arial" panose="020B0604020202020204" pitchFamily="34" charset="0"/>
                <a:cs typeface="Arial" panose="020B0604020202020204" pitchFamily="34" charset="0"/>
              </a:rPr>
              <a:t>Union </a:t>
            </a:r>
            <a:r>
              <a:rPr lang="cs-CZ" sz="2539" b="1" dirty="0" err="1">
                <a:solidFill>
                  <a:srgbClr val="000099"/>
                </a:solidFill>
                <a:latin typeface="Arial" panose="020B0604020202020204" pitchFamily="34" charset="0"/>
                <a:cs typeface="Arial" panose="020B0604020202020204" pitchFamily="34" charset="0"/>
              </a:rPr>
              <a:t>programmes</a:t>
            </a:r>
            <a:endParaRPr lang="cs-CZ" sz="2539" b="1" dirty="0">
              <a:solidFill>
                <a:srgbClr val="000099"/>
              </a:solidFill>
              <a:latin typeface="Arial" panose="020B0604020202020204" pitchFamily="34" charset="0"/>
              <a:cs typeface="Arial" panose="020B0604020202020204" pitchFamily="34" charset="0"/>
            </a:endParaRPr>
          </a:p>
          <a:p>
            <a:pPr marL="0" indent="0">
              <a:buNone/>
            </a:pPr>
            <a:endParaRPr lang="cs-CZ" sz="2735" dirty="0"/>
          </a:p>
          <a:p>
            <a:pPr marL="0" indent="0">
              <a:buNone/>
            </a:pPr>
            <a:r>
              <a:rPr lang="en-US" sz="2539" dirty="0">
                <a:solidFill>
                  <a:srgbClr val="000099"/>
                </a:solidFill>
                <a:latin typeface="Arial" panose="020B0604020202020204" pitchFamily="34" charset="0"/>
                <a:cs typeface="Arial" panose="020B0604020202020204" pitchFamily="34" charset="0"/>
              </a:rPr>
              <a:t>Filtration by: 
Regions, type of applicant and topic</a:t>
            </a:r>
            <a:r>
              <a:rPr lang="cs-CZ" sz="1953" dirty="0">
                <a:solidFill>
                  <a:srgbClr val="000099"/>
                </a:solidFill>
                <a:latin typeface="Arial" panose="020B0604020202020204" pitchFamily="34" charset="0"/>
                <a:cs typeface="Arial" panose="020B0604020202020204" pitchFamily="34" charset="0"/>
              </a:rPr>
              <a:t> </a:t>
            </a:r>
          </a:p>
          <a:p>
            <a:pPr marL="0" indent="0">
              <a:buNone/>
            </a:pPr>
            <a:endParaRPr lang="cs-CZ" sz="2735" dirty="0"/>
          </a:p>
          <a:p>
            <a:pPr marL="0" indent="0">
              <a:buNone/>
            </a:pPr>
            <a:endParaRPr lang="cs-CZ" sz="3125" dirty="0"/>
          </a:p>
          <a:p>
            <a:pPr marL="0" indent="0">
              <a:buNone/>
            </a:pPr>
            <a:endParaRPr lang="cs-CZ" sz="3125" dirty="0"/>
          </a:p>
          <a:p>
            <a:pPr marL="0" indent="0">
              <a:buNone/>
              <a:defRPr/>
            </a:pPr>
            <a:endParaRPr lang="cs-CZ" sz="1074" dirty="0">
              <a:solidFill>
                <a:srgbClr val="1C222F"/>
              </a:solidFill>
              <a:latin typeface="Roboto" panose="02000000000000000000" pitchFamily="2" charset="0"/>
            </a:endParaRPr>
          </a:p>
          <a:p>
            <a:pPr>
              <a:defRPr/>
            </a:pPr>
            <a:endParaRPr lang="cs-CZ" sz="2344" dirty="0">
              <a:latin typeface="Calibri"/>
            </a:endParaRPr>
          </a:p>
          <a:p>
            <a:pPr marL="0" indent="0">
              <a:buNone/>
            </a:pPr>
            <a:endParaRPr lang="cs-CZ" sz="2344" b="1" dirty="0">
              <a:solidFill>
                <a:srgbClr val="034EA2"/>
              </a:solidFill>
            </a:endParaRPr>
          </a:p>
          <a:p>
            <a:pPr>
              <a:buFont typeface="Wingdings" panose="05000000000000000000" pitchFamily="2" charset="2"/>
              <a:buChar char="§"/>
            </a:pPr>
            <a:endParaRPr lang="cs-CZ" sz="1758" dirty="0">
              <a:solidFill>
                <a:srgbClr val="034EA2"/>
              </a:solidFill>
            </a:endParaRPr>
          </a:p>
        </p:txBody>
      </p:sp>
      <p:pic>
        <p:nvPicPr>
          <p:cNvPr id="2" name="Obrázek 1"/>
          <p:cNvPicPr>
            <a:picLocks noChangeAspect="1"/>
          </p:cNvPicPr>
          <p:nvPr/>
        </p:nvPicPr>
        <p:blipFill>
          <a:blip r:embed="rId2"/>
          <a:stretch>
            <a:fillRect/>
          </a:stretch>
        </p:blipFill>
        <p:spPr>
          <a:xfrm>
            <a:off x="6764080" y="5204216"/>
            <a:ext cx="4698458" cy="836711"/>
          </a:xfrm>
          <a:prstGeom prst="rect">
            <a:avLst/>
          </a:prstGeom>
        </p:spPr>
      </p:pic>
      <p:sp>
        <p:nvSpPr>
          <p:cNvPr id="6" name="Šipka: doprava 5">
            <a:extLst>
              <a:ext uri="{FF2B5EF4-FFF2-40B4-BE49-F238E27FC236}">
                <a16:creationId xmlns:a16="http://schemas.microsoft.com/office/drawing/2014/main" id="{7DF34A69-A111-47E7-95BB-F014A3693E8A}"/>
              </a:ext>
            </a:extLst>
          </p:cNvPr>
          <p:cNvSpPr/>
          <p:nvPr/>
        </p:nvSpPr>
        <p:spPr>
          <a:xfrm>
            <a:off x="1540442" y="3099272"/>
            <a:ext cx="854164" cy="3254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735">
              <a:defRPr/>
            </a:pPr>
            <a:endParaRPr lang="cs-CZ" sz="2344">
              <a:solidFill>
                <a:prstClr val="white"/>
              </a:solidFill>
              <a:latin typeface="Calibri"/>
            </a:endParaRPr>
          </a:p>
        </p:txBody>
      </p:sp>
      <p:sp>
        <p:nvSpPr>
          <p:cNvPr id="7" name="Šipka: doprava 6">
            <a:extLst>
              <a:ext uri="{FF2B5EF4-FFF2-40B4-BE49-F238E27FC236}">
                <a16:creationId xmlns:a16="http://schemas.microsoft.com/office/drawing/2014/main" id="{F4F945E6-D427-4C91-9F9A-16F5DE3E0EF6}"/>
              </a:ext>
            </a:extLst>
          </p:cNvPr>
          <p:cNvSpPr/>
          <p:nvPr/>
        </p:nvSpPr>
        <p:spPr>
          <a:xfrm>
            <a:off x="1540442" y="3596743"/>
            <a:ext cx="854164" cy="3254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735">
              <a:defRPr/>
            </a:pPr>
            <a:endParaRPr lang="cs-CZ" sz="2344">
              <a:solidFill>
                <a:prstClr val="white"/>
              </a:solidFill>
              <a:latin typeface="Calibri"/>
            </a:endParaRPr>
          </a:p>
        </p:txBody>
      </p:sp>
      <p:sp>
        <p:nvSpPr>
          <p:cNvPr id="8" name="Šipka: doprava 7">
            <a:extLst>
              <a:ext uri="{FF2B5EF4-FFF2-40B4-BE49-F238E27FC236}">
                <a16:creationId xmlns:a16="http://schemas.microsoft.com/office/drawing/2014/main" id="{738A6E60-E301-41D1-AD6C-EFD3D904E703}"/>
              </a:ext>
            </a:extLst>
          </p:cNvPr>
          <p:cNvSpPr/>
          <p:nvPr/>
        </p:nvSpPr>
        <p:spPr>
          <a:xfrm>
            <a:off x="1550149" y="4094212"/>
            <a:ext cx="854164" cy="3254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735">
              <a:defRPr/>
            </a:pPr>
            <a:endParaRPr lang="cs-CZ" sz="2344">
              <a:solidFill>
                <a:prstClr val="white"/>
              </a:solidFill>
              <a:latin typeface="Calibri"/>
            </a:endParaRPr>
          </a:p>
        </p:txBody>
      </p:sp>
      <p:sp>
        <p:nvSpPr>
          <p:cNvPr id="5" name="TextovéPole 4"/>
          <p:cNvSpPr txBox="1"/>
          <p:nvPr/>
        </p:nvSpPr>
        <p:spPr>
          <a:xfrm>
            <a:off x="7111031" y="2942354"/>
            <a:ext cx="4351507" cy="2256772"/>
          </a:xfrm>
          <a:prstGeom prst="rect">
            <a:avLst/>
          </a:prstGeom>
          <a:solidFill>
            <a:srgbClr val="00B050">
              <a:alpha val="52157"/>
            </a:srgbClr>
          </a:solidFill>
          <a:ln>
            <a:solidFill>
              <a:srgbClr val="00B050"/>
            </a:solidFill>
          </a:ln>
        </p:spPr>
        <p:txBody>
          <a:bodyPr wrap="square" rtlCol="0">
            <a:spAutoFit/>
          </a:bodyPr>
          <a:lstStyle/>
          <a:p>
            <a:pPr defTabSz="1200735"/>
            <a:r>
              <a:rPr lang="en-US" sz="2344" dirty="0">
                <a:solidFill>
                  <a:srgbClr val="262626"/>
                </a:solidFill>
              </a:rPr>
              <a:t>Newly, calls from the </a:t>
            </a:r>
            <a:r>
              <a:rPr lang="en-US" sz="2344" dirty="0" err="1">
                <a:solidFill>
                  <a:srgbClr val="262626"/>
                </a:solidFill>
              </a:rPr>
              <a:t>Modernisation</a:t>
            </a:r>
            <a:r>
              <a:rPr lang="en-US" sz="2344" dirty="0">
                <a:solidFill>
                  <a:srgbClr val="262626"/>
                </a:solidFill>
              </a:rPr>
              <a:t> Fund and the National Recovery Plan = all major European financial sources and their calls included.
</a:t>
            </a:r>
            <a:endParaRPr lang="cs-CZ" sz="2344" dirty="0">
              <a:solidFill>
                <a:srgbClr val="262626"/>
              </a:solidFill>
              <a:latin typeface="Calibri"/>
            </a:endParaRPr>
          </a:p>
        </p:txBody>
      </p:sp>
    </p:spTree>
    <p:extLst>
      <p:ext uri="{BB962C8B-B14F-4D97-AF65-F5344CB8AC3E}">
        <p14:creationId xmlns:p14="http://schemas.microsoft.com/office/powerpoint/2010/main" val="315614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p:txBody>
          <a:bodyPr>
            <a:noAutofit/>
          </a:bodyPr>
          <a:lstStyle/>
          <a:p>
            <a:r>
              <a:rPr lang="en-US" sz="2800" dirty="0">
                <a:solidFill>
                  <a:srgbClr val="000099"/>
                </a:solidFill>
                <a:latin typeface="Arial" panose="020B0604020202020204" pitchFamily="34" charset="0"/>
                <a:cs typeface="Arial" panose="020B0604020202020204" pitchFamily="34" charset="0"/>
              </a:rPr>
              <a:t>Publication: Alphabet of EU Funds 2021-2027 – 2nd edition</a:t>
            </a:r>
            <a:r>
              <a:rPr lang="en-US" sz="3125" dirty="0">
                <a:solidFill>
                  <a:srgbClr val="000099"/>
                </a:solidFill>
                <a:latin typeface="Arial" panose="020B0604020202020204" pitchFamily="34" charset="0"/>
                <a:cs typeface="Arial" panose="020B0604020202020204" pitchFamily="34" charset="0"/>
              </a:rPr>
              <a:t>
</a:t>
            </a:r>
            <a:endParaRPr lang="cs-CZ" sz="3125" dirty="0">
              <a:solidFill>
                <a:srgbClr val="FF0000"/>
              </a:solidFill>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737966" y="1682194"/>
            <a:ext cx="7892176" cy="4525374"/>
          </a:xfrm>
        </p:spPr>
        <p:txBody>
          <a:bodyPr/>
          <a:lstStyle/>
          <a:p>
            <a:pPr marL="0" indent="0">
              <a:buNone/>
            </a:pPr>
            <a:r>
              <a:rPr lang="en-US" sz="2735" dirty="0">
                <a:latin typeface="Arial" panose="020B0604020202020204" pitchFamily="34" charset="0"/>
                <a:cs typeface="Arial" panose="020B0604020202020204" pitchFamily="34" charset="0"/>
              </a:rPr>
              <a:t>A successful guide for the new era 
12 500 copies</a:t>
            </a:r>
            <a:r>
              <a:rPr lang="cs-CZ" sz="2735" dirty="0">
                <a:latin typeface="Arial" panose="020B0604020202020204" pitchFamily="34" charset="0"/>
                <a:cs typeface="Arial" panose="020B0604020202020204" pitchFamily="34" charset="0"/>
              </a:rPr>
              <a:t> </a:t>
            </a:r>
            <a:r>
              <a:rPr lang="cs-CZ" sz="2735" dirty="0" err="1">
                <a:latin typeface="Arial" panose="020B0604020202020204" pitchFamily="34" charset="0"/>
                <a:cs typeface="Arial" panose="020B0604020202020204" pitchFamily="34" charset="0"/>
              </a:rPr>
              <a:t>already</a:t>
            </a:r>
            <a:r>
              <a:rPr lang="cs-CZ" sz="2735" dirty="0">
                <a:latin typeface="Arial" panose="020B0604020202020204" pitchFamily="34" charset="0"/>
                <a:cs typeface="Arial" panose="020B0604020202020204" pitchFamily="34" charset="0"/>
              </a:rPr>
              <a:t> out</a:t>
            </a:r>
            <a:r>
              <a:rPr lang="en-US" sz="2735" dirty="0">
                <a:latin typeface="Arial" panose="020B0604020202020204" pitchFamily="34" charset="0"/>
                <a:cs typeface="Arial" panose="020B0604020202020204" pitchFamily="34" charset="0"/>
              </a:rPr>
              <a:t>
</a:t>
            </a:r>
            <a:r>
              <a:rPr lang="cs-CZ" sz="2735" dirty="0">
                <a:latin typeface="Arial" panose="020B0604020202020204" pitchFamily="34" charset="0"/>
                <a:cs typeface="Arial" panose="020B0604020202020204" pitchFamily="34" charset="0"/>
              </a:rPr>
              <a:t>To</a:t>
            </a:r>
            <a:r>
              <a:rPr lang="en-US" sz="2735" dirty="0">
                <a:latin typeface="Arial" panose="020B0604020202020204" pitchFamily="34" charset="0"/>
                <a:cs typeface="Arial" panose="020B0604020202020204" pitchFamily="34" charset="0"/>
              </a:rPr>
              <a:t> pick-up at the </a:t>
            </a:r>
            <a:r>
              <a:rPr lang="cs-CZ" sz="2735" dirty="0" err="1">
                <a:latin typeface="Arial" panose="020B0604020202020204" pitchFamily="34" charset="0"/>
                <a:cs typeface="Arial" panose="020B0604020202020204" pitchFamily="34" charset="0"/>
              </a:rPr>
              <a:t>MoRD</a:t>
            </a:r>
            <a:r>
              <a:rPr lang="en-US" sz="2735" dirty="0">
                <a:latin typeface="Arial" panose="020B0604020202020204" pitchFamily="34" charset="0"/>
                <a:cs typeface="Arial" panose="020B0604020202020204" pitchFamily="34" charset="0"/>
              </a:rPr>
              <a:t> and regional </a:t>
            </a:r>
            <a:r>
              <a:rPr lang="en-US" sz="2735" dirty="0" err="1">
                <a:latin typeface="Arial" panose="020B0604020202020204" pitchFamily="34" charset="0"/>
                <a:cs typeface="Arial" panose="020B0604020202020204" pitchFamily="34" charset="0"/>
              </a:rPr>
              <a:t>Eurocentres</a:t>
            </a:r>
            <a:r>
              <a:rPr lang="en-US" sz="2735" dirty="0">
                <a:latin typeface="Arial" panose="020B0604020202020204" pitchFamily="34" charset="0"/>
                <a:cs typeface="Arial" panose="020B0604020202020204" pitchFamily="34" charset="0"/>
              </a:rPr>
              <a:t> 
online version available </a:t>
            </a:r>
            <a:r>
              <a:rPr lang="cs-CZ" sz="2344" dirty="0">
                <a:solidFill>
                  <a:srgbClr val="FF0000"/>
                </a:solidFill>
                <a:latin typeface="Arial" panose="020B0604020202020204" pitchFamily="34" charset="0"/>
                <a:cs typeface="Arial" panose="020B0604020202020204" pitchFamily="34" charset="0"/>
                <a:hlinkClick r:id="rId3"/>
              </a:rPr>
              <a:t>https://www.dotaceEU.cz/AbecedaFondu</a:t>
            </a:r>
            <a:r>
              <a:rPr lang="cs-CZ" sz="2344" dirty="0">
                <a:solidFill>
                  <a:srgbClr val="FF0000"/>
                </a:solidFill>
                <a:latin typeface="Arial" panose="020B0604020202020204" pitchFamily="34" charset="0"/>
                <a:cs typeface="Arial" panose="020B0604020202020204" pitchFamily="34" charset="0"/>
              </a:rPr>
              <a:t> </a:t>
            </a:r>
          </a:p>
          <a:p>
            <a:pPr marL="0" indent="0">
              <a:spcBef>
                <a:spcPts val="586"/>
              </a:spcBef>
              <a:buNone/>
            </a:pPr>
            <a:r>
              <a:rPr lang="cs-CZ" sz="2344" dirty="0">
                <a:latin typeface="Arial" panose="020B0604020202020204" pitchFamily="34" charset="0"/>
                <a:cs typeface="Arial" panose="020B0604020202020204" pitchFamily="34" charset="0"/>
              </a:rPr>
              <a:t>Online </a:t>
            </a:r>
            <a:r>
              <a:rPr lang="en-US" sz="2344" dirty="0">
                <a:latin typeface="Arial" panose="020B0604020202020204" pitchFamily="34" charset="0"/>
                <a:cs typeface="Arial" panose="020B0604020202020204" pitchFamily="34" charset="0"/>
              </a:rPr>
              <a:t>EU Funds Finder and Alphabet </a:t>
            </a:r>
            <a:r>
              <a:rPr lang="cs-CZ" sz="2344" dirty="0" err="1">
                <a:latin typeface="Arial" panose="020B0604020202020204" pitchFamily="34" charset="0"/>
                <a:cs typeface="Arial" panose="020B0604020202020204" pitchFamily="34" charset="0"/>
              </a:rPr>
              <a:t>of</a:t>
            </a:r>
            <a:r>
              <a:rPr lang="cs-CZ" sz="2344" dirty="0">
                <a:latin typeface="Arial" panose="020B0604020202020204" pitchFamily="34" charset="0"/>
                <a:cs typeface="Arial" panose="020B0604020202020204" pitchFamily="34" charset="0"/>
              </a:rPr>
              <a:t> EU </a:t>
            </a:r>
            <a:r>
              <a:rPr lang="cs-CZ" sz="2344" dirty="0" err="1">
                <a:latin typeface="Arial" panose="020B0604020202020204" pitchFamily="34" charset="0"/>
                <a:cs typeface="Arial" panose="020B0604020202020204" pitchFamily="34" charset="0"/>
              </a:rPr>
              <a:t>funds</a:t>
            </a:r>
            <a:r>
              <a:rPr lang="cs-CZ" sz="2344" dirty="0">
                <a:latin typeface="Arial" panose="020B0604020202020204" pitchFamily="34" charset="0"/>
                <a:cs typeface="Arial" panose="020B0604020202020204" pitchFamily="34" charset="0"/>
              </a:rPr>
              <a:t> </a:t>
            </a:r>
            <a:r>
              <a:rPr lang="en-US" sz="2344" dirty="0">
                <a:latin typeface="Arial" panose="020B0604020202020204" pitchFamily="34" charset="0"/>
                <a:cs typeface="Arial" panose="020B0604020202020204" pitchFamily="34" charset="0"/>
              </a:rPr>
              <a:t>2021-2027   </a:t>
            </a:r>
            <a:r>
              <a:rPr lang="cs-CZ" sz="2344" dirty="0">
                <a:latin typeface="Arial" panose="020B0604020202020204" pitchFamily="34" charset="0"/>
                <a:cs typeface="Arial" panose="020B0604020202020204" pitchFamily="34" charset="0"/>
              </a:rPr>
              <a:t>are </a:t>
            </a:r>
            <a:r>
              <a:rPr lang="cs-CZ" sz="2344" dirty="0" err="1">
                <a:latin typeface="Arial" panose="020B0604020202020204" pitchFamily="34" charset="0"/>
                <a:cs typeface="Arial" panose="020B0604020202020204" pitchFamily="34" charset="0"/>
              </a:rPr>
              <a:t>currently</a:t>
            </a:r>
            <a:r>
              <a:rPr lang="cs-CZ" sz="2344" dirty="0">
                <a:latin typeface="Arial" panose="020B0604020202020204" pitchFamily="34" charset="0"/>
                <a:cs typeface="Arial" panose="020B0604020202020204" pitchFamily="34" charset="0"/>
              </a:rPr>
              <a:t> </a:t>
            </a:r>
            <a:r>
              <a:rPr lang="cs-CZ" sz="2344" dirty="0" err="1">
                <a:latin typeface="Arial" panose="020B0604020202020204" pitchFamily="34" charset="0"/>
                <a:cs typeface="Arial" panose="020B0604020202020204" pitchFamily="34" charset="0"/>
              </a:rPr>
              <a:t>promoted</a:t>
            </a:r>
            <a:r>
              <a:rPr lang="cs-CZ" sz="2344" dirty="0">
                <a:latin typeface="Arial" panose="020B0604020202020204" pitchFamily="34" charset="0"/>
                <a:cs typeface="Arial" panose="020B0604020202020204" pitchFamily="34" charset="0"/>
              </a:rPr>
              <a:t> by </a:t>
            </a:r>
            <a:r>
              <a:rPr lang="en-US" sz="2344" dirty="0">
                <a:latin typeface="Arial" panose="020B0604020202020204" pitchFamily="34" charset="0"/>
                <a:cs typeface="Arial" panose="020B0604020202020204" pitchFamily="34" charset="0"/>
              </a:rPr>
              <a:t>a digital campaign (currently in progress).
</a:t>
            </a:r>
            <a:endParaRPr lang="cs-CZ" sz="2344" dirty="0">
              <a:solidFill>
                <a:srgbClr val="FF0000"/>
              </a:solidFill>
            </a:endParaRPr>
          </a:p>
        </p:txBody>
      </p:sp>
      <p:pic>
        <p:nvPicPr>
          <p:cNvPr id="5" name="Obrázek 4" descr="Obsah obrázku text&#10;&#10;Popis byl vytvořen automaticky">
            <a:extLst>
              <a:ext uri="{FF2B5EF4-FFF2-40B4-BE49-F238E27FC236}">
                <a16:creationId xmlns:a16="http://schemas.microsoft.com/office/drawing/2014/main" id="{02C9DA84-C31A-4024-9042-60ED14198C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28392">
            <a:off x="8501396" y="1996944"/>
            <a:ext cx="3686311" cy="2764733"/>
          </a:xfrm>
          <a:prstGeom prst="rect">
            <a:avLst/>
          </a:prstGeom>
        </p:spPr>
      </p:pic>
    </p:spTree>
    <p:extLst>
      <p:ext uri="{BB962C8B-B14F-4D97-AF65-F5344CB8AC3E}">
        <p14:creationId xmlns:p14="http://schemas.microsoft.com/office/powerpoint/2010/main" val="2053643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406933" y="356807"/>
            <a:ext cx="11783480" cy="903647"/>
          </a:xfrm>
        </p:spPr>
        <p:txBody>
          <a:bodyPr>
            <a:noAutofit/>
          </a:bodyPr>
          <a:lstStyle/>
          <a:p>
            <a:r>
              <a:rPr lang="en-US" sz="2800" dirty="0">
                <a:solidFill>
                  <a:srgbClr val="000099"/>
                </a:solidFill>
                <a:latin typeface="Arial" panose="020B0604020202020204" pitchFamily="34" charset="0"/>
                <a:cs typeface="Arial" panose="020B0604020202020204" pitchFamily="34" charset="0"/>
              </a:rPr>
              <a:t>Podcast European funds in the </a:t>
            </a:r>
            <a:r>
              <a:rPr lang="cs-CZ" sz="2800" dirty="0" err="1">
                <a:solidFill>
                  <a:srgbClr val="000099"/>
                </a:solidFill>
                <a:latin typeface="Arial" panose="020B0604020202020204" pitchFamily="34" charset="0"/>
                <a:cs typeface="Arial" panose="020B0604020202020204" pitchFamily="34" charset="0"/>
              </a:rPr>
              <a:t>programing</a:t>
            </a:r>
            <a:r>
              <a:rPr lang="cs-CZ" sz="2800" dirty="0">
                <a:solidFill>
                  <a:srgbClr val="000099"/>
                </a:solidFill>
                <a:latin typeface="Arial" panose="020B0604020202020204" pitchFamily="34" charset="0"/>
                <a:cs typeface="Arial" panose="020B0604020202020204" pitchFamily="34" charset="0"/>
              </a:rPr>
              <a:t> </a:t>
            </a:r>
            <a:r>
              <a:rPr lang="en-US" sz="2800" dirty="0">
                <a:solidFill>
                  <a:srgbClr val="000099"/>
                </a:solidFill>
                <a:latin typeface="Arial" panose="020B0604020202020204" pitchFamily="34" charset="0"/>
                <a:cs typeface="Arial" panose="020B0604020202020204" pitchFamily="34" charset="0"/>
              </a:rPr>
              <a:t>period 2021-2027 </a:t>
            </a:r>
            <a:br>
              <a:rPr lang="cs-CZ" sz="2800" dirty="0">
                <a:solidFill>
                  <a:srgbClr val="000099"/>
                </a:solidFill>
                <a:latin typeface="Arial" panose="020B0604020202020204" pitchFamily="34" charset="0"/>
                <a:cs typeface="Arial" panose="020B0604020202020204" pitchFamily="34" charset="0"/>
              </a:rPr>
            </a:br>
            <a:r>
              <a:rPr lang="cs-CZ" sz="2400" dirty="0" err="1">
                <a:solidFill>
                  <a:srgbClr val="00B050"/>
                </a:solidFill>
                <a:latin typeface="Arial" panose="020B0604020202020204" pitchFamily="34" charset="0"/>
                <a:cs typeface="Arial" panose="020B0604020202020204" pitchFamily="34" charset="0"/>
              </a:rPr>
              <a:t>new</a:t>
            </a:r>
            <a:r>
              <a:rPr lang="cs-CZ" sz="2400" dirty="0">
                <a:solidFill>
                  <a:srgbClr val="00B050"/>
                </a:solidFill>
                <a:latin typeface="Arial" panose="020B0604020202020204" pitchFamily="34" charset="0"/>
                <a:cs typeface="Arial" panose="020B0604020202020204" pitchFamily="34" charset="0"/>
              </a:rPr>
              <a:t> </a:t>
            </a:r>
            <a:r>
              <a:rPr lang="cs-CZ" sz="2400" dirty="0" err="1">
                <a:solidFill>
                  <a:srgbClr val="00B050"/>
                </a:solidFill>
                <a:latin typeface="Arial" panose="020B0604020202020204" pitchFamily="34" charset="0"/>
                <a:cs typeface="Arial" panose="020B0604020202020204" pitchFamily="34" charset="0"/>
              </a:rPr>
              <a:t>episodes</a:t>
            </a:r>
            <a:endParaRPr lang="cs-CZ" sz="3125" dirty="0">
              <a:solidFill>
                <a:srgbClr val="00B050"/>
              </a:solidFill>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3961542" y="1518853"/>
            <a:ext cx="8149394" cy="4525374"/>
          </a:xfrm>
        </p:spPr>
        <p:txBody>
          <a:bodyPr/>
          <a:lstStyle/>
          <a:p>
            <a:pPr marL="0" indent="0">
              <a:buNone/>
            </a:pPr>
            <a:r>
              <a:rPr lang="en-US" sz="2000" dirty="0">
                <a:latin typeface="Arial" panose="020B0604020202020204" pitchFamily="34" charset="0"/>
                <a:cs typeface="Arial" panose="020B0604020202020204" pitchFamily="34" charset="0"/>
              </a:rPr>
              <a:t>New episodes of M</a:t>
            </a:r>
            <a:r>
              <a:rPr lang="cs-CZ" sz="2000" dirty="0" err="1">
                <a:latin typeface="Arial" panose="020B0604020202020204" pitchFamily="34" charset="0"/>
                <a:cs typeface="Arial" panose="020B0604020202020204" pitchFamily="34" charset="0"/>
              </a:rPr>
              <a:t>oRD</a:t>
            </a:r>
            <a:r>
              <a:rPr lang="en-US" sz="2000" dirty="0">
                <a:latin typeface="Arial" panose="020B0604020202020204" pitchFamily="34" charset="0"/>
                <a:cs typeface="Arial" panose="020B0604020202020204" pitchFamily="34" charset="0"/>
              </a:rPr>
              <a:t>-N</a:t>
            </a:r>
            <a:r>
              <a:rPr lang="cs-CZ" sz="2000" dirty="0">
                <a:latin typeface="Arial" panose="020B0604020202020204" pitchFamily="34" charset="0"/>
                <a:cs typeface="Arial" panose="020B0604020202020204" pitchFamily="34" charset="0"/>
              </a:rPr>
              <a:t>CA</a:t>
            </a:r>
            <a:r>
              <a:rPr lang="en-US" sz="2000" dirty="0">
                <a:latin typeface="Arial" panose="020B0604020202020204" pitchFamily="34" charset="0"/>
                <a:cs typeface="Arial" panose="020B0604020202020204" pitchFamily="34" charset="0"/>
              </a:rPr>
              <a:t> podcasts
Interviews with beneficiaries
Reintroduction of </a:t>
            </a:r>
            <a:r>
              <a:rPr lang="en-US" sz="2000" dirty="0" err="1">
                <a:latin typeface="Arial" panose="020B0604020202020204" pitchFamily="34" charset="0"/>
                <a:cs typeface="Arial" panose="020B0604020202020204" pitchFamily="34" charset="0"/>
              </a:rPr>
              <a:t>programmes</a:t>
            </a:r>
            <a:r>
              <a:rPr lang="en-US" sz="2000" dirty="0">
                <a:latin typeface="Arial" panose="020B0604020202020204" pitchFamily="34" charset="0"/>
                <a:cs typeface="Arial" panose="020B0604020202020204" pitchFamily="34" charset="0"/>
              </a:rPr>
              <a:t> in </a:t>
            </a:r>
            <a:r>
              <a:rPr lang="cs-CZ" sz="2000" dirty="0" err="1">
                <a:latin typeface="Arial" panose="020B0604020202020204" pitchFamily="34" charset="0"/>
                <a:cs typeface="Arial" panose="020B0604020202020204" pitchFamily="34" charset="0"/>
              </a:rPr>
              <a:t>the</a:t>
            </a:r>
            <a:r>
              <a:rPr lang="cs-CZ"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P</a:t>
            </a:r>
            <a:r>
              <a:rPr lang="cs-CZ" sz="2000" dirty="0">
                <a:latin typeface="Arial" panose="020B0604020202020204" pitchFamily="34" charset="0"/>
                <a:cs typeface="Arial" panose="020B0604020202020204" pitchFamily="34" charset="0"/>
              </a:rPr>
              <a:t>P</a:t>
            </a:r>
            <a:r>
              <a:rPr lang="en-US" sz="2000" dirty="0">
                <a:latin typeface="Arial" panose="020B0604020202020204" pitchFamily="34" charset="0"/>
                <a:cs typeface="Arial" panose="020B0604020202020204" pitchFamily="34" charset="0"/>
              </a:rPr>
              <a:t> 21+: 
</a:t>
            </a:r>
            <a:r>
              <a:rPr lang="cs-CZ" sz="2000" dirty="0" err="1">
                <a:latin typeface="Arial" panose="020B0604020202020204" pitchFamily="34" charset="0"/>
                <a:cs typeface="Arial" panose="020B0604020202020204" pitchFamily="34" charset="0"/>
              </a:rPr>
              <a:t>episodes</a:t>
            </a:r>
            <a:r>
              <a:rPr lang="cs-CZ" sz="2000" dirty="0">
                <a:latin typeface="Arial" panose="020B0604020202020204" pitchFamily="34" charset="0"/>
                <a:cs typeface="Arial" panose="020B0604020202020204" pitchFamily="34" charset="0"/>
              </a:rPr>
              <a:t> are </a:t>
            </a:r>
            <a:r>
              <a:rPr lang="en-US" sz="2000" dirty="0">
                <a:latin typeface="Arial" panose="020B0604020202020204" pitchFamily="34" charset="0"/>
                <a:cs typeface="Arial" panose="020B0604020202020204" pitchFamily="34" charset="0"/>
              </a:rPr>
              <a:t>added gradually after 2 weeks (OP ST, OP JAK, IROP)
New promotion format =) audiograms
Available on </a:t>
            </a:r>
            <a:r>
              <a:rPr lang="en-US" sz="2000" dirty="0">
                <a:latin typeface="Arial" panose="020B0604020202020204" pitchFamily="34" charset="0"/>
                <a:cs typeface="Arial" panose="020B0604020202020204" pitchFamily="34" charset="0"/>
                <a:hlinkClick r:id="rId3"/>
              </a:rPr>
              <a:t>https://www.dotaceEU.cz/podcasty</a:t>
            </a:r>
            <a:r>
              <a:rPr lang="cs-CZ"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or on all common platforms (Spotify, </a:t>
            </a:r>
            <a:r>
              <a:rPr lang="en-US" sz="2000" dirty="0" err="1">
                <a:latin typeface="Arial" panose="020B0604020202020204" pitchFamily="34" charset="0"/>
                <a:cs typeface="Arial" panose="020B0604020202020204" pitchFamily="34" charset="0"/>
              </a:rPr>
              <a:t>ApplePodcast</a:t>
            </a:r>
            <a:r>
              <a:rPr lang="en-US" sz="2000" dirty="0">
                <a:latin typeface="Arial" panose="020B0604020202020204" pitchFamily="34" charset="0"/>
                <a:cs typeface="Arial" panose="020B0604020202020204" pitchFamily="34" charset="0"/>
              </a:rPr>
              <a:t>, Google Podcast ...)
</a:t>
            </a:r>
            <a:r>
              <a:rPr lang="en-US" sz="2000" b="1" dirty="0">
                <a:latin typeface="Arial" panose="020B0604020202020204" pitchFamily="34" charset="0"/>
                <a:cs typeface="Arial" panose="020B0604020202020204" pitchFamily="34" charset="0"/>
              </a:rPr>
              <a:t>17,860 = listenership for 25 episodes as of 17/04/2023</a:t>
            </a:r>
            <a:r>
              <a:rPr lang="en-US" sz="2000" dirty="0">
                <a:latin typeface="Arial" panose="020B0604020202020204" pitchFamily="34" charset="0"/>
                <a:cs typeface="Arial" panose="020B0604020202020204" pitchFamily="34" charset="0"/>
              </a:rPr>
              <a:t>
In mid-June, we will support </a:t>
            </a:r>
            <a:r>
              <a:rPr lang="cs-CZ" sz="2000" dirty="0" err="1">
                <a:latin typeface="Arial" panose="020B0604020202020204" pitchFamily="34" charset="0"/>
                <a:cs typeface="Arial" panose="020B0604020202020204" pitchFamily="34" charset="0"/>
              </a:rPr>
              <a:t>their</a:t>
            </a:r>
            <a:r>
              <a:rPr lang="cs-CZ" sz="2000" dirty="0">
                <a:latin typeface="Arial" panose="020B0604020202020204" pitchFamily="34" charset="0"/>
                <a:cs typeface="Arial" panose="020B0604020202020204" pitchFamily="34" charset="0"/>
              </a:rPr>
              <a:t> </a:t>
            </a:r>
            <a:r>
              <a:rPr lang="cs-CZ" sz="2000" dirty="0" err="1">
                <a:latin typeface="Arial" panose="020B0604020202020204" pitchFamily="34" charset="0"/>
                <a:cs typeface="Arial" panose="020B0604020202020204" pitchFamily="34" charset="0"/>
              </a:rPr>
              <a:t>promotion</a:t>
            </a:r>
            <a:r>
              <a:rPr lang="cs-CZ" sz="2000" dirty="0">
                <a:latin typeface="Arial" panose="020B0604020202020204" pitchFamily="34" charset="0"/>
                <a:cs typeface="Arial" panose="020B0604020202020204" pitchFamily="34" charset="0"/>
              </a:rPr>
              <a:t> by a </a:t>
            </a:r>
            <a:r>
              <a:rPr lang="en-US" sz="2000" dirty="0">
                <a:latin typeface="Arial" panose="020B0604020202020204" pitchFamily="34" charset="0"/>
                <a:cs typeface="Arial" panose="020B0604020202020204" pitchFamily="34" charset="0"/>
              </a:rPr>
              <a:t>paid online advertising (LinkedIn, Facebook).
</a:t>
            </a:r>
            <a:endParaRPr lang="cs-CZ" sz="2000" dirty="0">
              <a:latin typeface="Arial" panose="020B0604020202020204" pitchFamily="34" charset="0"/>
              <a:cs typeface="Arial" panose="020B0604020202020204" pitchFamily="34" charset="0"/>
            </a:endParaRPr>
          </a:p>
        </p:txBody>
      </p:sp>
      <p:pic>
        <p:nvPicPr>
          <p:cNvPr id="4" name="Obrázek 3"/>
          <p:cNvPicPr>
            <a:picLocks noChangeAspect="1"/>
          </p:cNvPicPr>
          <p:nvPr/>
        </p:nvPicPr>
        <p:blipFill>
          <a:blip r:embed="rId4"/>
          <a:stretch>
            <a:fillRect/>
          </a:stretch>
        </p:blipFill>
        <p:spPr>
          <a:xfrm>
            <a:off x="406932" y="1518853"/>
            <a:ext cx="3216130" cy="4570055"/>
          </a:xfrm>
          <a:prstGeom prst="rect">
            <a:avLst/>
          </a:prstGeom>
        </p:spPr>
      </p:pic>
    </p:spTree>
    <p:extLst>
      <p:ext uri="{BB962C8B-B14F-4D97-AF65-F5344CB8AC3E}">
        <p14:creationId xmlns:p14="http://schemas.microsoft.com/office/powerpoint/2010/main" val="1086642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294641" y="108032"/>
            <a:ext cx="11485388" cy="903647"/>
          </a:xfrm>
        </p:spPr>
        <p:txBody>
          <a:bodyPr>
            <a:noAutofit/>
          </a:bodyPr>
          <a:lstStyle/>
          <a:p>
            <a:r>
              <a:rPr lang="en-US" sz="3125" dirty="0" err="1">
                <a:solidFill>
                  <a:srgbClr val="000099"/>
                </a:solidFill>
                <a:latin typeface="Arial" panose="020B0604020202020204" pitchFamily="34" charset="0"/>
                <a:cs typeface="Arial" panose="020B0604020202020204" pitchFamily="34" charset="0"/>
              </a:rPr>
              <a:t>DotaceEU</a:t>
            </a:r>
            <a:r>
              <a:rPr lang="cs-CZ" sz="3125" dirty="0">
                <a:solidFill>
                  <a:srgbClr val="000099"/>
                </a:solidFill>
                <a:latin typeface="Arial" panose="020B0604020202020204" pitchFamily="34" charset="0"/>
                <a:cs typeface="Arial" panose="020B0604020202020204" pitchFamily="34" charset="0"/>
              </a:rPr>
              <a:t> </a:t>
            </a:r>
            <a:r>
              <a:rPr lang="cs-CZ" sz="2400" dirty="0">
                <a:effectLst/>
                <a:latin typeface="Segoe UI Web (West European)"/>
              </a:rPr>
              <a:t>(EU </a:t>
            </a:r>
            <a:r>
              <a:rPr lang="cs-CZ" sz="2400" dirty="0" err="1">
                <a:effectLst/>
                <a:latin typeface="Segoe UI Web (West European)"/>
              </a:rPr>
              <a:t>subsidies</a:t>
            </a:r>
            <a:r>
              <a:rPr lang="cs-CZ" sz="2400" dirty="0">
                <a:effectLst/>
                <a:latin typeface="Segoe UI Web (West European)"/>
              </a:rPr>
              <a:t>)</a:t>
            </a:r>
            <a:r>
              <a:rPr lang="en-US" sz="3125" dirty="0">
                <a:solidFill>
                  <a:srgbClr val="000099"/>
                </a:solidFill>
                <a:latin typeface="Arial" panose="020B0604020202020204" pitchFamily="34" charset="0"/>
                <a:cs typeface="Arial" panose="020B0604020202020204" pitchFamily="34" charset="0"/>
              </a:rPr>
              <a:t> on social networks: Facebook, </a:t>
            </a:r>
            <a:r>
              <a:rPr lang="en-US" sz="3125" dirty="0" err="1">
                <a:solidFill>
                  <a:srgbClr val="000099"/>
                </a:solidFill>
                <a:latin typeface="Arial" panose="020B0604020202020204" pitchFamily="34" charset="0"/>
                <a:cs typeface="Arial" panose="020B0604020202020204" pitchFamily="34" charset="0"/>
              </a:rPr>
              <a:t>Youtube</a:t>
            </a:r>
            <a:r>
              <a:rPr lang="en-US" sz="3125" dirty="0">
                <a:solidFill>
                  <a:srgbClr val="000099"/>
                </a:solidFill>
                <a:latin typeface="Arial" panose="020B0604020202020204" pitchFamily="34" charset="0"/>
                <a:cs typeface="Arial" panose="020B0604020202020204" pitchFamily="34" charset="0"/>
              </a:rPr>
              <a:t> and now LinkedIn
</a:t>
            </a:r>
            <a:endParaRPr lang="cs-CZ" sz="3125" dirty="0">
              <a:solidFill>
                <a:schemeClr val="tx1"/>
              </a:solidFill>
              <a:latin typeface="Arial" panose="020B0604020202020204" pitchFamily="34" charset="0"/>
              <a:cs typeface="Arial" panose="020B0604020202020204" pitchFamily="34" charset="0"/>
            </a:endParaRPr>
          </a:p>
        </p:txBody>
      </p:sp>
      <p:sp>
        <p:nvSpPr>
          <p:cNvPr id="8" name="TextovéPole 7">
            <a:extLst>
              <a:ext uri="{FF2B5EF4-FFF2-40B4-BE49-F238E27FC236}">
                <a16:creationId xmlns:a16="http://schemas.microsoft.com/office/drawing/2014/main" id="{AB9981DE-B185-23F5-D34D-99E8CB244E55}"/>
              </a:ext>
            </a:extLst>
          </p:cNvPr>
          <p:cNvSpPr txBox="1"/>
          <p:nvPr/>
        </p:nvSpPr>
        <p:spPr>
          <a:xfrm>
            <a:off x="3430541" y="1493434"/>
            <a:ext cx="5042250" cy="1692771"/>
          </a:xfrm>
          <a:prstGeom prst="rect">
            <a:avLst/>
          </a:prstGeom>
          <a:noFill/>
        </p:spPr>
        <p:txBody>
          <a:bodyPr wrap="square" rtlCol="0">
            <a:spAutoFit/>
          </a:bodyPr>
          <a:lstStyle/>
          <a:p>
            <a:r>
              <a:rPr lang="cs-CZ" b="1" i="0" dirty="0">
                <a:effectLst/>
              </a:rPr>
              <a:t>Facebook </a:t>
            </a:r>
            <a:r>
              <a:rPr lang="cs-CZ" b="1" i="0" dirty="0" err="1">
                <a:effectLst/>
              </a:rPr>
              <a:t>DotaceEU</a:t>
            </a:r>
            <a:endParaRPr lang="cs-CZ" b="1" i="0" dirty="0">
              <a:effectLst/>
            </a:endParaRPr>
          </a:p>
          <a:p>
            <a:r>
              <a:rPr lang="en-US" sz="2000" dirty="0"/>
              <a:t>2,792 Followers
</a:t>
            </a:r>
            <a:r>
              <a:rPr lang="cs-CZ" sz="2000" dirty="0"/>
              <a:t>Av.</a:t>
            </a:r>
            <a:r>
              <a:rPr lang="en-US" sz="2000" dirty="0"/>
              <a:t> number of posts per month: 18
Strategy pro brand </a:t>
            </a:r>
            <a:r>
              <a:rPr lang="en-US" sz="2000" dirty="0" err="1"/>
              <a:t>DotaceEU</a:t>
            </a:r>
            <a:r>
              <a:rPr lang="en-US" sz="2000" dirty="0"/>
              <a:t> 
</a:t>
            </a:r>
            <a:endParaRPr lang="cs-CZ" dirty="0"/>
          </a:p>
        </p:txBody>
      </p:sp>
      <p:pic>
        <p:nvPicPr>
          <p:cNvPr id="11" name="Obrázek 10">
            <a:extLst>
              <a:ext uri="{FF2B5EF4-FFF2-40B4-BE49-F238E27FC236}">
                <a16:creationId xmlns:a16="http://schemas.microsoft.com/office/drawing/2014/main" id="{8F95A5B2-B03F-EF23-FEF1-335F9ABB0D8E}"/>
              </a:ext>
            </a:extLst>
          </p:cNvPr>
          <p:cNvPicPr>
            <a:picLocks noChangeAspect="1"/>
          </p:cNvPicPr>
          <p:nvPr/>
        </p:nvPicPr>
        <p:blipFill>
          <a:blip r:embed="rId3"/>
          <a:stretch>
            <a:fillRect/>
          </a:stretch>
        </p:blipFill>
        <p:spPr>
          <a:xfrm>
            <a:off x="8766417" y="559855"/>
            <a:ext cx="3195538" cy="4163441"/>
          </a:xfrm>
          <a:prstGeom prst="rect">
            <a:avLst/>
          </a:prstGeom>
        </p:spPr>
      </p:pic>
      <p:sp>
        <p:nvSpPr>
          <p:cNvPr id="18" name="Obdélník 17">
            <a:extLst>
              <a:ext uri="{FF2B5EF4-FFF2-40B4-BE49-F238E27FC236}">
                <a16:creationId xmlns:a16="http://schemas.microsoft.com/office/drawing/2014/main" id="{CF95ABD5-DFB9-E25D-E485-26BEE76C93A9}"/>
              </a:ext>
            </a:extLst>
          </p:cNvPr>
          <p:cNvSpPr/>
          <p:nvPr/>
        </p:nvSpPr>
        <p:spPr>
          <a:xfrm>
            <a:off x="-340468" y="6060332"/>
            <a:ext cx="13142068" cy="1546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7" name="Obrázek 16">
            <a:extLst>
              <a:ext uri="{FF2B5EF4-FFF2-40B4-BE49-F238E27FC236}">
                <a16:creationId xmlns:a16="http://schemas.microsoft.com/office/drawing/2014/main" id="{5C63D6BA-DC21-C4A7-E515-14A229A078F7}"/>
              </a:ext>
            </a:extLst>
          </p:cNvPr>
          <p:cNvPicPr>
            <a:picLocks noChangeAspect="1"/>
          </p:cNvPicPr>
          <p:nvPr/>
        </p:nvPicPr>
        <p:blipFill>
          <a:blip r:embed="rId4"/>
          <a:stretch>
            <a:fillRect/>
          </a:stretch>
        </p:blipFill>
        <p:spPr>
          <a:xfrm>
            <a:off x="6556443" y="4317378"/>
            <a:ext cx="5497783" cy="2370389"/>
          </a:xfrm>
          <a:prstGeom prst="rect">
            <a:avLst/>
          </a:prstGeom>
        </p:spPr>
      </p:pic>
      <p:pic>
        <p:nvPicPr>
          <p:cNvPr id="15" name="Obrázek 14">
            <a:extLst>
              <a:ext uri="{FF2B5EF4-FFF2-40B4-BE49-F238E27FC236}">
                <a16:creationId xmlns:a16="http://schemas.microsoft.com/office/drawing/2014/main" id="{48F200E2-06C3-A361-328A-ED79A6FB1B4F}"/>
              </a:ext>
            </a:extLst>
          </p:cNvPr>
          <p:cNvPicPr>
            <a:picLocks noChangeAspect="1"/>
          </p:cNvPicPr>
          <p:nvPr/>
        </p:nvPicPr>
        <p:blipFill>
          <a:blip r:embed="rId5"/>
          <a:stretch>
            <a:fillRect/>
          </a:stretch>
        </p:blipFill>
        <p:spPr>
          <a:xfrm>
            <a:off x="3605923" y="3352027"/>
            <a:ext cx="2737341" cy="3400485"/>
          </a:xfrm>
          <a:prstGeom prst="rect">
            <a:avLst/>
          </a:prstGeom>
          <a:ln>
            <a:solidFill>
              <a:schemeClr val="tx1"/>
            </a:solidFill>
          </a:ln>
        </p:spPr>
      </p:pic>
      <p:pic>
        <p:nvPicPr>
          <p:cNvPr id="7" name="Obrázek 6">
            <a:extLst>
              <a:ext uri="{FF2B5EF4-FFF2-40B4-BE49-F238E27FC236}">
                <a16:creationId xmlns:a16="http://schemas.microsoft.com/office/drawing/2014/main" id="{403A0B10-639E-3D30-5732-0FF6516B21C3}"/>
              </a:ext>
            </a:extLst>
          </p:cNvPr>
          <p:cNvPicPr>
            <a:picLocks noChangeAspect="1"/>
          </p:cNvPicPr>
          <p:nvPr/>
        </p:nvPicPr>
        <p:blipFill>
          <a:blip r:embed="rId6"/>
          <a:stretch>
            <a:fillRect/>
          </a:stretch>
        </p:blipFill>
        <p:spPr>
          <a:xfrm>
            <a:off x="504731" y="1493434"/>
            <a:ext cx="2737341" cy="5043553"/>
          </a:xfrm>
          <a:prstGeom prst="rect">
            <a:avLst/>
          </a:prstGeom>
        </p:spPr>
      </p:pic>
    </p:spTree>
    <p:extLst>
      <p:ext uri="{BB962C8B-B14F-4D97-AF65-F5344CB8AC3E}">
        <p14:creationId xmlns:p14="http://schemas.microsoft.com/office/powerpoint/2010/main" val="1610809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540127" y="427947"/>
            <a:ext cx="11110157" cy="903647"/>
          </a:xfrm>
        </p:spPr>
        <p:txBody>
          <a:bodyPr>
            <a:noAutofit/>
          </a:bodyPr>
          <a:lstStyle/>
          <a:p>
            <a:r>
              <a:rPr lang="en-US" dirty="0" err="1">
                <a:solidFill>
                  <a:srgbClr val="000099"/>
                </a:solidFill>
                <a:latin typeface="Arial" panose="020B0604020202020204" pitchFamily="34" charset="0"/>
                <a:cs typeface="Arial" panose="020B0604020202020204" pitchFamily="34" charset="0"/>
              </a:rPr>
              <a:t>Eurocentres</a:t>
            </a:r>
            <a:r>
              <a:rPr lang="en-US" dirty="0">
                <a:solidFill>
                  <a:srgbClr val="000099"/>
                </a:solidFill>
                <a:latin typeface="Arial" panose="020B0604020202020204" pitchFamily="34" charset="0"/>
                <a:cs typeface="Arial" panose="020B0604020202020204" pitchFamily="34" charset="0"/>
              </a:rPr>
              <a:t> seminars for applicants in regions
</a:t>
            </a:r>
            <a:endParaRPr lang="cs-CZ" sz="3125" dirty="0">
              <a:solidFill>
                <a:srgbClr val="00B050"/>
              </a:solidFill>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447472" y="1616368"/>
            <a:ext cx="11673192" cy="4525374"/>
          </a:xfrm>
        </p:spPr>
        <p:txBody>
          <a:bodyPr/>
          <a:lstStyle/>
          <a:p>
            <a:pPr marL="0" indent="0">
              <a:buNone/>
            </a:pPr>
            <a:r>
              <a:rPr lang="en-US" sz="2344" i="1" dirty="0">
                <a:solidFill>
                  <a:schemeClr val="tx2"/>
                </a:solidFill>
                <a:latin typeface="Arial" panose="020B0604020202020204" pitchFamily="34" charset="0"/>
                <a:cs typeface="Arial" panose="020B0604020202020204" pitchFamily="34" charset="0"/>
              </a:rPr>
              <a:t>From January to February 2023
</a:t>
            </a:r>
            <a:r>
              <a:rPr lang="en-US" sz="2344" b="1" dirty="0">
                <a:latin typeface="Arial" panose="020B0604020202020204" pitchFamily="34" charset="0"/>
                <a:cs typeface="Arial" panose="020B0604020202020204" pitchFamily="34" charset="0"/>
              </a:rPr>
              <a:t>How to avoid mistakes when implementing projects financed from EU funds and successfully manage audits</a:t>
            </a:r>
            <a:endParaRPr lang="cs-CZ" sz="2344" b="1" dirty="0">
              <a:latin typeface="Arial" panose="020B0604020202020204" pitchFamily="34" charset="0"/>
              <a:cs typeface="Arial" panose="020B0604020202020204" pitchFamily="34" charset="0"/>
            </a:endParaRPr>
          </a:p>
          <a:p>
            <a:r>
              <a:rPr lang="en-US" sz="2344" dirty="0">
                <a:latin typeface="Arial" panose="020B0604020202020204" pitchFamily="34" charset="0"/>
                <a:cs typeface="Arial" panose="020B0604020202020204" pitchFamily="34" charset="0"/>
              </a:rPr>
              <a:t>13 events in all regional capitals
thanks to lecturers from A</a:t>
            </a:r>
            <a:r>
              <a:rPr lang="cs-CZ" sz="2344" dirty="0">
                <a:latin typeface="Arial" panose="020B0604020202020204" pitchFamily="34" charset="0"/>
                <a:cs typeface="Arial" panose="020B0604020202020204" pitchFamily="34" charset="0"/>
              </a:rPr>
              <a:t>A</a:t>
            </a:r>
            <a:r>
              <a:rPr lang="en-US" sz="2344" dirty="0">
                <a:latin typeface="Arial" panose="020B0604020202020204" pitchFamily="34" charset="0"/>
                <a:cs typeface="Arial" panose="020B0604020202020204" pitchFamily="34" charset="0"/>
              </a:rPr>
              <a:t> MF ČR</a:t>
            </a:r>
            <a:endParaRPr lang="cs-CZ" sz="2344" dirty="0">
              <a:latin typeface="Arial" panose="020B0604020202020204" pitchFamily="34" charset="0"/>
              <a:cs typeface="Arial" panose="020B0604020202020204" pitchFamily="34" charset="0"/>
            </a:endParaRPr>
          </a:p>
          <a:p>
            <a:endParaRPr lang="cs-CZ" sz="2344" dirty="0">
              <a:latin typeface="Arial" panose="020B0604020202020204" pitchFamily="34" charset="0"/>
              <a:cs typeface="Arial" panose="020B0604020202020204" pitchFamily="34" charset="0"/>
            </a:endParaRPr>
          </a:p>
          <a:p>
            <a:pPr marL="0" indent="0">
              <a:buNone/>
            </a:pPr>
            <a:r>
              <a:rPr lang="en-US" sz="2344" i="1" dirty="0">
                <a:solidFill>
                  <a:schemeClr val="tx2"/>
                </a:solidFill>
                <a:latin typeface="Arial" panose="020B0604020202020204" pitchFamily="34" charset="0"/>
                <a:cs typeface="Arial" panose="020B0604020202020204" pitchFamily="34" charset="0"/>
              </a:rPr>
              <a:t>From March to May 2023
</a:t>
            </a:r>
            <a:r>
              <a:rPr lang="en-US" sz="2344" b="1" dirty="0">
                <a:latin typeface="Arial" panose="020B0604020202020204" pitchFamily="34" charset="0"/>
                <a:cs typeface="Arial" panose="020B0604020202020204" pitchFamily="34" charset="0"/>
              </a:rPr>
              <a:t>EU subsidies and cost-benefit analysis</a:t>
            </a:r>
            <a:endParaRPr lang="cs-CZ" sz="2344" b="1" dirty="0">
              <a:latin typeface="Arial" panose="020B0604020202020204" pitchFamily="34" charset="0"/>
              <a:cs typeface="Arial" panose="020B0604020202020204" pitchFamily="34" charset="0"/>
            </a:endParaRPr>
          </a:p>
          <a:p>
            <a:pPr marL="0" indent="0">
              <a:buNone/>
            </a:pPr>
            <a:r>
              <a:rPr lang="cs-CZ" sz="2344" dirty="0">
                <a:latin typeface="Arial" panose="020B0604020202020204" pitchFamily="34" charset="0"/>
                <a:cs typeface="Arial" panose="020B0604020202020204" pitchFamily="34" charset="0"/>
              </a:rPr>
              <a:t>6 more </a:t>
            </a:r>
            <a:r>
              <a:rPr lang="cs-CZ" sz="2344" dirty="0" err="1">
                <a:latin typeface="Arial" panose="020B0604020202020204" pitchFamily="34" charset="0"/>
                <a:cs typeface="Arial" panose="020B0604020202020204" pitchFamily="34" charset="0"/>
              </a:rPr>
              <a:t>events</a:t>
            </a:r>
            <a:r>
              <a:rPr lang="cs-CZ" sz="2344" dirty="0">
                <a:latin typeface="Arial" panose="020B0604020202020204" pitchFamily="34" charset="0"/>
                <a:cs typeface="Arial" panose="020B0604020202020204" pitchFamily="34" charset="0"/>
              </a:rPr>
              <a:t> 
</a:t>
            </a:r>
          </a:p>
          <a:p>
            <a:pPr marL="0" indent="0">
              <a:buNone/>
            </a:pPr>
            <a:endParaRPr lang="cs-CZ" sz="2344" dirty="0">
              <a:latin typeface="Arial" panose="020B0604020202020204" pitchFamily="34" charset="0"/>
              <a:cs typeface="Arial" panose="020B0604020202020204" pitchFamily="34" charset="0"/>
            </a:endParaRPr>
          </a:p>
        </p:txBody>
      </p:sp>
      <p:pic>
        <p:nvPicPr>
          <p:cNvPr id="6" name="Obrázek 5">
            <a:extLst>
              <a:ext uri="{FF2B5EF4-FFF2-40B4-BE49-F238E27FC236}">
                <a16:creationId xmlns:a16="http://schemas.microsoft.com/office/drawing/2014/main" id="{7BFE2AA7-E3DA-73F7-10ED-49991D865730}"/>
              </a:ext>
            </a:extLst>
          </p:cNvPr>
          <p:cNvPicPr>
            <a:picLocks noChangeAspect="1"/>
          </p:cNvPicPr>
          <p:nvPr/>
        </p:nvPicPr>
        <p:blipFill>
          <a:blip r:embed="rId3"/>
          <a:stretch>
            <a:fillRect/>
          </a:stretch>
        </p:blipFill>
        <p:spPr>
          <a:xfrm>
            <a:off x="7473393" y="3204842"/>
            <a:ext cx="3819525" cy="2790825"/>
          </a:xfrm>
          <a:prstGeom prst="rect">
            <a:avLst/>
          </a:prstGeom>
        </p:spPr>
      </p:pic>
    </p:spTree>
    <p:extLst>
      <p:ext uri="{BB962C8B-B14F-4D97-AF65-F5344CB8AC3E}">
        <p14:creationId xmlns:p14="http://schemas.microsoft.com/office/powerpoint/2010/main" val="885311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96519" y="1743778"/>
            <a:ext cx="11997373" cy="1431482"/>
          </a:xfrm>
        </p:spPr>
        <p:txBody>
          <a:bodyPr>
            <a:normAutofit fontScale="90000"/>
          </a:bodyPr>
          <a:lstStyle/>
          <a:p>
            <a:r>
              <a:rPr lang="en-US" sz="5300" b="1" dirty="0">
                <a:solidFill>
                  <a:srgbClr val="024DA1"/>
                </a:solidFill>
                <a:cs typeface="Times New Roman"/>
              </a:rPr>
              <a:t>EU/EU funds communication and cooperation</a:t>
            </a:r>
            <a:br>
              <a:rPr lang="en-US" sz="5300" b="1" dirty="0">
                <a:solidFill>
                  <a:srgbClr val="024DA1"/>
                </a:solidFill>
                <a:cs typeface="Times New Roman"/>
              </a:rPr>
            </a:br>
            <a:r>
              <a:rPr lang="en-US" sz="5300" b="1" dirty="0">
                <a:solidFill>
                  <a:srgbClr val="024DA1"/>
                </a:solidFill>
                <a:cs typeface="Times New Roman"/>
              </a:rPr>
              <a:t> with the EC: Possible areas for development</a:t>
            </a:r>
            <a:r>
              <a:rPr lang="en-US" sz="5400" b="1" dirty="0">
                <a:solidFill>
                  <a:srgbClr val="024DA1"/>
                </a:solidFill>
                <a:cs typeface="Times New Roman"/>
              </a:rPr>
              <a:t>
</a:t>
            </a:r>
            <a:endParaRPr lang="cs-CZ" sz="5400" b="1" dirty="0">
              <a:solidFill>
                <a:srgbClr val="024DA1"/>
              </a:solidFill>
              <a:cs typeface="Times New Roman"/>
            </a:endParaRPr>
          </a:p>
        </p:txBody>
      </p:sp>
    </p:spTree>
    <p:extLst>
      <p:ext uri="{BB962C8B-B14F-4D97-AF65-F5344CB8AC3E}">
        <p14:creationId xmlns:p14="http://schemas.microsoft.com/office/powerpoint/2010/main" val="1875483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540127" y="427947"/>
            <a:ext cx="11110157" cy="903647"/>
          </a:xfrm>
        </p:spPr>
        <p:txBody>
          <a:bodyPr>
            <a:noAutofit/>
          </a:bodyPr>
          <a:lstStyle/>
          <a:p>
            <a:r>
              <a:rPr lang="en-US" sz="3125" dirty="0">
                <a:solidFill>
                  <a:srgbClr val="000099"/>
                </a:solidFill>
                <a:latin typeface="Arial" panose="020B0604020202020204" pitchFamily="34" charset="0"/>
                <a:cs typeface="Arial" panose="020B0604020202020204" pitchFamily="34" charset="0"/>
              </a:rPr>
              <a:t>Close cooperation with DG REGIO – Communication Unit
</a:t>
            </a:r>
            <a:endParaRPr lang="cs-CZ" sz="3125" dirty="0">
              <a:solidFill>
                <a:srgbClr val="00B050"/>
              </a:solidFill>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350196" y="1450998"/>
            <a:ext cx="11673192" cy="4525374"/>
          </a:xfrm>
        </p:spPr>
        <p:txBody>
          <a:bodyPr/>
          <a:lstStyle/>
          <a:p>
            <a:pPr marL="0" indent="0">
              <a:buNone/>
            </a:pPr>
            <a:r>
              <a:rPr lang="cs-CZ" sz="2344" b="1" dirty="0" err="1">
                <a:latin typeface="Arial" panose="020B0604020202020204" pitchFamily="34" charset="0"/>
                <a:cs typeface="Arial" panose="020B0604020202020204" pitchFamily="34" charset="0"/>
              </a:rPr>
              <a:t>What's</a:t>
            </a:r>
            <a:r>
              <a:rPr lang="cs-CZ" sz="2344" b="1" dirty="0">
                <a:latin typeface="Arial" panose="020B0604020202020204" pitchFamily="34" charset="0"/>
                <a:cs typeface="Arial" panose="020B0604020202020204" pitchFamily="34" charset="0"/>
              </a:rPr>
              <a:t> </a:t>
            </a:r>
            <a:r>
              <a:rPr lang="cs-CZ" sz="2344" b="1" dirty="0" err="1">
                <a:latin typeface="Arial" panose="020B0604020202020204" pitchFamily="34" charset="0"/>
                <a:cs typeface="Arial" panose="020B0604020202020204" pitchFamily="34" charset="0"/>
              </a:rPr>
              <a:t>going</a:t>
            </a:r>
            <a:r>
              <a:rPr lang="cs-CZ" sz="2344" b="1" dirty="0">
                <a:latin typeface="Arial" panose="020B0604020202020204" pitchFamily="34" charset="0"/>
                <a:cs typeface="Arial" panose="020B0604020202020204" pitchFamily="34" charset="0"/>
              </a:rPr>
              <a:t> </a:t>
            </a:r>
            <a:r>
              <a:rPr lang="cs-CZ" sz="2344" b="1" dirty="0" err="1">
                <a:latin typeface="Arial" panose="020B0604020202020204" pitchFamily="34" charset="0"/>
                <a:cs typeface="Arial" panose="020B0604020202020204" pitchFamily="34" charset="0"/>
              </a:rPr>
              <a:t>well</a:t>
            </a:r>
            <a:r>
              <a:rPr lang="cs-CZ" sz="2344" b="1" dirty="0">
                <a:latin typeface="Arial" panose="020B0604020202020204" pitchFamily="34" charset="0"/>
                <a:cs typeface="Arial" panose="020B0604020202020204" pitchFamily="34" charset="0"/>
              </a:rPr>
              <a:t>:</a:t>
            </a:r>
          </a:p>
          <a:p>
            <a:pPr marL="0" indent="0">
              <a:buNone/>
            </a:pPr>
            <a:endParaRPr lang="cs-CZ" sz="2344"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2344" dirty="0">
                <a:latin typeface="Arial" panose="020B0604020202020204" pitchFamily="34" charset="0"/>
                <a:cs typeface="Arial" panose="020B0604020202020204" pitchFamily="34" charset="0"/>
              </a:rPr>
              <a:t>Active involvement of the Czech Republic / M</a:t>
            </a:r>
            <a:r>
              <a:rPr lang="cs-CZ" sz="2344" dirty="0" err="1">
                <a:latin typeface="Arial" panose="020B0604020202020204" pitchFamily="34" charset="0"/>
                <a:cs typeface="Arial" panose="020B0604020202020204" pitchFamily="34" charset="0"/>
              </a:rPr>
              <a:t>oRD</a:t>
            </a:r>
            <a:r>
              <a:rPr lang="en-US" sz="2344" dirty="0">
                <a:latin typeface="Arial" panose="020B0604020202020204" pitchFamily="34" charset="0"/>
                <a:cs typeface="Arial" panose="020B0604020202020204" pitchFamily="34" charset="0"/>
              </a:rPr>
              <a:t> – N</a:t>
            </a:r>
            <a:r>
              <a:rPr lang="cs-CZ" sz="2344" dirty="0">
                <a:latin typeface="Arial" panose="020B0604020202020204" pitchFamily="34" charset="0"/>
                <a:cs typeface="Arial" panose="020B0604020202020204" pitchFamily="34" charset="0"/>
              </a:rPr>
              <a:t>CA</a:t>
            </a:r>
            <a:r>
              <a:rPr lang="en-US" sz="2344" dirty="0">
                <a:latin typeface="Arial" panose="020B0604020202020204" pitchFamily="34" charset="0"/>
                <a:cs typeface="Arial" panose="020B0604020202020204" pitchFamily="34" charset="0"/>
              </a:rPr>
              <a:t> in the INFORM EU network helps to build personal ties with communication unit members and address "our" topics (the Czech Republic will host INFORM EU 14.-16.11.2023 in Ostrava)</a:t>
            </a:r>
            <a:endParaRPr lang="cs-CZ" sz="2344"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2344" dirty="0">
                <a:latin typeface="Arial" panose="020B0604020202020204" pitchFamily="34" charset="0"/>
                <a:cs typeface="Arial" panose="020B0604020202020204" pitchFamily="34" charset="0"/>
              </a:rPr>
              <a:t>Positive response to the online community at MS Teams, including online short trainings
Active involvement in the Technical Workshop for the preparation of CPR28+ </a:t>
            </a:r>
            <a:endParaRPr lang="cs-CZ" sz="2344" dirty="0">
              <a:latin typeface="Arial" panose="020B0604020202020204" pitchFamily="34" charset="0"/>
              <a:cs typeface="Arial" panose="020B0604020202020204" pitchFamily="34" charset="0"/>
            </a:endParaRPr>
          </a:p>
          <a:p>
            <a:pPr marL="0" indent="0">
              <a:buNone/>
            </a:pPr>
            <a:endParaRPr lang="cs-CZ" sz="2344"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00237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350196" y="141494"/>
            <a:ext cx="11110157" cy="903647"/>
          </a:xfrm>
        </p:spPr>
        <p:txBody>
          <a:bodyPr>
            <a:noAutofit/>
          </a:bodyPr>
          <a:lstStyle/>
          <a:p>
            <a:r>
              <a:rPr lang="en-US" sz="3125" dirty="0">
                <a:solidFill>
                  <a:srgbClr val="000099"/>
                </a:solidFill>
                <a:latin typeface="Arial" panose="020B0604020202020204" pitchFamily="34" charset="0"/>
                <a:cs typeface="Arial" panose="020B0604020202020204" pitchFamily="34" charset="0"/>
              </a:rPr>
              <a:t>Cooperation with DG REGIO / EK: Possible areas for development?
</a:t>
            </a:r>
            <a:endParaRPr lang="cs-CZ" sz="3125" dirty="0">
              <a:solidFill>
                <a:srgbClr val="00B050"/>
              </a:solidFill>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350196" y="1450998"/>
            <a:ext cx="11673192" cy="4525374"/>
          </a:xfrm>
        </p:spPr>
        <p:txBody>
          <a:bodyPr/>
          <a:lstStyle/>
          <a:p>
            <a:pPr marL="0" indent="0">
              <a:buNone/>
            </a:pPr>
            <a:r>
              <a:rPr lang="en-US" sz="2344" b="1" dirty="0">
                <a:latin typeface="Arial" panose="020B0604020202020204" pitchFamily="34" charset="0"/>
                <a:cs typeface="Arial" panose="020B0604020202020204" pitchFamily="34" charset="0"/>
              </a:rPr>
              <a:t>How to ensure timely preparation of EC thematic initiatives?
</a:t>
            </a:r>
            <a:r>
              <a:rPr lang="en-US" sz="2000" dirty="0">
                <a:latin typeface="Arial" panose="020B0604020202020204" pitchFamily="34" charset="0"/>
                <a:cs typeface="Arial" panose="020B0604020202020204" pitchFamily="34" charset="0"/>
              </a:rPr>
              <a:t>M</a:t>
            </a:r>
            <a:r>
              <a:rPr lang="cs-CZ" sz="2000" dirty="0" err="1">
                <a:latin typeface="Arial" panose="020B0604020202020204" pitchFamily="34" charset="0"/>
                <a:cs typeface="Arial" panose="020B0604020202020204" pitchFamily="34" charset="0"/>
              </a:rPr>
              <a:t>oRD</a:t>
            </a:r>
            <a:r>
              <a:rPr lang="en-US" sz="2000" dirty="0">
                <a:latin typeface="Arial" panose="020B0604020202020204" pitchFamily="34" charset="0"/>
                <a:cs typeface="Arial" panose="020B0604020202020204" pitchFamily="34" charset="0"/>
              </a:rPr>
              <a:t>-N</a:t>
            </a:r>
            <a:r>
              <a:rPr lang="cs-CZ" sz="2000" dirty="0">
                <a:latin typeface="Arial" panose="020B0604020202020204" pitchFamily="34" charset="0"/>
                <a:cs typeface="Arial" panose="020B0604020202020204" pitchFamily="34" charset="0"/>
              </a:rPr>
              <a:t>CA</a:t>
            </a:r>
            <a:r>
              <a:rPr lang="en-US" sz="2000" dirty="0">
                <a:latin typeface="Arial" panose="020B0604020202020204" pitchFamily="34" charset="0"/>
                <a:cs typeface="Arial" panose="020B0604020202020204" pitchFamily="34" charset="0"/>
              </a:rPr>
              <a:t> and MA plan communication activities within the framework of annual communication plans. Their preparation begins no later than in the summer, in the autumn they are approved at the M</a:t>
            </a:r>
            <a:r>
              <a:rPr lang="cs-CZ" sz="2000" dirty="0">
                <a:latin typeface="Arial" panose="020B0604020202020204" pitchFamily="34" charset="0"/>
                <a:cs typeface="Arial" panose="020B0604020202020204" pitchFamily="34" charset="0"/>
              </a:rPr>
              <a:t>C</a:t>
            </a:r>
            <a:r>
              <a:rPr lang="en-US" sz="2000" dirty="0">
                <a:latin typeface="Arial" panose="020B0604020202020204" pitchFamily="34" charset="0"/>
                <a:cs typeface="Arial" panose="020B0604020202020204" pitchFamily="34" charset="0"/>
              </a:rPr>
              <a:t>.  The challenge is the timeliness of the transmission of EC initiatives (strategy, targeting, form of communication) to the Member States to take the initiative into account in their roadmap where appropriate (e.g. 2023 and European Year of Skills, documents published in </a:t>
            </a:r>
            <a:r>
              <a:rPr lang="cs-CZ" sz="2000" dirty="0" err="1">
                <a:latin typeface="Arial" panose="020B0604020202020204" pitchFamily="34" charset="0"/>
                <a:cs typeface="Arial" panose="020B0604020202020204" pitchFamily="34" charset="0"/>
              </a:rPr>
              <a:t>the</a:t>
            </a:r>
            <a:r>
              <a:rPr lang="cs-CZ"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spring 2023)
</a:t>
            </a:r>
            <a:endParaRPr lang="cs-CZ" sz="2000" b="1" dirty="0">
              <a:latin typeface="Arial" panose="020B0604020202020204" pitchFamily="34" charset="0"/>
              <a:cs typeface="Arial" panose="020B0604020202020204" pitchFamily="34" charset="0"/>
            </a:endParaRPr>
          </a:p>
          <a:p>
            <a:pPr marL="0" indent="0">
              <a:buNone/>
            </a:pPr>
            <a:r>
              <a:rPr lang="en-US" sz="2344" b="1" dirty="0">
                <a:latin typeface="Arial" panose="020B0604020202020204" pitchFamily="34" charset="0"/>
                <a:cs typeface="Arial" panose="020B0604020202020204" pitchFamily="34" charset="0"/>
              </a:rPr>
              <a:t>What is the difference between the block for communication within the Monitoring Committee and the Country Team Meeting? 
</a:t>
            </a:r>
            <a:r>
              <a:rPr lang="en-US" sz="2000" dirty="0">
                <a:latin typeface="Arial" panose="020B0604020202020204" pitchFamily="34" charset="0"/>
                <a:cs typeface="Arial" panose="020B0604020202020204" pitchFamily="34" charset="0"/>
              </a:rPr>
              <a:t>Despite the evolving concept of Country Team Meetings over the last 3 years (duplication with </a:t>
            </a:r>
            <a:r>
              <a:rPr lang="cs-CZ" sz="2000" dirty="0">
                <a:latin typeface="Arial" panose="020B0604020202020204" pitchFamily="34" charset="0"/>
                <a:cs typeface="Arial" panose="020B0604020202020204" pitchFamily="34" charset="0"/>
              </a:rPr>
              <a:t>WG</a:t>
            </a:r>
            <a:r>
              <a:rPr lang="en-US" sz="2000" dirty="0">
                <a:latin typeface="Arial" panose="020B0604020202020204" pitchFamily="34" charset="0"/>
                <a:cs typeface="Arial" panose="020B0604020202020204" pitchFamily="34" charset="0"/>
              </a:rPr>
              <a:t> Publicity in the Czech Republic), it would be good to clarify what they are primarily used for (</a:t>
            </a:r>
            <a:r>
              <a:rPr lang="cs-CZ" sz="2000" dirty="0">
                <a:latin typeface="Arial" panose="020B0604020202020204" pitchFamily="34" charset="0"/>
                <a:cs typeface="Arial" panose="020B0604020202020204" pitchFamily="34" charset="0"/>
              </a:rPr>
              <a:t>in </a:t>
            </a:r>
            <a:r>
              <a:rPr lang="cs-CZ" sz="2000" dirty="0" err="1">
                <a:latin typeface="Arial" panose="020B0604020202020204" pitchFamily="34" charset="0"/>
                <a:cs typeface="Arial" panose="020B0604020202020204" pitchFamily="34" charset="0"/>
              </a:rPr>
              <a:t>comparison</a:t>
            </a:r>
            <a:r>
              <a:rPr lang="cs-CZ" sz="2000" dirty="0">
                <a:latin typeface="Arial" panose="020B0604020202020204" pitchFamily="34" charset="0"/>
                <a:cs typeface="Arial" panose="020B0604020202020204" pitchFamily="34" charset="0"/>
              </a:rPr>
              <a:t> </a:t>
            </a:r>
            <a:r>
              <a:rPr lang="cs-CZ" sz="2000" dirty="0" err="1">
                <a:latin typeface="Arial" panose="020B0604020202020204" pitchFamily="34" charset="0"/>
                <a:cs typeface="Arial" panose="020B0604020202020204" pitchFamily="34" charset="0"/>
              </a:rPr>
              <a:t>with</a:t>
            </a:r>
            <a:r>
              <a:rPr lang="en-US" sz="2000" dirty="0">
                <a:latin typeface="Arial" panose="020B0604020202020204" pitchFamily="34" charset="0"/>
                <a:cs typeface="Arial" panose="020B0604020202020204" pitchFamily="34" charset="0"/>
              </a:rPr>
              <a:t> Monitoring Committees) and what role do representatives of comm x desk unit? What direction of information is preferred where? Does the desk unit aspire to professionally comment on communication plans / activities or is it the role of </a:t>
            </a:r>
            <a:r>
              <a:rPr lang="cs-CZ" sz="2000" dirty="0" err="1">
                <a:latin typeface="Arial" panose="020B0604020202020204" pitchFamily="34" charset="0"/>
                <a:cs typeface="Arial" panose="020B0604020202020204" pitchFamily="34" charset="0"/>
              </a:rPr>
              <a:t>the</a:t>
            </a:r>
            <a:r>
              <a:rPr lang="en-US" sz="2000" dirty="0">
                <a:latin typeface="Arial" panose="020B0604020202020204" pitchFamily="34" charset="0"/>
                <a:cs typeface="Arial" panose="020B0604020202020204" pitchFamily="34" charset="0"/>
              </a:rPr>
              <a:t> comm unit? The</a:t>
            </a:r>
            <a:r>
              <a:rPr lang="cs-CZ" sz="2000" dirty="0">
                <a:latin typeface="Arial" panose="020B0604020202020204" pitchFamily="34" charset="0"/>
                <a:cs typeface="Arial" panose="020B0604020202020204" pitchFamily="34" charset="0"/>
              </a:rPr>
              <a:t>re are</a:t>
            </a:r>
            <a:r>
              <a:rPr lang="en-US" sz="2000" dirty="0">
                <a:latin typeface="Arial" panose="020B0604020202020204" pitchFamily="34" charset="0"/>
                <a:cs typeface="Arial" panose="020B0604020202020204" pitchFamily="34" charset="0"/>
              </a:rPr>
              <a:t> differences across DGs....</a:t>
            </a:r>
            <a:endParaRPr lang="cs-CZ" sz="20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cs-CZ" sz="2344" dirty="0">
              <a:latin typeface="Arial" panose="020B0604020202020204" pitchFamily="34" charset="0"/>
              <a:cs typeface="Arial" panose="020B0604020202020204" pitchFamily="34" charset="0"/>
            </a:endParaRPr>
          </a:p>
          <a:p>
            <a:pPr marL="0" indent="0">
              <a:buNone/>
            </a:pPr>
            <a:endParaRPr lang="cs-CZ" sz="2344" dirty="0">
              <a:latin typeface="Arial" panose="020B0604020202020204" pitchFamily="34" charset="0"/>
              <a:cs typeface="Arial" panose="020B0604020202020204" pitchFamily="34" charset="0"/>
            </a:endParaRPr>
          </a:p>
          <a:p>
            <a:pPr marL="0" indent="0">
              <a:buNone/>
            </a:pPr>
            <a:endParaRPr lang="cs-CZ" sz="2344"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2397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84B00E-2CBF-92A4-8ED8-8E836A0273FF}"/>
              </a:ext>
            </a:extLst>
          </p:cNvPr>
          <p:cNvSpPr>
            <a:spLocks noGrp="1"/>
          </p:cNvSpPr>
          <p:nvPr>
            <p:ph type="title"/>
          </p:nvPr>
        </p:nvSpPr>
        <p:spPr>
          <a:xfrm>
            <a:off x="609520" y="1075704"/>
            <a:ext cx="10971372" cy="1170252"/>
          </a:xfrm>
        </p:spPr>
        <p:txBody>
          <a:bodyPr>
            <a:normAutofit fontScale="90000"/>
          </a:bodyPr>
          <a:lstStyle/>
          <a:p>
            <a:r>
              <a:rPr lang="en-US" b="1" dirty="0"/>
              <a:t>The role of the O</a:t>
            </a:r>
            <a:r>
              <a:rPr lang="cs-CZ" b="1" dirty="0"/>
              <a:t>PTA</a:t>
            </a:r>
            <a:r>
              <a:rPr lang="en-US" b="1" dirty="0"/>
              <a:t> in the communication of EU funds in the Czech Republic
</a:t>
            </a:r>
            <a:endParaRPr lang="cs-CZ" dirty="0"/>
          </a:p>
        </p:txBody>
      </p:sp>
    </p:spTree>
    <p:extLst>
      <p:ext uri="{BB962C8B-B14F-4D97-AF65-F5344CB8AC3E}">
        <p14:creationId xmlns:p14="http://schemas.microsoft.com/office/powerpoint/2010/main" val="2780773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437D01-DA41-4782-8DE9-DE0F3DA8091F}"/>
              </a:ext>
            </a:extLst>
          </p:cNvPr>
          <p:cNvSpPr>
            <a:spLocks noGrp="1"/>
          </p:cNvSpPr>
          <p:nvPr>
            <p:ph type="title"/>
          </p:nvPr>
        </p:nvSpPr>
        <p:spPr>
          <a:xfrm>
            <a:off x="540127" y="224747"/>
            <a:ext cx="11110157" cy="903647"/>
          </a:xfrm>
        </p:spPr>
        <p:txBody>
          <a:bodyPr>
            <a:noAutofit/>
          </a:bodyPr>
          <a:lstStyle/>
          <a:p>
            <a:r>
              <a:rPr lang="en-US" sz="3125" dirty="0">
                <a:solidFill>
                  <a:srgbClr val="000099"/>
                </a:solidFill>
                <a:latin typeface="Arial" panose="020B0604020202020204" pitchFamily="34" charset="0"/>
                <a:cs typeface="Arial" panose="020B0604020202020204" pitchFamily="34" charset="0"/>
              </a:rPr>
              <a:t>Cooperation with the EC: Possible areas for development? II
</a:t>
            </a:r>
            <a:endParaRPr lang="cs-CZ" sz="3125" dirty="0">
              <a:solidFill>
                <a:srgbClr val="00B050"/>
              </a:solidFill>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EABFCC26-36C6-4F34-BDA2-6DCB6EF0C96F}"/>
              </a:ext>
            </a:extLst>
          </p:cNvPr>
          <p:cNvSpPr>
            <a:spLocks noGrp="1"/>
          </p:cNvSpPr>
          <p:nvPr>
            <p:ph idx="1"/>
          </p:nvPr>
        </p:nvSpPr>
        <p:spPr>
          <a:xfrm>
            <a:off x="632297" y="1665007"/>
            <a:ext cx="5904690" cy="4525374"/>
          </a:xfrm>
        </p:spPr>
        <p:txBody>
          <a:bodyPr/>
          <a:lstStyle/>
          <a:p>
            <a:pPr marL="0" indent="0">
              <a:buNone/>
            </a:pPr>
            <a:r>
              <a:rPr lang="en-US" sz="2344" b="1" dirty="0">
                <a:latin typeface="Arial" panose="020B0604020202020204" pitchFamily="34" charset="0"/>
                <a:cs typeface="Arial" panose="020B0604020202020204" pitchFamily="34" charset="0"/>
              </a:rPr>
              <a:t>What is the strategy of the EC/DG COMM? 
</a:t>
            </a:r>
            <a:r>
              <a:rPr lang="en-US" sz="2344" dirty="0">
                <a:latin typeface="Arial" panose="020B0604020202020204" pitchFamily="34" charset="0"/>
                <a:cs typeface="Arial" panose="020B0604020202020204" pitchFamily="34" charset="0"/>
              </a:rPr>
              <a:t>What brand is being promoted? </a:t>
            </a:r>
            <a:endParaRPr lang="cs-CZ" sz="2344"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2344" dirty="0">
                <a:latin typeface="Arial" panose="020B0604020202020204" pitchFamily="34" charset="0"/>
                <a:cs typeface="Arial" panose="020B0604020202020204" pitchFamily="34" charset="0"/>
              </a:rPr>
              <a:t>(EU x EU</a:t>
            </a:r>
            <a:r>
              <a:rPr lang="cs-CZ" sz="2344" dirty="0">
                <a:latin typeface="Arial" panose="020B0604020202020204" pitchFamily="34" charset="0"/>
                <a:cs typeface="Arial" panose="020B0604020202020204" pitchFamily="34" charset="0"/>
              </a:rPr>
              <a:t> </a:t>
            </a:r>
            <a:r>
              <a:rPr lang="cs-CZ" sz="2344" dirty="0" err="1">
                <a:latin typeface="Arial" panose="020B0604020202020204" pitchFamily="34" charset="0"/>
                <a:cs typeface="Arial" panose="020B0604020202020204" pitchFamily="34" charset="0"/>
              </a:rPr>
              <a:t>Funds</a:t>
            </a:r>
            <a:r>
              <a:rPr lang="en-US" sz="2344" dirty="0">
                <a:latin typeface="Arial" panose="020B0604020202020204" pitchFamily="34" charset="0"/>
                <a:cs typeface="Arial" panose="020B0604020202020204" pitchFamily="34" charset="0"/>
              </a:rPr>
              <a:t>, respectively </a:t>
            </a:r>
            <a:r>
              <a:rPr lang="cs-CZ" sz="2344" dirty="0" err="1">
                <a:latin typeface="Arial" panose="020B0604020202020204" pitchFamily="34" charset="0"/>
                <a:cs typeface="Arial" panose="020B0604020202020204" pitchFamily="34" charset="0"/>
              </a:rPr>
              <a:t>financed</a:t>
            </a:r>
            <a:r>
              <a:rPr lang="cs-CZ" sz="2344" dirty="0">
                <a:latin typeface="Arial" panose="020B0604020202020204" pitchFamily="34" charset="0"/>
                <a:cs typeface="Arial" panose="020B0604020202020204" pitchFamily="34" charset="0"/>
              </a:rPr>
              <a:t> by</a:t>
            </a:r>
            <a:r>
              <a:rPr lang="en-US" sz="2344" dirty="0">
                <a:latin typeface="Arial" panose="020B0604020202020204" pitchFamily="34" charset="0"/>
                <a:cs typeface="Arial" panose="020B0604020202020204" pitchFamily="34" charset="0"/>
              </a:rPr>
              <a:t> EU)
What is the position of the </a:t>
            </a:r>
            <a:r>
              <a:rPr lang="cs-CZ" sz="2344" dirty="0">
                <a:latin typeface="Arial" panose="020B0604020202020204" pitchFamily="34" charset="0"/>
                <a:cs typeface="Arial" panose="020B0604020202020204" pitchFamily="34" charset="0"/>
              </a:rPr>
              <a:t>EU </a:t>
            </a:r>
            <a:r>
              <a:rPr lang="en-US" sz="2344" dirty="0">
                <a:latin typeface="Arial" panose="020B0604020202020204" pitchFamily="34" charset="0"/>
                <a:cs typeface="Arial" panose="020B0604020202020204" pitchFamily="34" charset="0"/>
              </a:rPr>
              <a:t>brand in the Czech Republic?
How does the EC itself plan and measure the effectiveness of its campaigns?</a:t>
            </a:r>
            <a:r>
              <a:rPr lang="cs-CZ" sz="2344" dirty="0">
                <a:latin typeface="Arial" panose="020B0604020202020204" pitchFamily="34" charset="0"/>
                <a:cs typeface="Arial" panose="020B0604020202020204" pitchFamily="34" charset="0"/>
              </a:rPr>
              <a:t>(</a:t>
            </a:r>
            <a:r>
              <a:rPr lang="cs-CZ" sz="2344" dirty="0" err="1">
                <a:latin typeface="Arial" panose="020B0604020202020204" pitchFamily="34" charset="0"/>
                <a:cs typeface="Arial" panose="020B0604020202020204" pitchFamily="34" charset="0"/>
              </a:rPr>
              <a:t>theory</a:t>
            </a:r>
            <a:r>
              <a:rPr lang="cs-CZ" sz="2344" dirty="0">
                <a:latin typeface="Arial" panose="020B0604020202020204" pitchFamily="34" charset="0"/>
                <a:cs typeface="Arial" panose="020B0604020202020204" pitchFamily="34" charset="0"/>
              </a:rPr>
              <a:t> vs. case study)</a:t>
            </a:r>
            <a:r>
              <a:rPr lang="en-US" sz="2344" dirty="0">
                <a:latin typeface="Arial" panose="020B0604020202020204" pitchFamily="34" charset="0"/>
                <a:cs typeface="Arial" panose="020B0604020202020204" pitchFamily="34" charset="0"/>
              </a:rPr>
              <a:t>
</a:t>
            </a:r>
            <a:endParaRPr lang="cs-CZ" sz="2000" b="1" dirty="0">
              <a:latin typeface="Arial" panose="020B0604020202020204" pitchFamily="34" charset="0"/>
              <a:cs typeface="Arial" panose="020B0604020202020204" pitchFamily="34" charset="0"/>
            </a:endParaRPr>
          </a:p>
          <a:p>
            <a:pPr>
              <a:buFont typeface="Wingdings" panose="05000000000000000000" pitchFamily="2" charset="2"/>
              <a:buChar char="§"/>
            </a:pPr>
            <a:endParaRPr lang="cs-CZ" sz="2344" dirty="0">
              <a:latin typeface="Arial" panose="020B0604020202020204" pitchFamily="34" charset="0"/>
              <a:cs typeface="Arial" panose="020B0604020202020204" pitchFamily="34" charset="0"/>
            </a:endParaRPr>
          </a:p>
          <a:p>
            <a:pPr marL="0" indent="0">
              <a:buNone/>
            </a:pPr>
            <a:endParaRPr lang="cs-CZ" sz="2344" dirty="0">
              <a:latin typeface="Arial" panose="020B0604020202020204" pitchFamily="34" charset="0"/>
              <a:cs typeface="Arial" panose="020B0604020202020204" pitchFamily="34" charset="0"/>
            </a:endParaRPr>
          </a:p>
          <a:p>
            <a:pPr marL="0" indent="0">
              <a:buNone/>
            </a:pPr>
            <a:endParaRPr lang="cs-CZ" sz="2344" dirty="0">
              <a:latin typeface="Arial" panose="020B0604020202020204" pitchFamily="34" charset="0"/>
              <a:cs typeface="Arial" panose="020B0604020202020204" pitchFamily="34" charset="0"/>
            </a:endParaRPr>
          </a:p>
        </p:txBody>
      </p:sp>
      <p:pic>
        <p:nvPicPr>
          <p:cNvPr id="6" name="Obrázek 5">
            <a:extLst>
              <a:ext uri="{FF2B5EF4-FFF2-40B4-BE49-F238E27FC236}">
                <a16:creationId xmlns:a16="http://schemas.microsoft.com/office/drawing/2014/main" id="{0BCFE7DD-67AA-7A2A-A63F-7EF7554A6611}"/>
              </a:ext>
            </a:extLst>
          </p:cNvPr>
          <p:cNvPicPr>
            <a:picLocks noChangeAspect="1"/>
          </p:cNvPicPr>
          <p:nvPr/>
        </p:nvPicPr>
        <p:blipFill>
          <a:blip r:embed="rId3"/>
          <a:stretch>
            <a:fillRect/>
          </a:stretch>
        </p:blipFill>
        <p:spPr>
          <a:xfrm>
            <a:off x="7776513" y="1579066"/>
            <a:ext cx="3347847" cy="4525374"/>
          </a:xfrm>
          <a:prstGeom prst="rect">
            <a:avLst/>
          </a:prstGeom>
        </p:spPr>
      </p:pic>
    </p:spTree>
    <p:extLst>
      <p:ext uri="{BB962C8B-B14F-4D97-AF65-F5344CB8AC3E}">
        <p14:creationId xmlns:p14="http://schemas.microsoft.com/office/powerpoint/2010/main" val="24138289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0" y="1612346"/>
            <a:ext cx="12019280" cy="1431482"/>
          </a:xfrm>
        </p:spPr>
        <p:txBody>
          <a:bodyPr>
            <a:noAutofit/>
          </a:bodyPr>
          <a:lstStyle/>
          <a:p>
            <a:r>
              <a:rPr lang="en-US" sz="4800" b="1" cap="small" dirty="0"/>
              <a:t>Working together for a better image of the EU</a:t>
            </a:r>
            <a:br>
              <a:rPr lang="en-US" sz="4800" b="1" cap="small" dirty="0"/>
            </a:br>
            <a:r>
              <a:rPr lang="en-US" sz="4800" b="1" cap="small" dirty="0"/>
              <a:t> and EU funds in the Czech Republic</a:t>
            </a:r>
            <a:r>
              <a:rPr lang="en-US" sz="5400" b="1" cap="small" dirty="0"/>
              <a:t>
</a:t>
            </a:r>
            <a:endParaRPr lang="cs-CZ" sz="5400" b="1" dirty="0">
              <a:solidFill>
                <a:srgbClr val="024DA1"/>
              </a:solidFill>
              <a:cs typeface="Times New Roman"/>
            </a:endParaRPr>
          </a:p>
        </p:txBody>
      </p:sp>
    </p:spTree>
    <p:extLst>
      <p:ext uri="{BB962C8B-B14F-4D97-AF65-F5344CB8AC3E}">
        <p14:creationId xmlns:p14="http://schemas.microsoft.com/office/powerpoint/2010/main" val="41639409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665423" y="2279024"/>
            <a:ext cx="10081666" cy="936104"/>
          </a:xfrm>
        </p:spPr>
        <p:txBody>
          <a:bodyPr>
            <a:normAutofit fontScale="90000"/>
          </a:bodyPr>
          <a:lstStyle/>
          <a:p>
            <a:br>
              <a:rPr lang="cs-CZ" b="1" cap="small" dirty="0"/>
            </a:br>
            <a:r>
              <a:rPr lang="en-US" sz="4400" b="1" cap="small" dirty="0">
                <a:solidFill>
                  <a:schemeClr val="tx1"/>
                </a:solidFill>
              </a:rPr>
              <a:t>Thank you for your attention</a:t>
            </a:r>
            <a:br>
              <a:rPr lang="cs-CZ" sz="4400" b="1" cap="small" dirty="0">
                <a:solidFill>
                  <a:schemeClr val="tx1"/>
                </a:solidFill>
              </a:rPr>
            </a:br>
            <a:br>
              <a:rPr lang="cs-CZ" b="1" cap="small" dirty="0"/>
            </a:br>
            <a:br>
              <a:rPr lang="cs-CZ" b="1" cap="small" dirty="0"/>
            </a:br>
            <a:endParaRPr lang="cs-CZ" b="1" cap="small" dirty="0"/>
          </a:p>
        </p:txBody>
      </p:sp>
    </p:spTree>
    <p:extLst>
      <p:ext uri="{BB962C8B-B14F-4D97-AF65-F5344CB8AC3E}">
        <p14:creationId xmlns:p14="http://schemas.microsoft.com/office/powerpoint/2010/main" val="1812004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29A8215-8DE8-4B53-89C5-7ECE35035F77}"/>
              </a:ext>
            </a:extLst>
          </p:cNvPr>
          <p:cNvSpPr>
            <a:spLocks noGrp="1"/>
          </p:cNvSpPr>
          <p:nvPr>
            <p:ph type="title"/>
          </p:nvPr>
        </p:nvSpPr>
        <p:spPr>
          <a:xfrm>
            <a:off x="775743" y="194778"/>
            <a:ext cx="11029423" cy="903647"/>
          </a:xfrm>
        </p:spPr>
        <p:txBody>
          <a:bodyPr>
            <a:normAutofit fontScale="90000"/>
          </a:bodyPr>
          <a:lstStyle/>
          <a:p>
            <a:r>
              <a:rPr lang="en-US" dirty="0"/>
              <a:t>Role of the OPTA: Supporting cooperation between the M</a:t>
            </a:r>
            <a:r>
              <a:rPr lang="cs-CZ" dirty="0" err="1"/>
              <a:t>oRD</a:t>
            </a:r>
            <a:r>
              <a:rPr lang="en-US" dirty="0"/>
              <a:t>-NCA and </a:t>
            </a:r>
            <a:r>
              <a:rPr lang="cs-CZ" dirty="0"/>
              <a:t>M</a:t>
            </a:r>
            <a:r>
              <a:rPr lang="en-US" dirty="0" err="1"/>
              <a:t>anaging</a:t>
            </a:r>
            <a:r>
              <a:rPr lang="en-US" dirty="0"/>
              <a:t> </a:t>
            </a:r>
            <a:r>
              <a:rPr lang="cs-CZ" dirty="0"/>
              <a:t>A</a:t>
            </a:r>
            <a:r>
              <a:rPr lang="en-US" dirty="0" err="1"/>
              <a:t>uthorities</a:t>
            </a:r>
            <a:r>
              <a:rPr lang="en-US" dirty="0"/>
              <a:t> 
</a:t>
            </a:r>
            <a:endParaRPr lang="cs-CZ" dirty="0"/>
          </a:p>
        </p:txBody>
      </p:sp>
      <p:sp>
        <p:nvSpPr>
          <p:cNvPr id="17" name="Obdélník 16">
            <a:extLst>
              <a:ext uri="{FF2B5EF4-FFF2-40B4-BE49-F238E27FC236}">
                <a16:creationId xmlns:a16="http://schemas.microsoft.com/office/drawing/2014/main" id="{5C7EF991-3F15-7CD2-830A-13651A89EF23}"/>
              </a:ext>
            </a:extLst>
          </p:cNvPr>
          <p:cNvSpPr/>
          <p:nvPr/>
        </p:nvSpPr>
        <p:spPr>
          <a:xfrm>
            <a:off x="521125" y="1620079"/>
            <a:ext cx="11538660" cy="4303009"/>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cs-CZ" dirty="0"/>
          </a:p>
        </p:txBody>
      </p:sp>
      <p:sp>
        <p:nvSpPr>
          <p:cNvPr id="13" name="Ovál 12">
            <a:extLst>
              <a:ext uri="{FF2B5EF4-FFF2-40B4-BE49-F238E27FC236}">
                <a16:creationId xmlns:a16="http://schemas.microsoft.com/office/drawing/2014/main" id="{13449CB9-6BDF-51C7-2D44-3C76FC313824}"/>
              </a:ext>
            </a:extLst>
          </p:cNvPr>
          <p:cNvSpPr/>
          <p:nvPr/>
        </p:nvSpPr>
        <p:spPr>
          <a:xfrm>
            <a:off x="1000536" y="3281151"/>
            <a:ext cx="2509736" cy="2441643"/>
          </a:xfrm>
          <a:prstGeom prst="ellipse">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err="1"/>
              <a:t>MoRD</a:t>
            </a:r>
            <a:r>
              <a:rPr lang="cs-CZ" dirty="0"/>
              <a:t>-NCA</a:t>
            </a:r>
            <a:r>
              <a:rPr lang="en-US" dirty="0"/>
              <a:t>
National Com. </a:t>
            </a:r>
            <a:r>
              <a:rPr lang="en-US" dirty="0" err="1"/>
              <a:t>offic</a:t>
            </a:r>
            <a:r>
              <a:rPr lang="cs-CZ" dirty="0" err="1"/>
              <a:t>er</a:t>
            </a:r>
            <a:r>
              <a:rPr lang="en-US" dirty="0"/>
              <a:t> + </a:t>
            </a:r>
            <a:r>
              <a:rPr lang="cs-CZ" dirty="0"/>
              <a:t>publicity</a:t>
            </a:r>
            <a:r>
              <a:rPr lang="en-US" dirty="0"/>
              <a:t> team
</a:t>
            </a:r>
            <a:endParaRPr lang="cs-CZ" dirty="0"/>
          </a:p>
        </p:txBody>
      </p:sp>
      <p:sp>
        <p:nvSpPr>
          <p:cNvPr id="14" name="Ovál 13">
            <a:extLst>
              <a:ext uri="{FF2B5EF4-FFF2-40B4-BE49-F238E27FC236}">
                <a16:creationId xmlns:a16="http://schemas.microsoft.com/office/drawing/2014/main" id="{9316EC0B-DCAB-FAFA-FF26-0AD16D21E673}"/>
              </a:ext>
            </a:extLst>
          </p:cNvPr>
          <p:cNvSpPr/>
          <p:nvPr/>
        </p:nvSpPr>
        <p:spPr>
          <a:xfrm>
            <a:off x="3843980" y="3335362"/>
            <a:ext cx="2509736" cy="24416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t>9x </a:t>
            </a:r>
            <a:r>
              <a:rPr lang="cs-CZ" dirty="0"/>
              <a:t>MA</a:t>
            </a:r>
            <a:r>
              <a:rPr lang="pt-BR" dirty="0"/>
              <a:t>
Com. offic</a:t>
            </a:r>
            <a:r>
              <a:rPr lang="cs-CZ" dirty="0" err="1"/>
              <a:t>cers</a:t>
            </a:r>
            <a:r>
              <a:rPr lang="pt-BR" dirty="0"/>
              <a:t> (+ deputy) 
a 1-2 </a:t>
            </a:r>
            <a:r>
              <a:rPr lang="cs-CZ" dirty="0"/>
              <a:t>IB</a:t>
            </a:r>
            <a:r>
              <a:rPr lang="pt-BR" dirty="0"/>
              <a:t>
</a:t>
            </a:r>
            <a:endParaRPr lang="cs-CZ" sz="2000" dirty="0"/>
          </a:p>
        </p:txBody>
      </p:sp>
      <p:sp>
        <p:nvSpPr>
          <p:cNvPr id="15" name="Ovál 14">
            <a:extLst>
              <a:ext uri="{FF2B5EF4-FFF2-40B4-BE49-F238E27FC236}">
                <a16:creationId xmlns:a16="http://schemas.microsoft.com/office/drawing/2014/main" id="{24C7DF76-AF45-9ED1-7DE6-26ED513464AE}"/>
              </a:ext>
            </a:extLst>
          </p:cNvPr>
          <p:cNvSpPr/>
          <p:nvPr/>
        </p:nvSpPr>
        <p:spPr>
          <a:xfrm>
            <a:off x="9316817" y="3225441"/>
            <a:ext cx="2352471" cy="23638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000" dirty="0"/>
              <a:t>Office </a:t>
            </a:r>
            <a:r>
              <a:rPr lang="cs-CZ" sz="2000" dirty="0" err="1"/>
              <a:t>of</a:t>
            </a:r>
            <a:r>
              <a:rPr lang="cs-CZ" sz="2000" dirty="0"/>
              <a:t> </a:t>
            </a:r>
            <a:r>
              <a:rPr lang="cs-CZ" sz="2000" dirty="0" err="1"/>
              <a:t>the</a:t>
            </a:r>
            <a:r>
              <a:rPr lang="cs-CZ" sz="2000" dirty="0"/>
              <a:t>  </a:t>
            </a:r>
            <a:r>
              <a:rPr lang="cs-CZ" sz="2000" dirty="0" err="1"/>
              <a:t>Goverment</a:t>
            </a:r>
            <a:r>
              <a:rPr lang="cs-CZ" sz="2000" dirty="0"/>
              <a:t> + </a:t>
            </a:r>
            <a:r>
              <a:rPr lang="cs-CZ" sz="2000" dirty="0" err="1"/>
              <a:t>Permament</a:t>
            </a:r>
            <a:r>
              <a:rPr lang="cs-CZ" sz="2000" dirty="0"/>
              <a:t> </a:t>
            </a:r>
            <a:r>
              <a:rPr lang="cs-CZ" sz="2000" dirty="0" err="1"/>
              <a:t>Rep</a:t>
            </a:r>
            <a:r>
              <a:rPr lang="cs-CZ" sz="2000" dirty="0"/>
              <a:t>. </a:t>
            </a:r>
            <a:r>
              <a:rPr lang="cs-CZ" sz="2000" dirty="0" err="1"/>
              <a:t>of</a:t>
            </a:r>
            <a:r>
              <a:rPr lang="cs-CZ" sz="2000" dirty="0"/>
              <a:t> EC in Prague</a:t>
            </a:r>
          </a:p>
        </p:txBody>
      </p:sp>
      <p:sp>
        <p:nvSpPr>
          <p:cNvPr id="16" name="Ovál 15">
            <a:extLst>
              <a:ext uri="{FF2B5EF4-FFF2-40B4-BE49-F238E27FC236}">
                <a16:creationId xmlns:a16="http://schemas.microsoft.com/office/drawing/2014/main" id="{4A1BE263-EECB-F139-E63E-6DFEE028B165}"/>
              </a:ext>
            </a:extLst>
          </p:cNvPr>
          <p:cNvSpPr/>
          <p:nvPr/>
        </p:nvSpPr>
        <p:spPr>
          <a:xfrm>
            <a:off x="6694266" y="3281151"/>
            <a:ext cx="2352471" cy="2363822"/>
          </a:xfrm>
          <a:prstGeom prst="ellipse">
            <a:avLst/>
          </a:prstGeom>
          <a:solidFill>
            <a:schemeClr val="accent6">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t>DU RRF
</a:t>
            </a:r>
            <a:r>
              <a:rPr lang="cs-CZ" dirty="0" err="1"/>
              <a:t>Com</a:t>
            </a:r>
            <a:r>
              <a:rPr lang="cs-CZ" dirty="0"/>
              <a:t>. </a:t>
            </a:r>
            <a:r>
              <a:rPr lang="cs-CZ" dirty="0" err="1"/>
              <a:t>officer</a:t>
            </a:r>
            <a:r>
              <a:rPr lang="cs-CZ" dirty="0"/>
              <a:t>
</a:t>
            </a:r>
          </a:p>
        </p:txBody>
      </p:sp>
      <p:sp>
        <p:nvSpPr>
          <p:cNvPr id="19" name="TextovéPole 18">
            <a:extLst>
              <a:ext uri="{FF2B5EF4-FFF2-40B4-BE49-F238E27FC236}">
                <a16:creationId xmlns:a16="http://schemas.microsoft.com/office/drawing/2014/main" id="{447F6294-8593-D8AC-E214-7CCABF810CA8}"/>
              </a:ext>
            </a:extLst>
          </p:cNvPr>
          <p:cNvSpPr txBox="1"/>
          <p:nvPr/>
        </p:nvSpPr>
        <p:spPr>
          <a:xfrm>
            <a:off x="815787" y="1711951"/>
            <a:ext cx="11243998" cy="1569660"/>
          </a:xfrm>
          <a:prstGeom prst="rect">
            <a:avLst/>
          </a:prstGeom>
          <a:noFill/>
        </p:spPr>
        <p:txBody>
          <a:bodyPr wrap="square" rtlCol="0">
            <a:spAutoFit/>
          </a:bodyPr>
          <a:lstStyle/>
          <a:p>
            <a:r>
              <a:rPr lang="en-US" b="1" dirty="0"/>
              <a:t>Working </a:t>
            </a:r>
            <a:r>
              <a:rPr lang="cs-CZ" b="1" dirty="0"/>
              <a:t>Group</a:t>
            </a:r>
            <a:r>
              <a:rPr lang="en-US" b="1" dirty="0"/>
              <a:t> on the Publicity of EU Funds 2014-2020 =&gt; 2021 – 2027
</a:t>
            </a:r>
            <a:r>
              <a:rPr lang="en-US" dirty="0"/>
              <a:t>Topics of the meeting: interpretation of the ON, methodological instruction, presentation of the </a:t>
            </a:r>
            <a:r>
              <a:rPr lang="en-US" dirty="0" err="1"/>
              <a:t>RCoP</a:t>
            </a:r>
            <a:r>
              <a:rPr lang="en-US" dirty="0"/>
              <a:t>, sharing of best practice (activities, public procurement) and education (seminars, conferences with professional associations)</a:t>
            </a:r>
            <a:endParaRPr lang="cs-CZ" sz="2200" dirty="0"/>
          </a:p>
        </p:txBody>
      </p:sp>
    </p:spTree>
    <p:extLst>
      <p:ext uri="{BB962C8B-B14F-4D97-AF65-F5344CB8AC3E}">
        <p14:creationId xmlns:p14="http://schemas.microsoft.com/office/powerpoint/2010/main" val="3897201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62B35D3-E4FA-C811-837C-DE3653820F2C}"/>
              </a:ext>
            </a:extLst>
          </p:cNvPr>
          <p:cNvSpPr>
            <a:spLocks noGrp="1"/>
          </p:cNvSpPr>
          <p:nvPr>
            <p:ph type="title"/>
          </p:nvPr>
        </p:nvSpPr>
        <p:spPr>
          <a:xfrm>
            <a:off x="502516" y="387791"/>
            <a:ext cx="10971372" cy="925313"/>
          </a:xfrm>
        </p:spPr>
        <p:txBody>
          <a:bodyPr>
            <a:normAutofit fontScale="90000"/>
          </a:bodyPr>
          <a:lstStyle/>
          <a:p>
            <a:r>
              <a:rPr lang="cs-CZ" dirty="0" err="1"/>
              <a:t>Shared</a:t>
            </a:r>
            <a:r>
              <a:rPr lang="cs-CZ" dirty="0"/>
              <a:t> </a:t>
            </a:r>
            <a:r>
              <a:rPr lang="cs-CZ" dirty="0" err="1"/>
              <a:t>responsibility</a:t>
            </a:r>
            <a:r>
              <a:rPr lang="cs-CZ" dirty="0"/>
              <a:t> </a:t>
            </a:r>
            <a:r>
              <a:rPr lang="cs-CZ" dirty="0" err="1"/>
              <a:t>of</a:t>
            </a:r>
            <a:r>
              <a:rPr lang="cs-CZ" dirty="0"/>
              <a:t> </a:t>
            </a:r>
            <a:r>
              <a:rPr lang="cs-CZ" dirty="0" err="1"/>
              <a:t>the</a:t>
            </a:r>
            <a:r>
              <a:rPr lang="cs-CZ" dirty="0"/>
              <a:t> </a:t>
            </a:r>
            <a:r>
              <a:rPr lang="cs-CZ" dirty="0" err="1"/>
              <a:t>MoRD</a:t>
            </a:r>
            <a:r>
              <a:rPr lang="cs-CZ" dirty="0"/>
              <a:t>-NCA a </a:t>
            </a:r>
            <a:r>
              <a:rPr lang="cs-CZ" dirty="0" err="1"/>
              <a:t>MAs</a:t>
            </a:r>
            <a:r>
              <a:rPr lang="cs-CZ" dirty="0"/>
              <a:t>
</a:t>
            </a:r>
            <a:endParaRPr lang="cs-CZ" dirty="0">
              <a:solidFill>
                <a:schemeClr val="tx1"/>
              </a:solidFill>
            </a:endParaRPr>
          </a:p>
        </p:txBody>
      </p:sp>
      <p:graphicFrame>
        <p:nvGraphicFramePr>
          <p:cNvPr id="4" name="Tabulka 5">
            <a:extLst>
              <a:ext uri="{FF2B5EF4-FFF2-40B4-BE49-F238E27FC236}">
                <a16:creationId xmlns:a16="http://schemas.microsoft.com/office/drawing/2014/main" id="{8695CF85-8B16-3D93-7AC8-DA5E8C358B67}"/>
              </a:ext>
            </a:extLst>
          </p:cNvPr>
          <p:cNvGraphicFramePr>
            <a:graphicFrameLocks noGrp="1"/>
          </p:cNvGraphicFramePr>
          <p:nvPr>
            <p:extLst>
              <p:ext uri="{D42A27DB-BD31-4B8C-83A1-F6EECF244321}">
                <p14:modId xmlns:p14="http://schemas.microsoft.com/office/powerpoint/2010/main" val="3157111929"/>
              </p:ext>
            </p:extLst>
          </p:nvPr>
        </p:nvGraphicFramePr>
        <p:xfrm>
          <a:off x="187166" y="3923799"/>
          <a:ext cx="11816080" cy="2275832"/>
        </p:xfrm>
        <a:graphic>
          <a:graphicData uri="http://schemas.openxmlformats.org/drawingml/2006/table">
            <a:tbl>
              <a:tblPr firstRow="1" bandRow="1">
                <a:tableStyleId>{5C22544A-7EE6-4342-B048-85BDC9FD1C3A}</a:tableStyleId>
              </a:tblPr>
              <a:tblGrid>
                <a:gridCol w="2690421">
                  <a:extLst>
                    <a:ext uri="{9D8B030D-6E8A-4147-A177-3AD203B41FA5}">
                      <a16:colId xmlns:a16="http://schemas.microsoft.com/office/drawing/2014/main" val="4055704627"/>
                    </a:ext>
                  </a:extLst>
                </a:gridCol>
                <a:gridCol w="5186966">
                  <a:extLst>
                    <a:ext uri="{9D8B030D-6E8A-4147-A177-3AD203B41FA5}">
                      <a16:colId xmlns:a16="http://schemas.microsoft.com/office/drawing/2014/main" val="3762761546"/>
                    </a:ext>
                  </a:extLst>
                </a:gridCol>
                <a:gridCol w="3938693">
                  <a:extLst>
                    <a:ext uri="{9D8B030D-6E8A-4147-A177-3AD203B41FA5}">
                      <a16:colId xmlns:a16="http://schemas.microsoft.com/office/drawing/2014/main" val="3798526366"/>
                    </a:ext>
                  </a:extLst>
                </a:gridCol>
              </a:tblGrid>
              <a:tr h="764679">
                <a:tc>
                  <a:txBody>
                    <a:bodyPr/>
                    <a:lstStyle/>
                    <a:p>
                      <a:endParaRPr lang="cs-CZ" dirty="0"/>
                    </a:p>
                  </a:txBody>
                  <a:tcPr/>
                </a:tc>
                <a:tc>
                  <a:txBody>
                    <a:bodyPr/>
                    <a:lstStyle/>
                    <a:p>
                      <a:pPr algn="l"/>
                      <a:r>
                        <a:rPr lang="cs-CZ" dirty="0" err="1"/>
                        <a:t>primary</a:t>
                      </a:r>
                      <a:r>
                        <a:rPr lang="cs-CZ" dirty="0"/>
                        <a:t> </a:t>
                      </a:r>
                      <a:r>
                        <a:rPr lang="cs-CZ" dirty="0" err="1"/>
                        <a:t>target</a:t>
                      </a:r>
                      <a:r>
                        <a:rPr lang="cs-CZ" dirty="0"/>
                        <a:t> </a:t>
                      </a:r>
                      <a:r>
                        <a:rPr lang="cs-CZ" dirty="0" err="1"/>
                        <a:t>groups</a:t>
                      </a:r>
                      <a:r>
                        <a:rPr lang="cs-CZ" dirty="0"/>
                        <a:t>
</a:t>
                      </a:r>
                    </a:p>
                  </a:txBody>
                  <a:tcPr/>
                </a:tc>
                <a:tc>
                  <a:txBody>
                    <a:bodyPr/>
                    <a:lstStyle/>
                    <a:p>
                      <a:r>
                        <a:rPr lang="cs-CZ" dirty="0" err="1"/>
                        <a:t>secondary</a:t>
                      </a:r>
                      <a:r>
                        <a:rPr lang="cs-CZ" dirty="0"/>
                        <a:t> </a:t>
                      </a:r>
                      <a:r>
                        <a:rPr lang="cs-CZ" dirty="0" err="1"/>
                        <a:t>target</a:t>
                      </a:r>
                      <a:r>
                        <a:rPr lang="cs-CZ" dirty="0"/>
                        <a:t> </a:t>
                      </a:r>
                      <a:r>
                        <a:rPr lang="cs-CZ" dirty="0" err="1"/>
                        <a:t>groups</a:t>
                      </a:r>
                      <a:r>
                        <a:rPr lang="cs-CZ" dirty="0"/>
                        <a:t>
</a:t>
                      </a:r>
                    </a:p>
                  </a:txBody>
                  <a:tcPr/>
                </a:tc>
                <a:extLst>
                  <a:ext uri="{0D108BD9-81ED-4DB2-BD59-A6C34878D82A}">
                    <a16:rowId xmlns:a16="http://schemas.microsoft.com/office/drawing/2014/main" val="3579222170"/>
                  </a:ext>
                </a:extLst>
              </a:tr>
              <a:tr h="424821">
                <a:tc>
                  <a:txBody>
                    <a:bodyPr/>
                    <a:lstStyle/>
                    <a:p>
                      <a:pPr algn="ctr"/>
                      <a:r>
                        <a:rPr lang="cs-CZ" b="1" dirty="0" err="1"/>
                        <a:t>MoRD</a:t>
                      </a:r>
                      <a:r>
                        <a:rPr lang="cs-CZ" b="1" dirty="0"/>
                        <a:t>-NCA</a:t>
                      </a:r>
                    </a:p>
                  </a:txBody>
                  <a:tcPr anchor="ctr"/>
                </a:tc>
                <a:tc>
                  <a:txBody>
                    <a:bodyPr/>
                    <a:lstStyle/>
                    <a:p>
                      <a:r>
                        <a:rPr lang="en-US" dirty="0"/>
                        <a:t>general and professional public, media</a:t>
                      </a:r>
                      <a:endParaRPr lang="cs-CZ" dirty="0"/>
                    </a:p>
                  </a:txBody>
                  <a:tcPr/>
                </a:tc>
                <a:tc>
                  <a:txBody>
                    <a:bodyPr/>
                    <a:lstStyle/>
                    <a:p>
                      <a:r>
                        <a:rPr lang="cs-CZ" dirty="0" err="1"/>
                        <a:t>applicants</a:t>
                      </a:r>
                      <a:r>
                        <a:rPr lang="cs-CZ" dirty="0"/>
                        <a:t> and </a:t>
                      </a:r>
                      <a:r>
                        <a:rPr lang="cs-CZ" dirty="0" err="1"/>
                        <a:t>beneficiaries</a:t>
                      </a:r>
                      <a:endParaRPr lang="cs-CZ" dirty="0"/>
                    </a:p>
                  </a:txBody>
                  <a:tcPr/>
                </a:tc>
                <a:extLst>
                  <a:ext uri="{0D108BD9-81ED-4DB2-BD59-A6C34878D82A}">
                    <a16:rowId xmlns:a16="http://schemas.microsoft.com/office/drawing/2014/main" val="2251435231"/>
                  </a:ext>
                </a:extLst>
              </a:tr>
              <a:tr h="995672">
                <a:tc>
                  <a:txBody>
                    <a:bodyPr/>
                    <a:lstStyle/>
                    <a:p>
                      <a:pPr algn="ctr"/>
                      <a:r>
                        <a:rPr lang="cs-CZ" b="1" dirty="0"/>
                        <a:t>MA</a:t>
                      </a:r>
                    </a:p>
                  </a:txBody>
                  <a:tcPr anchor="ctr"/>
                </a:tc>
                <a:tc>
                  <a:txBody>
                    <a:bodyPr/>
                    <a:lstStyle/>
                    <a:p>
                      <a:r>
                        <a:rPr lang="en-US" dirty="0"/>
                        <a:t>Applicants and beneficiaries (also potential), professional public</a:t>
                      </a:r>
                      <a:endParaRPr lang="cs-CZ" dirty="0"/>
                    </a:p>
                  </a:txBody>
                  <a:tcPr/>
                </a:tc>
                <a:tc>
                  <a:txBody>
                    <a:bodyPr/>
                    <a:lstStyle/>
                    <a:p>
                      <a:r>
                        <a:rPr lang="cs-CZ" dirty="0" err="1"/>
                        <a:t>general</a:t>
                      </a:r>
                      <a:r>
                        <a:rPr lang="cs-CZ" dirty="0"/>
                        <a:t> public, media</a:t>
                      </a:r>
                    </a:p>
                  </a:txBody>
                  <a:tcPr/>
                </a:tc>
                <a:extLst>
                  <a:ext uri="{0D108BD9-81ED-4DB2-BD59-A6C34878D82A}">
                    <a16:rowId xmlns:a16="http://schemas.microsoft.com/office/drawing/2014/main" val="2044195818"/>
                  </a:ext>
                </a:extLst>
              </a:tr>
            </a:tbl>
          </a:graphicData>
        </a:graphic>
      </p:graphicFrame>
      <p:sp>
        <p:nvSpPr>
          <p:cNvPr id="9" name="TextovéPole 8">
            <a:extLst>
              <a:ext uri="{FF2B5EF4-FFF2-40B4-BE49-F238E27FC236}">
                <a16:creationId xmlns:a16="http://schemas.microsoft.com/office/drawing/2014/main" id="{2E6AC178-EABC-092A-A74E-7E3EA0497E34}"/>
              </a:ext>
            </a:extLst>
          </p:cNvPr>
          <p:cNvSpPr txBox="1"/>
          <p:nvPr/>
        </p:nvSpPr>
        <p:spPr>
          <a:xfrm flipH="1">
            <a:off x="502516" y="1313104"/>
            <a:ext cx="11730845" cy="3046988"/>
          </a:xfrm>
          <a:prstGeom prst="rect">
            <a:avLst/>
          </a:prstGeom>
          <a:noFill/>
        </p:spPr>
        <p:txBody>
          <a:bodyPr wrap="square" rtlCol="0">
            <a:spAutoFit/>
          </a:bodyPr>
          <a:lstStyle/>
          <a:p>
            <a:pPr marL="342900" indent="-342900">
              <a:buFont typeface="Wingdings" panose="05000000000000000000" pitchFamily="2" charset="2"/>
              <a:buChar char="§"/>
            </a:pPr>
            <a:r>
              <a:rPr lang="en-US" dirty="0"/>
              <a:t>The difference is in the ratio of focus to target groups =), i.e. the setting also affects the choice of communication tools and budget demands.
MAs tip successful projects for </a:t>
            </a:r>
            <a:r>
              <a:rPr lang="cs-CZ" dirty="0" err="1"/>
              <a:t>MoRD</a:t>
            </a:r>
            <a:r>
              <a:rPr lang="en-US" dirty="0"/>
              <a:t>-</a:t>
            </a:r>
            <a:r>
              <a:rPr lang="cs-CZ" dirty="0"/>
              <a:t>NCA</a:t>
            </a:r>
            <a:r>
              <a:rPr lang="en-US" dirty="0"/>
              <a:t> campaigns / topics continuously cover the entire </a:t>
            </a:r>
            <a:r>
              <a:rPr lang="cs-CZ" dirty="0"/>
              <a:t>PA</a:t>
            </a:r>
            <a:r>
              <a:rPr lang="en-US" dirty="0"/>
              <a:t>.
OPT</a:t>
            </a:r>
            <a:r>
              <a:rPr lang="cs-CZ" dirty="0"/>
              <a:t>A</a:t>
            </a:r>
            <a:r>
              <a:rPr lang="en-US" dirty="0"/>
              <a:t> allows </a:t>
            </a:r>
            <a:r>
              <a:rPr lang="cs-CZ" dirty="0" err="1"/>
              <a:t>us</a:t>
            </a:r>
            <a:r>
              <a:rPr lang="en-US" dirty="0"/>
              <a:t> to finance more expensive com. activities and campaigns (e.g. TV and digital campaigns, cooperation with publishers, photo shoots of projects) and questionnaire surveys (more detailed Eurobarometer at the level of the Czech Republic)
</a:t>
            </a:r>
            <a:endParaRPr lang="cs-CZ" dirty="0"/>
          </a:p>
        </p:txBody>
      </p:sp>
    </p:spTree>
    <p:extLst>
      <p:ext uri="{BB962C8B-B14F-4D97-AF65-F5344CB8AC3E}">
        <p14:creationId xmlns:p14="http://schemas.microsoft.com/office/powerpoint/2010/main" val="3433314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AE7BECB-EB74-78FD-407A-0E367FB0E521}"/>
              </a:ext>
            </a:extLst>
          </p:cNvPr>
          <p:cNvSpPr>
            <a:spLocks noGrp="1"/>
          </p:cNvSpPr>
          <p:nvPr>
            <p:ph type="title"/>
          </p:nvPr>
        </p:nvSpPr>
        <p:spPr>
          <a:xfrm>
            <a:off x="434423" y="410975"/>
            <a:ext cx="10971372" cy="925313"/>
          </a:xfrm>
        </p:spPr>
        <p:txBody>
          <a:bodyPr>
            <a:normAutofit/>
          </a:bodyPr>
          <a:lstStyle/>
          <a:p>
            <a:r>
              <a:rPr lang="cs-CZ" dirty="0"/>
              <a:t>News: General public </a:t>
            </a:r>
            <a:r>
              <a:rPr lang="cs-CZ" dirty="0" err="1"/>
              <a:t>awareness</a:t>
            </a:r>
            <a:r>
              <a:rPr lang="cs-CZ" dirty="0"/>
              <a:t> </a:t>
            </a:r>
            <a:r>
              <a:rPr lang="cs-CZ" sz="2000" dirty="0">
                <a:solidFill>
                  <a:schemeClr val="tx1"/>
                </a:solidFill>
              </a:rPr>
              <a:t>(data </a:t>
            </a:r>
            <a:r>
              <a:rPr lang="cs-CZ" sz="2000" dirty="0" err="1">
                <a:solidFill>
                  <a:schemeClr val="tx1"/>
                </a:solidFill>
              </a:rPr>
              <a:t>capture</a:t>
            </a:r>
            <a:r>
              <a:rPr lang="cs-CZ" sz="2000" dirty="0">
                <a:solidFill>
                  <a:schemeClr val="tx1"/>
                </a:solidFill>
              </a:rPr>
              <a:t> 04/2023, CAWI, n=1015)</a:t>
            </a:r>
            <a:endParaRPr lang="cs-CZ" dirty="0">
              <a:solidFill>
                <a:schemeClr val="tx1"/>
              </a:solidFill>
            </a:endParaRPr>
          </a:p>
        </p:txBody>
      </p:sp>
      <p:sp>
        <p:nvSpPr>
          <p:cNvPr id="9" name="Obdélník 8">
            <a:extLst>
              <a:ext uri="{FF2B5EF4-FFF2-40B4-BE49-F238E27FC236}">
                <a16:creationId xmlns:a16="http://schemas.microsoft.com/office/drawing/2014/main" id="{6F99C5F8-E439-126E-00EF-31C428B9D592}"/>
              </a:ext>
            </a:extLst>
          </p:cNvPr>
          <p:cNvSpPr/>
          <p:nvPr/>
        </p:nvSpPr>
        <p:spPr>
          <a:xfrm>
            <a:off x="-175098" y="5758774"/>
            <a:ext cx="12675141" cy="16342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Obrázek 7">
            <a:extLst>
              <a:ext uri="{FF2B5EF4-FFF2-40B4-BE49-F238E27FC236}">
                <a16:creationId xmlns:a16="http://schemas.microsoft.com/office/drawing/2014/main" id="{FC9CE037-64CE-6696-DB5F-EFD911E359AF}"/>
              </a:ext>
            </a:extLst>
          </p:cNvPr>
          <p:cNvPicPr>
            <a:picLocks noChangeAspect="1"/>
          </p:cNvPicPr>
          <p:nvPr/>
        </p:nvPicPr>
        <p:blipFill>
          <a:blip r:embed="rId2"/>
          <a:stretch>
            <a:fillRect/>
          </a:stretch>
        </p:blipFill>
        <p:spPr>
          <a:xfrm>
            <a:off x="304006" y="1328214"/>
            <a:ext cx="11582400" cy="5610225"/>
          </a:xfrm>
          <a:prstGeom prst="rect">
            <a:avLst/>
          </a:prstGeom>
        </p:spPr>
      </p:pic>
      <p:sp>
        <p:nvSpPr>
          <p:cNvPr id="10" name="Obdélník 9">
            <a:extLst>
              <a:ext uri="{FF2B5EF4-FFF2-40B4-BE49-F238E27FC236}">
                <a16:creationId xmlns:a16="http://schemas.microsoft.com/office/drawing/2014/main" id="{0972133C-DC2B-4899-4483-987F4C56D647}"/>
              </a:ext>
            </a:extLst>
          </p:cNvPr>
          <p:cNvSpPr/>
          <p:nvPr/>
        </p:nvSpPr>
        <p:spPr>
          <a:xfrm>
            <a:off x="304006" y="2373549"/>
            <a:ext cx="11709654" cy="52529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a:extLst>
              <a:ext uri="{FF2B5EF4-FFF2-40B4-BE49-F238E27FC236}">
                <a16:creationId xmlns:a16="http://schemas.microsoft.com/office/drawing/2014/main" id="{24E15A20-4088-5D4C-1136-CB70F150E0DB}"/>
              </a:ext>
            </a:extLst>
          </p:cNvPr>
          <p:cNvSpPr/>
          <p:nvPr/>
        </p:nvSpPr>
        <p:spPr>
          <a:xfrm>
            <a:off x="304006" y="2986391"/>
            <a:ext cx="11709654" cy="181907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735483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AE7BECB-EB74-78FD-407A-0E367FB0E521}"/>
              </a:ext>
            </a:extLst>
          </p:cNvPr>
          <p:cNvSpPr>
            <a:spLocks noGrp="1"/>
          </p:cNvSpPr>
          <p:nvPr>
            <p:ph type="title"/>
          </p:nvPr>
        </p:nvSpPr>
        <p:spPr>
          <a:xfrm>
            <a:off x="434423" y="410975"/>
            <a:ext cx="10971372" cy="925313"/>
          </a:xfrm>
        </p:spPr>
        <p:txBody>
          <a:bodyPr>
            <a:normAutofit fontScale="90000"/>
          </a:bodyPr>
          <a:lstStyle/>
          <a:p>
            <a:r>
              <a:rPr lang="en-US" dirty="0"/>
              <a:t>News: General Public Awareness II (selection of findings)
</a:t>
            </a:r>
            <a:endParaRPr lang="cs-CZ" b="0" dirty="0">
              <a:solidFill>
                <a:schemeClr val="tx1"/>
              </a:solidFill>
            </a:endParaRPr>
          </a:p>
        </p:txBody>
      </p:sp>
      <p:sp>
        <p:nvSpPr>
          <p:cNvPr id="5" name="TextovéPole 4">
            <a:extLst>
              <a:ext uri="{FF2B5EF4-FFF2-40B4-BE49-F238E27FC236}">
                <a16:creationId xmlns:a16="http://schemas.microsoft.com/office/drawing/2014/main" id="{A0E30C63-5324-6503-A8D1-AD97A2363315}"/>
              </a:ext>
            </a:extLst>
          </p:cNvPr>
          <p:cNvSpPr txBox="1"/>
          <p:nvPr/>
        </p:nvSpPr>
        <p:spPr>
          <a:xfrm>
            <a:off x="205110" y="1427256"/>
            <a:ext cx="6190765" cy="1692258"/>
          </a:xfrm>
          <a:prstGeom prst="rect">
            <a:avLst/>
          </a:prstGeom>
          <a:solidFill>
            <a:schemeClr val="accent2">
              <a:lumMod val="20000"/>
              <a:lumOff val="80000"/>
            </a:schemeClr>
          </a:solidFill>
        </p:spPr>
        <p:txBody>
          <a:bodyPr wrap="square">
            <a:spAutoFit/>
          </a:bodyPr>
          <a:lstStyle/>
          <a:p>
            <a:pPr>
              <a:lnSpc>
                <a:spcPct val="110000"/>
              </a:lnSpc>
            </a:pPr>
            <a:r>
              <a:rPr lang="en-US" sz="1600" dirty="0">
                <a:solidFill>
                  <a:srgbClr val="004D64"/>
                </a:solidFill>
                <a:latin typeface="Verdana" panose="020B0604030504040204" pitchFamily="34" charset="0"/>
                <a:ea typeface="Verdana" panose="020B0604030504040204" pitchFamily="34" charset="0"/>
              </a:rPr>
              <a:t>The Czech Republic's membership in the EU is perceived positively by 43% of respondents ("supporters"), the O</a:t>
            </a:r>
            <a:r>
              <a:rPr lang="cs-CZ" sz="1600" dirty="0">
                <a:solidFill>
                  <a:srgbClr val="004D64"/>
                </a:solidFill>
                <a:latin typeface="Verdana" panose="020B0604030504040204" pitchFamily="34" charset="0"/>
                <a:ea typeface="Verdana" panose="020B0604030504040204" pitchFamily="34" charset="0"/>
              </a:rPr>
              <a:t>pp</a:t>
            </a:r>
            <a:r>
              <a:rPr lang="en-US" sz="1600" dirty="0" err="1">
                <a:solidFill>
                  <a:srgbClr val="004D64"/>
                </a:solidFill>
                <a:latin typeface="Verdana" panose="020B0604030504040204" pitchFamily="34" charset="0"/>
                <a:ea typeface="Verdana" panose="020B0604030504040204" pitchFamily="34" charset="0"/>
              </a:rPr>
              <a:t>osite</a:t>
            </a:r>
            <a:r>
              <a:rPr lang="en-US" sz="1600" dirty="0">
                <a:solidFill>
                  <a:srgbClr val="004D64"/>
                </a:solidFill>
                <a:latin typeface="Verdana" panose="020B0604030504040204" pitchFamily="34" charset="0"/>
                <a:ea typeface="Verdana" panose="020B0604030504040204" pitchFamily="34" charset="0"/>
              </a:rPr>
              <a:t> opinion is held by 12% ("O</a:t>
            </a:r>
            <a:r>
              <a:rPr lang="cs-CZ" sz="1600" dirty="0">
                <a:solidFill>
                  <a:srgbClr val="004D64"/>
                </a:solidFill>
                <a:latin typeface="Verdana" panose="020B0604030504040204" pitchFamily="34" charset="0"/>
                <a:ea typeface="Verdana" panose="020B0604030504040204" pitchFamily="34" charset="0"/>
              </a:rPr>
              <a:t>pp</a:t>
            </a:r>
            <a:r>
              <a:rPr lang="en-US" sz="1600" dirty="0" err="1">
                <a:solidFill>
                  <a:srgbClr val="004D64"/>
                </a:solidFill>
                <a:latin typeface="Verdana" panose="020B0604030504040204" pitchFamily="34" charset="0"/>
                <a:ea typeface="Verdana" panose="020B0604030504040204" pitchFamily="34" charset="0"/>
              </a:rPr>
              <a:t>onents</a:t>
            </a:r>
            <a:r>
              <a:rPr lang="en-US" sz="1600" dirty="0">
                <a:solidFill>
                  <a:srgbClr val="004D64"/>
                </a:solidFill>
                <a:latin typeface="Verdana" panose="020B0604030504040204" pitchFamily="34" charset="0"/>
                <a:ea typeface="Verdana" panose="020B0604030504040204" pitchFamily="34" charset="0"/>
              </a:rPr>
              <a:t>"). 45% of respondents have a neutral relationship or no opinion. Since 2021, there has been a slight increase in supporters and a significant decrease in O</a:t>
            </a:r>
            <a:r>
              <a:rPr lang="cs-CZ" sz="1600" dirty="0">
                <a:solidFill>
                  <a:srgbClr val="004D64"/>
                </a:solidFill>
                <a:latin typeface="Verdana" panose="020B0604030504040204" pitchFamily="34" charset="0"/>
                <a:ea typeface="Verdana" panose="020B0604030504040204" pitchFamily="34" charset="0"/>
              </a:rPr>
              <a:t>pp</a:t>
            </a:r>
            <a:r>
              <a:rPr lang="en-US" sz="1600" dirty="0" err="1">
                <a:solidFill>
                  <a:srgbClr val="004D64"/>
                </a:solidFill>
                <a:latin typeface="Verdana" panose="020B0604030504040204" pitchFamily="34" charset="0"/>
                <a:ea typeface="Verdana" panose="020B0604030504040204" pitchFamily="34" charset="0"/>
              </a:rPr>
              <a:t>onents</a:t>
            </a:r>
            <a:r>
              <a:rPr lang="en-US" sz="1600" dirty="0">
                <a:solidFill>
                  <a:srgbClr val="004D64"/>
                </a:solidFill>
                <a:latin typeface="Verdana" panose="020B0604030504040204" pitchFamily="34" charset="0"/>
                <a:ea typeface="Verdana" panose="020B0604030504040204" pitchFamily="34" charset="0"/>
              </a:rPr>
              <a:t>.</a:t>
            </a:r>
            <a:endParaRPr lang="cs-CZ" sz="1600" dirty="0">
              <a:solidFill>
                <a:srgbClr val="004D64"/>
              </a:solidFill>
              <a:latin typeface="Verdana" panose="020B0604030504040204" pitchFamily="34" charset="0"/>
              <a:ea typeface="Verdana" panose="020B0604030504040204" pitchFamily="34" charset="0"/>
            </a:endParaRPr>
          </a:p>
        </p:txBody>
      </p:sp>
      <p:sp>
        <p:nvSpPr>
          <p:cNvPr id="7" name="TextovéPole 6">
            <a:extLst>
              <a:ext uri="{FF2B5EF4-FFF2-40B4-BE49-F238E27FC236}">
                <a16:creationId xmlns:a16="http://schemas.microsoft.com/office/drawing/2014/main" id="{6B6DAC39-AFAB-346F-5630-0DDB79CFFD22}"/>
              </a:ext>
            </a:extLst>
          </p:cNvPr>
          <p:cNvSpPr txBox="1"/>
          <p:nvPr/>
        </p:nvSpPr>
        <p:spPr>
          <a:xfrm>
            <a:off x="6954949" y="1397222"/>
            <a:ext cx="5127962" cy="1477328"/>
          </a:xfrm>
          <a:prstGeom prst="rect">
            <a:avLst/>
          </a:prstGeom>
          <a:solidFill>
            <a:srgbClr val="FF5050"/>
          </a:solidFill>
        </p:spPr>
        <p:txBody>
          <a:bodyPr wrap="square">
            <a:spAutoFit/>
          </a:bodyPr>
          <a:lstStyle/>
          <a:p>
            <a:r>
              <a:rPr lang="en-US" sz="1800" dirty="0">
                <a:solidFill>
                  <a:srgbClr val="004D64"/>
                </a:solidFill>
                <a:latin typeface="Verdana" panose="020B0604030504040204" pitchFamily="34" charset="0"/>
                <a:ea typeface="Verdana" panose="020B0604030504040204" pitchFamily="34" charset="0"/>
              </a:rPr>
              <a:t>According to respondents, the EU should primarily focus on rising prices, and the topics of the economic situation, energy supplies and immigration also resonate quite strongly.</a:t>
            </a:r>
            <a:endParaRPr lang="cs-CZ" sz="1800" dirty="0">
              <a:solidFill>
                <a:srgbClr val="004D64"/>
              </a:solidFill>
              <a:latin typeface="Verdana" panose="020B0604030504040204" pitchFamily="34" charset="0"/>
              <a:ea typeface="Verdana" panose="020B0604030504040204" pitchFamily="34" charset="0"/>
            </a:endParaRPr>
          </a:p>
        </p:txBody>
      </p:sp>
      <p:sp>
        <p:nvSpPr>
          <p:cNvPr id="13" name="TextovéPole 12">
            <a:extLst>
              <a:ext uri="{FF2B5EF4-FFF2-40B4-BE49-F238E27FC236}">
                <a16:creationId xmlns:a16="http://schemas.microsoft.com/office/drawing/2014/main" id="{BBBCD0AC-10FD-C543-F506-35E6788908C9}"/>
              </a:ext>
            </a:extLst>
          </p:cNvPr>
          <p:cNvSpPr txBox="1"/>
          <p:nvPr/>
        </p:nvSpPr>
        <p:spPr>
          <a:xfrm>
            <a:off x="248439" y="3236184"/>
            <a:ext cx="6104106" cy="1323439"/>
          </a:xfrm>
          <a:prstGeom prst="rect">
            <a:avLst/>
          </a:prstGeom>
          <a:solidFill>
            <a:srgbClr val="00FF00"/>
          </a:solidFill>
        </p:spPr>
        <p:txBody>
          <a:bodyPr wrap="square">
            <a:spAutoFit/>
          </a:bodyPr>
          <a:lstStyle/>
          <a:p>
            <a:r>
              <a:rPr lang="en-US" sz="1600" dirty="0">
                <a:solidFill>
                  <a:srgbClr val="004D64"/>
                </a:solidFill>
                <a:latin typeface="Verdana" panose="020B0604030504040204" pitchFamily="34" charset="0"/>
                <a:ea typeface="Verdana" panose="020B0604030504040204" pitchFamily="34" charset="0"/>
              </a:rPr>
              <a:t>Half of the respondents have a positive attitude towards EU funds, a negative opinion of 13% and a neutral attitude of 37%. From the group of non-defined, a group of so-called "Convincing" (71% of the sample) was created for analytical purposes.</a:t>
            </a:r>
            <a:endParaRPr lang="cs-CZ" sz="1600" dirty="0">
              <a:solidFill>
                <a:srgbClr val="004D64"/>
              </a:solidFill>
              <a:latin typeface="Verdana" panose="020B0604030504040204" pitchFamily="34" charset="0"/>
              <a:ea typeface="Verdana" panose="020B0604030504040204" pitchFamily="34" charset="0"/>
            </a:endParaRPr>
          </a:p>
        </p:txBody>
      </p:sp>
      <p:sp>
        <p:nvSpPr>
          <p:cNvPr id="15" name="TextovéPole 14">
            <a:extLst>
              <a:ext uri="{FF2B5EF4-FFF2-40B4-BE49-F238E27FC236}">
                <a16:creationId xmlns:a16="http://schemas.microsoft.com/office/drawing/2014/main" id="{D4C74AAF-7FA7-9E9C-4908-0F380D53C858}"/>
              </a:ext>
            </a:extLst>
          </p:cNvPr>
          <p:cNvSpPr txBox="1"/>
          <p:nvPr/>
        </p:nvSpPr>
        <p:spPr>
          <a:xfrm>
            <a:off x="7179014" y="3267727"/>
            <a:ext cx="4679832" cy="1323439"/>
          </a:xfrm>
          <a:prstGeom prst="rect">
            <a:avLst/>
          </a:prstGeom>
          <a:solidFill>
            <a:srgbClr val="FF6600"/>
          </a:solidFill>
        </p:spPr>
        <p:txBody>
          <a:bodyPr wrap="square">
            <a:spAutoFit/>
          </a:bodyPr>
          <a:lstStyle/>
          <a:p>
            <a:r>
              <a:rPr lang="en-US" sz="1600" dirty="0">
                <a:solidFill>
                  <a:srgbClr val="004D64"/>
                </a:solidFill>
                <a:latin typeface="Verdana" panose="020B0604030504040204" pitchFamily="34" charset="0"/>
                <a:ea typeface="Verdana" panose="020B0604030504040204" pitchFamily="34" charset="0"/>
              </a:rPr>
              <a:t>According to respondents, the EU should primarily focus on rising prices, and the topics of the economic situation, energy supplies and immigration also resonate quite strongly.</a:t>
            </a:r>
            <a:endParaRPr lang="cs-CZ" sz="1600" dirty="0">
              <a:solidFill>
                <a:srgbClr val="004D64"/>
              </a:solidFill>
              <a:latin typeface="Verdana" panose="020B0604030504040204" pitchFamily="34" charset="0"/>
              <a:ea typeface="Verdana" panose="020B0604030504040204" pitchFamily="34" charset="0"/>
            </a:endParaRPr>
          </a:p>
        </p:txBody>
      </p:sp>
      <p:sp>
        <p:nvSpPr>
          <p:cNvPr id="19" name="TextovéPole 18">
            <a:extLst>
              <a:ext uri="{FF2B5EF4-FFF2-40B4-BE49-F238E27FC236}">
                <a16:creationId xmlns:a16="http://schemas.microsoft.com/office/drawing/2014/main" id="{5C3430B6-6357-D5C0-C120-8D5F0E09E5B8}"/>
              </a:ext>
            </a:extLst>
          </p:cNvPr>
          <p:cNvSpPr txBox="1"/>
          <p:nvPr/>
        </p:nvSpPr>
        <p:spPr>
          <a:xfrm>
            <a:off x="3134739" y="4667200"/>
            <a:ext cx="6104106" cy="830997"/>
          </a:xfrm>
          <a:prstGeom prst="rect">
            <a:avLst/>
          </a:prstGeom>
          <a:solidFill>
            <a:schemeClr val="accent6">
              <a:lumMod val="75000"/>
            </a:schemeClr>
          </a:solidFill>
        </p:spPr>
        <p:txBody>
          <a:bodyPr wrap="square">
            <a:spAutoFit/>
          </a:bodyPr>
          <a:lstStyle/>
          <a:p>
            <a:r>
              <a:rPr lang="en-US" sz="1600" dirty="0">
                <a:solidFill>
                  <a:srgbClr val="004D64"/>
                </a:solidFill>
                <a:latin typeface="Verdana" panose="020B0604030504040204" pitchFamily="34" charset="0"/>
                <a:ea typeface="Verdana" panose="020B0604030504040204" pitchFamily="34" charset="0"/>
              </a:rPr>
              <a:t>Knowledge of a particular project seems to be an important condition for perceiving the personal benefit of a project</a:t>
            </a:r>
            <a:r>
              <a:rPr lang="cs-CZ" sz="1600" dirty="0">
                <a:solidFill>
                  <a:srgbClr val="004D64"/>
                </a:solidFill>
                <a:latin typeface="Verdana" panose="020B0604030504040204" pitchFamily="34" charset="0"/>
                <a:ea typeface="Verdana" panose="020B0604030504040204" pitchFamily="34" charset="0"/>
              </a:rPr>
              <a:t>.</a:t>
            </a:r>
            <a:endParaRPr lang="cs-CZ" sz="1600" dirty="0"/>
          </a:p>
        </p:txBody>
      </p:sp>
      <p:sp>
        <p:nvSpPr>
          <p:cNvPr id="21" name="TextovéPole 20">
            <a:extLst>
              <a:ext uri="{FF2B5EF4-FFF2-40B4-BE49-F238E27FC236}">
                <a16:creationId xmlns:a16="http://schemas.microsoft.com/office/drawing/2014/main" id="{F56B22E0-C008-76F0-606F-3366F06D5724}"/>
              </a:ext>
            </a:extLst>
          </p:cNvPr>
          <p:cNvSpPr txBox="1"/>
          <p:nvPr/>
        </p:nvSpPr>
        <p:spPr>
          <a:xfrm>
            <a:off x="205110" y="5524238"/>
            <a:ext cx="5714999" cy="646331"/>
          </a:xfrm>
          <a:prstGeom prst="rect">
            <a:avLst/>
          </a:prstGeom>
          <a:solidFill>
            <a:srgbClr val="FFC000"/>
          </a:solidFill>
        </p:spPr>
        <p:txBody>
          <a:bodyPr wrap="square">
            <a:spAutoFit/>
          </a:bodyPr>
          <a:lstStyle/>
          <a:p>
            <a:r>
              <a:rPr lang="en-US" sz="1800" dirty="0">
                <a:solidFill>
                  <a:srgbClr val="004D64"/>
                </a:solidFill>
                <a:latin typeface="Verdana" panose="020B0604030504040204" pitchFamily="34" charset="0"/>
                <a:ea typeface="Verdana" panose="020B0604030504040204" pitchFamily="34" charset="0"/>
              </a:rPr>
              <a:t>The clearest/best sources of information about EU funds are (1) internet and (2) television. </a:t>
            </a:r>
            <a:endParaRPr lang="cs-CZ" sz="1800" dirty="0">
              <a:solidFill>
                <a:srgbClr val="004D64"/>
              </a:solidFill>
              <a:latin typeface="Verdana" panose="020B0604030504040204" pitchFamily="34" charset="0"/>
              <a:ea typeface="Verdana" panose="020B0604030504040204" pitchFamily="34" charset="0"/>
            </a:endParaRPr>
          </a:p>
        </p:txBody>
      </p:sp>
      <p:sp>
        <p:nvSpPr>
          <p:cNvPr id="23" name="TextovéPole 22">
            <a:extLst>
              <a:ext uri="{FF2B5EF4-FFF2-40B4-BE49-F238E27FC236}">
                <a16:creationId xmlns:a16="http://schemas.microsoft.com/office/drawing/2014/main" id="{3F4D766E-EAE2-1C2E-443A-ED4DB2D43861}"/>
              </a:ext>
            </a:extLst>
          </p:cNvPr>
          <p:cNvSpPr txBox="1"/>
          <p:nvPr/>
        </p:nvSpPr>
        <p:spPr>
          <a:xfrm>
            <a:off x="6086307" y="5484333"/>
            <a:ext cx="6104106" cy="707886"/>
          </a:xfrm>
          <a:prstGeom prst="rect">
            <a:avLst/>
          </a:prstGeom>
          <a:solidFill>
            <a:srgbClr val="FFFF00"/>
          </a:solidFill>
        </p:spPr>
        <p:txBody>
          <a:bodyPr wrap="square">
            <a:spAutoFit/>
          </a:bodyPr>
          <a:lstStyle/>
          <a:p>
            <a:r>
              <a:rPr lang="en-US" sz="2000" dirty="0"/>
              <a:t>Unfortunately, the 2 most trusted sources are relatively least frequented (lectures and public events).</a:t>
            </a:r>
            <a:endParaRPr lang="cs-CZ" sz="2000" dirty="0"/>
          </a:p>
        </p:txBody>
      </p:sp>
    </p:spTree>
    <p:extLst>
      <p:ext uri="{BB962C8B-B14F-4D97-AF65-F5344CB8AC3E}">
        <p14:creationId xmlns:p14="http://schemas.microsoft.com/office/powerpoint/2010/main" val="3995634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533812" y="2079274"/>
            <a:ext cx="10971372" cy="1431482"/>
          </a:xfrm>
        </p:spPr>
        <p:txBody>
          <a:bodyPr>
            <a:normAutofit fontScale="90000"/>
          </a:bodyPr>
          <a:lstStyle/>
          <a:p>
            <a:r>
              <a:rPr lang="en-US" sz="5400" b="1" dirty="0">
                <a:solidFill>
                  <a:srgbClr val="024DA1"/>
                </a:solidFill>
                <a:cs typeface="Times New Roman"/>
              </a:rPr>
              <a:t>Selected communication activities aimed at the general public
</a:t>
            </a:r>
            <a:endParaRPr lang="cs-CZ" sz="5400" b="1" dirty="0">
              <a:solidFill>
                <a:srgbClr val="024DA1"/>
              </a:solidFill>
              <a:cs typeface="Times New Roman"/>
            </a:endParaRPr>
          </a:p>
        </p:txBody>
      </p:sp>
    </p:spTree>
    <p:extLst>
      <p:ext uri="{BB962C8B-B14F-4D97-AF65-F5344CB8AC3E}">
        <p14:creationId xmlns:p14="http://schemas.microsoft.com/office/powerpoint/2010/main" val="3303767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7B4EDE6-3BCC-43C0-8CC3-50A25A770536}"/>
              </a:ext>
            </a:extLst>
          </p:cNvPr>
          <p:cNvSpPr>
            <a:spLocks noGrp="1"/>
          </p:cNvSpPr>
          <p:nvPr>
            <p:ph type="title"/>
          </p:nvPr>
        </p:nvSpPr>
        <p:spPr>
          <a:xfrm>
            <a:off x="609520" y="286629"/>
            <a:ext cx="10971372" cy="925313"/>
          </a:xfrm>
        </p:spPr>
        <p:txBody>
          <a:bodyPr>
            <a:normAutofit fontScale="90000"/>
          </a:bodyPr>
          <a:lstStyle/>
          <a:p>
            <a:r>
              <a:rPr lang="en-US" dirty="0"/>
              <a:t>Regular </a:t>
            </a:r>
            <a:r>
              <a:rPr lang="cs-CZ" dirty="0" err="1"/>
              <a:t>monthly</a:t>
            </a:r>
            <a:r>
              <a:rPr lang="cs-CZ" dirty="0"/>
              <a:t> </a:t>
            </a:r>
            <a:r>
              <a:rPr lang="en-US" dirty="0"/>
              <a:t>supplements in</a:t>
            </a:r>
            <a:r>
              <a:rPr lang="cs-CZ" dirty="0"/>
              <a:t> </a:t>
            </a:r>
            <a:r>
              <a:rPr lang="cs-CZ" dirty="0" err="1"/>
              <a:t>newspapers</a:t>
            </a:r>
            <a:r>
              <a:rPr lang="en-US" dirty="0"/>
              <a:t> </a:t>
            </a:r>
            <a:r>
              <a:rPr lang="en-US" dirty="0" err="1"/>
              <a:t>Deník</a:t>
            </a:r>
            <a:r>
              <a:rPr lang="en-US" dirty="0"/>
              <a:t> and </a:t>
            </a:r>
            <a:r>
              <a:rPr lang="en-US" dirty="0" err="1"/>
              <a:t>Blesk</a:t>
            </a:r>
            <a:r>
              <a:rPr lang="en-US" dirty="0"/>
              <a:t>
</a:t>
            </a:r>
            <a:endParaRPr lang="cs-CZ" dirty="0">
              <a:solidFill>
                <a:srgbClr val="FF0000"/>
              </a:solidFill>
            </a:endParaRPr>
          </a:p>
        </p:txBody>
      </p:sp>
      <p:sp>
        <p:nvSpPr>
          <p:cNvPr id="3" name="Zástupný obsah 2">
            <a:extLst>
              <a:ext uri="{FF2B5EF4-FFF2-40B4-BE49-F238E27FC236}">
                <a16:creationId xmlns:a16="http://schemas.microsoft.com/office/drawing/2014/main" id="{9B5C32E7-3EAE-4EB1-B898-4F81096D1D69}"/>
              </a:ext>
            </a:extLst>
          </p:cNvPr>
          <p:cNvSpPr>
            <a:spLocks noGrp="1"/>
          </p:cNvSpPr>
          <p:nvPr>
            <p:ph idx="1"/>
          </p:nvPr>
        </p:nvSpPr>
        <p:spPr>
          <a:xfrm>
            <a:off x="609520" y="1506588"/>
            <a:ext cx="8422719" cy="4608512"/>
          </a:xfrm>
        </p:spPr>
        <p:txBody>
          <a:bodyPr/>
          <a:lstStyle/>
          <a:p>
            <a:pPr lvl="1"/>
            <a:endParaRPr lang="cs-CZ" sz="2400" dirty="0"/>
          </a:p>
          <a:p>
            <a:pPr lvl="1"/>
            <a:r>
              <a:rPr lang="en-US" sz="2000" dirty="0"/>
              <a:t>12 topics covering </a:t>
            </a:r>
            <a:r>
              <a:rPr lang="en-US" sz="2000" dirty="0" err="1"/>
              <a:t>DoP</a:t>
            </a:r>
            <a:r>
              <a:rPr lang="en-US" sz="2000" dirty="0"/>
              <a:t> per year
4 regional thematic mutations </a:t>
            </a:r>
            <a:r>
              <a:rPr lang="cs-CZ" sz="2000" dirty="0" err="1"/>
              <a:t>once</a:t>
            </a:r>
            <a:r>
              <a:rPr lang="en-US" sz="2000" dirty="0"/>
              <a:t> per month </a:t>
            </a:r>
            <a:r>
              <a:rPr lang="cs-CZ" sz="2000" dirty="0"/>
              <a:t>(last </a:t>
            </a:r>
            <a:r>
              <a:rPr lang="cs-CZ" sz="2000" dirty="0" err="1"/>
              <a:t>Friday</a:t>
            </a:r>
            <a:r>
              <a:rPr lang="cs-CZ" sz="2000" dirty="0"/>
              <a:t>)</a:t>
            </a:r>
            <a:r>
              <a:rPr lang="en-US" sz="2000" dirty="0"/>
              <a:t>
Reports from supported projects online (</a:t>
            </a:r>
            <a:r>
              <a:rPr lang="cs-CZ" sz="2000" dirty="0" err="1"/>
              <a:t>aver</a:t>
            </a:r>
            <a:r>
              <a:rPr lang="cs-CZ" sz="2000" dirty="0"/>
              <a:t>.</a:t>
            </a:r>
            <a:r>
              <a:rPr lang="en-US" sz="2000" dirty="0"/>
              <a:t> 1400 readers / article)
Video reports of main projects (48 in total)
Posts on regional FB </a:t>
            </a:r>
            <a:r>
              <a:rPr lang="en-US" sz="2000" dirty="0" err="1"/>
              <a:t>Deník</a:t>
            </a:r>
            <a:r>
              <a:rPr lang="en-US" sz="2000" dirty="0"/>
              <a:t> ( FB reach </a:t>
            </a:r>
            <a:r>
              <a:rPr lang="cs-CZ" sz="2000" dirty="0" err="1"/>
              <a:t>aver</a:t>
            </a:r>
            <a:r>
              <a:rPr lang="cs-CZ" sz="2000" dirty="0"/>
              <a:t>.</a:t>
            </a:r>
            <a:r>
              <a:rPr lang="en-US" sz="2000" dirty="0"/>
              <a:t> 6200 users)
394,000 readers in print per issue
</a:t>
            </a:r>
            <a:endParaRPr lang="cs-CZ" sz="2400" dirty="0"/>
          </a:p>
          <a:p>
            <a:pPr lvl="1"/>
            <a:r>
              <a:rPr lang="en-US" sz="2000" dirty="0"/>
              <a:t>Same topic of the month, different projects = ) newly every month
Extend print reach 1x per month
1 article online (blesk.cz Ø 3 174, bleskprozeny.cz 2 970 readers / article)
661,000 readers in print per issue
</a:t>
            </a:r>
            <a:endParaRPr lang="cs-CZ" dirty="0"/>
          </a:p>
        </p:txBody>
      </p:sp>
      <p:pic>
        <p:nvPicPr>
          <p:cNvPr id="4" name="Obrázek 3">
            <a:extLst>
              <a:ext uri="{FF2B5EF4-FFF2-40B4-BE49-F238E27FC236}">
                <a16:creationId xmlns:a16="http://schemas.microsoft.com/office/drawing/2014/main" id="{0E51F7E8-D692-48AD-87D4-E788EB82BEA6}"/>
              </a:ext>
            </a:extLst>
          </p:cNvPr>
          <p:cNvPicPr>
            <a:picLocks noChangeAspect="1"/>
          </p:cNvPicPr>
          <p:nvPr/>
        </p:nvPicPr>
        <p:blipFill>
          <a:blip r:embed="rId3"/>
          <a:stretch>
            <a:fillRect/>
          </a:stretch>
        </p:blipFill>
        <p:spPr>
          <a:xfrm>
            <a:off x="439056" y="1362896"/>
            <a:ext cx="1519815" cy="504000"/>
          </a:xfrm>
          <a:prstGeom prst="rect">
            <a:avLst/>
          </a:prstGeom>
        </p:spPr>
      </p:pic>
      <p:pic>
        <p:nvPicPr>
          <p:cNvPr id="5" name="Obrázek 4">
            <a:extLst>
              <a:ext uri="{FF2B5EF4-FFF2-40B4-BE49-F238E27FC236}">
                <a16:creationId xmlns:a16="http://schemas.microsoft.com/office/drawing/2014/main" id="{FE2C9911-DEED-4FBB-8F0C-30E8005D9221}"/>
              </a:ext>
            </a:extLst>
          </p:cNvPr>
          <p:cNvPicPr>
            <a:picLocks noChangeAspect="1"/>
          </p:cNvPicPr>
          <p:nvPr/>
        </p:nvPicPr>
        <p:blipFill>
          <a:blip r:embed="rId4"/>
          <a:stretch>
            <a:fillRect/>
          </a:stretch>
        </p:blipFill>
        <p:spPr>
          <a:xfrm>
            <a:off x="312596" y="4195840"/>
            <a:ext cx="1224136" cy="502210"/>
          </a:xfrm>
          <a:prstGeom prst="rect">
            <a:avLst/>
          </a:prstGeom>
        </p:spPr>
      </p:pic>
      <p:pic>
        <p:nvPicPr>
          <p:cNvPr id="6" name="Obrázek 5">
            <a:extLst>
              <a:ext uri="{FF2B5EF4-FFF2-40B4-BE49-F238E27FC236}">
                <a16:creationId xmlns:a16="http://schemas.microsoft.com/office/drawing/2014/main" id="{842D8797-2157-4661-9A25-0C9BFFC8E54D}"/>
              </a:ext>
            </a:extLst>
          </p:cNvPr>
          <p:cNvPicPr>
            <a:picLocks noChangeAspect="1"/>
          </p:cNvPicPr>
          <p:nvPr/>
        </p:nvPicPr>
        <p:blipFill>
          <a:blip r:embed="rId5"/>
          <a:stretch>
            <a:fillRect/>
          </a:stretch>
        </p:blipFill>
        <p:spPr>
          <a:xfrm>
            <a:off x="8874928" y="3955290"/>
            <a:ext cx="3280076" cy="2303502"/>
          </a:xfrm>
          <a:prstGeom prst="rect">
            <a:avLst/>
          </a:prstGeom>
        </p:spPr>
      </p:pic>
      <p:pic>
        <p:nvPicPr>
          <p:cNvPr id="7" name="Obrázek 6">
            <a:extLst>
              <a:ext uri="{FF2B5EF4-FFF2-40B4-BE49-F238E27FC236}">
                <a16:creationId xmlns:a16="http://schemas.microsoft.com/office/drawing/2014/main" id="{21D5521F-A401-4F4A-99AE-84AE00C8ACF3}"/>
              </a:ext>
            </a:extLst>
          </p:cNvPr>
          <p:cNvPicPr>
            <a:picLocks noChangeAspect="1"/>
          </p:cNvPicPr>
          <p:nvPr/>
        </p:nvPicPr>
        <p:blipFill>
          <a:blip r:embed="rId6"/>
          <a:stretch>
            <a:fillRect/>
          </a:stretch>
        </p:blipFill>
        <p:spPr>
          <a:xfrm>
            <a:off x="8874928" y="1431616"/>
            <a:ext cx="3108152" cy="2304000"/>
          </a:xfrm>
          <a:prstGeom prst="rect">
            <a:avLst/>
          </a:prstGeom>
        </p:spPr>
      </p:pic>
    </p:spTree>
    <p:extLst>
      <p:ext uri="{BB962C8B-B14F-4D97-AF65-F5344CB8AC3E}">
        <p14:creationId xmlns:p14="http://schemas.microsoft.com/office/powerpoint/2010/main" val="2306729630"/>
      </p:ext>
    </p:extLst>
  </p:cSld>
  <p:clrMapOvr>
    <a:masterClrMapping/>
  </p:clrMapOvr>
</p:sld>
</file>

<file path=ppt/theme/theme1.xml><?xml version="1.0" encoding="utf-8"?>
<a:theme xmlns:a="http://schemas.openxmlformats.org/drawingml/2006/main" name="Šablona final">
  <a:themeElements>
    <a:clrScheme name="NOK">
      <a:dk1>
        <a:srgbClr val="262626"/>
      </a:dk1>
      <a:lt1>
        <a:sysClr val="window" lastClr="FFFFFF"/>
      </a:lt1>
      <a:dk2>
        <a:srgbClr val="1F497D"/>
      </a:dk2>
      <a:lt2>
        <a:srgbClr val="EEECE1"/>
      </a:lt2>
      <a:accent1>
        <a:srgbClr val="17365D"/>
      </a:accent1>
      <a:accent2>
        <a:srgbClr val="548DD4"/>
      </a:accent2>
      <a:accent3>
        <a:srgbClr val="8DB3E2"/>
      </a:accent3>
      <a:accent4>
        <a:srgbClr val="C6D9F0"/>
      </a:accent4>
      <a:accent5>
        <a:srgbClr val="C6D9F0"/>
      </a:accent5>
      <a:accent6>
        <a:srgbClr val="C6D9F0"/>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3D71D4705A81C45888711C301951CA3" ma:contentTypeVersion="2" ma:contentTypeDescription="Create a new document." ma:contentTypeScope="" ma:versionID="06490bc86611ee5821c1dffae2375c9c">
  <xsd:schema xmlns:xsd="http://www.w3.org/2001/XMLSchema" xmlns:xs="http://www.w3.org/2001/XMLSchema" xmlns:p="http://schemas.microsoft.com/office/2006/metadata/properties" xmlns:ns2="1afa0bf5-9b29-4a82-a7dd-2ff5aef5659c" targetNamespace="http://schemas.microsoft.com/office/2006/metadata/properties" ma:root="true" ma:fieldsID="4ddbb9d83069626d8a793a7da0568dca" ns2:_="">
    <xsd:import namespace="1afa0bf5-9b29-4a82-a7dd-2ff5aef5659c"/>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fa0bf5-9b29-4a82-a7dd-2ff5aef565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F8F805-D7C2-4DA8-A5DC-8348C4C696A8}">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1afa0bf5-9b29-4a82-a7dd-2ff5aef5659c"/>
    <ds:schemaRef ds:uri="http://www.w3.org/XML/1998/namespace"/>
    <ds:schemaRef ds:uri="http://purl.org/dc/dcmitype/"/>
  </ds:schemaRefs>
</ds:datastoreItem>
</file>

<file path=customXml/itemProps2.xml><?xml version="1.0" encoding="utf-8"?>
<ds:datastoreItem xmlns:ds="http://schemas.openxmlformats.org/officeDocument/2006/customXml" ds:itemID="{9DBDCDA7-6E24-4D46-9C8A-E427A8500EC3}">
  <ds:schemaRefs>
    <ds:schemaRef ds:uri="1afa0bf5-9b29-4a82-a7dd-2ff5aef5659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27F89E5-AC4E-4274-9235-87C819BC35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2169</TotalTime>
  <Words>2290</Words>
  <Application>Microsoft Office PowerPoint</Application>
  <PresentationFormat>Vlastní</PresentationFormat>
  <Paragraphs>146</Paragraphs>
  <Slides>32</Slides>
  <Notes>10</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32</vt:i4>
      </vt:variant>
    </vt:vector>
  </HeadingPairs>
  <TitlesOfParts>
    <vt:vector size="39" baseType="lpstr">
      <vt:lpstr>Arial</vt:lpstr>
      <vt:lpstr>Calibri</vt:lpstr>
      <vt:lpstr>Roboto</vt:lpstr>
      <vt:lpstr>Segoe UI Web (West European)</vt:lpstr>
      <vt:lpstr>Verdana</vt:lpstr>
      <vt:lpstr>Wingdings</vt:lpstr>
      <vt:lpstr>Šablona final</vt:lpstr>
      <vt:lpstr>Monitoring Committee OPTA Current Communication Activities</vt:lpstr>
      <vt:lpstr>Contents</vt:lpstr>
      <vt:lpstr>The role of the OPTA in the communication of EU funds in the Czech Republic
</vt:lpstr>
      <vt:lpstr>Role of the OPTA: Supporting cooperation between the MoRD-NCA and Managing Authorities 
</vt:lpstr>
      <vt:lpstr>Shared responsibility of the MoRD-NCA a MAs
</vt:lpstr>
      <vt:lpstr>News: General public awareness (data capture 04/2023, CAWI, n=1015)</vt:lpstr>
      <vt:lpstr>News: General Public Awareness II (selection of findings)
</vt:lpstr>
      <vt:lpstr>Selected communication activities aimed at the general public
</vt:lpstr>
      <vt:lpstr>Regular monthly supplements in newspapers Deník and Blesk
</vt:lpstr>
      <vt:lpstr>Czech Republic Unconventionally on Seznam STREAM From a classic event, through an online event to a digital campaign 
</vt:lpstr>
      <vt:lpstr>Česko netradičně na Seznam STREAM II Od klasického eventu, přes online event až po digitální kampaň </vt:lpstr>
      <vt:lpstr>Czech Republic Unconventionally on Seznam STREAM  A sample of 30 sec video (ENG sub)</vt:lpstr>
      <vt:lpstr>Where EU funds help on Facebook and Instagram (a YT)</vt:lpstr>
      <vt:lpstr>New concept: Seznam Native in cooperation with MoRD 
</vt:lpstr>
      <vt:lpstr>Events for the general public: Several concepts
</vt:lpstr>
      <vt:lpstr>Wandering through projects
</vt:lpstr>
      <vt:lpstr>Open Days "Where EU funds help" 2023
</vt:lpstr>
      <vt:lpstr>Presentations at summer music festivals in each region
</vt:lpstr>
      <vt:lpstr>Online Open Days – "Czech Republic Unconventionally" 2023
</vt:lpstr>
      <vt:lpstr>Competitions for high school students 
</vt:lpstr>
      <vt:lpstr>Activities in support of horizontal absorption capacity
</vt:lpstr>
      <vt:lpstr>Finder of grant opportunities for DotaceEU.cz</vt:lpstr>
      <vt:lpstr>Publication: Alphabet of EU Funds 2021-2027 – 2nd edition
</vt:lpstr>
      <vt:lpstr>Podcast European funds in the programing period 2021-2027  new episodes</vt:lpstr>
      <vt:lpstr>DotaceEU (EU subsidies) on social networks: Facebook, Youtube and now LinkedIn
</vt:lpstr>
      <vt:lpstr>Eurocentres seminars for applicants in regions
</vt:lpstr>
      <vt:lpstr>EU/EU funds communication and cooperation  with the EC: Possible areas for development
</vt:lpstr>
      <vt:lpstr>Close cooperation with DG REGIO – Communication Unit
</vt:lpstr>
      <vt:lpstr>Cooperation with DG REGIO / EK: Possible areas for development?
</vt:lpstr>
      <vt:lpstr>Cooperation with the EC: Possible areas for development? II
</vt:lpstr>
      <vt:lpstr>Working together for a better image of the EU  and EU funds in the Czech Republic
</vt:lpstr>
      <vt:lpstr> 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23. zasedání Pracovní skupiny pro informování a publicitu ESI fondů</dc:title>
  <dc:creator>Klusák Michal</dc:creator>
  <cp:lastModifiedBy>Kobza Radek</cp:lastModifiedBy>
  <cp:revision>214</cp:revision>
  <dcterms:created xsi:type="dcterms:W3CDTF">2021-12-06T15:03:47Z</dcterms:created>
  <dcterms:modified xsi:type="dcterms:W3CDTF">2023-05-10T22:47:44Z</dcterms:modified>
</cp:coreProperties>
</file>