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60" r:id="rId1"/>
  </p:sldMasterIdLst>
  <p:notesMasterIdLst>
    <p:notesMasterId r:id="rId27"/>
  </p:notesMasterIdLst>
  <p:handoutMasterIdLst>
    <p:handoutMasterId r:id="rId28"/>
  </p:handoutMasterIdLst>
  <p:sldIdLst>
    <p:sldId id="256" r:id="rId2"/>
    <p:sldId id="257" r:id="rId3"/>
    <p:sldId id="258" r:id="rId4"/>
    <p:sldId id="263" r:id="rId5"/>
    <p:sldId id="406" r:id="rId6"/>
    <p:sldId id="388" r:id="rId7"/>
    <p:sldId id="401" r:id="rId8"/>
    <p:sldId id="405" r:id="rId9"/>
    <p:sldId id="402" r:id="rId10"/>
    <p:sldId id="390" r:id="rId11"/>
    <p:sldId id="424" r:id="rId12"/>
    <p:sldId id="413" r:id="rId13"/>
    <p:sldId id="414" r:id="rId14"/>
    <p:sldId id="415" r:id="rId15"/>
    <p:sldId id="271" r:id="rId16"/>
    <p:sldId id="274" r:id="rId17"/>
    <p:sldId id="276" r:id="rId18"/>
    <p:sldId id="426" r:id="rId19"/>
    <p:sldId id="277" r:id="rId20"/>
    <p:sldId id="278" r:id="rId21"/>
    <p:sldId id="272" r:id="rId22"/>
    <p:sldId id="273" r:id="rId23"/>
    <p:sldId id="264" r:id="rId24"/>
    <p:sldId id="270" r:id="rId25"/>
    <p:sldId id="265" r:id="rId26"/>
  </p:sldIdLst>
  <p:sldSz cx="9144000" cy="6858000" type="screen4x3"/>
  <p:notesSz cx="6797675" cy="9926638"/>
  <p:defaultTextStyle>
    <a:defPPr rtl="0">
      <a:defRPr lang="en-GB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15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30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45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61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5763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2916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068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221" algn="l" defTabSz="914305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2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Mikanová Helena" initials="MH" lastIdx="14" clrIdx="0"/>
  <p:cmAuthor id="7" name="mikhel" initials="HM" lastIdx="1" clrIdx="7"/>
  <p:cmAuthor id="1" name="Eva Buršíková" initials="EB" lastIdx="7" clrIdx="1"/>
  <p:cmAuthor id="8" name="Linda Prokešová" initials="LP" lastIdx="1" clrIdx="8"/>
  <p:cmAuthor id="2" name="Svobodová Michaela" initials="SM" lastIdx="15" clrIdx="2"/>
  <p:cmAuthor id="3" name="Jiří Čížek" initials="JČ" lastIdx="8" clrIdx="3"/>
  <p:cmAuthor id="4" name="Šimlová Markéta" initials="ŠM" lastIdx="2" clrIdx="4"/>
  <p:cmAuthor id="5" name="Work" initials="W." lastIdx="16" clrIdx="5"/>
  <p:cmAuthor id="6" name="*" initials="*" lastIdx="4" clrIdx="6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93C6"/>
    <a:srgbClr val="4F81BD"/>
    <a:srgbClr val="000099"/>
    <a:srgbClr val="66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Střední styl 2 – zvýraznění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ABFCF23-3B69-468F-B69F-88F6DE6A72F2}" styleName="Střední styl 1 – zvýraznění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5">
              <a:tint val="20000"/>
            </a:schemeClr>
          </a:solidFill>
        </a:fill>
      </a:tcStyle>
    </a:band1H>
    <a:band1V>
      <a:tcStyle>
        <a:tcBdr/>
        <a:fill>
          <a:solidFill>
            <a:schemeClr val="accent5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F5AB1C69-6EDB-4FF4-983F-18BD219EF322}" styleName="Střední styl 2 – zvýraznění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73A0DAA-6AF3-43AB-8588-CEC1D06C72B9}" styleName="Styl Středně sytá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49" autoAdjust="0"/>
    <p:restoredTop sz="84096" autoAdjust="0"/>
  </p:normalViewPr>
  <p:slideViewPr>
    <p:cSldViewPr>
      <p:cViewPr varScale="1">
        <p:scale>
          <a:sx n="130" d="100"/>
          <a:sy n="130" d="100"/>
        </p:scale>
        <p:origin x="1572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-366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75" d="100"/>
          <a:sy n="75" d="100"/>
        </p:scale>
        <p:origin x="3306" y="84"/>
      </p:cViewPr>
      <p:guideLst>
        <p:guide orient="horz" pos="3127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RybMag\Desktop\pololetn&#237;%20vyhodnocen&#237;%20k%2031_03_2023\graf_v&#253;hled%20&#269;erp&#225;n&#237;_03_2023_bez%20n+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cs-CZ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8244669970929306"/>
          <c:y val="0.14078014769192312"/>
          <c:w val="0.73926200401420405"/>
          <c:h val="0.66898363392972815"/>
        </c:manualLayout>
      </c:layout>
      <c:lineChart>
        <c:grouping val="standard"/>
        <c:varyColors val="0"/>
        <c:ser>
          <c:idx val="0"/>
          <c:order val="0"/>
          <c:tx>
            <c:strRef>
              <c:f>'graf_predikce SŽ'!$A$3</c:f>
              <c:strCache>
                <c:ptCount val="1"/>
                <c:pt idx="0">
                  <c:v>Aggregate request - forecast</c:v>
                </c:pt>
              </c:strCache>
            </c:strRef>
          </c:tx>
          <c:spPr>
            <a:ln w="28575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cat>
            <c:strRef>
              <c:f>'graf_predikce SŽ'!$B$2:$Q$2</c:f>
              <c:strCache>
                <c:ptCount val="16"/>
                <c:pt idx="0">
                  <c:v>1. Q 2020</c:v>
                </c:pt>
                <c:pt idx="1">
                  <c:v>2. Q 2020</c:v>
                </c:pt>
                <c:pt idx="2">
                  <c:v>3. Q 2020</c:v>
                </c:pt>
                <c:pt idx="3">
                  <c:v>4. Q 2020</c:v>
                </c:pt>
                <c:pt idx="4">
                  <c:v>1. Q 2021</c:v>
                </c:pt>
                <c:pt idx="5">
                  <c:v>2. Q 2021</c:v>
                </c:pt>
                <c:pt idx="6">
                  <c:v>3. Q 2021</c:v>
                </c:pt>
                <c:pt idx="7">
                  <c:v>4. Q 2021</c:v>
                </c:pt>
                <c:pt idx="8">
                  <c:v>1. Q 2022</c:v>
                </c:pt>
                <c:pt idx="9">
                  <c:v>2. Q 2022</c:v>
                </c:pt>
                <c:pt idx="10">
                  <c:v>3. Q 2022</c:v>
                </c:pt>
                <c:pt idx="11">
                  <c:v>4. Q 2022</c:v>
                </c:pt>
                <c:pt idx="12">
                  <c:v>1. Q 2023</c:v>
                </c:pt>
                <c:pt idx="13">
                  <c:v>2. Q 2023</c:v>
                </c:pt>
                <c:pt idx="14">
                  <c:v>3. Q 2023</c:v>
                </c:pt>
                <c:pt idx="15">
                  <c:v>4. Q 2023</c:v>
                </c:pt>
              </c:strCache>
            </c:strRef>
          </c:cat>
          <c:val>
            <c:numRef>
              <c:f>'graf_predikce SŽ'!$B$3:$Q$3</c:f>
              <c:numCache>
                <c:formatCode>#,##0</c:formatCode>
                <c:ptCount val="16"/>
                <c:pt idx="0">
                  <c:v>108553092</c:v>
                </c:pt>
                <c:pt idx="1">
                  <c:v>120663820</c:v>
                </c:pt>
                <c:pt idx="2">
                  <c:v>125744706</c:v>
                </c:pt>
                <c:pt idx="3">
                  <c:v>133437703</c:v>
                </c:pt>
                <c:pt idx="4">
                  <c:v>139385563</c:v>
                </c:pt>
                <c:pt idx="5">
                  <c:v>152730693</c:v>
                </c:pt>
                <c:pt idx="6">
                  <c:v>158554605</c:v>
                </c:pt>
                <c:pt idx="7">
                  <c:v>167517194</c:v>
                </c:pt>
                <c:pt idx="8">
                  <c:v>170695830</c:v>
                </c:pt>
                <c:pt idx="9">
                  <c:v>184401680</c:v>
                </c:pt>
                <c:pt idx="10">
                  <c:v>187900467</c:v>
                </c:pt>
                <c:pt idx="11">
                  <c:v>196556437</c:v>
                </c:pt>
                <c:pt idx="12">
                  <c:v>203768654</c:v>
                </c:pt>
                <c:pt idx="13">
                  <c:v>209704582</c:v>
                </c:pt>
                <c:pt idx="14">
                  <c:v>209704582</c:v>
                </c:pt>
                <c:pt idx="15">
                  <c:v>209704582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9681-40B1-9F60-20B90337F2E4}"/>
            </c:ext>
          </c:extLst>
        </c:ser>
        <c:ser>
          <c:idx val="1"/>
          <c:order val="1"/>
          <c:tx>
            <c:strRef>
              <c:f>'graf_predikce SŽ'!$A$4</c:f>
              <c:strCache>
                <c:ptCount val="1"/>
                <c:pt idx="0">
                  <c:v>Aggregate request - reality </c:v>
                </c:pt>
              </c:strCache>
            </c:strRef>
          </c:tx>
          <c:spPr>
            <a:ln w="28575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cat>
            <c:strRef>
              <c:f>'graf_predikce SŽ'!$B$2:$Q$2</c:f>
              <c:strCache>
                <c:ptCount val="16"/>
                <c:pt idx="0">
                  <c:v>1. Q 2020</c:v>
                </c:pt>
                <c:pt idx="1">
                  <c:v>2. Q 2020</c:v>
                </c:pt>
                <c:pt idx="2">
                  <c:v>3. Q 2020</c:v>
                </c:pt>
                <c:pt idx="3">
                  <c:v>4. Q 2020</c:v>
                </c:pt>
                <c:pt idx="4">
                  <c:v>1. Q 2021</c:v>
                </c:pt>
                <c:pt idx="5">
                  <c:v>2. Q 2021</c:v>
                </c:pt>
                <c:pt idx="6">
                  <c:v>3. Q 2021</c:v>
                </c:pt>
                <c:pt idx="7">
                  <c:v>4. Q 2021</c:v>
                </c:pt>
                <c:pt idx="8">
                  <c:v>1. Q 2022</c:v>
                </c:pt>
                <c:pt idx="9">
                  <c:v>2. Q 2022</c:v>
                </c:pt>
                <c:pt idx="10">
                  <c:v>3. Q 2022</c:v>
                </c:pt>
                <c:pt idx="11">
                  <c:v>4. Q 2022</c:v>
                </c:pt>
                <c:pt idx="12">
                  <c:v>1. Q 2023</c:v>
                </c:pt>
                <c:pt idx="13">
                  <c:v>2. Q 2023</c:v>
                </c:pt>
                <c:pt idx="14">
                  <c:v>3. Q 2023</c:v>
                </c:pt>
                <c:pt idx="15">
                  <c:v>4. Q 2023</c:v>
                </c:pt>
              </c:strCache>
            </c:strRef>
          </c:cat>
          <c:val>
            <c:numRef>
              <c:f>'graf_predikce SŽ'!$B$4:$Q$4</c:f>
              <c:numCache>
                <c:formatCode>#,##0</c:formatCode>
                <c:ptCount val="16"/>
                <c:pt idx="0">
                  <c:v>110602710.25</c:v>
                </c:pt>
                <c:pt idx="1">
                  <c:v>120875250.22</c:v>
                </c:pt>
                <c:pt idx="2">
                  <c:v>125588442.19</c:v>
                </c:pt>
                <c:pt idx="3">
                  <c:v>139028794.36000001</c:v>
                </c:pt>
                <c:pt idx="4">
                  <c:v>141164686.53</c:v>
                </c:pt>
                <c:pt idx="5">
                  <c:v>153561977.72999999</c:v>
                </c:pt>
                <c:pt idx="6">
                  <c:v>157243304.53</c:v>
                </c:pt>
                <c:pt idx="7">
                  <c:v>169883613.59999999</c:v>
                </c:pt>
                <c:pt idx="8">
                  <c:v>171563862.94999999</c:v>
                </c:pt>
                <c:pt idx="9">
                  <c:v>185976738.49000001</c:v>
                </c:pt>
                <c:pt idx="10">
                  <c:v>188850296.96000001</c:v>
                </c:pt>
                <c:pt idx="11">
                  <c:v>200415565.38</c:v>
                </c:pt>
                <c:pt idx="12">
                  <c:v>204275908.66999999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9681-40B1-9F60-20B90337F2E4}"/>
            </c:ext>
          </c:extLst>
        </c:ser>
        <c:ser>
          <c:idx val="2"/>
          <c:order val="2"/>
          <c:tx>
            <c:strRef>
              <c:f>'graf_predikce SŽ'!#REF!</c:f>
              <c:strCache>
                <c:ptCount val="1"/>
                <c:pt idx="0">
                  <c:v>#REF!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9681-40B1-9F60-20B90337F2E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9681-40B1-9F60-20B90337F2E4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4-9681-40B1-9F60-20B90337F2E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9681-40B1-9F60-20B90337F2E4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6-9681-40B1-9F60-20B90337F2E4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9681-40B1-9F60-20B90337F2E4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9681-40B1-9F60-20B90337F2E4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9-9681-40B1-9F60-20B90337F2E4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A-9681-40B1-9F60-20B90337F2E4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B-9681-40B1-9F60-20B90337F2E4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C-9681-40B1-9F60-20B90337F2E4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D-9681-40B1-9F60-20B90337F2E4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E-9681-40B1-9F60-20B90337F2E4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F-9681-40B1-9F60-20B90337F2E4}"/>
                </c:ext>
              </c:extLst>
            </c:dLbl>
            <c:dLbl>
              <c:idx val="14"/>
              <c:layout>
                <c:manualLayout>
                  <c:x val="-3.4274078670243908E-2"/>
                  <c:y val="-2.4347588271702761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0-9681-40B1-9F60-20B90337F2E4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1-9681-40B1-9F60-20B90337F2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'graf_predikce SŽ'!$B$2:$Q$2</c:f>
              <c:strCache>
                <c:ptCount val="16"/>
                <c:pt idx="0">
                  <c:v>1. Q 2020</c:v>
                </c:pt>
                <c:pt idx="1">
                  <c:v>2. Q 2020</c:v>
                </c:pt>
                <c:pt idx="2">
                  <c:v>3. Q 2020</c:v>
                </c:pt>
                <c:pt idx="3">
                  <c:v>4. Q 2020</c:v>
                </c:pt>
                <c:pt idx="4">
                  <c:v>1. Q 2021</c:v>
                </c:pt>
                <c:pt idx="5">
                  <c:v>2. Q 2021</c:v>
                </c:pt>
                <c:pt idx="6">
                  <c:v>3. Q 2021</c:v>
                </c:pt>
                <c:pt idx="7">
                  <c:v>4. Q 2021</c:v>
                </c:pt>
                <c:pt idx="8">
                  <c:v>1. Q 2022</c:v>
                </c:pt>
                <c:pt idx="9">
                  <c:v>2. Q 2022</c:v>
                </c:pt>
                <c:pt idx="10">
                  <c:v>3. Q 2022</c:v>
                </c:pt>
                <c:pt idx="11">
                  <c:v>4. Q 2022</c:v>
                </c:pt>
                <c:pt idx="12">
                  <c:v>1. Q 2023</c:v>
                </c:pt>
                <c:pt idx="13">
                  <c:v>2. Q 2023</c:v>
                </c:pt>
                <c:pt idx="14">
                  <c:v>3. Q 2023</c:v>
                </c:pt>
                <c:pt idx="15">
                  <c:v>4. Q 2023</c:v>
                </c:pt>
              </c:strCache>
            </c:strRef>
          </c:cat>
          <c:val>
            <c:numRef>
              <c:f>'graf_predikce SŽ'!#REF!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12-9681-40B1-9F60-20B90337F2E4}"/>
            </c:ext>
          </c:extLst>
        </c:ser>
        <c:ser>
          <c:idx val="3"/>
          <c:order val="3"/>
          <c:tx>
            <c:strRef>
              <c:f>'graf_predikce SŽ'!#REF!</c:f>
              <c:strCache>
                <c:ptCount val="1"/>
                <c:pt idx="0">
                  <c:v>#REF!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3-9681-40B1-9F60-20B90337F2E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4-9681-40B1-9F60-20B90337F2E4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5-9681-40B1-9F60-20B90337F2E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6-9681-40B1-9F60-20B90337F2E4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7-9681-40B1-9F60-20B90337F2E4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8-9681-40B1-9F60-20B90337F2E4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9-9681-40B1-9F60-20B90337F2E4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A-9681-40B1-9F60-20B90337F2E4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B-9681-40B1-9F60-20B90337F2E4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C-9681-40B1-9F60-20B90337F2E4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D-9681-40B1-9F60-20B90337F2E4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E-9681-40B1-9F60-20B90337F2E4}"/>
                </c:ext>
              </c:extLst>
            </c:dLbl>
            <c:dLbl>
              <c:idx val="1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1F-9681-40B1-9F60-20B90337F2E4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0-9681-40B1-9F60-20B90337F2E4}"/>
                </c:ext>
              </c:extLst>
            </c:dLbl>
            <c:dLbl>
              <c:idx val="14"/>
              <c:layout>
                <c:manualLayout>
                  <c:x val="-3.8731884374608665E-2"/>
                  <c:y val="-2.4084896290645287E-2"/>
                </c:manualLayout>
              </c:layout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1-9681-40B1-9F60-20B90337F2E4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2-9681-40B1-9F60-20B90337F2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'graf_predikce SŽ'!$B$2:$Q$2</c:f>
              <c:strCache>
                <c:ptCount val="16"/>
                <c:pt idx="0">
                  <c:v>1. Q 2020</c:v>
                </c:pt>
                <c:pt idx="1">
                  <c:v>2. Q 2020</c:v>
                </c:pt>
                <c:pt idx="2">
                  <c:v>3. Q 2020</c:v>
                </c:pt>
                <c:pt idx="3">
                  <c:v>4. Q 2020</c:v>
                </c:pt>
                <c:pt idx="4">
                  <c:v>1. Q 2021</c:v>
                </c:pt>
                <c:pt idx="5">
                  <c:v>2. Q 2021</c:v>
                </c:pt>
                <c:pt idx="6">
                  <c:v>3. Q 2021</c:v>
                </c:pt>
                <c:pt idx="7">
                  <c:v>4. Q 2021</c:v>
                </c:pt>
                <c:pt idx="8">
                  <c:v>1. Q 2022</c:v>
                </c:pt>
                <c:pt idx="9">
                  <c:v>2. Q 2022</c:v>
                </c:pt>
                <c:pt idx="10">
                  <c:v>3. Q 2022</c:v>
                </c:pt>
                <c:pt idx="11">
                  <c:v>4. Q 2022</c:v>
                </c:pt>
                <c:pt idx="12">
                  <c:v>1. Q 2023</c:v>
                </c:pt>
                <c:pt idx="13">
                  <c:v>2. Q 2023</c:v>
                </c:pt>
                <c:pt idx="14">
                  <c:v>3. Q 2023</c:v>
                </c:pt>
                <c:pt idx="15">
                  <c:v>4. Q 2023</c:v>
                </c:pt>
              </c:strCache>
            </c:strRef>
          </c:cat>
          <c:val>
            <c:numRef>
              <c:f>'graf_predikce SŽ'!#REF!</c:f>
              <c:numCache>
                <c:formatCode>General</c:formatCode>
                <c:ptCount val="1"/>
                <c:pt idx="0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23-9681-40B1-9F60-20B90337F2E4}"/>
            </c:ext>
          </c:extLst>
        </c:ser>
        <c:ser>
          <c:idx val="4"/>
          <c:order val="4"/>
          <c:tx>
            <c:strRef>
              <c:f>'graf_predikce SŽ'!$A$5</c:f>
              <c:strCache>
                <c:ptCount val="1"/>
                <c:pt idx="0">
                  <c:v>Total programme allocation</c:v>
                </c:pt>
              </c:strCache>
            </c:strRef>
          </c:tx>
          <c:spPr>
            <a:ln w="2857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dLbls>
            <c:dLbl>
              <c:idx val="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4-9681-40B1-9F60-20B90337F2E4}"/>
                </c:ext>
              </c:extLst>
            </c:dLbl>
            <c:dLbl>
              <c:idx val="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5-9681-40B1-9F60-20B90337F2E4}"/>
                </c:ext>
              </c:extLst>
            </c:dLbl>
            <c:dLbl>
              <c:idx val="2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6-9681-40B1-9F60-20B90337F2E4}"/>
                </c:ext>
              </c:extLst>
            </c:dLbl>
            <c:dLbl>
              <c:idx val="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7-9681-40B1-9F60-20B90337F2E4}"/>
                </c:ext>
              </c:extLst>
            </c:dLbl>
            <c:dLbl>
              <c:idx val="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8-9681-40B1-9F60-20B90337F2E4}"/>
                </c:ext>
              </c:extLst>
            </c:dLbl>
            <c:dLbl>
              <c:idx val="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9-9681-40B1-9F60-20B90337F2E4}"/>
                </c:ext>
              </c:extLst>
            </c:dLbl>
            <c:dLbl>
              <c:idx val="6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A-9681-40B1-9F60-20B90337F2E4}"/>
                </c:ext>
              </c:extLst>
            </c:dLbl>
            <c:dLbl>
              <c:idx val="7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B-9681-40B1-9F60-20B90337F2E4}"/>
                </c:ext>
              </c:extLst>
            </c:dLbl>
            <c:dLbl>
              <c:idx val="8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C-9681-40B1-9F60-20B90337F2E4}"/>
                </c:ext>
              </c:extLst>
            </c:dLbl>
            <c:dLbl>
              <c:idx val="9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D-9681-40B1-9F60-20B90337F2E4}"/>
                </c:ext>
              </c:extLst>
            </c:dLbl>
            <c:dLbl>
              <c:idx val="10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E-9681-40B1-9F60-20B90337F2E4}"/>
                </c:ext>
              </c:extLst>
            </c:dLbl>
            <c:dLbl>
              <c:idx val="11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2F-9681-40B1-9F60-20B90337F2E4}"/>
                </c:ext>
              </c:extLst>
            </c:dLbl>
            <c:dLbl>
              <c:idx val="12"/>
              <c:layout>
                <c:manualLayout>
                  <c:x val="-0.56666789015413033"/>
                  <c:y val="-2.412214901723725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50" b="1" i="0" u="none" strike="noStrike" kern="1200" baseline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cs-CZ"/>
                </a:p>
              </c:txPr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0-9681-40B1-9F60-20B90337F2E4}"/>
                </c:ext>
              </c:extLst>
            </c:dLbl>
            <c:dLbl>
              <c:idx val="13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1-9681-40B1-9F60-20B90337F2E4}"/>
                </c:ext>
              </c:extLst>
            </c:dLbl>
            <c:dLbl>
              <c:idx val="14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2-9681-40B1-9F60-20B90337F2E4}"/>
                </c:ext>
              </c:extLst>
            </c:dLbl>
            <c:dLbl>
              <c:idx val="15"/>
              <c:delete val="1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33-9681-40B1-9F60-20B90337F2E4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  <c:showLegendKey val="0"/>
            <c:showVal val="0"/>
            <c:showCatName val="0"/>
            <c:showSerName val="1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'graf_predikce SŽ'!$B$2:$Q$2</c:f>
              <c:strCache>
                <c:ptCount val="16"/>
                <c:pt idx="0">
                  <c:v>1. Q 2020</c:v>
                </c:pt>
                <c:pt idx="1">
                  <c:v>2. Q 2020</c:v>
                </c:pt>
                <c:pt idx="2">
                  <c:v>3. Q 2020</c:v>
                </c:pt>
                <c:pt idx="3">
                  <c:v>4. Q 2020</c:v>
                </c:pt>
                <c:pt idx="4">
                  <c:v>1. Q 2021</c:v>
                </c:pt>
                <c:pt idx="5">
                  <c:v>2. Q 2021</c:v>
                </c:pt>
                <c:pt idx="6">
                  <c:v>3. Q 2021</c:v>
                </c:pt>
                <c:pt idx="7">
                  <c:v>4. Q 2021</c:v>
                </c:pt>
                <c:pt idx="8">
                  <c:v>1. Q 2022</c:v>
                </c:pt>
                <c:pt idx="9">
                  <c:v>2. Q 2022</c:v>
                </c:pt>
                <c:pt idx="10">
                  <c:v>3. Q 2022</c:v>
                </c:pt>
                <c:pt idx="11">
                  <c:v>4. Q 2022</c:v>
                </c:pt>
                <c:pt idx="12">
                  <c:v>1. Q 2023</c:v>
                </c:pt>
                <c:pt idx="13">
                  <c:v>2. Q 2023</c:v>
                </c:pt>
                <c:pt idx="14">
                  <c:v>3. Q 2023</c:v>
                </c:pt>
                <c:pt idx="15">
                  <c:v>4. Q 2023</c:v>
                </c:pt>
              </c:strCache>
            </c:strRef>
          </c:cat>
          <c:val>
            <c:numRef>
              <c:f>'graf_predikce SŽ'!$B$5:$Q$5</c:f>
              <c:numCache>
                <c:formatCode>#,##0</c:formatCode>
                <c:ptCount val="16"/>
                <c:pt idx="0">
                  <c:v>209704582</c:v>
                </c:pt>
                <c:pt idx="1">
                  <c:v>209704582</c:v>
                </c:pt>
                <c:pt idx="2">
                  <c:v>209704582</c:v>
                </c:pt>
                <c:pt idx="3">
                  <c:v>209704582</c:v>
                </c:pt>
                <c:pt idx="4">
                  <c:v>209704582</c:v>
                </c:pt>
                <c:pt idx="5">
                  <c:v>209704582</c:v>
                </c:pt>
                <c:pt idx="6">
                  <c:v>209704582</c:v>
                </c:pt>
                <c:pt idx="7">
                  <c:v>209704582</c:v>
                </c:pt>
                <c:pt idx="8">
                  <c:v>209704582</c:v>
                </c:pt>
                <c:pt idx="9">
                  <c:v>209704582</c:v>
                </c:pt>
                <c:pt idx="10">
                  <c:v>209704582</c:v>
                </c:pt>
                <c:pt idx="11">
                  <c:v>209704582</c:v>
                </c:pt>
                <c:pt idx="12">
                  <c:v>209704582</c:v>
                </c:pt>
                <c:pt idx="13">
                  <c:v>209704582</c:v>
                </c:pt>
                <c:pt idx="14">
                  <c:v>209704582</c:v>
                </c:pt>
                <c:pt idx="15">
                  <c:v>209704582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34-9681-40B1-9F60-20B90337F2E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smooth val="0"/>
        <c:axId val="451187584"/>
        <c:axId val="451191192"/>
      </c:lineChart>
      <c:catAx>
        <c:axId val="45118758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5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51191192"/>
        <c:crosses val="autoZero"/>
        <c:auto val="1"/>
        <c:lblAlgn val="ctr"/>
        <c:lblOffset val="100"/>
        <c:noMultiLvlLbl val="0"/>
      </c:catAx>
      <c:valAx>
        <c:axId val="4511911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#,##0.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cs-CZ"/>
          </a:p>
        </c:txPr>
        <c:crossAx val="451187584"/>
        <c:crosses val="autoZero"/>
        <c:crossBetween val="between"/>
        <c:dispUnits>
          <c:builtInUnit val="millions"/>
          <c:dispUnitsLbl>
            <c:tx>
              <c:rich>
                <a:bodyPr rot="-5400000" spcFirstLastPara="1" vertOverflow="ellipsis" vert="horz" wrap="square" anchor="ctr" anchorCtr="1"/>
                <a:lstStyle/>
                <a:p>
                  <a:pPr>
                    <a:defRPr sz="1050" b="0" i="0" u="none" strike="noStrike" kern="1200" baseline="0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r>
                    <a:rPr lang="cs-CZ" sz="1050" b="1"/>
                    <a:t>EUR millions </a:t>
                  </a:r>
                </a:p>
              </c:rich>
            </c:tx>
            <c:spPr>
              <a:noFill/>
              <a:ln>
                <a:noFill/>
              </a:ln>
              <a:effectLst/>
            </c:spPr>
            <c:txPr>
              <a:bodyPr rot="-5400000" spcFirstLastPara="1" vertOverflow="ellipsis" vert="horz" wrap="square" anchor="ctr" anchorCtr="1"/>
              <a:lstStyle/>
              <a:p>
                <a:pPr>
                  <a:defRPr sz="105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cs-CZ"/>
              </a:p>
            </c:txPr>
          </c:dispUnitsLbl>
        </c:dispUnits>
      </c:valAx>
      <c:spPr>
        <a:noFill/>
        <a:ln>
          <a:noFill/>
        </a:ln>
        <a:effectLst/>
      </c:spPr>
    </c:plotArea>
    <c:legend>
      <c:legendPos val="t"/>
      <c:legendEntry>
        <c:idx val="2"/>
        <c:delete val="1"/>
      </c:legendEntry>
      <c:legendEntry>
        <c:idx val="3"/>
        <c:delete val="1"/>
      </c:legendEntry>
      <c:legendEntry>
        <c:idx val="4"/>
        <c:delete val="1"/>
      </c:legendEntry>
      <c:layout>
        <c:manualLayout>
          <c:xMode val="edge"/>
          <c:yMode val="edge"/>
          <c:x val="0.33268729287626925"/>
          <c:y val="9.5712966851364142E-2"/>
          <c:w val="0.5693590964836388"/>
          <c:h val="3.235104584566796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5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cs-CZ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cs-C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rtl="0"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quarter" idx="1"/>
          </p:nvPr>
        </p:nvSpPr>
        <p:spPr>
          <a:xfrm>
            <a:off x="3851099" y="2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rtl="0">
              <a:defRPr/>
            </a:pPr>
            <a:r>
              <a:rPr lang="cs-CZ"/>
              <a:t>11.05.2023</a:t>
            </a:r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2"/>
          </p:nvPr>
        </p:nvSpPr>
        <p:spPr>
          <a:xfrm>
            <a:off x="0" y="9428244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rtl="0">
              <a:defRPr/>
            </a:pPr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3"/>
          </p:nvPr>
        </p:nvSpPr>
        <p:spPr>
          <a:xfrm>
            <a:off x="3851099" y="9428244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rtl="0">
              <a:defRPr/>
            </a:pPr>
            <a:fld id="{86011B55-3E90-4363-B8E4-CB3F66A1D305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0340720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2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rtl="0">
              <a:defRPr/>
            </a:pP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51099" y="2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rtl="0">
              <a:defRPr/>
            </a:pPr>
            <a:r>
              <a:rPr lang="cs-CZ"/>
              <a:t>11.05.2023</a:t>
            </a:r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 rtl="0"/>
            <a:endParaRPr lang="cs-CZ" noProof="0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606" y="4715710"/>
            <a:ext cx="5438464" cy="446651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en-gb" noProof="0"/>
              <a:t>Klepnutím lze upravit styly předlohy textu.</a:t>
            </a:r>
          </a:p>
          <a:p>
            <a:pPr lvl="1" rtl="0"/>
            <a:r>
              <a:rPr lang="en-gb" noProof="0"/>
              <a:t>Druhá úroveň</a:t>
            </a:r>
          </a:p>
          <a:p>
            <a:pPr lvl="2" rtl="0"/>
            <a:r>
              <a:rPr lang="en-gb" noProof="0"/>
              <a:t>Třetí úroveň</a:t>
            </a:r>
          </a:p>
          <a:p>
            <a:pPr lvl="3" rtl="0"/>
            <a:r>
              <a:rPr lang="en-gb" noProof="0"/>
              <a:t>Čtvrtá úroveň</a:t>
            </a:r>
          </a:p>
          <a:p>
            <a:pPr lvl="4" rtl="0"/>
            <a:r>
              <a:rPr lang="en-gb" noProof="0"/>
              <a:t>Pátá úroveň</a:t>
            </a:r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9428244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rtl="0">
              <a:defRPr/>
            </a:pPr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51099" y="9428244"/>
            <a:ext cx="2944958" cy="49680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 rtl="0">
              <a:defRPr/>
            </a:pPr>
            <a:fld id="{D61B4B67-C6B9-4C5E-B168-C4F4934E0889}" type="slidenum">
              <a:rPr lang="cs-CZ"/>
              <a:pPr>
                <a:defRPr/>
              </a:pPr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27610368"/>
      </p:ext>
    </p:extLst>
  </p:cSld>
  <p:clrMap bg1="lt1" tx1="dk1" bg2="lt2" tx2="dk2" accent1="accent1" accent2="accent2" accent3="accent3" accent4="accent4" accent5="accent5" accent6="accent6" hlink="hlink" folHlink="folHlink"/>
  <p:hf sldNum="0" hdr="0" ftr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53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05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458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61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763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916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068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221" algn="l" defTabSz="914305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rtl="0"/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F5D1F7F1-667B-80A0-94E6-365F7D8FCBC2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>
              <a:defRPr/>
            </a:pPr>
            <a:r>
              <a:rPr lang="cs-CZ"/>
              <a:t>11.05.2023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cs-CZ" sz="1200" b="1" u="sng" kern="120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1D75C55A-A32E-345C-FAE8-0C16A03249BB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>
              <a:defRPr/>
            </a:pPr>
            <a:r>
              <a:rPr lang="cs-CZ"/>
              <a:t>11.05.2023</a:t>
            </a:r>
          </a:p>
        </p:txBody>
      </p:sp>
    </p:spTree>
    <p:extLst>
      <p:ext uri="{BB962C8B-B14F-4D97-AF65-F5344CB8AC3E}">
        <p14:creationId xmlns:p14="http://schemas.microsoft.com/office/powerpoint/2010/main" val="37547012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29F4D88-F6C4-8995-8619-6A1F6BF7306D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>
              <a:defRPr/>
            </a:pPr>
            <a:r>
              <a:rPr lang="cs-CZ"/>
              <a:t>11.05.2023</a:t>
            </a:r>
          </a:p>
        </p:txBody>
      </p:sp>
    </p:spTree>
    <p:extLst>
      <p:ext uri="{BB962C8B-B14F-4D97-AF65-F5344CB8AC3E}">
        <p14:creationId xmlns:p14="http://schemas.microsoft.com/office/powerpoint/2010/main" val="344028892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64A78D16-0F58-9A5A-6F82-2D3088BBC127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>
              <a:defRPr/>
            </a:pPr>
            <a:r>
              <a:rPr lang="cs-CZ"/>
              <a:t>11.05.2023</a:t>
            </a:r>
          </a:p>
        </p:txBody>
      </p:sp>
    </p:spTree>
    <p:extLst>
      <p:ext uri="{BB962C8B-B14F-4D97-AF65-F5344CB8AC3E}">
        <p14:creationId xmlns:p14="http://schemas.microsoft.com/office/powerpoint/2010/main" val="11750389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3779ED2B-62B4-CB7C-E875-7BACE72D2BA6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>
              <a:defRPr/>
            </a:pPr>
            <a:r>
              <a:rPr lang="cs-CZ"/>
              <a:t>11.05.2023</a:t>
            </a:r>
          </a:p>
        </p:txBody>
      </p:sp>
    </p:spTree>
    <p:extLst>
      <p:ext uri="{BB962C8B-B14F-4D97-AF65-F5344CB8AC3E}">
        <p14:creationId xmlns:p14="http://schemas.microsoft.com/office/powerpoint/2010/main" val="2972789076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8D8D4EE5-6DE0-B286-00D4-F0F074D0ADB3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>
              <a:defRPr/>
            </a:pPr>
            <a:r>
              <a:rPr lang="cs-CZ"/>
              <a:t>11.05.2023</a:t>
            </a:r>
          </a:p>
        </p:txBody>
      </p:sp>
    </p:spTree>
    <p:extLst>
      <p:ext uri="{BB962C8B-B14F-4D97-AF65-F5344CB8AC3E}">
        <p14:creationId xmlns:p14="http://schemas.microsoft.com/office/powerpoint/2010/main" val="421797173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BD37666D-7EFD-6F9E-7F20-869BC85BCD1C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>
              <a:defRPr/>
            </a:pPr>
            <a:r>
              <a:rPr lang="cs-CZ"/>
              <a:t>11.05.2023</a:t>
            </a:r>
          </a:p>
        </p:txBody>
      </p:sp>
    </p:spTree>
    <p:extLst>
      <p:ext uri="{BB962C8B-B14F-4D97-AF65-F5344CB8AC3E}">
        <p14:creationId xmlns:p14="http://schemas.microsoft.com/office/powerpoint/2010/main" val="266883418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1C2C6FAE-7F11-3BA9-3A49-83D9B0C5E2AD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>
              <a:defRPr/>
            </a:pPr>
            <a:r>
              <a:rPr lang="cs-CZ"/>
              <a:t>11.05.2023</a:t>
            </a:r>
          </a:p>
        </p:txBody>
      </p:sp>
    </p:spTree>
    <p:extLst>
      <p:ext uri="{BB962C8B-B14F-4D97-AF65-F5344CB8AC3E}">
        <p14:creationId xmlns:p14="http://schemas.microsoft.com/office/powerpoint/2010/main" val="274433919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BA17B476-2EB9-3902-3907-98D5ED79DC47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>
              <a:defRPr/>
            </a:pPr>
            <a:r>
              <a:rPr lang="cs-CZ"/>
              <a:t>11.05.2023</a:t>
            </a:r>
          </a:p>
        </p:txBody>
      </p:sp>
    </p:spTree>
    <p:extLst>
      <p:ext uri="{BB962C8B-B14F-4D97-AF65-F5344CB8AC3E}">
        <p14:creationId xmlns:p14="http://schemas.microsoft.com/office/powerpoint/2010/main" val="195945089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rtl="0"/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D0678EC2-BC6C-4836-6D43-E6B98D8C2A07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>
              <a:defRPr/>
            </a:pPr>
            <a:r>
              <a:rPr lang="cs-CZ"/>
              <a:t>11.05.2023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</p:spPr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>
            <a:normAutofit/>
          </a:bodyPr>
          <a:lstStyle/>
          <a:p>
            <a:pPr rtl="0"/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AD60F075-3C7E-8CFC-75A1-93D17D082EE9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>
              <a:defRPr/>
            </a:pPr>
            <a:r>
              <a:rPr lang="cs-CZ"/>
              <a:t>11.05.2023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E5F80F7D-B13A-0BA2-7E8F-2AA51407C6FC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>
              <a:defRPr/>
            </a:pPr>
            <a:r>
              <a:rPr lang="cs-CZ"/>
              <a:t>11.05.2023</a:t>
            </a:r>
          </a:p>
        </p:txBody>
      </p:sp>
    </p:spTree>
    <p:extLst>
      <p:ext uri="{BB962C8B-B14F-4D97-AF65-F5344CB8AC3E}">
        <p14:creationId xmlns:p14="http://schemas.microsoft.com/office/powerpoint/2010/main" val="3994509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B0A217B2-432E-5BDE-3E84-C664A51189F0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>
              <a:defRPr/>
            </a:pPr>
            <a:r>
              <a:rPr lang="cs-CZ"/>
              <a:t>11.05.2023</a:t>
            </a:r>
          </a:p>
        </p:txBody>
      </p:sp>
    </p:spTree>
    <p:extLst>
      <p:ext uri="{BB962C8B-B14F-4D97-AF65-F5344CB8AC3E}">
        <p14:creationId xmlns:p14="http://schemas.microsoft.com/office/powerpoint/2010/main" val="192140159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CE97BC6D-CDB9-0AC7-5563-3FDB3D0FFDC8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>
              <a:defRPr/>
            </a:pPr>
            <a:r>
              <a:rPr lang="cs-CZ"/>
              <a:t>11.05.2023</a:t>
            </a:r>
          </a:p>
        </p:txBody>
      </p:sp>
    </p:spTree>
    <p:extLst>
      <p:ext uri="{BB962C8B-B14F-4D97-AF65-F5344CB8AC3E}">
        <p14:creationId xmlns:p14="http://schemas.microsoft.com/office/powerpoint/2010/main" val="340816068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46CD0364-788E-A693-5193-7103383034FC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>
              <a:defRPr/>
            </a:pPr>
            <a:r>
              <a:rPr lang="cs-CZ"/>
              <a:t>11.05.2023</a:t>
            </a:r>
          </a:p>
        </p:txBody>
      </p:sp>
    </p:spTree>
    <p:extLst>
      <p:ext uri="{BB962C8B-B14F-4D97-AF65-F5344CB8AC3E}">
        <p14:creationId xmlns:p14="http://schemas.microsoft.com/office/powerpoint/2010/main" val="153007228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cs-CZ" dirty="0"/>
          </a:p>
          <a:p>
            <a:pPr rtl="0"/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1FD753AF-4307-A17C-4198-1A473D1DCDAC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>
              <a:defRPr/>
            </a:pPr>
            <a:r>
              <a:rPr lang="cs-CZ"/>
              <a:t>11.05.2023</a:t>
            </a:r>
          </a:p>
        </p:txBody>
      </p:sp>
    </p:spTree>
    <p:extLst>
      <p:ext uri="{BB962C8B-B14F-4D97-AF65-F5344CB8AC3E}">
        <p14:creationId xmlns:p14="http://schemas.microsoft.com/office/powerpoint/2010/main" val="15945403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5" name="Zástupný symbol pro datum 4">
            <a:extLst>
              <a:ext uri="{FF2B5EF4-FFF2-40B4-BE49-F238E27FC236}">
                <a16:creationId xmlns:a16="http://schemas.microsoft.com/office/drawing/2014/main" id="{ADBA6BBB-0A8C-CC4C-BE3C-DE035F5FD360}"/>
              </a:ext>
            </a:extLst>
          </p:cNvPr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pPr rtl="0">
              <a:defRPr/>
            </a:pPr>
            <a:r>
              <a:rPr lang="cs-CZ"/>
              <a:t>11.05.2023</a:t>
            </a:r>
          </a:p>
        </p:txBody>
      </p:sp>
    </p:spTree>
    <p:extLst>
      <p:ext uri="{BB962C8B-B14F-4D97-AF65-F5344CB8AC3E}">
        <p14:creationId xmlns:p14="http://schemas.microsoft.com/office/powerpoint/2010/main" val="1619361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Úvodní li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Obdélník 4"/>
          <p:cNvSpPr>
            <a:spLocks noChangeAspect="1"/>
          </p:cNvSpPr>
          <p:nvPr userDrawn="1"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6" name="Obdélník 5"/>
          <p:cNvSpPr/>
          <p:nvPr userDrawn="1"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pic>
        <p:nvPicPr>
          <p:cNvPr id="7" name="Obrázek 11" descr="mmr_cr_rgb.emf"/>
          <p:cNvPicPr>
            <a:picLocks noChangeAspect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6" y="692151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Obrázek 6" descr="optp.jpg"/>
          <p:cNvPicPr>
            <a:picLocks noChangeAspect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Obrázek 7" descr="eu.jpg"/>
          <p:cNvPicPr>
            <a:picLocks noChangeAspect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Podnadpis 2"/>
          <p:cNvSpPr txBox="1">
            <a:spLocks/>
          </p:cNvSpPr>
          <p:nvPr userDrawn="1"/>
        </p:nvSpPr>
        <p:spPr>
          <a:xfrm>
            <a:off x="1403351" y="3141663"/>
            <a:ext cx="7208838" cy="1150937"/>
          </a:xfrm>
          <a:prstGeom prst="rect">
            <a:avLst/>
          </a:prstGeom>
        </p:spPr>
        <p:txBody>
          <a:bodyPr lIns="91431" tIns="45715" rIns="91431" bIns="45715" rtlCol="0"/>
          <a:lstStyle/>
          <a:p>
            <a:pPr rtl="0">
              <a:spcBef>
                <a:spcPct val="20000"/>
              </a:spcBef>
              <a:buFont typeface="Arial" charset="0"/>
              <a:buNone/>
              <a:defRPr/>
            </a:pPr>
            <a:endParaRPr lang="cs-CZ" sz="2600">
              <a:cs typeface="Arial" charset="0"/>
            </a:endParaRP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403648" y="4437112"/>
            <a:ext cx="7056784" cy="1296144"/>
          </a:xfrm>
          <a:prstGeom prst="rect">
            <a:avLst/>
          </a:prstGeom>
        </p:spPr>
        <p:txBody>
          <a:bodyPr lIns="91431" tIns="45715" rIns="91431" bIns="45715" rtlCol="0" anchor="b">
            <a:noAutofit/>
          </a:bodyPr>
          <a:lstStyle>
            <a:lvl1pPr marL="0" indent="0" algn="l">
              <a:buNone/>
              <a:defRPr sz="2000" baseline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4571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3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4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6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7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91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06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22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en-gb"/>
              <a:t>Klepnutím lze upravit styl předlohy podnadpisů.</a:t>
            </a:r>
            <a:endParaRPr lang="cs-CZ" dirty="0"/>
          </a:p>
        </p:txBody>
      </p:sp>
      <p:sp>
        <p:nvSpPr>
          <p:cNvPr id="14" name="Nadpis 13"/>
          <p:cNvSpPr>
            <a:spLocks noGrp="1" noChangeAspect="1"/>
          </p:cNvSpPr>
          <p:nvPr>
            <p:ph type="title"/>
          </p:nvPr>
        </p:nvSpPr>
        <p:spPr>
          <a:xfrm>
            <a:off x="1403648" y="1988840"/>
            <a:ext cx="7283152" cy="1080120"/>
          </a:xfrm>
          <a:prstGeom prst="rect">
            <a:avLst/>
          </a:prstGeom>
        </p:spPr>
        <p:txBody>
          <a:bodyPr lIns="91431" tIns="45715" rIns="91431" bIns="45715" rtlCol="0" anchor="b"/>
          <a:lstStyle>
            <a:lvl1pPr algn="l">
              <a:defRPr b="1" baseline="0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rtl="0"/>
            <a:r>
              <a:rPr lang="en-gb"/>
              <a:t>Klepnutím lze upravit styl předlohy nadpisů.</a:t>
            </a:r>
            <a:endParaRPr lang="cs-CZ" dirty="0"/>
          </a:p>
        </p:txBody>
      </p:sp>
      <p:pic>
        <p:nvPicPr>
          <p:cNvPr id="12" name="Obrázek 11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13" name="Obdélník 12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 rtl="0"/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nitřní list s na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Obrázek 3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556792"/>
            <a:ext cx="8291264" cy="4608512"/>
          </a:xfrm>
          <a:prstGeom prst="rect">
            <a:avLst/>
          </a:prstGeom>
        </p:spPr>
        <p:txBody>
          <a:bodyPr lIns="91431" tIns="45715" rIns="91431" bIns="45715" rtlCol="0">
            <a:normAutofit/>
          </a:bodyPr>
          <a:lstStyle>
            <a:lvl1pPr algn="l">
              <a:buFontTx/>
              <a:buNone/>
              <a:defRPr sz="2800">
                <a:latin typeface="Arial" pitchFamily="34" charset="0"/>
                <a:cs typeface="Arial" pitchFamily="34" charset="0"/>
              </a:defRPr>
            </a:lvl1pPr>
            <a:lvl2pPr algn="l">
              <a:buFontTx/>
              <a:buNone/>
              <a:defRPr sz="2400">
                <a:latin typeface="Arial" pitchFamily="34" charset="0"/>
                <a:cs typeface="Arial" pitchFamily="34" charset="0"/>
              </a:defRPr>
            </a:lvl2pPr>
            <a:lvl3pPr algn="l">
              <a:buFontTx/>
              <a:buNone/>
              <a:defRPr sz="2000">
                <a:latin typeface="Arial" pitchFamily="34" charset="0"/>
                <a:cs typeface="Arial" pitchFamily="34" charset="0"/>
              </a:defRPr>
            </a:lvl3pPr>
            <a:lvl4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4pPr>
            <a:lvl5pPr algn="l">
              <a:buFontTx/>
              <a:buNone/>
              <a:defRPr sz="1800">
                <a:latin typeface="Arial" pitchFamily="34" charset="0"/>
                <a:cs typeface="Arial" pitchFamily="34" charset="0"/>
              </a:defRPr>
            </a:lvl5pPr>
            <a:lvl6pPr>
              <a:buNone/>
              <a:defRPr/>
            </a:lvl6pPr>
          </a:lstStyle>
          <a:p>
            <a:pPr lvl="0" rtl="0"/>
            <a:r>
              <a:rPr lang="en-gb"/>
              <a:t>Klepnutím lze upravit styly předlohy textu.</a:t>
            </a:r>
          </a:p>
        </p:txBody>
      </p:sp>
      <p:sp>
        <p:nvSpPr>
          <p:cNvPr id="5" name="Obdélník 4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 rtl="0"/>
            <a:endParaRPr lang="cs-CZ"/>
          </a:p>
        </p:txBody>
      </p:sp>
      <p:sp>
        <p:nvSpPr>
          <p:cNvPr id="10" name="Nadpis 9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504056"/>
          </a:xfrm>
          <a:prstGeom prst="rect">
            <a:avLst/>
          </a:prstGeom>
        </p:spPr>
        <p:txBody>
          <a:bodyPr lIns="91431" tIns="45715" rIns="91431" bIns="45715" rtlCol="0" anchor="t"/>
          <a:lstStyle>
            <a:lvl1pPr algn="l">
              <a:defRPr sz="3200" b="1">
                <a:solidFill>
                  <a:srgbClr val="000099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rtl="0"/>
            <a:r>
              <a:rPr lang="en-gb"/>
              <a:t>Klepnutím lze upravit styl předlohy nadpisů.</a:t>
            </a:r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theme" Target="../theme/theme1.xml"/><Relationship Id="rId7" Type="http://schemas.openxmlformats.org/officeDocument/2006/relationships/image" Target="../media/image4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image" Target="../media/image2.jpeg"/><Relationship Id="rId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844675"/>
            <a:ext cx="5616575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Obdélník 7"/>
          <p:cNvSpPr>
            <a:spLocks noChangeAspect="1"/>
          </p:cNvSpPr>
          <p:nvPr/>
        </p:nvSpPr>
        <p:spPr>
          <a:xfrm>
            <a:off x="0" y="0"/>
            <a:ext cx="9144000" cy="260350"/>
          </a:xfrm>
          <a:prstGeom prst="rect">
            <a:avLst/>
          </a:prstGeom>
          <a:solidFill>
            <a:srgbClr val="00009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0" y="260649"/>
            <a:ext cx="9144000" cy="144016"/>
          </a:xfrm>
          <a:prstGeom prst="rect">
            <a:avLst/>
          </a:prstGeom>
          <a:gradFill>
            <a:gsLst>
              <a:gs pos="0">
                <a:srgbClr val="000099"/>
              </a:gs>
              <a:gs pos="100000">
                <a:schemeClr val="bg1">
                  <a:alpha val="0"/>
                </a:schemeClr>
              </a:gs>
            </a:gsLst>
            <a:lin ang="0" scaled="1"/>
          </a:gradFill>
          <a:ln>
            <a:noFill/>
          </a:ln>
          <a:effectLst>
            <a:reflection blurRad="6350" stA="52000" endA="300" endPos="35000" dir="5400000" sy="-100000" algn="bl" rotWithShape="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 rtl="0" fontAlgn="auto">
              <a:spcBef>
                <a:spcPts val="0"/>
              </a:spcBef>
              <a:spcAft>
                <a:spcPts val="0"/>
              </a:spcAft>
              <a:defRPr/>
            </a:pPr>
            <a:endParaRPr lang="cs-CZ" dirty="0">
              <a:noFill/>
            </a:endParaRPr>
          </a:p>
        </p:txBody>
      </p:sp>
      <p:pic>
        <p:nvPicPr>
          <p:cNvPr id="2053" name="Obrázek 6" descr="optp.jpg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7667" y="6165850"/>
            <a:ext cx="835025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Obrázek 7" descr="eu.jpg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00192" y="6165850"/>
            <a:ext cx="2279650" cy="444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Obrázek 11" descr="mmr_cr_rgb.emf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0826" y="692151"/>
            <a:ext cx="1439863" cy="315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Obdélník 9"/>
          <p:cNvSpPr/>
          <p:nvPr userDrawn="1"/>
        </p:nvSpPr>
        <p:spPr>
          <a:xfrm>
            <a:off x="179512" y="620688"/>
            <a:ext cx="1728192" cy="50405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1" tIns="45715" rIns="91431" bIns="45715" rtlCol="0" anchor="ctr"/>
          <a:lstStyle/>
          <a:p>
            <a:pPr algn="ctr" rtl="0"/>
            <a:endParaRPr lang="cs-CZ"/>
          </a:p>
        </p:txBody>
      </p:sp>
      <p:pic>
        <p:nvPicPr>
          <p:cNvPr id="11" name="Obrázek 10"/>
          <p:cNvPicPr>
            <a:picLocks noChangeAspect="1"/>
          </p:cNvPicPr>
          <p:nvPr userDrawn="1"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6157190"/>
            <a:ext cx="3459243" cy="596588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2" r:id="rId2"/>
  </p:sldLayoutIdLst>
  <p:hf hdr="0" ft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153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305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458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61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864" indent="-342864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73" indent="-285721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82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034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187" indent="-228576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339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492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645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798" indent="-228576" algn="l" defTabSz="914305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5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05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45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610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763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916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068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221" algn="l" defTabSz="914305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Podnadpis 1"/>
          <p:cNvSpPr>
            <a:spLocks noGrp="1"/>
          </p:cNvSpPr>
          <p:nvPr>
            <p:ph type="subTitle" idx="1"/>
          </p:nvPr>
        </p:nvSpPr>
        <p:spPr bwMode="auto">
          <a:xfrm>
            <a:off x="683568" y="4437112"/>
            <a:ext cx="7776864" cy="1296144"/>
          </a:xfrm>
          <a:noFill/>
          <a:ln>
            <a:miter lim="800000"/>
            <a:headEnd/>
            <a:tailEnd/>
          </a:ln>
        </p:spPr>
        <p:txBody>
          <a:bodyPr vert="horz" wrap="square" lIns="91431" tIns="45715" rIns="91431" bIns="45715" numCol="1" rtlCol="0" anchorCtr="0" compatLnSpc="1">
            <a:prstTxWarp prst="textNoShape">
              <a:avLst/>
            </a:prstTxWarp>
          </a:bodyPr>
          <a:lstStyle/>
          <a:p>
            <a:pPr algn="ctr" rtl="0" eaLnBrk="1" hangingPunct="1"/>
            <a:r>
              <a:rPr lang="en-gb" b="1">
                <a:latin typeface="Arial" charset="0"/>
                <a:cs typeface="Arial" charset="0"/>
              </a:rPr>
              <a:t>11 May 2023</a:t>
            </a:r>
          </a:p>
          <a:p>
            <a:pPr algn="ctr" rtl="0" eaLnBrk="1" hangingPunct="1"/>
            <a:r>
              <a:rPr lang="en-gb" b="1">
                <a:latin typeface="Arial" charset="0"/>
                <a:cs typeface="Arial" charset="0"/>
              </a:rPr>
              <a:t>Pardubice</a:t>
            </a:r>
          </a:p>
        </p:txBody>
      </p:sp>
      <p:sp>
        <p:nvSpPr>
          <p:cNvPr id="4099" name="Nadpis 2"/>
          <p:cNvSpPr>
            <a:spLocks noGrp="1"/>
          </p:cNvSpPr>
          <p:nvPr>
            <p:ph type="title"/>
          </p:nvPr>
        </p:nvSpPr>
        <p:spPr bwMode="auto">
          <a:xfrm>
            <a:off x="683568" y="1988840"/>
            <a:ext cx="8003232" cy="2232248"/>
          </a:xfrm>
          <a:noFill/>
          <a:ln>
            <a:miter lim="800000"/>
            <a:headEnd/>
            <a:tailEnd/>
          </a:ln>
        </p:spPr>
        <p:txBody>
          <a:bodyPr vert="horz" wrap="square" lIns="91431" tIns="45715" rIns="91431" bIns="45715" numCol="1" rtlCol="0" anchorCtr="0" compatLnSpc="1">
            <a:prstTxWarp prst="textNoShape">
              <a:avLst/>
            </a:prstTxWarp>
            <a:normAutofit fontScale="90000"/>
          </a:bodyPr>
          <a:lstStyle/>
          <a:p>
            <a:pPr algn="ctr" rtl="0" eaLnBrk="1" hangingPunct="1"/>
            <a:r>
              <a:rPr lang="en-gb">
                <a:latin typeface="Arial" charset="0"/>
                <a:cs typeface="Arial" charset="0"/>
              </a:rPr>
              <a:t>17</a:t>
            </a:r>
            <a:r>
              <a:rPr lang="cs" baseline="30000">
                <a:latin typeface="Arial" charset="0"/>
                <a:cs typeface="Arial" charset="0"/>
              </a:rPr>
              <a:t>th</a:t>
            </a:r>
            <a:r>
              <a:rPr lang="cs">
                <a:latin typeface="Arial" charset="0"/>
                <a:cs typeface="Arial" charset="0"/>
              </a:rPr>
              <a:t> meeting of the Monitoring Committee of the Operational Programme Technical Assistance
</a:t>
            </a:r>
            <a:br>
              <a:rPr lang="cs-CZ" dirty="0">
                <a:latin typeface="Arial" charset="0"/>
                <a:cs typeface="Arial" charset="0"/>
              </a:rPr>
            </a:br>
            <a:r>
              <a:rPr lang="en-gb">
                <a:latin typeface="Arial" charset="0"/>
                <a:cs typeface="Arial" charset="0"/>
              </a:rPr>
              <a:t>2014 - 2020</a:t>
            </a:r>
          </a:p>
        </p:txBody>
      </p:sp>
      <p:sp>
        <p:nvSpPr>
          <p:cNvPr id="2" name="TextovéPole 3">
            <a:extLst>
              <a:ext uri="{FF2B5EF4-FFF2-40B4-BE49-F238E27FC236}">
                <a16:creationId xmlns:a16="http://schemas.microsoft.com/office/drawing/2014/main" id="{BC1724E2-3E75-83EC-3FF0-1A996040D5FB}"/>
              </a:ext>
            </a:extLst>
          </p:cNvPr>
          <p:cNvSpPr txBox="1"/>
          <p:nvPr/>
        </p:nvSpPr>
        <p:spPr>
          <a:xfrm>
            <a:off x="4566360" y="638132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1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63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16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8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21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dirty="0"/>
              <a:t>1.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562950"/>
            <a:ext cx="8291264" cy="1008112"/>
          </a:xfrm>
        </p:spPr>
        <p:txBody>
          <a:bodyPr rtlCol="0"/>
          <a:lstStyle/>
          <a:p>
            <a:pPr algn="ctr" rtl="0"/>
            <a:r>
              <a:rPr lang="en-gb" dirty="0"/>
              <a:t>Graph: full absorption of the total allocation OPTA 2014-2020</a:t>
            </a:r>
          </a:p>
        </p:txBody>
      </p:sp>
      <p:graphicFrame>
        <p:nvGraphicFramePr>
          <p:cNvPr id="6" name="Zástupný obsah 5">
            <a:extLst>
              <a:ext uri="{FF2B5EF4-FFF2-40B4-BE49-F238E27FC236}">
                <a16:creationId xmlns:a16="http://schemas.microsoft.com/office/drawing/2014/main" id="{00000000-0008-0000-0000-000005000000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22888819"/>
              </p:ext>
            </p:extLst>
          </p:nvPr>
        </p:nvGraphicFramePr>
        <p:xfrm>
          <a:off x="395288" y="1700808"/>
          <a:ext cx="8291512" cy="44650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TextovéPole 3">
            <a:extLst>
              <a:ext uri="{FF2B5EF4-FFF2-40B4-BE49-F238E27FC236}">
                <a16:creationId xmlns:a16="http://schemas.microsoft.com/office/drawing/2014/main" id="{C980F244-6B65-0B33-3522-2159403A854B}"/>
              </a:ext>
            </a:extLst>
          </p:cNvPr>
          <p:cNvSpPr txBox="1"/>
          <p:nvPr/>
        </p:nvSpPr>
        <p:spPr>
          <a:xfrm>
            <a:off x="4540769" y="645699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1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63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16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8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21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dirty="0"/>
              <a:t>10.</a:t>
            </a:r>
          </a:p>
        </p:txBody>
      </p:sp>
    </p:spTree>
    <p:extLst>
      <p:ext uri="{BB962C8B-B14F-4D97-AF65-F5344CB8AC3E}">
        <p14:creationId xmlns:p14="http://schemas.microsoft.com/office/powerpoint/2010/main" val="323425534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>
            <a:extLst>
              <a:ext uri="{FF2B5EF4-FFF2-40B4-BE49-F238E27FC236}">
                <a16:creationId xmlns:a16="http://schemas.microsoft.com/office/drawing/2014/main" id="{E084524B-47EC-4E69-8684-6B4B461B50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1368152"/>
          </a:xfrm>
        </p:spPr>
        <p:txBody>
          <a:bodyPr rtlCol="0"/>
          <a:lstStyle/>
          <a:p>
            <a:pPr algn="ctr" rtl="0"/>
            <a:r>
              <a:rPr lang="en-gb"/>
              <a:t>Interim payment requests sent to the Commission - 2014-2020 period </a:t>
            </a:r>
            <a:br>
              <a:rPr lang="cs-CZ" dirty="0"/>
            </a:br>
            <a:r>
              <a:rPr lang="en-gb" sz="2000"/>
              <a:t>(in % of total programme allocation)</a:t>
            </a:r>
            <a:endParaRPr lang="cs-CZ" dirty="0"/>
          </a:p>
        </p:txBody>
      </p:sp>
      <p:sp>
        <p:nvSpPr>
          <p:cNvPr id="6" name="TextovéPole 5">
            <a:extLst>
              <a:ext uri="{FF2B5EF4-FFF2-40B4-BE49-F238E27FC236}">
                <a16:creationId xmlns:a16="http://schemas.microsoft.com/office/drawing/2014/main" id="{60A50627-AA47-4028-84B8-0C0C803B2F6D}"/>
              </a:ext>
            </a:extLst>
          </p:cNvPr>
          <p:cNvSpPr txBox="1"/>
          <p:nvPr/>
        </p:nvSpPr>
        <p:spPr>
          <a:xfrm>
            <a:off x="599343" y="6014053"/>
            <a:ext cx="23164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gb" sz="1000" i="1" dirty="0">
                <a:solidFill>
                  <a:prstClr val="black"/>
                </a:solidFill>
              </a:rPr>
              <a:t>Data as of 31.03.2023</a:t>
            </a:r>
          </a:p>
          <a:p>
            <a:pPr rtl="0"/>
            <a:r>
              <a:rPr lang="en-gb" sz="1000" i="1" dirty="0">
                <a:solidFill>
                  <a:prstClr val="black"/>
                </a:solidFill>
              </a:rPr>
              <a:t>Source: </a:t>
            </a:r>
            <a:r>
              <a:rPr lang="en-gb" sz="1000" i="1" dirty="0" err="1">
                <a:solidFill>
                  <a:prstClr val="black"/>
                </a:solidFill>
              </a:rPr>
              <a:t>MoRD</a:t>
            </a:r>
            <a:r>
              <a:rPr lang="en-gb" sz="1000" i="1" dirty="0">
                <a:solidFill>
                  <a:prstClr val="black"/>
                </a:solidFill>
              </a:rPr>
              <a:t> – NCA, MS2014+</a:t>
            </a:r>
          </a:p>
        </p:txBody>
      </p:sp>
      <p:sp>
        <p:nvSpPr>
          <p:cNvPr id="4" name="Zástupný obsah 3">
            <a:extLst>
              <a:ext uri="{FF2B5EF4-FFF2-40B4-BE49-F238E27FC236}">
                <a16:creationId xmlns:a16="http://schemas.microsoft.com/office/drawing/2014/main" id="{C2072513-A2BD-1C74-4BD2-A2824337F0E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2025691"/>
            <a:ext cx="8291264" cy="4162214"/>
          </a:xfrm>
        </p:spPr>
        <p:txBody>
          <a:bodyPr rtlCol="0"/>
          <a:lstStyle/>
          <a:p>
            <a:pPr rtl="0"/>
            <a:endParaRPr lang="cs-CZ" dirty="0"/>
          </a:p>
          <a:p>
            <a:pPr rtl="0"/>
            <a:endParaRPr lang="cs-CZ" dirty="0"/>
          </a:p>
        </p:txBody>
      </p:sp>
      <p:pic>
        <p:nvPicPr>
          <p:cNvPr id="5" name="Obrázek 4">
            <a:extLst>
              <a:ext uri="{FF2B5EF4-FFF2-40B4-BE49-F238E27FC236}">
                <a16:creationId xmlns:a16="http://schemas.microsoft.com/office/drawing/2014/main" id="{796F3A56-53AD-6F8E-5A5C-09A2D4CB7BA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022" y="2025691"/>
            <a:ext cx="7760402" cy="3995258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TextovéPole 3">
            <a:extLst>
              <a:ext uri="{FF2B5EF4-FFF2-40B4-BE49-F238E27FC236}">
                <a16:creationId xmlns:a16="http://schemas.microsoft.com/office/drawing/2014/main" id="{3EBAE93A-6FD8-E7F4-BDB3-4B1A720A357B}"/>
              </a:ext>
            </a:extLst>
          </p:cNvPr>
          <p:cNvSpPr txBox="1"/>
          <p:nvPr/>
        </p:nvSpPr>
        <p:spPr>
          <a:xfrm>
            <a:off x="4540769" y="645699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1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63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16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8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21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dirty="0"/>
              <a:t>11.</a:t>
            </a:r>
          </a:p>
        </p:txBody>
      </p:sp>
    </p:spTree>
    <p:extLst>
      <p:ext uri="{BB962C8B-B14F-4D97-AF65-F5344CB8AC3E}">
        <p14:creationId xmlns:p14="http://schemas.microsoft.com/office/powerpoint/2010/main" val="21623502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3A04A467-BE1B-4FA1-BF88-FF98515534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772816"/>
            <a:ext cx="8291264" cy="4392488"/>
          </a:xfrm>
        </p:spPr>
        <p:txBody>
          <a:bodyPr rtlCol="0">
            <a:normAutofit fontScale="92500"/>
          </a:bodyPr>
          <a:lstStyle/>
          <a:p>
            <a:pPr marL="457200" indent="-457200" rtl="0">
              <a:buFont typeface="Arial" panose="020B0604020202020204" pitchFamily="34" charset="0"/>
              <a:buChar char="•"/>
            </a:pPr>
            <a:r>
              <a:t>OPTA approved by the Commission on 19.05.2022</a:t>
            </a:r>
            <a:endParaRPr lang="cs-CZ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457200" indent="-457200" rtl="0">
              <a:buFont typeface="Arial" panose="020B0604020202020204" pitchFamily="34" charset="0"/>
              <a:buChar char="•"/>
            </a:pPr>
            <a:r>
              <a:rPr lang="en-gb">
                <a:solidFill>
                  <a:srgbClr val="000000"/>
                </a:solidFill>
              </a:rPr>
              <a:t>as of 01.09.2022, all 5 calls were announced </a:t>
            </a:r>
          </a:p>
          <a:p>
            <a:pPr marL="457200" indent="-457200" rtl="0">
              <a:buFont typeface="Arial" panose="020B0604020202020204" pitchFamily="34" charset="0"/>
              <a:buChar char="•"/>
            </a:pPr>
            <a:r>
              <a:rPr lang="en-gb" b="0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as of 01.03.2023, changes were made to calls 2, 3, 4 and 5 </a:t>
            </a:r>
          </a:p>
          <a:p>
            <a:pPr marL="457200" indent="-457200" rtl="0">
              <a:buFont typeface="Arial" panose="020B0604020202020204" pitchFamily="34" charset="0"/>
              <a:buChar char="•"/>
            </a:pPr>
            <a:r>
              <a:rPr lang="en-gb">
                <a:solidFill>
                  <a:srgbClr val="000000"/>
                </a:solidFill>
              </a:rPr>
              <a:t>management documentation issued:</a:t>
            </a:r>
          </a:p>
          <a:p>
            <a:pPr marL="457200" indent="-457200" rtl="0">
              <a:buFontTx/>
              <a:buChar char="-"/>
            </a:pPr>
            <a:r>
              <a:rPr lang="en-gb">
                <a:solidFill>
                  <a:srgbClr val="000000"/>
                </a:solidFill>
              </a:rPr>
              <a:t>Operational manual – version 1.2 as of 15.03.2023</a:t>
            </a:r>
          </a:p>
          <a:p>
            <a:pPr marL="457200" indent="-457200" rtl="0">
              <a:buFontTx/>
              <a:buChar char="-"/>
            </a:pPr>
            <a:r>
              <a:rPr lang="en-gb">
                <a:solidFill>
                  <a:srgbClr val="000000"/>
                </a:solidFill>
              </a:rPr>
              <a:t>Rules for applicants - version 1.2 </a:t>
            </a:r>
            <a:r>
              <a:rPr lang="en-gb" b="0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as of 15.03.2023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rtl="0"/>
            <a:r>
              <a:rPr lang="en-gb"/>
              <a:t> </a:t>
            </a: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F16DAFF4-F73C-40FC-BDFC-663E1CF7B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1008112"/>
          </a:xfrm>
        </p:spPr>
        <p:txBody>
          <a:bodyPr rtlCol="0"/>
          <a:lstStyle/>
          <a:p>
            <a:pPr rtl="0"/>
            <a:r>
              <a:rPr lang="en-gb"/>
              <a:t>Current information of the OPTA MA - implementation of OPTA 2021+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5845C34F-93F5-457F-9016-2017CCB0ED55}"/>
              </a:ext>
            </a:extLst>
          </p:cNvPr>
          <p:cNvSpPr txBox="1"/>
          <p:nvPr/>
        </p:nvSpPr>
        <p:spPr>
          <a:xfrm>
            <a:off x="4540769" y="645699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1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63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16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8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21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dirty="0"/>
              <a:t>12.</a:t>
            </a:r>
          </a:p>
        </p:txBody>
      </p:sp>
    </p:spTree>
    <p:extLst>
      <p:ext uri="{BB962C8B-B14F-4D97-AF65-F5344CB8AC3E}">
        <p14:creationId xmlns:p14="http://schemas.microsoft.com/office/powerpoint/2010/main" val="138354680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8CA68932-C5E7-493D-A46A-0593C239F4B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268760"/>
            <a:ext cx="8291264" cy="4896544"/>
          </a:xfrm>
        </p:spPr>
        <p:txBody>
          <a:bodyPr rtlCol="0">
            <a:normAutofit fontScale="92500" lnSpcReduction="10000"/>
          </a:bodyPr>
          <a:lstStyle/>
          <a:p>
            <a:pPr marL="0" indent="0" algn="just" rtl="0" fontAlgn="base"/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Priority 1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 - 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Support for the implementation of EU funds</a:t>
            </a:r>
          </a:p>
          <a:p>
            <a:pPr marL="857209" lvl="1" indent="-457200" algn="just" rtl="0">
              <a:buFont typeface="Courier New" panose="02070309020205020404" pitchFamily="49" charset="0"/>
              <a:buChar char="o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support of key implementation actors (</a:t>
            </a:r>
            <a:r>
              <a:rPr lang="en-gb" b="0" i="0" u="none" strike="noStrike" dirty="0" err="1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MoRD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-NCA, MF - AA, PA, AFCOS, MC, OPTA MA)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cs-CZ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857209" lvl="1" indent="-457200" algn="just" rtl="0">
              <a:buFont typeface="Courier New" panose="02070309020205020404" pitchFamily="49" charset="0"/>
              <a:buChar char="o"/>
            </a:pP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ensuring key activities at the horizontal level (monitoring systems - MS 2021+, IS ESF, Viola, APAO-application support of the Audit Authority), professional training, publicity, projects to support the implementation of the Partnership Agreement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​​</a:t>
            </a:r>
            <a:endParaRPr lang="cs-CZ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857209" lvl="1" indent="-457200" algn="just" rtl="0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0000"/>
                </a:solidFill>
              </a:rPr>
              <a:t>as of 01.09.2022, all 3 calls were announced </a:t>
            </a:r>
            <a:r>
              <a:rPr lang="en-gb" b="0" i="0" u="none" strike="noStrike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(for projects with simplified cost options, for projects with direct reporting of costs and for ad hoc projects)</a:t>
            </a: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cs-CZ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857209" lvl="1" indent="-457200" algn="just" rtl="0">
              <a:buFont typeface="Courier New" panose="02070309020205020404" pitchFamily="49" charset="0"/>
              <a:buChar char="o"/>
            </a:pPr>
            <a:r>
              <a:rPr lang="en-gb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as of 01.03.</a:t>
            </a:r>
            <a:r>
              <a:rPr lang="en-gb" dirty="0">
                <a:solidFill>
                  <a:srgbClr val="000000"/>
                </a:solidFill>
              </a:rPr>
              <a:t>2023, changes were made to calls for projects with direct reporting of costs and for ad hoc projects</a:t>
            </a:r>
            <a:endParaRPr lang="cs-CZ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857209" lvl="1" indent="-457200" algn="just" rtl="0">
              <a:buFont typeface="Courier New" panose="02070309020205020404" pitchFamily="49" charset="0"/>
              <a:buChar char="o"/>
            </a:pPr>
            <a:r>
              <a:rPr lang="en-gb" dirty="0">
                <a:solidFill>
                  <a:srgbClr val="000000"/>
                </a:solidFill>
              </a:rPr>
              <a:t>as of 20.04.2023, 37 grant applications were submitted </a:t>
            </a:r>
            <a:endParaRPr lang="en-US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rtl="0"/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E65E3A55-CE02-45CD-B945-0E77EB53E4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b="1" i="0" u="none" strike="noStrike">
                <a:solidFill>
                  <a:srgbClr val="000099"/>
                </a:solidFill>
                <a:effectLst/>
                <a:latin typeface="Arial" panose="020B0604020202020204" pitchFamily="34" charset="0"/>
              </a:rPr>
              <a:t>Priority 1 of OPTA 2021+</a:t>
            </a:r>
            <a:r>
              <a:rPr lang="en-gb" b="0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br>
              <a:rPr lang="cs-CZ" b="0" i="0" dirty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</a:br>
            <a:r>
              <a:rPr lang="en-gb" b="0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​</a:t>
            </a:r>
            <a:endParaRPr lang="cs-CZ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FFECB868-FA21-6844-12C7-2466BDD64637}"/>
              </a:ext>
            </a:extLst>
          </p:cNvPr>
          <p:cNvSpPr txBox="1"/>
          <p:nvPr/>
        </p:nvSpPr>
        <p:spPr>
          <a:xfrm>
            <a:off x="4540769" y="645699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1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63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16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8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21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dirty="0"/>
              <a:t>13.</a:t>
            </a:r>
          </a:p>
        </p:txBody>
      </p:sp>
    </p:spTree>
    <p:extLst>
      <p:ext uri="{BB962C8B-B14F-4D97-AF65-F5344CB8AC3E}">
        <p14:creationId xmlns:p14="http://schemas.microsoft.com/office/powerpoint/2010/main" val="416510462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E913E243-5F91-4BFE-9DE7-1111C3CCAA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>
            <a:normAutofit fontScale="92500" lnSpcReduction="10000"/>
          </a:bodyPr>
          <a:lstStyle/>
          <a:p>
            <a:pPr rtl="0"/>
            <a:r>
              <a:rPr lang="en-gb"/>
              <a:t>Priority 2 - </a:t>
            </a:r>
            <a:r>
              <a:rPr lang="en-gb" b="0" i="0">
                <a:solidFill>
                  <a:srgbClr val="000000"/>
                </a:solidFill>
                <a:effectLst/>
                <a:latin typeface="Arial" panose="020B0604020202020204" pitchFamily="34" charset="0"/>
              </a:rPr>
              <a:t>Support of regional partners of EU funds</a:t>
            </a:r>
            <a:endParaRPr lang="cs-CZ" b="0" i="0" dirty="0">
              <a:solidFill>
                <a:srgbClr val="000000"/>
              </a:solidFill>
              <a:effectLst/>
              <a:latin typeface="Arial" panose="020B0604020202020204" pitchFamily="34" charset="0"/>
            </a:endParaRPr>
          </a:p>
          <a:p>
            <a:pPr marL="857209" lvl="1" indent="-457200" rtl="0">
              <a:buFont typeface="Courier New" panose="02070309020205020404" pitchFamily="49" charset="0"/>
              <a:buChar char="o"/>
            </a:pPr>
            <a:r>
              <a:rPr lang="en-gb"/>
              <a:t>ITI (existing ITIs + 6 cities - former ITDPs)</a:t>
            </a:r>
          </a:p>
          <a:p>
            <a:pPr marL="857209" lvl="1" indent="-457200" rtl="0">
              <a:buFont typeface="Courier New" panose="02070309020205020404" pitchFamily="49" charset="0"/>
              <a:buChar char="o"/>
            </a:pPr>
            <a:r>
              <a:rPr lang="en-gb"/>
              <a:t>LAG</a:t>
            </a:r>
          </a:p>
          <a:p>
            <a:pPr marL="857209" lvl="1" indent="-457200" rtl="0">
              <a:buFont typeface="Courier New" panose="02070309020205020404" pitchFamily="49" charset="0"/>
              <a:buChar char="o"/>
            </a:pPr>
            <a:r>
              <a:rPr lang="en-gb"/>
              <a:t>RSC</a:t>
            </a:r>
          </a:p>
          <a:p>
            <a:pPr marL="857209" lvl="1" indent="-457200" rtl="0">
              <a:buFont typeface="Courier New" panose="02070309020205020404" pitchFamily="49" charset="0"/>
              <a:buChar char="o"/>
            </a:pPr>
            <a:r>
              <a:rPr lang="en-gb"/>
              <a:t>Prague City Hall</a:t>
            </a:r>
          </a:p>
          <a:p>
            <a:pPr marL="857209" lvl="1" indent="-457200" rtl="0">
              <a:buFont typeface="Courier New" panose="02070309020205020404" pitchFamily="49" charset="0"/>
              <a:buChar char="o"/>
            </a:pPr>
            <a:r>
              <a:rPr lang="en-gb"/>
              <a:t>2 calls for proposals announced as of 01.09.2022 (for ITI, LAG and RSC projects and for Prague City Hall projects)</a:t>
            </a:r>
          </a:p>
          <a:p>
            <a:pPr marL="857209" lvl="1" indent="-457200" rtl="0">
              <a:buFont typeface="Courier New" panose="02070309020205020404" pitchFamily="49" charset="0"/>
              <a:buChar char="o"/>
            </a:pPr>
            <a:r>
              <a:rPr lang="en-gb"/>
              <a:t>as of 01.03.2023, changes were made to calls</a:t>
            </a:r>
          </a:p>
          <a:p>
            <a:pPr marL="857209" lvl="1" indent="-457200" rtl="0">
              <a:buFont typeface="Courier New" panose="02070309020205020404" pitchFamily="49" charset="0"/>
              <a:buChar char="o"/>
            </a:pPr>
            <a:r>
              <a:rPr lang="en-gb"/>
              <a:t>as of 20.4.2023, 4 ITI projects (all have already received a legal act) and 24 LAG projects submitted, of which 12 projects are being implemented, 5 grant applications are registered and 7 applications have been withdrawn by applicants</a:t>
            </a: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CD6F6573-544E-4FED-84FE-D6BB143820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/>
              <a:t>Priority 2 of OPTA 2021+​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5BAD378B-8C29-DAD4-68AD-22B244E0B60F}"/>
              </a:ext>
            </a:extLst>
          </p:cNvPr>
          <p:cNvSpPr txBox="1"/>
          <p:nvPr/>
        </p:nvSpPr>
        <p:spPr>
          <a:xfrm>
            <a:off x="4540769" y="645699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1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63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16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8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21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dirty="0"/>
              <a:t>14.</a:t>
            </a:r>
          </a:p>
        </p:txBody>
      </p:sp>
    </p:spTree>
    <p:extLst>
      <p:ext uri="{BB962C8B-B14F-4D97-AF65-F5344CB8AC3E}">
        <p14:creationId xmlns:p14="http://schemas.microsoft.com/office/powerpoint/2010/main" val="296584131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53BBF44D-1F77-40B5-A61D-86590F2F4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algn="ctr" rtl="0"/>
            <a:endParaRPr lang="cs-CZ" b="1" dirty="0">
              <a:solidFill>
                <a:srgbClr val="000099"/>
              </a:solidFill>
            </a:endParaRPr>
          </a:p>
          <a:p>
            <a:pPr algn="ctr" rtl="0"/>
            <a:endParaRPr lang="cs-CZ" b="1" dirty="0">
              <a:solidFill>
                <a:srgbClr val="000099"/>
              </a:solidFill>
            </a:endParaRPr>
          </a:p>
          <a:p>
            <a:pPr algn="ctr" rtl="0"/>
            <a:r>
              <a:rPr lang="en-gb" b="1">
                <a:solidFill>
                  <a:srgbClr val="000099"/>
                </a:solidFill>
              </a:rPr>
              <a:t>3.</a:t>
            </a:r>
          </a:p>
          <a:p>
            <a:pPr algn="ctr" rtl="0"/>
            <a:r>
              <a:rPr lang="en-gb" b="1">
                <a:solidFill>
                  <a:srgbClr val="000099"/>
                </a:solidFill>
              </a:rPr>
              <a:t>Approval of the 2022 Annual Implementation Report</a:t>
            </a:r>
          </a:p>
          <a:p>
            <a:pPr algn="ctr" rtl="0"/>
            <a:endParaRPr lang="pl-PL" b="1" dirty="0">
              <a:solidFill>
                <a:srgbClr val="000099"/>
              </a:solidFill>
            </a:endParaRPr>
          </a:p>
          <a:p>
            <a:pPr algn="ctr" rtl="0"/>
            <a:r>
              <a:rPr lang="en-gb" b="1">
                <a:solidFill>
                  <a:srgbClr val="000099"/>
                </a:solidFill>
              </a:rPr>
              <a:t>	</a:t>
            </a: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0214B3CC-DB7C-4EC9-9042-BC254D762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endParaRPr lang="cs-CZ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823CD1DC-7146-5F91-D3E4-210042F46BC7}"/>
              </a:ext>
            </a:extLst>
          </p:cNvPr>
          <p:cNvSpPr txBox="1"/>
          <p:nvPr/>
        </p:nvSpPr>
        <p:spPr>
          <a:xfrm>
            <a:off x="4540769" y="645699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1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63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16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8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21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dirty="0"/>
              <a:t>15.</a:t>
            </a:r>
          </a:p>
        </p:txBody>
      </p:sp>
    </p:spTree>
    <p:extLst>
      <p:ext uri="{BB962C8B-B14F-4D97-AF65-F5344CB8AC3E}">
        <p14:creationId xmlns:p14="http://schemas.microsoft.com/office/powerpoint/2010/main" val="307212404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53BBF44D-1F77-40B5-A61D-86590F2F41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196752"/>
            <a:ext cx="8291264" cy="5256584"/>
          </a:xfrm>
        </p:spPr>
        <p:txBody>
          <a:bodyPr rtlCol="0">
            <a:normAutofit fontScale="32500" lnSpcReduction="20000"/>
          </a:bodyPr>
          <a:lstStyle/>
          <a:p>
            <a:pPr marL="0" indent="0" rtl="0"/>
            <a:r>
              <a:rPr lang="en-gb" sz="5000" b="1"/>
              <a:t>      </a:t>
            </a:r>
            <a:r>
              <a:rPr lang="en-gb" sz="6000" b="1"/>
              <a:t>Issued OPTA documentation</a:t>
            </a:r>
            <a:endParaRPr lang="cs-CZ" sz="5000" b="1" dirty="0"/>
          </a:p>
          <a:p>
            <a:pPr marL="0" indent="0" rtl="0"/>
            <a:r>
              <a:rPr lang="en-gb" sz="2400" b="1" i="1"/>
              <a:t>     </a:t>
            </a:r>
          </a:p>
          <a:p>
            <a:pPr marL="0" indent="0" rtl="0"/>
            <a:r>
              <a:t>     </a:t>
            </a:r>
            <a:r>
              <a:rPr lang="en-gb" sz="4400" b="1" i="1"/>
              <a:t>     </a:t>
            </a:r>
            <a:r>
              <a:rPr lang="en-gb" sz="7000" b="1" i="1"/>
              <a:t>- Operational manual </a:t>
            </a:r>
            <a:endParaRPr lang="cs-CZ" sz="3600" b="1" i="1" dirty="0"/>
          </a:p>
          <a:p>
            <a:pPr marL="400009" lvl="1" indent="0" rtl="0"/>
            <a:r>
              <a:rPr lang="en-gb" sz="33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      </a:t>
            </a:r>
            <a:r>
              <a:rPr lang="en-gb" sz="45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01.03.2022 - release of version 1.10</a:t>
            </a:r>
            <a:endParaRPr lang="cs-CZ" sz="4500" dirty="0">
              <a:effectLst/>
              <a:latin typeface="Calibri" panose="020F05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rtl="0"/>
            <a:r>
              <a:rPr lang="en-gb" sz="5100" b="1">
                <a:solidFill>
                  <a:srgbClr val="000099"/>
                </a:solidFill>
              </a:rPr>
              <a:t>	 </a:t>
            </a:r>
            <a:r>
              <a:rPr lang="en-gb" sz="4500" b="1" i="1"/>
              <a:t>- Rules for Applicants and Beneficiaries</a:t>
            </a:r>
            <a:r>
              <a:rPr lang="en-gb" sz="7000" b="1" i="1"/>
              <a:t> </a:t>
            </a:r>
            <a:endParaRPr lang="cs-CZ" sz="5100" b="1" i="1" dirty="0"/>
          </a:p>
          <a:p>
            <a:pPr marL="685759" lvl="1" indent="-285750" algn="just" rtl="0">
              <a:buFont typeface="Courier New" panose="02070309020205020404" pitchFamily="49" charset="0"/>
              <a:buChar char="o"/>
            </a:pPr>
            <a:r>
              <a:rPr lang="en-gb" sz="400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17.12.2021 - release of complete version 3.4 effective from 01.01.2022</a:t>
            </a:r>
            <a:endParaRPr lang="cs-CZ" sz="33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685759" lvl="1" indent="-285750" algn="just" rtl="0">
              <a:spcBef>
                <a:spcPts val="300"/>
              </a:spcBef>
              <a:spcAft>
                <a:spcPts val="900"/>
              </a:spcAft>
              <a:buFont typeface="Courier New" panose="02070309020205020404" pitchFamily="49" charset="0"/>
              <a:buChar char="o"/>
            </a:pPr>
            <a:r>
              <a:rPr lang="en-gb" sz="4000">
                <a:effectLst/>
                <a:latin typeface="Arial" panose="020B0604020202020204" pitchFamily="34" charset="0"/>
                <a:ea typeface="MS Mincho" panose="02020609040205080304" pitchFamily="49" charset="-128"/>
              </a:rPr>
              <a:t>On 23.09.2022, updates with effect from 01.10.</a:t>
            </a:r>
            <a:r>
              <a:rPr lang="en-gb" sz="400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2022 were made of the annexes to the Rules for Applicants and Beneficiaries of OPTA 2014-2020 No 3c "Project implementation conditions - SAMPLE: Letter", No 3d "Project implementation conditions - SAMPLE: Determination of expenditure", No 3e "Project implementation conditions - SAMPLE: Grant Award Decision", No 11 "Rules for eligibility and documentation of expenditure" and No</a:t>
            </a:r>
            <a:r>
              <a:rPr lang="en-gb" sz="4000">
                <a:effectLst/>
                <a:latin typeface="Arial" panose="020B0604020202020204" pitchFamily="34" charset="0"/>
                <a:ea typeface="MS Mincho" panose="02020609040205080304" pitchFamily="49" charset="-128"/>
              </a:rPr>
              <a:t> 14 "Award of public contracts/contracts"</a:t>
            </a:r>
            <a:endParaRPr lang="cs-CZ" sz="4000" dirty="0">
              <a:effectLst/>
              <a:latin typeface="Times New Roman" panose="02020603050405020304" pitchFamily="18" charset="0"/>
              <a:ea typeface="MS Mincho" panose="02020609040205080304" pitchFamily="49" charset="-128"/>
            </a:endParaRPr>
          </a:p>
          <a:p>
            <a:pPr rtl="0"/>
            <a:r>
              <a:t>     </a:t>
            </a:r>
            <a:r>
              <a:rPr lang="en-gb" sz="3500" b="1" i="1"/>
              <a:t>- Description of functions and procedures established for OPTA 2014-2020 MA and for the Certifying Authority</a:t>
            </a:r>
          </a:p>
          <a:p>
            <a:pPr rtl="0"/>
            <a:r>
              <a:rPr lang="en-gb" sz="4500" b="1" i="1"/>
              <a:t>          </a:t>
            </a:r>
            <a:endParaRPr lang="cs-CZ" sz="7000" b="1" i="1" dirty="0"/>
          </a:p>
          <a:p>
            <a:pPr marL="0" indent="0" rtl="0"/>
            <a:r>
              <a:rPr lang="en-gb" sz="6000" b="1">
                <a:solidFill>
                  <a:srgbClr val="000099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       </a:t>
            </a:r>
            <a:r>
              <a:rPr lang="en-gb" sz="45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01.03.2022 - release of version 1.10</a:t>
            </a:r>
            <a:endParaRPr lang="cs-CZ" sz="2000" dirty="0">
              <a:effectLst/>
              <a:latin typeface="Calibri" panose="020F0502020204030204" pitchFamily="34" charset="0"/>
              <a:ea typeface="Arial" panose="020B0604020202020204" pitchFamily="34" charset="0"/>
              <a:cs typeface="Times New Roman" panose="02020603050405020304" pitchFamily="18" charset="0"/>
            </a:endParaRPr>
          </a:p>
          <a:p>
            <a:pPr marL="0" indent="0" rtl="0"/>
            <a:endParaRPr lang="cs-CZ" sz="5800" b="1" dirty="0">
              <a:solidFill>
                <a:srgbClr val="000099"/>
              </a:solidFill>
            </a:endParaRPr>
          </a:p>
          <a:p>
            <a:pPr algn="ctr" rtl="0"/>
            <a:endParaRPr lang="cs-CZ" b="1" dirty="0">
              <a:solidFill>
                <a:srgbClr val="000099"/>
              </a:solidFill>
            </a:endParaRPr>
          </a:p>
          <a:p>
            <a:pPr algn="ctr" rtl="0"/>
            <a:endParaRPr lang="pl-PL" b="1" dirty="0">
              <a:solidFill>
                <a:srgbClr val="000099"/>
              </a:solidFill>
            </a:endParaRPr>
          </a:p>
          <a:p>
            <a:pPr algn="ctr" rtl="0"/>
            <a:r>
              <a:rPr lang="en-gb" b="1">
                <a:solidFill>
                  <a:srgbClr val="000099"/>
                </a:solidFill>
              </a:rPr>
              <a:t>	</a:t>
            </a: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0214B3CC-DB7C-4EC9-9042-BC254D762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en-gb" sz="2800"/>
              <a:t>   Overview of activities for 2022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1838FD71-DA0B-FEDF-EFB6-B0A8F9FD3B78}"/>
              </a:ext>
            </a:extLst>
          </p:cNvPr>
          <p:cNvSpPr txBox="1"/>
          <p:nvPr/>
        </p:nvSpPr>
        <p:spPr>
          <a:xfrm>
            <a:off x="4540769" y="645699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1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63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16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8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21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dirty="0"/>
              <a:t>16.</a:t>
            </a:r>
          </a:p>
        </p:txBody>
      </p:sp>
    </p:spTree>
    <p:extLst>
      <p:ext uri="{BB962C8B-B14F-4D97-AF65-F5344CB8AC3E}">
        <p14:creationId xmlns:p14="http://schemas.microsoft.com/office/powerpoint/2010/main" val="8974175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53BBF44D-1F77-40B5-A61D-86590F2F41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620688"/>
            <a:ext cx="8291264" cy="5544616"/>
          </a:xfrm>
        </p:spPr>
        <p:txBody>
          <a:bodyPr rtlCol="0">
            <a:normAutofit fontScale="40000" lnSpcReduction="20000"/>
          </a:bodyPr>
          <a:lstStyle/>
          <a:p>
            <a:pPr marL="0" indent="0" rtl="0"/>
            <a:r>
              <a:rPr lang="en-gb" sz="5000" b="1"/>
              <a:t>   </a:t>
            </a:r>
          </a:p>
          <a:p>
            <a:pPr marL="0" indent="0" rtl="0"/>
            <a:endParaRPr lang="cs-CZ" sz="5000" b="1" dirty="0"/>
          </a:p>
          <a:p>
            <a:pPr marL="457200" indent="-457200" rtl="0">
              <a:buFont typeface="Arial" panose="020B0604020202020204" pitchFamily="34" charset="0"/>
              <a:buChar char="•"/>
            </a:pPr>
            <a:r>
              <a:rPr lang="en-gb" sz="3400" b="1"/>
              <a:t> </a:t>
            </a:r>
            <a:r>
              <a:rPr lang="en-gb" sz="5000" b="1"/>
              <a:t>OPTA MC meetings</a:t>
            </a:r>
            <a:endParaRPr lang="cs-CZ" sz="3400" b="1" dirty="0"/>
          </a:p>
          <a:p>
            <a:pPr marL="800017" lvl="1" indent="-342864" rtl="0">
              <a:buFont typeface="Arial" panose="020B0604020202020204" pitchFamily="34" charset="0"/>
              <a:buChar char="-"/>
            </a:pPr>
            <a:r>
              <a:rPr lang="en-gb" sz="4000"/>
              <a:t>17.05.2022 - 15</a:t>
            </a:r>
            <a:r>
              <a:rPr lang="cs" sz="4000" baseline="30000"/>
              <a:t>th</a:t>
            </a:r>
            <a:r>
              <a:rPr lang="cs" sz="4000"/>
              <a:t> meeting of MC</a:t>
            </a:r>
          </a:p>
          <a:p>
            <a:pPr marL="800017" lvl="1" indent="-342864" rtl="0">
              <a:buFont typeface="Arial" panose="020B0604020202020204" pitchFamily="34" charset="0"/>
              <a:buChar char="-"/>
            </a:pPr>
            <a:r>
              <a:rPr lang="en-gb" sz="4000"/>
              <a:t>29.11.2022 - 16</a:t>
            </a:r>
            <a:r>
              <a:rPr lang="cs" sz="4000" baseline="30000"/>
              <a:t>th</a:t>
            </a:r>
            <a:r>
              <a:rPr lang="cs" sz="4000"/>
              <a:t> meeting of MC</a:t>
            </a:r>
          </a:p>
          <a:p>
            <a:pPr marL="442867" lvl="1" indent="-442867" rtl="0">
              <a:buFont typeface="Arial" panose="020B0604020202020204" pitchFamily="34" charset="0"/>
              <a:buChar char="•"/>
            </a:pPr>
            <a:endParaRPr lang="cs-CZ" sz="3400" b="1" dirty="0"/>
          </a:p>
          <a:p>
            <a:pPr marL="442867" lvl="1" indent="-442867" rtl="0">
              <a:buFont typeface="Arial" panose="020B0604020202020204" pitchFamily="34" charset="0"/>
              <a:buChar char="•"/>
            </a:pPr>
            <a:r>
              <a:rPr lang="en-gb" sz="5000" b="1"/>
              <a:t>Update on calls</a:t>
            </a:r>
          </a:p>
          <a:p>
            <a:pPr marL="442867" lvl="1" indent="-442867" rtl="0">
              <a:buFont typeface="Arial" panose="020B0604020202020204" pitchFamily="34" charset="0"/>
              <a:buChar char="•"/>
            </a:pPr>
            <a:endParaRPr lang="cs-CZ" sz="3400" b="1" dirty="0"/>
          </a:p>
          <a:p>
            <a:pPr marL="800017" lvl="1" indent="-342864" rtl="0">
              <a:buFont typeface="Arial" panose="020B0604020202020204" pitchFamily="34" charset="0"/>
              <a:buChar char="-"/>
            </a:pPr>
            <a:r>
              <a:rPr lang="en-gb" sz="4000"/>
              <a:t>14.04.2022 - call 3</a:t>
            </a:r>
          </a:p>
          <a:p>
            <a:pPr marL="457153" indent="-457153" rtl="0">
              <a:buFont typeface="Arial" panose="020B0604020202020204" pitchFamily="34" charset="0"/>
              <a:buChar char="•"/>
            </a:pPr>
            <a:endParaRPr lang="cs-CZ" sz="2400" b="1" dirty="0"/>
          </a:p>
          <a:p>
            <a:pPr marL="457153" indent="-457153" rtl="0">
              <a:buFont typeface="Arial" panose="020B0604020202020204" pitchFamily="34" charset="0"/>
              <a:buChar char="•"/>
            </a:pPr>
            <a:r>
              <a:rPr lang="en-gb" sz="5000" b="1"/>
              <a:t>Seminars for applicants and beneficiaries</a:t>
            </a:r>
          </a:p>
          <a:p>
            <a:pPr marL="457153" indent="-457153" rtl="0">
              <a:buFont typeface="Arial" panose="020B0604020202020204" pitchFamily="34" charset="0"/>
              <a:buChar char="•"/>
            </a:pPr>
            <a:endParaRPr lang="cs-CZ" sz="3400" b="1" dirty="0"/>
          </a:p>
          <a:p>
            <a:pPr marL="216000" marR="66675" indent="-7200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          </a:t>
            </a:r>
            <a:r>
              <a:rPr lang="en-gb" sz="2600">
                <a:solidFill>
                  <a:srgbClr val="00000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-</a:t>
            </a:r>
            <a:r>
              <a:rPr lang="en-gb" sz="18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  <a:r>
              <a:rPr lang="en-gb" sz="40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face-to-face meetings with beneficiaries focused on the progress of their projects, </a:t>
            </a:r>
          </a:p>
          <a:p>
            <a:pPr marL="216000" marR="66675" indent="-7200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4000">
                <a:solidFill>
                  <a:srgbClr val="00000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     </a:t>
            </a:r>
            <a:r>
              <a:rPr lang="en-gb" sz="40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   verification of target values of indicators, absorption according to the financing plan and</a:t>
            </a:r>
          </a:p>
          <a:p>
            <a:pPr marL="216000" marR="66675" indent="-7200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4000">
                <a:solidFill>
                  <a:srgbClr val="00000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        </a:t>
            </a:r>
            <a:r>
              <a:rPr lang="en-gb" sz="40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dates of submitting final requests for payment (e.g. a meeting with the MoRD Project Management department on 06.12.2022)</a:t>
            </a:r>
          </a:p>
          <a:p>
            <a:pPr marL="216000" marR="66675" indent="-7200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40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        </a:t>
            </a:r>
          </a:p>
          <a:p>
            <a:pPr marL="216000" marR="66675" indent="-7200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40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 </a:t>
            </a:r>
          </a:p>
          <a:p>
            <a:pPr marL="216000" marR="66675" indent="-7200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4000">
                <a:solidFill>
                  <a:srgbClr val="00000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	     - </a:t>
            </a:r>
            <a:r>
              <a:rPr lang="en-gb" sz="40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it was no longer necessary to organize face-to-face meetings with most beneficiaries</a:t>
            </a:r>
            <a:r>
              <a:rPr lang="en-gb" sz="4000">
                <a:solidFill>
                  <a:srgbClr val="00000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 and the information was provided individually online or by e-mail</a:t>
            </a:r>
          </a:p>
          <a:p>
            <a:pPr marL="216000" marR="66675" indent="-72000" algn="just" rtl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4000">
                <a:solidFill>
                  <a:srgbClr val="00000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    </a:t>
            </a:r>
            <a:endParaRPr lang="cs-CZ" sz="40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 rtl="0"/>
            <a:r>
              <a:rPr lang="en-gb" sz="400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 </a:t>
            </a:r>
            <a:endParaRPr lang="cs-CZ" sz="40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ctr" rtl="0"/>
            <a:endParaRPr lang="cs-CZ" b="1" dirty="0">
              <a:solidFill>
                <a:srgbClr val="000099"/>
              </a:solidFill>
            </a:endParaRP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0214B3CC-DB7C-4EC9-9042-BC254D762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en-gb" sz="2800"/>
              <a:t>   Overview of activities for 2022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6166401B-3A36-C247-240F-7BDACB014283}"/>
              </a:ext>
            </a:extLst>
          </p:cNvPr>
          <p:cNvSpPr txBox="1"/>
          <p:nvPr/>
        </p:nvSpPr>
        <p:spPr>
          <a:xfrm>
            <a:off x="4540769" y="645699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1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63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16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8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21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dirty="0"/>
              <a:t>17.</a:t>
            </a:r>
          </a:p>
        </p:txBody>
      </p:sp>
    </p:spTree>
    <p:extLst>
      <p:ext uri="{BB962C8B-B14F-4D97-AF65-F5344CB8AC3E}">
        <p14:creationId xmlns:p14="http://schemas.microsoft.com/office/powerpoint/2010/main" val="10215537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Zástupný obsah 3">
            <a:extLst>
              <a:ext uri="{FF2B5EF4-FFF2-40B4-BE49-F238E27FC236}">
                <a16:creationId xmlns:a16="http://schemas.microsoft.com/office/drawing/2014/main" id="{4B78C7D6-11B7-3E48-F150-72648685F661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54563576"/>
              </p:ext>
            </p:extLst>
          </p:nvPr>
        </p:nvGraphicFramePr>
        <p:xfrm>
          <a:off x="555265" y="1484784"/>
          <a:ext cx="8033470" cy="3455837"/>
        </p:xfrm>
        <a:graphic>
          <a:graphicData uri="http://schemas.openxmlformats.org/drawingml/2006/table">
            <a:tbl>
              <a:tblPr firstRow="1" bandRow="1"/>
              <a:tblGrid>
                <a:gridCol w="888179">
                  <a:extLst>
                    <a:ext uri="{9D8B030D-6E8A-4147-A177-3AD203B41FA5}">
                      <a16:colId xmlns:a16="http://schemas.microsoft.com/office/drawing/2014/main" val="441685221"/>
                    </a:ext>
                  </a:extLst>
                </a:gridCol>
                <a:gridCol w="546572">
                  <a:extLst>
                    <a:ext uri="{9D8B030D-6E8A-4147-A177-3AD203B41FA5}">
                      <a16:colId xmlns:a16="http://schemas.microsoft.com/office/drawing/2014/main" val="1625782857"/>
                    </a:ext>
                  </a:extLst>
                </a:gridCol>
                <a:gridCol w="956501">
                  <a:extLst>
                    <a:ext uri="{9D8B030D-6E8A-4147-A177-3AD203B41FA5}">
                      <a16:colId xmlns:a16="http://schemas.microsoft.com/office/drawing/2014/main" val="1082702035"/>
                    </a:ext>
                  </a:extLst>
                </a:gridCol>
                <a:gridCol w="947961">
                  <a:extLst>
                    <a:ext uri="{9D8B030D-6E8A-4147-A177-3AD203B41FA5}">
                      <a16:colId xmlns:a16="http://schemas.microsoft.com/office/drawing/2014/main" val="1645252262"/>
                    </a:ext>
                  </a:extLst>
                </a:gridCol>
                <a:gridCol w="865406">
                  <a:extLst>
                    <a:ext uri="{9D8B030D-6E8A-4147-A177-3AD203B41FA5}">
                      <a16:colId xmlns:a16="http://schemas.microsoft.com/office/drawing/2014/main" val="2646886745"/>
                    </a:ext>
                  </a:extLst>
                </a:gridCol>
                <a:gridCol w="910953">
                  <a:extLst>
                    <a:ext uri="{9D8B030D-6E8A-4147-A177-3AD203B41FA5}">
                      <a16:colId xmlns:a16="http://schemas.microsoft.com/office/drawing/2014/main" val="3274754015"/>
                    </a:ext>
                  </a:extLst>
                </a:gridCol>
                <a:gridCol w="913800">
                  <a:extLst>
                    <a:ext uri="{9D8B030D-6E8A-4147-A177-3AD203B41FA5}">
                      <a16:colId xmlns:a16="http://schemas.microsoft.com/office/drawing/2014/main" val="1079891143"/>
                    </a:ext>
                  </a:extLst>
                </a:gridCol>
                <a:gridCol w="1002049">
                  <a:extLst>
                    <a:ext uri="{9D8B030D-6E8A-4147-A177-3AD203B41FA5}">
                      <a16:colId xmlns:a16="http://schemas.microsoft.com/office/drawing/2014/main" val="3346916013"/>
                    </a:ext>
                  </a:extLst>
                </a:gridCol>
                <a:gridCol w="1002049">
                  <a:extLst>
                    <a:ext uri="{9D8B030D-6E8A-4147-A177-3AD203B41FA5}">
                      <a16:colId xmlns:a16="http://schemas.microsoft.com/office/drawing/2014/main" val="3960470889"/>
                    </a:ext>
                  </a:extLst>
                </a:gridCol>
              </a:tblGrid>
              <a:tr h="1283006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Priority Axis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Fund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7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Basis for the calculation of EU aid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Allocation in EUR million   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 eligible cost of operations selected for support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 eligible expenditure reported by beneficiaries to the MA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72416389"/>
                  </a:ext>
                </a:extLst>
              </a:tr>
              <a:tr h="862235">
                <a:tc v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 EUR million 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of allocation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 EUR million 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of allocation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558ED5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774077933"/>
                  </a:ext>
                </a:extLst>
              </a:tr>
              <a:tr h="441464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PA1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7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CF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public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192.59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252.95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221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131.34%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188.38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97.81%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90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9EDF4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4589551"/>
                  </a:ext>
                </a:extLst>
              </a:tr>
              <a:tr h="434566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PA2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CF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public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54.12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54.44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100.60%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49.26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7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91.03%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0D8E8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11444454"/>
                  </a:ext>
                </a:extLst>
              </a:tr>
              <a:tr h="434566">
                <a:tc>
                  <a:txBody>
                    <a:bodyPr/>
                    <a:lstStyle/>
                    <a:p>
                      <a:pPr algn="l" rtl="0" fontAlgn="ctr"/>
                      <a:r>
                        <a:rPr lang="en-gb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CF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public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246.71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307.39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264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124.60%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7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237.64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7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96.32%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55801057"/>
                  </a:ext>
                </a:extLst>
              </a:tr>
            </a:tbl>
          </a:graphicData>
        </a:graphic>
      </p:graphicFrame>
      <p:sp>
        <p:nvSpPr>
          <p:cNvPr id="3" name="Nadpis 2">
            <a:extLst>
              <a:ext uri="{FF2B5EF4-FFF2-40B4-BE49-F238E27FC236}">
                <a16:creationId xmlns:a16="http://schemas.microsoft.com/office/drawing/2014/main" id="{F2929C8C-2957-BEE2-6D69-AE6A230BE1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en-gb" sz="3200"/>
              <a:t> </a:t>
            </a:r>
            <a:r>
              <a:rPr lang="en-gb" sz="2800"/>
              <a:t>Financial data in EUR - as of 31.12.2022</a:t>
            </a:r>
          </a:p>
        </p:txBody>
      </p:sp>
      <p:sp>
        <p:nvSpPr>
          <p:cNvPr id="5" name="TextovéPole 4">
            <a:extLst>
              <a:ext uri="{FF2B5EF4-FFF2-40B4-BE49-F238E27FC236}">
                <a16:creationId xmlns:a16="http://schemas.microsoft.com/office/drawing/2014/main" id="{EC3FFB2E-139B-37D0-2A5E-18A1C521D305}"/>
              </a:ext>
            </a:extLst>
          </p:cNvPr>
          <p:cNvSpPr txBox="1"/>
          <p:nvPr/>
        </p:nvSpPr>
        <p:spPr>
          <a:xfrm>
            <a:off x="555265" y="4973117"/>
            <a:ext cx="2448272" cy="400099"/>
          </a:xfrm>
          <a:prstGeom prst="rect">
            <a:avLst/>
          </a:prstGeom>
          <a:noFill/>
        </p:spPr>
        <p:txBody>
          <a:bodyPr wrap="square" lIns="91431" tIns="45715" rIns="91431" bIns="45715" rtlCol="0">
            <a:spAutoFit/>
          </a:bodyPr>
          <a:lstStyle/>
          <a:p>
            <a:pPr rtl="0"/>
            <a:r>
              <a:rPr lang="en-gb" sz="1000" i="1"/>
              <a:t>Data as of 31.12.2022</a:t>
            </a:r>
          </a:p>
          <a:p>
            <a:pPr rtl="0"/>
            <a:r>
              <a:rPr lang="en-gb" sz="1000" i="1"/>
              <a:t>Source: MS2014+</a:t>
            </a:r>
          </a:p>
        </p:txBody>
      </p:sp>
      <p:sp>
        <p:nvSpPr>
          <p:cNvPr id="2" name="TextovéPole 3">
            <a:extLst>
              <a:ext uri="{FF2B5EF4-FFF2-40B4-BE49-F238E27FC236}">
                <a16:creationId xmlns:a16="http://schemas.microsoft.com/office/drawing/2014/main" id="{CF153682-71B0-EB4C-A82A-4BADFF314133}"/>
              </a:ext>
            </a:extLst>
          </p:cNvPr>
          <p:cNvSpPr txBox="1"/>
          <p:nvPr/>
        </p:nvSpPr>
        <p:spPr>
          <a:xfrm>
            <a:off x="4540769" y="645699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1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63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16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8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21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dirty="0"/>
              <a:t>18.</a:t>
            </a:r>
          </a:p>
        </p:txBody>
      </p:sp>
    </p:spTree>
    <p:extLst>
      <p:ext uri="{BB962C8B-B14F-4D97-AF65-F5344CB8AC3E}">
        <p14:creationId xmlns:p14="http://schemas.microsoft.com/office/powerpoint/2010/main" val="30864245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53BBF44D-1F77-40B5-A61D-86590F2F41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620688"/>
            <a:ext cx="8291264" cy="5544616"/>
          </a:xfrm>
        </p:spPr>
        <p:txBody>
          <a:bodyPr rtlCol="0">
            <a:normAutofit/>
          </a:bodyPr>
          <a:lstStyle/>
          <a:p>
            <a:pPr marL="0" indent="0" rtl="0"/>
            <a:r>
              <a:rPr lang="en-gb" sz="5000" b="1" dirty="0"/>
              <a:t>   </a:t>
            </a:r>
          </a:p>
          <a:p>
            <a:pPr marL="0" indent="0" algn="just" rtl="0"/>
            <a:r>
              <a:rPr lang="en-gb" dirty="0"/>
              <a:t>    </a:t>
            </a:r>
            <a:r>
              <a:rPr lang="en-gb" sz="2400" b="1" dirty="0"/>
              <a:t>36</a:t>
            </a:r>
            <a:r>
              <a:rPr lang="en-gb" sz="2400" dirty="0"/>
              <a:t> on-the-spot checks carried out </a:t>
            </a:r>
            <a:r>
              <a:rPr lang="en-gb" sz="1800" dirty="0"/>
              <a:t>(CZK 131.2 mil. checked);</a:t>
            </a:r>
            <a:endParaRPr lang="cs-CZ" sz="1600" dirty="0"/>
          </a:p>
          <a:p>
            <a:pPr marL="857162" lvl="1" indent="-457153" algn="just" rtl="0">
              <a:buFont typeface="Arial" panose="020B0604020202020204" pitchFamily="34" charset="0"/>
              <a:buChar char="•"/>
            </a:pPr>
            <a:r>
              <a:rPr lang="en-gb" b="1" dirty="0"/>
              <a:t>34 inspections concluded without findings;</a:t>
            </a:r>
            <a:endParaRPr lang="cs-CZ" dirty="0"/>
          </a:p>
          <a:p>
            <a:pPr marL="857162" lvl="1" indent="-457153" algn="just" rtl="0">
              <a:buFont typeface="Arial" panose="020B0604020202020204" pitchFamily="34" charset="0"/>
              <a:buChar char="•"/>
            </a:pPr>
            <a:r>
              <a:rPr lang="en-gb" b="1" dirty="0"/>
              <a:t>2 inspections concluded with a finding</a:t>
            </a:r>
            <a:r>
              <a:rPr lang="en-gb" sz="1900" dirty="0"/>
              <a:t> (in the amount of CZK </a:t>
            </a:r>
            <a:r>
              <a:rPr lang="en-gb" sz="18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</a:rPr>
              <a:t>21,426.96</a:t>
            </a:r>
            <a:r>
              <a:rPr lang="en-gb" sz="1900" dirty="0"/>
              <a:t>, i.e. the share of detected ineligible expenditure is 0.02%).</a:t>
            </a:r>
            <a:endParaRPr lang="cs-CZ" sz="1700" dirty="0"/>
          </a:p>
          <a:p>
            <a:pPr marL="400009" lvl="1" indent="0" algn="just" rtl="0"/>
            <a:endParaRPr lang="cs-CZ" sz="1700" u="sng" dirty="0"/>
          </a:p>
          <a:p>
            <a:pPr marL="400009" lvl="1" indent="0" algn="just" rtl="0"/>
            <a:endParaRPr lang="cs-CZ" sz="1700" u="sng" dirty="0"/>
          </a:p>
          <a:p>
            <a:pPr marL="0" indent="0" algn="just" rtl="0"/>
            <a:r>
              <a:rPr lang="en-gb" b="1" dirty="0"/>
              <a:t>    Most common errors: </a:t>
            </a:r>
          </a:p>
          <a:p>
            <a:pPr marL="857162" lvl="1" indent="-457153" algn="just" rtl="0">
              <a:buFont typeface="Arial" panose="020B0604020202020204" pitchFamily="34" charset="0"/>
              <a:buChar char="•"/>
            </a:pPr>
            <a:r>
              <a:rPr lang="en-gb" sz="2000" dirty="0">
                <a:solidFill>
                  <a:srgbClr val="000000"/>
                </a:solidFill>
                <a:ea typeface="Arial" panose="020B0604020202020204" pitchFamily="34" charset="0"/>
                <a:cs typeface="Times New Roman" panose="02020603050405020304" pitchFamily="18" charset="0"/>
              </a:rPr>
              <a:t>in </a:t>
            </a:r>
            <a:r>
              <a:rPr lang="en-gb" sz="20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Arial" panose="020B0604020202020204" pitchFamily="34" charset="0"/>
                <a:cs typeface="Times New Roman" panose="02020603050405020304" pitchFamily="18" charset="0"/>
              </a:rPr>
              <a:t>personnel expenses, exceeding the maximum amount of wages specified in the call in performance without a valid legal title;</a:t>
            </a:r>
            <a:endParaRPr lang="cs-CZ" sz="20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857162" lvl="1" indent="-457153" algn="just" rtl="0">
              <a:buFont typeface="Arial" panose="020B0604020202020204" pitchFamily="34" charset="0"/>
              <a:buChar char="•"/>
            </a:pPr>
            <a:r>
              <a:rPr lang="en-gb" sz="2000" dirty="0"/>
              <a:t>performance without a valid legal title.</a:t>
            </a:r>
          </a:p>
          <a:p>
            <a:pPr marL="400009" lvl="1" indent="0" algn="just" rtl="0"/>
            <a:endParaRPr lang="cs-CZ" dirty="0"/>
          </a:p>
          <a:p>
            <a:pPr marL="0" indent="0" rtl="0"/>
            <a:endParaRPr lang="cs-CZ" sz="5000" b="1" dirty="0"/>
          </a:p>
          <a:p>
            <a:pPr algn="ctr" rtl="0"/>
            <a:endParaRPr lang="cs-CZ" b="1" dirty="0">
              <a:solidFill>
                <a:srgbClr val="000099"/>
              </a:solidFill>
            </a:endParaRP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0214B3CC-DB7C-4EC9-9042-BC254D762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en-gb" sz="2800"/>
              <a:t>   Overview of inspections made in 2022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AFE2469A-FC1D-BA0A-81FF-4D41164AA4BD}"/>
              </a:ext>
            </a:extLst>
          </p:cNvPr>
          <p:cNvSpPr txBox="1"/>
          <p:nvPr/>
        </p:nvSpPr>
        <p:spPr>
          <a:xfrm>
            <a:off x="4540769" y="645699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1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63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16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8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21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dirty="0"/>
              <a:t>19.</a:t>
            </a:r>
          </a:p>
        </p:txBody>
      </p:sp>
    </p:spTree>
    <p:extLst>
      <p:ext uri="{BB962C8B-B14F-4D97-AF65-F5344CB8AC3E}">
        <p14:creationId xmlns:p14="http://schemas.microsoft.com/office/powerpoint/2010/main" val="11002783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en-gb"/>
              <a:t>Agenda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>
            <a:normAutofit lnSpcReduction="10000"/>
          </a:bodyPr>
          <a:lstStyle/>
          <a:p>
            <a:pPr marL="457152" lvl="1" indent="0" rtl="0"/>
            <a:r>
              <a:rPr lang="en-gb" sz="1800" b="1" dirty="0"/>
              <a:t>1.	Opening</a:t>
            </a:r>
          </a:p>
          <a:p>
            <a:pPr marL="457152" lvl="1" indent="0" rtl="0"/>
            <a:endParaRPr lang="cs-CZ" sz="1800" b="1" dirty="0"/>
          </a:p>
          <a:p>
            <a:pPr marL="457152" lvl="1" indent="0" rtl="0"/>
            <a:r>
              <a:rPr lang="en-gb" sz="1800" b="1" dirty="0"/>
              <a:t>2.	Current information of the OPTA MA - implementation of OPTA 2014+ and PTA 2021+ 	</a:t>
            </a:r>
          </a:p>
          <a:p>
            <a:pPr marL="457152" lvl="1" indent="0" rtl="0"/>
            <a:endParaRPr lang="cs-CZ" sz="1800" b="1" dirty="0"/>
          </a:p>
          <a:p>
            <a:pPr marL="457152" lvl="1" indent="0" rtl="0"/>
            <a:r>
              <a:rPr lang="en-gb" sz="1800" b="1" dirty="0"/>
              <a:t>3.	Approval of the 2022 Annual Implementation Report</a:t>
            </a:r>
          </a:p>
          <a:p>
            <a:pPr marL="457152" lvl="1" indent="0" rtl="0"/>
            <a:endParaRPr lang="cs-CZ" sz="1800" b="1" dirty="0"/>
          </a:p>
          <a:p>
            <a:pPr marL="457152" lvl="1" indent="0" rtl="0"/>
            <a:r>
              <a:rPr lang="en-gb" sz="1800" b="1" dirty="0"/>
              <a:t>4.	Current communication activities of the EU Fund Publicity and Evaluation Dept. </a:t>
            </a:r>
          </a:p>
          <a:p>
            <a:pPr marL="457152" lvl="1" indent="0" rtl="0"/>
            <a:endParaRPr lang="cs-CZ" sz="1800" b="1" dirty="0"/>
          </a:p>
          <a:p>
            <a:pPr marL="457152" lvl="1" indent="0" rtl="0"/>
            <a:r>
              <a:rPr lang="en-gb" sz="1800" b="1" dirty="0"/>
              <a:t>5.	Presentation of the Hradec </a:t>
            </a:r>
            <a:r>
              <a:rPr lang="en-gb" sz="1800" b="1" dirty="0" err="1"/>
              <a:t>Králové</a:t>
            </a:r>
            <a:r>
              <a:rPr lang="en-gb" sz="1800" b="1" dirty="0"/>
              <a:t> - Pardubice Agglomeration ITI</a:t>
            </a:r>
          </a:p>
          <a:p>
            <a:pPr marL="457152" lvl="1" indent="0" rtl="0"/>
            <a:endParaRPr lang="cs-CZ" sz="1800" b="1" dirty="0"/>
          </a:p>
          <a:p>
            <a:pPr marL="457152" lvl="1" indent="0" rtl="0"/>
            <a:r>
              <a:rPr lang="en-gb" sz="1800" b="1" dirty="0"/>
              <a:t>6.	Miscellaneous</a:t>
            </a:r>
          </a:p>
          <a:p>
            <a:pPr marL="457152" lvl="1" indent="0" rtl="0"/>
            <a:endParaRPr lang="cs-CZ" sz="1800" b="1" dirty="0"/>
          </a:p>
          <a:p>
            <a:pPr marL="457152" lvl="1" indent="0" rtl="0"/>
            <a:r>
              <a:rPr lang="en-gb" sz="1800" b="1" dirty="0"/>
              <a:t>7.	Summary of the main conclusions</a:t>
            </a:r>
          </a:p>
          <a:p>
            <a:pPr marL="457152" lvl="1" indent="0" rtl="0"/>
            <a:endParaRPr lang="cs-CZ" sz="1800" b="1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BC1724E2-3E75-83EC-3FF0-1A996040D5FB}"/>
              </a:ext>
            </a:extLst>
          </p:cNvPr>
          <p:cNvSpPr txBox="1"/>
          <p:nvPr/>
        </p:nvSpPr>
        <p:spPr>
          <a:xfrm>
            <a:off x="4572000" y="648866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1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63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16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8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21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dirty="0"/>
              <a:t>2.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53BBF44D-1F77-40B5-A61D-86590F2F41E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620688"/>
            <a:ext cx="8291264" cy="5544616"/>
          </a:xfrm>
        </p:spPr>
        <p:txBody>
          <a:bodyPr rtlCol="0">
            <a:normAutofit/>
          </a:bodyPr>
          <a:lstStyle/>
          <a:p>
            <a:pPr marL="0" indent="0" rtl="0"/>
            <a:r>
              <a:rPr lang="en-gb" sz="5000" b="1" dirty="0"/>
              <a:t>   </a:t>
            </a:r>
          </a:p>
          <a:p>
            <a:pPr algn="just" rtl="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As part of the risk assessment in February 2022, OPTP was evaluated again</a:t>
            </a:r>
            <a:endParaRPr lang="cs-CZ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algn="just" rtl="0"/>
            <a:r>
              <a:rPr lang="en-gb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     as a </a:t>
            </a:r>
            <a:r>
              <a:rPr lang="en-gb" sz="1800" b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low risk programme</a:t>
            </a:r>
            <a:r>
              <a:rPr lang="cs" sz="1800" i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.</a:t>
            </a:r>
            <a:r>
              <a:rPr lang="cs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</a:t>
            </a:r>
          </a:p>
          <a:p>
            <a:pPr algn="just" rtl="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 2022, </a:t>
            </a:r>
            <a:r>
              <a:rPr lang="en-gb" sz="1800" b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no new significant risks</a:t>
            </a:r>
            <a:r>
              <a:rPr lang="en-gb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with a significant impact on the programme implementation were identified by the </a:t>
            </a:r>
            <a:r>
              <a:rPr lang="en-gb" sz="1800" dirty="0" err="1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MoRD</a:t>
            </a:r>
            <a:r>
              <a:rPr lang="en-gb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-NCA.</a:t>
            </a:r>
          </a:p>
          <a:p>
            <a:pPr algn="just" rtl="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In the assessment in February 2022</a:t>
            </a:r>
            <a:r>
              <a:rPr lang="en-gb" sz="1800" b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, both PAs of the programme were assessed as low-risk</a:t>
            </a:r>
            <a:r>
              <a:rPr lang="en-gb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 in the risk ‘Insufficient potential for absorbing the total allocation’, however, a lower spending was identified in PA2 Single Monitoring System. In 2022, the PA developed positively, achieving 100.6% of the total PA allocation in the status Legal acts, and increasing the status Funding claimed in payment requests to 91.03% of the total PA allocation. </a:t>
            </a:r>
          </a:p>
          <a:p>
            <a:pPr algn="just" rtl="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The programme has sufficient potential to </a:t>
            </a:r>
            <a:r>
              <a:rPr lang="en-gb" sz="1800" b="1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use up the total allocation</a:t>
            </a:r>
            <a:r>
              <a:rPr lang="en-gb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. </a:t>
            </a:r>
          </a:p>
          <a:p>
            <a:pPr algn="just" rtl="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" panose="020B0604020202020204" pitchFamily="34" charset="0"/>
                <a:ea typeface="MS Mincho" panose="02020609040205080304" pitchFamily="49" charset="-128"/>
              </a:rPr>
              <a:t>Physical and financial goals are not set for the programme.</a:t>
            </a:r>
          </a:p>
          <a:p>
            <a:pPr algn="just" rtl="0">
              <a:buFont typeface="Arial" panose="020B0604020202020204" pitchFamily="34" charset="0"/>
              <a:buChar char="•"/>
            </a:pPr>
            <a:r>
              <a:rPr lang="en-gb" sz="1800" dirty="0">
                <a:effectLst/>
                <a:latin typeface="Arial" panose="020B0604020202020204" pitchFamily="34" charset="0"/>
                <a:ea typeface="MS Mincho" panose="02020609040205080304" pitchFamily="49" charset="-128"/>
              </a:rPr>
              <a:t>No action plan has been established for the programme for 2022. </a:t>
            </a:r>
            <a:r>
              <a:rPr lang="en-gb" sz="1800" dirty="0">
                <a:effectLst/>
                <a:latin typeface="Arial" panose="020B0604020202020204" pitchFamily="34" charset="0"/>
                <a:ea typeface="MS Mincho" panose="02020609040205080304" pitchFamily="49" charset="-128"/>
                <a:cs typeface="Times New Roman" panose="02020603050405020304" pitchFamily="18" charset="0"/>
              </a:rPr>
              <a:t> </a:t>
            </a:r>
            <a:endParaRPr lang="cs-CZ" sz="1800" dirty="0">
              <a:effectLst/>
              <a:latin typeface="Calibri" panose="020F0502020204030204" pitchFamily="34" charset="0"/>
              <a:ea typeface="MS Mincho" panose="02020609040205080304" pitchFamily="49" charset="-128"/>
              <a:cs typeface="Times New Roman" panose="02020603050405020304" pitchFamily="18" charset="0"/>
            </a:endParaRPr>
          </a:p>
          <a:p>
            <a:pPr marL="400009" lvl="1" indent="0" algn="just" rtl="0"/>
            <a:endParaRPr lang="cs-CZ" dirty="0"/>
          </a:p>
          <a:p>
            <a:pPr marL="0" indent="0" rtl="0"/>
            <a:endParaRPr lang="cs-CZ" sz="5000" b="1" dirty="0"/>
          </a:p>
          <a:p>
            <a:pPr algn="ctr" rtl="0"/>
            <a:endParaRPr lang="cs-CZ" b="1" dirty="0">
              <a:solidFill>
                <a:srgbClr val="000099"/>
              </a:solidFill>
            </a:endParaRP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0214B3CC-DB7C-4EC9-9042-BC254D762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en-gb" sz="2800"/>
              <a:t>   Issues affecting OPTA performance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D8E73895-82B9-84E4-BC4A-6F2E8A2C6915}"/>
              </a:ext>
            </a:extLst>
          </p:cNvPr>
          <p:cNvSpPr txBox="1"/>
          <p:nvPr/>
        </p:nvSpPr>
        <p:spPr>
          <a:xfrm>
            <a:off x="4540769" y="645699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1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63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16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8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21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dirty="0"/>
              <a:t>20.</a:t>
            </a:r>
          </a:p>
        </p:txBody>
      </p:sp>
    </p:spTree>
    <p:extLst>
      <p:ext uri="{BB962C8B-B14F-4D97-AF65-F5344CB8AC3E}">
        <p14:creationId xmlns:p14="http://schemas.microsoft.com/office/powerpoint/2010/main" val="2286915380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53BBF44D-1F77-40B5-A61D-86590F2F4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algn="ctr" rtl="0"/>
            <a:endParaRPr lang="cs-CZ" b="1" dirty="0">
              <a:solidFill>
                <a:srgbClr val="000099"/>
              </a:solidFill>
            </a:endParaRPr>
          </a:p>
          <a:p>
            <a:pPr algn="ctr" rtl="0"/>
            <a:endParaRPr lang="cs-CZ" b="1" dirty="0">
              <a:solidFill>
                <a:srgbClr val="000099"/>
              </a:solidFill>
            </a:endParaRPr>
          </a:p>
          <a:p>
            <a:pPr algn="ctr" rtl="0"/>
            <a:r>
              <a:rPr lang="en-gb" b="1">
                <a:solidFill>
                  <a:srgbClr val="000099"/>
                </a:solidFill>
              </a:rPr>
              <a:t>4.</a:t>
            </a:r>
          </a:p>
          <a:p>
            <a:pPr algn="ctr" rtl="0"/>
            <a:r>
              <a:rPr lang="en-gb" b="1">
                <a:solidFill>
                  <a:srgbClr val="000099"/>
                </a:solidFill>
              </a:rPr>
              <a:t>Current communication activities of the EU Fund Publicity and Evaluation Dept. </a:t>
            </a:r>
          </a:p>
          <a:p>
            <a:pPr algn="ctr" rtl="0"/>
            <a:r>
              <a:rPr lang="en-gb" b="1">
                <a:solidFill>
                  <a:srgbClr val="000099"/>
                </a:solidFill>
              </a:rPr>
              <a:t>	</a:t>
            </a: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0214B3CC-DB7C-4EC9-9042-BC254D762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endParaRPr lang="cs-CZ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D415D4FC-D5F4-F822-70C4-61229DA22672}"/>
              </a:ext>
            </a:extLst>
          </p:cNvPr>
          <p:cNvSpPr txBox="1"/>
          <p:nvPr/>
        </p:nvSpPr>
        <p:spPr>
          <a:xfrm>
            <a:off x="4540769" y="645699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1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63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16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8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21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dirty="0"/>
              <a:t>21.</a:t>
            </a:r>
          </a:p>
        </p:txBody>
      </p:sp>
    </p:spTree>
    <p:extLst>
      <p:ext uri="{BB962C8B-B14F-4D97-AF65-F5344CB8AC3E}">
        <p14:creationId xmlns:p14="http://schemas.microsoft.com/office/powerpoint/2010/main" val="174357455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53BBF44D-1F77-40B5-A61D-86590F2F4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algn="ctr" rtl="0"/>
            <a:endParaRPr lang="cs-CZ" b="1" dirty="0">
              <a:solidFill>
                <a:srgbClr val="000099"/>
              </a:solidFill>
            </a:endParaRPr>
          </a:p>
          <a:p>
            <a:pPr algn="ctr" rtl="0"/>
            <a:endParaRPr lang="cs-CZ" b="1" dirty="0">
              <a:solidFill>
                <a:srgbClr val="000099"/>
              </a:solidFill>
            </a:endParaRPr>
          </a:p>
          <a:p>
            <a:pPr algn="ctr" rtl="0"/>
            <a:r>
              <a:rPr lang="en-gb" b="1">
                <a:solidFill>
                  <a:srgbClr val="000099"/>
                </a:solidFill>
              </a:rPr>
              <a:t>5.</a:t>
            </a:r>
          </a:p>
          <a:p>
            <a:pPr algn="ctr" rtl="0"/>
            <a:r>
              <a:rPr lang="en-gb" b="1">
                <a:solidFill>
                  <a:srgbClr val="000099"/>
                </a:solidFill>
              </a:rPr>
              <a:t>Presentation of the Hradec Králové - Pardubice Agglomeration ITI </a:t>
            </a:r>
          </a:p>
          <a:p>
            <a:pPr algn="ctr" rtl="0"/>
            <a:r>
              <a:rPr lang="en-gb" b="1">
                <a:solidFill>
                  <a:srgbClr val="000099"/>
                </a:solidFill>
              </a:rPr>
              <a:t>	</a:t>
            </a:r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0214B3CC-DB7C-4EC9-9042-BC254D762D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endParaRPr lang="cs-CZ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1D0FBA22-630D-BF1A-1A2E-37A67931C4B0}"/>
              </a:ext>
            </a:extLst>
          </p:cNvPr>
          <p:cNvSpPr txBox="1"/>
          <p:nvPr/>
        </p:nvSpPr>
        <p:spPr>
          <a:xfrm>
            <a:off x="4540769" y="645699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1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63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16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8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21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dirty="0"/>
              <a:t>22.</a:t>
            </a:r>
          </a:p>
        </p:txBody>
      </p:sp>
    </p:spTree>
    <p:extLst>
      <p:ext uri="{BB962C8B-B14F-4D97-AF65-F5344CB8AC3E}">
        <p14:creationId xmlns:p14="http://schemas.microsoft.com/office/powerpoint/2010/main" val="116432666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2343C3DE-02F0-4E14-A505-F40AB9F034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algn="ctr" rtl="0"/>
            <a:endParaRPr lang="cs-CZ" b="1" dirty="0">
              <a:solidFill>
                <a:srgbClr val="000099"/>
              </a:solidFill>
            </a:endParaRPr>
          </a:p>
          <a:p>
            <a:pPr algn="ctr" rtl="0"/>
            <a:endParaRPr lang="cs-CZ" b="1" dirty="0">
              <a:solidFill>
                <a:srgbClr val="000099"/>
              </a:solidFill>
            </a:endParaRPr>
          </a:p>
          <a:p>
            <a:pPr algn="ctr" rtl="0"/>
            <a:endParaRPr lang="cs-CZ" b="1" dirty="0">
              <a:solidFill>
                <a:srgbClr val="000099"/>
              </a:solidFill>
            </a:endParaRPr>
          </a:p>
          <a:p>
            <a:pPr algn="ctr" rtl="0"/>
            <a:r>
              <a:rPr lang="en-gb" b="1">
                <a:solidFill>
                  <a:srgbClr val="000099"/>
                </a:solidFill>
              </a:rPr>
              <a:t>6.	</a:t>
            </a:r>
          </a:p>
          <a:p>
            <a:pPr algn="ctr" rtl="0"/>
            <a:r>
              <a:rPr lang="en-gb" b="1">
                <a:solidFill>
                  <a:srgbClr val="000099"/>
                </a:solidFill>
              </a:rPr>
              <a:t>Miscellaneous</a:t>
            </a:r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23110365-6514-4660-9AD0-7D8CE8FFA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endParaRPr lang="cs-CZ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8822249B-A521-BDDC-7910-9AF0CD03F750}"/>
              </a:ext>
            </a:extLst>
          </p:cNvPr>
          <p:cNvSpPr txBox="1"/>
          <p:nvPr/>
        </p:nvSpPr>
        <p:spPr>
          <a:xfrm>
            <a:off x="4540769" y="645699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1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63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16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8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21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dirty="0"/>
              <a:t>23.</a:t>
            </a:r>
          </a:p>
        </p:txBody>
      </p:sp>
    </p:spTree>
    <p:extLst>
      <p:ext uri="{BB962C8B-B14F-4D97-AF65-F5344CB8AC3E}">
        <p14:creationId xmlns:p14="http://schemas.microsoft.com/office/powerpoint/2010/main" val="341756696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2343C3DE-02F0-4E14-A505-F40AB9F034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algn="ctr" rtl="0"/>
            <a:endParaRPr lang="cs-CZ" b="1" dirty="0">
              <a:solidFill>
                <a:srgbClr val="000099"/>
              </a:solidFill>
            </a:endParaRPr>
          </a:p>
          <a:p>
            <a:pPr algn="ctr" rtl="0"/>
            <a:endParaRPr lang="cs-CZ" b="1" dirty="0">
              <a:solidFill>
                <a:srgbClr val="000099"/>
              </a:solidFill>
            </a:endParaRPr>
          </a:p>
          <a:p>
            <a:pPr algn="ctr" rtl="0"/>
            <a:endParaRPr lang="cs-CZ" b="1" dirty="0">
              <a:solidFill>
                <a:srgbClr val="000099"/>
              </a:solidFill>
            </a:endParaRPr>
          </a:p>
          <a:p>
            <a:pPr algn="ctr" rtl="0"/>
            <a:r>
              <a:rPr lang="en-gb" b="1">
                <a:solidFill>
                  <a:srgbClr val="000099"/>
                </a:solidFill>
              </a:rPr>
              <a:t>7.	</a:t>
            </a:r>
          </a:p>
          <a:p>
            <a:pPr algn="ctr" rtl="0"/>
            <a:r>
              <a:rPr lang="en-gb" b="1">
                <a:solidFill>
                  <a:srgbClr val="000099"/>
                </a:solidFill>
              </a:rPr>
              <a:t>Summary of the main conclusions</a:t>
            </a:r>
          </a:p>
          <a:p>
            <a:pPr rtl="0"/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23110365-6514-4660-9AD0-7D8CE8FFA8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endParaRPr lang="cs-CZ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F691EAE8-DAD9-EB6E-C832-F6EAA134A9A7}"/>
              </a:ext>
            </a:extLst>
          </p:cNvPr>
          <p:cNvSpPr txBox="1"/>
          <p:nvPr/>
        </p:nvSpPr>
        <p:spPr>
          <a:xfrm>
            <a:off x="4540769" y="645699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1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63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16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8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21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dirty="0"/>
              <a:t>24.</a:t>
            </a:r>
          </a:p>
        </p:txBody>
      </p:sp>
    </p:spTree>
    <p:extLst>
      <p:ext uri="{BB962C8B-B14F-4D97-AF65-F5344CB8AC3E}">
        <p14:creationId xmlns:p14="http://schemas.microsoft.com/office/powerpoint/2010/main" val="224681608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7CF5A2DE-F3A0-4AEF-B0A6-A0B059DDDC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95536" y="1484784"/>
            <a:ext cx="8291264" cy="4608512"/>
          </a:xfrm>
        </p:spPr>
        <p:txBody>
          <a:bodyPr rtlCol="0"/>
          <a:lstStyle/>
          <a:p>
            <a:pPr algn="ctr" rtl="0"/>
            <a:endParaRPr lang="pl-PL" b="1" dirty="0">
              <a:solidFill>
                <a:srgbClr val="000099"/>
              </a:solidFill>
            </a:endParaRPr>
          </a:p>
          <a:p>
            <a:pPr algn="ctr" rtl="0"/>
            <a:endParaRPr lang="pl-PL" b="1" dirty="0">
              <a:solidFill>
                <a:srgbClr val="000099"/>
              </a:solidFill>
            </a:endParaRPr>
          </a:p>
          <a:p>
            <a:pPr algn="ctr" rtl="0"/>
            <a:endParaRPr lang="pl-PL" b="1" dirty="0">
              <a:solidFill>
                <a:srgbClr val="000099"/>
              </a:solidFill>
            </a:endParaRPr>
          </a:p>
          <a:p>
            <a:pPr algn="ctr" rtl="0"/>
            <a:endParaRPr lang="pl-PL" b="1" dirty="0">
              <a:solidFill>
                <a:srgbClr val="000099"/>
              </a:solidFill>
            </a:endParaRPr>
          </a:p>
          <a:p>
            <a:pPr algn="ctr" rtl="0"/>
            <a:r>
              <a:rPr lang="en-gb" b="1">
                <a:solidFill>
                  <a:srgbClr val="000099"/>
                </a:solidFill>
              </a:rPr>
              <a:t>Thank you for your attention.</a:t>
            </a:r>
          </a:p>
          <a:p>
            <a:pPr algn="ctr" rtl="0"/>
            <a:endParaRPr lang="pl-PL" b="1" dirty="0">
              <a:solidFill>
                <a:srgbClr val="000099"/>
              </a:solidFill>
            </a:endParaRPr>
          </a:p>
          <a:p>
            <a:pPr algn="ctr" rtl="0"/>
            <a:r>
              <a:rPr lang="en-gb" b="1">
                <a:solidFill>
                  <a:srgbClr val="000099"/>
                </a:solidFill>
              </a:rPr>
              <a:t>optp@mmr.cz</a:t>
            </a:r>
          </a:p>
          <a:p>
            <a:pPr rtl="0"/>
            <a:endParaRPr lang="cs-CZ" dirty="0"/>
          </a:p>
        </p:txBody>
      </p:sp>
      <p:sp>
        <p:nvSpPr>
          <p:cNvPr id="3" name="Nadpis 2">
            <a:extLst>
              <a:ext uri="{FF2B5EF4-FFF2-40B4-BE49-F238E27FC236}">
                <a16:creationId xmlns:a16="http://schemas.microsoft.com/office/drawing/2014/main" id="{82F12CD2-4B36-4D5D-A009-231493DFDC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endParaRPr lang="cs-CZ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CA514E14-0EBF-AFA4-ECE8-F2C4BE016847}"/>
              </a:ext>
            </a:extLst>
          </p:cNvPr>
          <p:cNvSpPr txBox="1"/>
          <p:nvPr/>
        </p:nvSpPr>
        <p:spPr>
          <a:xfrm>
            <a:off x="4540769" y="645699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1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63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16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8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21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dirty="0"/>
              <a:t>25.</a:t>
            </a:r>
          </a:p>
        </p:txBody>
      </p:sp>
    </p:spTree>
    <p:extLst>
      <p:ext uri="{BB962C8B-B14F-4D97-AF65-F5344CB8AC3E}">
        <p14:creationId xmlns:p14="http://schemas.microsoft.com/office/powerpoint/2010/main" val="108376304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algn="ctr" rtl="0"/>
            <a:r>
              <a:rPr lang="en-gb"/>
              <a:t>1. Opening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rtl="0" eaLnBrk="1" hangingPunct="1">
              <a:buFont typeface="Arial" charset="0"/>
              <a:buChar char="•"/>
            </a:pPr>
            <a:r>
              <a:rPr lang="en-gb">
                <a:latin typeface="Arial" charset="0"/>
                <a:cs typeface="Arial" charset="0"/>
              </a:rPr>
              <a:t>Opening remarks by a representative of OPTA MA</a:t>
            </a:r>
          </a:p>
          <a:p>
            <a:pPr rtl="0" eaLnBrk="1" hangingPunct="1">
              <a:buFont typeface="Arial" charset="0"/>
              <a:buChar char="•"/>
            </a:pPr>
            <a:endParaRPr lang="cs-CZ" dirty="0">
              <a:latin typeface="Arial" charset="0"/>
              <a:cs typeface="Arial" charset="0"/>
            </a:endParaRPr>
          </a:p>
          <a:p>
            <a:pPr rtl="0" eaLnBrk="1" hangingPunct="1">
              <a:buFont typeface="Arial" charset="0"/>
              <a:buChar char="•"/>
            </a:pPr>
            <a:r>
              <a:rPr lang="en-gb">
                <a:latin typeface="Arial" charset="0"/>
                <a:cs typeface="Arial" charset="0"/>
              </a:rPr>
              <a:t>Opening remarks by a representative of the Commission</a:t>
            </a:r>
          </a:p>
          <a:p>
            <a:pPr marL="0" indent="0" rtl="0" eaLnBrk="1" hangingPunct="1"/>
            <a:endParaRPr lang="cs-CZ" dirty="0">
              <a:latin typeface="Arial" charset="0"/>
              <a:cs typeface="Arial" charset="0"/>
            </a:endParaRPr>
          </a:p>
          <a:p>
            <a:pPr rtl="0" eaLnBrk="1" hangingPunct="1">
              <a:buFont typeface="Arial" charset="0"/>
              <a:buChar char="•"/>
            </a:pPr>
            <a:r>
              <a:rPr lang="en-gb">
                <a:latin typeface="Arial" charset="0"/>
                <a:cs typeface="Arial" charset="0"/>
              </a:rPr>
              <a:t>Discussion of the agenda</a:t>
            </a:r>
          </a:p>
          <a:p>
            <a:pPr rtl="0"/>
            <a:endParaRPr lang="cs-CZ" dirty="0"/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BC1724E2-3E75-83EC-3FF0-1A996040D5FB}"/>
              </a:ext>
            </a:extLst>
          </p:cNvPr>
          <p:cNvSpPr txBox="1"/>
          <p:nvPr/>
        </p:nvSpPr>
        <p:spPr>
          <a:xfrm>
            <a:off x="4716016" y="6488668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1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63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16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8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21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dirty="0"/>
              <a:t>3.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obsah 1">
            <a:extLst>
              <a:ext uri="{FF2B5EF4-FFF2-40B4-BE49-F238E27FC236}">
                <a16:creationId xmlns:a16="http://schemas.microsoft.com/office/drawing/2014/main" id="{53BBF44D-1F77-40B5-A61D-86590F2F41E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algn="ctr" rtl="0"/>
            <a:endParaRPr lang="cs-CZ" b="1" dirty="0">
              <a:solidFill>
                <a:srgbClr val="000099"/>
              </a:solidFill>
            </a:endParaRPr>
          </a:p>
          <a:p>
            <a:pPr algn="ctr" rtl="0"/>
            <a:endParaRPr lang="cs-CZ" b="1" dirty="0">
              <a:solidFill>
                <a:srgbClr val="000099"/>
              </a:solidFill>
            </a:endParaRPr>
          </a:p>
          <a:p>
            <a:pPr algn="ctr" rtl="0"/>
            <a:r>
              <a:rPr lang="en-gb" b="1" dirty="0">
                <a:solidFill>
                  <a:srgbClr val="000099"/>
                </a:solidFill>
              </a:rPr>
              <a:t>2.</a:t>
            </a:r>
          </a:p>
          <a:p>
            <a:pPr algn="ctr" rtl="0"/>
            <a:r>
              <a:rPr lang="en-gb" b="1" dirty="0">
                <a:solidFill>
                  <a:srgbClr val="000099"/>
                </a:solidFill>
              </a:rPr>
              <a:t>Current information of the OPTA MA - implementation of OPTA 2014+ and PTA 2021+</a:t>
            </a:r>
          </a:p>
          <a:p>
            <a:pPr algn="ctr" rtl="0"/>
            <a:r>
              <a:rPr lang="en-gb" b="1" dirty="0">
                <a:solidFill>
                  <a:srgbClr val="000099"/>
                </a:solidFill>
              </a:rPr>
              <a:t>	</a:t>
            </a:r>
          </a:p>
        </p:txBody>
      </p:sp>
      <p:sp>
        <p:nvSpPr>
          <p:cNvPr id="3" name="TextovéPole 3">
            <a:extLst>
              <a:ext uri="{FF2B5EF4-FFF2-40B4-BE49-F238E27FC236}">
                <a16:creationId xmlns:a16="http://schemas.microsoft.com/office/drawing/2014/main" id="{BC1724E2-3E75-83EC-3FF0-1A996040D5FB}"/>
              </a:ext>
            </a:extLst>
          </p:cNvPr>
          <p:cNvSpPr txBox="1"/>
          <p:nvPr/>
        </p:nvSpPr>
        <p:spPr>
          <a:xfrm>
            <a:off x="4540769" y="645699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1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63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16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8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21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dirty="0"/>
              <a:t>4.</a:t>
            </a:r>
          </a:p>
        </p:txBody>
      </p:sp>
    </p:spTree>
    <p:extLst>
      <p:ext uri="{BB962C8B-B14F-4D97-AF65-F5344CB8AC3E}">
        <p14:creationId xmlns:p14="http://schemas.microsoft.com/office/powerpoint/2010/main" val="183860799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89153" y="836712"/>
            <a:ext cx="8291264" cy="1040050"/>
          </a:xfrm>
        </p:spPr>
        <p:txBody>
          <a:bodyPr rtlCol="0"/>
          <a:lstStyle/>
          <a:p>
            <a:pPr algn="ctr" rtl="0"/>
            <a:r>
              <a:rPr lang="en-gb" dirty="0"/>
              <a:t>Current information </a:t>
            </a:r>
            <a:br>
              <a:rPr lang="cs-CZ" dirty="0"/>
            </a:br>
            <a:r>
              <a:rPr lang="en-gb" dirty="0"/>
              <a:t>about OPTA 2014-2020</a:t>
            </a:r>
          </a:p>
        </p:txBody>
      </p:sp>
      <p:graphicFrame>
        <p:nvGraphicFramePr>
          <p:cNvPr id="10" name="Zástupný symbol pro obsah 9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27600612"/>
              </p:ext>
            </p:extLst>
          </p:nvPr>
        </p:nvGraphicFramePr>
        <p:xfrm>
          <a:off x="389153" y="2106821"/>
          <a:ext cx="8503327" cy="3134969"/>
        </p:xfrm>
        <a:graphic>
          <a:graphicData uri="http://schemas.openxmlformats.org/drawingml/2006/table">
            <a:tbl>
              <a:tblPr>
                <a:effectLst/>
              </a:tblPr>
              <a:tblGrid>
                <a:gridCol w="732844">
                  <a:extLst>
                    <a:ext uri="{9D8B030D-6E8A-4147-A177-3AD203B41FA5}">
                      <a16:colId xmlns:a16="http://schemas.microsoft.com/office/drawing/2014/main" val="4145134237"/>
                    </a:ext>
                  </a:extLst>
                </a:gridCol>
                <a:gridCol w="1080120">
                  <a:extLst>
                    <a:ext uri="{9D8B030D-6E8A-4147-A177-3AD203B41FA5}">
                      <a16:colId xmlns:a16="http://schemas.microsoft.com/office/drawing/2014/main" val="1976831469"/>
                    </a:ext>
                  </a:extLst>
                </a:gridCol>
                <a:gridCol w="1001451">
                  <a:extLst>
                    <a:ext uri="{9D8B030D-6E8A-4147-A177-3AD203B41FA5}">
                      <a16:colId xmlns:a16="http://schemas.microsoft.com/office/drawing/2014/main" val="1140237575"/>
                    </a:ext>
                  </a:extLst>
                </a:gridCol>
                <a:gridCol w="792367">
                  <a:extLst>
                    <a:ext uri="{9D8B030D-6E8A-4147-A177-3AD203B41FA5}">
                      <a16:colId xmlns:a16="http://schemas.microsoft.com/office/drawing/2014/main" val="2589902604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519103733"/>
                    </a:ext>
                  </a:extLst>
                </a:gridCol>
                <a:gridCol w="792088">
                  <a:extLst>
                    <a:ext uri="{9D8B030D-6E8A-4147-A177-3AD203B41FA5}">
                      <a16:colId xmlns:a16="http://schemas.microsoft.com/office/drawing/2014/main" val="2691315807"/>
                    </a:ext>
                  </a:extLst>
                </a:gridCol>
                <a:gridCol w="720080">
                  <a:extLst>
                    <a:ext uri="{9D8B030D-6E8A-4147-A177-3AD203B41FA5}">
                      <a16:colId xmlns:a16="http://schemas.microsoft.com/office/drawing/2014/main" val="680944006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1495533065"/>
                    </a:ext>
                  </a:extLst>
                </a:gridCol>
                <a:gridCol w="864096">
                  <a:extLst>
                    <a:ext uri="{9D8B030D-6E8A-4147-A177-3AD203B41FA5}">
                      <a16:colId xmlns:a16="http://schemas.microsoft.com/office/drawing/2014/main" val="612333441"/>
                    </a:ext>
                  </a:extLst>
                </a:gridCol>
                <a:gridCol w="792089">
                  <a:extLst>
                    <a:ext uri="{9D8B030D-6E8A-4147-A177-3AD203B41FA5}">
                      <a16:colId xmlns:a16="http://schemas.microsoft.com/office/drawing/2014/main" val="1878831456"/>
                    </a:ext>
                  </a:extLst>
                </a:gridCol>
              </a:tblGrid>
              <a:tr h="922965"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Priority Axis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Allocation in CZK million</a:t>
                      </a:r>
                      <a:b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share)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Submitted projects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Projects with issued legal act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Completed projects</a:t>
                      </a:r>
                      <a:br>
                        <a:rPr lang="cs-CZ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(status PP40, PP41, PP42 and PP43)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25936223"/>
                  </a:ext>
                </a:extLst>
              </a:tr>
              <a:tr h="575479">
                <a:tc v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 CZK million</a:t>
                      </a:r>
                      <a:b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share)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of allocation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 CZK million</a:t>
                      </a:r>
                      <a:b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share)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of allocation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 CZK million</a:t>
                      </a:r>
                      <a:br>
                        <a:rPr lang="pt-BR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</a:br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share)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number</a:t>
                      </a:r>
                    </a:p>
                  </a:txBody>
                  <a:tcPr marL="9199" marR="9199" marT="9199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F81BD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49369187"/>
                  </a:ext>
                </a:extLst>
              </a:tr>
              <a:tr h="38861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 1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4 2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5 510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5 510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222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4 492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43586470"/>
                  </a:ext>
                </a:extLst>
              </a:tr>
              <a:tr h="38861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 2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179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183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183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37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83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8595318"/>
                  </a:ext>
                </a:extLst>
              </a:tr>
              <a:tr h="388617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9199" marR="9199" marT="9199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</a:t>
                      </a:r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408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</a:t>
                      </a:r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694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265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 </a:t>
                      </a:r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694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38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265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123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5 476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52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219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6350" marR="6350" marT="6350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701467158"/>
                  </a:ext>
                </a:extLst>
              </a:tr>
            </a:tbl>
          </a:graphicData>
        </a:graphic>
      </p:graphicFrame>
      <p:sp>
        <p:nvSpPr>
          <p:cNvPr id="4" name="TextovéPole 3"/>
          <p:cNvSpPr txBox="1"/>
          <p:nvPr/>
        </p:nvSpPr>
        <p:spPr>
          <a:xfrm>
            <a:off x="389153" y="5252822"/>
            <a:ext cx="15249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gb" sz="1000" i="1" dirty="0"/>
              <a:t>Data as of </a:t>
            </a:r>
            <a:r>
              <a:rPr lang="cs-CZ" sz="1000" i="1" dirty="0"/>
              <a:t>02</a:t>
            </a:r>
            <a:r>
              <a:rPr lang="en-gb" sz="1000" i="1" dirty="0"/>
              <a:t>.0</a:t>
            </a:r>
            <a:r>
              <a:rPr lang="cs-CZ" sz="1000" i="1" dirty="0"/>
              <a:t>5</a:t>
            </a:r>
            <a:r>
              <a:rPr lang="en-gb" sz="1000" i="1" dirty="0"/>
              <a:t>.2023</a:t>
            </a:r>
          </a:p>
          <a:p>
            <a:pPr rtl="0"/>
            <a:r>
              <a:rPr lang="en-gb" sz="1000" i="1" dirty="0"/>
              <a:t>Source: MS2014+</a:t>
            </a:r>
          </a:p>
        </p:txBody>
      </p:sp>
      <p:sp>
        <p:nvSpPr>
          <p:cNvPr id="2" name="TextovéPole 3">
            <a:extLst>
              <a:ext uri="{FF2B5EF4-FFF2-40B4-BE49-F238E27FC236}">
                <a16:creationId xmlns:a16="http://schemas.microsoft.com/office/drawing/2014/main" id="{AF6ECE4F-F44A-E432-C54E-F3804DFE71C6}"/>
              </a:ext>
            </a:extLst>
          </p:cNvPr>
          <p:cNvSpPr txBox="1"/>
          <p:nvPr/>
        </p:nvSpPr>
        <p:spPr>
          <a:xfrm>
            <a:off x="4540769" y="645699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1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63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16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8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21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dirty="0"/>
              <a:t>5.</a:t>
            </a:r>
          </a:p>
        </p:txBody>
      </p:sp>
    </p:spTree>
    <p:extLst>
      <p:ext uri="{BB962C8B-B14F-4D97-AF65-F5344CB8AC3E}">
        <p14:creationId xmlns:p14="http://schemas.microsoft.com/office/powerpoint/2010/main" val="31118686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539552" y="1052736"/>
            <a:ext cx="8291264" cy="1080120"/>
          </a:xfrm>
        </p:spPr>
        <p:txBody>
          <a:bodyPr rtlCol="0"/>
          <a:lstStyle/>
          <a:p>
            <a:pPr algn="ctr" rtl="0"/>
            <a:r>
              <a:rPr lang="en-gb"/>
              <a:t>Current information about absorption </a:t>
            </a:r>
            <a:br>
              <a:rPr lang="cs-CZ" dirty="0"/>
            </a:br>
            <a:r>
              <a:rPr lang="en-gb"/>
              <a:t>OPTA 2014-2020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386368" y="4899353"/>
            <a:ext cx="153663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gb" sz="1000" i="1" dirty="0"/>
              <a:t>Data as of </a:t>
            </a:r>
            <a:r>
              <a:rPr lang="cs-CZ" sz="1000" i="1" dirty="0"/>
              <a:t>02</a:t>
            </a:r>
            <a:r>
              <a:rPr lang="en-gb" sz="1000" i="1" dirty="0"/>
              <a:t>.0</a:t>
            </a:r>
            <a:r>
              <a:rPr lang="cs-CZ" sz="1000" i="1" dirty="0"/>
              <a:t>5</a:t>
            </a:r>
            <a:r>
              <a:rPr lang="en-gb" sz="1000" i="1" dirty="0"/>
              <a:t>.2023</a:t>
            </a:r>
          </a:p>
          <a:p>
            <a:pPr rtl="0"/>
            <a:r>
              <a:rPr lang="en-gb" sz="1000" i="1" dirty="0"/>
              <a:t>Source: MS2014+</a:t>
            </a:r>
          </a:p>
          <a:p>
            <a:pPr rtl="0"/>
            <a:endParaRPr lang="cs-CZ" sz="1000" i="1" dirty="0"/>
          </a:p>
        </p:txBody>
      </p:sp>
      <p:graphicFrame>
        <p:nvGraphicFramePr>
          <p:cNvPr id="6" name="Zástupný obsah 5">
            <a:extLst>
              <a:ext uri="{FF2B5EF4-FFF2-40B4-BE49-F238E27FC236}">
                <a16:creationId xmlns:a16="http://schemas.microsoft.com/office/drawing/2014/main" id="{6890F41B-F79F-4A6F-9D61-A4DD751B90EA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2173194"/>
              </p:ext>
            </p:extLst>
          </p:nvPr>
        </p:nvGraphicFramePr>
        <p:xfrm>
          <a:off x="386368" y="2434691"/>
          <a:ext cx="8147496" cy="2501353"/>
        </p:xfrm>
        <a:graphic>
          <a:graphicData uri="http://schemas.openxmlformats.org/drawingml/2006/table">
            <a:tbl>
              <a:tblPr/>
              <a:tblGrid>
                <a:gridCol w="801722">
                  <a:extLst>
                    <a:ext uri="{9D8B030D-6E8A-4147-A177-3AD203B41FA5}">
                      <a16:colId xmlns:a16="http://schemas.microsoft.com/office/drawing/2014/main" val="1476967751"/>
                    </a:ext>
                  </a:extLst>
                </a:gridCol>
                <a:gridCol w="1097925">
                  <a:extLst>
                    <a:ext uri="{9D8B030D-6E8A-4147-A177-3AD203B41FA5}">
                      <a16:colId xmlns:a16="http://schemas.microsoft.com/office/drawing/2014/main" val="864795449"/>
                    </a:ext>
                  </a:extLst>
                </a:gridCol>
                <a:gridCol w="1100643">
                  <a:extLst>
                    <a:ext uri="{9D8B030D-6E8A-4147-A177-3AD203B41FA5}">
                      <a16:colId xmlns:a16="http://schemas.microsoft.com/office/drawing/2014/main" val="1085773524"/>
                    </a:ext>
                  </a:extLst>
                </a:gridCol>
                <a:gridCol w="872362">
                  <a:extLst>
                    <a:ext uri="{9D8B030D-6E8A-4147-A177-3AD203B41FA5}">
                      <a16:colId xmlns:a16="http://schemas.microsoft.com/office/drawing/2014/main" val="2504682743"/>
                    </a:ext>
                  </a:extLst>
                </a:gridCol>
                <a:gridCol w="923997">
                  <a:extLst>
                    <a:ext uri="{9D8B030D-6E8A-4147-A177-3AD203B41FA5}">
                      <a16:colId xmlns:a16="http://schemas.microsoft.com/office/drawing/2014/main" val="3155679608"/>
                    </a:ext>
                  </a:extLst>
                </a:gridCol>
                <a:gridCol w="923997">
                  <a:extLst>
                    <a:ext uri="{9D8B030D-6E8A-4147-A177-3AD203B41FA5}">
                      <a16:colId xmlns:a16="http://schemas.microsoft.com/office/drawing/2014/main" val="2511329243"/>
                    </a:ext>
                  </a:extLst>
                </a:gridCol>
                <a:gridCol w="837032">
                  <a:extLst>
                    <a:ext uri="{9D8B030D-6E8A-4147-A177-3AD203B41FA5}">
                      <a16:colId xmlns:a16="http://schemas.microsoft.com/office/drawing/2014/main" val="3513245061"/>
                    </a:ext>
                  </a:extLst>
                </a:gridCol>
                <a:gridCol w="839750">
                  <a:extLst>
                    <a:ext uri="{9D8B030D-6E8A-4147-A177-3AD203B41FA5}">
                      <a16:colId xmlns:a16="http://schemas.microsoft.com/office/drawing/2014/main" val="1925191878"/>
                    </a:ext>
                  </a:extLst>
                </a:gridCol>
                <a:gridCol w="750068">
                  <a:extLst>
                    <a:ext uri="{9D8B030D-6E8A-4147-A177-3AD203B41FA5}">
                      <a16:colId xmlns:a16="http://schemas.microsoft.com/office/drawing/2014/main" val="2455587615"/>
                    </a:ext>
                  </a:extLst>
                </a:gridCol>
              </a:tblGrid>
              <a:tr h="489106">
                <a:tc rowSpan="3"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Priority Axis</a:t>
                      </a:r>
                    </a:p>
                  </a:txBody>
                  <a:tcPr marL="8734" marR="8734" marT="87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Allocation in CZK million</a:t>
                      </a:r>
                    </a:p>
                  </a:txBody>
                  <a:tcPr marL="8734" marR="8734" marT="87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Claimed payment requests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Authorized Aggregate Requests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Certified funds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h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00730646"/>
                  </a:ext>
                </a:extLst>
              </a:tr>
              <a:tr h="244553">
                <a:tc v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 CZK million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 CZK million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893C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of allocation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 CZK million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893C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of allocation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 CZK million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6893C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in EUR million (EU share)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% of allocation 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59312100"/>
                  </a:ext>
                </a:extLst>
              </a:tr>
              <a:tr h="505537">
                <a:tc v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 (EU share)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share)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share)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(EU share)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 v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rtl="0"/>
                      <a:endParaRPr lang="cs-CZ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08256935"/>
                  </a:ext>
                </a:extLst>
              </a:tr>
              <a:tr h="24455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 1</a:t>
                      </a:r>
                    </a:p>
                  </a:txBody>
                  <a:tcPr marL="8734" marR="8734" marT="87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4 2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09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34" marR="8734" marT="87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4 340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48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102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63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4 229.48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01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4 147.77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160.24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41642310"/>
                  </a:ext>
                </a:extLst>
              </a:tr>
              <a:tr h="24455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PA 2</a:t>
                      </a:r>
                    </a:p>
                  </a:txBody>
                  <a:tcPr marL="8734" marR="8734" marT="87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07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34" marR="8734" marT="87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1 139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</a:t>
                      </a:r>
                      <a:endParaRPr lang="en-gb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1 124.10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1 111.40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43.16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cs-CZ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</a:t>
                      </a:r>
                      <a:r>
                        <a:rPr lang="en-gb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7E6E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325403996"/>
                  </a:ext>
                </a:extLst>
              </a:tr>
              <a:tr h="49784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8734" marR="8734" marT="87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5 4</a:t>
                      </a:r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08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34" marR="8734" marT="8734" marB="0" anchor="ctr">
                    <a:lnL w="1270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5 479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92</a:t>
                      </a:r>
                      <a:endParaRPr lang="en-gb" sz="16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101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5 353.58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</a:t>
                      </a:r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99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5 259.17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203.40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ctr"/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</a:t>
                      </a:r>
                      <a:r>
                        <a:rPr lang="cs-CZ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  <a:r>
                        <a:rPr lang="en-gb" sz="16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%</a:t>
                      </a:r>
                    </a:p>
                  </a:txBody>
                  <a:tcPr marL="8734" marR="8734" marT="8734" marB="0" anchor="ctr">
                    <a:lnL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FFFF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893C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676788441"/>
                  </a:ext>
                </a:extLst>
              </a:tr>
            </a:tbl>
          </a:graphicData>
        </a:graphic>
      </p:graphicFrame>
      <p:sp>
        <p:nvSpPr>
          <p:cNvPr id="2" name="TextovéPole 3">
            <a:extLst>
              <a:ext uri="{FF2B5EF4-FFF2-40B4-BE49-F238E27FC236}">
                <a16:creationId xmlns:a16="http://schemas.microsoft.com/office/drawing/2014/main" id="{647431E9-98ED-16B6-6D5F-8D61E0B85B52}"/>
              </a:ext>
            </a:extLst>
          </p:cNvPr>
          <p:cNvSpPr txBox="1"/>
          <p:nvPr/>
        </p:nvSpPr>
        <p:spPr>
          <a:xfrm>
            <a:off x="4540769" y="645699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1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63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16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8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21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dirty="0"/>
              <a:t>6.</a:t>
            </a:r>
          </a:p>
        </p:txBody>
      </p:sp>
    </p:spTree>
    <p:extLst>
      <p:ext uri="{BB962C8B-B14F-4D97-AF65-F5344CB8AC3E}">
        <p14:creationId xmlns:p14="http://schemas.microsoft.com/office/powerpoint/2010/main" val="812161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395536" y="2060848"/>
            <a:ext cx="8136904" cy="3960440"/>
          </a:xfrm>
        </p:spPr>
        <p:txBody>
          <a:bodyPr rtlCol="0">
            <a:normAutofit fontScale="70000" lnSpcReduction="20000"/>
          </a:bodyPr>
          <a:lstStyle/>
          <a:p>
            <a:pPr marL="0" indent="0" algn="just" rtl="0">
              <a:spcBef>
                <a:spcPts val="600"/>
              </a:spcBef>
              <a:spcAft>
                <a:spcPts val="600"/>
              </a:spcAft>
            </a:pPr>
            <a:endParaRPr lang="cs-CZ" sz="4000" dirty="0"/>
          </a:p>
          <a:p>
            <a:pPr marL="457153" indent="-457153" algn="just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600"/>
              <a:t>Predictions of funds in key statuses of absorption (i.e. legal acts, claimed payment requests and aggregate requests) were met in OPTA.</a:t>
            </a:r>
          </a:p>
          <a:p>
            <a:pPr marL="457153" indent="-457153" algn="just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600"/>
              <a:t>The spending prediction in financial status </a:t>
            </a:r>
            <a:r>
              <a:rPr lang="en-gb" sz="2600" i="1"/>
              <a:t>Funding in legal acts on grant award</a:t>
            </a:r>
            <a:r>
              <a:rPr lang="en-gb" sz="2600"/>
              <a:t> was met in 4Q 2022 at 105.45% and in 1Q 2023 at 103.93%.  </a:t>
            </a:r>
          </a:p>
          <a:p>
            <a:pPr marL="457153" indent="-457153" algn="just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600"/>
              <a:t>The spending prediction in financial status </a:t>
            </a:r>
            <a:r>
              <a:rPr lang="en-gb" sz="2600" i="1"/>
              <a:t>Funding claimed in payment requests</a:t>
            </a:r>
            <a:r>
              <a:rPr lang="en-gb" sz="2600"/>
              <a:t> was met in 4Q 2022 at 100.15% and in 1Q 2023 at 101.16%.  </a:t>
            </a:r>
          </a:p>
          <a:p>
            <a:pPr marL="457153" indent="-457153" algn="just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600"/>
              <a:t>The spending prediction in financial status </a:t>
            </a:r>
            <a:r>
              <a:rPr lang="en-gb" sz="2600" i="1"/>
              <a:t>Funding in aggregate requests authorised by the MA</a:t>
            </a:r>
            <a:r>
              <a:rPr lang="en-gb" sz="2600"/>
              <a:t> was met in 4Q 2022 at 101.96% and in 1Q 2023 at 100.25%.  </a:t>
            </a:r>
          </a:p>
          <a:p>
            <a:pPr marL="457153" indent="-457153" algn="just" rtl="0"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cs-CZ" sz="4200" dirty="0"/>
          </a:p>
          <a:p>
            <a:pPr rtl="0"/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1440160"/>
          </a:xfrm>
        </p:spPr>
        <p:txBody>
          <a:bodyPr rtlCol="0">
            <a:noAutofit/>
          </a:bodyPr>
          <a:lstStyle/>
          <a:p>
            <a:pPr algn="ctr" rtl="0"/>
            <a:r>
              <a:rPr lang="en-gb"/>
              <a:t>Half-yearly assessment of predictions </a:t>
            </a:r>
            <a:br>
              <a:rPr lang="cs-CZ" dirty="0"/>
            </a:br>
            <a:r>
              <a:rPr lang="en-gb"/>
              <a:t>OPTA 2014-2020 for the period </a:t>
            </a:r>
            <a:br>
              <a:rPr lang="cs-CZ" dirty="0"/>
            </a:br>
            <a:r>
              <a:rPr lang="en-gb"/>
              <a:t>from 01.10.2022 to 31.03.2023 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633AEAB4-0C5F-476A-3410-D965A753BAF0}"/>
              </a:ext>
            </a:extLst>
          </p:cNvPr>
          <p:cNvSpPr txBox="1"/>
          <p:nvPr/>
        </p:nvSpPr>
        <p:spPr>
          <a:xfrm>
            <a:off x="4540769" y="645699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1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63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16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8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21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dirty="0"/>
              <a:t>7.</a:t>
            </a:r>
          </a:p>
        </p:txBody>
      </p:sp>
    </p:spTree>
    <p:extLst>
      <p:ext uri="{BB962C8B-B14F-4D97-AF65-F5344CB8AC3E}">
        <p14:creationId xmlns:p14="http://schemas.microsoft.com/office/powerpoint/2010/main" val="59048546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1430902"/>
          </a:xfrm>
        </p:spPr>
        <p:txBody>
          <a:bodyPr rtlCol="0"/>
          <a:lstStyle/>
          <a:p>
            <a:pPr algn="ctr" rtl="0"/>
            <a:r>
              <a:rPr lang="en-gb"/>
              <a:t>Half-yearly assessment of predictions </a:t>
            </a:r>
            <a:br>
              <a:rPr lang="cs-CZ" dirty="0"/>
            </a:br>
            <a:r>
              <a:rPr lang="en-gb"/>
              <a:t>OPTA 2014-2020 for the period </a:t>
            </a:r>
            <a:br>
              <a:rPr lang="cs-CZ" dirty="0"/>
            </a:br>
            <a:r>
              <a:rPr lang="en-gb"/>
              <a:t>from 01.10.2022 to 31.03.2023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1668429" y="4433735"/>
            <a:ext cx="1911449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gb" sz="1000" i="1"/>
              <a:t>Source: MS2014+</a:t>
            </a:r>
          </a:p>
          <a:p>
            <a:pPr rtl="0"/>
            <a:endParaRPr lang="cs-CZ" sz="1600" i="1" dirty="0"/>
          </a:p>
        </p:txBody>
      </p:sp>
      <p:graphicFrame>
        <p:nvGraphicFramePr>
          <p:cNvPr id="7" name="Tabulka 7">
            <a:extLst>
              <a:ext uri="{FF2B5EF4-FFF2-40B4-BE49-F238E27FC236}">
                <a16:creationId xmlns:a16="http://schemas.microsoft.com/office/drawing/2014/main" id="{DBFEA4AA-0FB2-416E-B59F-6E80439D0BB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87980041"/>
              </p:ext>
            </p:extLst>
          </p:nvPr>
        </p:nvGraphicFramePr>
        <p:xfrm>
          <a:off x="1656969" y="2492896"/>
          <a:ext cx="5830062" cy="2194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230143">
                  <a:extLst>
                    <a:ext uri="{9D8B030D-6E8A-4147-A177-3AD203B41FA5}">
                      <a16:colId xmlns:a16="http://schemas.microsoft.com/office/drawing/2014/main" val="4182134168"/>
                    </a:ext>
                  </a:extLst>
                </a:gridCol>
                <a:gridCol w="1280892">
                  <a:extLst>
                    <a:ext uri="{9D8B030D-6E8A-4147-A177-3AD203B41FA5}">
                      <a16:colId xmlns:a16="http://schemas.microsoft.com/office/drawing/2014/main" val="980731604"/>
                    </a:ext>
                  </a:extLst>
                </a:gridCol>
                <a:gridCol w="1319027">
                  <a:extLst>
                    <a:ext uri="{9D8B030D-6E8A-4147-A177-3AD203B41FA5}">
                      <a16:colId xmlns:a16="http://schemas.microsoft.com/office/drawing/2014/main" val="2879345275"/>
                    </a:ext>
                  </a:extLst>
                </a:gridCol>
              </a:tblGrid>
              <a:tr h="447319">
                <a:tc>
                  <a:txBody>
                    <a:bodyPr/>
                    <a:lstStyle/>
                    <a:p>
                      <a:pPr marL="0" algn="l" defTabSz="914305" rtl="0" eaLnBrk="1" latinLnBrk="0" hangingPunct="1"/>
                      <a:r>
                        <a:rPr lang="en-gb" sz="20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% achievement of prediction - statuses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2000"/>
                        <a:t>4Q 2022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2000"/>
                        <a:t>1Q 2023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9989561"/>
                  </a:ext>
                </a:extLst>
              </a:tr>
              <a:tr h="323979">
                <a:tc>
                  <a:txBody>
                    <a:bodyPr/>
                    <a:lstStyle/>
                    <a:p>
                      <a:pPr marL="0" algn="l" defTabSz="914305" rtl="0" eaLnBrk="1" latinLnBrk="0" hangingPunct="1"/>
                      <a:r>
                        <a:rPr lang="en-gb" sz="20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legal acts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2000" b="0"/>
                        <a:t>105.45%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2000" b="0"/>
                        <a:t>103.93%</a:t>
                      </a:r>
                    </a:p>
                  </a:txBody>
                  <a:tcPr anchor="ctr"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extLst>
                  <a:ext uri="{0D108BD9-81ED-4DB2-BD59-A6C34878D82A}">
                    <a16:rowId xmlns:a16="http://schemas.microsoft.com/office/drawing/2014/main" val="807499269"/>
                  </a:ext>
                </a:extLst>
              </a:tr>
              <a:tr h="395942">
                <a:tc>
                  <a:txBody>
                    <a:bodyPr/>
                    <a:lstStyle/>
                    <a:p>
                      <a:pPr marL="0" algn="l" defTabSz="914305" rtl="0" eaLnBrk="1" latinLnBrk="0" hangingPunct="1"/>
                      <a:r>
                        <a:rPr lang="en-gb" sz="20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claimed payment requests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2000" b="0"/>
                        <a:t>100.15%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2000" b="0"/>
                        <a:t>101.16%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25563568"/>
                  </a:ext>
                </a:extLst>
              </a:tr>
              <a:tr h="686249">
                <a:tc>
                  <a:txBody>
                    <a:bodyPr/>
                    <a:lstStyle/>
                    <a:p>
                      <a:pPr marL="0" algn="l" defTabSz="914305" rtl="0" eaLnBrk="1" latinLnBrk="0" hangingPunct="1"/>
                      <a:r>
                        <a:rPr lang="en-gb" sz="2000" b="1" kern="120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Aggregate requests authorized by MA</a:t>
                      </a:r>
                    </a:p>
                  </a:txBody>
                  <a:tcPr anchor="ctr"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2000" b="0"/>
                        <a:t>101.96%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rtl="0"/>
                      <a:r>
                        <a:rPr lang="en-gb" sz="2000" b="0"/>
                        <a:t>100.25%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969188038"/>
                  </a:ext>
                </a:extLst>
              </a:tr>
            </a:tbl>
          </a:graphicData>
        </a:graphic>
      </p:graphicFrame>
      <p:sp>
        <p:nvSpPr>
          <p:cNvPr id="2" name="TextovéPole 3">
            <a:extLst>
              <a:ext uri="{FF2B5EF4-FFF2-40B4-BE49-F238E27FC236}">
                <a16:creationId xmlns:a16="http://schemas.microsoft.com/office/drawing/2014/main" id="{63878B8F-4F33-AB4C-CBB0-D2B08AB9BC58}"/>
              </a:ext>
            </a:extLst>
          </p:cNvPr>
          <p:cNvSpPr txBox="1"/>
          <p:nvPr/>
        </p:nvSpPr>
        <p:spPr>
          <a:xfrm>
            <a:off x="4540769" y="645699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1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63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16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8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21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dirty="0"/>
              <a:t>8.</a:t>
            </a:r>
          </a:p>
        </p:txBody>
      </p:sp>
    </p:spTree>
    <p:extLst>
      <p:ext uri="{BB962C8B-B14F-4D97-AF65-F5344CB8AC3E}">
        <p14:creationId xmlns:p14="http://schemas.microsoft.com/office/powerpoint/2010/main" val="26162278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sah 1"/>
          <p:cNvSpPr>
            <a:spLocks noGrp="1"/>
          </p:cNvSpPr>
          <p:nvPr>
            <p:ph idx="1"/>
          </p:nvPr>
        </p:nvSpPr>
        <p:spPr>
          <a:xfrm>
            <a:off x="611560" y="2060848"/>
            <a:ext cx="8291264" cy="3888432"/>
          </a:xfrm>
        </p:spPr>
        <p:txBody>
          <a:bodyPr rtlCol="0">
            <a:normAutofit/>
          </a:bodyPr>
          <a:lstStyle/>
          <a:p>
            <a:pPr marL="457153" lvl="0" indent="-457153" algn="just" rtl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r>
              <a:rPr lang="en-gb" sz="2000"/>
              <a:t>The following graph shows the current and expected development of the spending in status</a:t>
            </a:r>
            <a:r>
              <a:rPr lang="en-gb" sz="2000" i="1"/>
              <a:t> Funding in aggregate requests authorized by the MA</a:t>
            </a:r>
            <a:r>
              <a:rPr lang="en-gb" sz="2000"/>
              <a:t>.</a:t>
            </a:r>
          </a:p>
          <a:p>
            <a:pPr marL="0" indent="0" algn="just" rtl="0">
              <a:lnSpc>
                <a:spcPct val="90000"/>
              </a:lnSpc>
            </a:pPr>
            <a:r>
              <a:rPr lang="en-gb" sz="2000"/>
              <a:t> </a:t>
            </a:r>
          </a:p>
          <a:p>
            <a:pPr marL="0" indent="0" algn="just" rtl="0">
              <a:lnSpc>
                <a:spcPct val="90000"/>
              </a:lnSpc>
            </a:pPr>
            <a:endParaRPr lang="cs-CZ" sz="2000" dirty="0"/>
          </a:p>
          <a:p>
            <a:pPr marL="457153" indent="-457153" algn="just" rtl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Clr>
                <a:srgbClr val="008000"/>
              </a:buClr>
              <a:buFont typeface="Wingdings" panose="05000000000000000000" pitchFamily="2" charset="2"/>
              <a:buChar char="ü"/>
              <a:defRPr/>
            </a:pPr>
            <a:r>
              <a:rPr lang="en-gb" sz="2000"/>
              <a:t>By the end of the programming period, the total allocation of the programme will be fully spent.</a:t>
            </a:r>
          </a:p>
          <a:p>
            <a:pPr marL="0" indent="0" algn="just" rtl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defRPr/>
            </a:pPr>
            <a:endParaRPr lang="cs-CZ" sz="2000" dirty="0"/>
          </a:p>
          <a:p>
            <a:pPr marL="457153" indent="-457153" algn="just" rtl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cs-CZ" sz="2000" dirty="0"/>
          </a:p>
          <a:p>
            <a:pPr marL="457153" indent="-457153" algn="just" rtl="0">
              <a:lnSpc>
                <a:spcPct val="80000"/>
              </a:lnSpc>
              <a:spcBef>
                <a:spcPts val="600"/>
              </a:spcBef>
              <a:spcAft>
                <a:spcPts val="600"/>
              </a:spcAft>
              <a:buFont typeface="Arial" panose="020B0604020202020204" pitchFamily="34" charset="0"/>
              <a:buChar char="•"/>
              <a:defRPr/>
            </a:pPr>
            <a:endParaRPr lang="cs-CZ" sz="2000" dirty="0"/>
          </a:p>
          <a:p>
            <a:pPr rtl="0"/>
            <a:endParaRPr lang="cs-CZ" dirty="0"/>
          </a:p>
        </p:txBody>
      </p:sp>
      <p:sp>
        <p:nvSpPr>
          <p:cNvPr id="3" name="Nadpis 2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91264" cy="1080120"/>
          </a:xfrm>
        </p:spPr>
        <p:txBody>
          <a:bodyPr rtlCol="0"/>
          <a:lstStyle/>
          <a:p>
            <a:pPr marL="457153" indent="-457153" algn="ctr" rtl="0"/>
            <a:r>
              <a:rPr lang="en-gb"/>
              <a:t>Prediction of full absorption of the total allocation for OPTA 2014-2020</a:t>
            </a:r>
          </a:p>
        </p:txBody>
      </p:sp>
      <p:sp>
        <p:nvSpPr>
          <p:cNvPr id="4" name="TextovéPole 3">
            <a:extLst>
              <a:ext uri="{FF2B5EF4-FFF2-40B4-BE49-F238E27FC236}">
                <a16:creationId xmlns:a16="http://schemas.microsoft.com/office/drawing/2014/main" id="{3D98449B-A6EF-8283-6BD7-A92A699C83B0}"/>
              </a:ext>
            </a:extLst>
          </p:cNvPr>
          <p:cNvSpPr txBox="1"/>
          <p:nvPr/>
        </p:nvSpPr>
        <p:spPr>
          <a:xfrm>
            <a:off x="4540769" y="6456999"/>
            <a:ext cx="5040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cs-CZ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153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305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458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61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5763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2916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068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221" algn="l" defTabSz="914305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r>
              <a:rPr lang="cs-CZ" dirty="0"/>
              <a:t>9.</a:t>
            </a:r>
          </a:p>
        </p:txBody>
      </p:sp>
    </p:spTree>
    <p:extLst>
      <p:ext uri="{BB962C8B-B14F-4D97-AF65-F5344CB8AC3E}">
        <p14:creationId xmlns:p14="http://schemas.microsoft.com/office/powerpoint/2010/main" val="2011210984"/>
      </p:ext>
    </p:extLst>
  </p:cSld>
  <p:clrMapOvr>
    <a:masterClrMapping/>
  </p:clrMapOvr>
</p:sld>
</file>

<file path=ppt/theme/theme1.xml><?xml version="1.0" encoding="utf-8"?>
<a:theme xmlns:a="http://schemas.openxmlformats.org/drawingml/2006/main" name="Vlastní návrh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18478</TotalTime>
  <Words>1800</Words>
  <Application>Microsoft Office PowerPoint</Application>
  <PresentationFormat>Předvádění na obrazovce (4:3)</PresentationFormat>
  <Paragraphs>349</Paragraphs>
  <Slides>25</Slides>
  <Notes>17</Notes>
  <HiddenSlides>0</HiddenSlides>
  <MMClips>0</MMClips>
  <ScaleCrop>false</ScaleCrop>
  <HeadingPairs>
    <vt:vector size="6" baseType="variant">
      <vt:variant>
        <vt:lpstr>Použitá písma</vt:lpstr>
      </vt:variant>
      <vt:variant>
        <vt:i4>5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25</vt:i4>
      </vt:variant>
    </vt:vector>
  </HeadingPairs>
  <TitlesOfParts>
    <vt:vector size="31" baseType="lpstr">
      <vt:lpstr>Arial</vt:lpstr>
      <vt:lpstr>Calibri</vt:lpstr>
      <vt:lpstr>Courier New</vt:lpstr>
      <vt:lpstr>Times New Roman</vt:lpstr>
      <vt:lpstr>Wingdings</vt:lpstr>
      <vt:lpstr>Vlastní návrh</vt:lpstr>
      <vt:lpstr>17th meeting of the Monitoring Committee of the Operational Programme Technical Assistance
 2014 - 2020</vt:lpstr>
      <vt:lpstr>Agenda</vt:lpstr>
      <vt:lpstr>1. Opening</vt:lpstr>
      <vt:lpstr>Prezentace aplikace PowerPoint</vt:lpstr>
      <vt:lpstr>Current information  about OPTA 2014-2020</vt:lpstr>
      <vt:lpstr>Current information about absorption  OPTA 2014-2020</vt:lpstr>
      <vt:lpstr>Half-yearly assessment of predictions  OPTA 2014-2020 for the period  from 01.10.2022 to 31.03.2023 </vt:lpstr>
      <vt:lpstr>Half-yearly assessment of predictions  OPTA 2014-2020 for the period  from 01.10.2022 to 31.03.2023</vt:lpstr>
      <vt:lpstr>Prediction of full absorption of the total allocation for OPTA 2014-2020</vt:lpstr>
      <vt:lpstr>Graph: full absorption of the total allocation OPTA 2014-2020</vt:lpstr>
      <vt:lpstr>Interim payment requests sent to the Commission - 2014-2020 period  (in % of total programme allocation)</vt:lpstr>
      <vt:lpstr>Current information of the OPTA MA - implementation of OPTA 2021+</vt:lpstr>
      <vt:lpstr>Priority 1 of OPTA 2021+​ ​</vt:lpstr>
      <vt:lpstr>Priority 2 of OPTA 2021+​</vt:lpstr>
      <vt:lpstr>Prezentace aplikace PowerPoint</vt:lpstr>
      <vt:lpstr>   Overview of activities for 2022 </vt:lpstr>
      <vt:lpstr>   Overview of activities for 2022 </vt:lpstr>
      <vt:lpstr> Financial data in EUR - as of 31.12.2022</vt:lpstr>
      <vt:lpstr>   Overview of inspections made in 2022</vt:lpstr>
      <vt:lpstr>   Issues affecting OPTA performance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KUKLIK.cz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Jan Šafář</dc:creator>
  <cp:lastModifiedBy>Janda Martin - OŘO OPTP</cp:lastModifiedBy>
  <cp:revision>3034</cp:revision>
  <cp:lastPrinted>2021-11-16T09:20:22Z</cp:lastPrinted>
  <dcterms:created xsi:type="dcterms:W3CDTF">2011-04-07T12:21:15Z</dcterms:created>
  <dcterms:modified xsi:type="dcterms:W3CDTF">2023-05-09T13:22:07Z</dcterms:modified>
</cp:coreProperties>
</file>