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7"/>
  </p:notesMasterIdLst>
  <p:handoutMasterIdLst>
    <p:handoutMasterId r:id="rId38"/>
  </p:handoutMasterIdLst>
  <p:sldIdLst>
    <p:sldId id="256" r:id="rId5"/>
    <p:sldId id="450" r:id="rId6"/>
    <p:sldId id="449" r:id="rId7"/>
    <p:sldId id="260" r:id="rId8"/>
    <p:sldId id="454" r:id="rId9"/>
    <p:sldId id="465" r:id="rId10"/>
    <p:sldId id="466" r:id="rId11"/>
    <p:sldId id="364" r:id="rId12"/>
    <p:sldId id="278" r:id="rId13"/>
    <p:sldId id="468" r:id="rId14"/>
    <p:sldId id="469" r:id="rId15"/>
    <p:sldId id="263" r:id="rId16"/>
    <p:sldId id="262" r:id="rId17"/>
    <p:sldId id="470" r:id="rId18"/>
    <p:sldId id="296" r:id="rId19"/>
    <p:sldId id="458" r:id="rId20"/>
    <p:sldId id="456" r:id="rId21"/>
    <p:sldId id="461" r:id="rId22"/>
    <p:sldId id="462" r:id="rId23"/>
    <p:sldId id="286" r:id="rId24"/>
    <p:sldId id="463" r:id="rId25"/>
    <p:sldId id="257" r:id="rId26"/>
    <p:sldId id="258" r:id="rId27"/>
    <p:sldId id="259" r:id="rId28"/>
    <p:sldId id="467" r:id="rId29"/>
    <p:sldId id="464" r:id="rId30"/>
    <p:sldId id="471" r:id="rId31"/>
    <p:sldId id="472" r:id="rId32"/>
    <p:sldId id="473" r:id="rId33"/>
    <p:sldId id="474" r:id="rId34"/>
    <p:sldId id="475" r:id="rId35"/>
    <p:sldId id="287" r:id="rId36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7">
          <p15:clr>
            <a:srgbClr val="A4A3A4"/>
          </p15:clr>
        </p15:guide>
        <p15:guide id="2" pos="6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lusák Michal" initials="KM" lastIdx="1" clrIdx="0">
    <p:extLst>
      <p:ext uri="{19B8F6BF-5375-455C-9EA6-DF929625EA0E}">
        <p15:presenceInfo xmlns:p15="http://schemas.microsoft.com/office/powerpoint/2012/main" userId="S-1-5-21-1453678106-484518242-318601546-79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FF00"/>
    <a:srgbClr val="FF5050"/>
    <a:srgbClr val="03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7"/>
      </p:cViewPr>
      <p:guideLst>
        <p:guide orient="horz" pos="1757"/>
        <p:guide pos="6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7BE07A-4062-4222-9573-8AE719C7BE3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3556B31-E003-45E4-8BDB-762373C7EF7A}">
      <dgm:prSet phldrT="[Text]"/>
      <dgm:spPr>
        <a:solidFill>
          <a:srgbClr val="034EA2"/>
        </a:solidFill>
      </dgm:spPr>
      <dgm:t>
        <a:bodyPr/>
        <a:lstStyle/>
        <a:p>
          <a:r>
            <a:rPr lang="cs-CZ" dirty="0"/>
            <a:t>Role OPTP v komunikaci fondů EU v ČR</a:t>
          </a:r>
        </a:p>
      </dgm:t>
    </dgm:pt>
    <dgm:pt modelId="{AAB6EFE7-31B3-49AD-A3AE-25A52806C2FA}" type="parTrans" cxnId="{80842479-F1A2-4FDF-8C2C-62049D9999D8}">
      <dgm:prSet/>
      <dgm:spPr/>
      <dgm:t>
        <a:bodyPr/>
        <a:lstStyle/>
        <a:p>
          <a:endParaRPr lang="cs-CZ"/>
        </a:p>
      </dgm:t>
    </dgm:pt>
    <dgm:pt modelId="{9954E6FA-BE71-4236-9D04-8D8DEE6F4C42}" type="sibTrans" cxnId="{80842479-F1A2-4FDF-8C2C-62049D9999D8}">
      <dgm:prSet/>
      <dgm:spPr/>
      <dgm:t>
        <a:bodyPr/>
        <a:lstStyle/>
        <a:p>
          <a:endParaRPr lang="cs-CZ"/>
        </a:p>
      </dgm:t>
    </dgm:pt>
    <dgm:pt modelId="{4313FE61-5463-4799-93E8-E7E94BF5CB7C}">
      <dgm:prSet phldrT="[Text]"/>
      <dgm:spPr>
        <a:solidFill>
          <a:srgbClr val="034EA2"/>
        </a:solidFill>
      </dgm:spPr>
      <dgm:t>
        <a:bodyPr/>
        <a:lstStyle/>
        <a:p>
          <a:r>
            <a:rPr lang="cs-CZ" dirty="0"/>
            <a:t>Vybrané komunikační aktivity zacílené na širokou veřejnost</a:t>
          </a:r>
        </a:p>
      </dgm:t>
    </dgm:pt>
    <dgm:pt modelId="{DF475042-6013-48A2-BA74-3E9A496C4F81}" type="parTrans" cxnId="{FB549F70-FB00-487E-A7F9-D0CBC8F78473}">
      <dgm:prSet/>
      <dgm:spPr/>
      <dgm:t>
        <a:bodyPr/>
        <a:lstStyle/>
        <a:p>
          <a:endParaRPr lang="cs-CZ"/>
        </a:p>
      </dgm:t>
    </dgm:pt>
    <dgm:pt modelId="{4C4FB078-F6C1-40D5-8251-C461008BBA19}" type="sibTrans" cxnId="{FB549F70-FB00-487E-A7F9-D0CBC8F78473}">
      <dgm:prSet/>
      <dgm:spPr/>
      <dgm:t>
        <a:bodyPr/>
        <a:lstStyle/>
        <a:p>
          <a:endParaRPr lang="cs-CZ"/>
        </a:p>
      </dgm:t>
    </dgm:pt>
    <dgm:pt modelId="{281AF5E8-FAC8-408D-9522-FC5F67C53314}">
      <dgm:prSet phldrT="[Text]"/>
      <dgm:spPr>
        <a:solidFill>
          <a:srgbClr val="034EA2"/>
        </a:solidFill>
      </dgm:spPr>
      <dgm:t>
        <a:bodyPr/>
        <a:lstStyle/>
        <a:p>
          <a:r>
            <a:rPr lang="cs-CZ" dirty="0"/>
            <a:t>Aktivity pro podporu horizontální absorpční kapacity</a:t>
          </a:r>
        </a:p>
      </dgm:t>
    </dgm:pt>
    <dgm:pt modelId="{6C2C7F61-F9B3-467C-9464-B0FEA0009FA6}" type="parTrans" cxnId="{9E7708FA-7D1F-47E4-B2F0-33B6D59DC076}">
      <dgm:prSet/>
      <dgm:spPr/>
      <dgm:t>
        <a:bodyPr/>
        <a:lstStyle/>
        <a:p>
          <a:endParaRPr lang="cs-CZ"/>
        </a:p>
      </dgm:t>
    </dgm:pt>
    <dgm:pt modelId="{C69D8D47-C834-43D0-A11B-95FCCE0DD63B}" type="sibTrans" cxnId="{9E7708FA-7D1F-47E4-B2F0-33B6D59DC076}">
      <dgm:prSet/>
      <dgm:spPr/>
      <dgm:t>
        <a:bodyPr/>
        <a:lstStyle/>
        <a:p>
          <a:endParaRPr lang="cs-CZ"/>
        </a:p>
      </dgm:t>
    </dgm:pt>
    <dgm:pt modelId="{0D7E5315-2AE1-42A6-AADA-2E5DE06C955A}">
      <dgm:prSet/>
      <dgm:spPr>
        <a:solidFill>
          <a:srgbClr val="034EA2"/>
        </a:solidFill>
      </dgm:spPr>
      <dgm:t>
        <a:bodyPr/>
        <a:lstStyle/>
        <a:p>
          <a:r>
            <a:rPr lang="cs-CZ" dirty="0"/>
            <a:t>Komunikace EU / fondů EU a spolupráce s EK: Možné oblasti k rozvoji</a:t>
          </a:r>
        </a:p>
      </dgm:t>
    </dgm:pt>
    <dgm:pt modelId="{F163CC75-1919-4C8B-A94C-CDED83EEBAF6}" type="parTrans" cxnId="{75FC4562-654E-4A87-BD5A-91BF295BA354}">
      <dgm:prSet/>
      <dgm:spPr/>
      <dgm:t>
        <a:bodyPr/>
        <a:lstStyle/>
        <a:p>
          <a:endParaRPr lang="cs-CZ"/>
        </a:p>
      </dgm:t>
    </dgm:pt>
    <dgm:pt modelId="{6E01CA7F-8D8C-4278-801A-A50480A4D7A5}" type="sibTrans" cxnId="{75FC4562-654E-4A87-BD5A-91BF295BA354}">
      <dgm:prSet/>
      <dgm:spPr/>
      <dgm:t>
        <a:bodyPr/>
        <a:lstStyle/>
        <a:p>
          <a:endParaRPr lang="cs-CZ"/>
        </a:p>
      </dgm:t>
    </dgm:pt>
    <dgm:pt modelId="{1F4BB1FD-A5CE-4171-A6B1-8C421AD0E803}" type="pres">
      <dgm:prSet presAssocID="{AA7BE07A-4062-4222-9573-8AE719C7BE39}" presName="Name0" presStyleCnt="0">
        <dgm:presLayoutVars>
          <dgm:chMax val="7"/>
          <dgm:chPref val="7"/>
          <dgm:dir/>
        </dgm:presLayoutVars>
      </dgm:prSet>
      <dgm:spPr/>
    </dgm:pt>
    <dgm:pt modelId="{C88A8F00-E8EC-4FD7-A4D8-B0A6C9A7F3F4}" type="pres">
      <dgm:prSet presAssocID="{AA7BE07A-4062-4222-9573-8AE719C7BE39}" presName="Name1" presStyleCnt="0"/>
      <dgm:spPr/>
    </dgm:pt>
    <dgm:pt modelId="{ECF0FA54-C2C2-4E0C-B18E-456B57DF9B9E}" type="pres">
      <dgm:prSet presAssocID="{AA7BE07A-4062-4222-9573-8AE719C7BE39}" presName="cycle" presStyleCnt="0"/>
      <dgm:spPr/>
    </dgm:pt>
    <dgm:pt modelId="{1E8D08BA-9BE8-4474-98D6-3EF61EDCB9EE}" type="pres">
      <dgm:prSet presAssocID="{AA7BE07A-4062-4222-9573-8AE719C7BE39}" presName="srcNode" presStyleLbl="node1" presStyleIdx="0" presStyleCnt="4"/>
      <dgm:spPr/>
    </dgm:pt>
    <dgm:pt modelId="{5DCAC414-AE89-4E5D-ACA7-2960EBA42E50}" type="pres">
      <dgm:prSet presAssocID="{AA7BE07A-4062-4222-9573-8AE719C7BE39}" presName="conn" presStyleLbl="parChTrans1D2" presStyleIdx="0" presStyleCnt="1"/>
      <dgm:spPr/>
    </dgm:pt>
    <dgm:pt modelId="{0EC0220D-7DFB-4A34-B9EF-E4E171C850CF}" type="pres">
      <dgm:prSet presAssocID="{AA7BE07A-4062-4222-9573-8AE719C7BE39}" presName="extraNode" presStyleLbl="node1" presStyleIdx="0" presStyleCnt="4"/>
      <dgm:spPr/>
    </dgm:pt>
    <dgm:pt modelId="{E5774481-C9DD-474D-9EA9-A48020B1A5BB}" type="pres">
      <dgm:prSet presAssocID="{AA7BE07A-4062-4222-9573-8AE719C7BE39}" presName="dstNode" presStyleLbl="node1" presStyleIdx="0" presStyleCnt="4"/>
      <dgm:spPr/>
    </dgm:pt>
    <dgm:pt modelId="{15800DBF-32E4-4937-ADB2-E3F3F220B5D9}" type="pres">
      <dgm:prSet presAssocID="{B3556B31-E003-45E4-8BDB-762373C7EF7A}" presName="text_1" presStyleLbl="node1" presStyleIdx="0" presStyleCnt="4">
        <dgm:presLayoutVars>
          <dgm:bulletEnabled val="1"/>
        </dgm:presLayoutVars>
      </dgm:prSet>
      <dgm:spPr/>
    </dgm:pt>
    <dgm:pt modelId="{2D98C4D1-B9A3-4A9A-909D-5B78C598D78F}" type="pres">
      <dgm:prSet presAssocID="{B3556B31-E003-45E4-8BDB-762373C7EF7A}" presName="accent_1" presStyleCnt="0"/>
      <dgm:spPr/>
    </dgm:pt>
    <dgm:pt modelId="{99F643EF-E6C9-4399-B2F2-0AC121C88BAE}" type="pres">
      <dgm:prSet presAssocID="{B3556B31-E003-45E4-8BDB-762373C7EF7A}" presName="accentRepeatNode" presStyleLbl="solidFgAcc1" presStyleIdx="0" presStyleCnt="4" custLinFactNeighborX="-2469" custLinFactNeighborY="2469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54129404-120F-4460-B0E6-68176EF79A74}" type="pres">
      <dgm:prSet presAssocID="{4313FE61-5463-4799-93E8-E7E94BF5CB7C}" presName="text_2" presStyleLbl="node1" presStyleIdx="1" presStyleCnt="4" custLinFactNeighborX="-563">
        <dgm:presLayoutVars>
          <dgm:bulletEnabled val="1"/>
        </dgm:presLayoutVars>
      </dgm:prSet>
      <dgm:spPr/>
    </dgm:pt>
    <dgm:pt modelId="{BE70F0CC-8472-48C3-92FE-6C6533A3E4C7}" type="pres">
      <dgm:prSet presAssocID="{4313FE61-5463-4799-93E8-E7E94BF5CB7C}" presName="accent_2" presStyleCnt="0"/>
      <dgm:spPr/>
    </dgm:pt>
    <dgm:pt modelId="{35BB9745-76FB-4C1C-9A92-F4E0DF531630}" type="pres">
      <dgm:prSet presAssocID="{4313FE61-5463-4799-93E8-E7E94BF5CB7C}" presName="accentRepeatNode" presStyleLbl="solidFgAcc1" presStyleIdx="1" presStyleCnt="4"/>
      <dgm:spPr/>
    </dgm:pt>
    <dgm:pt modelId="{D7DCAE6C-9136-4FD6-B618-B65869CC14DC}" type="pres">
      <dgm:prSet presAssocID="{281AF5E8-FAC8-408D-9522-FC5F67C53314}" presName="text_3" presStyleLbl="node1" presStyleIdx="2" presStyleCnt="4">
        <dgm:presLayoutVars>
          <dgm:bulletEnabled val="1"/>
        </dgm:presLayoutVars>
      </dgm:prSet>
      <dgm:spPr/>
    </dgm:pt>
    <dgm:pt modelId="{CD44F819-4DDC-4A9F-AE31-56CC72E790F9}" type="pres">
      <dgm:prSet presAssocID="{281AF5E8-FAC8-408D-9522-FC5F67C53314}" presName="accent_3" presStyleCnt="0"/>
      <dgm:spPr/>
    </dgm:pt>
    <dgm:pt modelId="{4D335BA0-258E-40B0-ADB6-7A83E127A609}" type="pres">
      <dgm:prSet presAssocID="{281AF5E8-FAC8-408D-9522-FC5F67C53314}" presName="accentRepeatNode" presStyleLbl="solidFgAcc1" presStyleIdx="2" presStyleCnt="4"/>
      <dgm:spPr/>
    </dgm:pt>
    <dgm:pt modelId="{608AF62E-7CC8-495B-B57B-88D80266668C}" type="pres">
      <dgm:prSet presAssocID="{0D7E5315-2AE1-42A6-AADA-2E5DE06C955A}" presName="text_4" presStyleLbl="node1" presStyleIdx="3" presStyleCnt="4">
        <dgm:presLayoutVars>
          <dgm:bulletEnabled val="1"/>
        </dgm:presLayoutVars>
      </dgm:prSet>
      <dgm:spPr/>
    </dgm:pt>
    <dgm:pt modelId="{A211E51F-98C3-4FFF-A8FB-8F68FBA669D8}" type="pres">
      <dgm:prSet presAssocID="{0D7E5315-2AE1-42A6-AADA-2E5DE06C955A}" presName="accent_4" presStyleCnt="0"/>
      <dgm:spPr/>
    </dgm:pt>
    <dgm:pt modelId="{A563D10F-64AC-4121-9493-6D40040A70E7}" type="pres">
      <dgm:prSet presAssocID="{0D7E5315-2AE1-42A6-AADA-2E5DE06C955A}" presName="accentRepeatNode" presStyleLbl="solidFgAcc1" presStyleIdx="3" presStyleCnt="4"/>
      <dgm:spPr/>
    </dgm:pt>
  </dgm:ptLst>
  <dgm:cxnLst>
    <dgm:cxn modelId="{FFCE6211-B705-4818-A5A4-3F77D1F6B76D}" type="presOf" srcId="{AA7BE07A-4062-4222-9573-8AE719C7BE39}" destId="{1F4BB1FD-A5CE-4171-A6B1-8C421AD0E803}" srcOrd="0" destOrd="0" presId="urn:microsoft.com/office/officeart/2008/layout/VerticalCurvedList"/>
    <dgm:cxn modelId="{1CF3E65B-44FE-437D-A3F7-E4BC049597C7}" type="presOf" srcId="{4313FE61-5463-4799-93E8-E7E94BF5CB7C}" destId="{54129404-120F-4460-B0E6-68176EF79A74}" srcOrd="0" destOrd="0" presId="urn:microsoft.com/office/officeart/2008/layout/VerticalCurvedList"/>
    <dgm:cxn modelId="{75FC4562-654E-4A87-BD5A-91BF295BA354}" srcId="{AA7BE07A-4062-4222-9573-8AE719C7BE39}" destId="{0D7E5315-2AE1-42A6-AADA-2E5DE06C955A}" srcOrd="3" destOrd="0" parTransId="{F163CC75-1919-4C8B-A94C-CDED83EEBAF6}" sibTransId="{6E01CA7F-8D8C-4278-801A-A50480A4D7A5}"/>
    <dgm:cxn modelId="{43C5B862-E25E-4F51-9A7B-122638C3A264}" type="presOf" srcId="{B3556B31-E003-45E4-8BDB-762373C7EF7A}" destId="{15800DBF-32E4-4937-ADB2-E3F3F220B5D9}" srcOrd="0" destOrd="0" presId="urn:microsoft.com/office/officeart/2008/layout/VerticalCurvedList"/>
    <dgm:cxn modelId="{D2679865-74E2-43FD-B24F-8E3884697DA5}" type="presOf" srcId="{9954E6FA-BE71-4236-9D04-8D8DEE6F4C42}" destId="{5DCAC414-AE89-4E5D-ACA7-2960EBA42E50}" srcOrd="0" destOrd="0" presId="urn:microsoft.com/office/officeart/2008/layout/VerticalCurvedList"/>
    <dgm:cxn modelId="{D400F147-7EAB-4942-B268-4CF7AD9807A7}" type="presOf" srcId="{281AF5E8-FAC8-408D-9522-FC5F67C53314}" destId="{D7DCAE6C-9136-4FD6-B618-B65869CC14DC}" srcOrd="0" destOrd="0" presId="urn:microsoft.com/office/officeart/2008/layout/VerticalCurvedList"/>
    <dgm:cxn modelId="{FB549F70-FB00-487E-A7F9-D0CBC8F78473}" srcId="{AA7BE07A-4062-4222-9573-8AE719C7BE39}" destId="{4313FE61-5463-4799-93E8-E7E94BF5CB7C}" srcOrd="1" destOrd="0" parTransId="{DF475042-6013-48A2-BA74-3E9A496C4F81}" sibTransId="{4C4FB078-F6C1-40D5-8251-C461008BBA19}"/>
    <dgm:cxn modelId="{80842479-F1A2-4FDF-8C2C-62049D9999D8}" srcId="{AA7BE07A-4062-4222-9573-8AE719C7BE39}" destId="{B3556B31-E003-45E4-8BDB-762373C7EF7A}" srcOrd="0" destOrd="0" parTransId="{AAB6EFE7-31B3-49AD-A3AE-25A52806C2FA}" sibTransId="{9954E6FA-BE71-4236-9D04-8D8DEE6F4C42}"/>
    <dgm:cxn modelId="{DA18B4F2-AD6F-45C8-A7C0-E5A29391EBFF}" type="presOf" srcId="{0D7E5315-2AE1-42A6-AADA-2E5DE06C955A}" destId="{608AF62E-7CC8-495B-B57B-88D80266668C}" srcOrd="0" destOrd="0" presId="urn:microsoft.com/office/officeart/2008/layout/VerticalCurvedList"/>
    <dgm:cxn modelId="{9E7708FA-7D1F-47E4-B2F0-33B6D59DC076}" srcId="{AA7BE07A-4062-4222-9573-8AE719C7BE39}" destId="{281AF5E8-FAC8-408D-9522-FC5F67C53314}" srcOrd="2" destOrd="0" parTransId="{6C2C7F61-F9B3-467C-9464-B0FEA0009FA6}" sibTransId="{C69D8D47-C834-43D0-A11B-95FCCE0DD63B}"/>
    <dgm:cxn modelId="{7FAAFD8E-06D0-4F45-9A40-257D435FFD15}" type="presParOf" srcId="{1F4BB1FD-A5CE-4171-A6B1-8C421AD0E803}" destId="{C88A8F00-E8EC-4FD7-A4D8-B0A6C9A7F3F4}" srcOrd="0" destOrd="0" presId="urn:microsoft.com/office/officeart/2008/layout/VerticalCurvedList"/>
    <dgm:cxn modelId="{1FFA75DA-198D-4C6F-BAF4-EF8E199966B4}" type="presParOf" srcId="{C88A8F00-E8EC-4FD7-A4D8-B0A6C9A7F3F4}" destId="{ECF0FA54-C2C2-4E0C-B18E-456B57DF9B9E}" srcOrd="0" destOrd="0" presId="urn:microsoft.com/office/officeart/2008/layout/VerticalCurvedList"/>
    <dgm:cxn modelId="{77F95054-BE1D-479F-8665-182CDAA63EEA}" type="presParOf" srcId="{ECF0FA54-C2C2-4E0C-B18E-456B57DF9B9E}" destId="{1E8D08BA-9BE8-4474-98D6-3EF61EDCB9EE}" srcOrd="0" destOrd="0" presId="urn:microsoft.com/office/officeart/2008/layout/VerticalCurvedList"/>
    <dgm:cxn modelId="{955FB63B-0B57-4B45-8F5B-ECA48F0518A5}" type="presParOf" srcId="{ECF0FA54-C2C2-4E0C-B18E-456B57DF9B9E}" destId="{5DCAC414-AE89-4E5D-ACA7-2960EBA42E50}" srcOrd="1" destOrd="0" presId="urn:microsoft.com/office/officeart/2008/layout/VerticalCurvedList"/>
    <dgm:cxn modelId="{C3D17146-28FA-4352-8EE4-BBF027CC45D6}" type="presParOf" srcId="{ECF0FA54-C2C2-4E0C-B18E-456B57DF9B9E}" destId="{0EC0220D-7DFB-4A34-B9EF-E4E171C850CF}" srcOrd="2" destOrd="0" presId="urn:microsoft.com/office/officeart/2008/layout/VerticalCurvedList"/>
    <dgm:cxn modelId="{6BB4C874-FE79-4BF0-B786-D5EBFCE3ECF2}" type="presParOf" srcId="{ECF0FA54-C2C2-4E0C-B18E-456B57DF9B9E}" destId="{E5774481-C9DD-474D-9EA9-A48020B1A5BB}" srcOrd="3" destOrd="0" presId="urn:microsoft.com/office/officeart/2008/layout/VerticalCurvedList"/>
    <dgm:cxn modelId="{7B37F607-B130-4F35-9F82-0ED45917DA63}" type="presParOf" srcId="{C88A8F00-E8EC-4FD7-A4D8-B0A6C9A7F3F4}" destId="{15800DBF-32E4-4937-ADB2-E3F3F220B5D9}" srcOrd="1" destOrd="0" presId="urn:microsoft.com/office/officeart/2008/layout/VerticalCurvedList"/>
    <dgm:cxn modelId="{E06FC5CB-320F-4072-84F2-0F17D9DEBB0F}" type="presParOf" srcId="{C88A8F00-E8EC-4FD7-A4D8-B0A6C9A7F3F4}" destId="{2D98C4D1-B9A3-4A9A-909D-5B78C598D78F}" srcOrd="2" destOrd="0" presId="urn:microsoft.com/office/officeart/2008/layout/VerticalCurvedList"/>
    <dgm:cxn modelId="{589B2022-57A9-4034-B443-74BA552DF494}" type="presParOf" srcId="{2D98C4D1-B9A3-4A9A-909D-5B78C598D78F}" destId="{99F643EF-E6C9-4399-B2F2-0AC121C88BAE}" srcOrd="0" destOrd="0" presId="urn:microsoft.com/office/officeart/2008/layout/VerticalCurvedList"/>
    <dgm:cxn modelId="{2C254F3C-996D-4B0B-9C42-4BA8AE30ECEE}" type="presParOf" srcId="{C88A8F00-E8EC-4FD7-A4D8-B0A6C9A7F3F4}" destId="{54129404-120F-4460-B0E6-68176EF79A74}" srcOrd="3" destOrd="0" presId="urn:microsoft.com/office/officeart/2008/layout/VerticalCurvedList"/>
    <dgm:cxn modelId="{F88423CD-0079-485D-B05C-0E94012ADF30}" type="presParOf" srcId="{C88A8F00-E8EC-4FD7-A4D8-B0A6C9A7F3F4}" destId="{BE70F0CC-8472-48C3-92FE-6C6533A3E4C7}" srcOrd="4" destOrd="0" presId="urn:microsoft.com/office/officeart/2008/layout/VerticalCurvedList"/>
    <dgm:cxn modelId="{1C5D2A09-F730-4A9F-B660-F88AA2C761A2}" type="presParOf" srcId="{BE70F0CC-8472-48C3-92FE-6C6533A3E4C7}" destId="{35BB9745-76FB-4C1C-9A92-F4E0DF531630}" srcOrd="0" destOrd="0" presId="urn:microsoft.com/office/officeart/2008/layout/VerticalCurvedList"/>
    <dgm:cxn modelId="{FC073B23-8DAF-436E-B318-B662D8C47F84}" type="presParOf" srcId="{C88A8F00-E8EC-4FD7-A4D8-B0A6C9A7F3F4}" destId="{D7DCAE6C-9136-4FD6-B618-B65869CC14DC}" srcOrd="5" destOrd="0" presId="urn:microsoft.com/office/officeart/2008/layout/VerticalCurvedList"/>
    <dgm:cxn modelId="{770D3F82-6566-4DC9-9991-A3CCB6225927}" type="presParOf" srcId="{C88A8F00-E8EC-4FD7-A4D8-B0A6C9A7F3F4}" destId="{CD44F819-4DDC-4A9F-AE31-56CC72E790F9}" srcOrd="6" destOrd="0" presId="urn:microsoft.com/office/officeart/2008/layout/VerticalCurvedList"/>
    <dgm:cxn modelId="{BFE1CB5C-0515-4DA7-8275-E230751F91F8}" type="presParOf" srcId="{CD44F819-4DDC-4A9F-AE31-56CC72E790F9}" destId="{4D335BA0-258E-40B0-ADB6-7A83E127A609}" srcOrd="0" destOrd="0" presId="urn:microsoft.com/office/officeart/2008/layout/VerticalCurvedList"/>
    <dgm:cxn modelId="{F4DEA9B1-AD8B-4D9E-B0AA-5E338722C972}" type="presParOf" srcId="{C88A8F00-E8EC-4FD7-A4D8-B0A6C9A7F3F4}" destId="{608AF62E-7CC8-495B-B57B-88D80266668C}" srcOrd="7" destOrd="0" presId="urn:microsoft.com/office/officeart/2008/layout/VerticalCurvedList"/>
    <dgm:cxn modelId="{DBC23160-B059-4E93-96F8-7C36B9A51D84}" type="presParOf" srcId="{C88A8F00-E8EC-4FD7-A4D8-B0A6C9A7F3F4}" destId="{A211E51F-98C3-4FFF-A8FB-8F68FBA669D8}" srcOrd="8" destOrd="0" presId="urn:microsoft.com/office/officeart/2008/layout/VerticalCurvedList"/>
    <dgm:cxn modelId="{68D6FA60-8C5C-4A0E-AAA3-4EEDB672E049}" type="presParOf" srcId="{A211E51F-98C3-4FFF-A8FB-8F68FBA669D8}" destId="{A563D10F-64AC-4121-9493-6D40040A70E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CAC414-AE89-4E5D-ACA7-2960EBA42E50}">
      <dsp:nvSpPr>
        <dsp:cNvPr id="0" name=""/>
        <dsp:cNvSpPr/>
      </dsp:nvSpPr>
      <dsp:spPr>
        <a:xfrm>
          <a:off x="-5345083" y="-818541"/>
          <a:ext cx="6364650" cy="6364650"/>
        </a:xfrm>
        <a:prstGeom prst="blockArc">
          <a:avLst>
            <a:gd name="adj1" fmla="val 18900000"/>
            <a:gd name="adj2" fmla="val 2700000"/>
            <a:gd name="adj3" fmla="val 33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00DBF-32E4-4937-ADB2-E3F3F220B5D9}">
      <dsp:nvSpPr>
        <dsp:cNvPr id="0" name=""/>
        <dsp:cNvSpPr/>
      </dsp:nvSpPr>
      <dsp:spPr>
        <a:xfrm>
          <a:off x="533788" y="363455"/>
          <a:ext cx="9750774" cy="727288"/>
        </a:xfrm>
        <a:prstGeom prst="rect">
          <a:avLst/>
        </a:prstGeom>
        <a:solidFill>
          <a:srgbClr val="034EA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728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/>
            <a:t>Role OPTP v komunikaci fondů EU v ČR</a:t>
          </a:r>
        </a:p>
      </dsp:txBody>
      <dsp:txXfrm>
        <a:off x="533788" y="363455"/>
        <a:ext cx="9750774" cy="727288"/>
      </dsp:txXfrm>
    </dsp:sp>
    <dsp:sp modelId="{99F643EF-E6C9-4399-B2F2-0AC121C88BAE}">
      <dsp:nvSpPr>
        <dsp:cNvPr id="0" name=""/>
        <dsp:cNvSpPr/>
      </dsp:nvSpPr>
      <dsp:spPr>
        <a:xfrm>
          <a:off x="56787" y="294990"/>
          <a:ext cx="909111" cy="909111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54129404-120F-4460-B0E6-68176EF79A74}">
      <dsp:nvSpPr>
        <dsp:cNvPr id="0" name=""/>
        <dsp:cNvSpPr/>
      </dsp:nvSpPr>
      <dsp:spPr>
        <a:xfrm>
          <a:off x="898210" y="1454577"/>
          <a:ext cx="9333803" cy="727288"/>
        </a:xfrm>
        <a:prstGeom prst="rect">
          <a:avLst/>
        </a:prstGeom>
        <a:solidFill>
          <a:srgbClr val="034EA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728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/>
            <a:t>Vybrané komunikační aktivity zacílené na širokou veřejnost</a:t>
          </a:r>
        </a:p>
      </dsp:txBody>
      <dsp:txXfrm>
        <a:off x="898210" y="1454577"/>
        <a:ext cx="9333803" cy="727288"/>
      </dsp:txXfrm>
    </dsp:sp>
    <dsp:sp modelId="{35BB9745-76FB-4C1C-9A92-F4E0DF531630}">
      <dsp:nvSpPr>
        <dsp:cNvPr id="0" name=""/>
        <dsp:cNvSpPr/>
      </dsp:nvSpPr>
      <dsp:spPr>
        <a:xfrm>
          <a:off x="496204" y="1363666"/>
          <a:ext cx="909111" cy="90911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DCAE6C-9136-4FD6-B618-B65869CC14DC}">
      <dsp:nvSpPr>
        <dsp:cNvPr id="0" name=""/>
        <dsp:cNvSpPr/>
      </dsp:nvSpPr>
      <dsp:spPr>
        <a:xfrm>
          <a:off x="950759" y="2545700"/>
          <a:ext cx="9333803" cy="727288"/>
        </a:xfrm>
        <a:prstGeom prst="rect">
          <a:avLst/>
        </a:prstGeom>
        <a:solidFill>
          <a:srgbClr val="034EA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728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/>
            <a:t>Aktivity pro podporu horizontální absorpční kapacity</a:t>
          </a:r>
        </a:p>
      </dsp:txBody>
      <dsp:txXfrm>
        <a:off x="950759" y="2545700"/>
        <a:ext cx="9333803" cy="727288"/>
      </dsp:txXfrm>
    </dsp:sp>
    <dsp:sp modelId="{4D335BA0-258E-40B0-ADB6-7A83E127A609}">
      <dsp:nvSpPr>
        <dsp:cNvPr id="0" name=""/>
        <dsp:cNvSpPr/>
      </dsp:nvSpPr>
      <dsp:spPr>
        <a:xfrm>
          <a:off x="496204" y="2454789"/>
          <a:ext cx="909111" cy="90911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8AF62E-7CC8-495B-B57B-88D80266668C}">
      <dsp:nvSpPr>
        <dsp:cNvPr id="0" name=""/>
        <dsp:cNvSpPr/>
      </dsp:nvSpPr>
      <dsp:spPr>
        <a:xfrm>
          <a:off x="533788" y="3636822"/>
          <a:ext cx="9750774" cy="727288"/>
        </a:xfrm>
        <a:prstGeom prst="rect">
          <a:avLst/>
        </a:prstGeom>
        <a:solidFill>
          <a:srgbClr val="034EA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728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/>
            <a:t>Komunikace EU / fondů EU a spolupráce s EK: Možné oblasti k rozvoji</a:t>
          </a:r>
        </a:p>
      </dsp:txBody>
      <dsp:txXfrm>
        <a:off x="533788" y="3636822"/>
        <a:ext cx="9750774" cy="727288"/>
      </dsp:txXfrm>
    </dsp:sp>
    <dsp:sp modelId="{A563D10F-64AC-4121-9493-6D40040A70E7}">
      <dsp:nvSpPr>
        <dsp:cNvPr id="0" name=""/>
        <dsp:cNvSpPr/>
      </dsp:nvSpPr>
      <dsp:spPr>
        <a:xfrm>
          <a:off x="79233" y="3545911"/>
          <a:ext cx="909111" cy="90911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F67D2-1D7E-4B5E-B6D3-5F180697BDFD}" type="datetimeFigureOut">
              <a:rPr lang="cs-CZ" smtClean="0"/>
              <a:t>11.05.2023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9565E-A7A2-4843-9818-2E84AC50CE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8205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ACDA9-456F-4F8A-BA5D-E9F29AECD304}" type="datetimeFigureOut">
              <a:rPr lang="cs-CZ" smtClean="0"/>
              <a:t>11.05.2023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68275" y="744538"/>
            <a:ext cx="64611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6434F-4C63-47E2-B02E-46990687A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1902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7392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1672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5993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650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880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519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8847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849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1743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6807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60" r:id="rId3"/>
    <p:sldLayoutId id="2147483662" r:id="rId4"/>
    <p:sldLayoutId id="2147483663" r:id="rId5"/>
    <p:sldLayoutId id="2147483649" r:id="rId6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tream.cz/cesko-netradicne-kde-fondy-eu-pomahaji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taceeu.cz/cs/jak-evropske-dotace-pomahaji/kde-eu-fondy-pomahaji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vrhniprojekt.cz/" TargetMode="External"/><Relationship Id="rId2" Type="http://schemas.openxmlformats.org/officeDocument/2006/relationships/hyperlink" Target="http://www.eu4u.dotaceeu.cz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taceeu.cz/AbecedaFondu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taceeu.cz/podcast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10630" y="2790676"/>
            <a:ext cx="8507574" cy="2016223"/>
          </a:xfrm>
        </p:spPr>
        <p:txBody>
          <a:bodyPr>
            <a:normAutofit/>
          </a:bodyPr>
          <a:lstStyle/>
          <a:p>
            <a:r>
              <a:rPr lang="cs-CZ" sz="4400" dirty="0"/>
              <a:t>Monitorovací výbor OPTP</a:t>
            </a:r>
            <a:br>
              <a:rPr lang="cs-CZ" sz="4400" dirty="0"/>
            </a:br>
            <a:r>
              <a:rPr lang="cs-CZ" sz="4400" dirty="0">
                <a:solidFill>
                  <a:schemeClr val="tx1"/>
                </a:solidFill>
              </a:rPr>
              <a:t>Aktuální komunikační aktivity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900000" y="4878908"/>
            <a:ext cx="4608512" cy="1080120"/>
          </a:xfrm>
        </p:spPr>
        <p:txBody>
          <a:bodyPr/>
          <a:lstStyle/>
          <a:p>
            <a:r>
              <a:rPr lang="cs-CZ" sz="2400" b="1" dirty="0">
                <a:solidFill>
                  <a:schemeClr val="tx1"/>
                </a:solidFill>
              </a:rPr>
              <a:t>11. května 2023</a:t>
            </a:r>
          </a:p>
          <a:p>
            <a:r>
              <a:rPr lang="cs-CZ" b="1" dirty="0"/>
              <a:t>Pardubice</a:t>
            </a:r>
          </a:p>
          <a:p>
            <a:r>
              <a:rPr lang="cs-CZ" b="1" dirty="0"/>
              <a:t>Radek Kobza, MMR-NOK, OPEFEU</a:t>
            </a:r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4B5BCD8-AA63-45D8-8955-FD8D66A65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28509"/>
            <a:ext cx="10971372" cy="925313"/>
          </a:xfrm>
        </p:spPr>
        <p:txBody>
          <a:bodyPr>
            <a:normAutofit fontScale="90000"/>
          </a:bodyPr>
          <a:lstStyle/>
          <a:p>
            <a:r>
              <a:rPr lang="cs-CZ" dirty="0"/>
              <a:t>Česko netradičně na Seznam STREAM</a:t>
            </a:r>
            <a:br>
              <a:rPr lang="cs-CZ" dirty="0"/>
            </a:br>
            <a:r>
              <a:rPr lang="cs-CZ" dirty="0">
                <a:solidFill>
                  <a:schemeClr val="tx1"/>
                </a:solidFill>
              </a:rPr>
              <a:t>Od klasického eventu, přes online event až po digitální kampaň </a:t>
            </a:r>
          </a:p>
        </p:txBody>
      </p:sp>
      <p:pic>
        <p:nvPicPr>
          <p:cNvPr id="11" name="Zástupný obsah 10">
            <a:extLst>
              <a:ext uri="{FF2B5EF4-FFF2-40B4-BE49-F238E27FC236}">
                <a16:creationId xmlns:a16="http://schemas.microsoft.com/office/drawing/2014/main" id="{678D6577-A5D0-F905-20E8-A2EC317C14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4031"/>
          <a:stretch/>
        </p:blipFill>
        <p:spPr>
          <a:xfrm>
            <a:off x="406672" y="2057236"/>
            <a:ext cx="4852213" cy="3222373"/>
          </a:xfrm>
        </p:spPr>
      </p:pic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BA544F6A-6F66-AB71-2B54-80005C34F060}"/>
              </a:ext>
            </a:extLst>
          </p:cNvPr>
          <p:cNvSpPr txBox="1">
            <a:spLocks/>
          </p:cNvSpPr>
          <p:nvPr/>
        </p:nvSpPr>
        <p:spPr>
          <a:xfrm>
            <a:off x="5544986" y="1511465"/>
            <a:ext cx="6645427" cy="4604109"/>
          </a:xfrm>
          <a:prstGeom prst="rect">
            <a:avLst/>
          </a:prstGeom>
        </p:spPr>
        <p:txBody>
          <a:bodyPr/>
          <a:lstStyle>
            <a:lvl1pPr marL="450320" indent="-450320" algn="l" defTabSz="12008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9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75695" indent="-375267" algn="l" defTabSz="120085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5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1069" indent="-300214" algn="l" defTabSz="12008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01496" indent="-300214" algn="l" defTabSz="120085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01923" indent="-300214" algn="l" defTabSz="12008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2351" indent="-300214" algn="l" defTabSz="12008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2778" indent="-300214" algn="l" defTabSz="12008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03205" indent="-300214" algn="l" defTabSz="12008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03634" indent="-300214" algn="l" defTabSz="12008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586"/>
              </a:spcBef>
              <a:spcAft>
                <a:spcPts val="586"/>
              </a:spcAft>
            </a:pP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Bruntál, Cheb, Turnov, Valtice – online Dny otevřených dveří 2022</a:t>
            </a:r>
          </a:p>
          <a:p>
            <a:pPr lvl="1">
              <a:spcBef>
                <a:spcPts val="586"/>
              </a:spcBef>
              <a:spcAft>
                <a:spcPts val="586"/>
              </a:spcAft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15 minutové reportáže (ukázka)</a:t>
            </a:r>
          </a:p>
          <a:p>
            <a:pPr lvl="1">
              <a:spcBef>
                <a:spcPts val="586"/>
              </a:spcBef>
              <a:spcAft>
                <a:spcPts val="586"/>
              </a:spcAft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V roce 2023 nasazeny na seznam STREAM (v ČR velký a jediný neplacený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VoD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server)</a:t>
            </a:r>
          </a:p>
          <a:p>
            <a:pPr lvl="1">
              <a:spcBef>
                <a:spcPts val="586"/>
              </a:spcBef>
              <a:spcAft>
                <a:spcPts val="586"/>
              </a:spcAft>
            </a:pP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2 měsíce </a:t>
            </a:r>
            <a:r>
              <a:rPr lang="cs-CZ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organic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– Udírna Valtice 46 000 zhlédnutí, nicméně průměr 200</a:t>
            </a:r>
          </a:p>
          <a:p>
            <a:pPr lvl="1">
              <a:spcBef>
                <a:spcPts val="586"/>
              </a:spcBef>
              <a:spcAft>
                <a:spcPts val="586"/>
              </a:spcAft>
            </a:pP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Poté placená online podpora cílená </a:t>
            </a:r>
            <a:r>
              <a:rPr lang="cs-CZ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geolokačně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: Bruntál: 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3 029 zhlédnutí, průměr  432 na 1 video </a:t>
            </a:r>
          </a:p>
          <a:p>
            <a:pPr lvl="1">
              <a:spcBef>
                <a:spcPts val="586"/>
              </a:spcBef>
              <a:spcAft>
                <a:spcPts val="586"/>
              </a:spcAft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Souběžně 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velký zásah 30´´ in-stream videi 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(YT, Facebook, zpravodajské weby) a bannery – 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1,2 mil uživatelů, 780 tisíc z Bruntálu 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a 50 km okolí</a:t>
            </a:r>
          </a:p>
          <a:p>
            <a:pPr lvl="1">
              <a:spcBef>
                <a:spcPts val="586"/>
              </a:spcBef>
              <a:spcAft>
                <a:spcPts val="586"/>
              </a:spcAft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Nyní běží od 11.4. propagace Chebu</a:t>
            </a:r>
          </a:p>
          <a:p>
            <a:pPr lvl="1">
              <a:spcBef>
                <a:spcPts val="586"/>
              </a:spcBef>
              <a:spcAft>
                <a:spcPts val="586"/>
              </a:spcAft>
            </a:pP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586"/>
              </a:spcBef>
              <a:spcAft>
                <a:spcPts val="586"/>
              </a:spcAft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7F99003-0A4F-EAFF-6DCD-780E3D862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693" y="5041983"/>
            <a:ext cx="1505843" cy="542591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D7DDE75A-FF57-C34E-AA60-4F19E74AA4D0}"/>
              </a:ext>
            </a:extLst>
          </p:cNvPr>
          <p:cNvSpPr txBox="1"/>
          <p:nvPr/>
        </p:nvSpPr>
        <p:spPr>
          <a:xfrm>
            <a:off x="0" y="5746242"/>
            <a:ext cx="629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800" dirty="0">
                <a:hlinkClick r:id="rId4"/>
              </a:rPr>
              <a:t>https://www.stream.cz/cesko-netradicne-kde-fondy-eu-pomahaji</a:t>
            </a:r>
            <a:r>
              <a:rPr lang="cs-CZ" sz="1800" dirty="0"/>
              <a:t>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9DDECC8-5606-BEB5-C96C-B2BD09F04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986" y="228509"/>
            <a:ext cx="1832692" cy="6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609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4B5BCD8-AA63-45D8-8955-FD8D66A6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Česko netradičně na Seznam STREAM II</a:t>
            </a:r>
            <a:br>
              <a:rPr lang="cs-CZ" dirty="0"/>
            </a:br>
            <a:r>
              <a:rPr lang="cs-CZ" dirty="0">
                <a:solidFill>
                  <a:schemeClr val="tx1"/>
                </a:solidFill>
              </a:rPr>
              <a:t>Od klasického eventu, přes online event až po digitální kampaň 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20A170D6-F6E6-9C29-008E-5BD8C3C2C456}"/>
              </a:ext>
            </a:extLst>
          </p:cNvPr>
          <p:cNvSpPr/>
          <p:nvPr/>
        </p:nvSpPr>
        <p:spPr>
          <a:xfrm>
            <a:off x="-535021" y="6128426"/>
            <a:ext cx="13151795" cy="1138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C478BE6A-74BA-4409-CCAB-FEF5D4F918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166" y="213079"/>
            <a:ext cx="12244744" cy="659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78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4B5BCD8-AA63-45D8-8955-FD8D66A65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81187"/>
            <a:ext cx="11394411" cy="925313"/>
          </a:xfrm>
        </p:spPr>
        <p:txBody>
          <a:bodyPr>
            <a:normAutofit fontScale="90000"/>
          </a:bodyPr>
          <a:lstStyle/>
          <a:p>
            <a:r>
              <a:rPr lang="cs-CZ" dirty="0"/>
              <a:t>Česko netradičně na Seznam STREAM – ukázka 30´´ videa </a:t>
            </a:r>
            <a:r>
              <a:rPr lang="cs-CZ" sz="2700" dirty="0">
                <a:solidFill>
                  <a:schemeClr val="tx1"/>
                </a:solidFill>
              </a:rPr>
              <a:t>(ENG sub)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9AD02999-31BE-8A64-08D4-C78A3D922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692" y="1799070"/>
            <a:ext cx="8716378" cy="4368266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C38988B5-411C-69D3-60B7-75C3FC3C8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803" y="329047"/>
            <a:ext cx="150584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323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9591" y="142148"/>
            <a:ext cx="6998981" cy="903647"/>
          </a:xfrm>
        </p:spPr>
        <p:txBody>
          <a:bodyPr>
            <a:noAutofit/>
          </a:bodyPr>
          <a:lstStyle/>
          <a:p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sociálních sítích Facebook a Instagram (a YT)</a:t>
            </a:r>
            <a:endParaRPr lang="cs-CZ" sz="3125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CACDE39-6F75-4662-BFDD-90D88F4FC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43" y="1638884"/>
            <a:ext cx="2883524" cy="4483047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28F6E21-ED33-B75A-8EC0-ECB1568371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2148"/>
            <a:ext cx="5461743" cy="903646"/>
          </a:xfrm>
          <a:prstGeom prst="rect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934E47F6-AEF9-74A1-6F5C-303CB18CA2F6}"/>
              </a:ext>
            </a:extLst>
          </p:cNvPr>
          <p:cNvSpPr txBox="1"/>
          <p:nvPr/>
        </p:nvSpPr>
        <p:spPr>
          <a:xfrm>
            <a:off x="3773601" y="2140065"/>
            <a:ext cx="40953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cs-CZ" b="1" dirty="0">
              <a:solidFill>
                <a:schemeClr val="tx2"/>
              </a:solidFill>
            </a:endParaRPr>
          </a:p>
          <a:p>
            <a:r>
              <a:rPr lang="cs-CZ" b="1" dirty="0">
                <a:solidFill>
                  <a:schemeClr val="tx2"/>
                </a:solidFill>
              </a:rPr>
              <a:t>Kde fondy EU pomáhají</a:t>
            </a:r>
          </a:p>
          <a:p>
            <a:r>
              <a:rPr lang="cs-CZ" sz="2400" dirty="0">
                <a:solidFill>
                  <a:schemeClr val="tx2"/>
                </a:solidFill>
              </a:rPr>
              <a:t>Sledující: </a:t>
            </a:r>
            <a:r>
              <a:rPr lang="cs-CZ" sz="2400" b="1" dirty="0">
                <a:solidFill>
                  <a:schemeClr val="tx2"/>
                </a:solidFill>
              </a:rPr>
              <a:t>7 126</a:t>
            </a:r>
          </a:p>
          <a:p>
            <a:r>
              <a:rPr lang="cs-CZ" sz="2400" i="0" dirty="0">
                <a:solidFill>
                  <a:schemeClr val="tx2"/>
                </a:solidFill>
                <a:effectLst/>
              </a:rPr>
              <a:t>⌀ počet příspěvků za měsíc : </a:t>
            </a:r>
            <a:r>
              <a:rPr lang="cs-CZ" sz="2400" b="1" i="0" dirty="0">
                <a:solidFill>
                  <a:schemeClr val="tx2"/>
                </a:solidFill>
                <a:effectLst/>
              </a:rPr>
              <a:t>15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1989D922-8F7A-9C3D-069E-A1E7AD19B3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0355" y="1555036"/>
            <a:ext cx="2920237" cy="4907705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978750B6-2C36-4A04-97AB-E981086B18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0954" y="4072927"/>
            <a:ext cx="2849402" cy="1031798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599AE118-96F6-5203-4A9C-052644BCFFF5}"/>
              </a:ext>
            </a:extLst>
          </p:cNvPr>
          <p:cNvSpPr txBox="1"/>
          <p:nvPr/>
        </p:nvSpPr>
        <p:spPr>
          <a:xfrm>
            <a:off x="4712909" y="5104725"/>
            <a:ext cx="43774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cs-CZ" dirty="0"/>
              <a:t>Kde fondy EU pomáhají</a:t>
            </a:r>
          </a:p>
          <a:p>
            <a:pPr algn="r"/>
            <a:r>
              <a:rPr lang="cs-CZ" dirty="0"/>
              <a:t>Sledující: 895</a:t>
            </a:r>
          </a:p>
          <a:p>
            <a:pPr algn="r"/>
            <a:r>
              <a:rPr lang="cs-CZ" dirty="0"/>
              <a:t>⌀ počet příspěvků za měsíc: 12</a:t>
            </a:r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90A7DBA8-DDA2-78AC-5052-DCEEEE3AFE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1437" y="1451814"/>
            <a:ext cx="3170195" cy="106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74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14" y="390629"/>
            <a:ext cx="11110157" cy="903647"/>
          </a:xfrm>
        </p:spPr>
        <p:txBody>
          <a:bodyPr>
            <a:noAutofit/>
          </a:bodyPr>
          <a:lstStyle/>
          <a:p>
            <a:r>
              <a:rPr lang="cs-CZ" sz="3125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Nový koncept: </a:t>
            </a:r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Seznam </a:t>
            </a:r>
            <a:r>
              <a:rPr lang="cs-CZ" sz="3125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Native</a:t>
            </a:r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spolupráci s MMR </a:t>
            </a:r>
            <a:endParaRPr lang="cs-CZ" sz="3125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2140" y="1509601"/>
            <a:ext cx="7975265" cy="4669459"/>
          </a:xfrm>
        </p:spPr>
        <p:txBody>
          <a:bodyPr/>
          <a:lstStyle/>
          <a:p>
            <a:pPr marL="0" indent="0">
              <a:buNone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Pilotní nasazení nativní reklamy na největším internetovém zpravodajském portále v ČR SeznamZpravy.cz</a:t>
            </a:r>
          </a:p>
          <a:p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8-dílný seriál, různá témata podpory </a:t>
            </a:r>
          </a:p>
          <a:p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Měnící se forma – články, kvízy, interakce v příbězích</a:t>
            </a:r>
          </a:p>
          <a:p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Vychází každé 3 týdny</a:t>
            </a:r>
          </a:p>
          <a:p>
            <a:endParaRPr lang="cs-CZ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Nasazená témata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/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Podnikání – 60 tis zobrazení </a:t>
            </a:r>
          </a:p>
          <a:p>
            <a:pPr lvl="1"/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Rozvoj venkova – 41,5 tis zobrazení</a:t>
            </a:r>
          </a:p>
          <a:p>
            <a:pPr lvl="1"/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Vzdělávání – nasazeno 17.4. </a:t>
            </a:r>
          </a:p>
          <a:p>
            <a:pPr lvl="1"/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Doprava – nasazeno 9.5.</a:t>
            </a:r>
          </a:p>
          <a:p>
            <a:pPr lvl="1"/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</a:p>
          <a:p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Poslední díl 31.7. na téma Životního prostředí</a:t>
            </a:r>
          </a:p>
          <a:p>
            <a:endParaRPr lang="cs-CZ" sz="273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sz="273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46F31D0-E344-5F44-C780-0322C332C0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86" y="1383141"/>
            <a:ext cx="3957091" cy="553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92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5BD150-C559-4C9B-9673-637B6CA1C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Akce pro širokou veřejnost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9887E01-D5D4-4B7A-AE55-E1289F4B63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62" t="25388" r="21147" b="35642"/>
          <a:stretch/>
        </p:blipFill>
        <p:spPr>
          <a:xfrm>
            <a:off x="1522170" y="1350516"/>
            <a:ext cx="8358801" cy="5040560"/>
          </a:xfrm>
          <a:prstGeom prst="rect">
            <a:avLst/>
          </a:prstGeom>
        </p:spPr>
      </p:pic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DE5440C7-211F-4743-ADBB-846CE40E5A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5747358"/>
            <a:ext cx="10361852" cy="529223"/>
          </a:xfrm>
        </p:spPr>
        <p:txBody>
          <a:bodyPr/>
          <a:lstStyle/>
          <a:p>
            <a:pPr marL="614752" lvl="1" indent="0" algn="ctr">
              <a:buNone/>
            </a:pPr>
            <a:r>
              <a:rPr lang="cs-CZ" sz="2000" dirty="0">
                <a:hlinkClick r:id="rId3"/>
              </a:rPr>
              <a:t>https://www.dotaceeu.cz/cs/jak-evropske-dotace-pomahaji/kde-eu-fondy-pomahaji</a:t>
            </a:r>
            <a:r>
              <a:rPr lang="cs-CZ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4063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0FCE9D-7DAE-0CF8-DAFB-F63F61BE5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Putování po projektech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15C86D-5E70-D21E-7C14-84C385150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6957349" cy="4200385"/>
          </a:xfrm>
        </p:spPr>
        <p:txBody>
          <a:bodyPr/>
          <a:lstStyle/>
          <a:p>
            <a:r>
              <a:rPr lang="cs-CZ" sz="3200" dirty="0"/>
              <a:t>Oblíbené regionální akce pro malé skupiny pokračují i v letošním roce, např.: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Severočeské muzeum v Liberci</a:t>
            </a:r>
          </a:p>
          <a:p>
            <a:pPr lvl="1"/>
            <a:r>
              <a:rPr lang="cs-CZ" sz="2800" dirty="0"/>
              <a:t>Záchranná služba Jihomoravského kraje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Muzeum Šipka ve Štramberku</a:t>
            </a:r>
          </a:p>
          <a:p>
            <a:pPr lvl="1"/>
            <a:r>
              <a:rPr lang="cs-CZ" sz="2800" dirty="0"/>
              <a:t>Kostel sv. Jakuba v Jihlavě</a:t>
            </a:r>
          </a:p>
          <a:p>
            <a:pPr lvl="1"/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D574EFA-AE53-D5DF-D16C-912540DD4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7040" y="2252099"/>
            <a:ext cx="4377307" cy="325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695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96F31C-7078-3B7C-1E28-6488BDD20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Dny otevřených dveří „Kde fondy EU pomáhají“ 2023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D0B16AC-054B-E2DB-01AF-BE9E14266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852" y="1411849"/>
            <a:ext cx="5737354" cy="4863115"/>
          </a:xfrm>
        </p:spPr>
        <p:txBody>
          <a:bodyPr/>
          <a:lstStyle/>
          <a:p>
            <a:r>
              <a:rPr lang="cs-CZ" sz="2800" dirty="0">
                <a:solidFill>
                  <a:srgbClr val="034EA2"/>
                </a:solidFill>
              </a:rPr>
              <a:t>I v letošním roce se </a:t>
            </a:r>
            <a:r>
              <a:rPr lang="cs-CZ" sz="2800" b="1" dirty="0">
                <a:solidFill>
                  <a:srgbClr val="034EA2"/>
                </a:solidFill>
              </a:rPr>
              <a:t>otevře pro veřejnost 10 projektů</a:t>
            </a:r>
            <a:r>
              <a:rPr lang="cs-CZ" sz="2800" dirty="0">
                <a:solidFill>
                  <a:srgbClr val="034EA2"/>
                </a:solidFill>
              </a:rPr>
              <a:t>: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4.6. - IVC Třinec </a:t>
            </a:r>
            <a:r>
              <a:rPr lang="cs-CZ" sz="2800" dirty="0"/>
              <a:t>(ROP MS)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10.6. - DP Č. Budějovice </a:t>
            </a:r>
            <a:r>
              <a:rPr lang="cs-CZ" sz="2800" dirty="0"/>
              <a:t>(IROP/OP D/OP Z)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17.6. - Pivovar Nymburk              </a:t>
            </a:r>
            <a:r>
              <a:rPr lang="cs-CZ" sz="2800" dirty="0"/>
              <a:t>(OP PI/OP PIK)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18.6. – Zámek Slavkov           </a:t>
            </a:r>
            <a:r>
              <a:rPr lang="cs-CZ" sz="2800" dirty="0"/>
              <a:t>(ROP JV/IROP)</a:t>
            </a:r>
          </a:p>
          <a:p>
            <a:r>
              <a:rPr lang="cs-CZ" sz="2800" dirty="0">
                <a:solidFill>
                  <a:srgbClr val="034EA2"/>
                </a:solidFill>
              </a:rPr>
              <a:t>Další 6 akcí na podzim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6896600-2758-A03C-E204-1710E006C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2193" y="1468776"/>
            <a:ext cx="3173272" cy="237463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01CD461-0842-FFBE-F37D-03831B0C47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82" r="1191"/>
          <a:stretch/>
        </p:blipFill>
        <p:spPr>
          <a:xfrm>
            <a:off x="6095206" y="3900333"/>
            <a:ext cx="3166406" cy="237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956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71523D-22B0-AAF0-F779-8CD6AAC53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Prezentace na letních hudebních festivalech </a:t>
            </a:r>
            <a:r>
              <a:rPr lang="cs-CZ" dirty="0">
                <a:solidFill>
                  <a:schemeClr val="tx1"/>
                </a:solidFill>
              </a:rPr>
              <a:t>v každém kraji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2A9590C-2C0E-C05F-B58E-BB5BCBD29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7685" y="1469378"/>
            <a:ext cx="6072993" cy="1237246"/>
          </a:xfrm>
        </p:spPr>
        <p:txBody>
          <a:bodyPr/>
          <a:lstStyle/>
          <a:p>
            <a:pPr marL="0" indent="0">
              <a:buNone/>
            </a:pPr>
            <a:r>
              <a:rPr lang="cs-CZ" sz="2000" dirty="0">
                <a:solidFill>
                  <a:srgbClr val="034EA2"/>
                </a:solidFill>
              </a:rPr>
              <a:t> Další ročník prezentace fondů EU na letních hudebních festivalech:</a:t>
            </a:r>
          </a:p>
          <a:p>
            <a:pPr lvl="1"/>
            <a:r>
              <a:rPr lang="cs-CZ" sz="2000" b="1" dirty="0" err="1">
                <a:solidFill>
                  <a:srgbClr val="034EA2"/>
                </a:solidFill>
              </a:rPr>
              <a:t>Votvírák</a:t>
            </a:r>
            <a:r>
              <a:rPr lang="cs-CZ" sz="2000" b="1" dirty="0">
                <a:solidFill>
                  <a:srgbClr val="034EA2"/>
                </a:solidFill>
              </a:rPr>
              <a:t> (17.-18.6.) </a:t>
            </a:r>
            <a:r>
              <a:rPr lang="cs-CZ" sz="1400" dirty="0">
                <a:solidFill>
                  <a:srgbClr val="034EA2"/>
                </a:solidFill>
              </a:rPr>
              <a:t>– velká prezentace s lanovkou</a:t>
            </a:r>
          </a:p>
          <a:p>
            <a:pPr lvl="1"/>
            <a:r>
              <a:rPr lang="cs-CZ" sz="2000" dirty="0">
                <a:solidFill>
                  <a:srgbClr val="034EA2"/>
                </a:solidFill>
              </a:rPr>
              <a:t>Malé festivaly – skromnější koncept; realizace 6-9/2023</a:t>
            </a:r>
          </a:p>
          <a:p>
            <a:endParaRPr lang="cs-CZ" dirty="0"/>
          </a:p>
        </p:txBody>
      </p:sp>
      <p:graphicFrame>
        <p:nvGraphicFramePr>
          <p:cNvPr id="6" name="Tabulka 6">
            <a:extLst>
              <a:ext uri="{FF2B5EF4-FFF2-40B4-BE49-F238E27FC236}">
                <a16:creationId xmlns:a16="http://schemas.microsoft.com/office/drawing/2014/main" id="{93B1E82C-EB98-C19B-1BBB-BF1591ED7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336937"/>
              </p:ext>
            </p:extLst>
          </p:nvPr>
        </p:nvGraphicFramePr>
        <p:xfrm>
          <a:off x="319735" y="1454936"/>
          <a:ext cx="5361219" cy="4531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1900">
                  <a:extLst>
                    <a:ext uri="{9D8B030D-6E8A-4147-A177-3AD203B41FA5}">
                      <a16:colId xmlns:a16="http://schemas.microsoft.com/office/drawing/2014/main" val="3325537115"/>
                    </a:ext>
                  </a:extLst>
                </a:gridCol>
                <a:gridCol w="2649319">
                  <a:extLst>
                    <a:ext uri="{9D8B030D-6E8A-4147-A177-3AD203B41FA5}">
                      <a16:colId xmlns:a16="http://schemas.microsoft.com/office/drawing/2014/main" val="4125842033"/>
                    </a:ext>
                  </a:extLst>
                </a:gridCol>
              </a:tblGrid>
              <a:tr h="385489">
                <a:tc>
                  <a:txBody>
                    <a:bodyPr/>
                    <a:lstStyle/>
                    <a:p>
                      <a:r>
                        <a:rPr lang="cs-CZ" sz="2000" dirty="0"/>
                        <a:t>Festival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5130036"/>
                  </a:ext>
                </a:extLst>
              </a:tr>
              <a:tr h="385489">
                <a:tc>
                  <a:txBody>
                    <a:bodyPr/>
                    <a:lstStyle/>
                    <a:p>
                      <a:pPr marL="0" marR="0" lvl="0" indent="0" algn="l" defTabSz="1229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/>
                        <a:t>Festival </a:t>
                      </a:r>
                      <a:r>
                        <a:rPr lang="cs-CZ" sz="2000" dirty="0" err="1"/>
                        <a:t>Jamrock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29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/>
                        <a:t>Pardubický 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928003"/>
                  </a:ext>
                </a:extLst>
              </a:tr>
              <a:tr h="568770">
                <a:tc>
                  <a:txBody>
                    <a:bodyPr/>
                    <a:lstStyle/>
                    <a:p>
                      <a:r>
                        <a:rPr lang="cs-CZ" sz="2000" dirty="0"/>
                        <a:t>Rock </a:t>
                      </a:r>
                      <a:r>
                        <a:rPr lang="cs-CZ" sz="2000" dirty="0" err="1"/>
                        <a:t>for</a:t>
                      </a:r>
                      <a:r>
                        <a:rPr lang="cs-CZ" sz="2000" dirty="0"/>
                        <a:t> </a:t>
                      </a:r>
                      <a:r>
                        <a:rPr lang="cs-CZ" sz="2000" dirty="0" err="1"/>
                        <a:t>people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Královehradecký 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842192"/>
                  </a:ext>
                </a:extLst>
              </a:tr>
              <a:tr h="385489">
                <a:tc>
                  <a:txBody>
                    <a:bodyPr/>
                    <a:lstStyle/>
                    <a:p>
                      <a:r>
                        <a:rPr lang="cs-CZ" sz="2000" dirty="0" err="1"/>
                        <a:t>Fingers</a:t>
                      </a:r>
                      <a:r>
                        <a:rPr lang="cs-CZ" sz="2000" dirty="0"/>
                        <a:t> 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Olomoucký 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4522199"/>
                  </a:ext>
                </a:extLst>
              </a:tr>
              <a:tr h="385489">
                <a:tc>
                  <a:txBody>
                    <a:bodyPr/>
                    <a:lstStyle/>
                    <a:p>
                      <a:r>
                        <a:rPr lang="cs-CZ" sz="2000" dirty="0"/>
                        <a:t>Vysočina </a:t>
                      </a:r>
                      <a:r>
                        <a:rPr lang="cs-CZ" sz="2000" dirty="0" err="1"/>
                        <a:t>fest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Kraj Vysočina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666091"/>
                  </a:ext>
                </a:extLst>
              </a:tr>
              <a:tr h="385489">
                <a:tc>
                  <a:txBody>
                    <a:bodyPr/>
                    <a:lstStyle/>
                    <a:p>
                      <a:r>
                        <a:rPr lang="cs-CZ" sz="2000" dirty="0"/>
                        <a:t>Hrady.cz – Točník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Středočeský 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310808"/>
                  </a:ext>
                </a:extLst>
              </a:tr>
              <a:tr h="377658">
                <a:tc>
                  <a:txBody>
                    <a:bodyPr/>
                    <a:lstStyle/>
                    <a:p>
                      <a:r>
                        <a:rPr lang="cs-CZ" sz="2000" dirty="0"/>
                        <a:t>Štěrkovna Open Music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Moravskoslezský 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2444859"/>
                  </a:ext>
                </a:extLst>
              </a:tr>
              <a:tr h="321012">
                <a:tc>
                  <a:txBody>
                    <a:bodyPr/>
                    <a:lstStyle/>
                    <a:p>
                      <a:r>
                        <a:rPr lang="cs-CZ" sz="2000" dirty="0"/>
                        <a:t>Přehrady </a:t>
                      </a:r>
                      <a:r>
                        <a:rPr lang="cs-CZ" sz="2000" dirty="0" err="1"/>
                        <a:t>fest</a:t>
                      </a:r>
                      <a:r>
                        <a:rPr lang="cs-CZ" sz="2000" dirty="0"/>
                        <a:t> – Vranov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Jihomoravský 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3310484"/>
                  </a:ext>
                </a:extLst>
              </a:tr>
              <a:tr h="385489">
                <a:tc>
                  <a:txBody>
                    <a:bodyPr/>
                    <a:lstStyle/>
                    <a:p>
                      <a:r>
                        <a:rPr lang="cs-CZ" sz="2000" dirty="0" err="1"/>
                        <a:t>Chodrockfest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Plzeňský 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903867"/>
                  </a:ext>
                </a:extLst>
              </a:tr>
              <a:tr h="385489">
                <a:tc>
                  <a:txBody>
                    <a:bodyPr/>
                    <a:lstStyle/>
                    <a:p>
                      <a:r>
                        <a:rPr lang="cs-CZ" sz="2000" dirty="0"/>
                        <a:t>Hrady.cz – Bezděz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Liberecký 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7044"/>
                  </a:ext>
                </a:extLst>
              </a:tr>
              <a:tr h="385489">
                <a:tc>
                  <a:txBody>
                    <a:bodyPr/>
                    <a:lstStyle/>
                    <a:p>
                      <a:r>
                        <a:rPr lang="cs-CZ" sz="2000" dirty="0"/>
                        <a:t>Mostecká slavnost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Ústecký 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987378"/>
                  </a:ext>
                </a:extLst>
              </a:tr>
            </a:tbl>
          </a:graphicData>
        </a:graphic>
      </p:graphicFrame>
      <p:pic>
        <p:nvPicPr>
          <p:cNvPr id="9" name="Obrázek 8">
            <a:extLst>
              <a:ext uri="{FF2B5EF4-FFF2-40B4-BE49-F238E27FC236}">
                <a16:creationId xmlns:a16="http://schemas.microsoft.com/office/drawing/2014/main" id="{8B3A8E92-D0A3-6751-057F-FB476EA86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779" y="3094661"/>
            <a:ext cx="3616541" cy="299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73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913BE55-C724-141F-A918-9C836BB0C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Online Dny otevřených dveří – „Česko netradičně“ 2023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DA39B1F-1EF6-DE31-8913-83D59BAD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6326300" cy="4633874"/>
          </a:xfrm>
        </p:spPr>
        <p:txBody>
          <a:bodyPr/>
          <a:lstStyle/>
          <a:p>
            <a:r>
              <a:rPr lang="cs-CZ" sz="2800" dirty="0">
                <a:solidFill>
                  <a:srgbClr val="034EA2"/>
                </a:solidFill>
              </a:rPr>
              <a:t>Pro letošní rok </a:t>
            </a:r>
            <a:r>
              <a:rPr lang="cs-CZ" sz="2800" b="1" dirty="0">
                <a:solidFill>
                  <a:srgbClr val="034EA2"/>
                </a:solidFill>
              </a:rPr>
              <a:t>lehce pozměněný koncept</a:t>
            </a:r>
            <a:r>
              <a:rPr lang="cs-CZ" sz="2800" dirty="0">
                <a:solidFill>
                  <a:srgbClr val="034EA2"/>
                </a:solidFill>
              </a:rPr>
              <a:t> – nebudou živé přenosy; vznikne více propracovaný „dokument“</a:t>
            </a:r>
          </a:p>
          <a:p>
            <a:r>
              <a:rPr lang="cs-CZ" sz="2800" b="1" dirty="0">
                <a:solidFill>
                  <a:srgbClr val="034EA2"/>
                </a:solidFill>
              </a:rPr>
              <a:t>Zůstává koncept 4 měst a 8 projektů </a:t>
            </a:r>
            <a:r>
              <a:rPr lang="cs-CZ" sz="2800" dirty="0">
                <a:solidFill>
                  <a:srgbClr val="034EA2"/>
                </a:solidFill>
              </a:rPr>
              <a:t>v každém městě: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Šumperk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Uherské Hradiště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Brandýs n/L – St. Boleslav</a:t>
            </a:r>
          </a:p>
          <a:p>
            <a:pPr lvl="1"/>
            <a:r>
              <a:rPr lang="cs-CZ" sz="2800" dirty="0">
                <a:solidFill>
                  <a:srgbClr val="034EA2"/>
                </a:solidFill>
              </a:rPr>
              <a:t>Klatovy</a:t>
            </a:r>
          </a:p>
        </p:txBody>
      </p:sp>
      <p:pic>
        <p:nvPicPr>
          <p:cNvPr id="4" name="Zástupný obsah 10">
            <a:extLst>
              <a:ext uri="{FF2B5EF4-FFF2-40B4-BE49-F238E27FC236}">
                <a16:creationId xmlns:a16="http://schemas.microsoft.com/office/drawing/2014/main" id="{6343010E-DA6C-429A-B670-135283D112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031"/>
          <a:stretch/>
        </p:blipFill>
        <p:spPr>
          <a:xfrm>
            <a:off x="7115991" y="1638353"/>
            <a:ext cx="4852213" cy="322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310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82C6C08F-0932-86F2-9224-7C06D13D0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Obsah prezentace	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147B49C-D97D-C5DB-85EB-D5119D9E17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7186021"/>
              </p:ext>
            </p:extLst>
          </p:nvPr>
        </p:nvGraphicFramePr>
        <p:xfrm>
          <a:off x="1371600" y="1439694"/>
          <a:ext cx="10350230" cy="4727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ovéPole 7">
            <a:extLst>
              <a:ext uri="{FF2B5EF4-FFF2-40B4-BE49-F238E27FC236}">
                <a16:creationId xmlns:a16="http://schemas.microsoft.com/office/drawing/2014/main" id="{54227D58-946D-3BC0-FB4A-BB4B6CA13336}"/>
              </a:ext>
            </a:extLst>
          </p:cNvPr>
          <p:cNvSpPr txBox="1"/>
          <p:nvPr/>
        </p:nvSpPr>
        <p:spPr>
          <a:xfrm>
            <a:off x="1663430" y="1877439"/>
            <a:ext cx="456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/>
              <a:t>1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FE6A12D8-EBD0-4C85-B44C-1B28C22964EB}"/>
              </a:ext>
            </a:extLst>
          </p:cNvPr>
          <p:cNvSpPr txBox="1"/>
          <p:nvPr/>
        </p:nvSpPr>
        <p:spPr>
          <a:xfrm>
            <a:off x="2120319" y="2994075"/>
            <a:ext cx="456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/>
              <a:t>2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C73D3C6A-7964-86C3-7CD0-F04EB3375732}"/>
              </a:ext>
            </a:extLst>
          </p:cNvPr>
          <p:cNvSpPr txBox="1"/>
          <p:nvPr/>
        </p:nvSpPr>
        <p:spPr>
          <a:xfrm>
            <a:off x="2120319" y="4016595"/>
            <a:ext cx="456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/>
              <a:t>3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347D9A5C-7BB9-7617-5318-41309ECB4516}"/>
              </a:ext>
            </a:extLst>
          </p:cNvPr>
          <p:cNvSpPr txBox="1"/>
          <p:nvPr/>
        </p:nvSpPr>
        <p:spPr>
          <a:xfrm>
            <a:off x="1663430" y="5133231"/>
            <a:ext cx="456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54141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4EDE6-3BCC-43C0-8CC3-50A25A770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86629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Soutěže pro studenty SŠ 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B5C32E7-3EAE-4EB1-B898-4F81096D1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350516"/>
            <a:ext cx="6349781" cy="5008339"/>
          </a:xfrm>
        </p:spPr>
        <p:txBody>
          <a:bodyPr/>
          <a:lstStyle/>
          <a:p>
            <a:pPr marL="0" indent="0">
              <a:buNone/>
            </a:pPr>
            <a:r>
              <a:rPr lang="cs-CZ" sz="2000" b="1" dirty="0">
                <a:solidFill>
                  <a:srgbClr val="034EA2"/>
                </a:solidFill>
              </a:rPr>
              <a:t>EU4U </a:t>
            </a:r>
          </a:p>
          <a:p>
            <a:pPr lvl="1"/>
            <a:r>
              <a:rPr lang="cs-CZ" sz="2000" dirty="0">
                <a:solidFill>
                  <a:srgbClr val="034EA2"/>
                </a:solidFill>
              </a:rPr>
              <a:t>5. ročník kreativní soutěže</a:t>
            </a:r>
          </a:p>
          <a:p>
            <a:pPr lvl="1"/>
            <a:r>
              <a:rPr lang="cs-CZ" sz="2000" b="1" dirty="0">
                <a:solidFill>
                  <a:srgbClr val="034EA2"/>
                </a:solidFill>
              </a:rPr>
              <a:t>Přihlášeno 63 příspěvků </a:t>
            </a:r>
          </a:p>
          <a:p>
            <a:pPr lvl="1"/>
            <a:r>
              <a:rPr lang="cs-CZ" sz="2000" dirty="0">
                <a:solidFill>
                  <a:srgbClr val="034EA2"/>
                </a:solidFill>
              </a:rPr>
              <a:t>Propagace projektu ve dvou kategoriích: Natoč video a Vytvoř plakát </a:t>
            </a:r>
          </a:p>
          <a:p>
            <a:pPr lvl="1"/>
            <a:r>
              <a:rPr lang="cs-CZ" sz="2000" dirty="0">
                <a:hlinkClick r:id="rId2"/>
              </a:rPr>
              <a:t>www.EU4U.dotaceEU.cz</a:t>
            </a:r>
            <a:r>
              <a:rPr lang="cs-CZ" sz="2000" dirty="0"/>
              <a:t>  </a:t>
            </a:r>
          </a:p>
          <a:p>
            <a:pPr lvl="1"/>
            <a:endParaRPr lang="cs-CZ" sz="2000" dirty="0"/>
          </a:p>
          <a:p>
            <a:pPr marL="0" indent="0">
              <a:buNone/>
            </a:pPr>
            <a:r>
              <a:rPr lang="cs-CZ" sz="2000" b="1" dirty="0">
                <a:solidFill>
                  <a:srgbClr val="034EA2"/>
                </a:solidFill>
              </a:rPr>
              <a:t>Navrhni projekt </a:t>
            </a:r>
          </a:p>
          <a:p>
            <a:pPr lvl="1"/>
            <a:r>
              <a:rPr lang="cs-CZ" sz="2000" dirty="0">
                <a:solidFill>
                  <a:srgbClr val="034EA2"/>
                </a:solidFill>
              </a:rPr>
              <a:t>11. ročník soutěže</a:t>
            </a:r>
          </a:p>
          <a:p>
            <a:pPr lvl="1"/>
            <a:r>
              <a:rPr lang="cs-CZ" sz="2000" b="1" dirty="0">
                <a:solidFill>
                  <a:srgbClr val="034EA2"/>
                </a:solidFill>
              </a:rPr>
              <a:t>Přihlášeno 78 projektů </a:t>
            </a:r>
          </a:p>
          <a:p>
            <a:pPr lvl="1"/>
            <a:r>
              <a:rPr lang="cs-CZ" sz="2000" dirty="0">
                <a:solidFill>
                  <a:srgbClr val="034EA2"/>
                </a:solidFill>
              </a:rPr>
              <a:t>Vítězný projekt: Výstavba startovacích bytů v bývalém hotelu Praha, Gymnázium Jateční v Ústí nad Labem</a:t>
            </a:r>
          </a:p>
          <a:p>
            <a:pPr lvl="1"/>
            <a:r>
              <a:rPr lang="cs-CZ" sz="2000" dirty="0">
                <a:hlinkClick r:id="rId3"/>
              </a:rPr>
              <a:t>www.navrhniprojekt.cz</a:t>
            </a:r>
            <a:r>
              <a:rPr lang="cs-CZ" sz="2000" dirty="0"/>
              <a:t> </a:t>
            </a:r>
          </a:p>
          <a:p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61FD56A-25BF-82A7-E716-63C5E090B5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6355" y="1386016"/>
            <a:ext cx="1770359" cy="2513756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2E62FF7A-5082-D201-5666-2B729E950519}"/>
              </a:ext>
            </a:extLst>
          </p:cNvPr>
          <p:cNvSpPr txBox="1"/>
          <p:nvPr/>
        </p:nvSpPr>
        <p:spPr>
          <a:xfrm>
            <a:off x="8523176" y="3894624"/>
            <a:ext cx="2063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034EA2"/>
                </a:solidFill>
              </a:rPr>
              <a:t>Vítězný plakát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4F9B5987-1571-BAEA-481A-EB52771492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9302" y="4371752"/>
            <a:ext cx="4748800" cy="167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1333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533812" y="2079274"/>
            <a:ext cx="10971372" cy="1431482"/>
          </a:xfrm>
        </p:spPr>
        <p:txBody>
          <a:bodyPr>
            <a:normAutofit fontScale="90000"/>
          </a:bodyPr>
          <a:lstStyle/>
          <a:p>
            <a:r>
              <a:rPr lang="cs-CZ" sz="5400" b="1" dirty="0">
                <a:solidFill>
                  <a:srgbClr val="024DA1"/>
                </a:solidFill>
                <a:cs typeface="Times New Roman"/>
              </a:rPr>
              <a:t>Aktivity na podporu horizontální absorpční kapacity</a:t>
            </a:r>
          </a:p>
        </p:txBody>
      </p:sp>
    </p:spTree>
    <p:extLst>
      <p:ext uri="{BB962C8B-B14F-4D97-AF65-F5344CB8AC3E}">
        <p14:creationId xmlns:p14="http://schemas.microsoft.com/office/powerpoint/2010/main" val="3879665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34B9A16-0EA6-459D-BD57-73FEC250B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Vyhledávač dotačních příležitostí na </a:t>
            </a:r>
            <a:r>
              <a:rPr lang="cs-CZ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DotaceEU.cz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FECEC0F-5491-4746-8B07-BD37C51AD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203" y="1536821"/>
            <a:ext cx="10225769" cy="4223632"/>
          </a:xfrm>
        </p:spPr>
        <p:txBody>
          <a:bodyPr/>
          <a:lstStyle/>
          <a:p>
            <a:r>
              <a:rPr lang="cs-CZ" sz="2539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Primární zdroj informací o fondech EU je web </a:t>
            </a:r>
            <a:r>
              <a:rPr lang="cs-CZ" sz="2539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dotaceEU.cz</a:t>
            </a:r>
          </a:p>
          <a:p>
            <a:r>
              <a:rPr lang="cs-CZ" sz="2539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Pomoc s výběrem </a:t>
            </a:r>
            <a:r>
              <a:rPr lang="cs-CZ" sz="2539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vhodného programu a přehled o aktuálních výzvách </a:t>
            </a:r>
            <a:r>
              <a:rPr lang="cs-CZ" sz="2539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nového i předchozího období = </a:t>
            </a:r>
            <a:r>
              <a:rPr lang="cs-CZ" sz="2539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vyhledávač výzev</a:t>
            </a:r>
          </a:p>
          <a:p>
            <a:pPr marL="0" indent="0">
              <a:spcBef>
                <a:spcPts val="1172"/>
              </a:spcBef>
              <a:buNone/>
            </a:pPr>
            <a:r>
              <a:rPr lang="cs-CZ" sz="2735" dirty="0"/>
              <a:t>		</a:t>
            </a:r>
            <a:r>
              <a:rPr lang="cs-CZ" sz="2539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Dotační tituly</a:t>
            </a:r>
          </a:p>
          <a:p>
            <a:pPr marL="0" indent="0">
              <a:spcBef>
                <a:spcPts val="1172"/>
              </a:spcBef>
              <a:buNone/>
            </a:pPr>
            <a:r>
              <a:rPr lang="cs-CZ" sz="2735" b="1" dirty="0"/>
              <a:t>		</a:t>
            </a:r>
            <a:r>
              <a:rPr lang="cs-CZ" sz="2539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Finanční nástroje</a:t>
            </a:r>
          </a:p>
          <a:p>
            <a:pPr marL="0" indent="0">
              <a:spcBef>
                <a:spcPts val="1172"/>
              </a:spcBef>
              <a:buNone/>
            </a:pPr>
            <a:r>
              <a:rPr lang="cs-CZ" sz="2735" b="1" dirty="0"/>
              <a:t>		</a:t>
            </a:r>
            <a:r>
              <a:rPr lang="cs-CZ" sz="2539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Unijní programy</a:t>
            </a:r>
          </a:p>
          <a:p>
            <a:pPr marL="0" indent="0">
              <a:buNone/>
            </a:pPr>
            <a:endParaRPr lang="cs-CZ" sz="2735" dirty="0"/>
          </a:p>
          <a:p>
            <a:pPr marL="0" indent="0">
              <a:buNone/>
            </a:pPr>
            <a:r>
              <a:rPr lang="cs-CZ" sz="2539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Filtrace dle: </a:t>
            </a:r>
          </a:p>
          <a:p>
            <a:pPr marL="0" indent="0">
              <a:buNone/>
            </a:pPr>
            <a:r>
              <a:rPr lang="cs-CZ" sz="1953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Krajů, typu žadatele a tématu </a:t>
            </a:r>
          </a:p>
          <a:p>
            <a:pPr marL="0" indent="0">
              <a:buNone/>
            </a:pPr>
            <a:endParaRPr lang="cs-CZ" sz="2735" dirty="0"/>
          </a:p>
          <a:p>
            <a:pPr marL="0" indent="0">
              <a:buNone/>
            </a:pPr>
            <a:endParaRPr lang="cs-CZ" sz="3125" dirty="0"/>
          </a:p>
          <a:p>
            <a:pPr marL="0" indent="0">
              <a:buNone/>
            </a:pPr>
            <a:endParaRPr lang="cs-CZ" sz="3125" dirty="0"/>
          </a:p>
          <a:p>
            <a:pPr marL="0" indent="0">
              <a:buNone/>
              <a:defRPr/>
            </a:pPr>
            <a:endParaRPr lang="cs-CZ" sz="1074" dirty="0">
              <a:solidFill>
                <a:srgbClr val="1C222F"/>
              </a:solidFill>
              <a:latin typeface="Roboto" panose="02000000000000000000" pitchFamily="2" charset="0"/>
            </a:endParaRPr>
          </a:p>
          <a:p>
            <a:pPr>
              <a:defRPr/>
            </a:pPr>
            <a:endParaRPr lang="cs-CZ" sz="2344" dirty="0">
              <a:latin typeface="Calibri"/>
            </a:endParaRPr>
          </a:p>
          <a:p>
            <a:pPr marL="0" indent="0">
              <a:buNone/>
            </a:pPr>
            <a:endParaRPr lang="cs-CZ" sz="2344" b="1" dirty="0">
              <a:solidFill>
                <a:srgbClr val="034EA2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cs-CZ" sz="1758" dirty="0">
              <a:solidFill>
                <a:srgbClr val="034EA2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363" y="4727669"/>
            <a:ext cx="6835077" cy="1217205"/>
          </a:xfrm>
          <a:prstGeom prst="rect">
            <a:avLst/>
          </a:prstGeom>
        </p:spPr>
      </p:pic>
      <p:sp>
        <p:nvSpPr>
          <p:cNvPr id="6" name="Šipka: doprava 5">
            <a:extLst>
              <a:ext uri="{FF2B5EF4-FFF2-40B4-BE49-F238E27FC236}">
                <a16:creationId xmlns:a16="http://schemas.microsoft.com/office/drawing/2014/main" id="{7DF34A69-A111-47E7-95BB-F014A3693E8A}"/>
              </a:ext>
            </a:extLst>
          </p:cNvPr>
          <p:cNvSpPr/>
          <p:nvPr/>
        </p:nvSpPr>
        <p:spPr>
          <a:xfrm>
            <a:off x="1540442" y="3099272"/>
            <a:ext cx="854164" cy="32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00735">
              <a:defRPr/>
            </a:pPr>
            <a:endParaRPr lang="cs-CZ" sz="2344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Šipka: doprava 6">
            <a:extLst>
              <a:ext uri="{FF2B5EF4-FFF2-40B4-BE49-F238E27FC236}">
                <a16:creationId xmlns:a16="http://schemas.microsoft.com/office/drawing/2014/main" id="{F4F945E6-D427-4C91-9F9A-16F5DE3E0EF6}"/>
              </a:ext>
            </a:extLst>
          </p:cNvPr>
          <p:cNvSpPr/>
          <p:nvPr/>
        </p:nvSpPr>
        <p:spPr>
          <a:xfrm>
            <a:off x="1540442" y="3596743"/>
            <a:ext cx="854164" cy="32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00735">
              <a:defRPr/>
            </a:pPr>
            <a:endParaRPr lang="cs-CZ" sz="2344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Šipka: doprava 7">
            <a:extLst>
              <a:ext uri="{FF2B5EF4-FFF2-40B4-BE49-F238E27FC236}">
                <a16:creationId xmlns:a16="http://schemas.microsoft.com/office/drawing/2014/main" id="{738A6E60-E301-41D1-AD6C-EFD3D904E703}"/>
              </a:ext>
            </a:extLst>
          </p:cNvPr>
          <p:cNvSpPr/>
          <p:nvPr/>
        </p:nvSpPr>
        <p:spPr>
          <a:xfrm>
            <a:off x="1550149" y="4094212"/>
            <a:ext cx="854164" cy="32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00735">
              <a:defRPr/>
            </a:pPr>
            <a:endParaRPr lang="cs-CZ" sz="2344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935933" y="2918394"/>
            <a:ext cx="4351507" cy="1532907"/>
          </a:xfrm>
          <a:prstGeom prst="rect">
            <a:avLst/>
          </a:prstGeom>
          <a:solidFill>
            <a:srgbClr val="00B050">
              <a:alpha val="52157"/>
            </a:srgb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defTabSz="1200735"/>
            <a:r>
              <a:rPr lang="cs-CZ" sz="2344" dirty="0">
                <a:solidFill>
                  <a:srgbClr val="262626"/>
                </a:solidFill>
                <a:latin typeface="Calibri"/>
              </a:rPr>
              <a:t>Nově i výzvy z </a:t>
            </a:r>
            <a:r>
              <a:rPr lang="cs-CZ" sz="2344" b="1" dirty="0">
                <a:solidFill>
                  <a:srgbClr val="262626"/>
                </a:solidFill>
                <a:latin typeface="Calibri"/>
              </a:rPr>
              <a:t>Modernizačního fondu </a:t>
            </a:r>
            <a:r>
              <a:rPr lang="cs-CZ" sz="2344" dirty="0">
                <a:solidFill>
                  <a:srgbClr val="262626"/>
                </a:solidFill>
                <a:latin typeface="Calibri"/>
              </a:rPr>
              <a:t>a </a:t>
            </a:r>
            <a:r>
              <a:rPr lang="cs-CZ" sz="2344" b="1" dirty="0">
                <a:solidFill>
                  <a:srgbClr val="262626"/>
                </a:solidFill>
                <a:latin typeface="Calibri"/>
              </a:rPr>
              <a:t>Národního plánu obnovy </a:t>
            </a:r>
            <a:r>
              <a:rPr lang="cs-CZ" sz="2344" dirty="0">
                <a:solidFill>
                  <a:srgbClr val="262626"/>
                </a:solidFill>
                <a:latin typeface="Calibri"/>
              </a:rPr>
              <a:t>= všechny hlavní evropské finanční zdroje a jejich výzvy zahrnuty.</a:t>
            </a:r>
          </a:p>
        </p:txBody>
      </p:sp>
    </p:spTree>
    <p:extLst>
      <p:ext uri="{BB962C8B-B14F-4D97-AF65-F5344CB8AC3E}">
        <p14:creationId xmlns:p14="http://schemas.microsoft.com/office/powerpoint/2010/main" val="315614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Publikace: Abeceda fondů EU 2021-2027 </a:t>
            </a:r>
            <a:r>
              <a:rPr lang="cs-CZ" sz="312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2. vydání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966" y="1682194"/>
            <a:ext cx="7892176" cy="4525374"/>
          </a:xfrm>
        </p:spPr>
        <p:txBody>
          <a:bodyPr/>
          <a:lstStyle/>
          <a:p>
            <a:pPr marL="0" indent="0">
              <a:buNone/>
            </a:pPr>
            <a:r>
              <a:rPr lang="cs-CZ" sz="2735" dirty="0">
                <a:latin typeface="Arial" panose="020B0604020202020204" pitchFamily="34" charset="0"/>
                <a:cs typeface="Arial" panose="020B0604020202020204" pitchFamily="34" charset="0"/>
              </a:rPr>
              <a:t>Úspěšný průvodce pro nové období </a:t>
            </a:r>
          </a:p>
          <a:p>
            <a:pPr marL="0" indent="0">
              <a:buNone/>
            </a:pPr>
            <a:endParaRPr lang="cs-CZ" sz="879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172"/>
              </a:spcBef>
            </a:pPr>
            <a:r>
              <a:rPr lang="cs-CZ" sz="2735" b="1" dirty="0">
                <a:latin typeface="Arial" panose="020B0604020202020204" pitchFamily="34" charset="0"/>
                <a:cs typeface="Arial" panose="020B0604020202020204" pitchFamily="34" charset="0"/>
              </a:rPr>
              <a:t>12 500 ks výtisků</a:t>
            </a:r>
          </a:p>
          <a:p>
            <a:pPr>
              <a:spcBef>
                <a:spcPts val="1172"/>
              </a:spcBef>
            </a:pPr>
            <a:r>
              <a:rPr lang="cs-CZ" sz="2735" dirty="0">
                <a:latin typeface="Arial" panose="020B0604020202020204" pitchFamily="34" charset="0"/>
                <a:cs typeface="Arial" panose="020B0604020202020204" pitchFamily="34" charset="0"/>
              </a:rPr>
              <a:t>k vyzvednutí na </a:t>
            </a:r>
            <a:r>
              <a:rPr lang="cs-CZ" sz="2735" b="1" dirty="0">
                <a:latin typeface="Arial" panose="020B0604020202020204" pitchFamily="34" charset="0"/>
                <a:cs typeface="Arial" panose="020B0604020202020204" pitchFamily="34" charset="0"/>
              </a:rPr>
              <a:t>MMR </a:t>
            </a:r>
            <a:r>
              <a:rPr lang="cs-CZ" sz="2735" dirty="0">
                <a:latin typeface="Arial" panose="020B0604020202020204" pitchFamily="34" charset="0"/>
                <a:cs typeface="Arial" panose="020B0604020202020204" pitchFamily="34" charset="0"/>
              </a:rPr>
              <a:t>a v krajských </a:t>
            </a:r>
            <a:r>
              <a:rPr lang="cs-CZ" sz="2735" b="1" dirty="0" err="1">
                <a:latin typeface="Arial" panose="020B0604020202020204" pitchFamily="34" charset="0"/>
                <a:cs typeface="Arial" panose="020B0604020202020204" pitchFamily="34" charset="0"/>
              </a:rPr>
              <a:t>Eurocentrech</a:t>
            </a:r>
            <a:r>
              <a:rPr lang="cs-CZ" sz="2735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1172"/>
              </a:spcBef>
              <a:spcAft>
                <a:spcPts val="1172"/>
              </a:spcAft>
            </a:pPr>
            <a:r>
              <a:rPr lang="cs-CZ" sz="2735" dirty="0">
                <a:latin typeface="Arial" panose="020B0604020202020204" pitchFamily="34" charset="0"/>
                <a:cs typeface="Arial" panose="020B0604020202020204" pitchFamily="34" charset="0"/>
              </a:rPr>
              <a:t>dostupná </a:t>
            </a:r>
            <a:r>
              <a:rPr lang="cs-CZ" sz="2735" b="1" dirty="0">
                <a:latin typeface="Arial" panose="020B0604020202020204" pitchFamily="34" charset="0"/>
                <a:cs typeface="Arial" panose="020B0604020202020204" pitchFamily="34" charset="0"/>
              </a:rPr>
              <a:t>online verze</a:t>
            </a:r>
            <a:r>
              <a:rPr lang="cs-CZ" sz="293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2344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https://www.dotaceEU.cz/AbecedaFondu</a:t>
            </a:r>
            <a:r>
              <a:rPr lang="cs-CZ" sz="2344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586"/>
              </a:spcBef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Vyhledávač a Abecedu fondů EU 2021-2027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      připomene i </a:t>
            </a: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digitální kampaní 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(aktuálně probíhá).</a:t>
            </a:r>
          </a:p>
          <a:p>
            <a:pPr>
              <a:spcBef>
                <a:spcPts val="1172"/>
              </a:spcBef>
              <a:spcAft>
                <a:spcPts val="1172"/>
              </a:spcAft>
            </a:pPr>
            <a:endParaRPr lang="cs-CZ" sz="2344" dirty="0">
              <a:solidFill>
                <a:srgbClr val="FF0000"/>
              </a:solidFill>
            </a:endParaRPr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id="{02C9DA84-C31A-4024-9042-60ED14198C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8392">
            <a:off x="7135641" y="1979730"/>
            <a:ext cx="4540115" cy="340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434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965" y="356807"/>
            <a:ext cx="11110157" cy="903647"/>
          </a:xfrm>
        </p:spPr>
        <p:txBody>
          <a:bodyPr>
            <a:noAutofit/>
          </a:bodyPr>
          <a:lstStyle/>
          <a:p>
            <a:r>
              <a:rPr lang="cs-CZ" sz="3125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Podcast</a:t>
            </a:r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Evropské fondy v období 2021-2027 </a:t>
            </a:r>
            <a:r>
              <a:rPr lang="cs-CZ" sz="3125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NOVÉ DÍLY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1542" y="1518853"/>
            <a:ext cx="8149394" cy="4525374"/>
          </a:xfrm>
        </p:spPr>
        <p:txBody>
          <a:bodyPr/>
          <a:lstStyle/>
          <a:p>
            <a:pPr marL="0" indent="0">
              <a:buNone/>
            </a:pPr>
            <a:r>
              <a:rPr lang="cs-CZ" sz="2735" dirty="0">
                <a:latin typeface="Arial" panose="020B0604020202020204" pitchFamily="34" charset="0"/>
                <a:cs typeface="Arial" panose="020B0604020202020204" pitchFamily="34" charset="0"/>
              </a:rPr>
              <a:t>Nové díly </a:t>
            </a:r>
            <a:r>
              <a:rPr lang="cs-CZ" sz="2735" dirty="0" err="1">
                <a:latin typeface="Arial" panose="020B0604020202020204" pitchFamily="34" charset="0"/>
                <a:cs typeface="Arial" panose="020B0604020202020204" pitchFamily="34" charset="0"/>
              </a:rPr>
              <a:t>podcastů</a:t>
            </a:r>
            <a:r>
              <a:rPr lang="cs-CZ" sz="2735" dirty="0">
                <a:latin typeface="Arial" panose="020B0604020202020204" pitchFamily="34" charset="0"/>
                <a:cs typeface="Arial" panose="020B0604020202020204" pitchFamily="34" charset="0"/>
              </a:rPr>
              <a:t> MMR-NOK</a:t>
            </a:r>
          </a:p>
          <a:p>
            <a:pPr lvl="1">
              <a:spcBef>
                <a:spcPts val="0"/>
              </a:spcBef>
              <a:spcAft>
                <a:spcPts val="586"/>
              </a:spcAft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Rozhovory s příjemci</a:t>
            </a:r>
          </a:p>
          <a:p>
            <a:pPr lvl="1">
              <a:spcBef>
                <a:spcPts val="0"/>
              </a:spcBef>
              <a:spcAft>
                <a:spcPts val="586"/>
              </a:spcAft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Opětovné představení programů v PO 21+: </a:t>
            </a:r>
          </a:p>
          <a:p>
            <a:pPr marL="1433370" lvl="1" indent="-374613">
              <a:spcBef>
                <a:spcPts val="586"/>
              </a:spcBef>
              <a:buFont typeface="Wingdings" panose="05000000000000000000" pitchFamily="2" charset="2"/>
              <a:buChar char="§"/>
            </a:pP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OP TAK, OP R, OP D, OP ŽP, OP Z+ již publikovány</a:t>
            </a:r>
          </a:p>
          <a:p>
            <a:pPr marL="1433370" lvl="1" indent="-374613">
              <a:spcBef>
                <a:spcPts val="586"/>
              </a:spcBef>
              <a:buFont typeface="Wingdings" panose="05000000000000000000" pitchFamily="2" charset="2"/>
              <a:buChar char="§"/>
            </a:pP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další přibývají postupně po 2 týdnech (OP ST, OP JAK, IROP)</a:t>
            </a:r>
          </a:p>
          <a:p>
            <a:pPr lvl="1">
              <a:spcBef>
                <a:spcPts val="0"/>
              </a:spcBef>
              <a:spcAft>
                <a:spcPts val="586"/>
              </a:spcAft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Nový formát propagace =) audiogramy</a:t>
            </a:r>
          </a:p>
          <a:p>
            <a:pPr lvl="1">
              <a:spcBef>
                <a:spcPts val="0"/>
              </a:spcBef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Dostupné na</a:t>
            </a:r>
            <a:r>
              <a:rPr lang="cs-CZ" sz="2735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2344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https://www.dotaceEU.cz/podcasty</a:t>
            </a:r>
            <a:endParaRPr lang="cs-CZ" sz="2344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nebo na všech běžných platformách (Spotify, </a:t>
            </a:r>
            <a:r>
              <a:rPr lang="cs-CZ" sz="2344" dirty="0" err="1">
                <a:latin typeface="Arial" panose="020B0604020202020204" pitchFamily="34" charset="0"/>
                <a:cs typeface="Arial" panose="020B0604020202020204" pitchFamily="34" charset="0"/>
              </a:rPr>
              <a:t>ApplePodcast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, Google </a:t>
            </a:r>
            <a:r>
              <a:rPr lang="cs-CZ" sz="2344" dirty="0" err="1">
                <a:latin typeface="Arial" panose="020B0604020202020204" pitchFamily="34" charset="0"/>
                <a:cs typeface="Arial" panose="020B0604020202020204" pitchFamily="34" charset="0"/>
              </a:rPr>
              <a:t>Podcast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 …)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17 860 = poslechovost 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za</a:t>
            </a: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25 dílů k 17. 4. 2023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V půli června podpoříme placenou online reklamou (LinkedIn, Facebook).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932" y="1518853"/>
            <a:ext cx="3216130" cy="457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642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871" y="108032"/>
            <a:ext cx="11110157" cy="903647"/>
          </a:xfrm>
        </p:spPr>
        <p:txBody>
          <a:bodyPr>
            <a:noAutofit/>
          </a:bodyPr>
          <a:lstStyle/>
          <a:p>
            <a:r>
              <a:rPr lang="cs-CZ" sz="3125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DotaceEU</a:t>
            </a:r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 sociálních sítích: </a:t>
            </a:r>
            <a:b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31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Facebook, </a:t>
            </a:r>
            <a:r>
              <a:rPr lang="cs-CZ" sz="3125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Youtube</a:t>
            </a:r>
            <a:r>
              <a:rPr lang="cs-CZ" sz="31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cs-CZ" sz="3125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nově</a:t>
            </a:r>
            <a:r>
              <a:rPr lang="cs-CZ" sz="312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LinkedIn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AB9981DE-B185-23F5-D34D-99E8CB244E55}"/>
              </a:ext>
            </a:extLst>
          </p:cNvPr>
          <p:cNvSpPr txBox="1"/>
          <p:nvPr/>
        </p:nvSpPr>
        <p:spPr>
          <a:xfrm>
            <a:off x="3430541" y="1493434"/>
            <a:ext cx="50422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0" dirty="0">
                <a:effectLst/>
              </a:rPr>
              <a:t>Facebook DotaceEU.cz</a:t>
            </a:r>
          </a:p>
          <a:p>
            <a:r>
              <a:rPr lang="cs-CZ" sz="2000" dirty="0"/>
              <a:t>Sledující: </a:t>
            </a:r>
            <a:r>
              <a:rPr lang="cs-CZ" sz="2000" b="1" dirty="0"/>
              <a:t>2 792</a:t>
            </a:r>
          </a:p>
          <a:p>
            <a:r>
              <a:rPr lang="cs-CZ" sz="2000" i="0" dirty="0">
                <a:effectLst/>
              </a:rPr>
              <a:t>⌀ počet příspěvků za měsíc: </a:t>
            </a:r>
            <a:r>
              <a:rPr lang="cs-CZ" sz="2000" b="1" i="0" dirty="0">
                <a:effectLst/>
              </a:rPr>
              <a:t>18</a:t>
            </a:r>
          </a:p>
          <a:p>
            <a:endParaRPr lang="cs-CZ" dirty="0"/>
          </a:p>
          <a:p>
            <a:r>
              <a:rPr lang="cs-CZ" dirty="0"/>
              <a:t>Strategie pro </a:t>
            </a:r>
            <a:r>
              <a:rPr lang="cs-CZ" dirty="0" err="1"/>
              <a:t>brand</a:t>
            </a:r>
            <a:r>
              <a:rPr lang="cs-CZ" dirty="0"/>
              <a:t> </a:t>
            </a:r>
            <a:r>
              <a:rPr lang="cs-CZ" dirty="0" err="1"/>
              <a:t>DotaceEU</a:t>
            </a:r>
            <a:r>
              <a:rPr lang="cs-CZ" dirty="0"/>
              <a:t> 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8F95A5B2-B03F-EF23-FEF1-335F9ABB0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4490" y="0"/>
            <a:ext cx="3195538" cy="4163441"/>
          </a:xfrm>
          <a:prstGeom prst="rect">
            <a:avLst/>
          </a:prstGeom>
        </p:spPr>
      </p:pic>
      <p:sp>
        <p:nvSpPr>
          <p:cNvPr id="18" name="Obdélník 17">
            <a:extLst>
              <a:ext uri="{FF2B5EF4-FFF2-40B4-BE49-F238E27FC236}">
                <a16:creationId xmlns:a16="http://schemas.microsoft.com/office/drawing/2014/main" id="{CF95ABD5-DFB9-E25D-E485-26BEE76C93A9}"/>
              </a:ext>
            </a:extLst>
          </p:cNvPr>
          <p:cNvSpPr/>
          <p:nvPr/>
        </p:nvSpPr>
        <p:spPr>
          <a:xfrm>
            <a:off x="-340468" y="6060332"/>
            <a:ext cx="13142068" cy="1546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5C63D6BA-DC21-C4A7-E515-14A229A07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6443" y="4317378"/>
            <a:ext cx="5497783" cy="2370389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48F200E2-06C3-A361-328A-ED79A6FB1B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5923" y="3352027"/>
            <a:ext cx="2737341" cy="34004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03A0B10-639E-3D30-5732-0FF6516B21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731" y="1493434"/>
            <a:ext cx="2737341" cy="504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80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127" y="427947"/>
            <a:ext cx="11110157" cy="903647"/>
          </a:xfrm>
        </p:spPr>
        <p:txBody>
          <a:bodyPr>
            <a:noAutofit/>
          </a:bodyPr>
          <a:lstStyle/>
          <a:p>
            <a:r>
              <a:rPr lang="cs-CZ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Semináře </a:t>
            </a:r>
            <a:r>
              <a:rPr lang="cs-CZ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Eurocenter</a:t>
            </a:r>
            <a:r>
              <a:rPr lang="cs-CZ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 žadatele v regionech</a:t>
            </a:r>
            <a:endParaRPr lang="cs-CZ" sz="3125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472" y="1616368"/>
            <a:ext cx="11673192" cy="4525374"/>
          </a:xfrm>
        </p:spPr>
        <p:txBody>
          <a:bodyPr/>
          <a:lstStyle/>
          <a:p>
            <a:pPr marL="0" indent="0">
              <a:buNone/>
            </a:pPr>
            <a:r>
              <a:rPr lang="cs-CZ" sz="2344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 ledna do února 2023</a:t>
            </a:r>
          </a:p>
          <a:p>
            <a:pPr marL="0" indent="0">
              <a:buNone/>
            </a:pP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Jak se vyvarovat chyb při realizaci projektů financovaných z fondů EU a úspěšně zvládnout audity</a:t>
            </a:r>
          </a:p>
          <a:p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13 akcí ve všech krajských městech</a:t>
            </a:r>
          </a:p>
          <a:p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děkujeme lektorům z AO MF ČR</a:t>
            </a:r>
          </a:p>
          <a:p>
            <a:pPr marL="0" indent="0">
              <a:buNone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sz="2344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 března do května 2023</a:t>
            </a:r>
          </a:p>
          <a:p>
            <a:pPr marL="0" indent="0">
              <a:buNone/>
            </a:pP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Dotace EU a </a:t>
            </a:r>
            <a:r>
              <a:rPr lang="cs-CZ" sz="2344" b="1" dirty="0" err="1"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-benefit analýza</a:t>
            </a:r>
          </a:p>
          <a:p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dalších 6 akcí </a:t>
            </a:r>
          </a:p>
          <a:p>
            <a:pPr marL="0" indent="0">
              <a:buNone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BFE2AA7-E3DA-73F7-10ED-49991D865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393" y="3204842"/>
            <a:ext cx="38195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116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09520" y="1855538"/>
            <a:ext cx="10971372" cy="1431482"/>
          </a:xfrm>
        </p:spPr>
        <p:txBody>
          <a:bodyPr>
            <a:normAutofit fontScale="90000"/>
          </a:bodyPr>
          <a:lstStyle/>
          <a:p>
            <a:r>
              <a:rPr lang="cs-CZ" sz="5400" b="1" dirty="0">
                <a:solidFill>
                  <a:srgbClr val="024DA1"/>
                </a:solidFill>
                <a:cs typeface="Times New Roman"/>
              </a:rPr>
              <a:t>Komunikace EU / fondů EU a spolupráce</a:t>
            </a:r>
            <a:br>
              <a:rPr lang="cs-CZ" sz="5400" b="1" dirty="0">
                <a:solidFill>
                  <a:srgbClr val="024DA1"/>
                </a:solidFill>
                <a:cs typeface="Times New Roman"/>
              </a:rPr>
            </a:br>
            <a:r>
              <a:rPr lang="cs-CZ" sz="5400" b="1" dirty="0">
                <a:solidFill>
                  <a:srgbClr val="024DA1"/>
                </a:solidFill>
                <a:cs typeface="Times New Roman"/>
              </a:rPr>
              <a:t> s EK: Možné oblasti k rozvoji</a:t>
            </a:r>
          </a:p>
        </p:txBody>
      </p:sp>
    </p:spTree>
    <p:extLst>
      <p:ext uri="{BB962C8B-B14F-4D97-AF65-F5344CB8AC3E}">
        <p14:creationId xmlns:p14="http://schemas.microsoft.com/office/powerpoint/2010/main" val="18754835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127" y="427947"/>
            <a:ext cx="11110157" cy="903647"/>
          </a:xfrm>
        </p:spPr>
        <p:txBody>
          <a:bodyPr>
            <a:noAutofit/>
          </a:bodyPr>
          <a:lstStyle/>
          <a:p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Úzká spolupráce s DG REGIO – </a:t>
            </a:r>
            <a:r>
              <a:rPr lang="cs-CZ" sz="3125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Unit</a:t>
            </a:r>
            <a:endParaRPr lang="cs-CZ" sz="3125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196" y="1450998"/>
            <a:ext cx="11673192" cy="4525374"/>
          </a:xfrm>
        </p:spPr>
        <p:txBody>
          <a:bodyPr/>
          <a:lstStyle/>
          <a:p>
            <a:pPr marL="0" indent="0">
              <a:buNone/>
            </a:pP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Co se daří: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Aktivním </a:t>
            </a: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zapojení ČR / MMR – NOK do sítě INFORM EU 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pomáhá budovat osobní vazby na členy </a:t>
            </a:r>
            <a:r>
              <a:rPr lang="cs-CZ" sz="2344" dirty="0" err="1"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 unit a řešit „naše“ témata ( ČR bude hostit INFORM EU 14.-16.11. 2023 v Ostravě)</a:t>
            </a:r>
          </a:p>
          <a:p>
            <a:pPr>
              <a:buFont typeface="Wingdings" panose="05000000000000000000" pitchFamily="2" charset="2"/>
              <a:buChar char="§"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Pozitivní ohlas na </a:t>
            </a: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online komunitu na MS Teams 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včetně online krátkých školení</a:t>
            </a:r>
          </a:p>
          <a:p>
            <a:pPr>
              <a:buFont typeface="Wingdings" panose="05000000000000000000" pitchFamily="2" charset="2"/>
              <a:buChar char="§"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Aktivní zapojení do </a:t>
            </a:r>
            <a:r>
              <a:rPr lang="cs-CZ" sz="2344" dirty="0" err="1"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 Workshop k přípravě CPR28+ </a:t>
            </a:r>
          </a:p>
          <a:p>
            <a:pPr marL="0" indent="0">
              <a:buNone/>
            </a:pPr>
            <a:endParaRPr lang="cs-CZ" sz="2344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023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127" y="427947"/>
            <a:ext cx="11110157" cy="903647"/>
          </a:xfrm>
        </p:spPr>
        <p:txBody>
          <a:bodyPr>
            <a:noAutofit/>
          </a:bodyPr>
          <a:lstStyle/>
          <a:p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Spolupráce s DG REGIO / EK: Možné oblasti k rozvoji?</a:t>
            </a:r>
            <a:endParaRPr lang="cs-CZ" sz="3125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196" y="1450998"/>
            <a:ext cx="11673192" cy="4525374"/>
          </a:xfrm>
        </p:spPr>
        <p:txBody>
          <a:bodyPr/>
          <a:lstStyle/>
          <a:p>
            <a:pPr marL="0" indent="0">
              <a:buNone/>
            </a:pP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Jak zajistit včasnou příprava tematických inciativ EK?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MMR-NOK i ŘO plánují komunikační aktivity v rámci ročních komunikačních plánů. Jejich příprava začíná nejpozději v létě, na podzim jsou schvalovány na MV.  Výzvou je včasnost přenosu iniciativ EK (strategie, zacílení, forma komunikace) do členských států, aby případně iniciativu zohlednili ve svém plánu (např. 2023 a Evropský rok dovedností, podklady zveřejněny až na jaře 2023)</a:t>
            </a:r>
          </a:p>
          <a:p>
            <a:pPr marL="0" indent="0">
              <a:buNone/>
            </a:pPr>
            <a:endParaRPr lang="cs-CZ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V čem je rozdílný blok ke komunikaci v rámci Monitorovacího výboru a Country Team Meetingu?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I přes vyvíjející se koncept Country Team Meetingů za poslední 3 roky (v ČR duplicita s PS Publicita)  by bylo dobré vyjasnit, k čemu mají primárně sloužit (oproti Monitorovacím výborům)  a jakou roli plní zástupci </a:t>
            </a:r>
            <a:r>
              <a:rPr lang="cs-CZ" sz="2000" dirty="0" err="1">
                <a:latin typeface="Arial" panose="020B0604020202020204" pitchFamily="34" charset="0"/>
                <a:cs typeface="Arial" panose="020B0604020202020204" pitchFamily="34" charset="0"/>
              </a:rPr>
              <a:t>comm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 unit x </a:t>
            </a:r>
            <a:r>
              <a:rPr lang="cs-CZ" sz="2000" dirty="0" err="1">
                <a:latin typeface="Arial" panose="020B0604020202020204" pitchFamily="34" charset="0"/>
                <a:cs typeface="Arial" panose="020B0604020202020204" pitchFamily="34" charset="0"/>
              </a:rPr>
              <a:t>desk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 unit? Jaký směr informací je kde preferován? Aspiruje </a:t>
            </a:r>
            <a:r>
              <a:rPr lang="cs-CZ" sz="2000" dirty="0" err="1">
                <a:latin typeface="Arial" panose="020B0604020202020204" pitchFamily="34" charset="0"/>
                <a:cs typeface="Arial" panose="020B0604020202020204" pitchFamily="34" charset="0"/>
              </a:rPr>
              <a:t>desk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 unit na odborné připomínkování komunikačních plánů / aktivit nebo je to role </a:t>
            </a:r>
            <a:r>
              <a:rPr lang="cs-CZ" sz="2000" dirty="0" err="1">
                <a:latin typeface="Arial" panose="020B0604020202020204" pitchFamily="34" charset="0"/>
                <a:cs typeface="Arial" panose="020B0604020202020204" pitchFamily="34" charset="0"/>
              </a:rPr>
              <a:t>comm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 unit? Odlišnosti jsou napříč </a:t>
            </a:r>
            <a:r>
              <a:rPr lang="cs-CZ" sz="2000" dirty="0" err="1">
                <a:latin typeface="Arial" panose="020B0604020202020204" pitchFamily="34" charset="0"/>
                <a:cs typeface="Arial" panose="020B0604020202020204" pitchFamily="34" charset="0"/>
              </a:rPr>
              <a:t>DGs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  <a:p>
            <a:pPr>
              <a:buFont typeface="Wingdings" panose="05000000000000000000" pitchFamily="2" charset="2"/>
              <a:buChar char="§"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397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84B00E-2CBF-92A4-8ED8-8E836A027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1795551"/>
            <a:ext cx="10971372" cy="1170252"/>
          </a:xfrm>
        </p:spPr>
        <p:txBody>
          <a:bodyPr>
            <a:normAutofit fontScale="90000"/>
          </a:bodyPr>
          <a:lstStyle/>
          <a:p>
            <a:r>
              <a:rPr lang="cs-CZ" b="1" dirty="0"/>
              <a:t>Role OPTP v komunikaci </a:t>
            </a:r>
            <a:br>
              <a:rPr lang="cs-CZ" b="1" dirty="0"/>
            </a:br>
            <a:r>
              <a:rPr lang="cs-CZ" b="1" dirty="0"/>
              <a:t>fondů EU v ČR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0773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127" y="427947"/>
            <a:ext cx="11110157" cy="903647"/>
          </a:xfrm>
        </p:spPr>
        <p:txBody>
          <a:bodyPr>
            <a:noAutofit/>
          </a:bodyPr>
          <a:lstStyle/>
          <a:p>
            <a:r>
              <a:rPr lang="cs-CZ" sz="3125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Spolupráce s EK: Možné oblasti k rozvoji? II</a:t>
            </a:r>
            <a:endParaRPr lang="cs-CZ" sz="3125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297" y="1665007"/>
            <a:ext cx="5904690" cy="4525374"/>
          </a:xfrm>
        </p:spPr>
        <p:txBody>
          <a:bodyPr/>
          <a:lstStyle/>
          <a:p>
            <a:pPr marL="0" indent="0">
              <a:buNone/>
            </a:pPr>
            <a:r>
              <a:rPr lang="cs-CZ" sz="2344" b="1" dirty="0">
                <a:latin typeface="Arial" panose="020B0604020202020204" pitchFamily="34" charset="0"/>
                <a:cs typeface="Arial" panose="020B0604020202020204" pitchFamily="34" charset="0"/>
              </a:rPr>
              <a:t>Jaká je strategie EK / DG COMM?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Jaký </a:t>
            </a:r>
            <a:r>
              <a:rPr lang="cs-CZ" sz="2344" dirty="0" err="1">
                <a:latin typeface="Arial" panose="020B0604020202020204" pitchFamily="34" charset="0"/>
                <a:cs typeface="Arial" panose="020B0604020202020204" pitchFamily="34" charset="0"/>
              </a:rPr>
              <a:t>brand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 je propagován? </a:t>
            </a:r>
          </a:p>
          <a:p>
            <a:pPr marL="0" indent="0">
              <a:buNone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(EU x fondy EU, resp. financováno EU)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Jaký je positioning </a:t>
            </a:r>
            <a:r>
              <a:rPr lang="cs-CZ" sz="2344" dirty="0" err="1">
                <a:latin typeface="Arial" panose="020B0604020202020204" pitchFamily="34" charset="0"/>
                <a:cs typeface="Arial" panose="020B0604020202020204" pitchFamily="34" charset="0"/>
              </a:rPr>
              <a:t>brandu</a:t>
            </a: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 v ČR?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344" dirty="0">
                <a:latin typeface="Arial" panose="020B0604020202020204" pitchFamily="34" charset="0"/>
                <a:cs typeface="Arial" panose="020B0604020202020204" pitchFamily="34" charset="0"/>
              </a:rPr>
              <a:t>Jak sama EK plánuje a měří efektivitu svých kampaní? (teorie vs. případová studie)</a:t>
            </a:r>
          </a:p>
          <a:p>
            <a:pPr marL="0" indent="0">
              <a:buNone/>
            </a:pPr>
            <a:endParaRPr lang="cs-CZ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sz="234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0BCFE7DD-67AA-7A2A-A63F-7EF7554A66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6513" y="1579066"/>
            <a:ext cx="3347847" cy="452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289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09520" y="1612346"/>
            <a:ext cx="10971372" cy="1431482"/>
          </a:xfrm>
        </p:spPr>
        <p:txBody>
          <a:bodyPr>
            <a:noAutofit/>
          </a:bodyPr>
          <a:lstStyle/>
          <a:p>
            <a:r>
              <a:rPr lang="cs-CZ" sz="5400" b="1" cap="small" dirty="0"/>
              <a:t>Společně za lepším vnímáním EU</a:t>
            </a:r>
            <a:br>
              <a:rPr lang="cs-CZ" sz="5400" b="1" cap="small" dirty="0"/>
            </a:br>
            <a:r>
              <a:rPr lang="cs-CZ" sz="5400" b="1" cap="small" dirty="0"/>
              <a:t> a fondů EU v české republice</a:t>
            </a:r>
            <a:endParaRPr lang="cs-CZ" sz="5400" b="1" dirty="0">
              <a:solidFill>
                <a:srgbClr val="024DA1"/>
              </a:solidFill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639409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665423" y="2279024"/>
            <a:ext cx="10081666" cy="936104"/>
          </a:xfrm>
        </p:spPr>
        <p:txBody>
          <a:bodyPr>
            <a:normAutofit fontScale="90000"/>
          </a:bodyPr>
          <a:lstStyle/>
          <a:p>
            <a:br>
              <a:rPr lang="cs-CZ" b="1" cap="small" dirty="0"/>
            </a:br>
            <a:r>
              <a:rPr lang="cs-CZ" sz="4400" b="1" cap="small" dirty="0">
                <a:solidFill>
                  <a:schemeClr val="tx1"/>
                </a:solidFill>
              </a:rPr>
              <a:t>Děkuji za pozornost</a:t>
            </a:r>
            <a:br>
              <a:rPr lang="cs-CZ" sz="4400" b="1" cap="small" dirty="0">
                <a:solidFill>
                  <a:schemeClr val="tx1"/>
                </a:solidFill>
              </a:rPr>
            </a:br>
            <a:br>
              <a:rPr lang="cs-CZ" b="1" cap="small" dirty="0"/>
            </a:br>
            <a:br>
              <a:rPr lang="cs-CZ" b="1" cap="small" dirty="0"/>
            </a:br>
            <a:endParaRPr lang="cs-CZ" b="1" cap="small" dirty="0"/>
          </a:p>
        </p:txBody>
      </p:sp>
    </p:spTree>
    <p:extLst>
      <p:ext uri="{BB962C8B-B14F-4D97-AF65-F5344CB8AC3E}">
        <p14:creationId xmlns:p14="http://schemas.microsoft.com/office/powerpoint/2010/main" val="1812004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9A8215-8DE8-4B53-89C5-7ECE35035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787" y="414194"/>
            <a:ext cx="11029423" cy="903647"/>
          </a:xfrm>
        </p:spPr>
        <p:txBody>
          <a:bodyPr>
            <a:normAutofit fontScale="90000"/>
          </a:bodyPr>
          <a:lstStyle/>
          <a:p>
            <a:r>
              <a:rPr lang="cs-CZ" dirty="0"/>
              <a:t>Role OPTP: Podpora spolupráce MMR-NOK a řídicích orgánů </a:t>
            </a: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5C7EF991-3F15-7CD2-830A-13651A89EF23}"/>
              </a:ext>
            </a:extLst>
          </p:cNvPr>
          <p:cNvSpPr/>
          <p:nvPr/>
        </p:nvSpPr>
        <p:spPr>
          <a:xfrm>
            <a:off x="521125" y="1620079"/>
            <a:ext cx="11538660" cy="4303009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cs-CZ" dirty="0"/>
          </a:p>
        </p:txBody>
      </p:sp>
      <p:sp>
        <p:nvSpPr>
          <p:cNvPr id="13" name="Ovál 12">
            <a:extLst>
              <a:ext uri="{FF2B5EF4-FFF2-40B4-BE49-F238E27FC236}">
                <a16:creationId xmlns:a16="http://schemas.microsoft.com/office/drawing/2014/main" id="{13449CB9-6BDF-51C7-2D44-3C76FC313824}"/>
              </a:ext>
            </a:extLst>
          </p:cNvPr>
          <p:cNvSpPr/>
          <p:nvPr/>
        </p:nvSpPr>
        <p:spPr>
          <a:xfrm>
            <a:off x="1000536" y="3281151"/>
            <a:ext cx="2509736" cy="2441643"/>
          </a:xfrm>
          <a:prstGeom prst="ellipse">
            <a:avLst/>
          </a:prstGeom>
          <a:solidFill>
            <a:srgbClr val="034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NOK</a:t>
            </a:r>
          </a:p>
          <a:p>
            <a:pPr algn="ctr"/>
            <a:r>
              <a:rPr lang="cs-CZ" dirty="0"/>
              <a:t>národní kom. úředník + tým OPEFEU</a:t>
            </a: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9316EC0B-DCAB-FAFA-FF26-0AD16D21E673}"/>
              </a:ext>
            </a:extLst>
          </p:cNvPr>
          <p:cNvSpPr/>
          <p:nvPr/>
        </p:nvSpPr>
        <p:spPr>
          <a:xfrm>
            <a:off x="3843980" y="3335362"/>
            <a:ext cx="2509736" cy="24416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9x ŘO</a:t>
            </a:r>
          </a:p>
          <a:p>
            <a:pPr algn="ctr"/>
            <a:r>
              <a:rPr lang="cs-CZ" sz="2000" dirty="0"/>
              <a:t>kom. úředník (+ zástupce) </a:t>
            </a:r>
          </a:p>
          <a:p>
            <a:pPr algn="ctr"/>
            <a:r>
              <a:rPr lang="cs-CZ" sz="2000" dirty="0"/>
              <a:t>a 1-2 ZS</a:t>
            </a:r>
          </a:p>
        </p:txBody>
      </p:sp>
      <p:sp>
        <p:nvSpPr>
          <p:cNvPr id="15" name="Ovál 14">
            <a:extLst>
              <a:ext uri="{FF2B5EF4-FFF2-40B4-BE49-F238E27FC236}">
                <a16:creationId xmlns:a16="http://schemas.microsoft.com/office/drawing/2014/main" id="{24C7DF76-AF45-9ED1-7DE6-26ED513464AE}"/>
              </a:ext>
            </a:extLst>
          </p:cNvPr>
          <p:cNvSpPr/>
          <p:nvPr/>
        </p:nvSpPr>
        <p:spPr>
          <a:xfrm>
            <a:off x="9316817" y="3225441"/>
            <a:ext cx="2352471" cy="236382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ÚV + ZEK</a:t>
            </a:r>
          </a:p>
        </p:txBody>
      </p:sp>
      <p:sp>
        <p:nvSpPr>
          <p:cNvPr id="16" name="Ovál 15">
            <a:extLst>
              <a:ext uri="{FF2B5EF4-FFF2-40B4-BE49-F238E27FC236}">
                <a16:creationId xmlns:a16="http://schemas.microsoft.com/office/drawing/2014/main" id="{4A1BE263-EECB-F139-E63E-6DFEE028B165}"/>
              </a:ext>
            </a:extLst>
          </p:cNvPr>
          <p:cNvSpPr/>
          <p:nvPr/>
        </p:nvSpPr>
        <p:spPr>
          <a:xfrm>
            <a:off x="6694266" y="3281151"/>
            <a:ext cx="2352471" cy="2363822"/>
          </a:xfrm>
          <a:prstGeom prst="ellipse">
            <a:avLst/>
          </a:prstGeom>
          <a:solidFill>
            <a:schemeClr val="accent6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DU NPO</a:t>
            </a:r>
          </a:p>
          <a:p>
            <a:pPr algn="ctr"/>
            <a:r>
              <a:rPr lang="cs-CZ" dirty="0"/>
              <a:t>kom. úředník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447F6294-8593-D8AC-E214-7CCABF810CA8}"/>
              </a:ext>
            </a:extLst>
          </p:cNvPr>
          <p:cNvSpPr txBox="1"/>
          <p:nvPr/>
        </p:nvSpPr>
        <p:spPr>
          <a:xfrm>
            <a:off x="815787" y="1711951"/>
            <a:ext cx="1124399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Pracovní skupina pro publicitu fondů EU 2014-2020  =&gt;  2021 – 2027</a:t>
            </a:r>
          </a:p>
          <a:p>
            <a:r>
              <a:rPr lang="cs-CZ" sz="2200" dirty="0"/>
              <a:t>Témata jednání: výklad ON, metodického pokynu, prezentace </a:t>
            </a:r>
            <a:r>
              <a:rPr lang="cs-CZ" sz="2200" dirty="0" err="1"/>
              <a:t>RKoP</a:t>
            </a:r>
            <a:r>
              <a:rPr lang="cs-CZ" sz="2200" dirty="0"/>
              <a:t>, sdílení </a:t>
            </a:r>
            <a:r>
              <a:rPr lang="cs-CZ" sz="2200" dirty="0" err="1"/>
              <a:t>best</a:t>
            </a:r>
            <a:r>
              <a:rPr lang="cs-CZ" sz="2200" dirty="0"/>
              <a:t> </a:t>
            </a:r>
            <a:r>
              <a:rPr lang="cs-CZ" sz="2200" dirty="0" err="1"/>
              <a:t>practice</a:t>
            </a:r>
            <a:r>
              <a:rPr lang="cs-CZ" sz="2200" dirty="0"/>
              <a:t> (aktivity, veřejné zakázky) a vzdělávání (semináře, konference s oborovými asociacemi)</a:t>
            </a:r>
          </a:p>
        </p:txBody>
      </p:sp>
    </p:spTree>
    <p:extLst>
      <p:ext uri="{BB962C8B-B14F-4D97-AF65-F5344CB8AC3E}">
        <p14:creationId xmlns:p14="http://schemas.microsoft.com/office/powerpoint/2010/main" val="3897201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2B35D3-E4FA-C811-837C-DE3653820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516" y="387791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Odpovědnost MMR-NOK a ŘO</a:t>
            </a:r>
            <a:endParaRPr lang="cs-CZ" dirty="0">
              <a:solidFill>
                <a:schemeClr val="tx1"/>
              </a:solidFill>
            </a:endParaRPr>
          </a:p>
        </p:txBody>
      </p:sp>
      <p:graphicFrame>
        <p:nvGraphicFramePr>
          <p:cNvPr id="4" name="Tabulka 5">
            <a:extLst>
              <a:ext uri="{FF2B5EF4-FFF2-40B4-BE49-F238E27FC236}">
                <a16:creationId xmlns:a16="http://schemas.microsoft.com/office/drawing/2014/main" id="{8695CF85-8B16-3D93-7AC8-DA5E8C358B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052166"/>
              </p:ext>
            </p:extLst>
          </p:nvPr>
        </p:nvGraphicFramePr>
        <p:xfrm>
          <a:off x="590065" y="4312905"/>
          <a:ext cx="10353552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16">
                  <a:extLst>
                    <a:ext uri="{9D8B030D-6E8A-4147-A177-3AD203B41FA5}">
                      <a16:colId xmlns:a16="http://schemas.microsoft.com/office/drawing/2014/main" val="4055704627"/>
                    </a:ext>
                  </a:extLst>
                </a:gridCol>
                <a:gridCol w="4544952">
                  <a:extLst>
                    <a:ext uri="{9D8B030D-6E8A-4147-A177-3AD203B41FA5}">
                      <a16:colId xmlns:a16="http://schemas.microsoft.com/office/drawing/2014/main" val="3762761546"/>
                    </a:ext>
                  </a:extLst>
                </a:gridCol>
                <a:gridCol w="3451184">
                  <a:extLst>
                    <a:ext uri="{9D8B030D-6E8A-4147-A177-3AD203B41FA5}">
                      <a16:colId xmlns:a16="http://schemas.microsoft.com/office/drawing/2014/main" val="3798526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dirty="0"/>
                        <a:t>primární cílové skupiny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sekundární cílové skupiny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222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MMR-NOK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široká a odborná veřejnost, média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žadatelé a příjemci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435231"/>
                  </a:ext>
                </a:extLst>
              </a:tr>
              <a:tr h="275292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ŘO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Žadatelé a příjemci (i potenciální), odborná veřejnost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široká veřejnost, média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195818"/>
                  </a:ext>
                </a:extLst>
              </a:tr>
            </a:tbl>
          </a:graphicData>
        </a:graphic>
      </p:graphicFrame>
      <p:sp>
        <p:nvSpPr>
          <p:cNvPr id="9" name="TextovéPole 8">
            <a:extLst>
              <a:ext uri="{FF2B5EF4-FFF2-40B4-BE49-F238E27FC236}">
                <a16:creationId xmlns:a16="http://schemas.microsoft.com/office/drawing/2014/main" id="{2E6AC178-EABC-092A-A74E-7E3EA0497E34}"/>
              </a:ext>
            </a:extLst>
          </p:cNvPr>
          <p:cNvSpPr txBox="1"/>
          <p:nvPr/>
        </p:nvSpPr>
        <p:spPr>
          <a:xfrm flipH="1">
            <a:off x="459568" y="1600317"/>
            <a:ext cx="1132062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/>
              <a:t>Rozdíl je </a:t>
            </a:r>
            <a:r>
              <a:rPr lang="cs-CZ" b="1" dirty="0"/>
              <a:t>v poměru zaměření vůči cílovým skupinám </a:t>
            </a:r>
            <a:r>
              <a:rPr lang="cs-CZ" dirty="0"/>
              <a:t>=) tj. nastavení ovlivňuje i volbu komunikačních nástrojů a náročnost na rozpočet.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/>
              <a:t>ŘO </a:t>
            </a:r>
            <a:r>
              <a:rPr lang="cs-CZ" b="1" dirty="0"/>
              <a:t>tipují úspěšné projekty </a:t>
            </a:r>
            <a:r>
              <a:rPr lang="cs-CZ" dirty="0"/>
              <a:t>pro kampaně MMR-NOK / témata průběžně pokrývají celou </a:t>
            </a:r>
            <a:r>
              <a:rPr lang="cs-CZ" dirty="0" err="1"/>
              <a:t>DoP.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b="1" dirty="0"/>
              <a:t>OPTP umožňuje financovat </a:t>
            </a:r>
            <a:r>
              <a:rPr lang="cs-CZ" dirty="0"/>
              <a:t>nákladnější kom. aktivity a kampaně </a:t>
            </a:r>
            <a:r>
              <a:rPr lang="cs-CZ" dirty="0" err="1"/>
              <a:t>NOKu</a:t>
            </a:r>
            <a:r>
              <a:rPr lang="cs-CZ" dirty="0"/>
              <a:t> (např. TV a digitální kampaně, kom. spolupráce s vydavateli, focení projektů) a dotazníková šetření (podrobnější Eurobarometr na úrovni ČR)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3314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E7BECB-EB74-78FD-407A-0E367FB0E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423" y="410975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Aktuálně: Povědomí široké veřejnosti </a:t>
            </a:r>
            <a:r>
              <a:rPr lang="cs-CZ" sz="2000" dirty="0">
                <a:solidFill>
                  <a:schemeClr val="tx1"/>
                </a:solidFill>
              </a:rPr>
              <a:t>(sběr dat 04/2023, CAWI, n=1015)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6F99C5F8-E439-126E-00EF-31C428B9D592}"/>
              </a:ext>
            </a:extLst>
          </p:cNvPr>
          <p:cNvSpPr/>
          <p:nvPr/>
        </p:nvSpPr>
        <p:spPr>
          <a:xfrm>
            <a:off x="-175098" y="5758774"/>
            <a:ext cx="12675141" cy="1634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FC9CE037-64CE-6696-DB5F-EFD911E35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06" y="1328214"/>
            <a:ext cx="11582400" cy="5610225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0972133C-DC2B-4899-4483-987F4C56D647}"/>
              </a:ext>
            </a:extLst>
          </p:cNvPr>
          <p:cNvSpPr/>
          <p:nvPr/>
        </p:nvSpPr>
        <p:spPr>
          <a:xfrm>
            <a:off x="304006" y="2373549"/>
            <a:ext cx="11709654" cy="5252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24E15A20-4088-5D4C-1136-CB70F150E0DB}"/>
              </a:ext>
            </a:extLst>
          </p:cNvPr>
          <p:cNvSpPr/>
          <p:nvPr/>
        </p:nvSpPr>
        <p:spPr>
          <a:xfrm>
            <a:off x="304006" y="2986391"/>
            <a:ext cx="11709654" cy="181907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5483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E7BECB-EB74-78FD-407A-0E367FB0E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423" y="410975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Aktuálně: Povědomí široké veřejnosti II </a:t>
            </a:r>
            <a:r>
              <a:rPr lang="cs-CZ" b="0" dirty="0"/>
              <a:t>(výběr zjištění)</a:t>
            </a:r>
            <a:endParaRPr lang="cs-CZ" b="0" dirty="0">
              <a:solidFill>
                <a:schemeClr val="tx1"/>
              </a:solidFill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A0E30C63-5324-6503-A8D1-AD97A2363315}"/>
              </a:ext>
            </a:extLst>
          </p:cNvPr>
          <p:cNvSpPr txBox="1"/>
          <p:nvPr/>
        </p:nvSpPr>
        <p:spPr>
          <a:xfrm>
            <a:off x="347764" y="1537180"/>
            <a:ext cx="5839028" cy="15874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Členství ČR v EU vnímá pozitivně </a:t>
            </a:r>
            <a:r>
              <a:rPr lang="cs-CZ" sz="18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43 %</a:t>
            </a: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dotázaných („</a:t>
            </a:r>
            <a:r>
              <a:rPr lang="cs-CZ" sz="18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příznivci</a:t>
            </a: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“), opačný názor má </a:t>
            </a:r>
            <a:r>
              <a:rPr lang="cs-CZ" sz="18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12 %</a:t>
            </a: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(„</a:t>
            </a:r>
            <a:r>
              <a:rPr lang="cs-CZ" sz="18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odpůrci</a:t>
            </a: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“). </a:t>
            </a:r>
            <a:r>
              <a:rPr lang="cs-CZ" sz="18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Neutrální</a:t>
            </a: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vztah nebo žádný názor má </a:t>
            </a:r>
            <a:r>
              <a:rPr lang="cs-CZ" sz="18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45 %</a:t>
            </a: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respondentů. Od roku 2021 mírně přibylo příznivců a výrazně ubylo odpůrců.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6B6DAC39-AFAB-346F-5630-0DDB79CFFD22}"/>
              </a:ext>
            </a:extLst>
          </p:cNvPr>
          <p:cNvSpPr txBox="1"/>
          <p:nvPr/>
        </p:nvSpPr>
        <p:spPr>
          <a:xfrm>
            <a:off x="6297443" y="1853861"/>
            <a:ext cx="5739319" cy="1200329"/>
          </a:xfrm>
          <a:prstGeom prst="rect">
            <a:avLst/>
          </a:prstGeom>
          <a:solidFill>
            <a:srgbClr val="FF5050"/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EU by se podle dotázaných měla </a:t>
            </a:r>
            <a:r>
              <a:rPr lang="cs-CZ" sz="18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primárně věnovat růstu cen</a:t>
            </a: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poměrně silně rezonují také témata ekonomické situace, dodávek energií nebo imigrace.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BBBCD0AC-10FD-C543-F506-35E6788908C9}"/>
              </a:ext>
            </a:extLst>
          </p:cNvPr>
          <p:cNvSpPr txBox="1"/>
          <p:nvPr/>
        </p:nvSpPr>
        <p:spPr>
          <a:xfrm>
            <a:off x="434423" y="3425517"/>
            <a:ext cx="6104106" cy="1077218"/>
          </a:xfrm>
          <a:prstGeom prst="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cs-CZ" sz="16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Polovina dotázaných má pozitivní postoj k EU fondům, negativní zastává 13 % a neutrální postoj pak 37 %. Ze skupiny nevyhraněných byla vytvořena pro analytické potřeby skupina tzv. „</a:t>
            </a:r>
            <a:r>
              <a:rPr lang="cs-CZ" sz="16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Přesvědčitelných</a:t>
            </a:r>
            <a:r>
              <a:rPr lang="cs-CZ" sz="16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“ (71 % vzorku).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D4C74AAF-7FA7-9E9C-4908-0F380D53C858}"/>
              </a:ext>
            </a:extLst>
          </p:cNvPr>
          <p:cNvSpPr txBox="1"/>
          <p:nvPr/>
        </p:nvSpPr>
        <p:spPr>
          <a:xfrm>
            <a:off x="7179014" y="3267727"/>
            <a:ext cx="4679832" cy="1077218"/>
          </a:xfrm>
          <a:prstGeom prst="rect">
            <a:avLst/>
          </a:prstGeom>
          <a:solidFill>
            <a:srgbClr val="FF6600"/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cs-CZ" sz="16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EU by se podle dotázaných měla </a:t>
            </a:r>
            <a:r>
              <a:rPr lang="cs-CZ" sz="16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primárně věnovat růstu cen</a:t>
            </a:r>
            <a:r>
              <a:rPr lang="cs-CZ" sz="16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poměrně silně rezonují také témata ekonomické situace, dodávek energií nebo imigrace.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5C3430B6-6357-D5C0-C120-8D5F0E09E5B8}"/>
              </a:ext>
            </a:extLst>
          </p:cNvPr>
          <p:cNvSpPr txBox="1"/>
          <p:nvPr/>
        </p:nvSpPr>
        <p:spPr>
          <a:xfrm>
            <a:off x="3134739" y="4667200"/>
            <a:ext cx="6104106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cs-CZ" sz="16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Důležitou podmínkou pro vnímání osobního přínosu projektu se jeví právě </a:t>
            </a:r>
            <a:r>
              <a:rPr lang="cs-CZ" sz="16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znalost konkrétního projektu</a:t>
            </a:r>
            <a:r>
              <a:rPr lang="cs-CZ" sz="16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cs-CZ" sz="1600" dirty="0"/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F56B22E0-C008-76F0-606F-3366F06D5724}"/>
              </a:ext>
            </a:extLst>
          </p:cNvPr>
          <p:cNvSpPr txBox="1"/>
          <p:nvPr/>
        </p:nvSpPr>
        <p:spPr>
          <a:xfrm>
            <a:off x="205110" y="5524238"/>
            <a:ext cx="5714999" cy="64633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Nejsrozumitelnější/nejlepší zdroj informací o EU fondech jsou (1) </a:t>
            </a:r>
            <a:r>
              <a:rPr lang="cs-CZ" sz="18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internet</a:t>
            </a: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(2) </a:t>
            </a:r>
            <a:r>
              <a:rPr lang="cs-CZ" sz="1800" b="1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televize</a:t>
            </a:r>
            <a:r>
              <a:rPr lang="cs-CZ" sz="1800" dirty="0">
                <a:solidFill>
                  <a:srgbClr val="004D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3F4D766E-EAE2-1C2E-443A-ED4DB2D43861}"/>
              </a:ext>
            </a:extLst>
          </p:cNvPr>
          <p:cNvSpPr txBox="1"/>
          <p:nvPr/>
        </p:nvSpPr>
        <p:spPr>
          <a:xfrm>
            <a:off x="6086307" y="5484333"/>
            <a:ext cx="610410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cs-CZ" sz="2000" dirty="0"/>
              <a:t>2 nejdůvěryhodnější zdroje jsou bohužel relativně nejméně frekventované (přednášky a veřejné akce).</a:t>
            </a:r>
          </a:p>
        </p:txBody>
      </p:sp>
    </p:spTree>
    <p:extLst>
      <p:ext uri="{BB962C8B-B14F-4D97-AF65-F5344CB8AC3E}">
        <p14:creationId xmlns:p14="http://schemas.microsoft.com/office/powerpoint/2010/main" val="3995634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533812" y="2079274"/>
            <a:ext cx="10971372" cy="1431482"/>
          </a:xfrm>
        </p:spPr>
        <p:txBody>
          <a:bodyPr>
            <a:normAutofit fontScale="90000"/>
          </a:bodyPr>
          <a:lstStyle/>
          <a:p>
            <a:r>
              <a:rPr lang="cs-CZ" sz="5400" b="1" dirty="0">
                <a:solidFill>
                  <a:srgbClr val="024DA1"/>
                </a:solidFill>
                <a:cs typeface="Times New Roman"/>
              </a:rPr>
              <a:t>Vybrané komunikační aktivity zacílené na širokou veřejnost</a:t>
            </a:r>
          </a:p>
        </p:txBody>
      </p:sp>
    </p:spTree>
    <p:extLst>
      <p:ext uri="{BB962C8B-B14F-4D97-AF65-F5344CB8AC3E}">
        <p14:creationId xmlns:p14="http://schemas.microsoft.com/office/powerpoint/2010/main" val="3303767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4EDE6-3BCC-43C0-8CC3-50A25A770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86629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Pravidelné přílohy v Denících a Blesku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B5C32E7-3EAE-4EB1-B898-4F81096D1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710556"/>
            <a:ext cx="8194011" cy="4608512"/>
          </a:xfrm>
        </p:spPr>
        <p:txBody>
          <a:bodyPr/>
          <a:lstStyle/>
          <a:p>
            <a:pPr lvl="1"/>
            <a:endParaRPr lang="cs-CZ" sz="2400" dirty="0"/>
          </a:p>
          <a:p>
            <a:pPr lvl="1"/>
            <a:r>
              <a:rPr lang="cs-CZ" sz="2000" dirty="0"/>
              <a:t>12 témat pokrývající </a:t>
            </a:r>
            <a:r>
              <a:rPr lang="cs-CZ" sz="2000" dirty="0" err="1"/>
              <a:t>DoP</a:t>
            </a:r>
            <a:r>
              <a:rPr lang="cs-CZ" sz="2000" dirty="0"/>
              <a:t> za rok</a:t>
            </a:r>
          </a:p>
          <a:p>
            <a:pPr lvl="1"/>
            <a:r>
              <a:rPr lang="cs-CZ" sz="2000" b="1" dirty="0"/>
              <a:t>4 regionální tematické mutace 1x měsíčně </a:t>
            </a:r>
          </a:p>
          <a:p>
            <a:pPr lvl="1"/>
            <a:r>
              <a:rPr lang="cs-CZ" sz="2000" dirty="0"/>
              <a:t>Reportáže z podpořených projektů online </a:t>
            </a:r>
            <a:r>
              <a:rPr lang="cs-CZ" sz="1800" dirty="0"/>
              <a:t>(Ø 1400 čtenářů / článek)</a:t>
            </a:r>
          </a:p>
          <a:p>
            <a:pPr lvl="1"/>
            <a:r>
              <a:rPr lang="cs-CZ" sz="2000" b="1" dirty="0"/>
              <a:t>Videoreportáže hlavních projektů (celkem 48)</a:t>
            </a:r>
          </a:p>
          <a:p>
            <a:pPr lvl="1"/>
            <a:r>
              <a:rPr lang="cs-CZ" sz="2000" dirty="0">
                <a:highlight>
                  <a:srgbClr val="FFFF00"/>
                </a:highlight>
              </a:rPr>
              <a:t>Příspěvky na regionálních FB Deníku ( FB dosah Ø 6200 uživatelů)</a:t>
            </a:r>
          </a:p>
          <a:p>
            <a:pPr lvl="1"/>
            <a:r>
              <a:rPr lang="cs-CZ" sz="2000" b="1" dirty="0"/>
              <a:t>394 000 čtenářů v tisku na vydání</a:t>
            </a:r>
          </a:p>
          <a:p>
            <a:pPr marL="614752" lvl="1" indent="0">
              <a:buNone/>
            </a:pPr>
            <a:endParaRPr lang="cs-CZ" sz="2400" dirty="0"/>
          </a:p>
          <a:p>
            <a:pPr lvl="1"/>
            <a:r>
              <a:rPr lang="cs-CZ" sz="2000" dirty="0"/>
              <a:t>Stejné téma měsíce, odlišné projekty = ) </a:t>
            </a:r>
            <a:r>
              <a:rPr lang="cs-CZ" sz="2000" dirty="0">
                <a:highlight>
                  <a:srgbClr val="FFFF00"/>
                </a:highlight>
              </a:rPr>
              <a:t>nově každý měsíc</a:t>
            </a:r>
          </a:p>
          <a:p>
            <a:pPr lvl="1"/>
            <a:r>
              <a:rPr lang="cs-CZ" sz="2000" b="1" dirty="0"/>
              <a:t>Rozšíření zásahu v tisku 1x měsíčně</a:t>
            </a:r>
          </a:p>
          <a:p>
            <a:pPr lvl="1"/>
            <a:r>
              <a:rPr lang="cs-CZ" sz="2000" dirty="0"/>
              <a:t>1 článek online </a:t>
            </a:r>
            <a:r>
              <a:rPr lang="cs-CZ" sz="1800" dirty="0"/>
              <a:t>(blesk.cz Ø 3 174, bleskprozeny.cz 2 970 čtenářů / článek)</a:t>
            </a:r>
            <a:endParaRPr lang="cs-CZ" sz="2000" dirty="0"/>
          </a:p>
          <a:p>
            <a:pPr lvl="1"/>
            <a:r>
              <a:rPr lang="cs-CZ" sz="2000" b="1" dirty="0"/>
              <a:t>661 000 čtenářů v tisku na vydání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E51F7E8-D692-48AD-87D4-E788EB82B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56" y="1638548"/>
            <a:ext cx="1519815" cy="50400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E2C9911-DEED-4FBB-8F0C-30E8005D9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56" y="4302844"/>
            <a:ext cx="1224136" cy="50221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42D8797-2157-4661-9A25-0C9BFFC8E5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928" y="3955290"/>
            <a:ext cx="3280076" cy="230350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1D5521F-A401-4F4A-99AE-84AE00C8AC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4928" y="1431616"/>
            <a:ext cx="3108152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729630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D71D4705A81C45888711C301951CA3" ma:contentTypeVersion="2" ma:contentTypeDescription="Create a new document." ma:contentTypeScope="" ma:versionID="06490bc86611ee5821c1dffae2375c9c">
  <xsd:schema xmlns:xsd="http://www.w3.org/2001/XMLSchema" xmlns:xs="http://www.w3.org/2001/XMLSchema" xmlns:p="http://schemas.microsoft.com/office/2006/metadata/properties" xmlns:ns2="1afa0bf5-9b29-4a82-a7dd-2ff5aef5659c" targetNamespace="http://schemas.microsoft.com/office/2006/metadata/properties" ma:root="true" ma:fieldsID="4ddbb9d83069626d8a793a7da0568dca" ns2:_="">
    <xsd:import namespace="1afa0bf5-9b29-4a82-a7dd-2ff5aef565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fa0bf5-9b29-4a82-a7dd-2ff5aef565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DBDCDA7-6E24-4D46-9C8A-E427A8500EC3}">
  <ds:schemaRefs>
    <ds:schemaRef ds:uri="1afa0bf5-9b29-4a82-a7dd-2ff5aef5659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CF8F805-D7C2-4DA8-A5DC-8348C4C696A8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afa0bf5-9b29-4a82-a7dd-2ff5aef5659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27F89E5-AC4E-4274-9235-87C819BC359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2089</TotalTime>
  <Words>1850</Words>
  <Application>Microsoft Office PowerPoint</Application>
  <PresentationFormat>Vlastní</PresentationFormat>
  <Paragraphs>239</Paragraphs>
  <Slides>32</Slides>
  <Notes>10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8" baseType="lpstr">
      <vt:lpstr>Arial</vt:lpstr>
      <vt:lpstr>Calibri</vt:lpstr>
      <vt:lpstr>Roboto</vt:lpstr>
      <vt:lpstr>Verdana</vt:lpstr>
      <vt:lpstr>Wingdings</vt:lpstr>
      <vt:lpstr>Šablona final</vt:lpstr>
      <vt:lpstr>Monitorovací výbor OPTP Aktuální komunikační aktivity</vt:lpstr>
      <vt:lpstr>Obsah prezentace </vt:lpstr>
      <vt:lpstr>Role OPTP v komunikaci  fondů EU v ČR</vt:lpstr>
      <vt:lpstr>Role OPTP: Podpora spolupráce MMR-NOK a řídicích orgánů </vt:lpstr>
      <vt:lpstr>Odpovědnost MMR-NOK a ŘO</vt:lpstr>
      <vt:lpstr>Aktuálně: Povědomí široké veřejnosti (sběr dat 04/2023, CAWI, n=1015)</vt:lpstr>
      <vt:lpstr>Aktuálně: Povědomí široké veřejnosti II (výběr zjištění)</vt:lpstr>
      <vt:lpstr>Vybrané komunikační aktivity zacílené na širokou veřejnost</vt:lpstr>
      <vt:lpstr>Pravidelné přílohy v Denících a Blesku</vt:lpstr>
      <vt:lpstr>Česko netradičně na Seznam STREAM Od klasického eventu, přes online event až po digitální kampaň </vt:lpstr>
      <vt:lpstr>Česko netradičně na Seznam STREAM II Od klasického eventu, přes online event až po digitální kampaň </vt:lpstr>
      <vt:lpstr>Česko netradičně na Seznam STREAM – ukázka 30´´ videa (ENG sub)</vt:lpstr>
      <vt:lpstr>Na sociálních sítích Facebook a Instagram (a YT)</vt:lpstr>
      <vt:lpstr>Nový koncept: Seznam Native ve spolupráci s MMR </vt:lpstr>
      <vt:lpstr>Akce pro širokou veřejnost</vt:lpstr>
      <vt:lpstr>Putování po projektech</vt:lpstr>
      <vt:lpstr>Dny otevřených dveří „Kde fondy EU pomáhají“ 2023</vt:lpstr>
      <vt:lpstr>Prezentace na letních hudebních festivalech v každém kraji</vt:lpstr>
      <vt:lpstr>Online Dny otevřených dveří – „Česko netradičně“ 2023</vt:lpstr>
      <vt:lpstr>Soutěže pro studenty SŠ </vt:lpstr>
      <vt:lpstr>Aktivity na podporu horizontální absorpční kapacity</vt:lpstr>
      <vt:lpstr>Vyhledávač dotačních příležitostí na DotaceEU.cz</vt:lpstr>
      <vt:lpstr>Publikace: Abeceda fondů EU 2021-2027 – 2. vydání</vt:lpstr>
      <vt:lpstr>Podcast Evropské fondy v období 2021-2027 NOVÉ DÍLY</vt:lpstr>
      <vt:lpstr>DotaceEU na sociálních sítích:  Facebook, Youtube a nově LinkedIn</vt:lpstr>
      <vt:lpstr>Semináře Eurocenter pro žadatele v regionech</vt:lpstr>
      <vt:lpstr>Komunikace EU / fondů EU a spolupráce  s EK: Možné oblasti k rozvoji</vt:lpstr>
      <vt:lpstr>Úzká spolupráce s DG REGIO – Communication Unit</vt:lpstr>
      <vt:lpstr>Spolupráce s DG REGIO / EK: Možné oblasti k rozvoji?</vt:lpstr>
      <vt:lpstr>Spolupráce s EK: Možné oblasti k rozvoji? II</vt:lpstr>
      <vt:lpstr>Společně za lepším vnímáním EU  a fondů EU v české republice</vt:lpstr>
      <vt:lpstr> Děkuji za pozornost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23. zasedání Pracovní skupiny pro informování a publicitu ESI fondů</dc:title>
  <dc:creator>Klusák Michal</dc:creator>
  <cp:lastModifiedBy>Kobza Radek</cp:lastModifiedBy>
  <cp:revision>208</cp:revision>
  <dcterms:created xsi:type="dcterms:W3CDTF">2021-12-06T15:03:47Z</dcterms:created>
  <dcterms:modified xsi:type="dcterms:W3CDTF">2023-05-10T22:48:32Z</dcterms:modified>
</cp:coreProperties>
</file>