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3" r:id="rId5"/>
    <p:sldId id="406" r:id="rId6"/>
    <p:sldId id="388" r:id="rId7"/>
    <p:sldId id="401" r:id="rId8"/>
    <p:sldId id="405" r:id="rId9"/>
    <p:sldId id="402" r:id="rId10"/>
    <p:sldId id="390" r:id="rId11"/>
    <p:sldId id="424" r:id="rId12"/>
    <p:sldId id="413" r:id="rId13"/>
    <p:sldId id="414" r:id="rId14"/>
    <p:sldId id="415" r:id="rId15"/>
    <p:sldId id="271" r:id="rId16"/>
    <p:sldId id="274" r:id="rId17"/>
    <p:sldId id="276" r:id="rId18"/>
    <p:sldId id="426" r:id="rId19"/>
    <p:sldId id="277" r:id="rId20"/>
    <p:sldId id="278" r:id="rId21"/>
    <p:sldId id="272" r:id="rId22"/>
    <p:sldId id="273" r:id="rId23"/>
    <p:sldId id="264" r:id="rId24"/>
    <p:sldId id="270" r:id="rId25"/>
    <p:sldId id="265" r:id="rId26"/>
  </p:sldIdLst>
  <p:sldSz cx="9144000" cy="6858000" type="screen4x3"/>
  <p:notesSz cx="6797675" cy="9926638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4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84096" autoAdjust="0"/>
  </p:normalViewPr>
  <p:slideViewPr>
    <p:cSldViewPr>
      <p:cViewPr varScale="1">
        <p:scale>
          <a:sx n="130" d="100"/>
          <a:sy n="130" d="100"/>
        </p:scale>
        <p:origin x="1572" y="11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pololetn&#237;%20vyhodnocen&#237;%20k%2031_03_2023\graf_v&#253;hled%20&#269;erp&#225;n&#237;_03_2023_bez%20n+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704175296622882"/>
          <c:y val="0.14629174510490309"/>
          <c:w val="0.73926200401420405"/>
          <c:h val="0.66898363392972815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souhrnná žádost - predikce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SŽ'!$B$3:$Q$3</c:f>
              <c:numCache>
                <c:formatCode>#,##0</c:formatCode>
                <c:ptCount val="16"/>
                <c:pt idx="0">
                  <c:v>108553092</c:v>
                </c:pt>
                <c:pt idx="1">
                  <c:v>120663820</c:v>
                </c:pt>
                <c:pt idx="2">
                  <c:v>125744706</c:v>
                </c:pt>
                <c:pt idx="3">
                  <c:v>133437703</c:v>
                </c:pt>
                <c:pt idx="4">
                  <c:v>139385563</c:v>
                </c:pt>
                <c:pt idx="5">
                  <c:v>152730693</c:v>
                </c:pt>
                <c:pt idx="6">
                  <c:v>158554605</c:v>
                </c:pt>
                <c:pt idx="7">
                  <c:v>167517194</c:v>
                </c:pt>
                <c:pt idx="8">
                  <c:v>170695830</c:v>
                </c:pt>
                <c:pt idx="9">
                  <c:v>184401680</c:v>
                </c:pt>
                <c:pt idx="10">
                  <c:v>187900467</c:v>
                </c:pt>
                <c:pt idx="11">
                  <c:v>196556437</c:v>
                </c:pt>
                <c:pt idx="12">
                  <c:v>203768654</c:v>
                </c:pt>
                <c:pt idx="13">
                  <c:v>209704582</c:v>
                </c:pt>
                <c:pt idx="14">
                  <c:v>209704582</c:v>
                </c:pt>
                <c:pt idx="15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81-40B1-9F60-20B90337F2E4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souhrnná žádost - skutečnost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SŽ'!$B$4:$Q$4</c:f>
              <c:numCache>
                <c:formatCode>#,##0</c:formatCode>
                <c:ptCount val="16"/>
                <c:pt idx="0">
                  <c:v>110602710.25</c:v>
                </c:pt>
                <c:pt idx="1">
                  <c:v>120875250.22</c:v>
                </c:pt>
                <c:pt idx="2">
                  <c:v>125588442.19</c:v>
                </c:pt>
                <c:pt idx="3">
                  <c:v>139028794.36000001</c:v>
                </c:pt>
                <c:pt idx="4">
                  <c:v>141164686.53</c:v>
                </c:pt>
                <c:pt idx="5">
                  <c:v>153561977.72999999</c:v>
                </c:pt>
                <c:pt idx="6">
                  <c:v>157243304.53</c:v>
                </c:pt>
                <c:pt idx="7">
                  <c:v>169883613.59999999</c:v>
                </c:pt>
                <c:pt idx="8">
                  <c:v>171563862.94999999</c:v>
                </c:pt>
                <c:pt idx="9">
                  <c:v>185976738.49000001</c:v>
                </c:pt>
                <c:pt idx="10">
                  <c:v>188850296.96000001</c:v>
                </c:pt>
                <c:pt idx="11">
                  <c:v>200415565.38</c:v>
                </c:pt>
                <c:pt idx="12">
                  <c:v>204275908.66999999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681-40B1-9F60-20B90337F2E4}"/>
            </c:ext>
          </c:extLst>
        </c:ser>
        <c:ser>
          <c:idx val="2"/>
          <c:order val="2"/>
          <c:tx>
            <c:strRef>
              <c:f>'graf_predikce SŽ'!#REF!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81-40B1-9F60-20B90337F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681-40B1-9F60-20B90337F2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681-40B1-9F60-20B90337F2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681-40B1-9F60-20B90337F2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681-40B1-9F60-20B90337F2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681-40B1-9F60-20B90337F2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681-40B1-9F60-20B90337F2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681-40B1-9F60-20B90337F2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681-40B1-9F60-20B90337F2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681-40B1-9F60-20B90337F2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681-40B1-9F60-20B90337F2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681-40B1-9F60-20B90337F2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681-40B1-9F60-20B90337F2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681-40B1-9F60-20B90337F2E4}"/>
                </c:ext>
              </c:extLst>
            </c:dLbl>
            <c:dLbl>
              <c:idx val="14"/>
              <c:layout>
                <c:manualLayout>
                  <c:x val="-3.4274078670243908E-2"/>
                  <c:y val="-2.434758827170276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681-40B1-9F60-20B90337F2E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681-40B1-9F60-20B90337F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9681-40B1-9F60-20B90337F2E4}"/>
            </c:ext>
          </c:extLst>
        </c:ser>
        <c:ser>
          <c:idx val="3"/>
          <c:order val="3"/>
          <c:tx>
            <c:strRef>
              <c:f>'graf_predikce SŽ'!#REF!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681-40B1-9F60-20B90337F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681-40B1-9F60-20B90337F2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9681-40B1-9F60-20B90337F2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681-40B1-9F60-20B90337F2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9681-40B1-9F60-20B90337F2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9681-40B1-9F60-20B90337F2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9681-40B1-9F60-20B90337F2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9681-40B1-9F60-20B90337F2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9681-40B1-9F60-20B90337F2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9681-40B1-9F60-20B90337F2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9681-40B1-9F60-20B90337F2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9681-40B1-9F60-20B90337F2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9681-40B1-9F60-20B90337F2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9681-40B1-9F60-20B90337F2E4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9681-40B1-9F60-20B90337F2E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9681-40B1-9F60-20B90337F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9681-40B1-9F60-20B90337F2E4}"/>
            </c:ext>
          </c:extLst>
        </c:ser>
        <c:ser>
          <c:idx val="4"/>
          <c:order val="4"/>
          <c:tx>
            <c:strRef>
              <c:f>'graf_predikce SŽ'!$A$5</c:f>
              <c:strCache>
                <c:ptCount val="1"/>
                <c:pt idx="0">
                  <c:v>Celková alokace programu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9681-40B1-9F60-20B90337F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9681-40B1-9F60-20B90337F2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9681-40B1-9F60-20B90337F2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9681-40B1-9F60-20B90337F2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9681-40B1-9F60-20B90337F2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9681-40B1-9F60-20B90337F2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9681-40B1-9F60-20B90337F2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9681-40B1-9F60-20B90337F2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9681-40B1-9F60-20B90337F2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9681-40B1-9F60-20B90337F2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9681-40B1-9F60-20B90337F2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9681-40B1-9F60-20B90337F2E4}"/>
                </c:ext>
              </c:extLst>
            </c:dLbl>
            <c:dLbl>
              <c:idx val="12"/>
              <c:layout>
                <c:manualLayout>
                  <c:x val="-0.56666789015413033"/>
                  <c:y val="-2.41221490172372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90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9681-40B1-9F60-20B90337F2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9681-40B1-9F60-20B90337F2E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9681-40B1-9F60-20B90337F2E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9681-40B1-9F60-20B90337F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Q. 2023</c:v>
                </c:pt>
              </c:strCache>
            </c:strRef>
          </c:cat>
          <c:val>
            <c:numRef>
              <c:f>'graf_predikce SŽ'!$B$5:$Q$5</c:f>
              <c:numCache>
                <c:formatCode>#,##0</c:formatCode>
                <c:ptCount val="16"/>
                <c:pt idx="0">
                  <c:v>209704582</c:v>
                </c:pt>
                <c:pt idx="1">
                  <c:v>209704582</c:v>
                </c:pt>
                <c:pt idx="2">
                  <c:v>209704582</c:v>
                </c:pt>
                <c:pt idx="3">
                  <c:v>209704582</c:v>
                </c:pt>
                <c:pt idx="4">
                  <c:v>209704582</c:v>
                </c:pt>
                <c:pt idx="5">
                  <c:v>209704582</c:v>
                </c:pt>
                <c:pt idx="6">
                  <c:v>209704582</c:v>
                </c:pt>
                <c:pt idx="7">
                  <c:v>209704582</c:v>
                </c:pt>
                <c:pt idx="8">
                  <c:v>209704582</c:v>
                </c:pt>
                <c:pt idx="9">
                  <c:v>209704582</c:v>
                </c:pt>
                <c:pt idx="10">
                  <c:v>209704582</c:v>
                </c:pt>
                <c:pt idx="11">
                  <c:v>209704582</c:v>
                </c:pt>
                <c:pt idx="12">
                  <c:v>209704582</c:v>
                </c:pt>
                <c:pt idx="13">
                  <c:v>209704582</c:v>
                </c:pt>
                <c:pt idx="14">
                  <c:v>209704582</c:v>
                </c:pt>
                <c:pt idx="15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4-9681-40B1-9F60-20B90337F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0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b="1"/>
                    <a:t>Miliony EUR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3268729287626925"/>
          <c:y val="9.5712966851364142E-2"/>
          <c:w val="0.5693590964836388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cs-CZ"/>
              <a:t>11.05.2023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r>
              <a:rPr lang="cs-CZ"/>
              <a:t>11.05.2023</a:t>
            </a:r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noProof="0"/>
              <a:t>Klepnutím lze upravit styly předlohy textu.</a:t>
            </a:r>
          </a:p>
          <a:p>
            <a:pPr lvl="1"/>
            <a:r>
              <a:rPr lang="cs-CZ" noProof="0"/>
              <a:t>Druhá úroveň</a:t>
            </a:r>
          </a:p>
          <a:p>
            <a:pPr lvl="2"/>
            <a:r>
              <a:rPr lang="cs-CZ" noProof="0"/>
              <a:t>Třetí úroveň</a:t>
            </a:r>
          </a:p>
          <a:p>
            <a:pPr lvl="3"/>
            <a:r>
              <a:rPr lang="cs-CZ" noProof="0"/>
              <a:t>Čtvrtá úroveň</a:t>
            </a:r>
          </a:p>
          <a:p>
            <a:pPr lvl="4"/>
            <a:r>
              <a:rPr lang="cs-CZ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C3775FD-872C-36B4-9D4C-FE4C6FB5BB3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sz="1200" b="1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E6AC48D-B1A8-A2DD-F97B-5C8C0200586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75470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735CDCD-6588-91E4-C847-78C6E1F3654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440288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92DFD04-F3E6-2B48-9A1B-A8484E094F3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175038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28B2047-EED6-436C-165A-CF3992F8E694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2972789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95DCD8D2-5055-8EB3-3646-79F59EC04C2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4217971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F510FE5-6BC5-D28E-5384-18C395343B9E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2668834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455E14F-7DDD-B2B9-E0C9-1618ABC664A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2744339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767268BC-EB12-4141-E697-C33A7592F6E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959450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281E9E1-72DA-BA49-A918-E5926BE3F79F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7CEEE90-B783-025F-1E9C-835DDC94E05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03066CC-0DC3-4A43-59FD-5B83F4DA8455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994509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0741E5B0-F7AF-5EAE-1A64-BD9F3AEE258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921401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276E818-9B02-1058-984B-A08641D3D541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F4F49EA-3AA1-925A-3F74-B231CFDC2E3A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53007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505F6185-B7E4-3EAA-1FA4-2AAAF88BBBC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59454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6C39AFB-EA4D-068D-9F0E-B008727CCD3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61936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/>
          <a:lstStyle/>
          <a:p>
            <a:pPr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/>
            <a:r>
              <a:rPr lang="en-US" dirty="0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dirty="0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</a:bodyPr>
          <a:lstStyle/>
          <a:p>
            <a:pPr algn="ctr" eaLnBrk="1" hangingPunct="1"/>
            <a:r>
              <a:rPr lang="cs-CZ" b="1" dirty="0">
                <a:latin typeface="Arial" charset="0"/>
                <a:cs typeface="Arial" charset="0"/>
              </a:rPr>
              <a:t>11. května 2023</a:t>
            </a:r>
          </a:p>
          <a:p>
            <a:pPr algn="ctr" eaLnBrk="1" hangingPunct="1"/>
            <a:r>
              <a:rPr lang="cs-CZ" b="1" dirty="0">
                <a:latin typeface="Arial" charset="0"/>
                <a:cs typeface="Arial" charset="0"/>
              </a:rPr>
              <a:t>Pardubice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988840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anchorCtr="0" compatLnSpc="1">
            <a:prstTxWarp prst="textNoShape">
              <a:avLst/>
            </a:prstTxWarp>
            <a:normAutofit fontScale="90000"/>
          </a:bodyPr>
          <a:lstStyle/>
          <a:p>
            <a:pPr algn="ctr" eaLnBrk="1" hangingPunct="1"/>
            <a:r>
              <a:rPr lang="cs-CZ" dirty="0">
                <a:latin typeface="Arial" charset="0"/>
                <a:cs typeface="Arial" charset="0"/>
              </a:rPr>
              <a:t>17. zasedání Monitorovacího výboru Operačního programu Technická pomoc</a:t>
            </a:r>
            <a:br>
              <a:rPr lang="cs-CZ" dirty="0">
                <a:latin typeface="Arial" charset="0"/>
                <a:cs typeface="Arial" charset="0"/>
              </a:rPr>
            </a:br>
            <a:r>
              <a:rPr lang="cs-CZ" dirty="0">
                <a:latin typeface="Arial" charset="0"/>
                <a:cs typeface="Arial" charset="0"/>
              </a:rPr>
              <a:t>2014 - 2020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EC70B42C-BA87-886C-2B90-AE861FA4F075}"/>
              </a:ext>
            </a:extLst>
          </p:cNvPr>
          <p:cNvSpPr txBox="1"/>
          <p:nvPr/>
        </p:nvSpPr>
        <p:spPr>
          <a:xfrm>
            <a:off x="4535129" y="6453336"/>
            <a:ext cx="4268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562950"/>
            <a:ext cx="8291264" cy="1008112"/>
          </a:xfrm>
        </p:spPr>
        <p:txBody>
          <a:bodyPr/>
          <a:lstStyle/>
          <a:p>
            <a:pPr algn="ctr"/>
            <a:r>
              <a:rPr lang="cs-CZ" dirty="0"/>
              <a:t>Graf dočerpání celkové alokace </a:t>
            </a:r>
            <a:br>
              <a:rPr lang="cs-CZ" dirty="0"/>
            </a:br>
            <a:r>
              <a:rPr lang="cs-CZ" dirty="0"/>
              <a:t>OPTP 2014-2020</a:t>
            </a:r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395288" y="1557338"/>
          <a:ext cx="8291512" cy="46085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F6782D17-3C15-E945-918D-A74527D6E5B6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323425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E084524B-47EC-4E69-8684-6B4B461B5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368152"/>
          </a:xfrm>
        </p:spPr>
        <p:txBody>
          <a:bodyPr/>
          <a:lstStyle/>
          <a:p>
            <a:pPr algn="ctr"/>
            <a:r>
              <a:rPr lang="cs-CZ" dirty="0"/>
              <a:t>Žádosti průběžnou platbu odeslané EK – období 2014-2020 </a:t>
            </a:r>
            <a:br>
              <a:rPr lang="cs-CZ" dirty="0"/>
            </a:br>
            <a:r>
              <a:rPr lang="cs-CZ" sz="2000" dirty="0"/>
              <a:t>(v % k celkové alokaci programu)</a:t>
            </a: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0A50627-AA47-4028-84B8-0C0C803B2F6D}"/>
              </a:ext>
            </a:extLst>
          </p:cNvPr>
          <p:cNvSpPr txBox="1"/>
          <p:nvPr/>
        </p:nvSpPr>
        <p:spPr>
          <a:xfrm>
            <a:off x="599343" y="6014053"/>
            <a:ext cx="19639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>
                <a:solidFill>
                  <a:prstClr val="black"/>
                </a:solidFill>
              </a:rPr>
              <a:t>D</a:t>
            </a:r>
            <a:r>
              <a:rPr lang="nn-NO" sz="1000" i="1" dirty="0">
                <a:solidFill>
                  <a:prstClr val="black"/>
                </a:solidFill>
              </a:rPr>
              <a:t>ata k </a:t>
            </a:r>
            <a:r>
              <a:rPr lang="cs-CZ" sz="1000" i="1" dirty="0">
                <a:solidFill>
                  <a:prstClr val="black"/>
                </a:solidFill>
              </a:rPr>
              <a:t>31</a:t>
            </a:r>
            <a:r>
              <a:rPr lang="nn-NO" sz="1000" i="1" dirty="0">
                <a:solidFill>
                  <a:prstClr val="black"/>
                </a:solidFill>
              </a:rPr>
              <a:t>. </a:t>
            </a:r>
            <a:r>
              <a:rPr lang="cs-CZ" sz="1000" i="1" dirty="0">
                <a:solidFill>
                  <a:prstClr val="black"/>
                </a:solidFill>
              </a:rPr>
              <a:t>3.</a:t>
            </a:r>
            <a:r>
              <a:rPr lang="nn-NO" sz="1000" i="1" dirty="0">
                <a:solidFill>
                  <a:prstClr val="black"/>
                </a:solidFill>
              </a:rPr>
              <a:t> 20</a:t>
            </a:r>
            <a:r>
              <a:rPr lang="cs-CZ" sz="1000" i="1" dirty="0">
                <a:solidFill>
                  <a:prstClr val="black"/>
                </a:solidFill>
              </a:rPr>
              <a:t>23</a:t>
            </a:r>
          </a:p>
          <a:p>
            <a:r>
              <a:rPr lang="cs-CZ" sz="1000" i="1" dirty="0">
                <a:solidFill>
                  <a:prstClr val="black"/>
                </a:solidFill>
              </a:rPr>
              <a:t>Zdroj: MMR – NOK, MS2014+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2072513-A2BD-1C74-4BD2-A2824337F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025691"/>
            <a:ext cx="8291264" cy="4162214"/>
          </a:xfrm>
        </p:spPr>
        <p:txBody>
          <a:bodyPr/>
          <a:lstStyle/>
          <a:p>
            <a:endParaRPr lang="cs-CZ" dirty="0"/>
          </a:p>
          <a:p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96F3A56-53AD-6F8E-5A5C-09A2D4CB7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22" y="2025691"/>
            <a:ext cx="7760402" cy="39952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1">
            <a:extLst>
              <a:ext uri="{FF2B5EF4-FFF2-40B4-BE49-F238E27FC236}">
                <a16:creationId xmlns:a16="http://schemas.microsoft.com/office/drawing/2014/main" id="{4CD4A37A-2FF4-710E-5680-8649705F02C5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2162350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A04A467-BE1B-4FA1-BF88-FF9851553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392488"/>
          </a:xfrm>
        </p:spPr>
        <p:txBody>
          <a:bodyPr>
            <a:norm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schválení OPTP Evropskou komisí 19. 5. 2022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0000"/>
                </a:solidFill>
              </a:rPr>
              <a:t>k 1. 9. 2022 bylo vyhlášeno všech 5 výzev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 1. 3. 2023 došlo ke změnám u výzev č. 2, 3, 4 a 5 </a:t>
            </a: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dirty="0">
                <a:solidFill>
                  <a:srgbClr val="000000"/>
                </a:solidFill>
              </a:rPr>
              <a:t>vydána řídicí dokumentace:</a:t>
            </a:r>
          </a:p>
          <a:p>
            <a:pPr marL="457200" indent="-457200">
              <a:buFontTx/>
              <a:buChar char="-"/>
            </a:pPr>
            <a:r>
              <a:rPr lang="cs-CZ" dirty="0">
                <a:solidFill>
                  <a:srgbClr val="000000"/>
                </a:solidFill>
              </a:rPr>
              <a:t>Operační manuál – verze 1.2 k 15. 3. 2023</a:t>
            </a:r>
          </a:p>
          <a:p>
            <a:pPr marL="457200" indent="-457200">
              <a:buFontTx/>
              <a:buChar char="-"/>
            </a:pPr>
            <a:r>
              <a:rPr lang="cs-CZ" dirty="0">
                <a:solidFill>
                  <a:srgbClr val="000000"/>
                </a:solidFill>
              </a:rPr>
              <a:t>Pravidla pro žadatele – verze 1.2 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 15. 3. 2023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r>
              <a:rPr lang="cs-CZ" dirty="0"/>
              <a:t> 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16DAFF4-F73C-40FC-BDFC-663E1CF7B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08112"/>
          </a:xfrm>
        </p:spPr>
        <p:txBody>
          <a:bodyPr/>
          <a:lstStyle/>
          <a:p>
            <a:r>
              <a:rPr lang="cs-CZ" dirty="0"/>
              <a:t>Aktuální informace ŘO OPTP – implementace OPTP 2021+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EF8B74E-B1C9-13B8-1B5F-127F6FC7E980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12.</a:t>
            </a:r>
          </a:p>
        </p:txBody>
      </p:sp>
    </p:spTree>
    <p:extLst>
      <p:ext uri="{BB962C8B-B14F-4D97-AF65-F5344CB8AC3E}">
        <p14:creationId xmlns:p14="http://schemas.microsoft.com/office/powerpoint/2010/main" val="1383546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8CA68932-C5E7-493D-A46A-0593C239F4B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 algn="just" rtl="0" fontAlgn="base"/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Priorita 1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 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Podpora implementace EU fondů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podpora klíčových aktérů implementace (MMR-NOK, MF - AO, PO, AFCOS, MV, ŘO OPTP)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zajištění klíčových aktivit na horizontální úrovni (monitorovací systémy - MS 2021+, IS ESF, Viola, APAO), odborné vzdělávání, publicita, projekty na podporu implementace </a:t>
            </a:r>
            <a:r>
              <a:rPr lang="cs-CZ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DoP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</a:rPr>
              <a:t>k 1. 9. 2022 vyhlášeny všechny 3 výzvy </a:t>
            </a:r>
            <a:r>
              <a:rPr lang="cs-CZ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(pro projekty se zjednodušenými metodami vykazování, pro projekty s přímým vykazováním nákladů a pro ad hoc projekty)</a:t>
            </a:r>
            <a:r>
              <a:rPr lang="en-US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k 1. 3. </a:t>
            </a:r>
            <a:r>
              <a:rPr lang="cs-CZ" dirty="0">
                <a:solidFill>
                  <a:srgbClr val="000000"/>
                </a:solidFill>
              </a:rPr>
              <a:t>2023 došlo ke změně u výzev pro projekty s přímým vykazováním nákladů a pro ad hoc projekty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>
              <a:buFont typeface="Courier New" panose="02070309020205020404" pitchFamily="49" charset="0"/>
              <a:buChar char="o"/>
            </a:pPr>
            <a:r>
              <a:rPr lang="cs-CZ" dirty="0">
                <a:solidFill>
                  <a:srgbClr val="000000"/>
                </a:solidFill>
              </a:rPr>
              <a:t>k 20. 4. 2023 bylo podáno 37 žádostí o podporu 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E65E3A55-CE02-45CD-B945-0E77EB53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b="1" i="0" u="none" strike="noStrike" dirty="0">
                <a:solidFill>
                  <a:srgbClr val="000099"/>
                </a:solidFill>
                <a:effectLst/>
                <a:latin typeface="Arial" panose="020B0604020202020204" pitchFamily="34" charset="0"/>
              </a:rPr>
              <a:t>Priorita 1 OPTP 2021+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2E2B585-0D09-E8C2-F924-1F125EADA686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4165104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E913E243-5F91-4BFE-9DE7-1111C3CCA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cs-CZ" dirty="0"/>
              <a:t>Priorita 2 - 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Podpora regionálních partnerů EU</a:t>
            </a:r>
            <a: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</a:t>
            </a:r>
            <a:r>
              <a:rPr lang="pt-BR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fondů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ITI (stávající ITI + 6 měst – bývalých IPRÚ)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MAS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RSK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MHMP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k 1. 9. 2022 vyhlášeny 2 výzvy (pro projekty ITI, MAS, RSK a pro projekty MHMP)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k 1. 3. 2023 došlo ke změně u těchto výzev</a:t>
            </a:r>
          </a:p>
          <a:p>
            <a:pPr marL="857209" lvl="1" indent="-457200">
              <a:buFont typeface="Courier New" panose="02070309020205020404" pitchFamily="49" charset="0"/>
              <a:buChar char="o"/>
            </a:pPr>
            <a:r>
              <a:rPr lang="cs-CZ" dirty="0"/>
              <a:t>k 20. 4. 2023 podány 4 projekty ITI (všechny již obdržely právní akt) a 24 projektů MAS, z toho 12 projektů je v realizaci, 5 žádostí o podporu je zaregistrováno a 7 žádostí bylo staženo žadateli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D6F6573-544E-4FED-84FE-D6BB14382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Priorita 2 OPTP 2021+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7FAF2C5-8E0E-A16F-5170-16EF1B3342D4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14.</a:t>
            </a:r>
          </a:p>
        </p:txBody>
      </p:sp>
    </p:spTree>
    <p:extLst>
      <p:ext uri="{BB962C8B-B14F-4D97-AF65-F5344CB8AC3E}">
        <p14:creationId xmlns:p14="http://schemas.microsoft.com/office/powerpoint/2010/main" val="2965841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3.</a:t>
            </a: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Schválení Výroční zprávy o implementaci programu za rok 2022</a:t>
            </a: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97A904C-1777-8EAC-D361-4628C298F087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15.</a:t>
            </a:r>
          </a:p>
        </p:txBody>
      </p:sp>
    </p:spTree>
    <p:extLst>
      <p:ext uri="{BB962C8B-B14F-4D97-AF65-F5344CB8AC3E}">
        <p14:creationId xmlns:p14="http://schemas.microsoft.com/office/powerpoint/2010/main" val="307212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256584"/>
          </a:xfrm>
        </p:spPr>
        <p:txBody>
          <a:bodyPr>
            <a:normAutofit fontScale="40000" lnSpcReduction="20000"/>
          </a:bodyPr>
          <a:lstStyle/>
          <a:p>
            <a:pPr marL="0" indent="0"/>
            <a:r>
              <a:rPr lang="cs-CZ" sz="5000" b="1" dirty="0"/>
              <a:t>      </a:t>
            </a:r>
            <a:r>
              <a:rPr lang="cs-CZ" sz="6000" b="1" dirty="0"/>
              <a:t>Vydání dokumentace OPTP</a:t>
            </a:r>
            <a:endParaRPr lang="cs-CZ" sz="5000" b="1" dirty="0"/>
          </a:p>
          <a:p>
            <a:pPr marL="0" indent="0"/>
            <a:r>
              <a:rPr lang="cs-CZ" sz="2400" b="1" i="1" dirty="0"/>
              <a:t>     </a:t>
            </a:r>
          </a:p>
          <a:p>
            <a:pPr marL="0" indent="0"/>
            <a:r>
              <a:rPr lang="cs-CZ" sz="2400" b="1" i="1" dirty="0"/>
              <a:t>     </a:t>
            </a:r>
            <a:r>
              <a:rPr lang="cs-CZ" sz="4400" b="1" i="1" dirty="0"/>
              <a:t>     </a:t>
            </a:r>
            <a:r>
              <a:rPr lang="cs-CZ" sz="7000" i="1" dirty="0"/>
              <a:t>-</a:t>
            </a:r>
            <a:r>
              <a:rPr lang="cs-CZ" sz="7000" b="1" i="1" dirty="0"/>
              <a:t> </a:t>
            </a:r>
            <a:r>
              <a:rPr lang="cs-CZ" sz="4500" b="1" i="1" dirty="0"/>
              <a:t>Operační manuál </a:t>
            </a:r>
            <a:endParaRPr lang="cs-CZ" sz="3600" b="1" i="1" dirty="0"/>
          </a:p>
          <a:p>
            <a:pPr marL="400009" lvl="1" indent="0"/>
            <a:r>
              <a:rPr lang="cs-CZ" sz="33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</a:t>
            </a:r>
            <a:r>
              <a:rPr lang="cs-CZ" sz="45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01.03. 2022  -  vydání verze 1.10</a:t>
            </a:r>
            <a:endParaRPr lang="cs-CZ" sz="45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r>
              <a:rPr lang="cs-CZ" sz="5100" b="1" dirty="0">
                <a:solidFill>
                  <a:srgbClr val="000099"/>
                </a:solidFill>
              </a:rPr>
              <a:t>	 -   </a:t>
            </a:r>
            <a:r>
              <a:rPr lang="cs-CZ" sz="4500" b="1" i="1" dirty="0"/>
              <a:t>Pravidla pro příjemce a žadatele</a:t>
            </a:r>
            <a:r>
              <a:rPr lang="cs-CZ" sz="7000" b="1" i="1" dirty="0"/>
              <a:t> </a:t>
            </a:r>
            <a:endParaRPr lang="cs-CZ" sz="5100" b="1" i="1" dirty="0"/>
          </a:p>
          <a:p>
            <a:pPr marL="685759" lvl="1" indent="-285750" algn="just">
              <a:buFont typeface="Courier New" panose="02070309020205020404" pitchFamily="49" charset="0"/>
              <a:buChar char="o"/>
            </a:pPr>
            <a:r>
              <a:rPr lang="cs-CZ" sz="40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17.12. 2021  vydána kompletní verze 3.4 účinná od 1.1.2022</a:t>
            </a:r>
            <a:endParaRPr lang="cs-CZ" sz="33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685759" lvl="1" indent="-285750" algn="just">
              <a:spcBef>
                <a:spcPts val="3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cs-CZ" sz="4000" dirty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23. 9.  2022 aktualizovány s účinností od 1.10. 2022 přílohy Pravidel pro      žadatele a příjemce OPTP 2014-2020   č. 3c</a:t>
            </a:r>
            <a:r>
              <a:rPr lang="cs-CZ" sz="4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„Podmínky realizace projektu VZOR – Dopis“, č. 3d „Podmínky realizace projektu VZOR – Stanovení výdajů“, č. 3e „Podmínky realizace projektu VZOR – Rozhodnutí o poskytnutí dotace“, č. 11 „Pravidla způsobilosti výdajů  a dokladování“ a č.</a:t>
            </a:r>
            <a:r>
              <a:rPr lang="cs-CZ" sz="4000" dirty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 14 „Zadávání veřejných zakázek/zakázek“</a:t>
            </a:r>
            <a:endParaRPr lang="cs-CZ" sz="40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r>
              <a:rPr lang="cs-CZ" sz="5100" i="1" dirty="0"/>
              <a:t>     </a:t>
            </a:r>
            <a:r>
              <a:rPr lang="cs-CZ" sz="3500" b="1" i="1" dirty="0"/>
              <a:t>-     </a:t>
            </a:r>
            <a:r>
              <a:rPr lang="cs-CZ" sz="4500" b="1" i="1" dirty="0"/>
              <a:t>Popis Funkcí a postupů zavedených pro Řídicí orgán OPTP 2014-</a:t>
            </a:r>
          </a:p>
          <a:p>
            <a:r>
              <a:rPr lang="cs-CZ" sz="4500" b="1" i="1" dirty="0"/>
              <a:t>          2020 a Certifikační orgán </a:t>
            </a:r>
            <a:endParaRPr lang="cs-CZ" sz="7000" b="1" i="1" dirty="0"/>
          </a:p>
          <a:p>
            <a:pPr marL="0" indent="0"/>
            <a:r>
              <a:rPr lang="cs-CZ" sz="6000" b="1" dirty="0">
                <a:solidFill>
                  <a:srgbClr val="00009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</a:t>
            </a:r>
            <a:r>
              <a:rPr lang="cs-CZ" sz="45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01.03. 2022 -  vydání verze 1.10</a:t>
            </a:r>
            <a:endParaRPr lang="cs-CZ" sz="20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/>
            <a:endParaRPr lang="cs-CZ" sz="5800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0"/>
              <a:t>   Přehled aktivit </a:t>
            </a:r>
            <a:r>
              <a:rPr lang="cs-CZ" sz="2400" dirty="0"/>
              <a:t>za</a:t>
            </a:r>
            <a:r>
              <a:rPr lang="cs-CZ" sz="2800" dirty="0"/>
              <a:t> období 2022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0A250E9-593E-3D99-A136-4F9B14253D4B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897417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44616"/>
          </a:xfrm>
        </p:spPr>
        <p:txBody>
          <a:bodyPr>
            <a:normAutofit fontScale="40000" lnSpcReduction="20000"/>
          </a:bodyPr>
          <a:lstStyle/>
          <a:p>
            <a:pPr marL="0" indent="0"/>
            <a:r>
              <a:rPr lang="cs-CZ" sz="5000" b="1" dirty="0"/>
              <a:t>   </a:t>
            </a:r>
          </a:p>
          <a:p>
            <a:pPr marL="0" indent="0"/>
            <a:endParaRPr lang="cs-CZ" sz="5000" b="1" dirty="0"/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cs-CZ" sz="3400" b="1" dirty="0"/>
              <a:t> </a:t>
            </a:r>
            <a:r>
              <a:rPr lang="cs-CZ" sz="5000" b="1" dirty="0"/>
              <a:t>Konání MV OPTP</a:t>
            </a:r>
            <a:endParaRPr lang="cs-CZ" sz="3400" b="1" dirty="0"/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4000" dirty="0"/>
              <a:t>17. 05. 2022   15. zasedání MV</a:t>
            </a:r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en-US" sz="4000" dirty="0"/>
              <a:t>2</a:t>
            </a:r>
            <a:r>
              <a:rPr lang="cs-CZ" sz="4000" dirty="0"/>
              <a:t>9</a:t>
            </a:r>
            <a:r>
              <a:rPr lang="en-US" sz="4000" dirty="0"/>
              <a:t>. </a:t>
            </a:r>
            <a:r>
              <a:rPr lang="cs-CZ" sz="4000" dirty="0"/>
              <a:t>11.</a:t>
            </a:r>
            <a:r>
              <a:rPr lang="en-US" sz="4000" dirty="0"/>
              <a:t> 202</a:t>
            </a:r>
            <a:r>
              <a:rPr lang="cs-CZ" sz="4000" dirty="0"/>
              <a:t>2</a:t>
            </a:r>
            <a:r>
              <a:rPr lang="en-US" sz="4000" dirty="0"/>
              <a:t> </a:t>
            </a:r>
            <a:r>
              <a:rPr lang="cs-CZ" sz="4000" dirty="0"/>
              <a:t>  16. zasedání MV</a:t>
            </a:r>
          </a:p>
          <a:p>
            <a:pPr marL="442867" lvl="1" indent="-442867">
              <a:buFont typeface="Arial" panose="020B0604020202020204" pitchFamily="34" charset="0"/>
              <a:buChar char="•"/>
            </a:pPr>
            <a:endParaRPr lang="cs-CZ" sz="3400" b="1" dirty="0"/>
          </a:p>
          <a:p>
            <a:pPr marL="442867" lvl="1" indent="-442867">
              <a:buFont typeface="Arial" panose="020B0604020202020204" pitchFamily="34" charset="0"/>
              <a:buChar char="•"/>
            </a:pPr>
            <a:r>
              <a:rPr lang="cs-CZ" sz="5000" b="1" dirty="0"/>
              <a:t>Aktualizace výzev</a:t>
            </a:r>
          </a:p>
          <a:p>
            <a:pPr marL="442867" lvl="1" indent="-442867">
              <a:buFont typeface="Arial" panose="020B0604020202020204" pitchFamily="34" charset="0"/>
              <a:buChar char="•"/>
            </a:pPr>
            <a:endParaRPr lang="cs-CZ" sz="3400" b="1" dirty="0"/>
          </a:p>
          <a:p>
            <a:pPr marL="800017" lvl="1" indent="-342864">
              <a:buFont typeface="Arial" panose="020B0604020202020204" pitchFamily="34" charset="0"/>
              <a:buChar char="-"/>
            </a:pPr>
            <a:r>
              <a:rPr lang="cs-CZ" sz="4000" dirty="0"/>
              <a:t>14. 4. 2022  výzva č. 3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457153" indent="-457153">
              <a:buFont typeface="Arial" panose="020B0604020202020204" pitchFamily="34" charset="0"/>
              <a:buChar char="•"/>
            </a:pPr>
            <a:r>
              <a:rPr lang="cs-CZ" sz="5000" b="1" dirty="0"/>
              <a:t>Semináře pro žadatele a příjemce</a:t>
            </a:r>
          </a:p>
          <a:p>
            <a:pPr marL="457153" indent="-457153">
              <a:buFont typeface="Arial" panose="020B0604020202020204" pitchFamily="34" charset="0"/>
              <a:buChar char="•"/>
            </a:pPr>
            <a:endParaRPr lang="cs-CZ" sz="3400" b="1" dirty="0"/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  </a:t>
            </a:r>
            <a:r>
              <a:rPr lang="cs-CZ" sz="26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-     </a:t>
            </a: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prezenční schůzky s příjemci se zaměřily zejména na stav jednotlivých projektů, </a:t>
            </a:r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40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kontrolu cílových hodnot indikátorů, čerpání prostředků podle finančního plánu a</a:t>
            </a:r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40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    </a:t>
            </a: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termíny předložení závěrečných žádostí o platbu (např. schůzka s odborem</a:t>
            </a:r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projektového řízení MMR dne 6.12.2022)</a:t>
            </a:r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40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	     - s</a:t>
            </a: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většinou příjemců již nebylo nutné  organizovat  prezenční jednání a vzájemné</a:t>
            </a:r>
          </a:p>
          <a:p>
            <a:pPr marL="216000" marR="66675" indent="-7200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cs-CZ" sz="40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</a:t>
            </a:r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informace byly předávány individuální formou on-line nebo e-mailem  </a:t>
            </a:r>
            <a:endParaRPr lang="cs-CZ" sz="4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cs-CZ" sz="4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cs-CZ" sz="4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0"/>
              <a:t>   Přehled aktivit </a:t>
            </a:r>
            <a:r>
              <a:rPr lang="cs-CZ" sz="2400" dirty="0"/>
              <a:t>za</a:t>
            </a:r>
            <a:r>
              <a:rPr lang="cs-CZ" sz="2800" dirty="0"/>
              <a:t> období 2022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0A761FC-31E8-E276-D73A-827FE75EF442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17.</a:t>
            </a:r>
          </a:p>
        </p:txBody>
      </p:sp>
    </p:spTree>
    <p:extLst>
      <p:ext uri="{BB962C8B-B14F-4D97-AF65-F5344CB8AC3E}">
        <p14:creationId xmlns:p14="http://schemas.microsoft.com/office/powerpoint/2010/main" val="102155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4B78C7D6-11B7-3E48-F150-72648685F6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4563576"/>
              </p:ext>
            </p:extLst>
          </p:nvPr>
        </p:nvGraphicFramePr>
        <p:xfrm>
          <a:off x="555265" y="1484784"/>
          <a:ext cx="8033470" cy="3455837"/>
        </p:xfrm>
        <a:graphic>
          <a:graphicData uri="http://schemas.openxmlformats.org/drawingml/2006/table">
            <a:tbl>
              <a:tblPr firstRow="1" bandRow="1"/>
              <a:tblGrid>
                <a:gridCol w="888179">
                  <a:extLst>
                    <a:ext uri="{9D8B030D-6E8A-4147-A177-3AD203B41FA5}">
                      <a16:colId xmlns:a16="http://schemas.microsoft.com/office/drawing/2014/main" val="441685221"/>
                    </a:ext>
                  </a:extLst>
                </a:gridCol>
                <a:gridCol w="546572">
                  <a:extLst>
                    <a:ext uri="{9D8B030D-6E8A-4147-A177-3AD203B41FA5}">
                      <a16:colId xmlns:a16="http://schemas.microsoft.com/office/drawing/2014/main" val="1625782857"/>
                    </a:ext>
                  </a:extLst>
                </a:gridCol>
                <a:gridCol w="956501">
                  <a:extLst>
                    <a:ext uri="{9D8B030D-6E8A-4147-A177-3AD203B41FA5}">
                      <a16:colId xmlns:a16="http://schemas.microsoft.com/office/drawing/2014/main" val="1082702035"/>
                    </a:ext>
                  </a:extLst>
                </a:gridCol>
                <a:gridCol w="947961">
                  <a:extLst>
                    <a:ext uri="{9D8B030D-6E8A-4147-A177-3AD203B41FA5}">
                      <a16:colId xmlns:a16="http://schemas.microsoft.com/office/drawing/2014/main" val="1645252262"/>
                    </a:ext>
                  </a:extLst>
                </a:gridCol>
                <a:gridCol w="865406">
                  <a:extLst>
                    <a:ext uri="{9D8B030D-6E8A-4147-A177-3AD203B41FA5}">
                      <a16:colId xmlns:a16="http://schemas.microsoft.com/office/drawing/2014/main" val="2646886745"/>
                    </a:ext>
                  </a:extLst>
                </a:gridCol>
                <a:gridCol w="910953">
                  <a:extLst>
                    <a:ext uri="{9D8B030D-6E8A-4147-A177-3AD203B41FA5}">
                      <a16:colId xmlns:a16="http://schemas.microsoft.com/office/drawing/2014/main" val="3274754015"/>
                    </a:ext>
                  </a:extLst>
                </a:gridCol>
                <a:gridCol w="913800">
                  <a:extLst>
                    <a:ext uri="{9D8B030D-6E8A-4147-A177-3AD203B41FA5}">
                      <a16:colId xmlns:a16="http://schemas.microsoft.com/office/drawing/2014/main" val="1079891143"/>
                    </a:ext>
                  </a:extLst>
                </a:gridCol>
                <a:gridCol w="1002049">
                  <a:extLst>
                    <a:ext uri="{9D8B030D-6E8A-4147-A177-3AD203B41FA5}">
                      <a16:colId xmlns:a16="http://schemas.microsoft.com/office/drawing/2014/main" val="3346916013"/>
                    </a:ext>
                  </a:extLst>
                </a:gridCol>
                <a:gridCol w="1002049">
                  <a:extLst>
                    <a:ext uri="{9D8B030D-6E8A-4147-A177-3AD203B41FA5}">
                      <a16:colId xmlns:a16="http://schemas.microsoft.com/office/drawing/2014/main" val="3960470889"/>
                    </a:ext>
                  </a:extLst>
                </a:gridCol>
              </a:tblGrid>
              <a:tr h="128300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Prioritní osa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Fond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l-PL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Zaklad pro výpočet podpory Unie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EUR   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Celkové způsobilé náklady operací vybraných  pro poskytnutí podpory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Celková výše způsobilých  výdajů vykázaných příjemci ŘO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416389"/>
                  </a:ext>
                </a:extLst>
              </a:tr>
              <a:tr h="862235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 mil. EUR 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 alokaci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077933"/>
                  </a:ext>
                </a:extLst>
              </a:tr>
              <a:tr h="441464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veřejné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192,59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252,95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131,34%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188,38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97,81%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89551"/>
                  </a:ext>
                </a:extLst>
              </a:tr>
              <a:tr h="434566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veřejné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54,12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54,44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100,60%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49,26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91,03%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444454"/>
                  </a:ext>
                </a:extLst>
              </a:tr>
              <a:tr h="434566">
                <a:tc>
                  <a:txBody>
                    <a:bodyPr/>
                    <a:lstStyle/>
                    <a:p>
                      <a:pPr algn="l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FS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veřejné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246,71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307,39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124,60%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237,64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96,32%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801057"/>
                  </a:ext>
                </a:extLst>
              </a:tr>
            </a:tbl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F2929C8C-2957-BEE2-6D69-AE6A230BE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z="3200" dirty="0"/>
              <a:t> </a:t>
            </a:r>
            <a:r>
              <a:rPr lang="cs-CZ" sz="2800" dirty="0"/>
              <a:t>Finanční údaje v EUR – stav k 31.12. 2022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C3FFB2E-139B-37D0-2A5E-18A1C521D305}"/>
              </a:ext>
            </a:extLst>
          </p:cNvPr>
          <p:cNvSpPr txBox="1"/>
          <p:nvPr/>
        </p:nvSpPr>
        <p:spPr>
          <a:xfrm>
            <a:off x="555265" y="4973117"/>
            <a:ext cx="2448272" cy="40009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r>
              <a:rPr lang="cs-CZ" sz="1000" i="1" dirty="0"/>
              <a:t>Data k 31. 12. 2022</a:t>
            </a:r>
          </a:p>
          <a:p>
            <a:r>
              <a:rPr lang="cs-CZ" sz="1000" i="1" dirty="0"/>
              <a:t>Zdroj: MS2014+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21B8B775-85D0-A906-8380-BB380E55A082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18.</a:t>
            </a:r>
          </a:p>
        </p:txBody>
      </p:sp>
    </p:spTree>
    <p:extLst>
      <p:ext uri="{BB962C8B-B14F-4D97-AF65-F5344CB8AC3E}">
        <p14:creationId xmlns:p14="http://schemas.microsoft.com/office/powerpoint/2010/main" val="3086424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44616"/>
          </a:xfrm>
        </p:spPr>
        <p:txBody>
          <a:bodyPr>
            <a:normAutofit/>
          </a:bodyPr>
          <a:lstStyle/>
          <a:p>
            <a:pPr marL="0" indent="0"/>
            <a:r>
              <a:rPr lang="cs-CZ" sz="5000" b="1" dirty="0"/>
              <a:t>   </a:t>
            </a:r>
          </a:p>
          <a:p>
            <a:pPr marL="0" indent="0" algn="just"/>
            <a:r>
              <a:rPr lang="cs-CZ" dirty="0"/>
              <a:t>    </a:t>
            </a:r>
            <a:r>
              <a:rPr lang="cs-CZ" sz="2400" dirty="0"/>
              <a:t>Provedeno </a:t>
            </a:r>
            <a:r>
              <a:rPr lang="cs-CZ" sz="2400" b="1" dirty="0"/>
              <a:t>36</a:t>
            </a:r>
            <a:r>
              <a:rPr lang="cs-CZ" sz="2400" dirty="0"/>
              <a:t> </a:t>
            </a:r>
            <a:r>
              <a:rPr lang="cs-CZ" sz="2400" b="1" dirty="0"/>
              <a:t>kontrol na místě </a:t>
            </a:r>
            <a:r>
              <a:rPr lang="cs-CZ" sz="1800" dirty="0"/>
              <a:t>(zkontrolováno 131,2 mil. Kč);</a:t>
            </a:r>
            <a:endParaRPr lang="cs-CZ" sz="1600" dirty="0"/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b="1" dirty="0"/>
              <a:t>34 kontrol ukončeno bez zjištění;</a:t>
            </a:r>
            <a:endParaRPr lang="cs-CZ" dirty="0"/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b="1" dirty="0"/>
              <a:t>2 kontroly ukončeny se zjištěním </a:t>
            </a:r>
            <a:r>
              <a:rPr lang="cs-CZ" sz="1900" dirty="0"/>
              <a:t>(v objemu        </a:t>
            </a:r>
            <a:r>
              <a:rPr lang="cs-CZ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21 426,96 </a:t>
            </a:r>
            <a:r>
              <a:rPr lang="cs-CZ" sz="1900" dirty="0"/>
              <a:t>Kč, tj. podíl odhalených nezpůsobil. výdajů činí 0,02 %).</a:t>
            </a:r>
            <a:endParaRPr lang="cs-CZ" sz="1700" dirty="0"/>
          </a:p>
          <a:p>
            <a:pPr marL="400009" lvl="1" indent="0" algn="just"/>
            <a:endParaRPr lang="cs-CZ" sz="1700" u="sng" dirty="0"/>
          </a:p>
          <a:p>
            <a:pPr marL="400009" lvl="1" indent="0" algn="just"/>
            <a:endParaRPr lang="cs-CZ" sz="1700" u="sng" dirty="0"/>
          </a:p>
          <a:p>
            <a:pPr marL="0" indent="0" algn="just"/>
            <a:r>
              <a:rPr lang="cs-CZ" b="1" dirty="0"/>
              <a:t>    Nejčastější pochybení</a:t>
            </a:r>
            <a:r>
              <a:rPr lang="cs-CZ" dirty="0"/>
              <a:t>: </a:t>
            </a: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sz="20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v </a:t>
            </a:r>
            <a:r>
              <a:rPr lang="cs-CZ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osobních výdajích z důvodu překročení maximální výše mzdy dané výzvou  v plnění bez platného právního titulu;</a:t>
            </a:r>
            <a:endParaRPr lang="cs-CZ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57162" lvl="1" indent="-457153" algn="just">
              <a:buFont typeface="Arial" panose="020B0604020202020204" pitchFamily="34" charset="0"/>
              <a:buChar char="•"/>
            </a:pPr>
            <a:r>
              <a:rPr lang="cs-CZ" sz="2000" dirty="0"/>
              <a:t>plnění bez platného  právního titulu.</a:t>
            </a:r>
          </a:p>
          <a:p>
            <a:pPr marL="400009" lvl="1" indent="0" algn="just"/>
            <a:endParaRPr lang="cs-CZ" dirty="0"/>
          </a:p>
          <a:p>
            <a:pPr marL="0" indent="0"/>
            <a:endParaRPr lang="cs-CZ" sz="5000" b="1" dirty="0"/>
          </a:p>
          <a:p>
            <a:pPr algn="ctr"/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0"/>
              <a:t>   Přehled kontrol za rok 2022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E80B906-8D1A-2A1B-17F5-F3232EEABD74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110027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Program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457152" lvl="1" indent="0"/>
            <a:r>
              <a:rPr lang="cs-CZ" sz="1800" b="1" dirty="0"/>
              <a:t>1.	Zahájení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2.	Aktuální informace ŘO OPTP – implementace OPTP 2014+ a OPTP 	2021+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3.	Schválení Výroční zprávy o implementaci programu za rok 2022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4.	Aktuální komunikační aktivity OPEFEU 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5.	Prezentace ITI Hradecko-pardubické aglomerace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6.	Různé</a:t>
            </a:r>
          </a:p>
          <a:p>
            <a:pPr marL="457152" lvl="1" indent="0"/>
            <a:endParaRPr lang="cs-CZ" sz="1800" b="1" dirty="0"/>
          </a:p>
          <a:p>
            <a:pPr marL="457152" lvl="1" indent="0"/>
            <a:r>
              <a:rPr lang="cs-CZ" sz="1800" b="1" dirty="0"/>
              <a:t>7.	Shrnutí hlavních závěrů</a:t>
            </a:r>
          </a:p>
          <a:p>
            <a:pPr marL="457152" lvl="1" indent="0"/>
            <a:endParaRPr lang="cs-CZ" sz="1800" b="1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C1724E2-3E75-83EC-3FF0-1A996040D5FB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44616"/>
          </a:xfrm>
        </p:spPr>
        <p:txBody>
          <a:bodyPr>
            <a:normAutofit/>
          </a:bodyPr>
          <a:lstStyle/>
          <a:p>
            <a:pPr marL="0" indent="0"/>
            <a:r>
              <a:rPr lang="cs-CZ" sz="5000" b="1" dirty="0"/>
              <a:t>  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OPTP byl v rámci hodnocení rizikovosti v únoru 2022 vyhodnocen opětovně</a:t>
            </a:r>
            <a:endParaRPr lang="cs-CZ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/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jako program </a:t>
            </a:r>
            <a:r>
              <a:rPr lang="cs-CZ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 nízkým rizikem</a:t>
            </a: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MMR-NOK v 2022 neevidoval u programu </a:t>
            </a:r>
            <a:r>
              <a:rPr lang="cs-CZ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žádná nová významná rizika </a:t>
            </a: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se závažným dopadem na implementaci programu.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Při hodnocení v únoru 2022 byly v riziku Nedostatečný potenciál pro   dočerpání celkové alokace hodnoceny </a:t>
            </a:r>
            <a:r>
              <a:rPr lang="cs-CZ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obě PO programu jako nízce      rizikové</a:t>
            </a: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nicméně nižší čerpání bylo identifikováno u PO2 Jednotný monitorovací systém. V 2022 došlo k dalšímu pozitivnímu vývoji, ve stavu právní akty již bylo dosaženo 100,6 % celkové alokace PO a ve stavu vyúčtovaných prostředků v žádostech o platbu došlo k nárůstu na 91,03 % celkové  alokace PO.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Program má dostatečný potenciál pro </a:t>
            </a:r>
            <a:r>
              <a:rPr lang="cs-CZ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dočerpání celkové alokace</a:t>
            </a: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Pro program nejsou</a:t>
            </a: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  stanoveny věcné a finanční cíle.</a:t>
            </a:r>
          </a:p>
          <a:p>
            <a:pPr algn="just">
              <a:buFont typeface="Arial" panose="020B0604020202020204" pitchFamily="34" charset="0"/>
              <a:buChar char="•"/>
            </a:pP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Pro program nebyl na rok 2022 stanoven plán opatření. </a:t>
            </a:r>
            <a:r>
              <a:rPr lang="cs-CZ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cs-CZ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00009" lvl="1" indent="0" algn="just"/>
            <a:endParaRPr lang="cs-CZ" dirty="0"/>
          </a:p>
          <a:p>
            <a:pPr marL="0" indent="0"/>
            <a:endParaRPr lang="cs-CZ" sz="5000" b="1" dirty="0"/>
          </a:p>
          <a:p>
            <a:pPr algn="ctr"/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sz="2800" dirty="0"/>
              <a:t>   Záležitosti ovlivňující výkonnost OPTP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E17482F5-9B3B-668A-452A-B8D154029C21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20.</a:t>
            </a:r>
          </a:p>
        </p:txBody>
      </p:sp>
    </p:spTree>
    <p:extLst>
      <p:ext uri="{BB962C8B-B14F-4D97-AF65-F5344CB8AC3E}">
        <p14:creationId xmlns:p14="http://schemas.microsoft.com/office/powerpoint/2010/main" val="2286915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4.</a:t>
            </a: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Aktuální komunikační aktivity OPEFEU 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9A35A92E-FDF9-B6A9-E48C-B6CC15C0EF52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21.</a:t>
            </a:r>
          </a:p>
        </p:txBody>
      </p:sp>
    </p:spTree>
    <p:extLst>
      <p:ext uri="{BB962C8B-B14F-4D97-AF65-F5344CB8AC3E}">
        <p14:creationId xmlns:p14="http://schemas.microsoft.com/office/powerpoint/2010/main" val="1743574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5.</a:t>
            </a: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Prezentace ITI Hradecko-pardubické aglomerace 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F58A372-0762-B4E4-CA31-0AF9A545B312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22.</a:t>
            </a:r>
          </a:p>
        </p:txBody>
      </p:sp>
    </p:spTree>
    <p:extLst>
      <p:ext uri="{BB962C8B-B14F-4D97-AF65-F5344CB8AC3E}">
        <p14:creationId xmlns:p14="http://schemas.microsoft.com/office/powerpoint/2010/main" val="1164326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6.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Různé</a:t>
            </a: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DA4C7E8-111F-C6E6-6AD5-34462EBB2B08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23.</a:t>
            </a:r>
          </a:p>
        </p:txBody>
      </p:sp>
    </p:spTree>
    <p:extLst>
      <p:ext uri="{BB962C8B-B14F-4D97-AF65-F5344CB8AC3E}">
        <p14:creationId xmlns:p14="http://schemas.microsoft.com/office/powerpoint/2010/main" val="3417566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7.	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Shrnutí hlavních závěrů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41912811-B822-2A72-E2C6-76A3E178B7C3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24.</a:t>
            </a:r>
          </a:p>
        </p:txBody>
      </p:sp>
    </p:spTree>
    <p:extLst>
      <p:ext uri="{BB962C8B-B14F-4D97-AF65-F5344CB8AC3E}">
        <p14:creationId xmlns:p14="http://schemas.microsoft.com/office/powerpoint/2010/main" val="2246816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CF5A2DE-F3A0-4AEF-B0A6-A0B059DDD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08512"/>
          </a:xfrm>
        </p:spPr>
        <p:txBody>
          <a:bodyPr/>
          <a:lstStyle/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Děkujeme za pozornost.</a:t>
            </a:r>
          </a:p>
          <a:p>
            <a:pPr algn="ctr"/>
            <a:endParaRPr lang="pl-PL" b="1" dirty="0">
              <a:solidFill>
                <a:srgbClr val="000099"/>
              </a:solidFill>
            </a:endParaRPr>
          </a:p>
          <a:p>
            <a:pPr algn="ctr"/>
            <a:r>
              <a:rPr lang="pl-PL" b="1" dirty="0">
                <a:solidFill>
                  <a:srgbClr val="000099"/>
                </a:solidFill>
              </a:rPr>
              <a:t>optp@mmr.cz</a:t>
            </a:r>
          </a:p>
          <a:p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2F12CD2-4B36-4D5D-A009-231493DFD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E953AF6-74F1-5D0B-074E-F6EEC3C722EC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25.</a:t>
            </a:r>
          </a:p>
        </p:txBody>
      </p:sp>
    </p:spTree>
    <p:extLst>
      <p:ext uri="{BB962C8B-B14F-4D97-AF65-F5344CB8AC3E}">
        <p14:creationId xmlns:p14="http://schemas.microsoft.com/office/powerpoint/2010/main" val="108376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cs-CZ" dirty="0"/>
              <a:t>1. Zahájení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ŘO OPTP</a:t>
            </a:r>
          </a:p>
          <a:p>
            <a:pPr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Úvodní slovo zástupce EK</a:t>
            </a:r>
          </a:p>
          <a:p>
            <a:pPr marL="0" indent="0" eaLnBrk="1" hangingPunct="1"/>
            <a:endParaRPr lang="cs-CZ" dirty="0">
              <a:latin typeface="Arial" charset="0"/>
              <a:cs typeface="Arial" charset="0"/>
            </a:endParaRPr>
          </a:p>
          <a:p>
            <a:pPr eaLnBrk="1" hangingPunct="1">
              <a:buFont typeface="Arial" charset="0"/>
              <a:buChar char="•"/>
            </a:pPr>
            <a:r>
              <a:rPr lang="cs-CZ" dirty="0">
                <a:latin typeface="Arial" charset="0"/>
                <a:cs typeface="Arial" charset="0"/>
              </a:rPr>
              <a:t>Projednání programu</a:t>
            </a:r>
          </a:p>
          <a:p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6504BAD-36E4-9259-5F1B-53C87230A2FD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3.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endParaRPr lang="cs-CZ" b="1" dirty="0">
              <a:solidFill>
                <a:srgbClr val="000099"/>
              </a:solidFill>
            </a:endParaRP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2.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Aktuální informace ŘO OPTP – implementace OPTP 2014+ a OPTP 2021+</a:t>
            </a:r>
          </a:p>
          <a:p>
            <a:pPr algn="ctr"/>
            <a:r>
              <a:rPr lang="cs-CZ" b="1" dirty="0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TextovéPole 2">
            <a:extLst>
              <a:ext uri="{FF2B5EF4-FFF2-40B4-BE49-F238E27FC236}">
                <a16:creationId xmlns:a16="http://schemas.microsoft.com/office/drawing/2014/main" id="{FC8822F9-F451-BFF5-2CB1-A59BDFE67683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183860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1040050"/>
          </a:xfrm>
        </p:spPr>
        <p:txBody>
          <a:bodyPr/>
          <a:lstStyle/>
          <a:p>
            <a:pPr algn="ctr"/>
            <a:r>
              <a:rPr lang="cs-CZ" dirty="0"/>
              <a:t>Aktuální informace o operačním programu OPTP 2014-2020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25413625"/>
              </p:ext>
            </p:extLst>
          </p:nvPr>
        </p:nvGraphicFramePr>
        <p:xfrm>
          <a:off x="389154" y="2179447"/>
          <a:ext cx="8365692" cy="2829535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654733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761097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51071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930034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8158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Prioritní osa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Předložené projekty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Projekty s právním aktem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Ukončené projekty</a:t>
                      </a:r>
                      <a:b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(stav PP40, PP41, PP42 a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počet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4 229,09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5 510,92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130,31%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5 510,92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130,31%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4 492,86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1 179,07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1 183,46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100,37%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1 183,46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100,37%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983,66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5 408,16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6 694,38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123,78%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6 694,38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123,78%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5 476,52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9153" y="5008982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2. 5. 2023</a:t>
            </a:r>
          </a:p>
          <a:p>
            <a:r>
              <a:rPr lang="cs-CZ" sz="1000" i="1" dirty="0"/>
              <a:t>Zdroj: MS2014+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F7ECC4E9-CD8E-E4DC-6C4A-FCCB56BF5DC5}"/>
              </a:ext>
            </a:extLst>
          </p:cNvPr>
          <p:cNvSpPr txBox="1"/>
          <p:nvPr/>
        </p:nvSpPr>
        <p:spPr>
          <a:xfrm>
            <a:off x="4592827" y="6474836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311186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1080120"/>
          </a:xfrm>
        </p:spPr>
        <p:txBody>
          <a:bodyPr/>
          <a:lstStyle/>
          <a:p>
            <a:pPr algn="ctr"/>
            <a:r>
              <a:rPr lang="cs-CZ" dirty="0"/>
              <a:t>Aktuální informace o čerpání </a:t>
            </a:r>
            <a:br>
              <a:rPr lang="cs-CZ" dirty="0"/>
            </a:br>
            <a:r>
              <a:rPr lang="cs-CZ" dirty="0"/>
              <a:t>OPTP 2014-2020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86368" y="4653136"/>
            <a:ext cx="15366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Data k 2. 5. 2023</a:t>
            </a:r>
          </a:p>
          <a:p>
            <a:r>
              <a:rPr lang="cs-CZ" sz="1000" i="1" dirty="0"/>
              <a:t>Zdroj: MS2014+</a:t>
            </a:r>
          </a:p>
          <a:p>
            <a:endParaRPr lang="cs-CZ" sz="1000" i="1" dirty="0"/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6890F41B-F79F-4A6F-9D61-A4DD751B90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1311861"/>
              </p:ext>
            </p:extLst>
          </p:nvPr>
        </p:nvGraphicFramePr>
        <p:xfrm>
          <a:off x="386368" y="2434691"/>
          <a:ext cx="8147496" cy="2249816"/>
        </p:xfrm>
        <a:graphic>
          <a:graphicData uri="http://schemas.openxmlformats.org/drawingml/2006/table">
            <a:tbl>
              <a:tblPr/>
              <a:tblGrid>
                <a:gridCol w="801722">
                  <a:extLst>
                    <a:ext uri="{9D8B030D-6E8A-4147-A177-3AD203B41FA5}">
                      <a16:colId xmlns:a16="http://schemas.microsoft.com/office/drawing/2014/main" val="1476967751"/>
                    </a:ext>
                  </a:extLst>
                </a:gridCol>
                <a:gridCol w="1097925">
                  <a:extLst>
                    <a:ext uri="{9D8B030D-6E8A-4147-A177-3AD203B41FA5}">
                      <a16:colId xmlns:a16="http://schemas.microsoft.com/office/drawing/2014/main" val="864795449"/>
                    </a:ext>
                  </a:extLst>
                </a:gridCol>
                <a:gridCol w="1100643">
                  <a:extLst>
                    <a:ext uri="{9D8B030D-6E8A-4147-A177-3AD203B41FA5}">
                      <a16:colId xmlns:a16="http://schemas.microsoft.com/office/drawing/2014/main" val="1085773524"/>
                    </a:ext>
                  </a:extLst>
                </a:gridCol>
                <a:gridCol w="872362">
                  <a:extLst>
                    <a:ext uri="{9D8B030D-6E8A-4147-A177-3AD203B41FA5}">
                      <a16:colId xmlns:a16="http://schemas.microsoft.com/office/drawing/2014/main" val="2504682743"/>
                    </a:ext>
                  </a:extLst>
                </a:gridCol>
                <a:gridCol w="923997">
                  <a:extLst>
                    <a:ext uri="{9D8B030D-6E8A-4147-A177-3AD203B41FA5}">
                      <a16:colId xmlns:a16="http://schemas.microsoft.com/office/drawing/2014/main" val="3155679608"/>
                    </a:ext>
                  </a:extLst>
                </a:gridCol>
                <a:gridCol w="923997">
                  <a:extLst>
                    <a:ext uri="{9D8B030D-6E8A-4147-A177-3AD203B41FA5}">
                      <a16:colId xmlns:a16="http://schemas.microsoft.com/office/drawing/2014/main" val="2511329243"/>
                    </a:ext>
                  </a:extLst>
                </a:gridCol>
                <a:gridCol w="837032">
                  <a:extLst>
                    <a:ext uri="{9D8B030D-6E8A-4147-A177-3AD203B41FA5}">
                      <a16:colId xmlns:a16="http://schemas.microsoft.com/office/drawing/2014/main" val="3513245061"/>
                    </a:ext>
                  </a:extLst>
                </a:gridCol>
                <a:gridCol w="839750">
                  <a:extLst>
                    <a:ext uri="{9D8B030D-6E8A-4147-A177-3AD203B41FA5}">
                      <a16:colId xmlns:a16="http://schemas.microsoft.com/office/drawing/2014/main" val="1925191878"/>
                    </a:ext>
                  </a:extLst>
                </a:gridCol>
                <a:gridCol w="750068">
                  <a:extLst>
                    <a:ext uri="{9D8B030D-6E8A-4147-A177-3AD203B41FA5}">
                      <a16:colId xmlns:a16="http://schemas.microsoft.com/office/drawing/2014/main" val="2455587615"/>
                    </a:ext>
                  </a:extLst>
                </a:gridCol>
              </a:tblGrid>
              <a:tr h="48910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Prioritní osa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Alokace v mil. Kč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Vyúčtované žádosti o platbu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Autorizované Souhrnné žádosti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Certifikované prostředky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730646"/>
                  </a:ext>
                </a:extLst>
              </a:tr>
              <a:tr h="244553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</a:t>
                      </a:r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Kč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 mil. EUR 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na alokaci 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312100"/>
                  </a:ext>
                </a:extLst>
              </a:tr>
              <a:tr h="497840"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podíl)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256935"/>
                  </a:ext>
                </a:extLst>
              </a:tr>
              <a:tr h="244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1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4 229,09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4 340,48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102,63%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4 229,48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100,01%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4 147,77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160,24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98,08%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42310"/>
                  </a:ext>
                </a:extLst>
              </a:tr>
              <a:tr h="244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PO 2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1 179,07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1 139,44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96,64%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1 124,10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95,34%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1 111,40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43,16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94,26%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403996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Celkem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5 408,16</a:t>
                      </a: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5 479,92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101,33%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5 353,58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98,99%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5 259,17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203,40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97,25%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788441"/>
                  </a:ext>
                </a:extLst>
              </a:tr>
            </a:tbl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0A281EF7-E245-A2D0-88F2-70C83DA36B4C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136904" cy="3960440"/>
          </a:xfrm>
        </p:spPr>
        <p:txBody>
          <a:bodyPr>
            <a:normAutofit fontScale="77500" lnSpcReduction="20000"/>
          </a:bodyPr>
          <a:lstStyle/>
          <a:p>
            <a:pPr marL="0" indent="0" algn="just">
              <a:spcBef>
                <a:spcPts val="600"/>
              </a:spcBef>
              <a:spcAft>
                <a:spcPts val="600"/>
              </a:spcAft>
            </a:pPr>
            <a:endParaRPr lang="cs-CZ" sz="4000" dirty="0"/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finančních prostředků pro klíčové stavy čerpání (tj. právní akty, vyúčtované žádosti a souhrnné žádosti) byly v OPTP plněny.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čerpání ve finančním stavu </a:t>
            </a:r>
            <a:r>
              <a:rPr lang="cs-CZ" sz="2600" i="1" dirty="0"/>
              <a:t>Finanční prostředky v právních aktech o poskytnutí  podpory</a:t>
            </a:r>
            <a:r>
              <a:rPr lang="cs-CZ" sz="2600" dirty="0"/>
              <a:t> byla plněna za 4. Q 2022 na 105,45 % a za 1. Q 2023 na 103,93 %.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čerpání ve finančním stavu </a:t>
            </a:r>
            <a:r>
              <a:rPr lang="cs-CZ" sz="2600" i="1" dirty="0"/>
              <a:t>Finanční prostředky vyúčtované v žádostech o platbu </a:t>
            </a:r>
            <a:r>
              <a:rPr lang="cs-CZ" sz="2600" dirty="0"/>
              <a:t>byla plněna za 4. Q 2022 na 100,15 % a za 1. Q 2023 na 101,16 %.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cs-CZ" sz="2600" dirty="0"/>
              <a:t>Predikce čerpání ve finančním stavu </a:t>
            </a:r>
            <a:r>
              <a:rPr lang="cs-CZ" sz="2600" i="1" dirty="0"/>
              <a:t>Finanční prostředky v souhrnných žádostech autorizovaných ŘO </a:t>
            </a:r>
            <a:r>
              <a:rPr lang="cs-CZ" sz="2600" dirty="0"/>
              <a:t>byla plněna za 4. Q 2022 na 101,96 % a za 1. Q 2023 na 100,25 %.</a:t>
            </a:r>
          </a:p>
          <a:p>
            <a:pPr marL="457153" indent="-457153" algn="just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440160"/>
          </a:xfrm>
        </p:spPr>
        <p:txBody>
          <a:bodyPr>
            <a:noAutofit/>
          </a:bodyPr>
          <a:lstStyle/>
          <a:p>
            <a:pPr algn="ctr"/>
            <a:r>
              <a:rPr lang="cs-CZ" dirty="0"/>
              <a:t>Pololetní vyhodnocení predikcí </a:t>
            </a:r>
            <a:br>
              <a:rPr lang="cs-CZ" dirty="0"/>
            </a:br>
            <a:r>
              <a:rPr lang="cs-CZ" dirty="0"/>
              <a:t>OPTP 2014-2020 za období </a:t>
            </a:r>
            <a:br>
              <a:rPr lang="cs-CZ" dirty="0"/>
            </a:br>
            <a:r>
              <a:rPr lang="cs-CZ" dirty="0"/>
              <a:t>od 1. 10. 2022 do 31. 3. 2023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6A124DD-E789-4CD1-405C-359707F1B18B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590485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430902"/>
          </a:xfrm>
        </p:spPr>
        <p:txBody>
          <a:bodyPr/>
          <a:lstStyle/>
          <a:p>
            <a:pPr algn="ctr"/>
            <a:r>
              <a:rPr lang="cs-CZ" dirty="0"/>
              <a:t>Pololetní vyhodnocení predikcí </a:t>
            </a:r>
            <a:br>
              <a:rPr lang="cs-CZ" dirty="0"/>
            </a:br>
            <a:r>
              <a:rPr lang="cs-CZ" dirty="0"/>
              <a:t>OPTP 2014-2020 za období </a:t>
            </a:r>
            <a:br>
              <a:rPr lang="cs-CZ" dirty="0"/>
            </a:br>
            <a:r>
              <a:rPr lang="cs-CZ" dirty="0"/>
              <a:t>od 1. 10. 2022 do 31. 3. 2023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668429" y="4433735"/>
            <a:ext cx="1911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000" i="1" dirty="0"/>
              <a:t>Zdroj: MS2014+</a:t>
            </a:r>
          </a:p>
          <a:p>
            <a:endParaRPr lang="cs-CZ" sz="1600" i="1" dirty="0"/>
          </a:p>
        </p:txBody>
      </p:sp>
      <p:graphicFrame>
        <p:nvGraphicFramePr>
          <p:cNvPr id="7" name="Tabulka 7">
            <a:extLst>
              <a:ext uri="{FF2B5EF4-FFF2-40B4-BE49-F238E27FC236}">
                <a16:creationId xmlns:a16="http://schemas.microsoft.com/office/drawing/2014/main" id="{DBFEA4AA-0FB2-416E-B59F-6E80439D0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980041"/>
              </p:ext>
            </p:extLst>
          </p:nvPr>
        </p:nvGraphicFramePr>
        <p:xfrm>
          <a:off x="1656969" y="2492896"/>
          <a:ext cx="5830062" cy="19408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0143">
                  <a:extLst>
                    <a:ext uri="{9D8B030D-6E8A-4147-A177-3AD203B41FA5}">
                      <a16:colId xmlns:a16="http://schemas.microsoft.com/office/drawing/2014/main" val="4182134168"/>
                    </a:ext>
                  </a:extLst>
                </a:gridCol>
                <a:gridCol w="1280892">
                  <a:extLst>
                    <a:ext uri="{9D8B030D-6E8A-4147-A177-3AD203B41FA5}">
                      <a16:colId xmlns:a16="http://schemas.microsoft.com/office/drawing/2014/main" val="980731604"/>
                    </a:ext>
                  </a:extLst>
                </a:gridCol>
                <a:gridCol w="1319027">
                  <a:extLst>
                    <a:ext uri="{9D8B030D-6E8A-4147-A177-3AD203B41FA5}">
                      <a16:colId xmlns:a16="http://schemas.microsoft.com/office/drawing/2014/main" val="2879345275"/>
                    </a:ext>
                  </a:extLst>
                </a:gridCol>
              </a:tblGrid>
              <a:tr h="44731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Plnění  predikce - stavy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4. Q 2022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dirty="0"/>
                        <a:t>1. Q 2023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989561"/>
                  </a:ext>
                </a:extLst>
              </a:tr>
              <a:tr h="32397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právní akty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105,45 %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103,93 %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07499269"/>
                  </a:ext>
                </a:extLst>
              </a:tr>
              <a:tr h="395942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vyúčtované žádosti o platbu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100,15 %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101,16 %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563568"/>
                  </a:ext>
                </a:extLst>
              </a:tr>
              <a:tr h="68624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cs-CZ" sz="2000" b="1" kern="1200" baseline="0" dirty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souhrnné žádosti autorizované ŘO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101,96 %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cs-CZ" sz="2000" b="0" dirty="0"/>
                        <a:t>100,25 %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9188038"/>
                  </a:ext>
                </a:extLst>
              </a:tr>
            </a:tbl>
          </a:graphicData>
        </a:graphic>
      </p:graphicFrame>
      <p:sp>
        <p:nvSpPr>
          <p:cNvPr id="2" name="TextovéPole 1">
            <a:extLst>
              <a:ext uri="{FF2B5EF4-FFF2-40B4-BE49-F238E27FC236}">
                <a16:creationId xmlns:a16="http://schemas.microsoft.com/office/drawing/2014/main" id="{BF6E3436-C1B8-85EA-E22C-20BCF577C8BC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2616227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2060848"/>
            <a:ext cx="8291264" cy="3888432"/>
          </a:xfrm>
        </p:spPr>
        <p:txBody>
          <a:bodyPr>
            <a:normAutofit/>
          </a:bodyPr>
          <a:lstStyle/>
          <a:p>
            <a:pPr marL="457153" lvl="0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cs-CZ" sz="2000" dirty="0"/>
              <a:t>Následující graf znázorňuje dosavadní a předpokládaný vývoj čerpání finančních prostředků ve stavu </a:t>
            </a:r>
            <a:r>
              <a:rPr lang="cs-CZ" sz="2000" i="1" dirty="0"/>
              <a:t>Prostředky v souhrnných žádostech autorizovaných ŘO</a:t>
            </a:r>
            <a:r>
              <a:rPr lang="cs-CZ" sz="2000" dirty="0"/>
              <a:t>.</a:t>
            </a:r>
          </a:p>
          <a:p>
            <a:pPr marL="0" indent="0" algn="just">
              <a:lnSpc>
                <a:spcPct val="90000"/>
              </a:lnSpc>
            </a:pPr>
            <a:r>
              <a:rPr lang="cs-CZ" sz="2000" dirty="0"/>
              <a:t> </a:t>
            </a:r>
          </a:p>
          <a:p>
            <a:pPr marL="0" indent="0" algn="just">
              <a:lnSpc>
                <a:spcPct val="90000"/>
              </a:lnSpc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ü"/>
              <a:defRPr/>
            </a:pPr>
            <a:r>
              <a:rPr lang="cs-CZ" sz="2000" dirty="0"/>
              <a:t>Do konce programového období bude dočerpána celková alokace programu.</a:t>
            </a:r>
          </a:p>
          <a:p>
            <a:pPr marL="0" indent="0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pPr marL="457153" indent="-457153" algn="just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/>
          <a:lstStyle/>
          <a:p>
            <a:pPr marL="457153" indent="-457153" algn="ctr"/>
            <a:r>
              <a:rPr lang="cs-CZ" dirty="0"/>
              <a:t>Predikce dočerpání celkové alokace OPTP2014-2020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2E2D60E7-2A3B-26D4-616A-5EC268DDF27D}"/>
              </a:ext>
            </a:extLst>
          </p:cNvPr>
          <p:cNvSpPr txBox="1"/>
          <p:nvPr/>
        </p:nvSpPr>
        <p:spPr>
          <a:xfrm>
            <a:off x="4581049" y="6470930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dirty="0"/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2011210984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18504</TotalTime>
  <Words>1655</Words>
  <Application>Microsoft Office PowerPoint</Application>
  <PresentationFormat>Předvádění na obrazovce (4:3)</PresentationFormat>
  <Paragraphs>350</Paragraphs>
  <Slides>25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Courier New</vt:lpstr>
      <vt:lpstr>Times New Roman</vt:lpstr>
      <vt:lpstr>Wingdings</vt:lpstr>
      <vt:lpstr>Vlastní návrh</vt:lpstr>
      <vt:lpstr>17. zasedání Monitorovacího výboru Operačního programu Technická pomoc 2014 - 2020</vt:lpstr>
      <vt:lpstr>Program</vt:lpstr>
      <vt:lpstr>1. Zahájení</vt:lpstr>
      <vt:lpstr>Prezentace aplikace PowerPoint</vt:lpstr>
      <vt:lpstr>Aktuální informace o operačním programu OPTP 2014-2020</vt:lpstr>
      <vt:lpstr>Aktuální informace o čerpání  OPTP 2014-2020</vt:lpstr>
      <vt:lpstr>Pololetní vyhodnocení predikcí  OPTP 2014-2020 za období  od 1. 10. 2022 do 31. 3. 2023 </vt:lpstr>
      <vt:lpstr>Pololetní vyhodnocení predikcí  OPTP 2014-2020 za období  od 1. 10. 2022 do 31. 3. 2023</vt:lpstr>
      <vt:lpstr>Predikce dočerpání celkové alokace OPTP2014-2020</vt:lpstr>
      <vt:lpstr>Graf dočerpání celkové alokace  OPTP 2014-2020</vt:lpstr>
      <vt:lpstr>Žádosti průběžnou platbu odeslané EK – období 2014-2020  (v % k celkové alokaci programu)</vt:lpstr>
      <vt:lpstr>Aktuální informace ŘO OPTP – implementace OPTP 2021+</vt:lpstr>
      <vt:lpstr>Priorita 1 OPTP 2021+​ ​</vt:lpstr>
      <vt:lpstr>Priorita 2 OPTP 2021+</vt:lpstr>
      <vt:lpstr>Prezentace aplikace PowerPoint</vt:lpstr>
      <vt:lpstr>   Přehled aktivit za období 2022 </vt:lpstr>
      <vt:lpstr>   Přehled aktivit za období 2022 </vt:lpstr>
      <vt:lpstr> Finanční údaje v EUR – stav k 31.12. 2022</vt:lpstr>
      <vt:lpstr>   Přehled kontrol za rok 2022</vt:lpstr>
      <vt:lpstr>   Záležitosti ovlivňující výkonnost OPTP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Janda Martin - OŘO OPTP</cp:lastModifiedBy>
  <cp:revision>3027</cp:revision>
  <cp:lastPrinted>2023-05-04T05:36:43Z</cp:lastPrinted>
  <dcterms:created xsi:type="dcterms:W3CDTF">2011-04-07T12:21:15Z</dcterms:created>
  <dcterms:modified xsi:type="dcterms:W3CDTF">2023-05-09T13:24:33Z</dcterms:modified>
</cp:coreProperties>
</file>