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370" r:id="rId5"/>
    <p:sldId id="378" r:id="rId6"/>
    <p:sldId id="383" r:id="rId7"/>
    <p:sldId id="384" r:id="rId8"/>
    <p:sldId id="260" r:id="rId9"/>
    <p:sldId id="394" r:id="rId10"/>
    <p:sldId id="393" r:id="rId11"/>
    <p:sldId id="373" r:id="rId12"/>
    <p:sldId id="374" r:id="rId13"/>
    <p:sldId id="390" r:id="rId14"/>
    <p:sldId id="391" r:id="rId15"/>
    <p:sldId id="392" r:id="rId16"/>
    <p:sldId id="315" r:id="rId17"/>
    <p:sldId id="379" r:id="rId18"/>
    <p:sldId id="380" r:id="rId19"/>
    <p:sldId id="385" r:id="rId20"/>
    <p:sldId id="386" r:id="rId21"/>
    <p:sldId id="387" r:id="rId22"/>
    <p:sldId id="388" r:id="rId23"/>
    <p:sldId id="389" r:id="rId24"/>
    <p:sldId id="324" r:id="rId25"/>
    <p:sldId id="396" r:id="rId26"/>
    <p:sldId id="397" r:id="rId27"/>
    <p:sldId id="364" r:id="rId28"/>
    <p:sldId id="400" r:id="rId29"/>
    <p:sldId id="401" r:id="rId30"/>
    <p:sldId id="403" r:id="rId31"/>
    <p:sldId id="404" r:id="rId32"/>
    <p:sldId id="405" r:id="rId33"/>
    <p:sldId id="354" r:id="rId34"/>
    <p:sldId id="289" r:id="rId35"/>
    <p:sldId id="325" r:id="rId36"/>
    <p:sldId id="269" r:id="rId37"/>
  </p:sldIdLst>
  <p:sldSz cx="9144000" cy="6858000" type="screen4x3"/>
  <p:notesSz cx="6797675" cy="9926638"/>
  <p:defaultTextStyle>
    <a:defPPr rtl="0"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15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30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45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61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763" algn="l" defTabSz="91430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916" algn="l" defTabSz="91430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068" algn="l" defTabSz="91430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221" algn="l" defTabSz="91430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anová Helena" initials="MH" lastIdx="14" clrIdx="0"/>
  <p:cmAuthor id="7" name="mikhel" initials="HM" lastIdx="1" clrIdx="7"/>
  <p:cmAuthor id="1" name="Eva Buršíková" initials="EB" lastIdx="7" clrIdx="1"/>
  <p:cmAuthor id="8" name="Linda Prokešová" initials="LP" lastIdx="1" clrIdx="8"/>
  <p:cmAuthor id="2" name="Svobodová Michaela" initials="SM" lastIdx="15" clrIdx="2"/>
  <p:cmAuthor id="3" name="Jiří Čížek" initials="JČ" lastIdx="8" clrIdx="3"/>
  <p:cmAuthor id="4" name="Šimlová Markéta" initials="ŠM" lastIdx="2" clrIdx="4"/>
  <p:cmAuthor id="5" name="Work" initials="W." lastIdx="16" clrIdx="5"/>
  <p:cmAuthor id="6" name="*" initials="*" lastIdx="4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93C6"/>
    <a:srgbClr val="4F81BD"/>
    <a:srgbClr val="0000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40" autoAdjust="0"/>
    <p:restoredTop sz="84096" autoAdjust="0"/>
  </p:normalViewPr>
  <p:slideViewPr>
    <p:cSldViewPr>
      <p:cViewPr varScale="1">
        <p:scale>
          <a:sx n="110" d="100"/>
          <a:sy n="110" d="100"/>
        </p:scale>
        <p:origin x="21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3306" y="8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praha.mmr.cz\dfs\J\SF\OPTP\OPTP%202014-2020\02.%20Monitorovac&#237;%20v&#253;bor\10.%20MV%2026.11.2019\Prezentace\Graf%20pr&#225;vn&#237;%20akty%20CZ%20+%20EN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ybMag\Desktop\graf_v&#253;hled%20&#269;erp&#225;n&#237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10369072568541"/>
          <c:y val="0.18293228416036358"/>
          <c:w val="0.80222680709781191"/>
          <c:h val="0.7816126826497229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9CF-4D11-AF2A-4B5DD78BCA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9CF-4D11-AF2A-4B5DD78BCA8C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9CF-4D11-AF2A-4B5DD78BCA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9CF-4D11-AF2A-4B5DD78BCA8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9CF-4D11-AF2A-4B5DD78BCA8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9CF-4D11-AF2A-4B5DD78BCA8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9CF-4D11-AF2A-4B5DD78BCA8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B9CF-4D11-AF2A-4B5DD78BCA8C}"/>
              </c:ext>
            </c:extLst>
          </c:dPt>
          <c:dPt>
            <c:idx val="8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B9CF-4D11-AF2A-4B5DD78BCA8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B9CF-4D11-AF2A-4B5DD78BCA8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B9CF-4D11-AF2A-4B5DD78BCA8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B9CF-4D11-AF2A-4B5DD78BCA8C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B9CF-4D11-AF2A-4B5DD78BCA8C}"/>
              </c:ext>
            </c:extLst>
          </c:dPt>
          <c:dLbls>
            <c:dLbl>
              <c:idx val="0"/>
              <c:layout>
                <c:manualLayout>
                  <c:x val="-0.13813067280850211"/>
                  <c:y val="4.054403685786276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9CF-4D11-AF2A-4B5DD78BCA8C}"/>
                </c:ext>
              </c:extLst>
            </c:dLbl>
            <c:dLbl>
              <c:idx val="1"/>
              <c:layout>
                <c:manualLayout>
                  <c:x val="9.4289435447469927E-3"/>
                  <c:y val="-0.235768351438566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14155353793692"/>
                      <c:h val="0.119302959214803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9CF-4D11-AF2A-4B5DD78BCA8C}"/>
                </c:ext>
              </c:extLst>
            </c:dLbl>
            <c:dLbl>
              <c:idx val="2"/>
              <c:layout>
                <c:manualLayout>
                  <c:x val="0.24173259766882713"/>
                  <c:y val="-0.203728778252265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9CF-4D11-AF2A-4B5DD78BCA8C}"/>
                </c:ext>
              </c:extLst>
            </c:dLbl>
            <c:dLbl>
              <c:idx val="3"/>
              <c:layout>
                <c:manualLayout>
                  <c:x val="-5.4854825651241217E-2"/>
                  <c:y val="0.2850762158238567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3111453844431"/>
                      <c:h val="0.141890194510777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9CF-4D11-AF2A-4B5DD78BCA8C}"/>
                </c:ext>
              </c:extLst>
            </c:dLbl>
            <c:dLbl>
              <c:idx val="4"/>
              <c:layout>
                <c:manualLayout>
                  <c:x val="-7.9794001408428114E-2"/>
                  <c:y val="7.93822783744832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9CF-4D11-AF2A-4B5DD78BCA8C}"/>
                </c:ext>
              </c:extLst>
            </c:dLbl>
            <c:dLbl>
              <c:idx val="5"/>
              <c:layout>
                <c:manualLayout>
                  <c:x val="-6.1267467107631625E-2"/>
                  <c:y val="-3.387306830494745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54622636423532"/>
                      <c:h val="7.4148686605161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B9CF-4D11-AF2A-4B5DD78BCA8C}"/>
                </c:ext>
              </c:extLst>
            </c:dLbl>
            <c:dLbl>
              <c:idx val="6"/>
              <c:layout>
                <c:manualLayout>
                  <c:x val="-8.7845953835639062E-2"/>
                  <c:y val="-0.120955513277650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9CF-4D11-AF2A-4B5DD78BCA8C}"/>
                </c:ext>
              </c:extLst>
            </c:dLbl>
            <c:dLbl>
              <c:idx val="7"/>
              <c:layout>
                <c:manualLayout>
                  <c:x val="-7.7450400186310997E-2"/>
                  <c:y val="-0.2173740519046066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9CF-4D11-AF2A-4B5DD78BCA8C}"/>
                </c:ext>
              </c:extLst>
            </c:dLbl>
            <c:dLbl>
              <c:idx val="9"/>
              <c:layout>
                <c:manualLayout>
                  <c:x val="-9.7716159777277461E-2"/>
                  <c:y val="6.151564442533690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9CF-4D11-AF2A-4B5DD78BCA8C}"/>
                </c:ext>
              </c:extLst>
            </c:dLbl>
            <c:dLbl>
              <c:idx val="10"/>
              <c:layout>
                <c:manualLayout>
                  <c:x val="-6.1474968440621142E-2"/>
                  <c:y val="-0.112749765934840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940899929843925"/>
                      <c:h val="8.92809728694810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B9CF-4D11-AF2A-4B5DD78BCA8C}"/>
                </c:ext>
              </c:extLst>
            </c:dLbl>
            <c:dLbl>
              <c:idx val="11"/>
              <c:layout>
                <c:manualLayout>
                  <c:x val="0.21755739875219396"/>
                  <c:y val="-5.78273391635639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463015254272653"/>
                      <c:h val="9.06477030055018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B9CF-4D11-AF2A-4B5DD78BCA8C}"/>
                </c:ext>
              </c:extLst>
            </c:dLbl>
            <c:dLbl>
              <c:idx val="12"/>
              <c:layout>
                <c:manualLayout>
                  <c:x val="0.31477379339572886"/>
                  <c:y val="-1.75707718364384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069300379797992"/>
                      <c:h val="5.980650587434729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B9CF-4D11-AF2A-4B5DD78BC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EN!$A$2:$A$14</c:f>
              <c:strCache>
                <c:ptCount val="13"/>
                <c:pt idx="0">
                  <c:v>Ministry of Regional Development </c:v>
                </c:pt>
                <c:pt idx="1">
                  <c:v>Centre for Regional Development </c:v>
                </c:pt>
                <c:pt idx="2">
                  <c:v>Ministry of Finance</c:v>
                </c:pt>
                <c:pt idx="3">
                  <c:v>Ministry of Labour and Social Affairs</c:v>
                </c:pt>
                <c:pt idx="4">
                  <c:v>Ministry of the Environment</c:v>
                </c:pt>
                <c:pt idx="5">
                  <c:v>Ministry of Industry and Trade</c:v>
                </c:pt>
                <c:pt idx="6">
                  <c:v>Office of the Government CZ</c:v>
                </c:pt>
                <c:pt idx="7">
                  <c:v>Technology Agency CZ</c:v>
                </c:pt>
                <c:pt idx="8">
                  <c:v>Regional Councils of the Cohesion Regions</c:v>
                </c:pt>
                <c:pt idx="9">
                  <c:v>Regions and their contributory organizations</c:v>
                </c:pt>
                <c:pt idx="10">
                  <c:v>Statutory cities and their contributory organizations (IT management)</c:v>
                </c:pt>
                <c:pt idx="11">
                  <c:v>Statutory cities and their contributory organizations (IT Intermediate Bodies)</c:v>
                </c:pt>
                <c:pt idx="12">
                  <c:v> Call 4</c:v>
                </c:pt>
              </c:strCache>
            </c:strRef>
          </c:cat>
          <c:val>
            <c:numRef>
              <c:f>EN!$B$2:$B$14</c:f>
              <c:numCache>
                <c:formatCode>0.00%</c:formatCode>
                <c:ptCount val="13"/>
                <c:pt idx="0">
                  <c:v>0.47287763722451714</c:v>
                </c:pt>
                <c:pt idx="1">
                  <c:v>5.8747466833593082E-2</c:v>
                </c:pt>
                <c:pt idx="2">
                  <c:v>0.26945205463365185</c:v>
                </c:pt>
                <c:pt idx="3">
                  <c:v>6.2843526069301676E-3</c:v>
                </c:pt>
                <c:pt idx="4">
                  <c:v>1.6687862860410971E-3</c:v>
                </c:pt>
                <c:pt idx="5">
                  <c:v>2.5632184566603921E-3</c:v>
                </c:pt>
                <c:pt idx="6">
                  <c:v>7.5084016178862548E-3</c:v>
                </c:pt>
                <c:pt idx="7">
                  <c:v>5.8132176483936754E-3</c:v>
                </c:pt>
                <c:pt idx="8">
                  <c:v>0.10977661680780798</c:v>
                </c:pt>
                <c:pt idx="9">
                  <c:v>2.2557140289346626E-2</c:v>
                </c:pt>
                <c:pt idx="10">
                  <c:v>1.7933226595393634E-2</c:v>
                </c:pt>
                <c:pt idx="11">
                  <c:v>1.5402790379897925E-2</c:v>
                </c:pt>
                <c:pt idx="12">
                  <c:v>9.4150906198801169E-3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B9CF-4D11-AF2A-4B5DD78BCA8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79049032311597E-2"/>
          <c:y val="7.9573189784468396E-2"/>
          <c:w val="0.85762902654422057"/>
          <c:h val="0.840004322436396"/>
        </c:manualLayout>
      </c:layout>
      <c:lineChart>
        <c:grouping val="standard"/>
        <c:varyColors val="0"/>
        <c:ser>
          <c:idx val="0"/>
          <c:order val="0"/>
          <c:tx>
            <c:strRef>
              <c:f>'graf_predikce SŽ'!$A$3</c:f>
              <c:strCache>
                <c:ptCount val="1"/>
                <c:pt idx="0">
                  <c:v>Summary request - forecast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'graf_predikce SŽ'!$B$2:$P$2</c:f>
              <c:strCache>
                <c:ptCount val="15"/>
                <c:pt idx="0">
                  <c:v>2. Q 2019</c:v>
                </c:pt>
                <c:pt idx="1">
                  <c:v>3. Q 2019</c:v>
                </c:pt>
                <c:pt idx="2">
                  <c:v>4. Q 2019</c:v>
                </c:pt>
                <c:pt idx="3">
                  <c:v>1. Q 2020</c:v>
                </c:pt>
                <c:pt idx="4">
                  <c:v>2. Q 2020</c:v>
                </c:pt>
                <c:pt idx="5">
                  <c:v>3. Q 2020</c:v>
                </c:pt>
                <c:pt idx="6">
                  <c:v>4. Q 2020</c:v>
                </c:pt>
                <c:pt idx="7">
                  <c:v>1. Q 2021</c:v>
                </c:pt>
                <c:pt idx="8">
                  <c:v>2. Q 2021</c:v>
                </c:pt>
                <c:pt idx="9">
                  <c:v>3. Q 2021</c:v>
                </c:pt>
                <c:pt idx="10">
                  <c:v>4. Q 2021</c:v>
                </c:pt>
                <c:pt idx="11">
                  <c:v>1. Q 2022</c:v>
                </c:pt>
                <c:pt idx="12">
                  <c:v>2. Q 2022</c:v>
                </c:pt>
                <c:pt idx="13">
                  <c:v>3. Q 2022</c:v>
                </c:pt>
                <c:pt idx="14">
                  <c:v>4. Q 2022</c:v>
                </c:pt>
              </c:strCache>
            </c:strRef>
          </c:cat>
          <c:val>
            <c:numRef>
              <c:f>'graf_predikce SŽ'!$B$3:$P$3</c:f>
              <c:numCache>
                <c:formatCode>#,##0</c:formatCode>
                <c:ptCount val="15"/>
                <c:pt idx="0">
                  <c:v>85990641</c:v>
                </c:pt>
                <c:pt idx="1">
                  <c:v>91681567</c:v>
                </c:pt>
                <c:pt idx="2">
                  <c:v>104156004.76560637</c:v>
                </c:pt>
                <c:pt idx="3">
                  <c:v>108553092</c:v>
                </c:pt>
                <c:pt idx="4">
                  <c:v>120663820</c:v>
                </c:pt>
                <c:pt idx="5">
                  <c:v>125744706</c:v>
                </c:pt>
                <c:pt idx="6">
                  <c:v>133437703</c:v>
                </c:pt>
                <c:pt idx="7">
                  <c:v>140238886</c:v>
                </c:pt>
                <c:pt idx="8">
                  <c:v>151299089</c:v>
                </c:pt>
                <c:pt idx="9">
                  <c:v>157534660</c:v>
                </c:pt>
                <c:pt idx="10">
                  <c:v>161835035</c:v>
                </c:pt>
                <c:pt idx="11">
                  <c:v>167864900</c:v>
                </c:pt>
                <c:pt idx="12">
                  <c:v>181247739</c:v>
                </c:pt>
                <c:pt idx="13">
                  <c:v>186793261</c:v>
                </c:pt>
                <c:pt idx="14">
                  <c:v>193521965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71-41AD-8373-0129DBB78FC1}"/>
            </c:ext>
          </c:extLst>
        </c:ser>
        <c:ser>
          <c:idx val="1"/>
          <c:order val="1"/>
          <c:tx>
            <c:strRef>
              <c:f>'graf_predikce SŽ'!$A$4</c:f>
              <c:strCache>
                <c:ptCount val="1"/>
                <c:pt idx="0">
                  <c:v>Summary request - reality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'graf_predikce SŽ'!$B$2:$P$2</c:f>
              <c:strCache>
                <c:ptCount val="15"/>
                <c:pt idx="0">
                  <c:v>2. Q 2019</c:v>
                </c:pt>
                <c:pt idx="1">
                  <c:v>3. Q 2019</c:v>
                </c:pt>
                <c:pt idx="2">
                  <c:v>4. Q 2019</c:v>
                </c:pt>
                <c:pt idx="3">
                  <c:v>1. Q 2020</c:v>
                </c:pt>
                <c:pt idx="4">
                  <c:v>2. Q 2020</c:v>
                </c:pt>
                <c:pt idx="5">
                  <c:v>3. Q 2020</c:v>
                </c:pt>
                <c:pt idx="6">
                  <c:v>4. Q 2020</c:v>
                </c:pt>
                <c:pt idx="7">
                  <c:v>1. Q 2021</c:v>
                </c:pt>
                <c:pt idx="8">
                  <c:v>2. Q 2021</c:v>
                </c:pt>
                <c:pt idx="9">
                  <c:v>3. Q 2021</c:v>
                </c:pt>
                <c:pt idx="10">
                  <c:v>4. Q 2021</c:v>
                </c:pt>
                <c:pt idx="11">
                  <c:v>1. Q 2022</c:v>
                </c:pt>
                <c:pt idx="12">
                  <c:v>2. Q 2022</c:v>
                </c:pt>
                <c:pt idx="13">
                  <c:v>3. Q 2022</c:v>
                </c:pt>
                <c:pt idx="14">
                  <c:v>4. Q 2022</c:v>
                </c:pt>
              </c:strCache>
            </c:strRef>
          </c:cat>
          <c:val>
            <c:numRef>
              <c:f>'graf_predikce SŽ'!$B$4:$P$4</c:f>
              <c:numCache>
                <c:formatCode>#,##0</c:formatCode>
                <c:ptCount val="15"/>
                <c:pt idx="0">
                  <c:v>89622732.579999998</c:v>
                </c:pt>
                <c:pt idx="1">
                  <c:v>94617688.400000006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71-41AD-8373-0129DBB78FC1}"/>
            </c:ext>
          </c:extLst>
        </c:ser>
        <c:ser>
          <c:idx val="2"/>
          <c:order val="2"/>
          <c:tx>
            <c:strRef>
              <c:f>'graf_predikce SŽ'!$A$5</c:f>
              <c:strCache>
                <c:ptCount val="1"/>
                <c:pt idx="0">
                  <c:v>N+3 target in 2020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71-41AD-8373-0129DBB78FC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71-41AD-8373-0129DBB78FC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71-41AD-8373-0129DBB78FC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71-41AD-8373-0129DBB78FC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71-41AD-8373-0129DBB78FC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71-41AD-8373-0129DBB78FC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71-41AD-8373-0129DBB78FC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71-41AD-8373-0129DBB78FC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71-41AD-8373-0129DBB78FC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71-41AD-8373-0129DBB78FC1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671-41AD-8373-0129DBB78FC1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671-41AD-8373-0129DBB78FC1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671-41AD-8373-0129DBB78FC1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671-41AD-8373-0129DBB78FC1}"/>
                </c:ext>
              </c:extLst>
            </c:dLbl>
            <c:dLbl>
              <c:idx val="14"/>
              <c:layout>
                <c:manualLayout>
                  <c:x val="-0.10678185112679087"/>
                  <c:y val="-1.977753339906676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671-41AD-8373-0129DBB78F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'graf_predikce SŽ'!$B$2:$P$2</c:f>
              <c:strCache>
                <c:ptCount val="15"/>
                <c:pt idx="0">
                  <c:v>2. Q 2019</c:v>
                </c:pt>
                <c:pt idx="1">
                  <c:v>3. Q 2019</c:v>
                </c:pt>
                <c:pt idx="2">
                  <c:v>4. Q 2019</c:v>
                </c:pt>
                <c:pt idx="3">
                  <c:v>1. Q 2020</c:v>
                </c:pt>
                <c:pt idx="4">
                  <c:v>2. Q 2020</c:v>
                </c:pt>
                <c:pt idx="5">
                  <c:v>3. Q 2020</c:v>
                </c:pt>
                <c:pt idx="6">
                  <c:v>4. Q 2020</c:v>
                </c:pt>
                <c:pt idx="7">
                  <c:v>1. Q 2021</c:v>
                </c:pt>
                <c:pt idx="8">
                  <c:v>2. Q 2021</c:v>
                </c:pt>
                <c:pt idx="9">
                  <c:v>3. Q 2021</c:v>
                </c:pt>
                <c:pt idx="10">
                  <c:v>4. Q 2021</c:v>
                </c:pt>
                <c:pt idx="11">
                  <c:v>1. Q 2022</c:v>
                </c:pt>
                <c:pt idx="12">
                  <c:v>2. Q 2022</c:v>
                </c:pt>
                <c:pt idx="13">
                  <c:v>3. Q 2022</c:v>
                </c:pt>
                <c:pt idx="14">
                  <c:v>4. Q 2022</c:v>
                </c:pt>
              </c:strCache>
            </c:strRef>
          </c:cat>
          <c:val>
            <c:numRef>
              <c:f>'graf_predikce SŽ'!$B$5:$P$5</c:f>
              <c:numCache>
                <c:formatCode>#,##0</c:formatCode>
                <c:ptCount val="15"/>
                <c:pt idx="0">
                  <c:v>85148973.422500014</c:v>
                </c:pt>
                <c:pt idx="1">
                  <c:v>85148973.422500014</c:v>
                </c:pt>
                <c:pt idx="2">
                  <c:v>85148973.422500014</c:v>
                </c:pt>
                <c:pt idx="3">
                  <c:v>85148973.422500014</c:v>
                </c:pt>
                <c:pt idx="4">
                  <c:v>85148973.422500014</c:v>
                </c:pt>
                <c:pt idx="5">
                  <c:v>85148973.422500014</c:v>
                </c:pt>
                <c:pt idx="6">
                  <c:v>85148973.422500014</c:v>
                </c:pt>
                <c:pt idx="7">
                  <c:v>85148973.422500014</c:v>
                </c:pt>
                <c:pt idx="8">
                  <c:v>85148973.422500014</c:v>
                </c:pt>
                <c:pt idx="9">
                  <c:v>85148973.422500014</c:v>
                </c:pt>
                <c:pt idx="10">
                  <c:v>85148973.422500014</c:v>
                </c:pt>
                <c:pt idx="11">
                  <c:v>85148973.422500014</c:v>
                </c:pt>
                <c:pt idx="12">
                  <c:v>85148973.422500014</c:v>
                </c:pt>
                <c:pt idx="13">
                  <c:v>85148973.422500014</c:v>
                </c:pt>
                <c:pt idx="14">
                  <c:v>85148973.422500014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D671-41AD-8373-0129DBB78FC1}"/>
            </c:ext>
          </c:extLst>
        </c:ser>
        <c:ser>
          <c:idx val="3"/>
          <c:order val="3"/>
          <c:tx>
            <c:strRef>
              <c:f>'graf_predikce SŽ'!$A$6</c:f>
              <c:strCache>
                <c:ptCount val="1"/>
                <c:pt idx="0">
                  <c:v>N+3 target in 2021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671-41AD-8373-0129DBB78FC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671-41AD-8373-0129DBB78FC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671-41AD-8373-0129DBB78FC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671-41AD-8373-0129DBB78FC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671-41AD-8373-0129DBB78FC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671-41AD-8373-0129DBB78FC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D671-41AD-8373-0129DBB78FC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671-41AD-8373-0129DBB78FC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D671-41AD-8373-0129DBB78FC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671-41AD-8373-0129DBB78FC1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D671-41AD-8373-0129DBB78FC1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671-41AD-8373-0129DBB78FC1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D671-41AD-8373-0129DBB78FC1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671-41AD-8373-0129DBB78FC1}"/>
                </c:ext>
              </c:extLst>
            </c:dLbl>
            <c:dLbl>
              <c:idx val="14"/>
              <c:layout>
                <c:manualLayout>
                  <c:x val="-0.10674820225792364"/>
                  <c:y val="-2.3614129680035553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D671-41AD-8373-0129DBB78F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'graf_predikce SŽ'!$B$2:$P$2</c:f>
              <c:strCache>
                <c:ptCount val="15"/>
                <c:pt idx="0">
                  <c:v>2. Q 2019</c:v>
                </c:pt>
                <c:pt idx="1">
                  <c:v>3. Q 2019</c:v>
                </c:pt>
                <c:pt idx="2">
                  <c:v>4. Q 2019</c:v>
                </c:pt>
                <c:pt idx="3">
                  <c:v>1. Q 2020</c:v>
                </c:pt>
                <c:pt idx="4">
                  <c:v>2. Q 2020</c:v>
                </c:pt>
                <c:pt idx="5">
                  <c:v>3. Q 2020</c:v>
                </c:pt>
                <c:pt idx="6">
                  <c:v>4. Q 2020</c:v>
                </c:pt>
                <c:pt idx="7">
                  <c:v>1. Q 2021</c:v>
                </c:pt>
                <c:pt idx="8">
                  <c:v>2. Q 2021</c:v>
                </c:pt>
                <c:pt idx="9">
                  <c:v>3. Q 2021</c:v>
                </c:pt>
                <c:pt idx="10">
                  <c:v>4. Q 2021</c:v>
                </c:pt>
                <c:pt idx="11">
                  <c:v>1. Q 2022</c:v>
                </c:pt>
                <c:pt idx="12">
                  <c:v>2. Q 2022</c:v>
                </c:pt>
                <c:pt idx="13">
                  <c:v>3. Q 2022</c:v>
                </c:pt>
                <c:pt idx="14">
                  <c:v>4. Q 2022</c:v>
                </c:pt>
              </c:strCache>
            </c:strRef>
          </c:cat>
          <c:val>
            <c:numRef>
              <c:f>'graf_predikce SŽ'!$B$6:$P$6</c:f>
              <c:numCache>
                <c:formatCode>#,##0</c:formatCode>
                <c:ptCount val="15"/>
                <c:pt idx="0">
                  <c:v>107994118.96250005</c:v>
                </c:pt>
                <c:pt idx="1">
                  <c:v>107994118.96250005</c:v>
                </c:pt>
                <c:pt idx="2">
                  <c:v>107994118.96250005</c:v>
                </c:pt>
                <c:pt idx="3">
                  <c:v>107994118.96250005</c:v>
                </c:pt>
                <c:pt idx="4">
                  <c:v>107994118.96250005</c:v>
                </c:pt>
                <c:pt idx="5">
                  <c:v>107994118.96250005</c:v>
                </c:pt>
                <c:pt idx="6">
                  <c:v>107994118.96250005</c:v>
                </c:pt>
                <c:pt idx="7">
                  <c:v>107994118.96250005</c:v>
                </c:pt>
                <c:pt idx="8">
                  <c:v>107994118.96250005</c:v>
                </c:pt>
                <c:pt idx="9">
                  <c:v>107994118.96250005</c:v>
                </c:pt>
                <c:pt idx="10">
                  <c:v>107994118.96250005</c:v>
                </c:pt>
                <c:pt idx="11">
                  <c:v>107994118.96250005</c:v>
                </c:pt>
                <c:pt idx="12">
                  <c:v>107994118.96250005</c:v>
                </c:pt>
                <c:pt idx="13">
                  <c:v>107994118.96250005</c:v>
                </c:pt>
                <c:pt idx="14">
                  <c:v>107994118.96250005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1-D671-41AD-8373-0129DBB78FC1}"/>
            </c:ext>
          </c:extLst>
        </c:ser>
        <c:ser>
          <c:idx val="4"/>
          <c:order val="4"/>
          <c:tx>
            <c:strRef>
              <c:f>'graf_predikce SŽ'!$A$7</c:f>
              <c:strCache>
                <c:ptCount val="1"/>
                <c:pt idx="0">
                  <c:v>N+3 target in 2022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D671-41AD-8373-0129DBB78FC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D671-41AD-8373-0129DBB78FC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D671-41AD-8373-0129DBB78FC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D671-41AD-8373-0129DBB78FC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D671-41AD-8373-0129DBB78FC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D671-41AD-8373-0129DBB78FC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D671-41AD-8373-0129DBB78FC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D671-41AD-8373-0129DBB78FC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D671-41AD-8373-0129DBB78FC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D671-41AD-8373-0129DBB78FC1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D671-41AD-8373-0129DBB78FC1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D671-41AD-8373-0129DBB78FC1}"/>
                </c:ext>
              </c:extLst>
            </c:dLbl>
            <c:dLbl>
              <c:idx val="12"/>
              <c:layout>
                <c:manualLayout>
                  <c:x val="-1.3986592553927438E-2"/>
                  <c:y val="-1.923701185979335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D671-41AD-8373-0129DBB78FC1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D671-41AD-8373-0129DBB78FC1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D671-41AD-8373-0129DBB78F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'graf_predikce SŽ'!$B$2:$P$2</c:f>
              <c:strCache>
                <c:ptCount val="15"/>
                <c:pt idx="0">
                  <c:v>2. Q 2019</c:v>
                </c:pt>
                <c:pt idx="1">
                  <c:v>3. Q 2019</c:v>
                </c:pt>
                <c:pt idx="2">
                  <c:v>4. Q 2019</c:v>
                </c:pt>
                <c:pt idx="3">
                  <c:v>1. Q 2020</c:v>
                </c:pt>
                <c:pt idx="4">
                  <c:v>2. Q 2020</c:v>
                </c:pt>
                <c:pt idx="5">
                  <c:v>3. Q 2020</c:v>
                </c:pt>
                <c:pt idx="6">
                  <c:v>4. Q 2020</c:v>
                </c:pt>
                <c:pt idx="7">
                  <c:v>1. Q 2021</c:v>
                </c:pt>
                <c:pt idx="8">
                  <c:v>2. Q 2021</c:v>
                </c:pt>
                <c:pt idx="9">
                  <c:v>3. Q 2021</c:v>
                </c:pt>
                <c:pt idx="10">
                  <c:v>4. Q 2021</c:v>
                </c:pt>
                <c:pt idx="11">
                  <c:v>1. Q 2022</c:v>
                </c:pt>
                <c:pt idx="12">
                  <c:v>2. Q 2022</c:v>
                </c:pt>
                <c:pt idx="13">
                  <c:v>3. Q 2022</c:v>
                </c:pt>
                <c:pt idx="14">
                  <c:v>4. Q 2022</c:v>
                </c:pt>
              </c:strCache>
            </c:strRef>
          </c:cat>
          <c:val>
            <c:numRef>
              <c:f>'graf_predikce SŽ'!$B$7:$P$7</c:f>
              <c:numCache>
                <c:formatCode>#,##0</c:formatCode>
                <c:ptCount val="15"/>
                <c:pt idx="0">
                  <c:v>131544071.50250004</c:v>
                </c:pt>
                <c:pt idx="1">
                  <c:v>131544071.50250004</c:v>
                </c:pt>
                <c:pt idx="2">
                  <c:v>131544071.50250004</c:v>
                </c:pt>
                <c:pt idx="3">
                  <c:v>131544071.50250004</c:v>
                </c:pt>
                <c:pt idx="4">
                  <c:v>131544071.50250004</c:v>
                </c:pt>
                <c:pt idx="5">
                  <c:v>131544071.50250004</c:v>
                </c:pt>
                <c:pt idx="6">
                  <c:v>131544071.50250004</c:v>
                </c:pt>
                <c:pt idx="7">
                  <c:v>131544071.50250004</c:v>
                </c:pt>
                <c:pt idx="8">
                  <c:v>131544071.50250004</c:v>
                </c:pt>
                <c:pt idx="9">
                  <c:v>131544071.50250004</c:v>
                </c:pt>
                <c:pt idx="10">
                  <c:v>131544071.50250004</c:v>
                </c:pt>
                <c:pt idx="11">
                  <c:v>131544071.50250004</c:v>
                </c:pt>
                <c:pt idx="12">
                  <c:v>131544071.50250004</c:v>
                </c:pt>
                <c:pt idx="13">
                  <c:v>131544071.50250004</c:v>
                </c:pt>
                <c:pt idx="14">
                  <c:v>131544071.50250004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1-D671-41AD-8373-0129DBB78F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1187584"/>
        <c:axId val="451191192"/>
      </c:lineChart>
      <c:catAx>
        <c:axId val="451187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51191192"/>
        <c:crosses val="autoZero"/>
        <c:auto val="1"/>
        <c:lblAlgn val="ctr"/>
        <c:lblOffset val="100"/>
        <c:noMultiLvlLbl val="0"/>
      </c:catAx>
      <c:valAx>
        <c:axId val="451191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51187584"/>
        <c:crosses val="autoZero"/>
        <c:crossBetween val="between"/>
        <c:dispUnits>
          <c:builtInUnit val="millions"/>
          <c:dispUnitsLbl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cs-CZ" b="1"/>
                    <a:t>EUR millions 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spPr>
        <a:noFill/>
        <a:ln w="25400"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1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fld id="{86011B55-3E90-4363-B8E4-CB3F66A1D3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34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098" y="1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r>
              <a:rPr lang="cs-CZ"/>
              <a:t>11.11.2019</a:t>
            </a:r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6" y="4715710"/>
            <a:ext cx="5438464" cy="446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Klepnutím lze upravit styly předlohy textu.</a:t>
            </a:r>
          </a:p>
          <a:p>
            <a:pPr lvl="1" rtl="0"/>
            <a:r>
              <a:rPr lang="en-gb" noProof="0"/>
              <a:t>Druhá úroveň</a:t>
            </a:r>
          </a:p>
          <a:p>
            <a:pPr lvl="2" rtl="0"/>
            <a:r>
              <a:rPr lang="en-gb" noProof="0"/>
              <a:t>Třetí úroveň</a:t>
            </a:r>
          </a:p>
          <a:p>
            <a:pPr lvl="3" rtl="0"/>
            <a:r>
              <a:rPr lang="en-gb" noProof="0"/>
              <a:t>Čtvrtá úroveň</a:t>
            </a:r>
          </a:p>
          <a:p>
            <a:pPr lvl="4" rtl="0"/>
            <a:r>
              <a:rPr lang="en-gb" noProof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fld id="{D61B4B67-C6B9-4C5E-B168-C4F4934E08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610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103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308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262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sz="1200" b="0" u="non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8378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>
              <a:buFontTx/>
              <a:buNone/>
            </a:pPr>
            <a:endParaRPr lang="cs-CZ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8228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9942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>
              <a:buFontTx/>
              <a:buNone/>
            </a:pPr>
            <a:endParaRPr lang="cs-CZ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69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1847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1777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394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33</a:t>
            </a:fld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34</a:t>
            </a:fld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>
              <a:buFontTx/>
              <a:buNone/>
            </a:pPr>
            <a:endParaRPr lang="cs-CZ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36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5975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1876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468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714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>
              <a:defRPr/>
            </a:pPr>
            <a:fld id="{D61B4B67-C6B9-4C5E-B168-C4F4934E0889}" type="slidenum">
              <a:rPr lang="cs-CZ" smtClean="0"/>
              <a:pPr rtl="0"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514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44675"/>
            <a:ext cx="5616575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>
            <a:spLocks noChangeAspect="1"/>
          </p:cNvSpPr>
          <p:nvPr userDrawn="1"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6" name="Obdélník 5"/>
          <p:cNvSpPr/>
          <p:nvPr userDrawn="1"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pic>
        <p:nvPicPr>
          <p:cNvPr id="7" name="Obrázek 11" descr="mmr_cr_rgb.em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6" y="692151"/>
            <a:ext cx="143986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6" descr="optp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7667" y="6165850"/>
            <a:ext cx="83502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7" descr="eu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6165850"/>
            <a:ext cx="22796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odnadpis 2"/>
          <p:cNvSpPr txBox="1">
            <a:spLocks/>
          </p:cNvSpPr>
          <p:nvPr userDrawn="1"/>
        </p:nvSpPr>
        <p:spPr>
          <a:xfrm>
            <a:off x="1403351" y="3141663"/>
            <a:ext cx="7208838" cy="1150937"/>
          </a:xfrm>
          <a:prstGeom prst="rect">
            <a:avLst/>
          </a:prstGeom>
        </p:spPr>
        <p:txBody>
          <a:bodyPr lIns="91431" tIns="45715" rIns="91431" bIns="45715" rtlCol="0"/>
          <a:lstStyle/>
          <a:p>
            <a:pPr rtl="0">
              <a:spcBef>
                <a:spcPct val="20000"/>
              </a:spcBef>
              <a:buFont typeface="Arial" charset="0"/>
              <a:buNone/>
              <a:defRPr/>
            </a:pPr>
            <a:endParaRPr lang="cs-CZ" sz="2600"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7056784" cy="1296144"/>
          </a:xfrm>
          <a:prstGeom prst="rect">
            <a:avLst/>
          </a:prstGeom>
        </p:spPr>
        <p:txBody>
          <a:bodyPr lIns="91431" tIns="45715" rIns="91431" bIns="45715" rtlCol="0" anchor="b">
            <a:noAutofit/>
          </a:bodyPr>
          <a:lstStyle>
            <a:lvl1pPr marL="0" indent="0" algn="l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/>
              <a:t>Klepnutím lze upravit styl předlohy podnadpisů.</a:t>
            </a:r>
            <a:endParaRPr lang="cs-CZ" dirty="0"/>
          </a:p>
        </p:txBody>
      </p:sp>
      <p:sp>
        <p:nvSpPr>
          <p:cNvPr id="14" name="Nadpis 13"/>
          <p:cNvSpPr>
            <a:spLocks noGrp="1" noChangeAspect="1"/>
          </p:cNvSpPr>
          <p:nvPr>
            <p:ph type="title"/>
          </p:nvPr>
        </p:nvSpPr>
        <p:spPr>
          <a:xfrm>
            <a:off x="1403648" y="1988840"/>
            <a:ext cx="7283152" cy="1080120"/>
          </a:xfrm>
          <a:prstGeom prst="rect">
            <a:avLst/>
          </a:prstGeom>
        </p:spPr>
        <p:txBody>
          <a:bodyPr lIns="91431" tIns="45715" rIns="91431" bIns="45715" rtlCol="0"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rtl="0"/>
            <a:r>
              <a:rPr lang="en-gb"/>
              <a:t>Klepnutím lze upravit styl předlohy nadpisů.</a:t>
            </a: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157190"/>
            <a:ext cx="3459243" cy="596588"/>
          </a:xfrm>
          <a:prstGeom prst="rect">
            <a:avLst/>
          </a:prstGeom>
        </p:spPr>
      </p:pic>
      <p:sp>
        <p:nvSpPr>
          <p:cNvPr id="13" name="Obdélník 12"/>
          <p:cNvSpPr/>
          <p:nvPr userDrawn="1"/>
        </p:nvSpPr>
        <p:spPr>
          <a:xfrm>
            <a:off x="179512" y="620688"/>
            <a:ext cx="172819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157190"/>
            <a:ext cx="3459243" cy="596588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608512"/>
          </a:xfrm>
          <a:prstGeom prst="rect">
            <a:avLst/>
          </a:prstGeom>
        </p:spPr>
        <p:txBody>
          <a:bodyPr lIns="91431" tIns="45715" rIns="91431" bIns="45715" rtlCol="0">
            <a:normAutofit/>
          </a:bodyPr>
          <a:lstStyle>
            <a:lvl1pPr algn="l"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 rtl="0"/>
            <a:r>
              <a:rPr lang="en-gb"/>
              <a:t>Klepnutím lze upravit styly předlohy textu.</a:t>
            </a:r>
          </a:p>
        </p:txBody>
      </p:sp>
      <p:sp>
        <p:nvSpPr>
          <p:cNvPr id="5" name="Obdélník 4"/>
          <p:cNvSpPr/>
          <p:nvPr userDrawn="1"/>
        </p:nvSpPr>
        <p:spPr>
          <a:xfrm>
            <a:off x="179512" y="620688"/>
            <a:ext cx="172819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cs-CZ"/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91264" cy="504056"/>
          </a:xfrm>
          <a:prstGeom prst="rect">
            <a:avLst/>
          </a:prstGeom>
        </p:spPr>
        <p:txBody>
          <a:bodyPr lIns="91431" tIns="45715" rIns="91431" bIns="45715" rtlCol="0" anchor="t"/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rtl="0"/>
            <a:r>
              <a:rPr lang="en-gb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heme" Target="../theme/them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844675"/>
            <a:ext cx="5616575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pic>
        <p:nvPicPr>
          <p:cNvPr id="2053" name="Obrázek 6" descr="optp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7667" y="6165850"/>
            <a:ext cx="83502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Obrázek 7" descr="eu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6165850"/>
            <a:ext cx="22796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Obrázek 11" descr="mmr_cr_rgb.em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0826" y="692151"/>
            <a:ext cx="143986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bdélník 9"/>
          <p:cNvSpPr/>
          <p:nvPr userDrawn="1"/>
        </p:nvSpPr>
        <p:spPr>
          <a:xfrm>
            <a:off x="179512" y="620688"/>
            <a:ext cx="172819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cs-CZ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157190"/>
            <a:ext cx="3459243" cy="5965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5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5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4" indent="-3428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39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8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6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1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1"/>
          <p:cNvSpPr>
            <a:spLocks noGrp="1"/>
          </p:cNvSpPr>
          <p:nvPr>
            <p:ph type="subTitle" idx="1"/>
          </p:nvPr>
        </p:nvSpPr>
        <p:spPr bwMode="auto">
          <a:xfrm>
            <a:off x="683568" y="4437112"/>
            <a:ext cx="7776864" cy="1296144"/>
          </a:xfrm>
          <a:noFill/>
          <a:ln>
            <a:miter lim="800000"/>
            <a:headEnd/>
            <a:tailEnd/>
          </a:ln>
        </p:spPr>
        <p:txBody>
          <a:bodyPr vert="horz" wrap="square" lIns="91431" tIns="45715" rIns="91431" bIns="45715" numCol="1" rtlCol="0" anchorCtr="0" compatLnSpc="1">
            <a:prstTxWarp prst="textNoShape">
              <a:avLst/>
            </a:prstTxWarp>
          </a:bodyPr>
          <a:lstStyle/>
          <a:p>
            <a:pPr algn="ctr" rtl="0" eaLnBrk="1" hangingPunct="1"/>
            <a:r>
              <a:rPr lang="en-gb" b="1">
                <a:latin typeface="Arial" charset="0"/>
                <a:cs typeface="Arial" charset="0"/>
              </a:rPr>
              <a:t>26 November 2019</a:t>
            </a:r>
          </a:p>
          <a:p>
            <a:pPr algn="ctr" rtl="0" eaLnBrk="1" hangingPunct="1"/>
            <a:r>
              <a:rPr lang="en-gb" b="1">
                <a:latin typeface="Arial" charset="0"/>
                <a:cs typeface="Arial" charset="0"/>
              </a:rPr>
              <a:t>Prague</a:t>
            </a:r>
          </a:p>
        </p:txBody>
      </p:sp>
      <p:sp>
        <p:nvSpPr>
          <p:cNvPr id="4099" name="Nadpis 2"/>
          <p:cNvSpPr>
            <a:spLocks noGrp="1"/>
          </p:cNvSpPr>
          <p:nvPr>
            <p:ph type="title"/>
          </p:nvPr>
        </p:nvSpPr>
        <p:spPr bwMode="auto">
          <a:xfrm>
            <a:off x="683568" y="1988840"/>
            <a:ext cx="8003232" cy="2232248"/>
          </a:xfrm>
          <a:noFill/>
          <a:ln>
            <a:miter lim="800000"/>
            <a:headEnd/>
            <a:tailEnd/>
          </a:ln>
        </p:spPr>
        <p:txBody>
          <a:bodyPr vert="horz" wrap="square" lIns="91431" tIns="45715" rIns="91431" bIns="45715" numCol="1" rtlCol="0" anchorCtr="0" compatLnSpc="1">
            <a:prstTxWarp prst="textNoShape">
              <a:avLst/>
            </a:prstTxWarp>
            <a:normAutofit fontScale="90000"/>
          </a:bodyPr>
          <a:lstStyle/>
          <a:p>
            <a:pPr algn="ctr" rtl="0" eaLnBrk="1" hangingPunct="1"/>
            <a:r>
              <a:rPr lang="en-gb">
                <a:latin typeface="Arial" charset="0"/>
                <a:cs typeface="Arial" charset="0"/>
              </a:rPr>
              <a:t>10</a:t>
            </a:r>
            <a:r>
              <a:rPr lang="cs" baseline="30000">
                <a:latin typeface="Arial" charset="0"/>
                <a:cs typeface="Arial" charset="0"/>
              </a:rPr>
              <a:t>th</a:t>
            </a:r>
            <a:r>
              <a:rPr lang="cs">
                <a:latin typeface="Arial" charset="0"/>
                <a:cs typeface="Arial" charset="0"/>
              </a:rPr>
              <a:t> meeting of the Monitoring Committee of the Operational Programme Technical Assistance
</a:t>
            </a:r>
            <a:r>
              <a:rPr lang="cs-CZ" dirty="0">
                <a:latin typeface="Arial" charset="0"/>
                <a:cs typeface="Arial" charset="0"/>
              </a:rPr>
              <a:t/>
            </a:r>
            <a:br>
              <a:rPr lang="cs-CZ" dirty="0">
                <a:latin typeface="Arial" charset="0"/>
                <a:cs typeface="Arial" charset="0"/>
              </a:rPr>
            </a:br>
            <a:r>
              <a:rPr lang="en-gb">
                <a:latin typeface="Arial" charset="0"/>
                <a:cs typeface="Arial" charset="0"/>
              </a:rPr>
              <a:t>2014 - 2020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Funds in legal acts </a:t>
            </a:r>
            <a:r>
              <a:rPr lang="cs-CZ" dirty="0"/>
              <a:t/>
            </a:r>
            <a:br>
              <a:rPr lang="cs-CZ" dirty="0"/>
            </a:br>
            <a:r>
              <a:rPr lang="en-gb" sz="2000"/>
              <a:t>(% of beneficiaries)</a:t>
            </a:r>
            <a:endParaRPr lang="cs-CZ" sz="20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939776"/>
              </p:ext>
            </p:extLst>
          </p:nvPr>
        </p:nvGraphicFramePr>
        <p:xfrm>
          <a:off x="323850" y="1628800"/>
          <a:ext cx="8291513" cy="475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15949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08112" y="404664"/>
            <a:ext cx="8291264" cy="1368152"/>
          </a:xfrm>
        </p:spPr>
        <p:txBody>
          <a:bodyPr rtlCol="0"/>
          <a:lstStyle/>
          <a:p>
            <a:pPr algn="ctr" rtl="0"/>
            <a:r>
              <a:rPr lang="en-gb" dirty="0"/>
              <a:t>Funds in interim payment claims sent to the Commission </a:t>
            </a:r>
            <a:r>
              <a:rPr lang="cs-CZ" dirty="0"/>
              <a:t/>
            </a:r>
            <a:br>
              <a:rPr lang="cs-CZ" dirty="0"/>
            </a:br>
            <a:r>
              <a:rPr lang="en-gb" sz="2000" dirty="0"/>
              <a:t>(% of the main allocation)</a:t>
            </a:r>
            <a:endParaRPr lang="cs-CZ" sz="2000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15616" y="2060848"/>
            <a:ext cx="655272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01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Compliance with the N+3 rule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67544" y="5229200"/>
            <a:ext cx="8280920" cy="936104"/>
          </a:xfrm>
          <a:prstGeom prst="rect">
            <a:avLst/>
          </a:prstGeom>
        </p:spPr>
        <p:txBody>
          <a:bodyPr lIns="91431" tIns="45715" rIns="91431" bIns="45715" rtlCol="0">
            <a:normAutofit/>
          </a:bodyPr>
          <a:lstStyle>
            <a:lvl1pPr marL="342864" indent="-342864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873" indent="-285721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2882" indent="-228576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034" indent="-228576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187" indent="-228576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339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92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45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98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cs-CZ" dirty="0"/>
          </a:p>
        </p:txBody>
      </p:sp>
      <p:pic>
        <p:nvPicPr>
          <p:cNvPr id="7" name="Zástupný symbol pro obsah 6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83768" y="1556792"/>
            <a:ext cx="3240360" cy="3888432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899592" y="558924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n-gb" b="1"/>
              <a:t>The N+3 target as at 30.09.2019 was met at 131.3%.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1728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91264" cy="504056"/>
          </a:xfrm>
        </p:spPr>
        <p:txBody>
          <a:bodyPr rtlCol="0"/>
          <a:lstStyle/>
          <a:p>
            <a:pPr algn="ctr" rtl="0"/>
            <a:r>
              <a:rPr lang="en-gb"/>
              <a:t>Current information about absorption</a:t>
            </a:r>
            <a:endParaRPr lang="cs-CZ" dirty="0"/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865914"/>
              </p:ext>
            </p:extLst>
          </p:nvPr>
        </p:nvGraphicFramePr>
        <p:xfrm>
          <a:off x="395536" y="2038499"/>
          <a:ext cx="8435280" cy="31112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0022">
                  <a:extLst>
                    <a:ext uri="{9D8B030D-6E8A-4147-A177-3AD203B41FA5}">
                      <a16:colId xmlns:a16="http://schemas.microsoft.com/office/drawing/2014/main" val="2323438166"/>
                    </a:ext>
                  </a:extLst>
                </a:gridCol>
                <a:gridCol w="1052862">
                  <a:extLst>
                    <a:ext uri="{9D8B030D-6E8A-4147-A177-3AD203B41FA5}">
                      <a16:colId xmlns:a16="http://schemas.microsoft.com/office/drawing/2014/main" val="1120864505"/>
                    </a:ext>
                  </a:extLst>
                </a:gridCol>
                <a:gridCol w="1090022">
                  <a:extLst>
                    <a:ext uri="{9D8B030D-6E8A-4147-A177-3AD203B41FA5}">
                      <a16:colId xmlns:a16="http://schemas.microsoft.com/office/drawing/2014/main" val="2966227400"/>
                    </a:ext>
                  </a:extLst>
                </a:gridCol>
                <a:gridCol w="916609">
                  <a:extLst>
                    <a:ext uri="{9D8B030D-6E8A-4147-A177-3AD203B41FA5}">
                      <a16:colId xmlns:a16="http://schemas.microsoft.com/office/drawing/2014/main" val="2076289764"/>
                    </a:ext>
                  </a:extLst>
                </a:gridCol>
                <a:gridCol w="916609">
                  <a:extLst>
                    <a:ext uri="{9D8B030D-6E8A-4147-A177-3AD203B41FA5}">
                      <a16:colId xmlns:a16="http://schemas.microsoft.com/office/drawing/2014/main" val="906340441"/>
                    </a:ext>
                  </a:extLst>
                </a:gridCol>
                <a:gridCol w="916609">
                  <a:extLst>
                    <a:ext uri="{9D8B030D-6E8A-4147-A177-3AD203B41FA5}">
                      <a16:colId xmlns:a16="http://schemas.microsoft.com/office/drawing/2014/main" val="240589815"/>
                    </a:ext>
                  </a:extLst>
                </a:gridCol>
                <a:gridCol w="842289">
                  <a:extLst>
                    <a:ext uri="{9D8B030D-6E8A-4147-A177-3AD203B41FA5}">
                      <a16:colId xmlns:a16="http://schemas.microsoft.com/office/drawing/2014/main" val="1866503799"/>
                    </a:ext>
                  </a:extLst>
                </a:gridCol>
                <a:gridCol w="842289">
                  <a:extLst>
                    <a:ext uri="{9D8B030D-6E8A-4147-A177-3AD203B41FA5}">
                      <a16:colId xmlns:a16="http://schemas.microsoft.com/office/drawing/2014/main" val="3780753561"/>
                    </a:ext>
                  </a:extLst>
                </a:gridCol>
                <a:gridCol w="767969">
                  <a:extLst>
                    <a:ext uri="{9D8B030D-6E8A-4147-A177-3AD203B41FA5}">
                      <a16:colId xmlns:a16="http://schemas.microsoft.com/office/drawing/2014/main" val="1005122809"/>
                    </a:ext>
                  </a:extLst>
                </a:gridCol>
              </a:tblGrid>
              <a:tr h="764187">
                <a:tc rowSpan="2"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dirty="0">
                          <a:solidFill>
                            <a:schemeClr val="bg1"/>
                          </a:solidFill>
                        </a:rPr>
                        <a:t>Priority Axis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Allocation in CZK million</a:t>
                      </a:r>
                      <a: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(EU share)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Accounted payment requests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Authorized Aggregate Requests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Certified funds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232787"/>
                  </a:ext>
                </a:extLst>
              </a:tr>
              <a:tr h="772635">
                <a:tc v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in CZK million</a:t>
                      </a:r>
                      <a: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(EU share)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% in allocation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in CZK million</a:t>
                      </a:r>
                      <a: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(EU share)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% in allocation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in CZK million</a:t>
                      </a:r>
                      <a: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pt-BR" sz="16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(EU share)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in EUR million (EU share)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</a:rPr>
                        <a:t>% of allocation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24468"/>
                  </a:ext>
                </a:extLst>
              </a:tr>
              <a:tr h="46886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</a:rPr>
                        <a:t>PA 1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4 252.23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2 140.88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50.3%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2 077.13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48.8%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2 028.37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77.68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47.5%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375717"/>
                  </a:ext>
                </a:extLst>
              </a:tr>
              <a:tr h="321736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</a:rPr>
                        <a:t>PA 2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1 194.52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408.24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34.2%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394.28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33.0%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368.04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14.03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30.5%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504084"/>
                  </a:ext>
                </a:extLst>
              </a:tr>
              <a:tr h="503239">
                <a:tc>
                  <a:txBody>
                    <a:bodyPr/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5 446.75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2 549.12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46.8%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2 471.41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45.4%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2 396.41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91.71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43.7%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369865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95536" y="5218125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n-gb" sz="1000" i="1" dirty="0"/>
              <a:t>Data as of 31.10.2019</a:t>
            </a:r>
          </a:p>
          <a:p>
            <a:pPr rtl="0"/>
            <a:r>
              <a:rPr lang="en-gb" sz="1000" i="1" dirty="0"/>
              <a:t>Source: MS2014+</a:t>
            </a:r>
            <a:endParaRPr lang="cs-CZ" sz="1000" i="1" dirty="0"/>
          </a:p>
        </p:txBody>
      </p:sp>
    </p:spTree>
    <p:extLst>
      <p:ext uri="{BB962C8B-B14F-4D97-AF65-F5344CB8AC3E}">
        <p14:creationId xmlns:p14="http://schemas.microsoft.com/office/powerpoint/2010/main" val="3583277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91264" cy="648072"/>
          </a:xfrm>
        </p:spPr>
        <p:txBody>
          <a:bodyPr rtlCol="0"/>
          <a:lstStyle/>
          <a:p>
            <a:pPr algn="ctr" rtl="0"/>
            <a:r>
              <a:rPr lang="en-gb"/>
              <a:t>Annual evaluation of forecasts for 2019 </a:t>
            </a:r>
            <a:endParaRPr lang="cs-CZ" dirty="0"/>
          </a:p>
        </p:txBody>
      </p:sp>
      <p:graphicFrame>
        <p:nvGraphicFramePr>
          <p:cNvPr id="13" name="Zástupný symbol pro obsah 12"/>
          <p:cNvGraphicFramePr>
            <a:graphicFrameLocks noGrp="1"/>
          </p:cNvGraphicFramePr>
          <p:nvPr>
            <p:ph idx="1"/>
          </p:nvPr>
        </p:nvGraphicFramePr>
        <p:xfrm>
          <a:off x="611559" y="2348880"/>
          <a:ext cx="7728508" cy="2129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5252">
                  <a:extLst>
                    <a:ext uri="{9D8B030D-6E8A-4147-A177-3AD203B41FA5}">
                      <a16:colId xmlns:a16="http://schemas.microsoft.com/office/drawing/2014/main" val="3631901360"/>
                    </a:ext>
                  </a:extLst>
                </a:gridCol>
                <a:gridCol w="1599002">
                  <a:extLst>
                    <a:ext uri="{9D8B030D-6E8A-4147-A177-3AD203B41FA5}">
                      <a16:colId xmlns:a16="http://schemas.microsoft.com/office/drawing/2014/main" val="2406670480"/>
                    </a:ext>
                  </a:extLst>
                </a:gridCol>
                <a:gridCol w="1932127">
                  <a:extLst>
                    <a:ext uri="{9D8B030D-6E8A-4147-A177-3AD203B41FA5}">
                      <a16:colId xmlns:a16="http://schemas.microsoft.com/office/drawing/2014/main" val="2538264219"/>
                    </a:ext>
                  </a:extLst>
                </a:gridCol>
                <a:gridCol w="1932127">
                  <a:extLst>
                    <a:ext uri="{9D8B030D-6E8A-4147-A177-3AD203B41FA5}">
                      <a16:colId xmlns:a16="http://schemas.microsoft.com/office/drawing/2014/main" val="291160669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rtl="0"/>
                      <a:r>
                        <a:rPr lang="en-gb"/>
                        <a:t> Status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1. Q 2019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2. Q 2019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3. Q 2019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920454"/>
                  </a:ext>
                </a:extLst>
              </a:tr>
              <a:tr h="396225">
                <a:tc>
                  <a:txBody>
                    <a:bodyPr/>
                    <a:lstStyle/>
                    <a:p>
                      <a:pPr rtl="0"/>
                      <a:r>
                        <a:rPr lang="en-gb" b="1">
                          <a:solidFill>
                            <a:schemeClr val="bg1"/>
                          </a:solidFill>
                        </a:rPr>
                        <a:t>legal act 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99.95%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102.61%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99.84%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00246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 rtl="0"/>
                      <a:r>
                        <a:rPr lang="en-gb" b="1">
                          <a:solidFill>
                            <a:schemeClr val="bg1"/>
                          </a:solidFill>
                        </a:rPr>
                        <a:t>Accounted payment requests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107.41%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101.63%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103.85%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4228549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 rtl="0"/>
                      <a:r>
                        <a:rPr lang="en-gb" b="1">
                          <a:solidFill>
                            <a:schemeClr val="bg1"/>
                          </a:solidFill>
                        </a:rPr>
                        <a:t>Aggregate requests authorized by MA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105.27%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104.22%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/>
                        <a:t>103.20%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3011897"/>
                  </a:ext>
                </a:extLst>
              </a:tr>
            </a:tbl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827584" y="141277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gb"/>
              <a:t> </a:t>
            </a:r>
            <a:r>
              <a:rPr lang="en-gb" sz="2800" b="1">
                <a:solidFill>
                  <a:srgbClr val="000099"/>
                </a:solidFill>
              </a:rPr>
              <a:t>Achievement of predictions in %</a:t>
            </a:r>
            <a:endParaRPr lang="cs-CZ" sz="2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91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91264" cy="864096"/>
          </a:xfrm>
        </p:spPr>
        <p:txBody>
          <a:bodyPr rtlCol="0"/>
          <a:lstStyle/>
          <a:p>
            <a:pPr algn="ctr" rtl="0"/>
            <a:r>
              <a:rPr lang="en-gb"/>
              <a:t>Spending prediction (meeting the N+3 target)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763284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8486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ovéPole 6"/>
          <p:cNvSpPr txBox="1">
            <a:spLocks noChangeArrowheads="1"/>
          </p:cNvSpPr>
          <p:nvPr/>
        </p:nvSpPr>
        <p:spPr bwMode="auto">
          <a:xfrm>
            <a:off x="1039167" y="2708920"/>
            <a:ext cx="7056437" cy="1077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rtlCol="0">
            <a:spAutoFit/>
          </a:bodyPr>
          <a:lstStyle/>
          <a:p>
            <a:pPr algn="ctr" rtl="0"/>
            <a:r>
              <a:rPr lang="en-gb" sz="3200" b="1">
                <a:solidFill>
                  <a:srgbClr val="000099"/>
                </a:solidFill>
              </a:rPr>
              <a:t>4. </a:t>
            </a:r>
          </a:p>
          <a:p>
            <a:pPr algn="ctr" rtl="0"/>
            <a:r>
              <a:rPr lang="en-gb" sz="3200" b="1">
                <a:solidFill>
                  <a:srgbClr val="000099"/>
                </a:solidFill>
              </a:rPr>
              <a:t>Revision of OP (4th)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7992888" cy="4824536"/>
          </a:xfrm>
        </p:spPr>
        <p:txBody>
          <a:bodyPr rtlCol="0">
            <a:noAutofit/>
          </a:bodyPr>
          <a:lstStyle/>
          <a:p>
            <a:pPr marL="0" indent="0" algn="just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Reasons for revision</a:t>
            </a:r>
          </a:p>
          <a:p>
            <a:pPr marL="342900" indent="-34290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/>
              <a:t>In connection with the revision of the indicator system, which was based on the recommendations of the </a:t>
            </a:r>
            <a:r>
              <a:rPr lang="en-gb" sz="2000" i="1"/>
              <a:t>“Evaluation of the indicator system and of the individual OPTA objectives” </a:t>
            </a:r>
          </a:p>
          <a:p>
            <a:pPr marL="342900" indent="-34290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/>
              <a:t>Closing the regional councils</a:t>
            </a:r>
            <a:endParaRPr lang="cs-CZ" sz="2000" dirty="0"/>
          </a:p>
          <a:p>
            <a:pPr marL="0" indent="0" algn="just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Subject of the revision</a:t>
            </a:r>
          </a:p>
          <a:p>
            <a:pPr marL="342900" indent="-34290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/>
              <a:t>The indicator system in OPTA will be modified (data modification and removal of some indicators)</a:t>
            </a:r>
            <a:endParaRPr lang="cs-CZ" sz="2000" dirty="0"/>
          </a:p>
          <a:p>
            <a:pPr marL="342900" indent="-34290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/>
              <a:t>Beneficiaries will be added to PA1, SO3 - </a:t>
            </a:r>
            <a:r>
              <a:rPr lang="en-gb" sz="2000" i="1"/>
              <a:t>legal successors of the regional councils of cohesion regions according to legislation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7941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896544"/>
          </a:xfrm>
        </p:spPr>
        <p:txBody>
          <a:bodyPr rtlCol="0">
            <a:no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Indicator changes in SO 1-1</a:t>
            </a:r>
          </a:p>
          <a:p>
            <a:pPr marL="285750" indent="-285750" algn="just" rtl="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/>
              <a:t>Modification of </a:t>
            </a:r>
            <a:r>
              <a:rPr lang="en-gb" sz="2000" i="1"/>
              <a:t>result</a:t>
            </a:r>
            <a:r>
              <a:rPr lang="en-gb" sz="2000"/>
              <a:t> indicators: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Change of data source from MA to MoRD-NCA (data are obtained from MoRD-NCA) for indicator 82410, 82510, 82110, 81510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For indicators 82410 and 82110, the reporting frequency is reduced to once per 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en-gb" sz="1800"/>
              <a:t>2 years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Change of data source from MA to applicant/ beneficiary (A/B) for indicator 82520 (reported in wage-type projects)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Adjustment of target value for indicator 82520</a:t>
            </a:r>
            <a:endParaRPr lang="cs-CZ" sz="1800" dirty="0"/>
          </a:p>
          <a:p>
            <a:pPr marL="265113" indent="-265113" algn="just" rtl="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/>
              <a:t>Removed </a:t>
            </a:r>
            <a:r>
              <a:rPr lang="en-gb" sz="2000" i="1"/>
              <a:t>result</a:t>
            </a:r>
            <a:r>
              <a:rPr lang="en-gb" sz="2000"/>
              <a:t> indicator:</a:t>
            </a:r>
            <a:endParaRPr lang="cs-CZ" sz="2000" dirty="0"/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Indicator 81610 - value and definition do not correspond to the focus of OPTA projects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2977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896544"/>
          </a:xfrm>
        </p:spPr>
        <p:txBody>
          <a:bodyPr rtlCol="0">
            <a:no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Indicator changes in SO 1-1</a:t>
            </a:r>
          </a:p>
          <a:p>
            <a:pPr marL="265113" lvl="1" indent="-265113" algn="just" rtl="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2000"/>
              <a:t>Modification of </a:t>
            </a:r>
            <a:r>
              <a:rPr lang="en-gb" sz="2000" i="1"/>
              <a:t>output</a:t>
            </a:r>
            <a:r>
              <a:rPr lang="en-gb" sz="2000"/>
              <a:t> indicators:</a:t>
            </a:r>
            <a:endParaRPr lang="cs-CZ" sz="2000" i="1" dirty="0"/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Adjusted target values of indicators 82300, 82200, 80500, 81101, 60000 and 80600</a:t>
            </a:r>
          </a:p>
          <a:p>
            <a:pPr marL="285750" lvl="1" indent="-285750" algn="just" rtl="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2000"/>
              <a:t>Removal of </a:t>
            </a:r>
            <a:r>
              <a:rPr lang="en-gb" sz="2000" i="1"/>
              <a:t>output</a:t>
            </a:r>
            <a:r>
              <a:rPr lang="en-gb" sz="2000"/>
              <a:t> indicators:</a:t>
            </a:r>
            <a:endParaRPr lang="cs-CZ" sz="2000" dirty="0"/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Indicator 80200 lacks a clear link to activities, low informative value on the progress of projects</a:t>
            </a:r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Indicator 82100 was not performing because beneficiaries chose another indicator, namely 82000</a:t>
            </a:r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The definition of indicator 80800 corresponds to a result indicator rather than an output indicator, so it was not selected by any beneficiary</a:t>
            </a:r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The value and definition of indicator 81601 do not correspond to the focus of OPTA projects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649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Agenda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800052" lvl="1" indent="-342900" rtl="0">
              <a:buFont typeface="+mj-lt"/>
              <a:buAutoNum type="arabicPeriod"/>
            </a:pPr>
            <a:r>
              <a:rPr lang="en-gb" sz="1400" b="1"/>
              <a:t>	Opening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2.	Information on the settlement of the main conclusions of the 9th OPTA MC meeting </a:t>
            </a:r>
            <a:endParaRPr lang="cs-CZ" sz="1400" b="1" dirty="0"/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	Current information of the OPTA MA and preparation of OPTA 2021+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3.	Information on financial absorption under OPTA 2014–2020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4.	OP revision (4th revision of the programme)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5.	Approval of the Evaluation Plan update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6.	Approval of the Report on the Implementation of the Evaluation Plan 2019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7.	Approval of the Annual Communication Plan for 2020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8.	Miscellaneous</a:t>
            </a:r>
          </a:p>
          <a:p>
            <a:pPr marL="457152" lvl="1" indent="0" rtl="0"/>
            <a:endParaRPr lang="cs-CZ" sz="1400" b="1" dirty="0"/>
          </a:p>
          <a:p>
            <a:pPr marL="457152" lvl="1" indent="0" rtl="0"/>
            <a:r>
              <a:rPr lang="en-gb" sz="1400" b="1"/>
              <a:t>9.	Summary of the main conclusions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19318" y="1268760"/>
            <a:ext cx="8424936" cy="4968552"/>
          </a:xfrm>
        </p:spPr>
        <p:txBody>
          <a:bodyPr rtlCol="0">
            <a:no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Indicator changes in SO 1-2</a:t>
            </a:r>
          </a:p>
          <a:p>
            <a:pPr marL="285750" indent="-28575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/>
              <a:t>Modification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Adjusted target values of indicators 80001 and 80103</a:t>
            </a:r>
            <a:endParaRPr lang="cs-CZ" sz="1600" dirty="0"/>
          </a:p>
          <a:p>
            <a:pPr marL="265113" indent="-265113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/>
              <a:t>Removal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  <a:endParaRPr lang="cs-CZ" sz="1800" dirty="0"/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Indicators 80500, 82300, 82200 have a weak link to the activities supported </a:t>
            </a:r>
            <a:r>
              <a:rPr lang="cs-CZ" sz="1600" dirty="0"/>
              <a:t/>
            </a:r>
            <a:br>
              <a:rPr lang="cs-CZ" sz="1600" dirty="0"/>
            </a:br>
            <a:r>
              <a:rPr lang="en-gb" sz="1600"/>
              <a:t>in SO 1-2, the informative value is weak and therefore they are not pursued in projects</a:t>
            </a:r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Indicators 82000 and 60000 were not selected by the beneficiaries in any project</a:t>
            </a:r>
          </a:p>
          <a:p>
            <a:pPr marL="0" indent="0" algn="just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Indicator changes in SO 1-3</a:t>
            </a:r>
            <a:endParaRPr lang="cs-CZ" sz="2000" b="1" dirty="0"/>
          </a:p>
          <a:p>
            <a:pPr marL="285750" indent="-28575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/>
              <a:t>Modification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Adjusted target values of indicators 80500, 82000, 60000, 82200</a:t>
            </a:r>
            <a:endParaRPr lang="cs-CZ" sz="1600" dirty="0"/>
          </a:p>
          <a:p>
            <a:pPr marL="265113" indent="-265113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/>
              <a:t>Removal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Indicator 80200 has a weak link to the activities in SO 1-3, the informative value is weak </a:t>
            </a:r>
            <a:endParaRPr lang="cs-CZ" sz="1600" dirty="0"/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Indicators 81101 and 82300 were not selected by the beneficiaries in any project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0147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19318" y="1268760"/>
            <a:ext cx="8424936" cy="4896544"/>
          </a:xfrm>
        </p:spPr>
        <p:txBody>
          <a:bodyPr rtlCol="0">
            <a:no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Indicator changes in SO 1-4</a:t>
            </a:r>
          </a:p>
          <a:p>
            <a:pPr marL="285750" indent="-285750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/>
              <a:t>Modification of </a:t>
            </a:r>
            <a:r>
              <a:rPr lang="en-gb" sz="1800" i="1"/>
              <a:t>result</a:t>
            </a:r>
            <a:r>
              <a:rPr lang="en-gb" sz="1800"/>
              <a:t> indicators:</a:t>
            </a:r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Adjusted target values of indicators 82520 and 80920</a:t>
            </a:r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Change of data source from MA to MoRD-NCA (data are obtained from MoRD-NCA) for indicators 82410 and 82110, and reduced reporting frequency to once every 2 years</a:t>
            </a:r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Change of data source from MA to applicant/ beneficiary (A/B) for indicator 82520 (reported in wage-type projects)</a:t>
            </a:r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Change of data source from MA to AA (data are obtained from AA) for indicator 80920</a:t>
            </a:r>
          </a:p>
          <a:p>
            <a:pPr marL="285750" indent="-285750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1800"/>
              <a:t>Modification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  <a:endParaRPr lang="cs-CZ" sz="1800" dirty="0"/>
          </a:p>
          <a:p>
            <a:pPr marL="712788" lvl="1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Adjusted target values of indicators 82200, 81101, 60000, 82100, 80902, 80905</a:t>
            </a:r>
            <a:endParaRPr lang="cs-CZ" sz="1600" dirty="0"/>
          </a:p>
          <a:p>
            <a:pPr marL="285750" indent="-285750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1800"/>
              <a:t>Removal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Indicators 82300 and 82000 were not selected by the beneficiaries in any project </a:t>
            </a:r>
            <a:endParaRPr lang="cs-CZ" sz="1600" dirty="0"/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600"/>
              <a:t>Indicator 80500 has a weak link to the activities in SO 1-4, the informative value is weak</a:t>
            </a:r>
            <a:endParaRPr lang="cs-CZ" sz="1600" dirty="0"/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0917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19318" y="1268760"/>
            <a:ext cx="8424936" cy="4896544"/>
          </a:xfrm>
        </p:spPr>
        <p:txBody>
          <a:bodyPr rtlCol="0">
            <a:no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Indicator changes in SO 2-1</a:t>
            </a:r>
          </a:p>
          <a:p>
            <a:pPr marL="285750" indent="-28575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/>
              <a:t>Modified </a:t>
            </a:r>
            <a:r>
              <a:rPr lang="en-gb" sz="1800" i="1"/>
              <a:t>result</a:t>
            </a:r>
            <a:r>
              <a:rPr lang="en-gb" sz="1800"/>
              <a:t> indicator: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Adjusted target value for indicator 83420, changed data source from MA to MoRD-NCA (data are obtained from MoRD-NCA) and at the same time reduced reporting frequency to once every 2 years</a:t>
            </a:r>
          </a:p>
          <a:p>
            <a:pPr marL="285750" indent="-28575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1800"/>
              <a:t>Modification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  <a:endParaRPr lang="cs-CZ" sz="1800" dirty="0"/>
          </a:p>
          <a:p>
            <a:pPr marL="712788" lvl="1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Adjusted target values of indicators 83100, 82300, 82200, 80200, 83200, 83000</a:t>
            </a:r>
          </a:p>
          <a:p>
            <a:pPr marL="285750" indent="-28575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1800"/>
              <a:t>Removal of </a:t>
            </a:r>
            <a:r>
              <a:rPr lang="en-gb" sz="1800" i="1"/>
              <a:t>output</a:t>
            </a:r>
            <a:r>
              <a:rPr lang="en-gb" sz="1800"/>
              <a:t> indicators: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Indicator 60000 has a weak link to the activities in SO 2-1, its informative value is low</a:t>
            </a:r>
          </a:p>
          <a:p>
            <a:pPr marL="712788" indent="-266700" algn="just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Indicators 82000 and 83300 were not selected by the beneficiaries in any project</a:t>
            </a:r>
            <a:endParaRPr lang="cs-CZ" sz="1800" dirty="0">
              <a:solidFill>
                <a:srgbClr val="FF0000"/>
              </a:solidFill>
            </a:endParaRPr>
          </a:p>
          <a:p>
            <a:pPr marL="0" indent="0" rtl="0">
              <a:spcBef>
                <a:spcPts val="600"/>
              </a:spcBef>
              <a:spcAft>
                <a:spcPts val="600"/>
              </a:spcAft>
              <a:tabLst>
                <a:tab pos="623888" algn="l"/>
                <a:tab pos="627063" algn="l"/>
              </a:tabLst>
            </a:pPr>
            <a:r>
              <a:rPr lang="en-gb" sz="1800"/>
              <a:t>After the revision is approved by the Commission, the OPTA Management Documentation will be modified in MS2014+.</a:t>
            </a:r>
            <a:endParaRPr lang="cs-CZ" sz="1800" dirty="0"/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5844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19318" y="1268760"/>
            <a:ext cx="8424936" cy="4896544"/>
          </a:xfrm>
        </p:spPr>
        <p:txBody>
          <a:bodyPr rtlCol="0">
            <a:no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sz="2000" b="1"/>
              <a:t>Added beneficiary in SO 1-3</a:t>
            </a:r>
          </a:p>
          <a:p>
            <a:pPr marL="285750" indent="-285750" algn="just" rt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3888" algn="l"/>
                <a:tab pos="627063" algn="l"/>
              </a:tabLst>
            </a:pPr>
            <a:r>
              <a:rPr lang="en-gb" sz="1800"/>
              <a:t>Based on the forthcoming amendment to Act No 248/2000 Coll. on regional development support, the managing authorities of ROPs 2007-2013 will be gradually replaced by legal successors who will be eligible beneficiaries</a:t>
            </a:r>
            <a:endParaRPr lang="cs-CZ" sz="1800" dirty="0"/>
          </a:p>
          <a:p>
            <a:pPr marL="712788" lvl="1" indent="-266700" algn="just" rt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r>
              <a:rPr lang="en-gb" sz="1800"/>
              <a:t>Managing Authorities of ROPs 2007–2013 </a:t>
            </a:r>
            <a:r>
              <a:rPr lang="en-gb" sz="1800" i="1"/>
              <a:t>and their legal successors according to legislation</a:t>
            </a:r>
            <a:r>
              <a:rPr lang="en-gb" sz="1800"/>
              <a:t>.</a:t>
            </a:r>
          </a:p>
          <a:p>
            <a:pPr marL="0" indent="0" rtl="0">
              <a:spcBef>
                <a:spcPts val="600"/>
              </a:spcBef>
              <a:spcAft>
                <a:spcPts val="600"/>
              </a:spcAft>
              <a:tabLst>
                <a:tab pos="623888" algn="l"/>
                <a:tab pos="627063" algn="l"/>
              </a:tabLst>
            </a:pPr>
            <a:endParaRPr lang="cs-CZ" sz="1800" dirty="0"/>
          </a:p>
          <a:p>
            <a:pPr marL="0" indent="0" rtl="0">
              <a:spcBef>
                <a:spcPts val="600"/>
              </a:spcBef>
              <a:spcAft>
                <a:spcPts val="600"/>
              </a:spcAft>
              <a:tabLst>
                <a:tab pos="623888" algn="l"/>
                <a:tab pos="627063" algn="l"/>
              </a:tabLst>
            </a:pPr>
            <a:r>
              <a:rPr lang="en-gb" sz="1800"/>
              <a:t>After the revision is approved by the Commission, the OPTA Management Documentation will be modified along with data in MS2014+.</a:t>
            </a:r>
            <a:endParaRPr lang="cs-CZ" sz="1800" dirty="0"/>
          </a:p>
          <a:p>
            <a:pPr marL="712788" indent="-266700" rt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3888" algn="l"/>
                <a:tab pos="627063" algn="l"/>
              </a:tabLst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>
              <a:spcAft>
                <a:spcPts val="600"/>
              </a:spcAft>
            </a:pPr>
            <a:r>
              <a:rPr lang="en-gb"/>
              <a:t>Fourth programme revision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857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043608" y="2564904"/>
            <a:ext cx="7058025" cy="1569650"/>
          </a:xfrm>
          <a:prstGeom prst="rect">
            <a:avLst/>
          </a:prstGeom>
          <a:noFill/>
        </p:spPr>
        <p:txBody>
          <a:bodyPr lIns="91431" tIns="45715" rIns="91431" bIns="45715" rtlCol="0">
            <a:spAutoFit/>
          </a:bodyPr>
          <a:lstStyle/>
          <a:p>
            <a:pPr algn="ctr" rtl="0">
              <a:defRPr/>
            </a:pPr>
            <a:r>
              <a:rPr lang="en-gb" sz="3200" b="1">
                <a:solidFill>
                  <a:srgbClr val="000099"/>
                </a:solidFill>
              </a:rPr>
              <a:t>5. </a:t>
            </a:r>
          </a:p>
          <a:p>
            <a:pPr marL="342864" indent="-342864" algn="ctr" rtl="0">
              <a:defRPr/>
            </a:pPr>
            <a:r>
              <a:rPr lang="en-gb" sz="3200" b="1">
                <a:solidFill>
                  <a:srgbClr val="000099"/>
                </a:solidFill>
              </a:rPr>
              <a:t>Approval of the Evaluation Plan update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464496"/>
          </a:xfrm>
        </p:spPr>
        <p:txBody>
          <a:bodyPr rtlCol="0">
            <a:normAutofit/>
          </a:bodyPr>
          <a:lstStyle/>
          <a:p>
            <a:pPr marL="0" indent="0" algn="ctr" rtl="0"/>
            <a:r>
              <a:rPr lang="en-gb" b="1" dirty="0"/>
              <a:t>Evaluation of PA 1</a:t>
            </a:r>
          </a:p>
          <a:p>
            <a:pPr marL="0" indent="0" algn="just" rtl="0"/>
            <a:endParaRPr lang="cs-CZ" b="1" dirty="0"/>
          </a:p>
          <a:p>
            <a:pPr marL="0" indent="0" algn="just" rtl="0"/>
            <a:r>
              <a:rPr lang="en-gb" b="1" dirty="0"/>
              <a:t>Evaluation objectives: </a:t>
            </a:r>
            <a:endParaRPr lang="cs-CZ" b="1" dirty="0"/>
          </a:p>
          <a:p>
            <a:pPr marL="457200" indent="-457200" algn="just" rtl="0">
              <a:buFont typeface="Arial" panose="020B0604020202020204" pitchFamily="34" charset="0"/>
              <a:buChar char="•"/>
            </a:pPr>
            <a:r>
              <a:rPr lang="en-gb" dirty="0"/>
              <a:t>evaluation of achievement of PA1 objectives </a:t>
            </a:r>
          </a:p>
          <a:p>
            <a:pPr marL="457200" indent="-457200" algn="just" rtl="0">
              <a:buFont typeface="Arial" panose="020B0604020202020204" pitchFamily="34" charset="0"/>
              <a:buChar char="•"/>
            </a:pPr>
            <a:r>
              <a:rPr lang="en-gb" dirty="0"/>
              <a:t>evaluation of administrative </a:t>
            </a:r>
            <a:r>
              <a:rPr lang="cs-CZ" dirty="0" err="1" smtClean="0"/>
              <a:t>burden</a:t>
            </a:r>
            <a:r>
              <a:rPr lang="en-gb" dirty="0" smtClean="0"/>
              <a:t> </a:t>
            </a:r>
            <a:r>
              <a:rPr lang="en-gb" dirty="0"/>
              <a:t>and the targeting of activities/ tools under PA1 </a:t>
            </a:r>
          </a:p>
          <a:p>
            <a:pPr marL="1714323" lvl="4" indent="0" algn="just" rtl="0"/>
            <a:endParaRPr lang="cs-CZ" dirty="0"/>
          </a:p>
          <a:p>
            <a:pPr marL="0" indent="0" rtl="0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91264" cy="1224136"/>
          </a:xfrm>
        </p:spPr>
        <p:txBody>
          <a:bodyPr rtlCol="0"/>
          <a:lstStyle/>
          <a:p>
            <a:pPr algn="ctr" rtl="0"/>
            <a:r>
              <a:rPr lang="en-gb"/>
              <a:t>Reasons for changing the evaluation plan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3519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88840"/>
            <a:ext cx="8291264" cy="4176464"/>
          </a:xfrm>
        </p:spPr>
        <p:txBody>
          <a:bodyPr rtlCol="0">
            <a:normAutofit fontScale="85000" lnSpcReduction="20000"/>
          </a:bodyPr>
          <a:lstStyle/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b="1"/>
              <a:t>The intent prepared in cooperation with NCA evaluation unit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b="1"/>
              <a:t>Consulted with MA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b="1"/>
              <a:t>Budget: CZK 500 thousand</a:t>
            </a:r>
            <a:endParaRPr lang="cs-CZ" b="1" dirty="0"/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/>
              <a:t>Evaluation of the interface setting between the “large TA” - OPTA and “small TAs” - Technical Assistance priority axes in other OPs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/>
              <a:t>Monitoring/ analysis of projects, activities, costs paid from TA by OPTA and other OPs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/>
              <a:t>Analysis of the applicability of simplified cost options to activities supported from the OPTA and TA priority axes of other OPs.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52928" cy="864096"/>
          </a:xfrm>
        </p:spPr>
        <p:txBody>
          <a:bodyPr rtlCol="0"/>
          <a:lstStyle/>
          <a:p>
            <a:pPr algn="ctr" rtl="0"/>
            <a:r>
              <a:rPr lang="en-gb"/>
              <a:t>Evaluation of technical assistance settings under the Partnership Agreement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8941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036390" y="2708920"/>
            <a:ext cx="7058025" cy="1569650"/>
          </a:xfrm>
          <a:prstGeom prst="rect">
            <a:avLst/>
          </a:prstGeom>
          <a:noFill/>
        </p:spPr>
        <p:txBody>
          <a:bodyPr lIns="91431" tIns="45715" rIns="91431" bIns="45715" rtlCol="0">
            <a:spAutoFit/>
          </a:bodyPr>
          <a:lstStyle/>
          <a:p>
            <a:pPr algn="ctr" rtl="0">
              <a:defRPr/>
            </a:pPr>
            <a:r>
              <a:rPr lang="en-gb" sz="3200" b="1">
                <a:solidFill>
                  <a:srgbClr val="000099"/>
                </a:solidFill>
              </a:rPr>
              <a:t>6. </a:t>
            </a:r>
          </a:p>
          <a:p>
            <a:pPr marL="342864" indent="-342864" algn="ctr" rtl="0">
              <a:defRPr/>
            </a:pPr>
            <a:r>
              <a:rPr lang="en-gb" sz="3200" b="1">
                <a:solidFill>
                  <a:srgbClr val="000099"/>
                </a:solidFill>
              </a:rPr>
              <a:t>Approval of the Report on the Implementation of the Evaluation Plan 2019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1692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OPTA evaluation - 2019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1519" y="1628800"/>
            <a:ext cx="8712969" cy="440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281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91264" cy="792088"/>
          </a:xfrm>
        </p:spPr>
        <p:txBody>
          <a:bodyPr rtlCol="0"/>
          <a:lstStyle/>
          <a:p>
            <a:pPr algn="ctr" rtl="0"/>
            <a:r>
              <a:rPr lang="en-gb" sz="3400"/>
              <a:t>Overview of the implementation of the 2019 Evaluation Plan</a:t>
            </a:r>
            <a:endParaRPr lang="cs-CZ" sz="3400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464496"/>
          </a:xfrm>
        </p:spPr>
        <p:txBody>
          <a:bodyPr rtlCol="0">
            <a:normAutofit/>
          </a:bodyPr>
          <a:lstStyle/>
          <a:p>
            <a:pPr marL="742950" indent="-742950" rtl="0">
              <a:lnSpc>
                <a:spcPct val="150000"/>
              </a:lnSpc>
              <a:buFont typeface="+mj-lt"/>
              <a:buAutoNum type="romanUcPeriod"/>
            </a:pPr>
            <a:r>
              <a:rPr lang="en-gb" sz="3400" b="1" dirty="0"/>
              <a:t>Monitoring System Evaluation</a:t>
            </a:r>
          </a:p>
          <a:p>
            <a:pPr marL="742950" indent="-742950" rtl="0">
              <a:lnSpc>
                <a:spcPct val="150000"/>
              </a:lnSpc>
              <a:buFont typeface="+mj-lt"/>
              <a:buAutoNum type="romanUcPeriod"/>
            </a:pPr>
            <a:r>
              <a:rPr lang="en-gb" sz="3400" b="1" dirty="0"/>
              <a:t>Evaluation of PA1/ Evaluation of technical assistance settings under the Partnership Agreement</a:t>
            </a:r>
          </a:p>
        </p:txBody>
      </p:sp>
    </p:spTree>
    <p:extLst>
      <p:ext uri="{BB962C8B-B14F-4D97-AF65-F5344CB8AC3E}">
        <p14:creationId xmlns:p14="http://schemas.microsoft.com/office/powerpoint/2010/main" val="348351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1. Opening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 eaLnBrk="1" hangingPunct="1">
              <a:buFont typeface="Arial" charset="0"/>
              <a:buChar char="•"/>
            </a:pPr>
            <a:r>
              <a:rPr lang="en-gb">
                <a:latin typeface="Arial" charset="0"/>
                <a:cs typeface="Arial" charset="0"/>
              </a:rPr>
              <a:t>Opening remarks by a representative of OPTA MA</a:t>
            </a:r>
            <a:endParaRPr lang="cs-CZ" dirty="0">
              <a:latin typeface="Arial" charset="0"/>
              <a:cs typeface="Arial" charset="0"/>
            </a:endParaRPr>
          </a:p>
          <a:p>
            <a:pPr rtl="0" eaLnBrk="1" hangingPunct="1">
              <a:buFont typeface="Arial" charset="0"/>
              <a:buChar char="•"/>
            </a:pPr>
            <a:endParaRPr lang="cs-CZ" dirty="0">
              <a:latin typeface="Arial" charset="0"/>
              <a:cs typeface="Arial" charset="0"/>
            </a:endParaRPr>
          </a:p>
          <a:p>
            <a:pPr rtl="0" eaLnBrk="1" hangingPunct="1">
              <a:buFont typeface="Arial" charset="0"/>
              <a:buChar char="•"/>
            </a:pPr>
            <a:r>
              <a:rPr lang="en-gb">
                <a:latin typeface="Arial" charset="0"/>
                <a:cs typeface="Arial" charset="0"/>
              </a:rPr>
              <a:t>Opening remarks by a representative of the Commission</a:t>
            </a:r>
          </a:p>
          <a:p>
            <a:pPr marL="0" indent="0" rtl="0" eaLnBrk="1" hangingPunct="1"/>
            <a:endParaRPr lang="cs-CZ" dirty="0">
              <a:latin typeface="Arial" charset="0"/>
              <a:cs typeface="Arial" charset="0"/>
            </a:endParaRPr>
          </a:p>
          <a:p>
            <a:pPr rtl="0" eaLnBrk="1" hangingPunct="1">
              <a:buFont typeface="Arial" charset="0"/>
              <a:buChar char="•"/>
            </a:pPr>
            <a:r>
              <a:rPr lang="en-gb">
                <a:latin typeface="Arial" charset="0"/>
                <a:cs typeface="Arial" charset="0"/>
              </a:rPr>
              <a:t>Discussion of the agenda</a:t>
            </a:r>
          </a:p>
          <a:p>
            <a:pPr rtl="0"/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5" cy="4896544"/>
          </a:xfrm>
        </p:spPr>
        <p:txBody>
          <a:bodyPr rtlCol="0">
            <a:normAutofit lnSpcReduction="10000"/>
          </a:bodyPr>
          <a:lstStyle/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1800" b="1"/>
              <a:t>Supplier: EACE</a:t>
            </a:r>
            <a:endParaRPr lang="cs-CZ" sz="1800" b="1" dirty="0"/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1800" b="1"/>
              <a:t>Intent discussed with NCA Evaluation Unit and the MoRD Dept. of Monitoring System Admin.</a:t>
            </a:r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1800" b="1"/>
              <a:t>CZK 1,093 mil. excl. VAT</a:t>
            </a:r>
          </a:p>
          <a:p>
            <a:pPr marL="0" indent="0" algn="just" rtl="0"/>
            <a:endParaRPr lang="cs-CZ" sz="1800" b="1" dirty="0"/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1800" b="1"/>
              <a:t>Focus of the evaluation:</a:t>
            </a:r>
            <a:endParaRPr lang="cs-CZ" sz="1800" b="1" dirty="0"/>
          </a:p>
          <a:p>
            <a:pPr marL="685800" lvl="1" indent="-342900" algn="just" rtl="0">
              <a:buFont typeface="Wingdings" panose="05000000000000000000" pitchFamily="2" charset="2"/>
              <a:buChar char="Ø"/>
            </a:pPr>
            <a:r>
              <a:rPr lang="en-gb" sz="1800"/>
              <a:t>Analysis of selected MS2014+ functionalities and recommendations for streamlining their incorporation.</a:t>
            </a:r>
          </a:p>
          <a:p>
            <a:pPr marL="685800" lvl="1" indent="-342900" algn="just" rtl="0">
              <a:buFont typeface="Wingdings" panose="05000000000000000000" pitchFamily="2" charset="2"/>
              <a:buChar char="Ø"/>
            </a:pPr>
            <a:r>
              <a:rPr lang="en-gb" sz="1800"/>
              <a:t>Analysis of the scope of attachments entered into MS2014+ and recommendations for more efficient administration of these documents.</a:t>
            </a:r>
          </a:p>
          <a:p>
            <a:pPr marL="685800" lvl="1" indent="-342900" algn="just" rtl="0">
              <a:buFont typeface="Wingdings" panose="05000000000000000000" pitchFamily="2" charset="2"/>
              <a:buChar char="Ø"/>
            </a:pPr>
            <a:r>
              <a:rPr lang="en-gb" sz="1800"/>
              <a:t>Analysis of the system of settling suggestions for the development of MS2014+ (CRM module) and of the system for incorporation of defect/incident reporting (RIM module) and recommendations to improve these systems.</a:t>
            </a:r>
          </a:p>
          <a:p>
            <a:pPr marL="685800" lvl="1" indent="-342900" algn="just" rtl="0">
              <a:buFont typeface="Wingdings" panose="05000000000000000000" pitchFamily="2" charset="2"/>
              <a:buChar char="Ø"/>
            </a:pPr>
            <a:r>
              <a:rPr lang="en-gb" sz="1800"/>
              <a:t>Testing the user-friendliness of ISKP14+ from the perspective of the applicant/beneficiary and recommendations for its improvement.</a:t>
            </a:r>
          </a:p>
          <a:p>
            <a:pPr marL="685800" lvl="1" indent="-342900" rtl="0">
              <a:buFont typeface="Arial" panose="020B0604020202020204" pitchFamily="34" charset="0"/>
              <a:buChar char="•"/>
            </a:pPr>
            <a:endParaRPr lang="cs-CZ" b="1" i="1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rtl="0"/>
            <a:r>
              <a:rPr lang="en-gb"/>
              <a:t>1. Monitoring System Evaluation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011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72716" y="1628800"/>
            <a:ext cx="8136903" cy="4464496"/>
          </a:xfrm>
        </p:spPr>
        <p:txBody>
          <a:bodyPr rtlCol="0">
            <a:normAutofit fontScale="85000" lnSpcReduction="10000"/>
          </a:bodyPr>
          <a:lstStyle/>
          <a:p>
            <a:pPr marL="342900" indent="-342900" algn="just" rtl="0">
              <a:buFont typeface="Arial" panose="020B0604020202020204" pitchFamily="34" charset="0"/>
              <a:buChar char="•"/>
            </a:pPr>
            <a:endParaRPr lang="cs-CZ" sz="1800" b="1" dirty="0"/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2400" b="1"/>
              <a:t>It will be developed by an external supplier </a:t>
            </a:r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2400" b="1"/>
              <a:t>The intent has been commented and approved</a:t>
            </a:r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2400" b="1"/>
              <a:t>Public contract before publication</a:t>
            </a:r>
            <a:endParaRPr lang="cs-CZ" sz="2400" b="1" dirty="0"/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2400" b="1"/>
              <a:t>Budget: CZK 500 thous. excl. VAT</a:t>
            </a:r>
          </a:p>
          <a:p>
            <a:pPr marL="0" indent="0" algn="just" rtl="0"/>
            <a:endParaRPr lang="cs-CZ" sz="2400" b="1" dirty="0"/>
          </a:p>
          <a:p>
            <a:pPr marL="342900" indent="-342900" algn="just" rtl="0">
              <a:buFont typeface="Arial" panose="020B0604020202020204" pitchFamily="34" charset="0"/>
              <a:buChar char="•"/>
            </a:pPr>
            <a:r>
              <a:rPr lang="en-gb" sz="2400" b="1"/>
              <a:t>Focus of the evaluation:</a:t>
            </a:r>
            <a:endParaRPr lang="cs-CZ" sz="2400" b="1" dirty="0"/>
          </a:p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en-gb" sz="2400"/>
              <a:t>Evaluation of the interface setting between the “large TA” - OPTA and “small TAs” - Technical Assistance priority axes in other OPs</a:t>
            </a:r>
          </a:p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en-gb" sz="2400"/>
              <a:t>Monitoring/analysis of projects, activities, costs paid from TA by OPTA and other OPs</a:t>
            </a:r>
          </a:p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en-gb" sz="2400"/>
              <a:t>Analysis of the applicability of simplified cost options to activities supported from the OPTA and TA priority axes of other OPs.</a:t>
            </a:r>
          </a:p>
          <a:p>
            <a:pPr rtl="0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rtl="0"/>
            <a:r>
              <a:rPr lang="en-gb" dirty="0"/>
              <a:t>2. Evaluation of </a:t>
            </a:r>
            <a:r>
              <a:rPr lang="cs-CZ" dirty="0" smtClean="0"/>
              <a:t>T</a:t>
            </a:r>
            <a:r>
              <a:rPr lang="en-gb" dirty="0" err="1" smtClean="0"/>
              <a:t>echnical</a:t>
            </a:r>
            <a:r>
              <a:rPr lang="en-gb" dirty="0" smtClean="0"/>
              <a:t> </a:t>
            </a:r>
            <a:r>
              <a:rPr lang="cs-CZ" dirty="0"/>
              <a:t>A</a:t>
            </a:r>
            <a:r>
              <a:rPr lang="en-gb" dirty="0" err="1" smtClean="0"/>
              <a:t>ssistance</a:t>
            </a:r>
            <a:r>
              <a:rPr lang="en-gb" dirty="0" smtClean="0"/>
              <a:t> </a:t>
            </a:r>
            <a:r>
              <a:rPr lang="cs-CZ" dirty="0"/>
              <a:t>S</a:t>
            </a:r>
            <a:r>
              <a:rPr lang="en-gb" dirty="0" err="1" smtClean="0"/>
              <a:t>ettings</a:t>
            </a:r>
            <a:r>
              <a:rPr lang="en-gb" dirty="0" smtClean="0"/>
              <a:t> </a:t>
            </a:r>
            <a:r>
              <a:rPr lang="en-gb" dirty="0"/>
              <a:t>under the Partnership Agreement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7598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26447" y="548680"/>
            <a:ext cx="8291264" cy="864096"/>
          </a:xfrm>
        </p:spPr>
        <p:txBody>
          <a:bodyPr rtlCol="0"/>
          <a:lstStyle/>
          <a:p>
            <a:pPr algn="ctr" rtl="0"/>
            <a:r>
              <a:rPr lang="en-gb"/>
              <a:t>Recommendations from the completed evaluation - Evaluation of the Indicator System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464496"/>
          </a:xfrm>
        </p:spPr>
        <p:txBody>
          <a:bodyPr rtlCol="0">
            <a:normAutofit fontScale="92500" lnSpcReduction="20000"/>
          </a:bodyPr>
          <a:lstStyle/>
          <a:p>
            <a:pPr marL="457200" lvl="0" indent="-457200" algn="just" rtl="0">
              <a:buFont typeface="Wingdings" panose="05000000000000000000" pitchFamily="2" charset="2"/>
              <a:buChar char="Ø"/>
            </a:pPr>
            <a:endParaRPr lang="cs-CZ" dirty="0">
              <a:solidFill>
                <a:prstClr val="black"/>
              </a:solidFill>
            </a:endParaRPr>
          </a:p>
          <a:p>
            <a:pPr marL="457200" lvl="0" indent="-457200" algn="just" rtl="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prstClr val="black"/>
                </a:solidFill>
              </a:rPr>
              <a:t>conclusions and recommendations - MC informed on 21.05.2019 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dirty="0"/>
              <a:t>10 recommendations were formulated by the evaluator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dirty="0"/>
              <a:t>2 recommendations - resolved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dirty="0"/>
              <a:t>6 recommendations concern the preparation of the next OPTA 2021-2027</a:t>
            </a:r>
          </a:p>
          <a:p>
            <a:pPr marL="457200" indent="-457200" algn="just" rtl="0">
              <a:buFont typeface="Wingdings" panose="05000000000000000000" pitchFamily="2" charset="2"/>
              <a:buChar char="Ø"/>
            </a:pPr>
            <a:r>
              <a:rPr lang="en-gb" dirty="0"/>
              <a:t>2 recommendations incorporated - </a:t>
            </a:r>
            <a:r>
              <a:rPr lang="cs-CZ" dirty="0" err="1" smtClean="0"/>
              <a:t>Programme</a:t>
            </a:r>
            <a:r>
              <a:rPr lang="en-gb" dirty="0" smtClean="0"/>
              <a:t> </a:t>
            </a:r>
            <a:r>
              <a:rPr lang="en-gb" dirty="0"/>
              <a:t>revision </a:t>
            </a:r>
          </a:p>
          <a:p>
            <a:pPr marL="0" indent="0" algn="just" rtl="0"/>
            <a:r>
              <a:rPr lang="en-gb" dirty="0"/>
              <a:t>     </a:t>
            </a:r>
          </a:p>
          <a:p>
            <a:pPr marL="0" indent="0"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37633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ovéPole 6"/>
          <p:cNvSpPr txBox="1">
            <a:spLocks noChangeArrowheads="1"/>
          </p:cNvSpPr>
          <p:nvPr/>
        </p:nvSpPr>
        <p:spPr bwMode="auto">
          <a:xfrm>
            <a:off x="1115566" y="2636912"/>
            <a:ext cx="7056437" cy="156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rtlCol="0">
            <a:spAutoFit/>
          </a:bodyPr>
          <a:lstStyle/>
          <a:p>
            <a:pPr algn="ctr" rtl="0"/>
            <a:r>
              <a:rPr lang="en-gb" sz="3200" b="1">
                <a:solidFill>
                  <a:srgbClr val="000099"/>
                </a:solidFill>
              </a:rPr>
              <a:t>7. </a:t>
            </a:r>
          </a:p>
          <a:p>
            <a:pPr algn="ctr" rtl="0"/>
            <a:r>
              <a:rPr lang="en-gb" sz="3200" b="1">
                <a:solidFill>
                  <a:srgbClr val="000099"/>
                </a:solidFill>
              </a:rPr>
              <a:t>Approval of the Annual Communication Plan for 2020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361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ovéPole 6"/>
          <p:cNvSpPr txBox="1">
            <a:spLocks noChangeArrowheads="1"/>
          </p:cNvSpPr>
          <p:nvPr/>
        </p:nvSpPr>
        <p:spPr bwMode="auto">
          <a:xfrm>
            <a:off x="1598090" y="1700808"/>
            <a:ext cx="5688013" cy="2062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rtlCol="0">
            <a:spAutoFit/>
          </a:bodyPr>
          <a:lstStyle/>
          <a:p>
            <a:pPr algn="ctr" rtl="0"/>
            <a:endParaRPr lang="cs-CZ" sz="3200" b="1" dirty="0">
              <a:solidFill>
                <a:srgbClr val="000099"/>
              </a:solidFill>
            </a:endParaRPr>
          </a:p>
          <a:p>
            <a:pPr algn="ctr" rtl="0"/>
            <a:endParaRPr lang="cs-CZ" sz="3200" b="1" dirty="0">
              <a:solidFill>
                <a:srgbClr val="000099"/>
              </a:solidFill>
            </a:endParaRPr>
          </a:p>
          <a:p>
            <a:pPr algn="ctr" rtl="0"/>
            <a:r>
              <a:rPr lang="en-gb" sz="3200" b="1">
                <a:solidFill>
                  <a:srgbClr val="000099"/>
                </a:solidFill>
              </a:rPr>
              <a:t>8. </a:t>
            </a:r>
          </a:p>
          <a:p>
            <a:pPr algn="ctr" rtl="0"/>
            <a:r>
              <a:rPr lang="en-gb" sz="3200" b="1">
                <a:solidFill>
                  <a:srgbClr val="000099"/>
                </a:solidFill>
              </a:rPr>
              <a:t>Miscellaneous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899592" y="2708920"/>
            <a:ext cx="7058025" cy="1569650"/>
          </a:xfrm>
          <a:prstGeom prst="rect">
            <a:avLst/>
          </a:prstGeom>
          <a:noFill/>
        </p:spPr>
        <p:txBody>
          <a:bodyPr lIns="91431" tIns="45715" rIns="91431" bIns="45715" rtlCol="0">
            <a:spAutoFit/>
          </a:bodyPr>
          <a:lstStyle/>
          <a:p>
            <a:pPr algn="ctr" rtl="0">
              <a:defRPr/>
            </a:pPr>
            <a:r>
              <a:rPr lang="en-gb" sz="3200" b="1">
                <a:solidFill>
                  <a:srgbClr val="000099"/>
                </a:solidFill>
              </a:rPr>
              <a:t>9. </a:t>
            </a:r>
          </a:p>
          <a:p>
            <a:pPr marL="342864" indent="-342864" algn="ctr" rtl="0">
              <a:defRPr/>
            </a:pPr>
            <a:r>
              <a:rPr lang="en-gb" sz="3200" b="1">
                <a:solidFill>
                  <a:srgbClr val="000099"/>
                </a:solidFill>
              </a:rPr>
              <a:t>Summary of the main conclusions of the 10</a:t>
            </a:r>
            <a:r>
              <a:rPr lang="cs" sz="3200" b="1" baseline="30000">
                <a:solidFill>
                  <a:srgbClr val="000099"/>
                </a:solidFill>
              </a:rPr>
              <a:t>th</a:t>
            </a:r>
            <a:r>
              <a:rPr lang="cs" sz="3200" b="1">
                <a:solidFill>
                  <a:srgbClr val="000099"/>
                </a:solidFill>
              </a:rPr>
              <a:t> meeting of the OPTA 2014 - 2020 MC</a:t>
            </a:r>
            <a:endParaRPr lang="cs-CZ" sz="32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ovéPole 6"/>
          <p:cNvSpPr txBox="1">
            <a:spLocks noChangeArrowheads="1"/>
          </p:cNvSpPr>
          <p:nvPr/>
        </p:nvSpPr>
        <p:spPr bwMode="auto">
          <a:xfrm>
            <a:off x="1116013" y="2781300"/>
            <a:ext cx="7056437" cy="156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rtlCol="0">
            <a:spAutoFit/>
          </a:bodyPr>
          <a:lstStyle/>
          <a:p>
            <a:pPr algn="ctr" rtl="0"/>
            <a:r>
              <a:rPr lang="en-gb" sz="3200" b="1">
                <a:solidFill>
                  <a:srgbClr val="000099"/>
                </a:solidFill>
              </a:rPr>
              <a:t>Thank you for your attention.</a:t>
            </a:r>
          </a:p>
          <a:p>
            <a:pPr algn="ctr" rtl="0"/>
            <a:endParaRPr lang="cs-CZ" sz="3200" b="1" dirty="0">
              <a:solidFill>
                <a:srgbClr val="000099"/>
              </a:solidFill>
            </a:endParaRPr>
          </a:p>
          <a:p>
            <a:pPr algn="ctr" rtl="0"/>
            <a:r>
              <a:rPr lang="en-gb" sz="3200" b="1">
                <a:solidFill>
                  <a:srgbClr val="000099"/>
                </a:solidFill>
              </a:rPr>
              <a:t>optp@mmr.cz</a:t>
            </a:r>
            <a:endParaRPr lang="cs-CZ" sz="32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24744"/>
            <a:ext cx="8291264" cy="4176464"/>
          </a:xfrm>
        </p:spPr>
        <p:txBody>
          <a:bodyPr rtlCol="0" anchor="ctr"/>
          <a:lstStyle/>
          <a:p>
            <a:pPr algn="ctr" rtl="0">
              <a:spcBef>
                <a:spcPct val="0"/>
              </a:spcBef>
            </a:pPr>
            <a:endParaRPr lang="cs-CZ" sz="3200" b="1" dirty="0">
              <a:solidFill>
                <a:srgbClr val="000099"/>
              </a:solidFill>
              <a:ea typeface="+mj-ea"/>
            </a:endParaRPr>
          </a:p>
          <a:p>
            <a:pPr algn="ctr" rtl="0">
              <a:spcBef>
                <a:spcPct val="0"/>
              </a:spcBef>
            </a:pPr>
            <a:r>
              <a:rPr lang="en-gb" sz="3200" b="1">
                <a:solidFill>
                  <a:srgbClr val="000099"/>
                </a:solidFill>
                <a:ea typeface="+mj-ea"/>
              </a:rPr>
              <a:t>2. </a:t>
            </a:r>
            <a:r>
              <a:rPr lang="cs-CZ" sz="3200" b="1" dirty="0">
                <a:solidFill>
                  <a:srgbClr val="000099"/>
                </a:solidFill>
                <a:ea typeface="+mj-ea"/>
              </a:rPr>
              <a:t/>
            </a:r>
            <a:br>
              <a:rPr lang="cs-CZ" sz="3200" b="1" dirty="0">
                <a:solidFill>
                  <a:srgbClr val="000099"/>
                </a:solidFill>
                <a:ea typeface="+mj-ea"/>
              </a:rPr>
            </a:br>
            <a:r>
              <a:rPr lang="en-gb" sz="3200" b="1">
                <a:solidFill>
                  <a:srgbClr val="000099"/>
                </a:solidFill>
                <a:ea typeface="+mj-ea"/>
              </a:rPr>
              <a:t>Information on the settlement of the main conclusions of the 9th OPTA MC meeting  +  </a:t>
            </a:r>
          </a:p>
          <a:p>
            <a:pPr algn="ctr" rtl="0">
              <a:spcBef>
                <a:spcPct val="0"/>
              </a:spcBef>
            </a:pPr>
            <a:r>
              <a:rPr lang="en-gb" sz="3200" b="1">
                <a:solidFill>
                  <a:srgbClr val="000099"/>
                </a:solidFill>
                <a:ea typeface="+mj-ea"/>
              </a:rPr>
              <a:t>Current information of the OPTA MA and preparation of OPTA 2021+</a:t>
            </a:r>
          </a:p>
          <a:p>
            <a:pPr algn="ctr"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30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</a:pPr>
            <a:r>
              <a:rPr lang="en-gb" b="1"/>
              <a:t>Structure of OPTA 2021+</a:t>
            </a:r>
          </a:p>
          <a:p>
            <a:pPr marL="457153" indent="-457153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900" dirty="0"/>
          </a:p>
          <a:p>
            <a:pPr marL="457153" indent="-457153" rtl="0">
              <a:buFont typeface="Arial" panose="020B0604020202020204" pitchFamily="34" charset="0"/>
              <a:buChar char="•"/>
            </a:pPr>
            <a:r>
              <a:rPr lang="en-gb" sz="2400"/>
              <a:t>Priority 1 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Support for the implementation of EU funds</a:t>
            </a:r>
          </a:p>
          <a:p>
            <a:pPr marL="457153" indent="-457153" rtl="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/>
              <a:t>Priority 2 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Support of national and regional partners of EU funds (implementation according to Art. 32 of general regulation)</a:t>
            </a:r>
          </a:p>
          <a:p>
            <a:pPr marL="457153" indent="-457153" rtl="0">
              <a:buFont typeface="Arial" panose="020B0604020202020204" pitchFamily="34" charset="0"/>
              <a:buChar char="•"/>
            </a:pPr>
            <a:endParaRPr lang="cs-CZ" sz="2400" dirty="0"/>
          </a:p>
          <a:p>
            <a:pPr rtl="0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Preparations for the new period 2021+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360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/>
            <a:r>
              <a:rPr lang="en-gb" b="1"/>
              <a:t>Priority 1 - Support for the implementation of EU funds</a:t>
            </a:r>
          </a:p>
          <a:p>
            <a:pPr marL="457153" indent="-457153" rtl="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153" indent="-457153" rtl="0">
              <a:buFont typeface="Arial" panose="020B0604020202020204" pitchFamily="34" charset="0"/>
              <a:buChar char="•"/>
            </a:pPr>
            <a:r>
              <a:rPr lang="en-gb" sz="2400"/>
              <a:t>Activities similar to 2014-2020 plus: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Supporting the implementation of the RE:START strategy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Promoting social inclusion</a:t>
            </a:r>
            <a:endParaRPr lang="en-US" sz="2000" dirty="0"/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Support for the implementation of e-Government  </a:t>
            </a:r>
          </a:p>
          <a:p>
            <a:pPr marL="457153" indent="-457153" rtl="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153" indent="-457153" rtl="0">
              <a:buFont typeface="Arial" panose="020B0604020202020204" pitchFamily="34" charset="0"/>
              <a:buChar char="•"/>
            </a:pPr>
            <a:r>
              <a:rPr lang="en-gb" sz="2400"/>
              <a:t>Potential beneficiaries in the OPTA will be similar to 2014-2020 and in addition: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Ministry of Interior of the Czech Republic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Preparations for the new period 2021+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516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/>
            <a:r>
              <a:rPr lang="en-gb" b="1"/>
              <a:t>Priority 2 - Support of national and regional partners of EU funds</a:t>
            </a:r>
          </a:p>
          <a:p>
            <a:pPr marL="457153" indent="-457153" rtl="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153" indent="-457153" rtl="0">
              <a:buFont typeface="Arial" panose="020B0604020202020204" pitchFamily="34" charset="0"/>
              <a:buChar char="•"/>
            </a:pPr>
            <a:r>
              <a:rPr lang="en-gb" sz="2400"/>
              <a:t>Activities similar to 2014-2020 plus: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Support for CLLD, ITI and RSC implementation</a:t>
            </a:r>
            <a:endParaRPr lang="en-US" sz="2000" dirty="0"/>
          </a:p>
          <a:p>
            <a:pPr marL="457153" indent="-457153" rtl="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153" indent="-457153" rtl="0">
              <a:buFont typeface="Arial" panose="020B0604020202020204" pitchFamily="34" charset="0"/>
              <a:buChar char="•"/>
            </a:pPr>
            <a:r>
              <a:rPr lang="en-gb" sz="2400"/>
              <a:t>Potential beneficiaries in the OPTA will be similar to 2014-2020 and in addition: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6 cities (former ITDPs)</a:t>
            </a:r>
          </a:p>
          <a:p>
            <a:pPr marL="857162" lvl="1" indent="-457153" rtl="0">
              <a:buFont typeface="Wingdings" panose="05000000000000000000" pitchFamily="2" charset="2"/>
              <a:buChar char="Ø"/>
            </a:pPr>
            <a:r>
              <a:rPr lang="en-gb" sz="2000"/>
              <a:t>LAGs (approximately 180)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n-gb"/>
              <a:t>Preparations for the new period 2021+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6032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204864"/>
            <a:ext cx="7211144" cy="2016225"/>
          </a:xfrm>
        </p:spPr>
        <p:txBody>
          <a:bodyPr rtlCol="0"/>
          <a:lstStyle/>
          <a:p>
            <a:pPr algn="ctr" rtl="0"/>
            <a:r>
              <a:rPr lang="en-gb" sz="3200"/>
              <a:t>3. 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en-gb" sz="3200"/>
              <a:t>Information on financial absorption under OPTA 2014–2020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91264" cy="1080120"/>
          </a:xfrm>
        </p:spPr>
        <p:txBody>
          <a:bodyPr rtlCol="0"/>
          <a:lstStyle/>
          <a:p>
            <a:pPr algn="ctr" rtl="0"/>
            <a:r>
              <a:rPr lang="en-gb"/>
              <a:t>Current information about the operational programme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544522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n-gb" sz="1000" i="1"/>
              <a:t>Data as of 31.10.2019</a:t>
            </a:r>
          </a:p>
          <a:p>
            <a:pPr rtl="0"/>
            <a:r>
              <a:rPr lang="en-gb" sz="1000" i="1"/>
              <a:t>Source: MS2014+</a:t>
            </a:r>
            <a:endParaRPr lang="cs-CZ" sz="1000" i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858716"/>
              </p:ext>
            </p:extLst>
          </p:nvPr>
        </p:nvGraphicFramePr>
        <p:xfrm>
          <a:off x="395539" y="2276871"/>
          <a:ext cx="8280919" cy="3227482"/>
        </p:xfrm>
        <a:graphic>
          <a:graphicData uri="http://schemas.openxmlformats.org/drawingml/2006/table">
            <a:tbl>
              <a:tblPr/>
              <a:tblGrid>
                <a:gridCol w="812527">
                  <a:extLst>
                    <a:ext uri="{9D8B030D-6E8A-4147-A177-3AD203B41FA5}">
                      <a16:colId xmlns:a16="http://schemas.microsoft.com/office/drawing/2014/main" val="2152342231"/>
                    </a:ext>
                  </a:extLst>
                </a:gridCol>
                <a:gridCol w="973450">
                  <a:extLst>
                    <a:ext uri="{9D8B030D-6E8A-4147-A177-3AD203B41FA5}">
                      <a16:colId xmlns:a16="http://schemas.microsoft.com/office/drawing/2014/main" val="3608982808"/>
                    </a:ext>
                  </a:extLst>
                </a:gridCol>
                <a:gridCol w="1018829">
                  <a:extLst>
                    <a:ext uri="{9D8B030D-6E8A-4147-A177-3AD203B41FA5}">
                      <a16:colId xmlns:a16="http://schemas.microsoft.com/office/drawing/2014/main" val="3426074140"/>
                    </a:ext>
                  </a:extLst>
                </a:gridCol>
                <a:gridCol w="703833">
                  <a:extLst>
                    <a:ext uri="{9D8B030D-6E8A-4147-A177-3AD203B41FA5}">
                      <a16:colId xmlns:a16="http://schemas.microsoft.com/office/drawing/2014/main" val="3239195586"/>
                    </a:ext>
                  </a:extLst>
                </a:gridCol>
                <a:gridCol w="907498">
                  <a:extLst>
                    <a:ext uri="{9D8B030D-6E8A-4147-A177-3AD203B41FA5}">
                      <a16:colId xmlns:a16="http://schemas.microsoft.com/office/drawing/2014/main" val="2456591173"/>
                    </a:ext>
                  </a:extLst>
                </a:gridCol>
                <a:gridCol w="905806">
                  <a:extLst>
                    <a:ext uri="{9D8B030D-6E8A-4147-A177-3AD203B41FA5}">
                      <a16:colId xmlns:a16="http://schemas.microsoft.com/office/drawing/2014/main" val="569500410"/>
                    </a:ext>
                  </a:extLst>
                </a:gridCol>
                <a:gridCol w="719250">
                  <a:extLst>
                    <a:ext uri="{9D8B030D-6E8A-4147-A177-3AD203B41FA5}">
                      <a16:colId xmlns:a16="http://schemas.microsoft.com/office/drawing/2014/main" val="683243357"/>
                    </a:ext>
                  </a:extLst>
                </a:gridCol>
                <a:gridCol w="886394">
                  <a:extLst>
                    <a:ext uri="{9D8B030D-6E8A-4147-A177-3AD203B41FA5}">
                      <a16:colId xmlns:a16="http://schemas.microsoft.com/office/drawing/2014/main" val="2050315547"/>
                    </a:ext>
                  </a:extLst>
                </a:gridCol>
                <a:gridCol w="815165">
                  <a:extLst>
                    <a:ext uri="{9D8B030D-6E8A-4147-A177-3AD203B41FA5}">
                      <a16:colId xmlns:a16="http://schemas.microsoft.com/office/drawing/2014/main" val="3475345373"/>
                    </a:ext>
                  </a:extLst>
                </a:gridCol>
                <a:gridCol w="538167">
                  <a:extLst>
                    <a:ext uri="{9D8B030D-6E8A-4147-A177-3AD203B41FA5}">
                      <a16:colId xmlns:a16="http://schemas.microsoft.com/office/drawing/2014/main" val="3401094223"/>
                    </a:ext>
                  </a:extLst>
                </a:gridCol>
              </a:tblGrid>
              <a:tr h="84422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Allocation in CZK million</a:t>
                      </a: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(EU share)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Submitted projects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Projects with issued legal act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Completed projects (status PP40/ PP41)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078302"/>
                  </a:ext>
                </a:extLst>
              </a:tr>
              <a:tr h="844224">
                <a:tc v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0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 CZK million (EU share)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 allocation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 CZK million (EU share)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 allocation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 CZK million (EU share)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20035"/>
                  </a:ext>
                </a:extLst>
              </a:tr>
              <a:tr h="47539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4 252.23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4 328.62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3 774.22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88.76%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1 461.75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011134"/>
                  </a:ext>
                </a:extLst>
              </a:tr>
              <a:tr h="45711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1 194.52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1 162.04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308.89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560560"/>
                  </a:ext>
                </a:extLst>
              </a:tr>
              <a:tr h="47539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5 446.75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5 490.66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100.81%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4 471.34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1 770.64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3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417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19778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17362</TotalTime>
  <Words>1693</Words>
  <Application>Microsoft Office PowerPoint</Application>
  <PresentationFormat>Předvádění na obrazovce (4:3)</PresentationFormat>
  <Paragraphs>334</Paragraphs>
  <Slides>36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1" baseType="lpstr">
      <vt:lpstr>Arial</vt:lpstr>
      <vt:lpstr>Calibri</vt:lpstr>
      <vt:lpstr>Times New Roman</vt:lpstr>
      <vt:lpstr>Wingdings</vt:lpstr>
      <vt:lpstr>Vlastní návrh</vt:lpstr>
      <vt:lpstr>10th meeting of the Monitoring Committee of the Operational Programme Technical Assistance
 2014 - 2020</vt:lpstr>
      <vt:lpstr>Agenda</vt:lpstr>
      <vt:lpstr>1. Opening</vt:lpstr>
      <vt:lpstr>Prezentace aplikace PowerPoint</vt:lpstr>
      <vt:lpstr>Preparations for the new period 2021+</vt:lpstr>
      <vt:lpstr>Preparations for the new period 2021+</vt:lpstr>
      <vt:lpstr>Preparations for the new period 2021+</vt:lpstr>
      <vt:lpstr>3.  Information on financial absorption under OPTA 2014–2020</vt:lpstr>
      <vt:lpstr>Current information about the operational programme </vt:lpstr>
      <vt:lpstr>Funds in legal acts  (% of beneficiaries)</vt:lpstr>
      <vt:lpstr>Funds in interim payment claims sent to the Commission  (% of the main allocation)</vt:lpstr>
      <vt:lpstr>Compliance with the N+3 rule</vt:lpstr>
      <vt:lpstr>Current information about absorption</vt:lpstr>
      <vt:lpstr>Annual evaluation of forecasts for 2019 </vt:lpstr>
      <vt:lpstr>Spending prediction (meeting the N+3 target)</vt:lpstr>
      <vt:lpstr>Prezentace aplikace PowerPoint</vt:lpstr>
      <vt:lpstr>Fourth programme revision</vt:lpstr>
      <vt:lpstr>Fourth programme revision </vt:lpstr>
      <vt:lpstr>Fourth programme revision </vt:lpstr>
      <vt:lpstr>Fourth programme revision</vt:lpstr>
      <vt:lpstr>Fourth programme revision</vt:lpstr>
      <vt:lpstr>Fourth programme revision</vt:lpstr>
      <vt:lpstr>Fourth programme revision</vt:lpstr>
      <vt:lpstr>Prezentace aplikace PowerPoint</vt:lpstr>
      <vt:lpstr>Reasons for changing the evaluation plan  </vt:lpstr>
      <vt:lpstr>Evaluation of technical assistance settings under the Partnership Agreement</vt:lpstr>
      <vt:lpstr>Prezentace aplikace PowerPoint</vt:lpstr>
      <vt:lpstr>OPTA evaluation - 2019</vt:lpstr>
      <vt:lpstr>Overview of the implementation of the 2019 Evaluation Plan</vt:lpstr>
      <vt:lpstr>1. Monitoring System Evaluation</vt:lpstr>
      <vt:lpstr>2. Evaluation of Technical Assistance Settings under the Partnership Agreement </vt:lpstr>
      <vt:lpstr>Recommendations from the completed evaluation - Evaluation of the Indicator System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KUKLIK.cz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Jan Šafář</dc:creator>
  <cp:lastModifiedBy>Janda Martin - OŘO OPTP</cp:lastModifiedBy>
  <cp:revision>2829</cp:revision>
  <cp:lastPrinted>2017-05-12T07:34:42Z</cp:lastPrinted>
  <dcterms:created xsi:type="dcterms:W3CDTF">2011-04-07T12:21:15Z</dcterms:created>
  <dcterms:modified xsi:type="dcterms:W3CDTF">2019-11-21T08:41:25Z</dcterms:modified>
</cp:coreProperties>
</file>