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63" r:id="rId2"/>
    <p:sldId id="290" r:id="rId3"/>
    <p:sldId id="266" r:id="rId4"/>
    <p:sldId id="269" r:id="rId5"/>
    <p:sldId id="286" r:id="rId6"/>
    <p:sldId id="287" r:id="rId7"/>
    <p:sldId id="288" r:id="rId8"/>
    <p:sldId id="291" r:id="rId9"/>
    <p:sldId id="271" r:id="rId10"/>
    <p:sldId id="292" r:id="rId11"/>
    <p:sldId id="297" r:id="rId12"/>
    <p:sldId id="294" r:id="rId13"/>
    <p:sldId id="281" r:id="rId14"/>
    <p:sldId id="282" r:id="rId15"/>
    <p:sldId id="283" r:id="rId16"/>
    <p:sldId id="284" r:id="rId17"/>
    <p:sldId id="285" r:id="rId18"/>
    <p:sldId id="293" r:id="rId19"/>
    <p:sldId id="298" r:id="rId20"/>
    <p:sldId id="276" r:id="rId21"/>
    <p:sldId id="279" r:id="rId22"/>
    <p:sldId id="280" r:id="rId23"/>
    <p:sldId id="277" r:id="rId24"/>
    <p:sldId id="289" r:id="rId25"/>
    <p:sldId id="267" r:id="rId26"/>
    <p:sldId id="268" r:id="rId27"/>
    <p:sldId id="295" r:id="rId28"/>
    <p:sldId id="296" r:id="rId29"/>
    <p:sldId id="26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504" y="-96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„Kontrola výdajů</a:t>
            </a:r>
            <a:r>
              <a:rPr lang="cs-CZ" smtClean="0"/>
              <a:t>“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14. </a:t>
            </a:r>
            <a:r>
              <a:rPr lang="cs-CZ" smtClean="0"/>
              <a:t>5.2018, </a:t>
            </a:r>
            <a:r>
              <a:rPr lang="cs-CZ" dirty="0" smtClean="0"/>
              <a:t>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ct val="20000"/>
              </a:spcBef>
              <a:buNone/>
            </a:pPr>
            <a:r>
              <a:rPr lang="cs-CZ" altLang="cs-CZ" sz="1600" dirty="0" smtClean="0"/>
              <a:t>Zákonné podmínky použití jednotlivých forem zadávacích řízení: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sz="1600" dirty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C) Jednací řízení s uveřejněním - § 22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D) Jednací řízení bez uveřejnění - §23 </a:t>
            </a:r>
            <a:r>
              <a:rPr lang="cs-CZ" altLang="cs-CZ" sz="1600" b="0" dirty="0" smtClean="0"/>
              <a:t>(např. jestliže předchozí řízení skončila neúspěšně pro nepodání  žádné nabídky)</a:t>
            </a:r>
            <a:endParaRPr lang="cs-CZ" altLang="cs-CZ" sz="160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E) Soutěžní dialog - § 24</a:t>
            </a:r>
            <a:r>
              <a:rPr lang="cs-CZ" altLang="cs-CZ" sz="1600" b="0" dirty="0"/>
              <a:t> </a:t>
            </a:r>
            <a:r>
              <a:rPr lang="cs-CZ" altLang="cs-CZ" sz="1600" b="0" dirty="0" smtClean="0"/>
              <a:t>(např. pro </a:t>
            </a:r>
            <a:r>
              <a:rPr lang="cs-CZ" altLang="cs-CZ" sz="1600" b="0" dirty="0"/>
              <a:t>zvlášť komplikované případy s ohledem na předmět plnění) </a:t>
            </a:r>
            <a:endParaRPr lang="cs-CZ" altLang="cs-CZ" sz="1600" b="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F) Zjednodušené podlimitní řízení - §25 </a:t>
            </a:r>
            <a:r>
              <a:rPr lang="cs-CZ" altLang="cs-CZ" sz="1600" b="0" dirty="0" smtClean="0"/>
              <a:t>(pro podlimitní zakázky jejichž hodnota nepřesáhne 10mil. Kč bez DPH)</a:t>
            </a:r>
            <a:endParaRPr lang="cs-CZ" altLang="cs-CZ" sz="16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Veřejné zakázky dle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40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dirty="0"/>
              <a:t>Veřejné zakázky – druhy zadávacích řízení dle </a:t>
            </a:r>
            <a:r>
              <a:rPr lang="cs-CZ" dirty="0" smtClean="0"/>
              <a:t>134/2016Sb. a Metodického pokynu pro zakázky mimo režim zákona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Elektronické tržiště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Uzavřená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Otevřené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Užší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s uveřejněním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bez uveřejnění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Soutěžní dialog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Zjednodušené podlimitní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se soutěžním dialogem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o inovačním partnerství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Koncesní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pro zadání veřejné zakázky ve zjednodušeném režimu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5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Veřejné zakázky – </a:t>
            </a:r>
            <a:r>
              <a:rPr lang="cs-CZ" altLang="cs-CZ" dirty="0" smtClean="0"/>
              <a:t>zjednodušená struktura fází ZŘ/VŘ</a:t>
            </a:r>
            <a:endParaRPr lang="cs-CZ" altLang="cs-CZ" dirty="0"/>
          </a:p>
          <a:p>
            <a:pPr marL="898525" lvl="2" indent="-187325"/>
            <a:r>
              <a:rPr lang="cs-CZ" altLang="cs-CZ" dirty="0"/>
              <a:t>oznámení ZŘ v informačním systému</a:t>
            </a:r>
          </a:p>
          <a:p>
            <a:pPr marL="898525" lvl="2" indent="-187325"/>
            <a:r>
              <a:rPr lang="cs-CZ" altLang="cs-CZ" dirty="0"/>
              <a:t> předání/zveřejnění zadávací dokumentace</a:t>
            </a:r>
          </a:p>
          <a:p>
            <a:pPr marL="898525" lvl="2" indent="-187325"/>
            <a:r>
              <a:rPr lang="cs-CZ" altLang="cs-CZ" dirty="0"/>
              <a:t> otevírání obálek</a:t>
            </a:r>
          </a:p>
          <a:p>
            <a:pPr marL="898525" lvl="2" indent="-187325"/>
            <a:r>
              <a:rPr lang="cs-CZ" altLang="cs-CZ" dirty="0"/>
              <a:t> posouzení kvalifikace</a:t>
            </a:r>
          </a:p>
          <a:p>
            <a:pPr marL="898525" lvl="2" indent="-187325"/>
            <a:r>
              <a:rPr lang="cs-CZ" altLang="cs-CZ" dirty="0"/>
              <a:t> posouzení a hodnocení nabídek</a:t>
            </a:r>
          </a:p>
          <a:p>
            <a:pPr marL="898525" lvl="2" indent="-187325"/>
            <a:r>
              <a:rPr lang="cs-CZ" altLang="cs-CZ" dirty="0"/>
              <a:t> rozhodnutí o přidělení VZ / zrušení VZ</a:t>
            </a:r>
          </a:p>
          <a:p>
            <a:pPr marL="898525" lvl="2" indent="-187325"/>
            <a:r>
              <a:rPr lang="cs-CZ" altLang="cs-CZ" dirty="0"/>
              <a:t> uzavření smlouvy</a:t>
            </a:r>
          </a:p>
          <a:p>
            <a:pPr marL="898525" lvl="2" indent="-187325"/>
            <a:r>
              <a:rPr lang="cs-CZ" altLang="cs-CZ" dirty="0"/>
              <a:t> uveřejnění výsledků ZŘ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Veřejné zakázky</a:t>
            </a:r>
          </a:p>
          <a:p>
            <a:pPr marL="342900" indent="-342900">
              <a:buAutoNum type="alphaLcParenR"/>
            </a:pPr>
            <a:r>
              <a:rPr lang="cs-CZ" dirty="0" smtClean="0"/>
              <a:t>Malé hodnoty – předpokládaná hodnota nedosáhne 2mil. Resp. 6 mil (služby, dodávky / stavební práce)</a:t>
            </a:r>
          </a:p>
          <a:p>
            <a:pPr marL="342900" indent="-342900">
              <a:buAutoNum type="alphaLcParenR"/>
            </a:pPr>
            <a:r>
              <a:rPr lang="cs-CZ" dirty="0" smtClean="0"/>
              <a:t>Vyšší hodnoty – předpokládaná hodnota činí minimálně 2. mil. Resp. 6 mil. (služby, dodávky / stavební práce)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</a:t>
            </a:r>
            <a:r>
              <a:rPr lang="cs-CZ" b="1" dirty="0" smtClean="0">
                <a:solidFill>
                  <a:srgbClr val="00529C"/>
                </a:solidFill>
              </a:rPr>
              <a:t>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Uzavřená výzva (pouze pro zakázky malé hodnoty)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 smtClean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>
                <a:solidFill>
                  <a:srgbClr val="00529C"/>
                </a:solidFill>
              </a:rPr>
              <a:t>Zasílána pouze těm zájemcům, o kterých má zadavatel informace, že jsou schopni předmětné plnění poskytnout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Nelze opakovaně vyzývat stejný okruh zájemců</a:t>
            </a:r>
            <a:endParaRPr lang="cs-CZ" sz="2200" b="0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Zadávací podmínky – </a:t>
            </a:r>
            <a:r>
              <a:rPr lang="cs-CZ" sz="2000" dirty="0" smtClean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 smtClean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Podmínky a požadavky na zpracování nabídky</a:t>
            </a:r>
            <a:r>
              <a:rPr lang="cs-CZ" sz="1600" b="0" dirty="0"/>
              <a:t> </a:t>
            </a:r>
            <a:r>
              <a:rPr lang="cs-CZ" sz="1600" b="0" dirty="0" smtClean="0"/>
              <a:t>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 smtClean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 smtClean="0"/>
              <a:t>Posouzení a hodnocení nabídek provádí – zadavatel, hodnotící komise nebo pověřená osoba</a:t>
            </a:r>
          </a:p>
          <a:p>
            <a:pPr lvl="1" indent="0">
              <a:buNone/>
            </a:pPr>
            <a:r>
              <a:rPr lang="cs-CZ" dirty="0" smtClean="0"/>
              <a:t>Při stanovení lhůty doporučuji nestanovovat ji na minimální délku ale alespoň o jeden den delší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</a:t>
            </a:r>
            <a:r>
              <a:rPr lang="cs-CZ" dirty="0"/>
              <a:t>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Kontrola – aneb je důvod se obávat?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–formalizována fáze pro kontrolu dodatků</a:t>
            </a: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dirty="0" smtClean="0"/>
              <a:t>Veřejné zakázky – druhy zadávacích řízení dle 137/2006Sb.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pravidla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</a:t>
            </a:r>
            <a:r>
              <a:rPr lang="cs-CZ" dirty="0"/>
              <a:t>- </a:t>
            </a:r>
            <a:r>
              <a:rPr lang="cs-CZ" dirty="0" smtClean="0"/>
              <a:t>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odesláním Oznámením o zahájení zadávacího řízení k uveřejnění nebo výzvy o zahájení zadávacího řízení a také zveřejněním dle §146 a 147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z</a:t>
            </a:r>
            <a:r>
              <a:rPr lang="cs-CZ" sz="1800" b="0" dirty="0" smtClean="0"/>
              <a:t>vláštním postupem je tzv. Předběžné oznámení veřejného zadavatele (pro nadlimitní a podlimitní veřejné zakázky) – zahájení pak nastává ne dříve než 1 měsíc po odeslání předběžného oznámení, součástí je i Odůvodnění účelnosti veřejné zakázky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příjem </a:t>
            </a:r>
            <a:r>
              <a:rPr lang="cs-CZ" sz="1800" b="0" dirty="0"/>
              <a:t>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Plnění z uzavřené Smlouvy – Kontrola po podpisu Smlouvy</a:t>
            </a:r>
            <a:endParaRPr lang="cs-CZ" dirty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 smtClean="0"/>
              <a:t>Kontrola uzavřené Smlouvy a plnění závazků z této smlouvy vyplývající</a:t>
            </a:r>
            <a:endParaRPr lang="cs-CZ" b="0" dirty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 smtClean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</a:t>
            </a:r>
            <a:r>
              <a:rPr lang="cs-CZ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 smtClean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</a:t>
            </a:r>
            <a:r>
              <a:rPr lang="cs-CZ" sz="3100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 smtClean="0"/>
              <a:t>Kontrola před podpisem Smlouvy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dirty="0" smtClean="0"/>
              <a:t>text </a:t>
            </a:r>
            <a:r>
              <a:rPr lang="cs-CZ" b="1" dirty="0"/>
              <a:t>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</a:t>
            </a:r>
            <a:r>
              <a:rPr lang="cs-CZ" dirty="0" smtClean="0"/>
              <a:t>po podpisu </a:t>
            </a:r>
            <a:r>
              <a:rPr lang="cs-CZ" dirty="0"/>
              <a:t>Smlouvy</a:t>
            </a:r>
          </a:p>
          <a:p>
            <a:endParaRPr lang="cs-CZ" dirty="0"/>
          </a:p>
          <a:p>
            <a:r>
              <a:rPr lang="cs-CZ" dirty="0" smtClean="0"/>
              <a:t>1. Uzavřenou </a:t>
            </a:r>
            <a:r>
              <a:rPr lang="cs-CZ" dirty="0"/>
              <a:t>smlouvu s vybraným dodavatelem, vč. případných dodatků k ní; </a:t>
            </a:r>
          </a:p>
          <a:p>
            <a:r>
              <a:rPr lang="cs-CZ" dirty="0" smtClean="0"/>
              <a:t>2. </a:t>
            </a:r>
            <a:r>
              <a:rPr lang="cs-CZ" dirty="0"/>
              <a:t>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 smtClean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Dokumenty se dokládají v prostých kopiích spolu s čestným prohlášením o souladu těchto kopií s 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Pro přehlednost lze z webových stránek Centra stáhnout soubor, kde jsou vyžadované dokumenty uvedeny viz: http</a:t>
            </a:r>
            <a:r>
              <a:rPr lang="cs-CZ" altLang="cs-CZ" sz="1600" dirty="0"/>
              <a:t>://www.crr.cz/cs/eus/nejcastejsi-otazky/</a:t>
            </a:r>
            <a:endParaRPr lang="cs-CZ" altLang="cs-CZ" sz="16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-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Dopady chyb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</a:t>
            </a:r>
            <a:r>
              <a:rPr lang="cs-CZ" altLang="cs-CZ" dirty="0" smtClean="0"/>
              <a:t>v možných případech hned (před dokončením nevratných kroků) </a:t>
            </a:r>
            <a:r>
              <a:rPr lang="cs-CZ" altLang="cs-CZ" dirty="0"/>
              <a:t>opraveno, jsou chyby na konci projektu prakticky nenapravitelné</a:t>
            </a:r>
          </a:p>
          <a:p>
            <a:pPr marL="898525" lvl="2" indent="-187325"/>
            <a:r>
              <a:rPr lang="cs-CZ" altLang="cs-CZ" dirty="0" smtClean="0"/>
              <a:t>při </a:t>
            </a:r>
            <a:r>
              <a:rPr lang="cs-CZ" altLang="cs-CZ" dirty="0"/>
              <a:t>použití veřejných finančních prostředků z EU či SR je nutné postupovat v souladu s legislativou a pravidly a principy zadávání EU</a:t>
            </a:r>
          </a:p>
          <a:p>
            <a:pPr marL="898525" lvl="2" indent="-187325"/>
            <a:r>
              <a:rPr lang="cs-CZ" altLang="cs-CZ" dirty="0"/>
              <a:t> podceňování role kontroly </a:t>
            </a:r>
            <a:r>
              <a:rPr lang="cs-CZ" altLang="cs-CZ" dirty="0" smtClean="0"/>
              <a:t>ZŘ/VŘ </a:t>
            </a:r>
            <a:r>
              <a:rPr lang="cs-CZ" altLang="cs-CZ" dirty="0"/>
              <a:t>se nemusí </a:t>
            </a:r>
            <a:r>
              <a:rPr lang="cs-CZ" altLang="cs-CZ" dirty="0" smtClean="0"/>
              <a:t>vyplatit </a:t>
            </a:r>
          </a:p>
          <a:p>
            <a:pPr marL="1354138" lvl="3" indent="-187325"/>
            <a:r>
              <a:rPr lang="cs-CZ" altLang="cs-CZ" dirty="0" smtClean="0"/>
              <a:t>Fázová kontrola – čím dříve je chyba odhalena, tím spíše je možné situaci napravit, 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náklady </a:t>
            </a:r>
            <a:r>
              <a:rPr lang="cs-CZ" altLang="cs-CZ" dirty="0"/>
              <a:t>vzešlé ze špatně provedeného ZŘ nejsou uznatelným nákladem – vracejí se i po provedených následných kontrolách udržitelnosti </a:t>
            </a:r>
            <a:r>
              <a:rPr lang="cs-CZ" altLang="cs-CZ" dirty="0" smtClean="0"/>
              <a:t>projektu – a to i z rozhodnutí FÚ !!!</a:t>
            </a:r>
          </a:p>
          <a:p>
            <a:pPr marL="898525" lvl="2" indent="-187325"/>
            <a:r>
              <a:rPr lang="cs-CZ" altLang="cs-CZ" u="sng" dirty="0" smtClean="0"/>
              <a:t>Sankce za chybně provedené ZŘ může dosáhnout 100%, prostředky postižené sankcí nelze dále využít pro další aktivity (nejsou disponibilními v rozpočtu)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 při realizaci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Chybné stanovení předmětu zakázky – služby, dodávky, stavební práce,</a:t>
            </a:r>
          </a:p>
          <a:p>
            <a:pPr marL="898525" lvl="2" indent="-187325"/>
            <a:r>
              <a:rPr lang="cs-CZ" dirty="0" smtClean="0"/>
              <a:t>Chybná aplikace výjimek z působnosti zákona,</a:t>
            </a:r>
          </a:p>
          <a:p>
            <a:pPr marL="898525" lvl="2" indent="-187325"/>
            <a:r>
              <a:rPr lang="cs-CZ" dirty="0" smtClean="0"/>
              <a:t>Nezveřejnění zakázky odpovídajícím způsobem,</a:t>
            </a:r>
          </a:p>
          <a:p>
            <a:pPr marL="898525" lvl="2" indent="-187325"/>
            <a:r>
              <a:rPr lang="cs-CZ" dirty="0" smtClean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 smtClean="0"/>
              <a:t>Neprokázání cenových nabídek minimálně 3 uchazečů resp. průzkumu trhu (program DANUBE),</a:t>
            </a:r>
          </a:p>
          <a:p>
            <a:pPr marL="898525" lvl="2" indent="-187325"/>
            <a:r>
              <a:rPr lang="cs-CZ" dirty="0"/>
              <a:t>Nedostatečné vymezení předmětu </a:t>
            </a:r>
            <a:r>
              <a:rPr lang="cs-CZ" dirty="0" smtClean="0"/>
              <a:t>zakázky (uchazeči nemohou podat srovnatelné a hodnotitelné nabídky)</a:t>
            </a:r>
            <a:endParaRPr lang="cs-CZ" dirty="0"/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</a:t>
            </a:r>
            <a:r>
              <a:rPr lang="cs-CZ" dirty="0" smtClean="0"/>
              <a:t>informacím)</a:t>
            </a:r>
            <a:endParaRPr lang="cs-CZ" dirty="0"/>
          </a:p>
          <a:p>
            <a:pPr marL="898525" lvl="2" indent="-187325"/>
            <a:r>
              <a:rPr lang="cs-CZ" dirty="0" smtClean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 smtClean="0"/>
              <a:t>Opakované oslovování totožného okruhu uchazečů,</a:t>
            </a:r>
          </a:p>
          <a:p>
            <a:pPr marL="898525" lvl="2" indent="-187325"/>
            <a:r>
              <a:rPr lang="cs-CZ" dirty="0" smtClean="0"/>
              <a:t>Chybné stanovení minimálních lhůt pro podání nabídky – nejlépe den po rozhodné skutečnosti pro výpočet a konec lhůty!!!,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</a:t>
            </a:r>
            <a:r>
              <a:rPr lang="cs-CZ" dirty="0" smtClean="0"/>
              <a:t>kritérií: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subjektivní kritéria</a:t>
            </a:r>
            <a:r>
              <a:rPr lang="cs-CZ" dirty="0"/>
              <a:t> </a:t>
            </a:r>
            <a:r>
              <a:rPr lang="cs-CZ" dirty="0" smtClean="0"/>
              <a:t>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nesouvisející s předmětem zakázky, </a:t>
            </a:r>
            <a:endParaRPr lang="cs-CZ" dirty="0" smtClean="0"/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bez určení způsobu přiřazování bodového hodnocení jednotlivým </a:t>
            </a:r>
            <a:r>
              <a:rPr lang="cs-CZ" dirty="0" smtClean="0"/>
              <a:t>kritériím,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Je nutné zvážit počet kritérií (nadměrný počet),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Nedostatečný záznam procesu hodnocení (zejména u subjektivních kritérií).</a:t>
            </a:r>
            <a:endParaRPr lang="cs-CZ" dirty="0"/>
          </a:p>
          <a:p>
            <a:pPr marL="898525" lvl="2" indent="-187325"/>
            <a:r>
              <a:rPr lang="cs-CZ" dirty="0" smtClean="0"/>
              <a:t>To co je předmětem smluvních podmínek nemůže být hodnotícím kritériem,</a:t>
            </a:r>
            <a:endParaRPr lang="cs-CZ" dirty="0"/>
          </a:p>
          <a:p>
            <a:pPr marL="898525" lvl="2" indent="-187325"/>
            <a:r>
              <a:rPr lang="cs-CZ" dirty="0"/>
              <a:t>Neposkytnutí dodatečných informací všem </a:t>
            </a:r>
            <a:r>
              <a:rPr lang="cs-CZ" dirty="0" smtClean="0"/>
              <a:t>uchazečům (vždy zveřejňovat, vždy seznamovat všechny uchazeče v uzavřené výzvě)</a:t>
            </a:r>
          </a:p>
          <a:p>
            <a:pPr marL="898525" lvl="2" indent="-187325"/>
            <a:r>
              <a:rPr lang="cs-CZ" dirty="0" smtClean="0"/>
              <a:t>Dělení </a:t>
            </a:r>
            <a:r>
              <a:rPr lang="cs-CZ" dirty="0"/>
              <a:t>předmětu zakázky pod zákonem nebo postupy stanovený limit</a:t>
            </a:r>
            <a:r>
              <a:rPr lang="cs-CZ" dirty="0" smtClean="0"/>
              <a:t>, </a:t>
            </a:r>
          </a:p>
          <a:p>
            <a:pPr marL="898525" lvl="2" indent="-187325"/>
            <a:r>
              <a:rPr lang="cs-CZ" dirty="0" smtClean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 smtClean="0"/>
              <a:t>Provedení podstatných změn v zadávacích podmínkách,</a:t>
            </a:r>
          </a:p>
          <a:p>
            <a:pPr marL="898525" lvl="2" indent="-187325"/>
            <a:r>
              <a:rPr lang="cs-CZ" dirty="0" smtClean="0"/>
              <a:t>Provedení změn v nabídkách během hodnocení nabídek,</a:t>
            </a:r>
          </a:p>
          <a:p>
            <a:pPr marL="898525" lvl="2" indent="-187325"/>
            <a:r>
              <a:rPr lang="cs-CZ" dirty="0" smtClean="0"/>
              <a:t>Podstatné změny Smlouvy na plnění zakázek, které by vedly ke změně okruhu uchazečů, změně hodnocení, </a:t>
            </a:r>
            <a:r>
              <a:rPr lang="cs-CZ" smtClean="0"/>
              <a:t>změně výsledku</a:t>
            </a:r>
            <a:endParaRPr lang="cs-CZ" dirty="0" smtClean="0"/>
          </a:p>
          <a:p>
            <a:pPr marL="898525" lvl="2" indent="-187325"/>
            <a:r>
              <a:rPr lang="cs-CZ" dirty="0" smtClean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 smtClean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základní právní předpisy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zákon č. 134/2016Sb., </a:t>
            </a:r>
            <a:r>
              <a:rPr lang="cs-CZ" altLang="cs-CZ" dirty="0"/>
              <a:t>ve znění pozdějších a související </a:t>
            </a:r>
            <a:r>
              <a:rPr lang="cs-CZ" altLang="cs-CZ" dirty="0" smtClean="0"/>
              <a:t>legislativa</a:t>
            </a:r>
            <a:endParaRPr lang="cs-CZ" altLang="cs-CZ" sz="1600" dirty="0"/>
          </a:p>
          <a:p>
            <a:pPr marL="898525" lvl="2" indent="-187325"/>
            <a:r>
              <a:rPr lang="cs-CZ" altLang="cs-CZ" dirty="0" smtClean="0"/>
              <a:t>Metodický 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NOK)</a:t>
            </a:r>
          </a:p>
          <a:p>
            <a:pPr marL="898525" lvl="2" indent="-187325"/>
            <a:endParaRPr lang="cs-CZ" altLang="cs-CZ" dirty="0"/>
          </a:p>
          <a:p>
            <a:pPr marL="898525" lvl="2" indent="-187325"/>
            <a:r>
              <a:rPr lang="cs-CZ" altLang="cs-CZ" dirty="0"/>
              <a:t>pokud se zadavatel rozhodne použít přísnější postup, musí jej dodržet po celou dobu výběru dodavatele</a:t>
            </a:r>
          </a:p>
          <a:p>
            <a:pPr marL="898525" lvl="2" indent="-187325"/>
            <a:r>
              <a:rPr lang="cs-CZ" altLang="cs-CZ" b="1" dirty="0" smtClean="0"/>
              <a:t>Použití interní směrnice je přípustné, pokud splňuje alespoň požadavky zákona nebo Metodického pokynu, posouzení provádí Kontrolor</a:t>
            </a:r>
          </a:p>
          <a:p>
            <a:pPr marL="898525" lvl="2" indent="-187325"/>
            <a:r>
              <a:rPr lang="cs-CZ" altLang="cs-CZ" b="1" dirty="0" smtClean="0"/>
              <a:t>„Novinky“:</a:t>
            </a:r>
          </a:p>
          <a:p>
            <a:pPr marL="898525" lvl="2" indent="-187325"/>
            <a:r>
              <a:rPr lang="cs-CZ" altLang="cs-CZ" dirty="0" smtClean="0"/>
              <a:t>Požadavky programu – požadavky vyplývající z programové dokumentace</a:t>
            </a:r>
          </a:p>
          <a:p>
            <a:pPr marL="1354138" lvl="3" indent="-187325"/>
            <a:r>
              <a:rPr lang="cs-CZ" altLang="cs-CZ" u="sng" dirty="0" smtClean="0"/>
              <a:t>Váha hodnotících kritérií </a:t>
            </a:r>
          </a:p>
          <a:p>
            <a:pPr marL="1354138" lvl="3" indent="-187325"/>
            <a:r>
              <a:rPr lang="cs-CZ" altLang="cs-CZ" u="sng" dirty="0" err="1" smtClean="0"/>
              <a:t>mezikategorie</a:t>
            </a:r>
            <a:r>
              <a:rPr lang="cs-CZ" altLang="cs-CZ" u="sng" dirty="0" smtClean="0"/>
              <a:t>“ od 5000EUR do 400 tis. CZK –</a:t>
            </a:r>
            <a:r>
              <a:rPr lang="cs-CZ" altLang="cs-CZ" b="1" u="sng" dirty="0" smtClean="0"/>
              <a:t>neplatí pro program INTERREG EUROPE (nutné provést průzkum trhu, adekvátně jej doložit – viz Pokyny pro příjemce)</a:t>
            </a:r>
            <a:endParaRPr lang="cs-CZ" altLang="cs-CZ" u="sng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Zákon č. 134/2016Sb.,v platném znění resp. ve znění pozdějších předpisů </a:t>
            </a:r>
            <a:r>
              <a:rPr lang="cs-CZ" altLang="cs-CZ" dirty="0"/>
              <a:t>a související </a:t>
            </a:r>
            <a:r>
              <a:rPr lang="cs-CZ" altLang="cs-CZ" dirty="0" smtClean="0"/>
              <a:t>legislativa (vyhlášky)</a:t>
            </a:r>
          </a:p>
          <a:p>
            <a:pPr marL="898525" lvl="2" indent="-187325"/>
            <a:r>
              <a:rPr lang="cs-CZ" altLang="cs-CZ" dirty="0" smtClean="0"/>
              <a:t>Dle zákona postupují všichni, kteří:</a:t>
            </a:r>
          </a:p>
          <a:p>
            <a:pPr marL="1354138" lvl="3" indent="-187325"/>
            <a:r>
              <a:rPr lang="cs-CZ" altLang="cs-CZ" dirty="0" smtClean="0"/>
              <a:t>nezadávají zakázky  s hodnotou pod zákonným limitem – tzv. zakázky malého rozsahu  (do 2 resp. 6 milionů)</a:t>
            </a:r>
          </a:p>
          <a:p>
            <a:pPr marL="1354138" lvl="3" indent="-187325"/>
            <a:r>
              <a:rPr lang="cs-CZ" altLang="cs-CZ" dirty="0"/>
              <a:t>n</a:t>
            </a:r>
            <a:r>
              <a:rPr lang="cs-CZ" altLang="cs-CZ" dirty="0" smtClean="0"/>
              <a:t>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 smtClean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!!! Existuje formulář: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contracts</a:t>
            </a:r>
            <a:r>
              <a:rPr lang="cs-CZ" altLang="cs-CZ" sz="1600" dirty="0" smtClean="0"/>
              <a:t> (IE) – předkládaný s každou zprávou a formulář Přehled plánovaných a realizovaných ZŘ/VŘ</a:t>
            </a: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dokumentace – </a:t>
            </a:r>
            <a:r>
              <a:rPr lang="cs-CZ" altLang="cs-CZ" sz="1600" b="0" dirty="0" smtClean="0"/>
              <a:t>soubor dokumentů, požadavků údajů a technických podmínek zadavatele, které vymezují předměte zakázky v takových podrobnostech, aby bylo možné předložit konkrétní a porovnatelné nabídky a musí splňovat minimální náležitosti dle zákona</a:t>
            </a:r>
          </a:p>
          <a:p>
            <a:pPr marL="600075" lvl="2" indent="-342900">
              <a:spcBef>
                <a:spcPct val="20000"/>
              </a:spcBef>
              <a:buAutoNum type="arabicParenR"/>
            </a:pPr>
            <a:r>
              <a:rPr lang="cs-CZ" altLang="cs-CZ" sz="1200" dirty="0" smtClean="0"/>
              <a:t>Obchodní a platební podmínky, podmínky k překročení nabídkové ceny, technické a zvláštní technické podmínky pokud je to odůvodněno předmětem zakázky, opatření k ochraně utajovaných informací, požadavky na varianty nabídek a jejich zpracování, způsob hodnocení nabídek a hodnotící kritéria, požadavky na plnění zakázky, otázka subdodávek, </a:t>
            </a:r>
            <a:r>
              <a:rPr lang="cs-CZ" altLang="cs-CZ" sz="1200" u="sng" dirty="0" smtClean="0"/>
              <a:t>nesmí obsahovat specifikaci v podobě odkazů na obchodní firmy, názvy, specifická označení služeb a dodávek</a:t>
            </a:r>
            <a:endParaRPr lang="cs-CZ" altLang="cs-CZ" sz="1200" b="0" dirty="0" smtClean="0"/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lhůta x lhůta pro podání nabídek – </a:t>
            </a:r>
            <a:r>
              <a:rPr lang="cs-CZ" altLang="cs-CZ" sz="1600" b="0" dirty="0" smtClean="0"/>
              <a:t>doba, po kterou je uchazeč vázán svou nabídkou x lhůta pro předložení nabídek zadavateli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Klasifikace předmětu veřejné zakázky – </a:t>
            </a:r>
            <a:r>
              <a:rPr lang="cs-CZ" altLang="cs-CZ" sz="1600" b="0" dirty="0" smtClean="0"/>
              <a:t>provádí zadavatel, který určuje v oznámení či textu výzvy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Služby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Dodávky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Stavební práce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Smíšený předmět plnění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CPV kódy</a:t>
            </a:r>
            <a:endParaRPr lang="cs-CZ" altLang="cs-CZ" sz="1200" b="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4"/>
            </a:pPr>
            <a:r>
              <a:rPr lang="cs-CZ" altLang="cs-CZ" sz="1600" dirty="0" smtClean="0"/>
              <a:t>Hodnotící kritéria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Základní hodnotící kritérium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A) ekonomická výhodnost nabídky nebo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B) nabídková cena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EKONOMICKÝ VÝHODNOST NABÍDKY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probíhá podle souboru dílčích kritérií, kdy u ekonomické výhodnosti nabídky musí v souladu s programovou dokumentací u zakázek na dodávky a stavební práce činit váha kritéria nabídková cena minimálně 60% (pro zakázky zahájené v době platnosti první verze Pokynů),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Ostatní hodnotící kritéria musí mít vazbu k předmětu zakázky a musí existovat jasný a jednoznačný algoritmus výpočtu hodnocení ve vazbě na přidělené body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z hlediska kontroly je vždy nutné prokázat, že zvolená dílčí kritéria mají vazbu k předmětu plnění, existuje jasný model přiřazení bodů=ohodnocení a jasný algoritmus výpočtu výsledného hodnocení , včetně přesného zachycení procesu hodnocení = ZÁZNAMY MUSÍ BÝT VEDENY TAK, ABY KONTROLOR MOHL JEDNOZNAČNĚ POSOUDIT PŘIŘAZENÍ BODŮ A VÝSLEDNÉ HODNOCENÍ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92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Zakázky mimo režim zákon</a:t>
            </a:r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 VZMR = zakázka malé hodnoty resp. zakázka s vyšší hodnotou</a:t>
            </a:r>
          </a:p>
          <a:p>
            <a:pPr marL="257175" lvl="2" indent="0">
              <a:spcBef>
                <a:spcPct val="20000"/>
              </a:spcBef>
              <a:buNone/>
            </a:pPr>
            <a:endParaRPr lang="cs-CZ" altLang="cs-CZ" sz="1200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Zadávací x výběrové řízení – </a:t>
            </a:r>
            <a:r>
              <a:rPr lang="cs-CZ" altLang="cs-CZ" sz="1200" dirty="0">
                <a:solidFill>
                  <a:schemeClr val="tx1"/>
                </a:solidFill>
              </a:rPr>
              <a:t>dle zákona x dle metodického pokynu</a:t>
            </a:r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Mimořádně nízká nabídková cena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Identifikována při posouzení nabídek uchazečů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Bez řádného zdůvodnění je nutné tuto nabídku vyloučit, nevyloučení je důvodem pro udělení sankce za pochybení při realizaci veřejné zakázky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komise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Komise pro otevírání obálek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Komise hodnotící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3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zákona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Metodického pokynu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druhy zadávacích řízení dle 137/2006Sb.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A) Otevřené řízení  - dle § 27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B) Užší řízení – dle § 28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C) Jednací řízení s uveřejněním – dle § 29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D) Jednací řízení bez uveřejnění – dle § 34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E) Soutěžní dialog  - dle § 35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F) Zjednodušené podlimitní řízení  - dle § 38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/>
              <a:t>Využití forem zadávacích řízení pod písmeny C až F se váže na splnění zákonných podmínek pro jejich aplikaci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Veřejné zakázky dle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2454</Words>
  <Application>Microsoft Office PowerPoint</Application>
  <PresentationFormat>Předvádění na obrazovce (4:3)</PresentationFormat>
  <Paragraphs>291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sablona_centrum_2016</vt:lpstr>
      <vt:lpstr>Seminář „Kontrola výdajů“ </vt:lpstr>
      <vt:lpstr>Veřejné zakázky</vt:lpstr>
      <vt:lpstr>Veřejné zakázky – základní právní předpisy</vt:lpstr>
      <vt:lpstr>Veřejné zakázky – základní právní předpisy</vt:lpstr>
      <vt:lpstr>Veřejné zakázky – základní pojmy</vt:lpstr>
      <vt:lpstr>Veřejné zakázky – základní pojmy</vt:lpstr>
      <vt:lpstr>Veřejné zakázky – základní pojmy</vt:lpstr>
      <vt:lpstr>Veřejné zakázky</vt:lpstr>
      <vt:lpstr>Veřejné zakázky dle zákona – základní pravidla</vt:lpstr>
      <vt:lpstr>Veřejné zakázky dle zákona – základní pravidla</vt:lpstr>
      <vt:lpstr>Veřejné zakázky dle zákona – základní pravidla</vt:lpstr>
      <vt:lpstr>Veřejné zakázky dle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Veřejné zakázky – druhy zadávacích řízení dle 137/2006Sb.</vt:lpstr>
      <vt:lpstr>Veřejné zakázky -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26</cp:revision>
  <dcterms:created xsi:type="dcterms:W3CDTF">2016-05-13T07:19:23Z</dcterms:created>
  <dcterms:modified xsi:type="dcterms:W3CDTF">2018-05-11T07:53:11Z</dcterms:modified>
</cp:coreProperties>
</file>