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370" r:id="rId5"/>
    <p:sldId id="406" r:id="rId6"/>
    <p:sldId id="411" r:id="rId7"/>
    <p:sldId id="412" r:id="rId8"/>
    <p:sldId id="388" r:id="rId9"/>
    <p:sldId id="401" r:id="rId10"/>
    <p:sldId id="405" r:id="rId11"/>
    <p:sldId id="402" r:id="rId12"/>
    <p:sldId id="390" r:id="rId13"/>
    <p:sldId id="410" r:id="rId14"/>
    <p:sldId id="420" r:id="rId15"/>
    <p:sldId id="421" r:id="rId16"/>
    <p:sldId id="422" r:id="rId17"/>
    <p:sldId id="260" r:id="rId18"/>
    <p:sldId id="371" r:id="rId19"/>
    <p:sldId id="372" r:id="rId20"/>
    <p:sldId id="423" r:id="rId21"/>
    <p:sldId id="374" r:id="rId22"/>
    <p:sldId id="376" r:id="rId23"/>
    <p:sldId id="315" r:id="rId24"/>
    <p:sldId id="277" r:id="rId25"/>
    <p:sldId id="424" r:id="rId26"/>
    <p:sldId id="270" r:id="rId27"/>
    <p:sldId id="276" r:id="rId28"/>
    <p:sldId id="425" r:id="rId29"/>
    <p:sldId id="280" r:id="rId30"/>
    <p:sldId id="278" r:id="rId31"/>
    <p:sldId id="263" r:id="rId32"/>
    <p:sldId id="279" r:id="rId33"/>
    <p:sldId id="282" r:id="rId34"/>
    <p:sldId id="281" r:id="rId35"/>
    <p:sldId id="268" r:id="rId36"/>
    <p:sldId id="289" r:id="rId37"/>
    <p:sldId id="325" r:id="rId38"/>
    <p:sldId id="269" r:id="rId39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kanová Helena" initials="MH" lastIdx="11" clrIdx="0"/>
  <p:cmAuthor id="7" name="mikhel" initials="HM" lastIdx="1" clrIdx="7"/>
  <p:cmAuthor id="1" name="Eva Buršíková" initials="EB" lastIdx="7" clrIdx="1"/>
  <p:cmAuthor id="8" name="Linda Prokešová" initials="LP" lastIdx="1" clrIdx="8"/>
  <p:cmAuthor id="2" name="Svobodová Michaela" initials="SM" lastIdx="15" clrIdx="2"/>
  <p:cmAuthor id="3" name="Jiří Čížek" initials="JČ" lastIdx="8" clrIdx="3"/>
  <p:cmAuthor id="4" name="Šimlová Markéta" initials="ŠM" lastIdx="2" clrIdx="4"/>
  <p:cmAuthor id="5" name="Work" initials="W." lastIdx="16" clrIdx="5"/>
  <p:cmAuthor id="6" name="*" initials="*" lastIdx="4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4F81BD"/>
    <a:srgbClr val="6893C6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75" autoAdjust="0"/>
    <p:restoredTop sz="84024" autoAdjust="0"/>
  </p:normalViewPr>
  <p:slideViewPr>
    <p:cSldViewPr>
      <p:cViewPr varScale="1">
        <p:scale>
          <a:sx n="109" d="100"/>
          <a:sy n="109" d="100"/>
        </p:scale>
        <p:origin x="200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86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ybMag\Desktop\prezentace%20mv_kv&#283;ten22\graf_v&#253;hled%20&#269;erp&#225;n&#23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244669970929306"/>
          <c:y val="0.14078014769192312"/>
          <c:w val="0.73926200401420405"/>
          <c:h val="0.66898363392972815"/>
        </c:manualLayout>
      </c:layout>
      <c:lineChart>
        <c:grouping val="standard"/>
        <c:varyColors val="0"/>
        <c:ser>
          <c:idx val="0"/>
          <c:order val="0"/>
          <c:tx>
            <c:strRef>
              <c:f>'graf_predikce SŽ'!$A$3</c:f>
              <c:strCache>
                <c:ptCount val="1"/>
                <c:pt idx="0">
                  <c:v>souhrnná žádost - predikce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'graf_predikce SŽ'!$B$2:$Q$2</c:f>
              <c:strCache>
                <c:ptCount val="16"/>
                <c:pt idx="0">
                  <c:v>1. Q 2020</c:v>
                </c:pt>
                <c:pt idx="1">
                  <c:v>2. Q 2020</c:v>
                </c:pt>
                <c:pt idx="2">
                  <c:v>3. Q 2020</c:v>
                </c:pt>
                <c:pt idx="3">
                  <c:v>4. Q 2020</c:v>
                </c:pt>
                <c:pt idx="4">
                  <c:v>1. Q 2021</c:v>
                </c:pt>
                <c:pt idx="5">
                  <c:v>2. Q 2021</c:v>
                </c:pt>
                <c:pt idx="6">
                  <c:v>3. Q 2021</c:v>
                </c:pt>
                <c:pt idx="7">
                  <c:v>4. Q 2021</c:v>
                </c:pt>
                <c:pt idx="8">
                  <c:v>1. Q 2022</c:v>
                </c:pt>
                <c:pt idx="9">
                  <c:v>2. Q 2022</c:v>
                </c:pt>
                <c:pt idx="10">
                  <c:v>3. Q 2022</c:v>
                </c:pt>
                <c:pt idx="11">
                  <c:v>4. Q 2022</c:v>
                </c:pt>
                <c:pt idx="12">
                  <c:v>1. Q 2023</c:v>
                </c:pt>
                <c:pt idx="13">
                  <c:v>2. Q 2023</c:v>
                </c:pt>
                <c:pt idx="14">
                  <c:v>3. Q 2023</c:v>
                </c:pt>
                <c:pt idx="15">
                  <c:v>4. Q. 2023</c:v>
                </c:pt>
              </c:strCache>
            </c:strRef>
          </c:cat>
          <c:val>
            <c:numRef>
              <c:f>'graf_predikce SŽ'!$B$3:$Q$3</c:f>
              <c:numCache>
                <c:formatCode>#,##0</c:formatCode>
                <c:ptCount val="16"/>
                <c:pt idx="0">
                  <c:v>108553092</c:v>
                </c:pt>
                <c:pt idx="1">
                  <c:v>120663820</c:v>
                </c:pt>
                <c:pt idx="2">
                  <c:v>125744706</c:v>
                </c:pt>
                <c:pt idx="3">
                  <c:v>133437703</c:v>
                </c:pt>
                <c:pt idx="4">
                  <c:v>139385563</c:v>
                </c:pt>
                <c:pt idx="5">
                  <c:v>152730693</c:v>
                </c:pt>
                <c:pt idx="6">
                  <c:v>158554605</c:v>
                </c:pt>
                <c:pt idx="7">
                  <c:v>167517194</c:v>
                </c:pt>
                <c:pt idx="8">
                  <c:v>170695830</c:v>
                </c:pt>
                <c:pt idx="9">
                  <c:v>184401680</c:v>
                </c:pt>
                <c:pt idx="10">
                  <c:v>187900467</c:v>
                </c:pt>
                <c:pt idx="11">
                  <c:v>196556437</c:v>
                </c:pt>
                <c:pt idx="12">
                  <c:v>201095462</c:v>
                </c:pt>
                <c:pt idx="13">
                  <c:v>210478740</c:v>
                </c:pt>
                <c:pt idx="14">
                  <c:v>210552197</c:v>
                </c:pt>
                <c:pt idx="15">
                  <c:v>211791151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9ED-421F-9024-4AE995CF8BA2}"/>
            </c:ext>
          </c:extLst>
        </c:ser>
        <c:ser>
          <c:idx val="1"/>
          <c:order val="1"/>
          <c:tx>
            <c:strRef>
              <c:f>'graf_predikce SŽ'!$A$4</c:f>
              <c:strCache>
                <c:ptCount val="1"/>
                <c:pt idx="0">
                  <c:v>souhrnná žádost - skutečnost 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strRef>
              <c:f>'graf_predikce SŽ'!$B$2:$Q$2</c:f>
              <c:strCache>
                <c:ptCount val="16"/>
                <c:pt idx="0">
                  <c:v>1. Q 2020</c:v>
                </c:pt>
                <c:pt idx="1">
                  <c:v>2. Q 2020</c:v>
                </c:pt>
                <c:pt idx="2">
                  <c:v>3. Q 2020</c:v>
                </c:pt>
                <c:pt idx="3">
                  <c:v>4. Q 2020</c:v>
                </c:pt>
                <c:pt idx="4">
                  <c:v>1. Q 2021</c:v>
                </c:pt>
                <c:pt idx="5">
                  <c:v>2. Q 2021</c:v>
                </c:pt>
                <c:pt idx="6">
                  <c:v>3. Q 2021</c:v>
                </c:pt>
                <c:pt idx="7">
                  <c:v>4. Q 2021</c:v>
                </c:pt>
                <c:pt idx="8">
                  <c:v>1. Q 2022</c:v>
                </c:pt>
                <c:pt idx="9">
                  <c:v>2. Q 2022</c:v>
                </c:pt>
                <c:pt idx="10">
                  <c:v>3. Q 2022</c:v>
                </c:pt>
                <c:pt idx="11">
                  <c:v>4. Q 2022</c:v>
                </c:pt>
                <c:pt idx="12">
                  <c:v>1. Q 2023</c:v>
                </c:pt>
                <c:pt idx="13">
                  <c:v>2. Q 2023</c:v>
                </c:pt>
                <c:pt idx="14">
                  <c:v>3. Q 2023</c:v>
                </c:pt>
                <c:pt idx="15">
                  <c:v>4. Q. 2023</c:v>
                </c:pt>
              </c:strCache>
            </c:strRef>
          </c:cat>
          <c:val>
            <c:numRef>
              <c:f>'graf_predikce SŽ'!$B$4:$Q$4</c:f>
              <c:numCache>
                <c:formatCode>#,##0</c:formatCode>
                <c:ptCount val="16"/>
                <c:pt idx="0">
                  <c:v>110602710.25</c:v>
                </c:pt>
                <c:pt idx="1">
                  <c:v>120875250.22</c:v>
                </c:pt>
                <c:pt idx="2">
                  <c:v>125588442.19</c:v>
                </c:pt>
                <c:pt idx="3">
                  <c:v>139028794.36000001</c:v>
                </c:pt>
                <c:pt idx="4">
                  <c:v>141164686.53</c:v>
                </c:pt>
                <c:pt idx="5">
                  <c:v>153561977.72999999</c:v>
                </c:pt>
                <c:pt idx="6">
                  <c:v>157243304.53</c:v>
                </c:pt>
                <c:pt idx="7">
                  <c:v>169883613.59999999</c:v>
                </c:pt>
                <c:pt idx="8">
                  <c:v>171563862.94999999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9ED-421F-9024-4AE995CF8BA2}"/>
            </c:ext>
          </c:extLst>
        </c:ser>
        <c:ser>
          <c:idx val="2"/>
          <c:order val="2"/>
          <c:tx>
            <c:strRef>
              <c:f>'graf_predikce SŽ'!#REF!</c:f>
              <c:strCache>
                <c:ptCount val="1"/>
                <c:pt idx="0">
                  <c:v>#REF!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9ED-421F-9024-4AE995CF8BA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9ED-421F-9024-4AE995CF8BA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9ED-421F-9024-4AE995CF8BA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9ED-421F-9024-4AE995CF8BA2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9ED-421F-9024-4AE995CF8BA2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9ED-421F-9024-4AE995CF8BA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9ED-421F-9024-4AE995CF8BA2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9ED-421F-9024-4AE995CF8BA2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9ED-421F-9024-4AE995CF8BA2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9ED-421F-9024-4AE995CF8BA2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9ED-421F-9024-4AE995CF8BA2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9ED-421F-9024-4AE995CF8BA2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9ED-421F-9024-4AE995CF8BA2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79ED-421F-9024-4AE995CF8BA2}"/>
                </c:ext>
              </c:extLst>
            </c:dLbl>
            <c:dLbl>
              <c:idx val="14"/>
              <c:layout>
                <c:manualLayout>
                  <c:x val="-3.4274078670243908E-2"/>
                  <c:y val="-2.4347588271702761E-2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79ED-421F-9024-4AE995CF8BA2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9ED-421F-9024-4AE995CF8B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'graf_predikce SŽ'!$B$2:$Q$2</c:f>
              <c:strCache>
                <c:ptCount val="16"/>
                <c:pt idx="0">
                  <c:v>1. Q 2020</c:v>
                </c:pt>
                <c:pt idx="1">
                  <c:v>2. Q 2020</c:v>
                </c:pt>
                <c:pt idx="2">
                  <c:v>3. Q 2020</c:v>
                </c:pt>
                <c:pt idx="3">
                  <c:v>4. Q 2020</c:v>
                </c:pt>
                <c:pt idx="4">
                  <c:v>1. Q 2021</c:v>
                </c:pt>
                <c:pt idx="5">
                  <c:v>2. Q 2021</c:v>
                </c:pt>
                <c:pt idx="6">
                  <c:v>3. Q 2021</c:v>
                </c:pt>
                <c:pt idx="7">
                  <c:v>4. Q 2021</c:v>
                </c:pt>
                <c:pt idx="8">
                  <c:v>1. Q 2022</c:v>
                </c:pt>
                <c:pt idx="9">
                  <c:v>2. Q 2022</c:v>
                </c:pt>
                <c:pt idx="10">
                  <c:v>3. Q 2022</c:v>
                </c:pt>
                <c:pt idx="11">
                  <c:v>4. Q 2022</c:v>
                </c:pt>
                <c:pt idx="12">
                  <c:v>1. Q 2023</c:v>
                </c:pt>
                <c:pt idx="13">
                  <c:v>2. Q 2023</c:v>
                </c:pt>
                <c:pt idx="14">
                  <c:v>3. Q 2023</c:v>
                </c:pt>
                <c:pt idx="15">
                  <c:v>4. Q. 2023</c:v>
                </c:pt>
              </c:strCache>
            </c:strRef>
          </c:cat>
          <c:val>
            <c:numRef>
              <c:f>'graf_predikce SŽ'!#REF!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2-79ED-421F-9024-4AE995CF8BA2}"/>
            </c:ext>
          </c:extLst>
        </c:ser>
        <c:ser>
          <c:idx val="3"/>
          <c:order val="3"/>
          <c:tx>
            <c:strRef>
              <c:f>'graf_predikce SŽ'!$A$5</c:f>
              <c:strCache>
                <c:ptCount val="1"/>
                <c:pt idx="0">
                  <c:v>limit N+3 v roce 2022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79ED-421F-9024-4AE995CF8BA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79ED-421F-9024-4AE995CF8BA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79ED-421F-9024-4AE995CF8BA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79ED-421F-9024-4AE995CF8BA2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79ED-421F-9024-4AE995CF8BA2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79ED-421F-9024-4AE995CF8BA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79ED-421F-9024-4AE995CF8BA2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79ED-421F-9024-4AE995CF8BA2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79ED-421F-9024-4AE995CF8BA2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79ED-421F-9024-4AE995CF8BA2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79ED-421F-9024-4AE995CF8BA2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79ED-421F-9024-4AE995CF8BA2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79ED-421F-9024-4AE995CF8BA2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79ED-421F-9024-4AE995CF8BA2}"/>
                </c:ext>
              </c:extLst>
            </c:dLbl>
            <c:dLbl>
              <c:idx val="14"/>
              <c:layout>
                <c:manualLayout>
                  <c:x val="-3.8731884374608665E-2"/>
                  <c:y val="-2.4084896290645287E-2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79ED-421F-9024-4AE995CF8BA2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79ED-421F-9024-4AE995CF8B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'graf_predikce SŽ'!$B$2:$Q$2</c:f>
              <c:strCache>
                <c:ptCount val="16"/>
                <c:pt idx="0">
                  <c:v>1. Q 2020</c:v>
                </c:pt>
                <c:pt idx="1">
                  <c:v>2. Q 2020</c:v>
                </c:pt>
                <c:pt idx="2">
                  <c:v>3. Q 2020</c:v>
                </c:pt>
                <c:pt idx="3">
                  <c:v>4. Q 2020</c:v>
                </c:pt>
                <c:pt idx="4">
                  <c:v>1. Q 2021</c:v>
                </c:pt>
                <c:pt idx="5">
                  <c:v>2. Q 2021</c:v>
                </c:pt>
                <c:pt idx="6">
                  <c:v>3. Q 2021</c:v>
                </c:pt>
                <c:pt idx="7">
                  <c:v>4. Q 2021</c:v>
                </c:pt>
                <c:pt idx="8">
                  <c:v>1. Q 2022</c:v>
                </c:pt>
                <c:pt idx="9">
                  <c:v>2. Q 2022</c:v>
                </c:pt>
                <c:pt idx="10">
                  <c:v>3. Q 2022</c:v>
                </c:pt>
                <c:pt idx="11">
                  <c:v>4. Q 2022</c:v>
                </c:pt>
                <c:pt idx="12">
                  <c:v>1. Q 2023</c:v>
                </c:pt>
                <c:pt idx="13">
                  <c:v>2. Q 2023</c:v>
                </c:pt>
                <c:pt idx="14">
                  <c:v>3. Q 2023</c:v>
                </c:pt>
                <c:pt idx="15">
                  <c:v>4. Q. 2023</c:v>
                </c:pt>
              </c:strCache>
            </c:strRef>
          </c:cat>
          <c:val>
            <c:numRef>
              <c:f>'graf_predikce SŽ'!$B$5:$Q$5</c:f>
              <c:numCache>
                <c:formatCode>#,##0</c:formatCode>
                <c:ptCount val="16"/>
                <c:pt idx="0">
                  <c:v>131544071.50250004</c:v>
                </c:pt>
                <c:pt idx="1">
                  <c:v>131544071.50250004</c:v>
                </c:pt>
                <c:pt idx="2">
                  <c:v>131544071.50250004</c:v>
                </c:pt>
                <c:pt idx="3">
                  <c:v>131544071.50250004</c:v>
                </c:pt>
                <c:pt idx="4">
                  <c:v>131544071.50250004</c:v>
                </c:pt>
                <c:pt idx="5">
                  <c:v>131544071.50250004</c:v>
                </c:pt>
                <c:pt idx="6">
                  <c:v>131544071.50250004</c:v>
                </c:pt>
                <c:pt idx="7">
                  <c:v>131544071.50250004</c:v>
                </c:pt>
                <c:pt idx="8">
                  <c:v>131544071.50250004</c:v>
                </c:pt>
                <c:pt idx="9">
                  <c:v>131544071.50250004</c:v>
                </c:pt>
                <c:pt idx="10">
                  <c:v>131544071.50250004</c:v>
                </c:pt>
                <c:pt idx="11">
                  <c:v>131544071.50250004</c:v>
                </c:pt>
                <c:pt idx="12">
                  <c:v>131544071.50250004</c:v>
                </c:pt>
                <c:pt idx="13">
                  <c:v>131544071.50250004</c:v>
                </c:pt>
                <c:pt idx="14">
                  <c:v>131544071.50250004</c:v>
                </c:pt>
                <c:pt idx="15">
                  <c:v>131544071.50250004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23-79ED-421F-9024-4AE995CF8BA2}"/>
            </c:ext>
          </c:extLst>
        </c:ser>
        <c:ser>
          <c:idx val="4"/>
          <c:order val="4"/>
          <c:tx>
            <c:strRef>
              <c:f>'graf_predikce SŽ'!$A$6</c:f>
              <c:strCache>
                <c:ptCount val="1"/>
                <c:pt idx="0">
                  <c:v>Alokace programu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79ED-421F-9024-4AE995CF8BA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79ED-421F-9024-4AE995CF8BA2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6-79ED-421F-9024-4AE995CF8BA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79ED-421F-9024-4AE995CF8BA2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8-79ED-421F-9024-4AE995CF8BA2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9-79ED-421F-9024-4AE995CF8BA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A-79ED-421F-9024-4AE995CF8BA2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B-79ED-421F-9024-4AE995CF8BA2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C-79ED-421F-9024-4AE995CF8BA2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D-79ED-421F-9024-4AE995CF8BA2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E-79ED-421F-9024-4AE995CF8BA2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F-79ED-421F-9024-4AE995CF8BA2}"/>
                </c:ext>
              </c:extLst>
            </c:dLbl>
            <c:dLbl>
              <c:idx val="12"/>
              <c:layout>
                <c:manualLayout>
                  <c:x val="1.3428299265033602E-2"/>
                  <c:y val="-2.4122101581520713E-2"/>
                </c:manualLayout>
              </c:layout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0-79ED-421F-9024-4AE995CF8BA2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1-79ED-421F-9024-4AE995CF8BA2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2-79ED-421F-9024-4AE995CF8BA2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3-79ED-421F-9024-4AE995CF8B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'graf_predikce SŽ'!$B$2:$Q$2</c:f>
              <c:strCache>
                <c:ptCount val="16"/>
                <c:pt idx="0">
                  <c:v>1. Q 2020</c:v>
                </c:pt>
                <c:pt idx="1">
                  <c:v>2. Q 2020</c:v>
                </c:pt>
                <c:pt idx="2">
                  <c:v>3. Q 2020</c:v>
                </c:pt>
                <c:pt idx="3">
                  <c:v>4. Q 2020</c:v>
                </c:pt>
                <c:pt idx="4">
                  <c:v>1. Q 2021</c:v>
                </c:pt>
                <c:pt idx="5">
                  <c:v>2. Q 2021</c:v>
                </c:pt>
                <c:pt idx="6">
                  <c:v>3. Q 2021</c:v>
                </c:pt>
                <c:pt idx="7">
                  <c:v>4. Q 2021</c:v>
                </c:pt>
                <c:pt idx="8">
                  <c:v>1. Q 2022</c:v>
                </c:pt>
                <c:pt idx="9">
                  <c:v>2. Q 2022</c:v>
                </c:pt>
                <c:pt idx="10">
                  <c:v>3. Q 2022</c:v>
                </c:pt>
                <c:pt idx="11">
                  <c:v>4. Q 2022</c:v>
                </c:pt>
                <c:pt idx="12">
                  <c:v>1. Q 2023</c:v>
                </c:pt>
                <c:pt idx="13">
                  <c:v>2. Q 2023</c:v>
                </c:pt>
                <c:pt idx="14">
                  <c:v>3. Q 2023</c:v>
                </c:pt>
                <c:pt idx="15">
                  <c:v>4. Q. 2023</c:v>
                </c:pt>
              </c:strCache>
            </c:strRef>
          </c:cat>
          <c:val>
            <c:numRef>
              <c:f>'graf_predikce SŽ'!$B$6:$Q$6</c:f>
              <c:numCache>
                <c:formatCode>#,##0</c:formatCode>
                <c:ptCount val="16"/>
                <c:pt idx="0">
                  <c:v>209704582</c:v>
                </c:pt>
                <c:pt idx="1">
                  <c:v>209704582</c:v>
                </c:pt>
                <c:pt idx="2">
                  <c:v>209704582</c:v>
                </c:pt>
                <c:pt idx="3">
                  <c:v>209704582</c:v>
                </c:pt>
                <c:pt idx="4">
                  <c:v>209704582</c:v>
                </c:pt>
                <c:pt idx="5">
                  <c:v>209704582</c:v>
                </c:pt>
                <c:pt idx="6">
                  <c:v>209704582</c:v>
                </c:pt>
                <c:pt idx="7">
                  <c:v>209704582</c:v>
                </c:pt>
                <c:pt idx="8">
                  <c:v>209704582</c:v>
                </c:pt>
                <c:pt idx="9">
                  <c:v>209704582</c:v>
                </c:pt>
                <c:pt idx="10">
                  <c:v>209704582</c:v>
                </c:pt>
                <c:pt idx="11">
                  <c:v>209704582</c:v>
                </c:pt>
                <c:pt idx="12">
                  <c:v>209704582</c:v>
                </c:pt>
                <c:pt idx="13">
                  <c:v>209704582</c:v>
                </c:pt>
                <c:pt idx="14">
                  <c:v>209704582</c:v>
                </c:pt>
                <c:pt idx="15">
                  <c:v>209704582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34-79ED-421F-9024-4AE995CF8B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1187584"/>
        <c:axId val="451191192"/>
      </c:lineChart>
      <c:catAx>
        <c:axId val="4511875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51191192"/>
        <c:crosses val="autoZero"/>
        <c:auto val="1"/>
        <c:lblAlgn val="ctr"/>
        <c:lblOffset val="100"/>
        <c:noMultiLvlLbl val="0"/>
      </c:catAx>
      <c:valAx>
        <c:axId val="451191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51187584"/>
        <c:crosses val="autoZero"/>
        <c:crossBetween val="between"/>
        <c:dispUnits>
          <c:builtInUnit val="millions"/>
          <c:dispUnitsLbl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cs-CZ" b="1"/>
                    <a:t>Miliony EUR 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33268729287626925"/>
          <c:y val="9.5712966851364142E-2"/>
          <c:w val="0.5693590964836388"/>
          <c:h val="3.23510458456679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1098" y="1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243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1098" y="9428243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6011B55-3E90-4363-B8E4-CB3F66A1D30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0340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1098" y="1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26BD8E2-5944-4D84-9527-C218C616EDDC}" type="datetimeFigureOut">
              <a:rPr lang="cs-CZ"/>
              <a:pPr>
                <a:defRPr/>
              </a:pPr>
              <a:t>16.05.2022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606" y="4715710"/>
            <a:ext cx="5438464" cy="4466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243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1098" y="9428243"/>
            <a:ext cx="2944958" cy="4968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61B4B67-C6B9-4C5E-B168-C4F4934E08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76103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1</a:t>
            </a:fld>
            <a:endParaRPr lang="cs-CZ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1278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17</a:t>
            </a:fld>
            <a:endParaRPr lang="cs-CZ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9964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noProof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0683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Neukončená</a:t>
            </a:r>
            <a:r>
              <a:rPr lang="cs-CZ" baseline="0" dirty="0"/>
              <a:t> kontrola na projektu </a:t>
            </a:r>
            <a:r>
              <a:rPr lang="cs-CZ" dirty="0"/>
              <a:t>CZ.08.2.125/0.0/0.0/15_002/0000056 - </a:t>
            </a:r>
            <a:r>
              <a:rPr lang="it-IT" dirty="0"/>
              <a:t>Licence a podpora pro SI SF v Centru III.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35374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81076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23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24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320889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25</a:t>
            </a:fld>
            <a:endParaRPr lang="cs-CZ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26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3269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2</a:t>
            </a:fld>
            <a:endParaRPr lang="cs-CZ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27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42792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30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449103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4639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endParaRPr lang="cs-CZ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38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3</a:t>
            </a:fld>
            <a:endParaRPr lang="cs-CZ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1401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8160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0072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4540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361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b="1" u="sng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B4B67-C6B9-4C5E-B168-C4F4934E0889}" type="slidenum">
              <a:rPr lang="cs-CZ" smtClean="0"/>
              <a:pPr>
                <a:defRPr/>
              </a:pPr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470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44675"/>
            <a:ext cx="5616575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9144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92150"/>
            <a:ext cx="143986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7667" y="6165850"/>
            <a:ext cx="835025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6165850"/>
            <a:ext cx="227965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403350" y="3141663"/>
            <a:ext cx="7208838" cy="1150937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00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03648" y="4437112"/>
            <a:ext cx="7056784" cy="1296144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Klepnutím lze upravit styl předlohy podnadpisů.</a:t>
            </a:r>
            <a:endParaRPr lang="cs-CZ" dirty="0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403648" y="1988840"/>
            <a:ext cx="7283152" cy="1080120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Klepnutím lze upravit styl předlohy nadpisů.</a:t>
            </a:r>
            <a:endParaRPr lang="cs-CZ" dirty="0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157190"/>
            <a:ext cx="3459243" cy="596588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179512" y="62068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157190"/>
            <a:ext cx="3459243" cy="596588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4608512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 dirty="0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179512" y="62068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91264" cy="504056"/>
          </a:xfrm>
          <a:prstGeom prst="rect">
            <a:avLst/>
          </a:prstGeom>
        </p:spPr>
        <p:txBody>
          <a:bodyPr anchor="t"/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Klepnutím lze upravit styl předlohy nadpisů.</a:t>
            </a:r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44675"/>
            <a:ext cx="5616575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9144000" cy="26035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0649"/>
            <a:ext cx="9144000" cy="144016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7667" y="6165850"/>
            <a:ext cx="835025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6165850"/>
            <a:ext cx="227965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692150"/>
            <a:ext cx="1439863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179512" y="62068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157190"/>
            <a:ext cx="3459243" cy="5965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2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aceeu.cz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aceeu.cz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msiu.mssf.cz/Document.aspx?docID=VU1TUHJpbG9oeUV2YWw7MTUwNDMwMjY2ODtQcmlsb2hhRE1TO0ZhbHN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siu.mssf.cz/Document.aspx?docID=VU1TUHJpbG9oeUV2YWw7MTUwNDMwNTIzMTtQcmlsb2hhRE1TO0ZhbHNl" TargetMode="External"/><Relationship Id="rId5" Type="http://schemas.openxmlformats.org/officeDocument/2006/relationships/hyperlink" Target="https://msiu.mssf.cz/Document.aspx?docID=VU1TUHJpbG9oeUV2YWw7MTUwNDMwNjY4NDtQcmlsb2hhRE1TO0ZhbHNl" TargetMode="External"/><Relationship Id="rId4" Type="http://schemas.openxmlformats.org/officeDocument/2006/relationships/hyperlink" Target="https://msiu.mssf.cz/Document.aspx?docID=VU1TUHJpbG9oeUV2YWw7MTUwNDMwMjEwOTtQcmlsb2hhRE1TO0ZhbHN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udyznudy.cz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hyperlink" Target="http://www.eu4u.dotaceeu.cz/" TargetMode="External"/><Relationship Id="rId4" Type="http://schemas.openxmlformats.org/officeDocument/2006/relationships/hyperlink" Target="http://www.navrhniprojekt.cz/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odnadpis 1"/>
          <p:cNvSpPr>
            <a:spLocks noGrp="1"/>
          </p:cNvSpPr>
          <p:nvPr>
            <p:ph type="subTitle" idx="1"/>
          </p:nvPr>
        </p:nvSpPr>
        <p:spPr bwMode="auto">
          <a:xfrm>
            <a:off x="683568" y="4437112"/>
            <a:ext cx="7776864" cy="129614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cs-CZ" b="1" dirty="0">
                <a:latin typeface="Arial" charset="0"/>
                <a:cs typeface="Arial" charset="0"/>
              </a:rPr>
              <a:t>17. května 2022</a:t>
            </a:r>
          </a:p>
          <a:p>
            <a:pPr algn="ctr" eaLnBrk="1" hangingPunct="1"/>
            <a:r>
              <a:rPr lang="cs-CZ" b="1" dirty="0">
                <a:latin typeface="Arial" charset="0"/>
                <a:cs typeface="Arial" charset="0"/>
              </a:rPr>
              <a:t>Praha</a:t>
            </a:r>
          </a:p>
        </p:txBody>
      </p:sp>
      <p:sp>
        <p:nvSpPr>
          <p:cNvPr id="4099" name="Nadpis 2"/>
          <p:cNvSpPr>
            <a:spLocks noGrp="1"/>
          </p:cNvSpPr>
          <p:nvPr>
            <p:ph type="title"/>
          </p:nvPr>
        </p:nvSpPr>
        <p:spPr bwMode="auto">
          <a:xfrm>
            <a:off x="683568" y="1988840"/>
            <a:ext cx="8003232" cy="223224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cs-CZ" dirty="0">
                <a:latin typeface="Arial" charset="0"/>
                <a:cs typeface="Arial" charset="0"/>
              </a:rPr>
              <a:t>15. zasedání Monitorovacího výboru Operačního programu Technická pomoc</a:t>
            </a:r>
            <a:br>
              <a:rPr lang="cs-CZ" dirty="0">
                <a:latin typeface="Arial" charset="0"/>
                <a:cs typeface="Arial" charset="0"/>
              </a:rPr>
            </a:br>
            <a:r>
              <a:rPr lang="cs-CZ" dirty="0">
                <a:latin typeface="Arial" charset="0"/>
                <a:cs typeface="Arial" charset="0"/>
              </a:rPr>
              <a:t>2014 - 2020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91264" cy="1080120"/>
          </a:xfrm>
        </p:spPr>
        <p:txBody>
          <a:bodyPr/>
          <a:lstStyle/>
          <a:p>
            <a:pPr algn="ctr"/>
            <a:r>
              <a:rPr lang="cs-CZ" dirty="0"/>
              <a:t>Pololetní vyhodnocení predikcí za období od 1. 10. 2021 do 31. 3. 2022 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668429" y="4433735"/>
            <a:ext cx="19114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i="1" dirty="0"/>
              <a:t>Zdroj: MS2014+</a:t>
            </a:r>
          </a:p>
          <a:p>
            <a:endParaRPr lang="cs-CZ" sz="1600" i="1" dirty="0"/>
          </a:p>
        </p:txBody>
      </p:sp>
      <p:graphicFrame>
        <p:nvGraphicFramePr>
          <p:cNvPr id="7" name="Tabulka 7">
            <a:extLst>
              <a:ext uri="{FF2B5EF4-FFF2-40B4-BE49-F238E27FC236}">
                <a16:creationId xmlns:a16="http://schemas.microsoft.com/office/drawing/2014/main" id="{DBFEA4AA-0FB2-416E-B59F-6E80439D0B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6052935"/>
              </p:ext>
            </p:extLst>
          </p:nvPr>
        </p:nvGraphicFramePr>
        <p:xfrm>
          <a:off x="1656969" y="2123598"/>
          <a:ext cx="5830062" cy="23101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0143">
                  <a:extLst>
                    <a:ext uri="{9D8B030D-6E8A-4147-A177-3AD203B41FA5}">
                      <a16:colId xmlns:a16="http://schemas.microsoft.com/office/drawing/2014/main" val="4182134168"/>
                    </a:ext>
                  </a:extLst>
                </a:gridCol>
                <a:gridCol w="1280892">
                  <a:extLst>
                    <a:ext uri="{9D8B030D-6E8A-4147-A177-3AD203B41FA5}">
                      <a16:colId xmlns:a16="http://schemas.microsoft.com/office/drawing/2014/main" val="980731604"/>
                    </a:ext>
                  </a:extLst>
                </a:gridCol>
                <a:gridCol w="1319027">
                  <a:extLst>
                    <a:ext uri="{9D8B030D-6E8A-4147-A177-3AD203B41FA5}">
                      <a16:colId xmlns:a16="http://schemas.microsoft.com/office/drawing/2014/main" val="2879345275"/>
                    </a:ext>
                  </a:extLst>
                </a:gridCol>
              </a:tblGrid>
              <a:tr h="816617">
                <a:tc>
                  <a:txBody>
                    <a:bodyPr/>
                    <a:lstStyle/>
                    <a:p>
                      <a:pPr marL="0" algn="l" defTabSz="914305" rtl="0" eaLnBrk="1" latinLnBrk="0" hangingPunct="1"/>
                      <a:r>
                        <a:rPr lang="cs-CZ" sz="20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% Plnění  predikce - stavy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4. Q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dirty="0"/>
                        <a:t>1. Q 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989561"/>
                  </a:ext>
                </a:extLst>
              </a:tr>
              <a:tr h="323979">
                <a:tc>
                  <a:txBody>
                    <a:bodyPr/>
                    <a:lstStyle/>
                    <a:p>
                      <a:pPr marL="0" algn="l" defTabSz="914305" rtl="0" eaLnBrk="1" latinLnBrk="0" hangingPunct="1"/>
                      <a:r>
                        <a:rPr lang="cs-CZ" sz="20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právní akty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/>
                        <a:t>100,4 %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/>
                        <a:t>106,2 %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07499269"/>
                  </a:ext>
                </a:extLst>
              </a:tr>
              <a:tr h="395942">
                <a:tc>
                  <a:txBody>
                    <a:bodyPr/>
                    <a:lstStyle/>
                    <a:p>
                      <a:pPr marL="0" algn="l" defTabSz="914305" rtl="0" eaLnBrk="1" latinLnBrk="0" hangingPunct="1"/>
                      <a:r>
                        <a:rPr lang="cs-CZ" sz="20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vyúčtované žádosti o platbu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/>
                        <a:t>99,7 %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/>
                        <a:t>100,8 %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5563568"/>
                  </a:ext>
                </a:extLst>
              </a:tr>
              <a:tr h="686249">
                <a:tc>
                  <a:txBody>
                    <a:bodyPr/>
                    <a:lstStyle/>
                    <a:p>
                      <a:pPr marL="0" algn="l" defTabSz="914305" rtl="0" eaLnBrk="1" latinLnBrk="0" hangingPunct="1"/>
                      <a:r>
                        <a:rPr lang="cs-CZ" sz="20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souhrnné žádosti autorizované ŘO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/>
                        <a:t>101,4 %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b="0" dirty="0"/>
                        <a:t>100,5 %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9188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6227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611560" y="2060848"/>
            <a:ext cx="8291264" cy="3888432"/>
          </a:xfrm>
        </p:spPr>
        <p:txBody>
          <a:bodyPr>
            <a:normAutofit/>
          </a:bodyPr>
          <a:lstStyle/>
          <a:p>
            <a:pPr marL="457153" lvl="0" indent="-457153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cs-CZ" sz="2000" dirty="0"/>
              <a:t>Následující graf znázorňuje dosavadní a předpokládaný vývoj čerpání finančních prostředků ve stavu </a:t>
            </a:r>
            <a:r>
              <a:rPr lang="cs-CZ" sz="2000" i="1" dirty="0"/>
              <a:t>Prostředky v souhrnných žádostech autorizovaných ŘO</a:t>
            </a:r>
            <a:r>
              <a:rPr lang="cs-CZ" sz="2000" dirty="0"/>
              <a:t>.</a:t>
            </a:r>
          </a:p>
          <a:p>
            <a:pPr marL="0" lvl="0" indent="0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cs-CZ" sz="2000" dirty="0"/>
          </a:p>
          <a:p>
            <a:pPr marL="457153" indent="-457153" algn="just">
              <a:lnSpc>
                <a:spcPct val="90000"/>
              </a:lnSpc>
              <a:buClr>
                <a:srgbClr val="008000"/>
              </a:buClr>
              <a:buFont typeface="Wingdings" panose="05000000000000000000" pitchFamily="2" charset="2"/>
              <a:buChar char="ü"/>
            </a:pPr>
            <a:r>
              <a:rPr lang="cs-CZ" sz="2000" dirty="0"/>
              <a:t>Plnění pravidla N+3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cs-CZ" dirty="0"/>
              <a:t>Limit čerpání N+3 pro rok 2022 je </a:t>
            </a:r>
            <a:r>
              <a:rPr lang="cs-CZ"/>
              <a:t>plněn na </a:t>
            </a:r>
            <a:r>
              <a:rPr lang="cs-CZ" dirty="0"/>
              <a:t>119,2 %.</a:t>
            </a:r>
          </a:p>
          <a:p>
            <a:pPr marL="0" indent="0" algn="just">
              <a:lnSpc>
                <a:spcPct val="90000"/>
              </a:lnSpc>
            </a:pPr>
            <a:r>
              <a:rPr lang="cs-CZ" sz="2000" dirty="0"/>
              <a:t> </a:t>
            </a:r>
          </a:p>
          <a:p>
            <a:pPr marL="0" indent="0" algn="just">
              <a:lnSpc>
                <a:spcPct val="90000"/>
              </a:lnSpc>
            </a:pPr>
            <a:endParaRPr lang="cs-CZ" sz="2000" dirty="0"/>
          </a:p>
          <a:p>
            <a:pPr marL="457153" indent="-457153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008000"/>
              </a:buClr>
              <a:buFont typeface="Wingdings" panose="05000000000000000000" pitchFamily="2" charset="2"/>
              <a:buChar char="ü"/>
              <a:defRPr/>
            </a:pPr>
            <a:r>
              <a:rPr lang="cs-CZ" sz="2000" dirty="0"/>
              <a:t>Do konce programového období je odhadováno dočerpání celkové alokace programu.</a:t>
            </a:r>
          </a:p>
          <a:p>
            <a:pPr marL="0" indent="0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cs-CZ" sz="2000" dirty="0"/>
          </a:p>
          <a:p>
            <a:pPr marL="457153" indent="-457153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cs-CZ" sz="2000" dirty="0"/>
          </a:p>
          <a:p>
            <a:pPr marL="457153" indent="-457153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cs-CZ" sz="2000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91264" cy="1080120"/>
          </a:xfrm>
        </p:spPr>
        <p:txBody>
          <a:bodyPr/>
          <a:lstStyle/>
          <a:p>
            <a:pPr marL="457153" indent="-457153" algn="ctr"/>
            <a:r>
              <a:rPr lang="cs-CZ" dirty="0"/>
              <a:t>Plnění N+3 a predikce dočerpání alokace programu</a:t>
            </a:r>
          </a:p>
        </p:txBody>
      </p:sp>
    </p:spTree>
    <p:extLst>
      <p:ext uri="{BB962C8B-B14F-4D97-AF65-F5344CB8AC3E}">
        <p14:creationId xmlns:p14="http://schemas.microsoft.com/office/powerpoint/2010/main" val="2011210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91264" cy="1008112"/>
          </a:xfrm>
        </p:spPr>
        <p:txBody>
          <a:bodyPr/>
          <a:lstStyle/>
          <a:p>
            <a:pPr algn="ctr"/>
            <a:r>
              <a:rPr lang="cs-CZ" dirty="0"/>
              <a:t>Plnění N+3 a predikce dočerpání alokace programu</a:t>
            </a:r>
          </a:p>
        </p:txBody>
      </p:sp>
      <p:graphicFrame>
        <p:nvGraphicFramePr>
          <p:cNvPr id="5" name="Zástupný obsah 4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95288" y="1557338"/>
          <a:ext cx="8291512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34255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Plnění pravidla N+3</a:t>
            </a: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251520" y="5445224"/>
            <a:ext cx="8784976" cy="602911"/>
          </a:xfrm>
          <a:prstGeom prst="rect">
            <a:avLst/>
          </a:prstGeom>
        </p:spPr>
        <p:txBody>
          <a:bodyPr lIns="91431" tIns="45715" rIns="91431" bIns="45715" anchor="ctr">
            <a:normAutofit fontScale="70000" lnSpcReduction="20000"/>
          </a:bodyPr>
          <a:lstStyle>
            <a:lvl1pPr marL="342864" indent="-342864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873" indent="-28572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2882" indent="-2285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034" indent="-2285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187" indent="-2285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339" indent="-228576" algn="l" defTabSz="914305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92" indent="-228576" algn="l" defTabSz="9143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45" indent="-228576" algn="l" defTabSz="9143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98" indent="-228576" algn="l" defTabSz="9143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/>
            <a:r>
              <a:rPr lang="cs-CZ" sz="2900" b="1" dirty="0">
                <a:solidFill>
                  <a:srgbClr val="000099"/>
                </a:solidFill>
              </a:rPr>
              <a:t>Limity čerpání pro roky 2018, 2019, 2020, 2021 a 2022 byly splněny.</a:t>
            </a:r>
          </a:p>
          <a:p>
            <a:endParaRPr lang="cs-CZ" dirty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86825" y="1265883"/>
            <a:ext cx="7859216" cy="3816424"/>
          </a:xfrm>
        </p:spPr>
        <p:txBody>
          <a:bodyPr/>
          <a:lstStyle/>
          <a:p>
            <a:r>
              <a:rPr lang="cs-CZ" dirty="0"/>
              <a:t> </a:t>
            </a:r>
          </a:p>
        </p:txBody>
      </p:sp>
      <p:pic>
        <p:nvPicPr>
          <p:cNvPr id="7" name="Zástupný symbol pro obsah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880" y="1264050"/>
            <a:ext cx="5212239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908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39561B65-C326-4D88-B592-3013DF82C6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/>
              <a:t>Současnost a cíle: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cs-CZ" noProof="1"/>
              <a:t>celková alokace OPTP 220.276.818  EUR, rozdělení alokace na operační programy schváleno vládou 1. 3. 2021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cs-CZ" dirty="0"/>
              <a:t>proběhla tři neformální jednání s </a:t>
            </a:r>
            <a:r>
              <a:rPr lang="cs-CZ" noProof="1"/>
              <a:t>EK</a:t>
            </a:r>
            <a:r>
              <a:rPr lang="cs-CZ" dirty="0"/>
              <a:t> o podobě OPTP 2021+ v červnu, říjnu 2021 a v únoru 2022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cs-CZ" dirty="0"/>
              <a:t>programový dokument prošel vnitřním i mezirezortním připomínkovým řízením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vláda schválila  OPTP 4. října 2021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cs-CZ" dirty="0"/>
              <a:t>v prosinci 2021 byl OPTP předložen ke schválení EK v rámci formálního projednání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cs-CZ" dirty="0"/>
              <a:t>v únoru jsme obdrželi oficiální připomínky z EK, které jsme</a:t>
            </a:r>
          </a:p>
          <a:p>
            <a:pPr marL="0" indent="0" algn="just"/>
            <a:r>
              <a:rPr lang="cs-CZ" dirty="0"/>
              <a:t>      vypořádali a 11. 4. 2022 zaslali upravenou verzi OPTP do EK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dirty="0"/>
              <a:t>schválení OPTP – předpoklad – 2. čtvrtletí 2022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noProof="1"/>
          </a:p>
          <a:p>
            <a:endParaRPr lang="cs-CZ" dirty="0"/>
          </a:p>
          <a:p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C3E35806-E81F-4C94-BB0D-3E1CAF05B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Příprava OPTP 2021+</a:t>
            </a:r>
          </a:p>
        </p:txBody>
      </p:sp>
    </p:spTree>
    <p:extLst>
      <p:ext uri="{BB962C8B-B14F-4D97-AF65-F5344CB8AC3E}">
        <p14:creationId xmlns:p14="http://schemas.microsoft.com/office/powerpoint/2010/main" val="31102591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39561B65-C326-4D88-B592-3013DF82C6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Struktura OPTP 2021+</a:t>
            </a:r>
          </a:p>
          <a:p>
            <a:endParaRPr lang="cs-CZ" dirty="0"/>
          </a:p>
          <a:p>
            <a:pPr marL="342900" indent="-342900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cs-CZ" sz="2000" dirty="0"/>
              <a:t>Priorita 1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cs-CZ" dirty="0"/>
              <a:t>Podpora implementace EU fondů</a:t>
            </a:r>
          </a:p>
          <a:p>
            <a:pPr marL="1200055" lvl="4" indent="-285750" algn="just">
              <a:lnSpc>
                <a:spcPct val="90000"/>
              </a:lnSpc>
              <a:buFontTx/>
              <a:buChar char="-"/>
              <a:defRPr/>
            </a:pPr>
            <a:r>
              <a:rPr lang="cs-CZ" noProof="1"/>
              <a:t>podpora klíčových aktérů implementace (MMR-NOK, MF - AO, PO, AFCOS, MV, ŘO OPTP)</a:t>
            </a:r>
          </a:p>
          <a:p>
            <a:pPr marL="1200055" lvl="4" indent="-285750" algn="just">
              <a:lnSpc>
                <a:spcPct val="90000"/>
              </a:lnSpc>
              <a:buFontTx/>
              <a:buChar char="-"/>
              <a:defRPr/>
            </a:pPr>
            <a:r>
              <a:rPr lang="cs-CZ" dirty="0"/>
              <a:t>zajištění klíčových aktivit na horizontální úrovni (monitorovací systémy - MS 2021+, IS ESF, Viola, APAO),  odborné vzdělávání, publicita, ad hoc projekty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cs-CZ" dirty="0"/>
              <a:t>Financování z EFRR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cs-CZ" dirty="0"/>
              <a:t>Alokace ve výši 142 864 532 EUR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cs-CZ" dirty="0"/>
              <a:t>Předpoklad vyhlášení 3 výzev (pro projekty se zjednodušenými metodami vykazování, pro projekty s přímým vykazováním nákladů a pro ad hoc projekty)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C3E35806-E81F-4C94-BB0D-3E1CAF05B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Příprava OPTP 2021+</a:t>
            </a:r>
          </a:p>
        </p:txBody>
      </p:sp>
    </p:spTree>
    <p:extLst>
      <p:ext uri="{BB962C8B-B14F-4D97-AF65-F5344CB8AC3E}">
        <p14:creationId xmlns:p14="http://schemas.microsoft.com/office/powerpoint/2010/main" val="2742684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39561B65-C326-4D88-B592-3013DF82C6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Struktura OPTP 2021+</a:t>
            </a:r>
          </a:p>
          <a:p>
            <a:endParaRPr lang="cs-CZ" dirty="0"/>
          </a:p>
          <a:p>
            <a:pPr marL="342900" indent="-342900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cs-CZ" sz="2000" dirty="0"/>
              <a:t>Priorita 2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cs-CZ" dirty="0"/>
              <a:t>Podpora regionálních partnerů EU fondů</a:t>
            </a:r>
          </a:p>
          <a:p>
            <a:pPr marL="1200055" lvl="4" indent="-285750" algn="just">
              <a:lnSpc>
                <a:spcPct val="90000"/>
              </a:lnSpc>
              <a:buFontTx/>
              <a:buChar char="-"/>
              <a:defRPr/>
            </a:pPr>
            <a:r>
              <a:rPr lang="cs-CZ" noProof="1"/>
              <a:t>ITI (stávající ITI + 6 měst současných IPRÚ)</a:t>
            </a:r>
          </a:p>
          <a:p>
            <a:pPr marL="1200055" lvl="4" indent="-285750" algn="just">
              <a:lnSpc>
                <a:spcPct val="90000"/>
              </a:lnSpc>
              <a:buFontTx/>
              <a:buChar char="-"/>
              <a:defRPr/>
            </a:pPr>
            <a:r>
              <a:rPr lang="cs-CZ" dirty="0"/>
              <a:t>MAS</a:t>
            </a:r>
          </a:p>
          <a:p>
            <a:pPr marL="1200055" lvl="4" indent="-285750" algn="just">
              <a:lnSpc>
                <a:spcPct val="90000"/>
              </a:lnSpc>
              <a:buFontTx/>
              <a:buChar char="-"/>
              <a:defRPr/>
            </a:pPr>
            <a:r>
              <a:rPr lang="cs-CZ" dirty="0"/>
              <a:t>RSK</a:t>
            </a:r>
          </a:p>
          <a:p>
            <a:pPr marL="1200055" lvl="4" indent="-285750" algn="just">
              <a:lnSpc>
                <a:spcPct val="90000"/>
              </a:lnSpc>
              <a:buFontTx/>
              <a:buChar char="-"/>
              <a:defRPr/>
            </a:pPr>
            <a:r>
              <a:rPr lang="cs-CZ" dirty="0"/>
              <a:t>MHMP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cs-CZ" dirty="0"/>
              <a:t>Financování z FS 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cs-CZ" dirty="0"/>
              <a:t>Alokace ve výši 77 412 286 EUR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cs-CZ" dirty="0"/>
              <a:t>Předpoklad vyhlášení 2 výzev (pro projekty ITI, MAS, RSK a pro projekty MHMP)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endParaRPr lang="cs-CZ" dirty="0"/>
          </a:p>
          <a:p>
            <a:pPr marL="457152" lvl="3" indent="0" algn="just">
              <a:lnSpc>
                <a:spcPct val="90000"/>
              </a:lnSpc>
              <a:defRPr/>
            </a:pPr>
            <a:endParaRPr lang="cs-CZ" dirty="0"/>
          </a:p>
          <a:p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C3E35806-E81F-4C94-BB0D-3E1CAF05B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Příprava OPTP 2021+</a:t>
            </a:r>
          </a:p>
        </p:txBody>
      </p:sp>
    </p:spTree>
    <p:extLst>
      <p:ext uri="{BB962C8B-B14F-4D97-AF65-F5344CB8AC3E}">
        <p14:creationId xmlns:p14="http://schemas.microsoft.com/office/powerpoint/2010/main" val="2513755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3284984"/>
            <a:ext cx="7283152" cy="1080120"/>
          </a:xfrm>
        </p:spPr>
        <p:txBody>
          <a:bodyPr/>
          <a:lstStyle/>
          <a:p>
            <a:pPr algn="ctr"/>
            <a:r>
              <a:rPr lang="cs-CZ" sz="3200" dirty="0"/>
              <a:t>3. </a:t>
            </a:r>
            <a:br>
              <a:rPr lang="cs-CZ" sz="3200" dirty="0"/>
            </a:br>
            <a:r>
              <a:rPr lang="pl-PL" sz="3200" dirty="0"/>
              <a:t>Schválení Výroční zprávy o implementaci programu OPTP 2014-2020 za rok 2021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153" indent="-457153">
              <a:buFont typeface="Arial" panose="020B0604020202020204" pitchFamily="34" charset="0"/>
              <a:buChar char="•"/>
            </a:pPr>
            <a:r>
              <a:rPr lang="cs-CZ" sz="2400" b="1" dirty="0"/>
              <a:t>Vydání dokumentace OPTP</a:t>
            </a:r>
          </a:p>
          <a:p>
            <a:pPr marL="800017" lvl="1" indent="-342864">
              <a:buFont typeface="Arial" panose="020B0604020202020204" pitchFamily="34" charset="0"/>
              <a:buChar char="-"/>
            </a:pPr>
            <a:r>
              <a:rPr lang="cs-CZ" sz="2100" i="1" dirty="0"/>
              <a:t>Operační manuál </a:t>
            </a:r>
          </a:p>
          <a:p>
            <a:pPr marL="1200103" lvl="2" indent="-342900">
              <a:buFont typeface="Courier New" panose="02070309020205020404" pitchFamily="49" charset="0"/>
              <a:buChar char="o"/>
            </a:pPr>
            <a:r>
              <a:rPr lang="cs-CZ" i="1" dirty="0"/>
              <a:t>	</a:t>
            </a:r>
            <a:r>
              <a:rPr lang="cs-CZ" dirty="0"/>
              <a:t>15.03.2021  - verze 1.8  </a:t>
            </a:r>
          </a:p>
          <a:p>
            <a:pPr marL="1200103" lvl="2" indent="-342900">
              <a:buFont typeface="Courier New" panose="02070309020205020404" pitchFamily="49" charset="0"/>
              <a:buChar char="o"/>
            </a:pPr>
            <a:r>
              <a:rPr lang="cs-CZ" sz="1600" dirty="0"/>
              <a:t>	</a:t>
            </a:r>
            <a:r>
              <a:rPr lang="cs-CZ" dirty="0"/>
              <a:t>10.12.2021 -  verze 1.9</a:t>
            </a:r>
          </a:p>
          <a:p>
            <a:pPr marL="800017" lvl="1" indent="-342864">
              <a:buFont typeface="Arial" panose="020B0604020202020204" pitchFamily="34" charset="0"/>
              <a:buChar char="-"/>
            </a:pPr>
            <a:r>
              <a:rPr lang="cs-CZ" sz="2100" i="1" dirty="0"/>
              <a:t>Popis Funkcí a postupů zavedených pro Řídicí orgán OPTP 2014-2020 </a:t>
            </a:r>
          </a:p>
          <a:p>
            <a:pPr marL="1257170" lvl="2" indent="-457153">
              <a:buFont typeface="Courier New" pitchFamily="49" charset="0"/>
              <a:buChar char="o"/>
            </a:pPr>
            <a:r>
              <a:rPr lang="cs-CZ" dirty="0"/>
              <a:t>verze 1.8  (účinnost 15. 03. 2021)</a:t>
            </a:r>
          </a:p>
          <a:p>
            <a:pPr marL="1257170" lvl="2" indent="-457153">
              <a:buFont typeface="Courier New" pitchFamily="49" charset="0"/>
              <a:buChar char="o"/>
            </a:pPr>
            <a:r>
              <a:rPr lang="cs-CZ" dirty="0"/>
              <a:t>verze 1.9  (účinnost 10. 12. 2021)</a:t>
            </a:r>
          </a:p>
          <a:p>
            <a:pPr marL="800017" lvl="1" indent="-342864">
              <a:buFont typeface="Arial" panose="020B0604020202020204" pitchFamily="34" charset="0"/>
              <a:buChar char="-"/>
            </a:pPr>
            <a:r>
              <a:rPr lang="cs-CZ" sz="2100" i="1" dirty="0"/>
              <a:t>Pravidla pro příjemce a žadatele: </a:t>
            </a:r>
          </a:p>
          <a:p>
            <a:pPr marL="1257170" lvl="2" indent="-457153">
              <a:buFont typeface="Courier New" pitchFamily="49" charset="0"/>
              <a:buChar char="o"/>
            </a:pPr>
            <a:r>
              <a:rPr lang="cs-CZ" dirty="0"/>
              <a:t>22.03.2021 aktualizována PŽP včetně všech příloh ve verzi 3.3 účinná od 1.4.2021</a:t>
            </a:r>
          </a:p>
          <a:p>
            <a:pPr marL="1257170" lvl="2" indent="-457153">
              <a:buFont typeface="Courier New" pitchFamily="49" charset="0"/>
              <a:buChar char="o"/>
            </a:pPr>
            <a:r>
              <a:rPr lang="cs-CZ" dirty="0"/>
              <a:t>17.12.2021 aktualizována PŽP včetně všech příloh ve verzi 3.4 účinná od 01.01.2022 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Přehled aktivit za období 2021</a:t>
            </a:r>
          </a:p>
        </p:txBody>
      </p:sp>
    </p:spTree>
    <p:extLst>
      <p:ext uri="{BB962C8B-B14F-4D97-AF65-F5344CB8AC3E}">
        <p14:creationId xmlns:p14="http://schemas.microsoft.com/office/powerpoint/2010/main" val="1435751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4320480"/>
          </a:xfrm>
        </p:spPr>
        <p:txBody>
          <a:bodyPr>
            <a:normAutofit fontScale="85000" lnSpcReduction="20000"/>
          </a:bodyPr>
          <a:lstStyle/>
          <a:p>
            <a:pPr marL="457153" indent="-457153">
              <a:buFont typeface="Arial" panose="020B0604020202020204" pitchFamily="34" charset="0"/>
              <a:buChar char="•"/>
            </a:pPr>
            <a:r>
              <a:rPr lang="cs-CZ" sz="2400" b="1" dirty="0"/>
              <a:t>Konání MV OPTP</a:t>
            </a:r>
          </a:p>
          <a:p>
            <a:pPr marL="800017" lvl="1" indent="-342864">
              <a:buFont typeface="Arial" panose="020B0604020202020204" pitchFamily="34" charset="0"/>
              <a:buChar char="-"/>
            </a:pPr>
            <a:r>
              <a:rPr lang="cs-CZ" dirty="0"/>
              <a:t>18. 5. 2021 až 25. 5. 2021  per rollam 13. jednání MV</a:t>
            </a:r>
          </a:p>
          <a:p>
            <a:pPr marL="800017" lvl="1" indent="-342864">
              <a:buFont typeface="Arial" panose="020B0604020202020204" pitchFamily="34" charset="0"/>
              <a:buChar char="-"/>
            </a:pPr>
            <a:r>
              <a:rPr lang="en-US" dirty="0"/>
              <a:t>23. </a:t>
            </a:r>
            <a:r>
              <a:rPr lang="cs-CZ" dirty="0"/>
              <a:t>11.</a:t>
            </a:r>
            <a:r>
              <a:rPr lang="en-US" dirty="0"/>
              <a:t> 2021 </a:t>
            </a:r>
            <a:r>
              <a:rPr lang="cs-CZ" dirty="0"/>
              <a:t>prezenčně 14. jednání MV</a:t>
            </a:r>
            <a:endParaRPr lang="cs-CZ" sz="2000" dirty="0"/>
          </a:p>
          <a:p>
            <a:pPr marL="442867" lvl="1" indent="-442867">
              <a:buFont typeface="Arial" panose="020B0604020202020204" pitchFamily="34" charset="0"/>
              <a:buChar char="•"/>
            </a:pPr>
            <a:r>
              <a:rPr lang="cs-CZ" b="1" dirty="0"/>
              <a:t>Aktualizace výzev</a:t>
            </a:r>
          </a:p>
          <a:p>
            <a:pPr marL="800017" lvl="1" indent="-342864">
              <a:buFont typeface="Arial" panose="020B0604020202020204" pitchFamily="34" charset="0"/>
              <a:buChar char="-"/>
            </a:pPr>
            <a:r>
              <a:rPr lang="cs-CZ" sz="2200" dirty="0"/>
              <a:t>1. 2. 2021  výzva č. 3</a:t>
            </a:r>
          </a:p>
          <a:p>
            <a:pPr marL="800017" lvl="1" indent="-342864">
              <a:buFont typeface="Arial" panose="020B0604020202020204" pitchFamily="34" charset="0"/>
              <a:buChar char="-"/>
            </a:pPr>
            <a:r>
              <a:rPr lang="cs-CZ" sz="2200" dirty="0"/>
              <a:t>1. 5. 2021  výzva č. 3</a:t>
            </a:r>
          </a:p>
          <a:p>
            <a:pPr marL="457153" indent="-457153">
              <a:buFont typeface="Arial" panose="020B0604020202020204" pitchFamily="34" charset="0"/>
              <a:buChar char="•"/>
            </a:pPr>
            <a:r>
              <a:rPr lang="cs-CZ" sz="2400" b="1" dirty="0"/>
              <a:t>Semináře pro žadatele a příjemce</a:t>
            </a:r>
          </a:p>
          <a:p>
            <a:pPr marL="800017" lvl="1" indent="-342864" algn="just">
              <a:buFont typeface="Arial" panose="020B0604020202020204" pitchFamily="34" charset="0"/>
              <a:buChar char="-"/>
            </a:pPr>
            <a:r>
              <a:rPr lang="cs-CZ" dirty="0"/>
              <a:t>z důvodu přetrvávající  nepříznivé pandemické situace se neuskutečnily hromadné prezenční schůzky s příjemci. </a:t>
            </a:r>
          </a:p>
          <a:p>
            <a:pPr marL="800017" lvl="1" indent="-342864" algn="just">
              <a:buFont typeface="Arial" panose="020B0604020202020204" pitchFamily="34" charset="0"/>
              <a:buChar char="-"/>
            </a:pPr>
            <a:r>
              <a:rPr lang="cs-CZ" dirty="0"/>
              <a:t>jednání probíhala budˇ on-line formou (např. 22. 4. 2021  jednání s ITI a RSK, 30. 8. 2021 jednání s novými ITI příjemci) </a:t>
            </a:r>
          </a:p>
          <a:p>
            <a:pPr marL="800017" lvl="1" indent="-342864" algn="just">
              <a:buFont typeface="Arial" panose="020B0604020202020204" pitchFamily="34" charset="0"/>
              <a:buChar char="-"/>
            </a:pPr>
            <a:r>
              <a:rPr lang="cs-CZ" dirty="0"/>
              <a:t>anebo prezenčně pouze s jednotlivými příjemci (s cílem redukovat počet přítomných zástupců z důvodu aktuálních opatření proti šíření epidemie)</a:t>
            </a:r>
            <a:endParaRPr lang="cs-CZ" sz="2100" dirty="0"/>
          </a:p>
          <a:p>
            <a:pPr marL="800017" lvl="1" indent="-342864">
              <a:buFont typeface="Arial" panose="020B0604020202020204" pitchFamily="34" charset="0"/>
              <a:buChar char="-"/>
            </a:pPr>
            <a:endParaRPr lang="cs-CZ" sz="2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Přehled aktivit za období 2021</a:t>
            </a:r>
          </a:p>
        </p:txBody>
      </p:sp>
    </p:spTree>
    <p:extLst>
      <p:ext uri="{BB962C8B-B14F-4D97-AF65-F5344CB8AC3E}">
        <p14:creationId xmlns:p14="http://schemas.microsoft.com/office/powerpoint/2010/main" val="3163006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Program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+mj-lt"/>
              <a:buAutoNum type="arabicPeriod"/>
            </a:pPr>
            <a:r>
              <a:rPr lang="cs-CZ" sz="1800" dirty="0"/>
              <a:t>Zahájení</a:t>
            </a:r>
          </a:p>
          <a:p>
            <a:pPr lvl="0">
              <a:buFont typeface="+mj-lt"/>
              <a:buAutoNum type="arabicPeriod"/>
            </a:pPr>
            <a:endParaRPr lang="cs-CZ" sz="1800" dirty="0"/>
          </a:p>
          <a:p>
            <a:pPr lvl="0">
              <a:buFont typeface="+mj-lt"/>
              <a:buAutoNum type="arabicPeriod"/>
            </a:pPr>
            <a:r>
              <a:rPr lang="cs-CZ" sz="1800" dirty="0"/>
              <a:t>Aktuální informace programu TP a příprava OPTP 2021+</a:t>
            </a:r>
          </a:p>
          <a:p>
            <a:pPr lvl="0">
              <a:buFont typeface="+mj-lt"/>
              <a:buAutoNum type="arabicPeriod"/>
            </a:pPr>
            <a:endParaRPr lang="cs-CZ" sz="1800" dirty="0"/>
          </a:p>
          <a:p>
            <a:pPr lvl="0">
              <a:buFont typeface="+mj-lt"/>
              <a:buAutoNum type="arabicPeriod"/>
            </a:pPr>
            <a:r>
              <a:rPr lang="cs-CZ" sz="1800" dirty="0"/>
              <a:t>Schválení Výroční zprávy o implementaci programu za rok 2021</a:t>
            </a:r>
          </a:p>
          <a:p>
            <a:pPr lvl="0">
              <a:buFont typeface="+mj-lt"/>
              <a:buAutoNum type="arabicPeriod"/>
            </a:pPr>
            <a:endParaRPr lang="cs-CZ" sz="1800" dirty="0"/>
          </a:p>
          <a:p>
            <a:pPr lvl="0">
              <a:buFont typeface="+mj-lt"/>
              <a:buAutoNum type="arabicPeriod"/>
            </a:pPr>
            <a:r>
              <a:rPr lang="cs-CZ" sz="1800" dirty="0"/>
              <a:t>Aktuální komunikační aktivity OPEFEU</a:t>
            </a:r>
          </a:p>
          <a:p>
            <a:pPr lvl="0">
              <a:buFont typeface="+mj-lt"/>
              <a:buAutoNum type="arabicPeriod"/>
            </a:pPr>
            <a:endParaRPr lang="cs-CZ" sz="1800" dirty="0"/>
          </a:p>
          <a:p>
            <a:pPr lvl="0">
              <a:buFont typeface="+mj-lt"/>
              <a:buAutoNum type="arabicPeriod"/>
            </a:pPr>
            <a:r>
              <a:rPr lang="cs-CZ" sz="1800" dirty="0"/>
              <a:t>Různé</a:t>
            </a:r>
          </a:p>
          <a:p>
            <a:pPr lvl="0">
              <a:buFont typeface="+mj-lt"/>
              <a:buAutoNum type="arabicPeriod"/>
            </a:pPr>
            <a:endParaRPr lang="cs-CZ" sz="1800" dirty="0"/>
          </a:p>
          <a:p>
            <a:pPr lvl="0">
              <a:buFont typeface="+mj-lt"/>
              <a:buAutoNum type="arabicPeriod"/>
            </a:pPr>
            <a:r>
              <a:rPr lang="cs-CZ" sz="1800" dirty="0"/>
              <a:t>Shrnutí hlavních závěrů</a:t>
            </a:r>
          </a:p>
          <a:p>
            <a:pPr marL="0" lvl="0" indent="0"/>
            <a:endParaRPr lang="cs-CZ" sz="18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5536" y="692697"/>
            <a:ext cx="8291264" cy="792088"/>
          </a:xfrm>
        </p:spPr>
        <p:txBody>
          <a:bodyPr/>
          <a:lstStyle/>
          <a:p>
            <a:pPr algn="ctr"/>
            <a:r>
              <a:rPr lang="cs-CZ" dirty="0"/>
              <a:t>Finanční údaje v EUR – stav k 31.12. 2021</a:t>
            </a:r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idx="1"/>
          </p:nvPr>
        </p:nvGraphicFramePr>
        <p:xfrm>
          <a:off x="251523" y="1844827"/>
          <a:ext cx="8291263" cy="295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0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9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8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1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19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0031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Prioritní osa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Alokace v mil. EUR   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Celkové způsobilé náklady operací vybraných  pro poskytnutí podpory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Celková výše způsobilých  výdajů vykázaných příjemci ŘO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874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v  mil. EUR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počet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% na  alokaci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v mil. EUR 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% na alokaci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192,59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236,07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122,58 %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163,53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84,91 %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54,12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109,23 %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35,55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65,70 %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088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baseline="0" dirty="0">
                          <a:solidFill>
                            <a:schemeClr val="bg1"/>
                          </a:solidFill>
                        </a:rPr>
                        <a:t>Celkem</a:t>
                      </a:r>
                    </a:p>
                  </a:txBody>
                  <a:tcPr marL="9525" marR="9525" marT="9525" marB="0" anchor="ctr"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baseline="0" dirty="0">
                          <a:solidFill>
                            <a:schemeClr val="bg1"/>
                          </a:solidFill>
                        </a:rPr>
                        <a:t>246,71</a:t>
                      </a:r>
                    </a:p>
                  </a:txBody>
                  <a:tcPr marL="9525" marR="9525" marT="9525" marB="0" anchor="ctr"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baseline="0" dirty="0">
                          <a:solidFill>
                            <a:schemeClr val="bg1"/>
                          </a:solidFill>
                        </a:rPr>
                        <a:t>295,18</a:t>
                      </a:r>
                    </a:p>
                  </a:txBody>
                  <a:tcPr marL="9525" marR="9525" marT="9525" marB="0" anchor="ctr"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baseline="0" dirty="0">
                          <a:solidFill>
                            <a:schemeClr val="bg1"/>
                          </a:solidFill>
                        </a:rPr>
                        <a:t>240</a:t>
                      </a:r>
                    </a:p>
                  </a:txBody>
                  <a:tcPr marL="9525" marR="9525" marT="9525" marB="0" anchor="ctr"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baseline="0" dirty="0">
                          <a:solidFill>
                            <a:schemeClr val="bg1"/>
                          </a:solidFill>
                        </a:rPr>
                        <a:t>119,65%</a:t>
                      </a:r>
                    </a:p>
                  </a:txBody>
                  <a:tcPr marL="9525" marR="9525" marT="9525" marB="0" anchor="ctr"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baseline="0" dirty="0">
                          <a:solidFill>
                            <a:schemeClr val="bg1"/>
                          </a:solidFill>
                        </a:rPr>
                        <a:t>199,08</a:t>
                      </a:r>
                    </a:p>
                  </a:txBody>
                  <a:tcPr marL="9525" marR="9525" marT="9525" marB="0" anchor="ctr"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baseline="0" dirty="0">
                          <a:solidFill>
                            <a:schemeClr val="bg1"/>
                          </a:solidFill>
                        </a:rPr>
                        <a:t>80,70 %</a:t>
                      </a:r>
                    </a:p>
                  </a:txBody>
                  <a:tcPr marL="9525" marR="9525" marT="9525" marB="0" anchor="ctr">
                    <a:solidFill>
                      <a:srgbClr val="6893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231262" y="4797153"/>
            <a:ext cx="2448272" cy="400099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r>
              <a:rPr lang="cs-CZ" sz="1000" i="1" dirty="0"/>
              <a:t>Data k 31. 12. 2021</a:t>
            </a:r>
          </a:p>
          <a:p>
            <a:r>
              <a:rPr lang="cs-CZ" sz="1000" i="1" dirty="0"/>
              <a:t>Zdroj: MS2014+</a:t>
            </a:r>
          </a:p>
        </p:txBody>
      </p:sp>
    </p:spTree>
    <p:extLst>
      <p:ext uri="{BB962C8B-B14F-4D97-AF65-F5344CB8AC3E}">
        <p14:creationId xmlns:p14="http://schemas.microsoft.com/office/powerpoint/2010/main" val="891612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153" indent="-457153">
              <a:buFont typeface="Arial" panose="020B0604020202020204" pitchFamily="34" charset="0"/>
              <a:buChar char="•"/>
            </a:pPr>
            <a:endParaRPr lang="cs-CZ" dirty="0"/>
          </a:p>
          <a:p>
            <a:pPr marL="0" indent="0" algn="just"/>
            <a:r>
              <a:rPr lang="cs-CZ" dirty="0"/>
              <a:t>    Provedeno </a:t>
            </a:r>
            <a:r>
              <a:rPr lang="cs-CZ" b="1" dirty="0"/>
              <a:t>46</a:t>
            </a:r>
            <a:r>
              <a:rPr lang="cs-CZ" dirty="0"/>
              <a:t> fyzických kontrol na místě </a:t>
            </a:r>
            <a:r>
              <a:rPr lang="cs-CZ" sz="1700" dirty="0"/>
              <a:t>(zkontrolováno  	298,4 mil. Kč);</a:t>
            </a:r>
          </a:p>
          <a:p>
            <a:pPr marL="857162" lvl="1" indent="-457153" algn="just">
              <a:buFont typeface="Arial" panose="020B0604020202020204" pitchFamily="34" charset="0"/>
              <a:buChar char="•"/>
            </a:pPr>
            <a:r>
              <a:rPr lang="cs-CZ" b="1" dirty="0"/>
              <a:t>40 kontrol ukončeno bez zjištění;</a:t>
            </a:r>
            <a:endParaRPr lang="cs-CZ" dirty="0"/>
          </a:p>
          <a:p>
            <a:pPr marL="857162" lvl="1" indent="-457153" algn="just">
              <a:buFont typeface="Arial" panose="020B0604020202020204" pitchFamily="34" charset="0"/>
              <a:buChar char="•"/>
            </a:pPr>
            <a:r>
              <a:rPr lang="cs-CZ" b="1" dirty="0"/>
              <a:t>1</a:t>
            </a:r>
            <a:r>
              <a:rPr lang="cs-CZ" dirty="0"/>
              <a:t> kontrola neukončena;</a:t>
            </a:r>
          </a:p>
          <a:p>
            <a:pPr marL="857162" lvl="1" indent="-457153" algn="just">
              <a:buFont typeface="Arial" panose="020B0604020202020204" pitchFamily="34" charset="0"/>
              <a:buChar char="•"/>
            </a:pPr>
            <a:r>
              <a:rPr lang="cs-CZ" b="1" dirty="0"/>
              <a:t>5 kontrol ukončeno se zjištěním </a:t>
            </a:r>
            <a:r>
              <a:rPr lang="cs-CZ" sz="1900" dirty="0"/>
              <a:t>( v objemu 207 431,65 Kč, tj. podíl odhalených nezpůsobilých výdajů činí 0,07 %)</a:t>
            </a:r>
            <a:r>
              <a:rPr lang="cs-CZ" sz="1700" dirty="0"/>
              <a:t>;</a:t>
            </a:r>
          </a:p>
          <a:p>
            <a:pPr marL="400009" lvl="1" indent="0" algn="just"/>
            <a:endParaRPr lang="cs-CZ" sz="1700" u="sng" dirty="0"/>
          </a:p>
          <a:p>
            <a:pPr marL="0" indent="0" algn="just"/>
            <a:r>
              <a:rPr lang="cs-CZ" b="1" dirty="0"/>
              <a:t>    Nejčastější pochybení</a:t>
            </a:r>
            <a:r>
              <a:rPr lang="cs-CZ" dirty="0"/>
              <a:t>: </a:t>
            </a:r>
          </a:p>
          <a:p>
            <a:pPr marL="857162" lvl="1" indent="-457153" algn="just">
              <a:buFont typeface="Arial" panose="020B0604020202020204" pitchFamily="34" charset="0"/>
              <a:buChar char="•"/>
            </a:pPr>
            <a:r>
              <a:rPr lang="cs-CZ" dirty="0"/>
              <a:t>nesprávné vedení účetní evidence; </a:t>
            </a:r>
          </a:p>
          <a:p>
            <a:pPr marL="857162" lvl="1" indent="-457153" algn="just">
              <a:buFont typeface="Arial" panose="020B0604020202020204" pitchFamily="34" charset="0"/>
              <a:buChar char="•"/>
            </a:pPr>
            <a:r>
              <a:rPr lang="cs-CZ" dirty="0"/>
              <a:t>plnění bez platného a účinného právního titulu;</a:t>
            </a:r>
          </a:p>
          <a:p>
            <a:pPr marL="857162" lvl="1" indent="-457153" algn="just">
              <a:buFont typeface="Arial" panose="020B0604020202020204" pitchFamily="34" charset="0"/>
              <a:buChar char="•"/>
            </a:pPr>
            <a:r>
              <a:rPr lang="cs-CZ" dirty="0"/>
              <a:t>nedostatky ve vykazovaných cestovních náhradách.</a:t>
            </a:r>
          </a:p>
          <a:p>
            <a:pPr marL="857162" lvl="1" indent="-457153" algn="just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Přehled kontrol za rok 2021</a:t>
            </a:r>
          </a:p>
        </p:txBody>
      </p:sp>
    </p:spTree>
    <p:extLst>
      <p:ext uri="{BB962C8B-B14F-4D97-AF65-F5344CB8AC3E}">
        <p14:creationId xmlns:p14="http://schemas.microsoft.com/office/powerpoint/2010/main" val="669397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4680520"/>
          </a:xfrm>
        </p:spPr>
        <p:txBody>
          <a:bodyPr>
            <a:normAutofit fontScale="47500" lnSpcReduction="20000"/>
          </a:bodyPr>
          <a:lstStyle/>
          <a:p>
            <a:pPr marL="457153" indent="-457153" algn="just">
              <a:buFont typeface="Arial" panose="020B0604020202020204" pitchFamily="34" charset="0"/>
              <a:buChar char="•"/>
            </a:pPr>
            <a:r>
              <a:rPr lang="cs-CZ" sz="3800" dirty="0"/>
              <a:t>OPTP byl v rámci hodnocení rizikovosti v únoru 2021 opětovně vyhodnocen jako program s </a:t>
            </a:r>
            <a:r>
              <a:rPr lang="cs-CZ" sz="3800" b="1" dirty="0"/>
              <a:t>nízkým rizikem</a:t>
            </a:r>
            <a:r>
              <a:rPr lang="cs-CZ" sz="3800" dirty="0"/>
              <a:t>. </a:t>
            </a:r>
          </a:p>
          <a:p>
            <a:pPr marL="457153" indent="-457153" algn="just">
              <a:buFont typeface="Arial" panose="020B0604020202020204" pitchFamily="34" charset="0"/>
              <a:buChar char="•"/>
            </a:pPr>
            <a:r>
              <a:rPr lang="cs-CZ" sz="3800" dirty="0"/>
              <a:t>MMR-NOK v 2021 neevidoval u programu </a:t>
            </a:r>
            <a:r>
              <a:rPr lang="cs-CZ" sz="3800" b="1" dirty="0"/>
              <a:t>žádná nová významná rizika </a:t>
            </a:r>
            <a:r>
              <a:rPr lang="cs-CZ" sz="3800" dirty="0"/>
              <a:t>se závažným dopadem na implementaci programu. Při hodnocení v únoru 2021 byly v riziku Nedostatečný potenciál pro dočerpání celkové alokace hodnoceny </a:t>
            </a:r>
            <a:r>
              <a:rPr lang="cs-CZ" sz="3800" b="1" dirty="0"/>
              <a:t>obě PO programu jako nízce rizikové</a:t>
            </a:r>
            <a:r>
              <a:rPr lang="cs-CZ" sz="3800" dirty="0"/>
              <a:t>, nicméně nižší čerpání bylo identifikováno u PO2 Jednotný monitorovací systém. V 2021  došlo  na této PO k pozitivnímu vývoji, ve stavu právní akty již bylo dosaženo 109,2 % celkové alokace PO a ve stavu vyúčtovaných prostředků v žádostech o platbu došlo k nárůstu na 65,7 % celkové alokace PO.</a:t>
            </a:r>
          </a:p>
          <a:p>
            <a:pPr marL="457153" indent="-457153" algn="just">
              <a:buFont typeface="Arial" panose="020B0604020202020204" pitchFamily="34" charset="0"/>
              <a:buChar char="•"/>
            </a:pPr>
            <a:r>
              <a:rPr lang="cs-CZ" sz="3800" b="1" dirty="0"/>
              <a:t>Absorpční kapacita programu je dostatečná</a:t>
            </a:r>
            <a:r>
              <a:rPr lang="cs-CZ" sz="3800" dirty="0"/>
              <a:t>, program má potenciál dočerpat alokaci. </a:t>
            </a:r>
          </a:p>
          <a:p>
            <a:pPr marL="457153" indent="-457153" algn="just">
              <a:buFont typeface="Arial" panose="020B0604020202020204" pitchFamily="34" charset="0"/>
              <a:buChar char="•"/>
            </a:pPr>
            <a:r>
              <a:rPr lang="cs-CZ" sz="3800" dirty="0"/>
              <a:t>Ze strany MMR-NOK nebyl stanoven Plán opatření OPTP na rok 2021. Na základě těchto skutečností nebylo ze strany MMR-NOK uskutečněno v 1. pol. 2021 zesílené řízení rizik. </a:t>
            </a:r>
          </a:p>
          <a:p>
            <a:pPr marL="457153" indent="-457153" algn="just">
              <a:buFont typeface="Arial" panose="020B0604020202020204" pitchFamily="34" charset="0"/>
              <a:buChar char="•"/>
            </a:pPr>
            <a:r>
              <a:rPr lang="cs-CZ" sz="3800" dirty="0"/>
              <a:t>Ve 2. pol. 2021 se uskutečnila v rámci zesíleného řízení rizik společná schůzka všech relevantních programů k problematice střetu zájmů.</a:t>
            </a:r>
          </a:p>
          <a:p>
            <a:pPr marL="457153" indent="-457153" algn="just">
              <a:buFont typeface="Arial" panose="020B0604020202020204" pitchFamily="34" charset="0"/>
              <a:buChar char="•"/>
            </a:pPr>
            <a:r>
              <a:rPr lang="cs-CZ" sz="3800" dirty="0"/>
              <a:t>Úspěšnou implementaci OPTP významně neovlivnila ani přijatá vládní opatření proti šíření epidemie nemoci COVID-19. </a:t>
            </a:r>
          </a:p>
          <a:p>
            <a:pPr marL="0" indent="0" algn="just"/>
            <a:endParaRPr lang="cs-CZ" sz="3800" dirty="0"/>
          </a:p>
          <a:p>
            <a:pPr marL="804780" indent="-449216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sz="26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Záležitosti ovlivňující výkonost OPTP</a:t>
            </a:r>
          </a:p>
        </p:txBody>
      </p:sp>
    </p:spTree>
    <p:extLst>
      <p:ext uri="{BB962C8B-B14F-4D97-AF65-F5344CB8AC3E}">
        <p14:creationId xmlns:p14="http://schemas.microsoft.com/office/powerpoint/2010/main" val="33547971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6"/>
          <p:cNvSpPr txBox="1">
            <a:spLocks noChangeArrowheads="1"/>
          </p:cNvSpPr>
          <p:nvPr/>
        </p:nvSpPr>
        <p:spPr bwMode="auto">
          <a:xfrm>
            <a:off x="1116013" y="2349500"/>
            <a:ext cx="705643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solidFill>
                  <a:srgbClr val="000099"/>
                </a:solidFill>
              </a:rPr>
              <a:t>4. </a:t>
            </a:r>
          </a:p>
          <a:p>
            <a:pPr algn="ctr"/>
            <a:r>
              <a:rPr lang="cs-CZ" sz="3200" b="1" dirty="0">
                <a:solidFill>
                  <a:srgbClr val="000099"/>
                </a:solidFill>
              </a:rPr>
              <a:t>Aktuální komunikační aktivity OPEFEU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odnadpis 1"/>
          <p:cNvSpPr>
            <a:spLocks noGrp="1"/>
          </p:cNvSpPr>
          <p:nvPr>
            <p:ph type="subTitle" idx="1"/>
          </p:nvPr>
        </p:nvSpPr>
        <p:spPr bwMode="auto">
          <a:xfrm>
            <a:off x="909936" y="4365104"/>
            <a:ext cx="7776864" cy="360040"/>
          </a:xfrm>
          <a:noFill/>
          <a:ln>
            <a:miter lim="800000"/>
            <a:headEnd/>
            <a:tailEnd/>
          </a:ln>
        </p:spPr>
        <p:txBody>
          <a:bodyPr vert="horz" wrap="square" lIns="91431" tIns="45715" rIns="91431" bIns="45715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cs-CZ" b="1" dirty="0">
                <a:latin typeface="Arial" charset="0"/>
                <a:cs typeface="Arial" charset="0"/>
              </a:rPr>
              <a:t>Posilování absorpční kapacity</a:t>
            </a:r>
          </a:p>
        </p:txBody>
      </p:sp>
      <p:sp>
        <p:nvSpPr>
          <p:cNvPr id="4099" name="Nadpis 2"/>
          <p:cNvSpPr>
            <a:spLocks noGrp="1"/>
          </p:cNvSpPr>
          <p:nvPr>
            <p:ph type="title"/>
          </p:nvPr>
        </p:nvSpPr>
        <p:spPr bwMode="auto">
          <a:xfrm>
            <a:off x="683568" y="1988840"/>
            <a:ext cx="8003232" cy="2232248"/>
          </a:xfrm>
          <a:noFill/>
          <a:ln>
            <a:miter lim="800000"/>
            <a:headEnd/>
            <a:tailEnd/>
          </a:ln>
        </p:spPr>
        <p:txBody>
          <a:bodyPr vert="horz" wrap="square" lIns="91431" tIns="45715" rIns="91431" bIns="45715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hangingPunct="1"/>
            <a:r>
              <a:rPr lang="cs-CZ" dirty="0">
                <a:latin typeface="Arial" charset="0"/>
                <a:cs typeface="Arial" charset="0"/>
              </a:rPr>
              <a:t>Komunikační aktivity zaměřené na odbornou veřejnost, žadatele a příjemce</a:t>
            </a:r>
          </a:p>
        </p:txBody>
      </p:sp>
    </p:spTree>
    <p:extLst>
      <p:ext uri="{BB962C8B-B14F-4D97-AF65-F5344CB8AC3E}">
        <p14:creationId xmlns:p14="http://schemas.microsoft.com/office/powerpoint/2010/main" val="18299825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6368" y="537571"/>
            <a:ext cx="8291264" cy="648072"/>
          </a:xfrm>
        </p:spPr>
        <p:txBody>
          <a:bodyPr/>
          <a:lstStyle/>
          <a:p>
            <a:r>
              <a:rPr lang="cs-CZ" sz="3600" dirty="0"/>
              <a:t>Aktivity sítě </a:t>
            </a:r>
            <a:r>
              <a:rPr lang="cs-CZ" sz="3600" dirty="0" err="1"/>
              <a:t>Eurocenter</a:t>
            </a:r>
            <a:r>
              <a:rPr lang="cs-CZ" sz="3600" dirty="0"/>
              <a:t> a </a:t>
            </a:r>
            <a:r>
              <a:rPr lang="cs-CZ" sz="3600" dirty="0" err="1"/>
              <a:t>Eurofonu</a:t>
            </a: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340768"/>
            <a:ext cx="4464692" cy="5328592"/>
          </a:xfrm>
        </p:spPr>
        <p:txBody>
          <a:bodyPr>
            <a:normAutofit/>
          </a:bodyPr>
          <a:lstStyle/>
          <a:p>
            <a:pPr marL="342893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rgbClr val="000099"/>
                </a:solidFill>
              </a:rPr>
              <a:t>Série seminářů k novému programovému období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po 2 letech prezenční semináře ve všech krajích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představení nového období a programů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osvědčený lektor: Dr. Lukáš </a:t>
            </a:r>
            <a:r>
              <a:rPr lang="cs-CZ" sz="1500" b="1" dirty="0" err="1"/>
              <a:t>Melecký</a:t>
            </a:r>
            <a:endParaRPr lang="cs-CZ" sz="1500" b="1" dirty="0"/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pro velký zájem přidány 2 online termín v květnu a opět rychle plné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endParaRPr lang="cs-CZ" sz="1500" b="1" dirty="0"/>
          </a:p>
          <a:p>
            <a:pPr marL="742902" lvl="1" indent="-285750">
              <a:buFont typeface="Arial" panose="020B0604020202020204" pitchFamily="34" charset="0"/>
              <a:buChar char="•"/>
            </a:pPr>
            <a:endParaRPr lang="cs-CZ" sz="1500" b="1" dirty="0"/>
          </a:p>
          <a:p>
            <a:pPr marL="342893" lvl="1" indent="-285750"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rgbClr val="000099"/>
                </a:solidFill>
              </a:rPr>
              <a:t>Online konzultace – maily, chat a bezplatná linka 800 200 200</a:t>
            </a:r>
          </a:p>
          <a:p>
            <a:pPr marL="742902" lvl="2" indent="-285750">
              <a:buFont typeface="Arial" panose="020B0604020202020204" pitchFamily="34" charset="0"/>
              <a:buChar char="•"/>
            </a:pPr>
            <a:r>
              <a:rPr lang="cs-CZ" sz="1500" b="1" dirty="0"/>
              <a:t>tradiční spolupráce s Úřadem vlády</a:t>
            </a:r>
          </a:p>
          <a:p>
            <a:pPr marL="742902" lvl="2" indent="-285750">
              <a:buFont typeface="Arial" panose="020B0604020202020204" pitchFamily="34" charset="0"/>
              <a:buChar char="•"/>
            </a:pPr>
            <a:r>
              <a:rPr lang="cs-CZ" sz="1500" b="1" dirty="0"/>
              <a:t>2x DPČ vykrývá dotazy, z 80 % problematika fondů EU</a:t>
            </a:r>
          </a:p>
          <a:p>
            <a:pPr marL="742902" lvl="2" indent="-285750">
              <a:buFont typeface="Arial" panose="020B0604020202020204" pitchFamily="34" charset="0"/>
              <a:buChar char="•"/>
            </a:pPr>
            <a:r>
              <a:rPr lang="cs-CZ" sz="1500" b="1" dirty="0"/>
              <a:t>nová digitální ústředna (ÚV) umožňuje přesměrování hovorů na mobil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endParaRPr lang="cs-CZ" sz="1400" b="1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0CF880E7-E028-4B6B-A8E1-66148F83A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597" y="1347037"/>
            <a:ext cx="3966018" cy="317946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6368" y="537571"/>
            <a:ext cx="8291264" cy="648072"/>
          </a:xfrm>
        </p:spPr>
        <p:txBody>
          <a:bodyPr/>
          <a:lstStyle/>
          <a:p>
            <a:r>
              <a:rPr lang="cs-CZ" sz="3600" dirty="0"/>
              <a:t>Nové vydání Abecedy fondů </a:t>
            </a:r>
            <a:r>
              <a:rPr lang="cs-CZ" sz="3000" dirty="0"/>
              <a:t>2021-2027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6368" y="1207974"/>
            <a:ext cx="5873824" cy="5328592"/>
          </a:xfrm>
        </p:spPr>
        <p:txBody>
          <a:bodyPr>
            <a:normAutofit/>
          </a:bodyPr>
          <a:lstStyle/>
          <a:p>
            <a:pPr marL="57143" indent="0"/>
            <a:r>
              <a:rPr lang="cs-CZ" sz="2000" b="1" dirty="0">
                <a:solidFill>
                  <a:srgbClr val="000099"/>
                </a:solidFill>
              </a:rPr>
              <a:t>Kompletní přepracování úspěšné publikace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obecné informace o evropských fondech představení všech programů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přehled fondů vnitřních věcí a unijních programů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10 kroků žadatele o dotaci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již brzy online na </a:t>
            </a:r>
            <a:r>
              <a:rPr lang="cs-CZ" sz="1500" b="1" dirty="0">
                <a:hlinkClick r:id="rId3"/>
              </a:rPr>
              <a:t>www.DotaceEU.cz</a:t>
            </a:r>
            <a:r>
              <a:rPr lang="cs-CZ" sz="1500" b="1" dirty="0"/>
              <a:t>  + zajišťujeme tisk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endParaRPr lang="cs-CZ" sz="1500" b="1" dirty="0"/>
          </a:p>
          <a:p>
            <a:pPr marL="742902" lvl="1" indent="-285750">
              <a:buFont typeface="Arial" panose="020B0604020202020204" pitchFamily="34" charset="0"/>
              <a:buChar char="•"/>
            </a:pPr>
            <a:endParaRPr lang="cs-CZ" sz="1400" b="1" dirty="0"/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80EB06A7-2BD4-4978-809D-DCA610F781DA}"/>
              </a:ext>
            </a:extLst>
          </p:cNvPr>
          <p:cNvSpPr/>
          <p:nvPr/>
        </p:nvSpPr>
        <p:spPr>
          <a:xfrm>
            <a:off x="5308694" y="2924944"/>
            <a:ext cx="4104456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5183050-C921-435C-81B7-0AEB6A5855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88" y="3225391"/>
            <a:ext cx="7306034" cy="3632609"/>
          </a:xfrm>
          <a:prstGeom prst="rect">
            <a:avLst/>
          </a:prstGeom>
          <a:ln>
            <a:solidFill>
              <a:srgbClr val="000099"/>
            </a:solidFill>
          </a:ln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9E179A8D-FA66-4783-BFDD-05DE44F925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6480" y="1207974"/>
            <a:ext cx="2440221" cy="2776803"/>
          </a:xfrm>
          <a:prstGeom prst="rect">
            <a:avLst/>
          </a:prstGeom>
          <a:ln>
            <a:solidFill>
              <a:srgbClr val="000099"/>
            </a:solidFill>
          </a:ln>
        </p:spPr>
      </p:pic>
    </p:spTree>
    <p:extLst>
      <p:ext uri="{BB962C8B-B14F-4D97-AF65-F5344CB8AC3E}">
        <p14:creationId xmlns:p14="http://schemas.microsoft.com/office/powerpoint/2010/main" val="9540782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6368" y="537571"/>
            <a:ext cx="8291264" cy="648072"/>
          </a:xfrm>
        </p:spPr>
        <p:txBody>
          <a:bodyPr/>
          <a:lstStyle/>
          <a:p>
            <a:r>
              <a:rPr lang="cs-CZ" sz="3600" dirty="0"/>
              <a:t>Aktualizace webových stránek</a:t>
            </a:r>
            <a:endParaRPr lang="cs-CZ" sz="3000" dirty="0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EEDA46A5-E03B-471B-98BB-01815993738E}"/>
              </a:ext>
            </a:extLst>
          </p:cNvPr>
          <p:cNvSpPr txBox="1"/>
          <p:nvPr/>
        </p:nvSpPr>
        <p:spPr>
          <a:xfrm>
            <a:off x="383295" y="1218606"/>
            <a:ext cx="328811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hlinkClick r:id="rId3"/>
              </a:rPr>
              <a:t>www.dotaceEU.cz</a:t>
            </a:r>
            <a:endParaRPr lang="cs-CZ" b="1" dirty="0"/>
          </a:p>
          <a:p>
            <a:endParaRPr lang="cs-CZ" b="1" dirty="0"/>
          </a:p>
          <a:p>
            <a:pPr marL="257209" indent="-257209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1575" dirty="0"/>
              <a:t>primární zdroj informací o fondech EU </a:t>
            </a:r>
            <a:r>
              <a:rPr lang="cs-CZ" sz="1575" b="1" dirty="0"/>
              <a:t>včetně zdrojů a výzev</a:t>
            </a:r>
          </a:p>
          <a:p>
            <a:pPr marL="257209" indent="-257209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1575" dirty="0"/>
              <a:t>díky digitalizaci administrace v MS2014+ data načítá automaticky </a:t>
            </a:r>
          </a:p>
          <a:p>
            <a:pPr marL="257209" indent="-257209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1575" dirty="0"/>
              <a:t>NOK ručně doplňuje výzvy unijních programů (chybějí datové sestavy ze strany EK) a finanční nástroje</a:t>
            </a:r>
          </a:p>
          <a:p>
            <a:pPr marL="257209" indent="-257209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1575" dirty="0"/>
              <a:t>vyhledávání dle regionu, typu žadatele, tematické oblasti</a:t>
            </a:r>
          </a:p>
          <a:p>
            <a:pPr marL="257209" indent="-257209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s-CZ" sz="1500" dirty="0"/>
              <a:t>předběžná dohoda z MŽP a MPO o zařazení výzev NPO a </a:t>
            </a:r>
            <a:r>
              <a:rPr lang="cs-CZ" sz="1500" dirty="0" err="1"/>
              <a:t>MoDF</a:t>
            </a:r>
            <a:r>
              <a:rPr lang="cs-CZ" sz="1500" dirty="0"/>
              <a:t>; ruční vkládání</a:t>
            </a:r>
          </a:p>
          <a:p>
            <a:pPr marL="257209" indent="-257209">
              <a:buFont typeface="Wingdings" panose="05000000000000000000" pitchFamily="2" charset="2"/>
              <a:buChar char="§"/>
            </a:pPr>
            <a:r>
              <a:rPr lang="cs-CZ" sz="1500" b="1" dirty="0"/>
              <a:t>www.mapaprojektu.cz  </a:t>
            </a:r>
          </a:p>
          <a:p>
            <a:r>
              <a:rPr lang="cs-CZ" sz="1500" dirty="0"/>
              <a:t>    (v přípravě aktualizace o příjemce </a:t>
            </a:r>
          </a:p>
          <a:p>
            <a:r>
              <a:rPr lang="cs-CZ" sz="1500" dirty="0"/>
              <a:t>     z nového období 21-27)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F198C4FF-E7F2-4C74-9039-4B9516A895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1411" y="1340768"/>
            <a:ext cx="5450296" cy="3676207"/>
          </a:xfrm>
          <a:prstGeom prst="rect">
            <a:avLst/>
          </a:prstGeom>
          <a:ln>
            <a:solidFill>
              <a:srgbClr val="000099"/>
            </a:solidFill>
          </a:ln>
        </p:spPr>
      </p:pic>
    </p:spTree>
    <p:extLst>
      <p:ext uri="{BB962C8B-B14F-4D97-AF65-F5344CB8AC3E}">
        <p14:creationId xmlns:p14="http://schemas.microsoft.com/office/powerpoint/2010/main" val="4051139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D37A2C3D-3B11-4B0C-91F9-CC923065C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111" y="1453802"/>
            <a:ext cx="3994266" cy="4608512"/>
          </a:xfrm>
        </p:spPr>
        <p:txBody>
          <a:bodyPr>
            <a:normAutofit/>
          </a:bodyPr>
          <a:lstStyle/>
          <a:p>
            <a:pPr marL="0" indent="0"/>
            <a:r>
              <a:rPr lang="cs-CZ" sz="2000" b="1" dirty="0">
                <a:solidFill>
                  <a:srgbClr val="000099"/>
                </a:solidFill>
              </a:rPr>
              <a:t>Pokračování loňské série nově očima příjemců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68A4DF0F-9E11-4B12-9FA3-9DF194A42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768" y="632422"/>
            <a:ext cx="8964488" cy="504056"/>
          </a:xfrm>
        </p:spPr>
        <p:txBody>
          <a:bodyPr/>
          <a:lstStyle/>
          <a:p>
            <a:r>
              <a:rPr lang="cs-CZ" dirty="0" err="1"/>
              <a:t>Podcast</a:t>
            </a:r>
            <a:r>
              <a:rPr lang="cs-CZ" dirty="0"/>
              <a:t> Evropské fondy v období 2021-2027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31B94571-372B-4174-B309-4D3D6FD94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173" y="1526564"/>
            <a:ext cx="4464496" cy="3615908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10" name="Obdélník 9">
            <a:extLst>
              <a:ext uri="{FF2B5EF4-FFF2-40B4-BE49-F238E27FC236}">
                <a16:creationId xmlns:a16="http://schemas.microsoft.com/office/drawing/2014/main" id="{70EB124B-B684-44A2-9CBA-ED42C8FF3544}"/>
              </a:ext>
            </a:extLst>
          </p:cNvPr>
          <p:cNvSpPr/>
          <p:nvPr/>
        </p:nvSpPr>
        <p:spPr>
          <a:xfrm>
            <a:off x="255107" y="2492896"/>
            <a:ext cx="40302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b="1" dirty="0"/>
              <a:t>Natočeno již 20 dílů.</a:t>
            </a:r>
          </a:p>
          <a:p>
            <a:endParaRPr lang="cs-CZ" sz="2000" b="1" dirty="0"/>
          </a:p>
          <a:p>
            <a:r>
              <a:rPr lang="cs-CZ" sz="2000" b="1" dirty="0"/>
              <a:t>Celkový počet přehrání: 14 500 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D3A3DB95-A36C-447A-8467-B9BB32CCC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228" y="5281791"/>
            <a:ext cx="488632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072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D37A2C3D-3B11-4B0C-91F9-CC923065C6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110" y="1453802"/>
            <a:ext cx="8852889" cy="4608512"/>
          </a:xfrm>
        </p:spPr>
        <p:txBody>
          <a:bodyPr>
            <a:normAutofit/>
          </a:bodyPr>
          <a:lstStyle/>
          <a:p>
            <a:pPr marL="0" indent="0"/>
            <a:r>
              <a:rPr lang="cs-CZ" sz="2000" b="1" dirty="0"/>
              <a:t>Tříletá dopadová evaluace mapuje přínosy podpořených projektů a rozdíly v čerpání fondů EU napříč kraji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68A4DF0F-9E11-4B12-9FA3-9DF194A42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768" y="632422"/>
            <a:ext cx="8964488" cy="504056"/>
          </a:xfrm>
        </p:spPr>
        <p:txBody>
          <a:bodyPr/>
          <a:lstStyle/>
          <a:p>
            <a:r>
              <a:rPr lang="cs-CZ" sz="2800" dirty="0"/>
              <a:t>Regionální dopadová evaluace: průběžné výsledky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C54596E-FBC9-4A68-B05E-80139FE50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4241" y="2488533"/>
            <a:ext cx="5541744" cy="4157832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7011C540-D923-46A6-AF3D-0BAA38BAB0EE}"/>
              </a:ext>
            </a:extLst>
          </p:cNvPr>
          <p:cNvSpPr txBox="1">
            <a:spLocks/>
          </p:cNvSpPr>
          <p:nvPr/>
        </p:nvSpPr>
        <p:spPr>
          <a:xfrm>
            <a:off x="261269" y="2475957"/>
            <a:ext cx="2995447" cy="3600400"/>
          </a:xfrm>
          <a:prstGeom prst="rect">
            <a:avLst/>
          </a:prstGeom>
        </p:spPr>
        <p:txBody>
          <a:bodyPr lIns="91431" tIns="45715" rIns="91431" bIns="45715">
            <a:normAutofit fontScale="85000" lnSpcReduction="20000"/>
          </a:bodyPr>
          <a:lstStyle>
            <a:lvl1pPr marL="342864" indent="-342864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873" indent="-28572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2882" indent="-2285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034" indent="-2285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187" indent="-2285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339" indent="-228576" algn="l" defTabSz="914305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92" indent="-228576" algn="l" defTabSz="9143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45" indent="-228576" algn="l" defTabSz="9143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98" indent="-228576" algn="l" defTabSz="9143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</a:pPr>
            <a:r>
              <a:rPr lang="cs-CZ" sz="2400" dirty="0"/>
              <a:t>Výstupy jsou k nalezení v </a:t>
            </a:r>
            <a:r>
              <a:rPr lang="cs-CZ" sz="2400" b="1" dirty="0"/>
              <a:t>Knihovně evaluací</a:t>
            </a:r>
            <a:r>
              <a:rPr lang="cs-CZ" sz="2400" dirty="0"/>
              <a:t>:</a:t>
            </a:r>
          </a:p>
          <a:p>
            <a:pPr marL="0" indent="0">
              <a:spcBef>
                <a:spcPts val="1800"/>
              </a:spcBef>
            </a:pPr>
            <a:r>
              <a:rPr lang="cs-CZ" sz="2400" b="1" dirty="0"/>
              <a:t>Olomoucký kraj</a:t>
            </a:r>
          </a:p>
          <a:p>
            <a:pPr marL="0" indent="0">
              <a:spcBef>
                <a:spcPts val="1800"/>
              </a:spcBef>
            </a:pPr>
            <a:r>
              <a:rPr lang="cs-CZ" sz="2400" u="sng" dirty="0">
                <a:hlinkClick r:id="rId3"/>
              </a:rPr>
              <a:t>leták</a:t>
            </a:r>
            <a:r>
              <a:rPr lang="cs-CZ" sz="2400" dirty="0"/>
              <a:t>	</a:t>
            </a:r>
          </a:p>
          <a:p>
            <a:pPr marL="0" indent="0">
              <a:spcBef>
                <a:spcPts val="1800"/>
              </a:spcBef>
            </a:pPr>
            <a:r>
              <a:rPr lang="cs-CZ" sz="2400" u="sng" dirty="0">
                <a:hlinkClick r:id="rId4"/>
              </a:rPr>
              <a:t>manažerské shrnutí</a:t>
            </a:r>
            <a:endParaRPr lang="cs-CZ" sz="2400" u="sng" dirty="0"/>
          </a:p>
          <a:p>
            <a:pPr marL="0" indent="0">
              <a:spcBef>
                <a:spcPts val="1800"/>
              </a:spcBef>
            </a:pPr>
            <a:r>
              <a:rPr lang="cs-CZ" sz="2400" b="1" dirty="0"/>
              <a:t>Kraj Vysočina</a:t>
            </a:r>
          </a:p>
          <a:p>
            <a:pPr marL="0" indent="0">
              <a:spcBef>
                <a:spcPts val="1800"/>
              </a:spcBef>
            </a:pPr>
            <a:r>
              <a:rPr lang="cs-CZ" sz="2400" u="sng" dirty="0">
                <a:hlinkClick r:id="rId5"/>
              </a:rPr>
              <a:t>leták</a:t>
            </a:r>
            <a:r>
              <a:rPr lang="cs-CZ" sz="2400" dirty="0"/>
              <a:t> 	</a:t>
            </a:r>
          </a:p>
          <a:p>
            <a:pPr marL="0" indent="0">
              <a:spcBef>
                <a:spcPts val="1800"/>
              </a:spcBef>
            </a:pPr>
            <a:r>
              <a:rPr lang="cs-CZ" sz="2400" u="sng" dirty="0">
                <a:hlinkClick r:id="rId6"/>
              </a:rPr>
              <a:t>manažerské shrnutí</a:t>
            </a:r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4522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1. Zahájení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Char char="•"/>
            </a:pPr>
            <a:r>
              <a:rPr lang="cs-CZ" dirty="0">
                <a:latin typeface="Arial" charset="0"/>
                <a:cs typeface="Arial" charset="0"/>
              </a:rPr>
              <a:t>Úvodní slovo zástupce ŘO OPTP</a:t>
            </a:r>
          </a:p>
          <a:p>
            <a:pPr eaLnBrk="1" hangingPunct="1">
              <a:buFont typeface="Arial" charset="0"/>
              <a:buChar char="•"/>
            </a:pPr>
            <a:endParaRPr lang="cs-CZ" dirty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cs-CZ" dirty="0">
                <a:latin typeface="Arial" charset="0"/>
                <a:cs typeface="Arial" charset="0"/>
              </a:rPr>
              <a:t>Úvodní slovo zástupce EK</a:t>
            </a:r>
          </a:p>
          <a:p>
            <a:pPr marL="0" indent="0" eaLnBrk="1" hangingPunct="1"/>
            <a:endParaRPr lang="cs-CZ" dirty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cs-CZ" dirty="0">
                <a:latin typeface="Arial" charset="0"/>
                <a:cs typeface="Arial" charset="0"/>
              </a:rPr>
              <a:t>Projednání programu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odnadpis 1"/>
          <p:cNvSpPr>
            <a:spLocks noGrp="1"/>
          </p:cNvSpPr>
          <p:nvPr>
            <p:ph type="subTitle" idx="1"/>
          </p:nvPr>
        </p:nvSpPr>
        <p:spPr bwMode="auto">
          <a:xfrm>
            <a:off x="909936" y="4365104"/>
            <a:ext cx="7776864" cy="360040"/>
          </a:xfrm>
          <a:noFill/>
          <a:ln>
            <a:miter lim="800000"/>
            <a:headEnd/>
            <a:tailEnd/>
          </a:ln>
        </p:spPr>
        <p:txBody>
          <a:bodyPr vert="horz" wrap="square" lIns="91431" tIns="45715" rIns="91431" bIns="45715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cs-CZ" b="1" dirty="0">
                <a:latin typeface="Arial" charset="0"/>
                <a:cs typeface="Arial" charset="0"/>
              </a:rPr>
              <a:t>Kde fondy EU pomáhají…</a:t>
            </a:r>
          </a:p>
        </p:txBody>
      </p:sp>
      <p:sp>
        <p:nvSpPr>
          <p:cNvPr id="4099" name="Nadpis 2"/>
          <p:cNvSpPr>
            <a:spLocks noGrp="1"/>
          </p:cNvSpPr>
          <p:nvPr>
            <p:ph type="title"/>
          </p:nvPr>
        </p:nvSpPr>
        <p:spPr bwMode="auto">
          <a:xfrm>
            <a:off x="683568" y="1988840"/>
            <a:ext cx="8003232" cy="2232248"/>
          </a:xfrm>
          <a:noFill/>
          <a:ln>
            <a:miter lim="800000"/>
            <a:headEnd/>
            <a:tailEnd/>
          </a:ln>
        </p:spPr>
        <p:txBody>
          <a:bodyPr vert="horz" wrap="square" lIns="91431" tIns="45715" rIns="91431" bIns="45715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cs-CZ" dirty="0">
                <a:latin typeface="Arial" charset="0"/>
                <a:cs typeface="Arial" charset="0"/>
              </a:rPr>
              <a:t>Komunikační aktivity zaměřené na širokou veřejnost</a:t>
            </a:r>
          </a:p>
        </p:txBody>
      </p:sp>
    </p:spTree>
    <p:extLst>
      <p:ext uri="{BB962C8B-B14F-4D97-AF65-F5344CB8AC3E}">
        <p14:creationId xmlns:p14="http://schemas.microsoft.com/office/powerpoint/2010/main" val="12652693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9B704A01-2DB8-41A3-8BAD-B128D2174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340768"/>
            <a:ext cx="8291264" cy="4608512"/>
          </a:xfrm>
        </p:spPr>
        <p:txBody>
          <a:bodyPr>
            <a:normAutofit/>
          </a:bodyPr>
          <a:lstStyle/>
          <a:p>
            <a:pPr marL="57143" indent="0"/>
            <a:r>
              <a:rPr lang="cs-CZ" sz="2000" b="1" dirty="0">
                <a:solidFill>
                  <a:srgbClr val="000099"/>
                </a:solidFill>
              </a:rPr>
              <a:t>Deník: Fungující spolupráce 3 rokem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4 regionální mutace 1x měsíčně 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hlavní reportáže z podpořených projektů online 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příspěvky na FB Deníku v regionu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endParaRPr lang="cs-CZ" sz="200" b="1" dirty="0"/>
          </a:p>
          <a:p>
            <a:pPr marL="57143" lvl="1" indent="0"/>
            <a:r>
              <a:rPr lang="cs-CZ" sz="2000" b="1" dirty="0">
                <a:solidFill>
                  <a:srgbClr val="000099"/>
                </a:solidFill>
              </a:rPr>
              <a:t>Blesk: Nově zpracované stejné téma 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rozšíření zásahu v tisku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1 článek online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A59C9A93-0F95-47DE-8FD9-7C73775CE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Pravidelné přílohy v Denících a Blesku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50F7DE6-63BB-4ED0-9542-F5ED0BF49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3323746"/>
            <a:ext cx="4716016" cy="3512951"/>
          </a:xfrm>
          <a:prstGeom prst="rect">
            <a:avLst/>
          </a:prstGeom>
          <a:ln>
            <a:solidFill>
              <a:srgbClr val="000099"/>
            </a:solidFill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4D68C903-075D-4FF8-A6DE-D9DF7E697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3016"/>
            <a:ext cx="4344974" cy="3024336"/>
          </a:xfrm>
          <a:prstGeom prst="rect">
            <a:avLst/>
          </a:prstGeom>
          <a:ln>
            <a:solidFill>
              <a:srgbClr val="000099"/>
            </a:solidFill>
          </a:ln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0BD1AF3E-1F00-4419-AB0A-F25FBF721C96}"/>
              </a:ext>
            </a:extLst>
          </p:cNvPr>
          <p:cNvSpPr txBox="1"/>
          <p:nvPr/>
        </p:nvSpPr>
        <p:spPr>
          <a:xfrm>
            <a:off x="6952928" y="1690863"/>
            <a:ext cx="1962472" cy="10156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600" dirty="0"/>
              <a:t>V přípravě VZ na PŘÍLOHY 4</a:t>
            </a:r>
          </a:p>
          <a:p>
            <a:pPr algn="ctr"/>
            <a:r>
              <a:rPr lang="cs-CZ" sz="1400" dirty="0"/>
              <a:t>(vycházet by měly od podzimu 2022)</a:t>
            </a:r>
          </a:p>
        </p:txBody>
      </p:sp>
    </p:spTree>
    <p:extLst>
      <p:ext uri="{BB962C8B-B14F-4D97-AF65-F5344CB8AC3E}">
        <p14:creationId xmlns:p14="http://schemas.microsoft.com/office/powerpoint/2010/main" val="38707754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7B5F60FA-4D42-49E0-8636-3DA730C0F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036" y="2924944"/>
            <a:ext cx="4102964" cy="4176122"/>
          </a:xfrm>
          <a:prstGeom prst="rect">
            <a:avLst/>
          </a:prstGeom>
        </p:spPr>
      </p:pic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9B704A01-2DB8-41A3-8BAD-B128D2174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52" y="1268760"/>
            <a:ext cx="4968552" cy="4608512"/>
          </a:xfrm>
        </p:spPr>
        <p:txBody>
          <a:bodyPr>
            <a:normAutofit/>
          </a:bodyPr>
          <a:lstStyle/>
          <a:p>
            <a:pPr marL="57143" indent="0"/>
            <a:r>
              <a:rPr lang="cs-CZ" sz="2000" b="1" dirty="0">
                <a:solidFill>
                  <a:srgbClr val="000099"/>
                </a:solidFill>
              </a:rPr>
              <a:t>Osvědčený koncept přímé komunikace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4 velké akce na jaře + 4 eventy na podzim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online kampaň na FB a Instagramu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1 hl. příjemce ( hostitel) + až 7 dalších příjemců z okolí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endParaRPr lang="cs-CZ" sz="200" b="1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A59C9A93-0F95-47DE-8FD9-7C73775CE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682315"/>
            <a:ext cx="8291264" cy="504056"/>
          </a:xfrm>
        </p:spPr>
        <p:txBody>
          <a:bodyPr/>
          <a:lstStyle/>
          <a:p>
            <a:r>
              <a:rPr lang="cs-CZ" dirty="0"/>
              <a:t>Zahájení Dnů otevřených dveří </a:t>
            </a:r>
            <a:r>
              <a:rPr lang="cs-CZ" sz="2800" dirty="0"/>
              <a:t>2022</a:t>
            </a:r>
            <a:r>
              <a:rPr lang="cs-CZ" sz="2400" dirty="0"/>
              <a:t> </a:t>
            </a:r>
            <a:endParaRPr lang="cs-CZ" dirty="0"/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0BD1AF3E-1F00-4419-AB0A-F25FBF721C96}"/>
              </a:ext>
            </a:extLst>
          </p:cNvPr>
          <p:cNvSpPr txBox="1"/>
          <p:nvPr/>
        </p:nvSpPr>
        <p:spPr>
          <a:xfrm>
            <a:off x="7331783" y="511946"/>
            <a:ext cx="1632705" cy="9541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1400" dirty="0"/>
              <a:t>V přípravě čtyři ONLINE Dny otevřených dveří </a:t>
            </a:r>
            <a:r>
              <a:rPr lang="cs-CZ" sz="1200" dirty="0"/>
              <a:t>(říjen –listopad 2022</a:t>
            </a:r>
            <a:r>
              <a:rPr lang="cs-CZ" sz="1400" dirty="0"/>
              <a:t>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60787A3-C96B-4DAC-9549-677F4138D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01" y="2744919"/>
            <a:ext cx="5071384" cy="4063700"/>
          </a:xfrm>
          <a:prstGeom prst="rect">
            <a:avLst/>
          </a:prstGeom>
          <a:ln>
            <a:solidFill>
              <a:srgbClr val="000099"/>
            </a:solidFill>
          </a:ln>
        </p:spPr>
      </p:pic>
      <p:pic>
        <p:nvPicPr>
          <p:cNvPr id="10" name="Obrázek 9" descr="Obsah obrázku osoba, obloha, exteriér, skupina&#10;&#10;Popis byl vytvořen automaticky">
            <a:extLst>
              <a:ext uri="{FF2B5EF4-FFF2-40B4-BE49-F238E27FC236}">
                <a16:creationId xmlns:a16="http://schemas.microsoft.com/office/drawing/2014/main" id="{2A0C7E40-2C74-4929-97C6-22E2F1ED79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676" y="4332069"/>
            <a:ext cx="3168352" cy="2376264"/>
          </a:xfrm>
          <a:prstGeom prst="rect">
            <a:avLst/>
          </a:prstGeom>
        </p:spPr>
      </p:pic>
      <p:pic>
        <p:nvPicPr>
          <p:cNvPr id="12" name="Obrázek 11" descr="Obsah obrázku obloha, exteriér, silnice, lidé&#10;&#10;Popis byl vytvořen automaticky">
            <a:extLst>
              <a:ext uri="{FF2B5EF4-FFF2-40B4-BE49-F238E27FC236}">
                <a16:creationId xmlns:a16="http://schemas.microsoft.com/office/drawing/2014/main" id="{7A1124D6-E3F0-4C57-85DF-3D89B62E4E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676" y="1695658"/>
            <a:ext cx="3168352" cy="2376264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5576041" y="4055070"/>
            <a:ext cx="3233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200" b="1" dirty="0">
                <a:solidFill>
                  <a:schemeClr val="bg1">
                    <a:lumMod val="50000"/>
                  </a:schemeClr>
                </a:solidFill>
              </a:rPr>
              <a:t>Sobota 14.5. - Dopravní podnik Pardubice</a:t>
            </a:r>
          </a:p>
        </p:txBody>
      </p:sp>
    </p:spTree>
    <p:extLst>
      <p:ext uri="{BB962C8B-B14F-4D97-AF65-F5344CB8AC3E}">
        <p14:creationId xmlns:p14="http://schemas.microsoft.com/office/powerpoint/2010/main" val="12684880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7B5F60FA-4D42-49E0-8636-3DA730C0F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7548" y="2636912"/>
            <a:ext cx="4102964" cy="4176122"/>
          </a:xfrm>
          <a:prstGeom prst="rect">
            <a:avLst/>
          </a:prstGeom>
        </p:spPr>
      </p:pic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9B704A01-2DB8-41A3-8BAD-B128D2174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52" y="1268760"/>
            <a:ext cx="4471948" cy="4608512"/>
          </a:xfrm>
        </p:spPr>
        <p:txBody>
          <a:bodyPr>
            <a:normAutofit/>
          </a:bodyPr>
          <a:lstStyle/>
          <a:p>
            <a:pPr marL="57143" indent="0"/>
            <a:r>
              <a:rPr lang="cs-CZ" sz="2000" b="1" dirty="0">
                <a:solidFill>
                  <a:srgbClr val="000099"/>
                </a:solidFill>
              </a:rPr>
              <a:t>Spojení tipů na výlety s informací        o podpoře z fondů EU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3. ročník: 14 samostatných map podle krajů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distribuce online + fyzicky do sítě TIC a </a:t>
            </a:r>
            <a:r>
              <a:rPr lang="cs-CZ" sz="1500" b="1" dirty="0" err="1"/>
              <a:t>Eurocenter</a:t>
            </a:r>
            <a:r>
              <a:rPr lang="cs-CZ" sz="1500" b="1" dirty="0"/>
              <a:t> </a:t>
            </a:r>
            <a:r>
              <a:rPr lang="cs-CZ" sz="1500" dirty="0"/>
              <a:t>(červen)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propagace na </a:t>
            </a:r>
            <a:r>
              <a:rPr lang="cs-CZ" sz="1500" b="1" dirty="0" err="1"/>
              <a:t>Facebooku</a:t>
            </a:r>
            <a:r>
              <a:rPr lang="cs-CZ" sz="1500" b="1" dirty="0"/>
              <a:t> a </a:t>
            </a:r>
            <a:r>
              <a:rPr lang="cs-CZ" sz="1500" b="1" dirty="0" err="1"/>
              <a:t>Instagramu</a:t>
            </a:r>
            <a:r>
              <a:rPr lang="cs-CZ" sz="1500" b="1" dirty="0"/>
              <a:t> </a:t>
            </a:r>
            <a:r>
              <a:rPr lang="cs-CZ" sz="1500" b="1" i="1" dirty="0" err="1"/>
              <a:t>KdefondyEUpomahají</a:t>
            </a:r>
            <a:r>
              <a:rPr lang="cs-CZ" sz="1500" b="1" dirty="0"/>
              <a:t>                            a </a:t>
            </a:r>
            <a:r>
              <a:rPr lang="cs-CZ" sz="1500" b="1" dirty="0">
                <a:hlinkClick r:id="rId3"/>
              </a:rPr>
              <a:t>www.Kudyznudy.cz</a:t>
            </a:r>
            <a:r>
              <a:rPr lang="cs-CZ" sz="1500" b="1" dirty="0"/>
              <a:t>  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placená kampaň na sociálních sítích </a:t>
            </a:r>
            <a:r>
              <a:rPr lang="cs-CZ" sz="1500" dirty="0"/>
              <a:t>(připravena) 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endParaRPr lang="cs-CZ" sz="200" b="1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A59C9A93-0F95-47DE-8FD9-7C73775CE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682315"/>
            <a:ext cx="8545516" cy="504056"/>
          </a:xfrm>
        </p:spPr>
        <p:txBody>
          <a:bodyPr/>
          <a:lstStyle/>
          <a:p>
            <a:r>
              <a:rPr lang="cs-CZ" sz="2800" dirty="0"/>
              <a:t>Nová edice Letních map Kde fondy EU pomáhají</a:t>
            </a:r>
            <a:r>
              <a:rPr lang="cs-CZ" sz="2000" dirty="0"/>
              <a:t> </a:t>
            </a:r>
            <a:endParaRPr lang="cs-CZ" sz="28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548625"/>
            <a:ext cx="4245564" cy="424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7220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7B5F60FA-4D42-49E0-8636-3DA730C0F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618" y="2924944"/>
            <a:ext cx="4102964" cy="4176122"/>
          </a:xfrm>
          <a:prstGeom prst="rect">
            <a:avLst/>
          </a:prstGeom>
        </p:spPr>
      </p:pic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9B704A01-2DB8-41A3-8BAD-B128D2174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412776"/>
            <a:ext cx="5184576" cy="5326798"/>
          </a:xfrm>
        </p:spPr>
        <p:txBody>
          <a:bodyPr>
            <a:normAutofit lnSpcReduction="10000"/>
          </a:bodyPr>
          <a:lstStyle/>
          <a:p>
            <a:pPr marL="57143" indent="0"/>
            <a:r>
              <a:rPr lang="cs-CZ" sz="2000" b="1" dirty="0">
                <a:solidFill>
                  <a:srgbClr val="000099"/>
                </a:solidFill>
              </a:rPr>
              <a:t>Navrhni projekt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jubilejní 10. ročník soutěže pro středoškolské týmy s pedagogem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78 přihlášek (+37 %)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(opět) vysoká kvalita zpracování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vítěz: Komunitní zahrada s venkovní učebnou Obchodní akademie České Budějovice 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>
                <a:hlinkClick r:id="rId4"/>
              </a:rPr>
              <a:t>www.navrhniprojekt.cz</a:t>
            </a:r>
            <a:r>
              <a:rPr lang="cs-CZ" sz="1500" b="1" dirty="0"/>
              <a:t> </a:t>
            </a:r>
          </a:p>
          <a:p>
            <a:pPr marL="457152" lvl="1" indent="0"/>
            <a:endParaRPr lang="cs-CZ" sz="1500" b="1" dirty="0"/>
          </a:p>
          <a:p>
            <a:pPr marL="57143" lvl="1" indent="0"/>
            <a:r>
              <a:rPr lang="cs-CZ" sz="2000" b="1" dirty="0">
                <a:solidFill>
                  <a:srgbClr val="000099"/>
                </a:solidFill>
              </a:rPr>
              <a:t>EU4U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4. ročník kreativní soutěže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propagace projektu ve dvou kategoriích: Natoč video (19 přihlášek) a Vytvoř plakát (62 prací)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nárůst počtu  přihlášek (+42 %)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vítěz kategorie Natoč video: </a:t>
            </a:r>
          </a:p>
          <a:p>
            <a:pPr marL="457152" lvl="1" indent="0"/>
            <a:r>
              <a:rPr lang="cs-CZ" sz="1500" b="1" dirty="0"/>
              <a:t>	</a:t>
            </a:r>
            <a:r>
              <a:rPr lang="cs-CZ" sz="1500" b="1" i="1" dirty="0"/>
              <a:t>Obnovu areálu poutního kostela Navštívení 	Panny Marie v Horní Polici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/>
              <a:t>vítěz kategorie Vytvoř plakát: </a:t>
            </a:r>
          </a:p>
          <a:p>
            <a:pPr marL="457152" lvl="1" indent="0"/>
            <a:r>
              <a:rPr lang="cs-CZ" sz="1500" b="1" dirty="0"/>
              <a:t>	</a:t>
            </a:r>
            <a:r>
              <a:rPr lang="cs-CZ" sz="1500" b="1" i="1" dirty="0"/>
              <a:t>Přírodovědné </a:t>
            </a:r>
            <a:r>
              <a:rPr lang="cs-CZ" sz="1500" b="1" i="1" dirty="0" err="1"/>
              <a:t>digitárium</a:t>
            </a:r>
            <a:r>
              <a:rPr lang="cs-CZ" sz="1500" b="1" i="1" dirty="0"/>
              <a:t> – návštěvnické 	centrum </a:t>
            </a:r>
          </a:p>
          <a:p>
            <a:pPr marL="742902" lvl="1" indent="-285750">
              <a:buFont typeface="Arial" panose="020B0604020202020204" pitchFamily="34" charset="0"/>
              <a:buChar char="•"/>
            </a:pPr>
            <a:r>
              <a:rPr lang="cs-CZ" sz="1500" b="1" dirty="0">
                <a:hlinkClick r:id="rId5"/>
              </a:rPr>
              <a:t>www.EU4U.dotaceEU.cz</a:t>
            </a:r>
            <a:r>
              <a:rPr lang="cs-CZ" sz="1500" b="1" dirty="0"/>
              <a:t> 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A59C9A93-0F95-47DE-8FD9-7C73775CE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682315"/>
            <a:ext cx="8291264" cy="504056"/>
          </a:xfrm>
        </p:spPr>
        <p:txBody>
          <a:bodyPr/>
          <a:lstStyle/>
          <a:p>
            <a:r>
              <a:rPr lang="cs-CZ" dirty="0"/>
              <a:t>Soutěže pro středoškolské studenty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7E5E184-5868-4B60-B827-E2BF3A2BCE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1671" y="1412776"/>
            <a:ext cx="3566241" cy="236060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D03CEFF-69D4-45D6-A24D-79D1F98A99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4819" y="3831530"/>
            <a:ext cx="2060627" cy="290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6062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588127D4-5639-49BD-81C5-ACEF0DD224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2852936"/>
            <a:ext cx="8291264" cy="1152128"/>
          </a:xfrm>
        </p:spPr>
        <p:txBody>
          <a:bodyPr/>
          <a:lstStyle/>
          <a:p>
            <a:pPr algn="ctr"/>
            <a:r>
              <a:rPr lang="cs-CZ" sz="3200" b="1" dirty="0">
                <a:solidFill>
                  <a:srgbClr val="000099"/>
                </a:solidFill>
              </a:rPr>
              <a:t>Děkuji za pozornost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0337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ovéPole 6"/>
          <p:cNvSpPr txBox="1">
            <a:spLocks noChangeArrowheads="1"/>
          </p:cNvSpPr>
          <p:nvPr/>
        </p:nvSpPr>
        <p:spPr bwMode="auto">
          <a:xfrm>
            <a:off x="1692275" y="1412875"/>
            <a:ext cx="568801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cs-CZ" sz="3200" b="1" dirty="0">
              <a:solidFill>
                <a:srgbClr val="000099"/>
              </a:solidFill>
            </a:endParaRPr>
          </a:p>
          <a:p>
            <a:pPr algn="ctr"/>
            <a:endParaRPr lang="cs-CZ" sz="3200" b="1" dirty="0">
              <a:solidFill>
                <a:srgbClr val="000099"/>
              </a:solidFill>
            </a:endParaRPr>
          </a:p>
          <a:p>
            <a:pPr algn="ctr"/>
            <a:r>
              <a:rPr lang="cs-CZ" sz="3200" b="1" dirty="0">
                <a:solidFill>
                  <a:srgbClr val="000099"/>
                </a:solidFill>
              </a:rPr>
              <a:t>5. </a:t>
            </a:r>
          </a:p>
          <a:p>
            <a:pPr algn="ctr"/>
            <a:r>
              <a:rPr lang="cs-CZ" sz="3200" b="1" dirty="0">
                <a:solidFill>
                  <a:srgbClr val="000099"/>
                </a:solidFill>
              </a:rPr>
              <a:t>Různé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1042988" y="2349500"/>
            <a:ext cx="705802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cs-CZ" sz="3200" b="1" dirty="0">
                <a:solidFill>
                  <a:srgbClr val="000099"/>
                </a:solidFill>
              </a:rPr>
              <a:t>6. </a:t>
            </a:r>
          </a:p>
          <a:p>
            <a:pPr marL="342900" indent="-342900" algn="ctr">
              <a:defRPr/>
            </a:pPr>
            <a:r>
              <a:rPr lang="cs-CZ" sz="3200" b="1" dirty="0">
                <a:solidFill>
                  <a:srgbClr val="000099"/>
                </a:solidFill>
              </a:rPr>
              <a:t>Shrnutí hlavních závěrů 15. zasedání MV OPTP 2014 – 2020</a:t>
            </a:r>
            <a:endParaRPr lang="cs-CZ" sz="32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ovéPole 6"/>
          <p:cNvSpPr txBox="1">
            <a:spLocks noChangeArrowheads="1"/>
          </p:cNvSpPr>
          <p:nvPr/>
        </p:nvSpPr>
        <p:spPr bwMode="auto">
          <a:xfrm>
            <a:off x="1116013" y="2781300"/>
            <a:ext cx="7056437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solidFill>
                  <a:srgbClr val="000099"/>
                </a:solidFill>
              </a:rPr>
              <a:t>Děkujeme za pozornost.</a:t>
            </a:r>
          </a:p>
          <a:p>
            <a:pPr algn="ctr"/>
            <a:endParaRPr lang="cs-CZ" sz="3200" b="1" dirty="0">
              <a:solidFill>
                <a:srgbClr val="000099"/>
              </a:solidFill>
            </a:endParaRPr>
          </a:p>
          <a:p>
            <a:pPr algn="ctr"/>
            <a:r>
              <a:rPr lang="cs-CZ" sz="3200" b="1" dirty="0" err="1">
                <a:solidFill>
                  <a:srgbClr val="000099"/>
                </a:solidFill>
              </a:rPr>
              <a:t>optp</a:t>
            </a:r>
            <a:r>
              <a:rPr lang="cs-CZ" sz="3200" b="1" dirty="0">
                <a:solidFill>
                  <a:srgbClr val="000099"/>
                </a:solidFill>
              </a:rPr>
              <a:t>@</a:t>
            </a:r>
            <a:r>
              <a:rPr lang="cs-CZ" sz="3200" b="1" dirty="0" err="1">
                <a:solidFill>
                  <a:srgbClr val="000099"/>
                </a:solidFill>
              </a:rPr>
              <a:t>mmr.cz</a:t>
            </a:r>
            <a:endParaRPr lang="cs-CZ" sz="32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cs-CZ" sz="3200" b="1" dirty="0">
                <a:solidFill>
                  <a:srgbClr val="000099"/>
                </a:solidFill>
                <a:ea typeface="+mj-ea"/>
              </a:rPr>
              <a:t>2. </a:t>
            </a:r>
            <a:br>
              <a:rPr lang="cs-CZ" sz="3200" b="1" dirty="0">
                <a:solidFill>
                  <a:srgbClr val="000099"/>
                </a:solidFill>
                <a:ea typeface="+mj-ea"/>
              </a:rPr>
            </a:br>
            <a:r>
              <a:rPr lang="cs-CZ" sz="3200" b="1" dirty="0">
                <a:solidFill>
                  <a:srgbClr val="000099"/>
                </a:solidFill>
                <a:ea typeface="+mj-ea"/>
              </a:rPr>
              <a:t>Aktuální informace programu TP a příprava OPTP 2021+</a:t>
            </a:r>
          </a:p>
          <a:p>
            <a:pPr algn="ctr">
              <a:spcBef>
                <a:spcPct val="0"/>
              </a:spcBef>
            </a:pPr>
            <a:endParaRPr lang="cs-CZ" sz="3200" b="1" dirty="0">
              <a:solidFill>
                <a:srgbClr val="000099"/>
              </a:solidFill>
              <a:ea typeface="+mj-ea"/>
            </a:endParaRPr>
          </a:p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9309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89153" y="836712"/>
            <a:ext cx="8291264" cy="504056"/>
          </a:xfrm>
        </p:spPr>
        <p:txBody>
          <a:bodyPr/>
          <a:lstStyle/>
          <a:p>
            <a:pPr algn="ctr"/>
            <a:r>
              <a:rPr lang="cs-CZ" dirty="0"/>
              <a:t>Aktuální informace o operačním programu</a:t>
            </a:r>
          </a:p>
        </p:txBody>
      </p:sp>
      <p:graphicFrame>
        <p:nvGraphicFramePr>
          <p:cNvPr id="10" name="Zástupný symbol pro obsah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4858873"/>
              </p:ext>
            </p:extLst>
          </p:nvPr>
        </p:nvGraphicFramePr>
        <p:xfrm>
          <a:off x="389154" y="2276872"/>
          <a:ext cx="8365692" cy="2829535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32844">
                  <a:extLst>
                    <a:ext uri="{9D8B030D-6E8A-4147-A177-3AD203B41FA5}">
                      <a16:colId xmlns:a16="http://schemas.microsoft.com/office/drawing/2014/main" val="414513423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976831469"/>
                    </a:ext>
                  </a:extLst>
                </a:gridCol>
                <a:gridCol w="1001451">
                  <a:extLst>
                    <a:ext uri="{9D8B030D-6E8A-4147-A177-3AD203B41FA5}">
                      <a16:colId xmlns:a16="http://schemas.microsoft.com/office/drawing/2014/main" val="1140237575"/>
                    </a:ext>
                  </a:extLst>
                </a:gridCol>
                <a:gridCol w="654733">
                  <a:extLst>
                    <a:ext uri="{9D8B030D-6E8A-4147-A177-3AD203B41FA5}">
                      <a16:colId xmlns:a16="http://schemas.microsoft.com/office/drawing/2014/main" val="25899026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519103733"/>
                    </a:ext>
                  </a:extLst>
                </a:gridCol>
                <a:gridCol w="761097">
                  <a:extLst>
                    <a:ext uri="{9D8B030D-6E8A-4147-A177-3AD203B41FA5}">
                      <a16:colId xmlns:a16="http://schemas.microsoft.com/office/drawing/2014/main" val="2691315807"/>
                    </a:ext>
                  </a:extLst>
                </a:gridCol>
                <a:gridCol w="751071">
                  <a:extLst>
                    <a:ext uri="{9D8B030D-6E8A-4147-A177-3AD203B41FA5}">
                      <a16:colId xmlns:a16="http://schemas.microsoft.com/office/drawing/2014/main" val="680944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495533065"/>
                    </a:ext>
                  </a:extLst>
                </a:gridCol>
                <a:gridCol w="930034">
                  <a:extLst>
                    <a:ext uri="{9D8B030D-6E8A-4147-A177-3AD203B41FA5}">
                      <a16:colId xmlns:a16="http://schemas.microsoft.com/office/drawing/2014/main" val="612333441"/>
                    </a:ext>
                  </a:extLst>
                </a:gridCol>
                <a:gridCol w="798158">
                  <a:extLst>
                    <a:ext uri="{9D8B030D-6E8A-4147-A177-3AD203B41FA5}">
                      <a16:colId xmlns:a16="http://schemas.microsoft.com/office/drawing/2014/main" val="1878831456"/>
                    </a:ext>
                  </a:extLst>
                </a:gridCol>
              </a:tblGrid>
              <a:tr h="9229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Prioritní osa</a:t>
                      </a:r>
                    </a:p>
                  </a:txBody>
                  <a:tcPr marL="9199" marR="9199" marT="919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Alokace v mil. Kč</a:t>
                      </a:r>
                      <a:b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(EU podíl)</a:t>
                      </a:r>
                    </a:p>
                  </a:txBody>
                  <a:tcPr marL="9199" marR="9199" marT="919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Předložené projekty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Projekty s právním aktem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Ukončené projekty</a:t>
                      </a:r>
                      <a:b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(stav PP40, PP41, PP42 a PP43)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936223"/>
                  </a:ext>
                </a:extLst>
              </a:tr>
              <a:tr h="57547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 mil. Kč</a:t>
                      </a:r>
                      <a:b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(EU podíl)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počet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 na alokaci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 mil. Kč</a:t>
                      </a:r>
                      <a:b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(EU podíl)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počet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 na alokaci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 mil. Kč</a:t>
                      </a:r>
                      <a:b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(EU podíl)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počet</a:t>
                      </a:r>
                    </a:p>
                  </a:txBody>
                  <a:tcPr marL="9199" marR="9199" marT="9199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9369187"/>
                  </a:ext>
                </a:extLst>
              </a:tr>
              <a:tr h="38861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 1</a:t>
                      </a:r>
                    </a:p>
                  </a:txBody>
                  <a:tcPr marL="9199" marR="9199" marT="919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4 231,92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5 872,11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138,76%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5 273,39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124,61%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3 703,67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586470"/>
                  </a:ext>
                </a:extLst>
              </a:tr>
              <a:tr h="38861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 2</a:t>
                      </a:r>
                    </a:p>
                  </a:txBody>
                  <a:tcPr marL="9199" marR="9199" marT="919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1 179,87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1 698,68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143,97%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1 162,08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98,49%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845,57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595318"/>
                  </a:ext>
                </a:extLst>
              </a:tr>
              <a:tr h="388617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9199" marR="9199" marT="919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5 411,79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7 570,79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139,89%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6 435,47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118,92%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4 549,24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467158"/>
                  </a:ext>
                </a:extLst>
              </a:tr>
            </a:tbl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389153" y="5106407"/>
            <a:ext cx="1524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i="1" dirty="0"/>
              <a:t>Data k 4. 5. 2022</a:t>
            </a:r>
          </a:p>
          <a:p>
            <a:r>
              <a:rPr lang="cs-CZ" sz="1000" i="1" dirty="0"/>
              <a:t>Zdroj: MS2014+</a:t>
            </a:r>
          </a:p>
        </p:txBody>
      </p:sp>
    </p:spTree>
    <p:extLst>
      <p:ext uri="{BB962C8B-B14F-4D97-AF65-F5344CB8AC3E}">
        <p14:creationId xmlns:p14="http://schemas.microsoft.com/office/powerpoint/2010/main" val="3111868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1EF8B9D9-DCC0-479D-AD54-AA6C7FC7F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556792"/>
            <a:ext cx="8291264" cy="453650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cs-CZ" sz="1900" dirty="0">
              <a:solidFill>
                <a:srgbClr val="000099"/>
              </a:solidFill>
            </a:endParaRPr>
          </a:p>
          <a:p>
            <a:pPr marL="457153" indent="-457153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900" dirty="0">
                <a:solidFill>
                  <a:srgbClr val="000099"/>
                </a:solidFill>
              </a:rPr>
              <a:t>MF zpracovalo analýzu </a:t>
            </a:r>
            <a:r>
              <a:rPr lang="cs-CZ" sz="1900" dirty="0" err="1">
                <a:solidFill>
                  <a:srgbClr val="000099"/>
                </a:solidFill>
              </a:rPr>
              <a:t>přezávazkování</a:t>
            </a:r>
            <a:r>
              <a:rPr lang="cs-CZ" sz="1900" dirty="0">
                <a:solidFill>
                  <a:srgbClr val="000099"/>
                </a:solidFill>
              </a:rPr>
              <a:t> programů v závislosti na vývoji kurzu, analýza MF vychází z poskytnutých údajů operačních programů k 31.12. 2021.</a:t>
            </a:r>
          </a:p>
          <a:p>
            <a:pPr marL="457153" indent="-457153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900" dirty="0">
                <a:solidFill>
                  <a:srgbClr val="000099"/>
                </a:solidFill>
              </a:rPr>
              <a:t>U OP TP analýza indikovala překročení alokace programu. MF projednalo analýzu s ŘO OPTP. </a:t>
            </a:r>
          </a:p>
          <a:p>
            <a:pPr marL="457153" indent="-457153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900" dirty="0">
                <a:solidFill>
                  <a:srgbClr val="000099"/>
                </a:solidFill>
              </a:rPr>
              <a:t>ŘO OPTP navrhl MF následující opatření ke snížení </a:t>
            </a:r>
            <a:r>
              <a:rPr lang="cs-CZ" sz="1900" dirty="0" err="1">
                <a:solidFill>
                  <a:srgbClr val="000099"/>
                </a:solidFill>
              </a:rPr>
              <a:t>přezávazkování</a:t>
            </a:r>
            <a:r>
              <a:rPr lang="cs-CZ" sz="1900" dirty="0">
                <a:solidFill>
                  <a:srgbClr val="000099"/>
                </a:solidFill>
              </a:rPr>
              <a:t> OPTP: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0099"/>
                </a:solidFill>
              </a:rPr>
              <a:t>přesun financování některých projektů do programového období 2021-2027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0099"/>
                </a:solidFill>
              </a:rPr>
              <a:t>provedení změnových řízení za účelem snížení rozpočtů projektů o nedočerpané prostředky</a:t>
            </a:r>
          </a:p>
          <a:p>
            <a:pPr marL="800052" lvl="3" indent="-342900" algn="just">
              <a:lnSpc>
                <a:spcPct val="90000"/>
              </a:lnSpc>
              <a:buFont typeface="Courier New" panose="02070309020205020404" pitchFamily="49" charset="0"/>
              <a:buChar char="o"/>
            </a:pPr>
            <a:endParaRPr lang="cs-CZ" dirty="0">
              <a:solidFill>
                <a:srgbClr val="000099"/>
              </a:solidFill>
            </a:endParaRPr>
          </a:p>
          <a:p>
            <a:pPr marL="457153" indent="-457153" algn="just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900" dirty="0">
                <a:solidFill>
                  <a:srgbClr val="000099"/>
                </a:solidFill>
              </a:rPr>
              <a:t>Po promítnutí výše navržených úsporných opatření do analýzy by již nemělo dojít k významnému překročení alokace OPTP.</a:t>
            </a:r>
          </a:p>
          <a:p>
            <a:endParaRPr lang="cs-CZ" sz="1800" dirty="0"/>
          </a:p>
          <a:p>
            <a:endParaRPr lang="cs-CZ" dirty="0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813C1B6C-7AC4-444B-A35C-01FAE24C4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Přezávazkování</a:t>
            </a:r>
            <a:r>
              <a:rPr lang="cs-CZ" dirty="0"/>
              <a:t> programu</a:t>
            </a:r>
          </a:p>
        </p:txBody>
      </p:sp>
    </p:spTree>
    <p:extLst>
      <p:ext uri="{BB962C8B-B14F-4D97-AF65-F5344CB8AC3E}">
        <p14:creationId xmlns:p14="http://schemas.microsoft.com/office/powerpoint/2010/main" val="1301873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85E1B647-183E-497B-98C7-AF0E94F9D0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288" y="1700808"/>
            <a:ext cx="8697446" cy="3744416"/>
          </a:xfrm>
          <a:prstGeom prst="rect">
            <a:avLst/>
          </a:prstGeom>
        </p:spPr>
      </p:pic>
      <p:sp>
        <p:nvSpPr>
          <p:cNvPr id="3" name="Nadpis 2">
            <a:extLst>
              <a:ext uri="{FF2B5EF4-FFF2-40B4-BE49-F238E27FC236}">
                <a16:creationId xmlns:a16="http://schemas.microsoft.com/office/drawing/2014/main" id="{813C1B6C-7AC4-444B-A35C-01FAE24C4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Přezávazkování</a:t>
            </a:r>
            <a:r>
              <a:rPr lang="cs-CZ" dirty="0"/>
              <a:t> programu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836E11DC-4629-48C2-AE5A-920A06B5EFE4}"/>
              </a:ext>
            </a:extLst>
          </p:cNvPr>
          <p:cNvSpPr txBox="1"/>
          <p:nvPr/>
        </p:nvSpPr>
        <p:spPr>
          <a:xfrm>
            <a:off x="395288" y="5445224"/>
            <a:ext cx="1524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i="1" dirty="0"/>
              <a:t>Data k 31. 12. 2021</a:t>
            </a:r>
          </a:p>
          <a:p>
            <a:r>
              <a:rPr lang="cs-CZ" sz="1000" i="1" dirty="0"/>
              <a:t>Zdroj: analýza MF</a:t>
            </a:r>
          </a:p>
        </p:txBody>
      </p:sp>
    </p:spTree>
    <p:extLst>
      <p:ext uri="{BB962C8B-B14F-4D97-AF65-F5344CB8AC3E}">
        <p14:creationId xmlns:p14="http://schemas.microsoft.com/office/powerpoint/2010/main" val="668235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549896" y="2283717"/>
          <a:ext cx="8280920" cy="2833552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1868946816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110760418"/>
                    </a:ext>
                  </a:extLst>
                </a:gridCol>
                <a:gridCol w="1121383">
                  <a:extLst>
                    <a:ext uri="{9D8B030D-6E8A-4147-A177-3AD203B41FA5}">
                      <a16:colId xmlns:a16="http://schemas.microsoft.com/office/drawing/2014/main" val="3388258891"/>
                    </a:ext>
                  </a:extLst>
                </a:gridCol>
                <a:gridCol w="894841">
                  <a:extLst>
                    <a:ext uri="{9D8B030D-6E8A-4147-A177-3AD203B41FA5}">
                      <a16:colId xmlns:a16="http://schemas.microsoft.com/office/drawing/2014/main" val="244009463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414891651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35055506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104257156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49666444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353663825"/>
                    </a:ext>
                  </a:extLst>
                </a:gridCol>
              </a:tblGrid>
              <a:tr h="9245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Prioritní osa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Alokace v mil. Kč</a:t>
                      </a:r>
                      <a:b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(EU podíl)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Vyúčtované žádosti o platbu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Autorizované Souhrnné žádosti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Certifikované prostředky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433003"/>
                  </a:ext>
                </a:extLst>
              </a:tr>
              <a:tr h="57179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 mil. Kč</a:t>
                      </a:r>
                      <a:b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(EU podíl)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 na alokaci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 mil. Kč</a:t>
                      </a:r>
                      <a:b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(EU podíl)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 na alokaci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 mil. Kč</a:t>
                      </a:r>
                      <a:b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(EU podíl)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 mil. EUR (EU podíl)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 na alokaci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601378"/>
                  </a:ext>
                </a:extLst>
              </a:tr>
              <a:tr h="389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600" dirty="0">
                          <a:effectLst/>
                          <a:latin typeface="+mn-lt"/>
                        </a:rPr>
                        <a:t>PO 1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4 231,92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3 838,84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90,71%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3 771,61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89,12%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3 637,37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139,38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85,95%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5037616"/>
                  </a:ext>
                </a:extLst>
              </a:tr>
              <a:tr h="3893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s-CZ" sz="1600" dirty="0">
                          <a:effectLst/>
                          <a:latin typeface="+mn-lt"/>
                        </a:rPr>
                        <a:t>PO 2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1 179,87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925,54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78,44%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843,67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71,51%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806,62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30,76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68,37%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8527078"/>
                  </a:ext>
                </a:extLst>
              </a:tr>
              <a:tr h="38930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5 411,79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4 764,38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88,04%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4 615,28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85,28%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4 443,99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170,14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cs-CZ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82,12%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893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674007"/>
                  </a:ext>
                </a:extLst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91264" cy="504056"/>
          </a:xfrm>
        </p:spPr>
        <p:txBody>
          <a:bodyPr/>
          <a:lstStyle/>
          <a:p>
            <a:pPr algn="ctr"/>
            <a:r>
              <a:rPr lang="cs-CZ" dirty="0"/>
              <a:t>Aktuální informace o čerpání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460939" y="5117269"/>
            <a:ext cx="15366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i="1" dirty="0"/>
              <a:t>Data k 4. 5. 2022</a:t>
            </a:r>
          </a:p>
          <a:p>
            <a:r>
              <a:rPr lang="cs-CZ" sz="1000" i="1" dirty="0"/>
              <a:t>Zdroj: MS2014+</a:t>
            </a:r>
          </a:p>
          <a:p>
            <a:endParaRPr lang="cs-CZ" sz="1000" i="1" dirty="0"/>
          </a:p>
        </p:txBody>
      </p:sp>
    </p:spTree>
    <p:extLst>
      <p:ext uri="{BB962C8B-B14F-4D97-AF65-F5344CB8AC3E}">
        <p14:creationId xmlns:p14="http://schemas.microsoft.com/office/powerpoint/2010/main" val="812161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536" y="1628800"/>
            <a:ext cx="8136904" cy="424847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</a:pPr>
            <a:endParaRPr lang="cs-CZ" sz="4000" dirty="0"/>
          </a:p>
          <a:p>
            <a:pPr marL="457153" indent="-457153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600" dirty="0"/>
              <a:t>Predikce finančních prostředků pro klíčové stavy čerpání (tj. právní akty, vyúčtované žádosti a souhrnné žádosti) byly v OPTP plněny.</a:t>
            </a:r>
          </a:p>
          <a:p>
            <a:pPr marL="457153" indent="-457153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600" dirty="0"/>
              <a:t>Predikce čerpání ve finančním stavu </a:t>
            </a:r>
            <a:r>
              <a:rPr lang="cs-CZ" sz="2600" i="1" dirty="0"/>
              <a:t>Finanční prostředky v právních aktech o poskytnutí  podpory</a:t>
            </a:r>
            <a:r>
              <a:rPr lang="cs-CZ" sz="2600" dirty="0"/>
              <a:t> byla plněna za 4. Q 2021 na 100,4 % a za 1. Q 2022 na 106,2 %.</a:t>
            </a:r>
          </a:p>
          <a:p>
            <a:pPr marL="457153" indent="-457153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600" dirty="0"/>
              <a:t>Predikce čerpání ve finančním stavu </a:t>
            </a:r>
            <a:r>
              <a:rPr lang="cs-CZ" sz="2600" i="1" dirty="0"/>
              <a:t>Finanční prostředky vyúčtované v žádostech o platbu </a:t>
            </a:r>
            <a:r>
              <a:rPr lang="cs-CZ" sz="2600" dirty="0"/>
              <a:t>byla plněna za 4. Q 2021 na 99,7 % a za 1. Q 2022 na 100,8 %.</a:t>
            </a:r>
          </a:p>
          <a:p>
            <a:pPr marL="457153" indent="-457153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2600" dirty="0"/>
              <a:t>Predikce čerpání ve finančním stavu </a:t>
            </a:r>
            <a:r>
              <a:rPr lang="cs-CZ" sz="2600" i="1" dirty="0"/>
              <a:t>Finanční prostředky v souhrnných žádostech autorizovaných ŘO </a:t>
            </a:r>
            <a:r>
              <a:rPr lang="cs-CZ" sz="2600" dirty="0"/>
              <a:t>byla plněna za 4. Q 2021 na 101,4 % a za 1. Q 2022 na 100,5 %.</a:t>
            </a:r>
          </a:p>
          <a:p>
            <a:pPr marL="457153" indent="-457153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cs-CZ" sz="4200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cs-CZ" dirty="0"/>
              <a:t>Pololetní vyhodnocení predikcí za období od 1. 10. 2021 do 31. 3. 2022 </a:t>
            </a:r>
          </a:p>
        </p:txBody>
      </p:sp>
    </p:spTree>
    <p:extLst>
      <p:ext uri="{BB962C8B-B14F-4D97-AF65-F5344CB8AC3E}">
        <p14:creationId xmlns:p14="http://schemas.microsoft.com/office/powerpoint/2010/main" val="590485462"/>
      </p:ext>
    </p:extLst>
  </p:cSld>
  <p:clrMapOvr>
    <a:masterClrMapping/>
  </p:clrMapOvr>
</p:sld>
</file>

<file path=ppt/theme/theme1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14269</TotalTime>
  <Words>1851</Words>
  <Application>Microsoft Office PowerPoint</Application>
  <PresentationFormat>Předvádění na obrazovce (4:3)</PresentationFormat>
  <Paragraphs>389</Paragraphs>
  <Slides>38</Slides>
  <Notes>25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38</vt:i4>
      </vt:variant>
    </vt:vector>
  </HeadingPairs>
  <TitlesOfParts>
    <vt:vector size="43" baseType="lpstr">
      <vt:lpstr>Arial</vt:lpstr>
      <vt:lpstr>Calibri</vt:lpstr>
      <vt:lpstr>Courier New</vt:lpstr>
      <vt:lpstr>Wingdings</vt:lpstr>
      <vt:lpstr>Vlastní návrh</vt:lpstr>
      <vt:lpstr>15. zasedání Monitorovacího výboru Operačního programu Technická pomoc 2014 - 2020</vt:lpstr>
      <vt:lpstr>Program</vt:lpstr>
      <vt:lpstr>1. Zahájení</vt:lpstr>
      <vt:lpstr>Prezentace aplikace PowerPoint</vt:lpstr>
      <vt:lpstr>Aktuální informace o operačním programu</vt:lpstr>
      <vt:lpstr>Přezávazkování programu</vt:lpstr>
      <vt:lpstr>Přezávazkování programu</vt:lpstr>
      <vt:lpstr>Aktuální informace o čerpání</vt:lpstr>
      <vt:lpstr>Pololetní vyhodnocení predikcí za období od 1. 10. 2021 do 31. 3. 2022 </vt:lpstr>
      <vt:lpstr>Pololetní vyhodnocení predikcí za období od 1. 10. 2021 do 31. 3. 2022 </vt:lpstr>
      <vt:lpstr>Plnění N+3 a predikce dočerpání alokace programu</vt:lpstr>
      <vt:lpstr>Plnění N+3 a predikce dočerpání alokace programu</vt:lpstr>
      <vt:lpstr>Plnění pravidla N+3</vt:lpstr>
      <vt:lpstr>Příprava OPTP 2021+</vt:lpstr>
      <vt:lpstr>Příprava OPTP 2021+</vt:lpstr>
      <vt:lpstr>Příprava OPTP 2021+</vt:lpstr>
      <vt:lpstr>3.  Schválení Výroční zprávy o implementaci programu OPTP 2014-2020 za rok 2021</vt:lpstr>
      <vt:lpstr>Přehled aktivit za období 2021</vt:lpstr>
      <vt:lpstr>Přehled aktivit za období 2021</vt:lpstr>
      <vt:lpstr>Finanční údaje v EUR – stav k 31.12. 2021</vt:lpstr>
      <vt:lpstr>Přehled kontrol za rok 2021</vt:lpstr>
      <vt:lpstr>Záležitosti ovlivňující výkonost OPTP</vt:lpstr>
      <vt:lpstr>Prezentace aplikace PowerPoint</vt:lpstr>
      <vt:lpstr>Komunikační aktivity zaměřené na odbornou veřejnost, žadatele a příjemce</vt:lpstr>
      <vt:lpstr>Aktivity sítě Eurocenter a Eurofonu</vt:lpstr>
      <vt:lpstr>Nové vydání Abecedy fondů 2021-2027</vt:lpstr>
      <vt:lpstr>Aktualizace webových stránek</vt:lpstr>
      <vt:lpstr>Podcast Evropské fondy v období 2021-2027</vt:lpstr>
      <vt:lpstr>Regionální dopadová evaluace: průběžné výsledky</vt:lpstr>
      <vt:lpstr>Komunikační aktivity zaměřené na širokou veřejnost</vt:lpstr>
      <vt:lpstr>Pravidelné přílohy v Denících a Blesku</vt:lpstr>
      <vt:lpstr>Zahájení Dnů otevřených dveří 2022 </vt:lpstr>
      <vt:lpstr>Nová edice Letních map Kde fondy EU pomáhají </vt:lpstr>
      <vt:lpstr>Soutěže pro středoškolské studenty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KUKLIK.cz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 Šafář</dc:creator>
  <cp:lastModifiedBy>Janda Martin - OŘO OPTP</cp:lastModifiedBy>
  <cp:revision>2554</cp:revision>
  <cp:lastPrinted>2017-05-12T07:34:42Z</cp:lastPrinted>
  <dcterms:created xsi:type="dcterms:W3CDTF">2011-04-07T12:21:15Z</dcterms:created>
  <dcterms:modified xsi:type="dcterms:W3CDTF">2022-05-16T07:37:58Z</dcterms:modified>
</cp:coreProperties>
</file>