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3"/>
    <p:sldId id="286" r:id="rId4"/>
    <p:sldId id="302" r:id="rId5"/>
    <p:sldId id="298" r:id="rId6"/>
    <p:sldId id="303" r:id="rId7"/>
    <p:sldId id="299" r:id="rId8"/>
    <p:sldId id="304" r:id="rId9"/>
    <p:sldId id="267" r:id="rId10"/>
  </p:sldIdLst>
  <p:sldSz cx="9144000" cy="6858000" type="screen4x3"/>
  <p:notesSz cx="9926320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akkonen Reetta Lapin liitto" initials="LRL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50" y="96"/>
      </p:cViewPr>
      <p:guideLst>
        <p:guide orient="horz" pos="281"/>
        <p:guide orient="horz" pos="3870"/>
        <p:guide orient="horz" pos="3562"/>
        <p:guide pos="5472"/>
        <p:guide pos="280"/>
        <p:guide pos="1746"/>
        <p:guide pos="1464"/>
        <p:guide pos="3235"/>
        <p:guide pos="29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52"/>
        <p:guide pos="3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9105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6" y="5806169"/>
            <a:ext cx="1535600" cy="799200"/>
          </a:xfrm>
          <a:prstGeom prst="rect">
            <a:avLst/>
          </a:prstGeom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023907" y="6296818"/>
            <a:ext cx="500596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chemeClr val="bg1"/>
                </a:solidFill>
              </a:rPr>
            </a:fld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  <a:endParaRPr lang="cs-CZ" dirty="0" smtClean="0"/>
          </a:p>
          <a:p>
            <a:pPr lvl="1"/>
            <a:r>
              <a:rPr lang="cs-CZ" dirty="0" smtClean="0"/>
              <a:t>Druhá úroveň</a:t>
            </a:r>
            <a:endParaRPr lang="cs-CZ" dirty="0" smtClean="0"/>
          </a:p>
          <a:p>
            <a:pPr lvl="2"/>
            <a:r>
              <a:rPr lang="cs-CZ" dirty="0" smtClean="0"/>
              <a:t>Třetí úroveň</a:t>
            </a:r>
            <a:endParaRPr lang="cs-CZ" dirty="0" smtClean="0"/>
          </a:p>
          <a:p>
            <a:pPr lvl="3"/>
            <a:r>
              <a:rPr lang="cs-CZ" dirty="0" smtClean="0"/>
              <a:t>Čtvrtá úroveň</a:t>
            </a:r>
            <a:endParaRPr lang="cs-CZ" dirty="0" smtClean="0"/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 hasCustomPrompt="1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 hasCustomPrompt="1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 hasCustomPrompt="1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6" y="5806169"/>
            <a:ext cx="1535600" cy="799200"/>
          </a:xfrm>
          <a:prstGeom prst="rect">
            <a:avLst/>
          </a:prstGeom>
        </p:spPr>
      </p:pic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023907" y="6296818"/>
            <a:ext cx="500596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chemeClr val="bg1"/>
                </a:solidFill>
              </a:rPr>
            </a:fld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Name, </a:t>
            </a:r>
            <a:r>
              <a:rPr lang="en-GB" dirty="0" smtClean="0"/>
              <a:t>person</a:t>
            </a:r>
            <a:endParaRPr lang="en-GB" dirty="0"/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Position</a:t>
            </a:r>
            <a:endParaRPr lang="en-GB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Institution</a:t>
            </a:r>
            <a:endParaRPr lang="en-GB" dirty="0"/>
          </a:p>
        </p:txBody>
      </p:sp>
      <p:sp>
        <p:nvSpPr>
          <p:cNvPr id="20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perustyylejä naps.</a:t>
            </a:r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Venue</a:t>
            </a:r>
            <a:r>
              <a:rPr lang="en-GB" b="0" dirty="0" smtClean="0">
                <a:solidFill>
                  <a:schemeClr val="bg1">
                    <a:lumMod val="50000"/>
                  </a:schemeClr>
                </a:solidFill>
                <a:sym typeface="Webdings" panose="05030102010509060703" pitchFamily="18" charset="2"/>
              </a:rPr>
              <a:t> </a:t>
            </a:r>
            <a:r>
              <a:rPr lang="fr-FR" dirty="0" smtClean="0"/>
              <a:t> date</a:t>
            </a:r>
            <a:endParaRPr lang="en-GB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57563"/>
            <a:ext cx="5038344" cy="3599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emf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6.wmf"/><Relationship Id="rId10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  <a:endParaRPr lang="cs-CZ" dirty="0" smtClean="0"/>
          </a:p>
          <a:p>
            <a:pPr lvl="1"/>
            <a:r>
              <a:rPr lang="cs-CZ" dirty="0" smtClean="0"/>
              <a:t>Druhá úroveň</a:t>
            </a:r>
            <a:endParaRPr lang="cs-CZ" dirty="0" smtClean="0"/>
          </a:p>
          <a:p>
            <a:pPr lvl="2"/>
            <a:r>
              <a:rPr lang="cs-CZ" dirty="0" smtClean="0"/>
              <a:t>Třetí úroveň</a:t>
            </a:r>
            <a:endParaRPr lang="cs-CZ" dirty="0" smtClean="0"/>
          </a:p>
          <a:p>
            <a:pPr lvl="3"/>
            <a:r>
              <a:rPr lang="cs-CZ" dirty="0" smtClean="0"/>
              <a:t>Čtvrtá úroveň</a:t>
            </a:r>
            <a:endParaRPr lang="cs-CZ" dirty="0" smtClean="0"/>
          </a:p>
          <a:p>
            <a:pPr lvl="4"/>
            <a:r>
              <a:rPr lang="cs-CZ" dirty="0" smtClean="0"/>
              <a:t>Pátá úroveň</a:t>
            </a:r>
            <a:endParaRPr lang="cs-CZ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2771775" y="6100763"/>
            <a:ext cx="2212820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Martin Vlastník</a:t>
            </a:r>
            <a:endParaRPr lang="cs-CZ" sz="900" dirty="0" smtClean="0">
              <a:solidFill>
                <a:schemeClr val="bg1"/>
              </a:solidFill>
            </a:endParaRPr>
          </a:p>
          <a:p>
            <a:r>
              <a:rPr lang="cs-CZ" sz="900" baseline="0" dirty="0" smtClean="0">
                <a:solidFill>
                  <a:schemeClr val="bg1"/>
                </a:solidFill>
              </a:rPr>
              <a:t>vedoucí oddělení politiky nerostných surovin</a:t>
            </a:r>
            <a:endParaRPr lang="cs-CZ" sz="900" baseline="0" dirty="0" smtClean="0">
              <a:solidFill>
                <a:schemeClr val="bg1"/>
              </a:solidFill>
            </a:endParaRPr>
          </a:p>
          <a:p>
            <a:r>
              <a:rPr lang="cs-CZ" sz="900" baseline="0" dirty="0" smtClean="0">
                <a:solidFill>
                  <a:schemeClr val="bg1"/>
                </a:solidFill>
              </a:rPr>
              <a:t>Lucie </a:t>
            </a:r>
            <a:r>
              <a:rPr lang="cs-CZ" sz="900" baseline="0" dirty="0" err="1" smtClean="0">
                <a:solidFill>
                  <a:schemeClr val="bg1"/>
                </a:solidFill>
              </a:rPr>
              <a:t>Bisová</a:t>
            </a:r>
            <a:r>
              <a:rPr lang="cs-CZ" sz="900" baseline="0" dirty="0" smtClean="0">
                <a:solidFill>
                  <a:schemeClr val="bg1"/>
                </a:solidFill>
              </a:rPr>
              <a:t> Marková</a:t>
            </a:r>
            <a:endParaRPr lang="cs-CZ" sz="900" baseline="0" dirty="0" smtClean="0">
              <a:solidFill>
                <a:schemeClr val="bg1"/>
              </a:solidFill>
            </a:endParaRPr>
          </a:p>
          <a:p>
            <a:r>
              <a:rPr lang="cs-CZ" sz="900" baseline="0" dirty="0" smtClean="0">
                <a:solidFill>
                  <a:schemeClr val="bg1"/>
                </a:solidFill>
              </a:rPr>
              <a:t>finanční manažer CZ části projektu REMIX 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63333" y="6070260"/>
            <a:ext cx="1506963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Smart and Green Mining </a:t>
            </a:r>
            <a:r>
              <a:rPr lang="cs-CZ" sz="900" dirty="0" err="1" smtClean="0">
                <a:solidFill>
                  <a:schemeClr val="bg1"/>
                </a:solidFill>
              </a:rPr>
              <a:t>Regions</a:t>
            </a:r>
            <a:r>
              <a:rPr lang="cs-CZ" sz="900" dirty="0" smtClean="0">
                <a:solidFill>
                  <a:schemeClr val="bg1"/>
                </a:solidFill>
              </a:rPr>
              <a:t> </a:t>
            </a:r>
            <a:r>
              <a:rPr lang="cs-CZ" sz="900" dirty="0" err="1" smtClean="0">
                <a:solidFill>
                  <a:schemeClr val="bg1"/>
                </a:solidFill>
              </a:rPr>
              <a:t>of</a:t>
            </a:r>
            <a:r>
              <a:rPr lang="cs-CZ" sz="900" dirty="0" smtClean="0">
                <a:solidFill>
                  <a:schemeClr val="bg1"/>
                </a:solidFill>
              </a:rPr>
              <a:t> EU - REMIX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8" name="Zástupný symbol pro číslo snímku 4"/>
          <p:cNvSpPr>
            <a:spLocks noGrp="1"/>
          </p:cNvSpPr>
          <p:nvPr/>
        </p:nvSpPr>
        <p:spPr>
          <a:xfrm>
            <a:off x="8023907" y="6296818"/>
            <a:ext cx="500596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chemeClr val="bg1"/>
                </a:solidFill>
              </a:rPr>
            </a:fld>
            <a:endParaRPr lang="cs-CZ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680" indent="-36068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68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780" indent="-36068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7.jpeg"/><Relationship Id="rId1" Type="http://schemas.openxmlformats.org/officeDocument/2006/relationships/hyperlink" Target="http://foto.mapy.cz/original?id=193077" TargetMode="Externa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t%C4%9B%C5%BEba+v%C3%A1pence&amp;source=images&amp;cd=&amp;cad=rja&amp;docid=d1N_f2qVQgchvM&amp;tbnid=CA8fwGlgiEz34M:&amp;ved=0CAUQjRw&amp;url=http://www.konepruske-jeskyne.cz/tezba-priroda.php&amp;ei=HLKDUdDoAoe-PNbpgPAH&amp;bvm=bv.45960087,d.Yms&amp;psig=AFQjCNEQBGsM-eHlbklbaAdryCdYRlyi2w&amp;ust=1367671624638172" TargetMode="Externa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918256" y="4813790"/>
            <a:ext cx="7522369" cy="1099330"/>
          </a:xfrm>
        </p:spPr>
        <p:txBody>
          <a:bodyPr/>
          <a:lstStyle/>
          <a:p>
            <a:pPr algn="ctr"/>
            <a:r>
              <a:rPr lang="cs-CZ" dirty="0" smtClean="0"/>
              <a:t>Martin VLASTNÍK, vedoucí oddělení politiky nerostných surovin</a:t>
            </a:r>
            <a:endParaRPr lang="cs-CZ" dirty="0" smtClean="0"/>
          </a:p>
          <a:p>
            <a:pPr algn="ctr"/>
            <a:r>
              <a:rPr lang="cs-CZ" dirty="0" smtClean="0"/>
              <a:t>Lucie BISOVÁ MARKOVÁ, finanční manažerka CZ části projektu REMIX</a:t>
            </a:r>
            <a:endParaRPr lang="cs-CZ" dirty="0" smtClean="0"/>
          </a:p>
          <a:p>
            <a:pPr algn="ctr"/>
            <a:r>
              <a:rPr lang="cs-CZ" dirty="0" err="1"/>
              <a:t>Infoden</a:t>
            </a:r>
            <a:r>
              <a:rPr lang="cs-CZ" dirty="0"/>
              <a:t> </a:t>
            </a:r>
            <a:r>
              <a:rPr lang="cs-CZ" dirty="0" err="1"/>
              <a:t>Interreg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, Praha, 10.4.2018</a:t>
            </a:r>
            <a:endParaRPr lang="cs-CZ" dirty="0"/>
          </a:p>
          <a:p>
            <a:endParaRPr lang="cs-CZ" dirty="0" smtClean="0"/>
          </a:p>
          <a:p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6086" y="3893611"/>
            <a:ext cx="7772400" cy="79451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Smart and Green Mining Regions of EU </a:t>
            </a:r>
            <a:r>
              <a:rPr lang="cs-CZ" altLang="en-US" sz="2800" b="1" dirty="0" smtClean="0"/>
              <a:t>- REMIX </a:t>
            </a:r>
            <a:br>
              <a:rPr lang="cs-CZ" altLang="en-US" sz="2800" b="1" dirty="0" smtClean="0"/>
            </a:br>
            <a:r>
              <a:rPr lang="cs-CZ" altLang="en-US" sz="2800" b="1" dirty="0" smtClean="0"/>
              <a:t>Ministerstvo průmyslu a obchodu </a:t>
            </a:r>
            <a:endParaRPr lang="cs-CZ" altLang="en-US" sz="2800" b="1" dirty="0" smtClean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720"/>
          </a:xfrm>
        </p:spPr>
        <p:txBody>
          <a:bodyPr/>
          <a:lstStyle/>
          <a:p>
            <a:r>
              <a:rPr lang="cs-CZ" dirty="0" err="1" smtClean="0"/>
              <a:t>projekt REMIX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P</a:t>
            </a:r>
            <a:r>
              <a:rPr lang="cs-CZ" altLang="en-US" sz="1900" dirty="0" smtClean="0"/>
              <a:t>rojekt </a:t>
            </a:r>
            <a:r>
              <a:rPr lang="cs-CZ" altLang="en-US" sz="1900" dirty="0"/>
              <a:t>Remix podporuje efektivní produkci nerostných surovin přijatelnou pro společnost i životní prostředí. Růst a konkurenceschopnost </a:t>
            </a:r>
            <a:r>
              <a:rPr lang="cs-CZ" altLang="en-US" sz="1900" dirty="0" smtClean="0"/>
              <a:t>evropského průmyslu jsou v současné době limitovány stavem těchto dvou oblastí; napříč Evropou </a:t>
            </a:r>
            <a:r>
              <a:rPr lang="cs-CZ" altLang="en-US" sz="1900" dirty="0" smtClean="0">
                <a:sym typeface="+mn-ea"/>
              </a:rPr>
              <a:t>jsou vydávány politiky </a:t>
            </a:r>
            <a:r>
              <a:rPr lang="cs-CZ" altLang="en-US" sz="1900" dirty="0" smtClean="0"/>
              <a:t>zaměřené na obě významné oblasti. </a:t>
            </a:r>
            <a:endParaRPr lang="cs-CZ" altLang="en-US" sz="19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altLang="en-US" sz="19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9 + 1 partner z 8 zemí EU spolupracují na </a:t>
            </a:r>
            <a:r>
              <a:rPr lang="cs-CZ" altLang="en-US" sz="1900" dirty="0" smtClean="0"/>
              <a:t>výměně zkušeností s přípravou / úpravou 8 </a:t>
            </a:r>
            <a:r>
              <a:rPr lang="cs-CZ" altLang="en-US" sz="1900" dirty="0"/>
              <a:t>regionálních / národních politik </a:t>
            </a:r>
            <a:endParaRPr lang="cs-CZ" altLang="en-US" sz="19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projekt podporuje inovace v rozdílných fázích, v nichž se </a:t>
            </a:r>
            <a:r>
              <a:rPr lang="cs-CZ" altLang="en-US" sz="1900" dirty="0" smtClean="0"/>
              <a:t>těžební sektor </a:t>
            </a:r>
            <a:r>
              <a:rPr lang="cs-CZ" altLang="en-US" sz="1900" dirty="0"/>
              <a:t>u jednotlivých partnerů nachází </a:t>
            </a:r>
            <a:endParaRPr lang="cs-CZ" altLang="en-US" sz="19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 smtClean="0"/>
              <a:t>projekt </a:t>
            </a:r>
            <a:r>
              <a:rPr lang="cs-CZ" altLang="en-US" sz="1900" dirty="0"/>
              <a:t>zajišťuje spolupráci evropských </a:t>
            </a:r>
            <a:r>
              <a:rPr lang="cs-CZ" altLang="en-US" sz="1900" dirty="0" smtClean="0"/>
              <a:t>těžebních </a:t>
            </a:r>
            <a:r>
              <a:rPr lang="cs-CZ" altLang="en-US" sz="1900" dirty="0"/>
              <a:t>regionů s EK pro zajištění komplementárních přístupů pro podporu konkurenceschopnosti, udržitelného růstu, pracovních míst a nových průsmyslových MSP v EU. </a:t>
            </a:r>
            <a:endParaRPr lang="cs-CZ" altLang="en-US"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Uhelný lom Vršany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230" y="2333625"/>
            <a:ext cx="3181985" cy="23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720"/>
          </a:xfrm>
        </p:spPr>
        <p:txBody>
          <a:bodyPr/>
          <a:lstStyle/>
          <a:p>
            <a:r>
              <a:rPr lang="cs-CZ" dirty="0" err="1" smtClean="0"/>
              <a:t>projekt REMIX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Projekt zahrnuje regionální </a:t>
            </a:r>
            <a:r>
              <a:rPr lang="cs-CZ" altLang="en-US" sz="2000" dirty="0" smtClean="0"/>
              <a:t>setkávání </a:t>
            </a:r>
            <a:r>
              <a:rPr lang="cs-CZ" altLang="en-US" sz="2000" dirty="0"/>
              <a:t>klíčových stakeholderů v každé zemi a jejich účast na mezinárodních aktivitách společně s národními partnery pro sdílení znalostí a dobrých praxí </a:t>
            </a:r>
            <a:endParaRPr lang="cs-CZ" altLang="en-US" sz="2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dvě mezinárodní těžební konference pro širokou odbornou veřejnost </a:t>
            </a:r>
            <a:endParaRPr lang="cs-CZ" altLang="en-US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Hlavní cíle: </a:t>
            </a:r>
            <a:endParaRPr lang="cs-CZ" altLang="en-US" sz="2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zlepšení r</a:t>
            </a:r>
            <a:r>
              <a:rPr lang="cs-CZ" altLang="en-US" sz="2000" dirty="0">
                <a:sym typeface="+mn-ea"/>
              </a:rPr>
              <a:t>egionálních / národních politik </a:t>
            </a:r>
            <a:r>
              <a:rPr lang="cs-CZ" altLang="en-US" sz="2000" dirty="0" smtClean="0">
                <a:sym typeface="+mn-ea"/>
              </a:rPr>
              <a:t>na základě vzájemné výměny zkušeností</a:t>
            </a:r>
            <a:endParaRPr lang="cs-CZ" altLang="en-US" sz="2000" dirty="0" smtClean="0">
              <a:sym typeface="+mn-ea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vytvoření nadnárodního </a:t>
            </a:r>
            <a:r>
              <a:rPr lang="cs-CZ" altLang="en-US" sz="2000" dirty="0">
                <a:sym typeface="+mn-ea"/>
              </a:rPr>
              <a:t>Smart and Green </a:t>
            </a:r>
            <a:r>
              <a:rPr lang="cs-CZ" altLang="en-US" sz="2000" dirty="0"/>
              <a:t>těžebního klastru</a:t>
            </a:r>
            <a:endParaRPr lang="cs-CZ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3380740"/>
            <a:ext cx="3569335" cy="2677160"/>
          </a:xfrm>
          <a:prstGeom prst="rect">
            <a:avLst/>
          </a:prstGeom>
        </p:spPr>
      </p:pic>
      <p:pic>
        <p:nvPicPr>
          <p:cNvPr id="6" name="Picture 2" descr="http://www.konepruske-jeskyne.cz/fotky/lo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5" y="3380740"/>
            <a:ext cx="4060825" cy="27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720"/>
          </a:xfrm>
        </p:spPr>
        <p:txBody>
          <a:bodyPr/>
          <a:lstStyle/>
          <a:p>
            <a:r>
              <a:rPr lang="cs-CZ" dirty="0" err="1" smtClean="0"/>
              <a:t>Ministerstvo průmyslu a obchodu v projektu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125"/>
            <a:ext cx="8242300" cy="514413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zodpovědnost za Surovinovou politiku ČR, za </a:t>
            </a:r>
            <a:r>
              <a:rPr lang="cs-CZ" altLang="en-US" sz="2000" dirty="0" smtClean="0"/>
              <a:t>mezinárodní spolupráci v těžebním sektoru a </a:t>
            </a:r>
            <a:r>
              <a:rPr lang="cs-CZ" altLang="en-US" sz="2000" dirty="0"/>
              <a:t>další aktivity hrazené ze státního rozpočtu </a:t>
            </a: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Partner projektu zodpovědný za surovinovou politiku ČR a její implementaci do těžebních regionů </a:t>
            </a:r>
            <a:endParaRPr lang="cs-CZ" altLang="en-US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720"/>
          </a:xfrm>
        </p:spPr>
        <p:txBody>
          <a:bodyPr/>
          <a:lstStyle/>
          <a:p>
            <a:r>
              <a:rPr lang="cs-CZ" dirty="0" err="1" smtClean="0"/>
              <a:t>Ministerstvo průmyslu a obchodu v projektu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125"/>
            <a:ext cx="8242300" cy="5144135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Cíle v projektu: </a:t>
            </a:r>
            <a:endParaRPr lang="cs-CZ" altLang="en-US" sz="2000" dirty="0"/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zaštítit vytvoření a fungování skupiny českých stakeholderů z oblasti těžebního průmyslu </a:t>
            </a:r>
            <a:endParaRPr lang="cs-CZ" altLang="en-US" sz="20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zprostředkovat kontakty, spolupráci a výměnu dobrých praxí českých s evropskými těžebními regiony, prostřednictvím českých SH toto šířit dále do oblasti těžebního průmyslu </a:t>
            </a:r>
            <a:endParaRPr lang="cs-CZ" altLang="en-US" sz="20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šířit nové nápady a postupy schopné vytvořit v dohledné době nová pracovní místa a podniktelské příležitosti a </a:t>
            </a:r>
            <a:r>
              <a:rPr lang="cs-CZ" altLang="en-US" sz="2000" dirty="0" smtClean="0"/>
              <a:t>zlepšit názor </a:t>
            </a:r>
            <a:r>
              <a:rPr lang="cs-CZ" altLang="en-US" sz="2000" dirty="0" err="1" smtClean="0"/>
              <a:t>věřejnosti</a:t>
            </a:r>
            <a:r>
              <a:rPr lang="cs-CZ" altLang="en-US" sz="2000" dirty="0" smtClean="0"/>
              <a:t> na těžbu  </a:t>
            </a:r>
            <a:endParaRPr lang="cs-CZ" altLang="en-US" sz="20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promítnutí </a:t>
            </a:r>
            <a:r>
              <a:rPr lang="cs-CZ" altLang="en-US" sz="2000" dirty="0" smtClean="0"/>
              <a:t>získaných zkušeností do </a:t>
            </a:r>
            <a:r>
              <a:rPr lang="cs-CZ" altLang="en-US" sz="2000" dirty="0"/>
              <a:t>regionálních surovinových politik </a:t>
            </a:r>
            <a:endParaRPr lang="cs-CZ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720"/>
          </a:xfrm>
        </p:spPr>
        <p:txBody>
          <a:bodyPr/>
          <a:lstStyle/>
          <a:p>
            <a:r>
              <a:rPr lang="cs-CZ" dirty="0" err="1" smtClean="0"/>
              <a:t>Realizace a administrace projektu REMIX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89561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realizace projektu ve 2 fázích (5 let) </a:t>
            </a:r>
            <a:endParaRPr lang="cs-CZ" altLang="en-US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1.fáze: </a:t>
            </a: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práce v ČR (</a:t>
            </a:r>
            <a:r>
              <a:rPr lang="cs-CZ" altLang="en-US" sz="2000" dirty="0" smtClean="0"/>
              <a:t>odborná</a:t>
            </a:r>
            <a:r>
              <a:rPr lang="cs-CZ" altLang="en-US" sz="2000" dirty="0"/>
              <a:t>, projektová a práce se č.stakeholdery) a </a:t>
            </a:r>
            <a:r>
              <a:rPr lang="cs-CZ" altLang="en-US" sz="2000" dirty="0" smtClean="0"/>
              <a:t>mezinárodní pracovní setkání zástupců </a:t>
            </a:r>
            <a:r>
              <a:rPr lang="cs-CZ" altLang="en-US" sz="2000" dirty="0"/>
              <a:t>partnera a českých </a:t>
            </a:r>
            <a:r>
              <a:rPr lang="cs-CZ" altLang="en-US" sz="2000" dirty="0" err="1"/>
              <a:t>stakeholderů</a:t>
            </a:r>
            <a:r>
              <a:rPr lang="cs-CZ" altLang="en-US" sz="2000" dirty="0"/>
              <a:t> </a:t>
            </a:r>
            <a:r>
              <a:rPr lang="cs-CZ" altLang="en-US" sz="2000" dirty="0" smtClean="0"/>
              <a:t>s účastníky projektu z ostatních zemí </a:t>
            </a: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Administrace projektu a kontrola: </a:t>
            </a:r>
            <a:endParaRPr lang="cs-CZ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en-US" sz="2000" dirty="0"/>
              <a:t>Obsahová stránka náročná a obtížně ověřitelná - projektový partner není jediným subjektem s vlivem na posuzovaný výstup (zejm. politiku) </a:t>
            </a:r>
            <a:endParaRPr lang="cs-CZ" altLang="en-US" sz="2000" dirty="0"/>
          </a:p>
        </p:txBody>
      </p:sp>
      <p:pic>
        <p:nvPicPr>
          <p:cNvPr id="7" name="Picture 2" descr="http://agmetalminer.com/wp/wp-content/uploads/2011/12/Raw-Materials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15" y="3030220"/>
            <a:ext cx="2792730" cy="206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720"/>
          </a:xfrm>
        </p:spPr>
        <p:txBody>
          <a:bodyPr/>
          <a:lstStyle/>
          <a:p>
            <a:r>
              <a:rPr lang="cs-CZ" dirty="0" err="1" smtClean="0"/>
              <a:t>Administrace projektu REMIX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895617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striktní pravidla veřejných subjektů pro nakládání s financemi </a:t>
            </a:r>
            <a:endParaRPr lang="cs-CZ" altLang="en-US" sz="1900" dirty="0"/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9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nízká flexibilita z obou stran (nemožnost změnit interní pravidla na ministerstvu vs.neochota akceptovat existující postupy při kontrole) </a:t>
            </a:r>
            <a:endParaRPr lang="cs-CZ" altLang="en-US" sz="1900" dirty="0"/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9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některá pravidla jsou v rozporu s požadavky pro kontrolu, nebo je nutné </a:t>
            </a:r>
            <a:r>
              <a:rPr lang="cs-CZ" altLang="en-US" sz="1900" dirty="0" smtClean="0"/>
              <a:t>generovat více</a:t>
            </a:r>
            <a:r>
              <a:rPr lang="cs-CZ" altLang="en-US" sz="1900" dirty="0"/>
              <a:t> formátů téhož (účetní přehledy, výkazy práce,...) </a:t>
            </a:r>
            <a:endParaRPr lang="cs-CZ" altLang="en-US" sz="1900" dirty="0"/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9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dlouhé lhůty schvalování na obou stranách </a:t>
            </a:r>
            <a:endParaRPr lang="cs-CZ" altLang="en-US" sz="1900" dirty="0"/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9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nemožnost refundace nezanedbatelné části výdajů (práce interních zaměstnanců, služby - tisk, doprava,...) -&gt; </a:t>
            </a:r>
            <a:r>
              <a:rPr lang="cs-CZ" altLang="en-US" sz="1900" i="1" dirty="0"/>
              <a:t>doporučuji ověřit předem</a:t>
            </a:r>
            <a:r>
              <a:rPr lang="cs-CZ" altLang="en-US" sz="1900" dirty="0"/>
              <a:t> </a:t>
            </a:r>
            <a:endParaRPr lang="cs-CZ" altLang="en-US" sz="1900" dirty="0"/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endParaRPr lang="cs-CZ" altLang="en-US" sz="900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en-US" sz="1900" dirty="0"/>
              <a:t>velký objem dodatečné / administravitní práce může odrazovat od realizace dalších projektů i přes </a:t>
            </a:r>
            <a:r>
              <a:rPr lang="cs-CZ" altLang="en-US" sz="1900" dirty="0" smtClean="0"/>
              <a:t>nesporné </a:t>
            </a:r>
            <a:r>
              <a:rPr lang="cs-CZ" altLang="en-US" sz="1900" dirty="0"/>
              <a:t>přínosy </a:t>
            </a:r>
            <a:r>
              <a:rPr lang="cs-CZ" altLang="en-US" sz="1900" dirty="0" smtClean="0"/>
              <a:t>takovýchto projektů pro české realizátory a společnost </a:t>
            </a:r>
            <a:endParaRPr lang="cs-CZ" altLang="en-US" sz="1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1524363" y="1800000"/>
            <a:ext cx="6165306" cy="615315"/>
          </a:xfrm>
        </p:spPr>
        <p:txBody>
          <a:bodyPr/>
          <a:lstStyle/>
          <a:p>
            <a:r>
              <a:rPr lang="cs-CZ" altLang="en-US" dirty="0"/>
              <a:t>Děkuji Vám za pozornost.</a:t>
            </a:r>
            <a:endParaRPr lang="cs-CZ" alt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21577" y="3361509"/>
            <a:ext cx="259515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markoval@mpo.cz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modrá B EN s číslováním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B EN s číslováním</Template>
  <TotalTime>0</TotalTime>
  <Words>3370</Words>
  <Application>WPS Presentation</Application>
  <PresentationFormat>Předvádění na obrazovce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Webdings</vt:lpstr>
      <vt:lpstr>Calibri</vt:lpstr>
      <vt:lpstr>Microsoft YaHei</vt:lpstr>
      <vt:lpstr>Prezentace modrá B EN s číslováním</vt:lpstr>
      <vt:lpstr>Smart and Green Mining Regions of EU - REMIX  Ministerstvo průmyslu a obchodu </vt:lpstr>
      <vt:lpstr>projekt REMIX </vt:lpstr>
      <vt:lpstr>projekt REMIX </vt:lpstr>
      <vt:lpstr>Ministerstvo průmyslu a obchodu v projektu</vt:lpstr>
      <vt:lpstr>Ministerstvo průmyslu a obchodu v projektu</vt:lpstr>
      <vt:lpstr>Realizace a administrace projektu REMIX</vt:lpstr>
      <vt:lpstr>Administrace projektu REMIX</vt:lpstr>
      <vt:lpstr>Děkuji Vám za pozornost.</vt:lpstr>
    </vt:vector>
  </TitlesOfParts>
  <Company>Ministerstvo průmyslu a obchodu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Vlastník Martin</dc:creator>
  <cp:lastModifiedBy>drami</cp:lastModifiedBy>
  <cp:revision>145</cp:revision>
  <cp:lastPrinted>2016-06-24T06:58:00Z</cp:lastPrinted>
  <dcterms:created xsi:type="dcterms:W3CDTF">2013-05-02T08:11:00Z</dcterms:created>
  <dcterms:modified xsi:type="dcterms:W3CDTF">2018-04-09T21:23:13Z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1033-10.1.0.5783</vt:lpwstr>
  </property>
</Properties>
</file>