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319" r:id="rId2"/>
    <p:sldId id="339" r:id="rId3"/>
    <p:sldId id="373" r:id="rId4"/>
    <p:sldId id="367" r:id="rId5"/>
    <p:sldId id="371" r:id="rId6"/>
    <p:sldId id="368" r:id="rId7"/>
    <p:sldId id="369" r:id="rId8"/>
    <p:sldId id="370" r:id="rId9"/>
    <p:sldId id="377" r:id="rId10"/>
    <p:sldId id="376" r:id="rId11"/>
    <p:sldId id="366" r:id="rId12"/>
    <p:sldId id="374" r:id="rId13"/>
    <p:sldId id="375" r:id="rId14"/>
    <p:sldId id="337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39"/>
            <p14:sldId id="373"/>
            <p14:sldId id="367"/>
            <p14:sldId id="371"/>
            <p14:sldId id="368"/>
            <p14:sldId id="369"/>
            <p14:sldId id="370"/>
            <p14:sldId id="377"/>
            <p14:sldId id="376"/>
            <p14:sldId id="366"/>
            <p14:sldId id="374"/>
            <p14:sldId id="375"/>
            <p14:sldId id="337"/>
          </p14:sldIdLst>
        </p14:section>
        <p14:section name="Oddíl bez názvu" id="{3BDD611E-5107-4B6A-B03C-C811960EC6A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34D"/>
    <a:srgbClr val="F9E300"/>
    <a:srgbClr val="94B868"/>
    <a:srgbClr val="EED284"/>
    <a:srgbClr val="000099"/>
    <a:srgbClr val="00AF3F"/>
    <a:srgbClr val="D4CAE2"/>
    <a:srgbClr val="DB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645" autoAdjust="0"/>
  </p:normalViewPr>
  <p:slideViewPr>
    <p:cSldViewPr>
      <p:cViewPr varScale="1">
        <p:scale>
          <a:sx n="128" d="100"/>
          <a:sy n="128" d="100"/>
        </p:scale>
        <p:origin x="10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>
        <a:solidFill>
          <a:srgbClr val="1F497D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fr-FR" dirty="0" smtClean="0"/>
            <a:t>706</a:t>
          </a:r>
          <a:endParaRPr lang="en-GB" dirty="0"/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accent1"/>
              </a:solidFill>
            </a:rPr>
            <a:t>Předloženo</a:t>
          </a:r>
          <a:endParaRPr lang="en-GB" sz="1800" dirty="0">
            <a:solidFill>
              <a:schemeClr val="accent1"/>
            </a:solidFill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>
        <a:solidFill>
          <a:srgbClr val="1F497D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fr-FR" dirty="0" smtClean="0"/>
            <a:t>193</a:t>
          </a:r>
          <a:endParaRPr lang="en-GB" dirty="0"/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accent1"/>
              </a:solidFill>
            </a:rPr>
            <a:t>Operativní hodnocení</a:t>
          </a:r>
          <a:endParaRPr lang="en-GB" sz="1800" dirty="0">
            <a:solidFill>
              <a:schemeClr val="accent1"/>
            </a:solidFill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>
        <a:solidFill>
          <a:srgbClr val="EC6707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fr-FR" dirty="0" smtClean="0"/>
            <a:t>184</a:t>
          </a:r>
          <a:endParaRPr lang="en-GB" dirty="0"/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accent1"/>
              </a:solidFill>
            </a:rPr>
            <a:t>Doporučeno ke schválení/schváleno</a:t>
          </a:r>
          <a:endParaRPr lang="en-GB" sz="1800" dirty="0">
            <a:solidFill>
              <a:schemeClr val="accent1"/>
            </a:solidFill>
          </a:endParaRPr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>
        <a:solidFill>
          <a:srgbClr val="1F497D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fr-FR" dirty="0" smtClean="0"/>
            <a:t>504</a:t>
          </a:r>
          <a:endParaRPr lang="en-GB" dirty="0"/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/>
      <dgm:t>
        <a:bodyPr/>
        <a:lstStyle/>
        <a:p>
          <a:r>
            <a:rPr lang="cs-CZ" sz="1800" dirty="0" smtClean="0">
              <a:solidFill>
                <a:schemeClr val="accent1"/>
              </a:solidFill>
            </a:rPr>
            <a:t>Způsobilé</a:t>
          </a:r>
          <a:endParaRPr lang="en-GB" sz="1800" dirty="0">
            <a:solidFill>
              <a:schemeClr val="accent1"/>
            </a:solidFill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 custLinFactNeighborX="21205" custLinFactNeighborY="-62649"/>
      <dgm:spPr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endParaRPr lang="en-GB"/>
        </a:p>
      </dgm:t>
    </dgm:pt>
    <dgm:pt modelId="{34385EE4-A1A6-404B-81EF-D3A4FC0D8C89}" type="pres">
      <dgm:prSet presAssocID="{AEA44B1C-DD47-4C6F-9CF2-70100352CB34}" presName="ParentText" presStyleLbl="node1" presStyleIdx="0" presStyleCnt="4" custLinFactNeighborX="-13344" custLinFactNeighborY="-55135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9584" custLinFactNeighborX="100000" custLinFactNeighborY="-691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 custLinFactNeighborX="3323" custLinFactNeighborY="-5081"/>
      <dgm:spPr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endParaRPr lang="en-GB"/>
        </a:p>
      </dgm:t>
    </dgm:pt>
    <dgm:pt modelId="{5F2CF504-E557-476F-911D-8D8B8D3622BF}" type="pres">
      <dgm:prSet presAssocID="{6F2C53CA-C10C-4C8F-9C3E-C356E461F900}" presName="ParentText" presStyleLbl="node1" presStyleIdx="1" presStyleCnt="4" custLinFactNeighborX="-23736" custLinFactNeighborY="-2866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308971" custLinFactNeighborX="98104" custLinFactNeighborY="-42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 custLinFactNeighborX="-49238" custLinFactNeighborY="52487"/>
      <dgm:spPr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endParaRPr lang="en-GB"/>
        </a:p>
      </dgm:t>
    </dgm:pt>
    <dgm:pt modelId="{37FA427D-8FAB-4A25-A189-302D2B037C34}" type="pres">
      <dgm:prSet presAssocID="{4A6C19FE-9F7C-4771-AF06-CEB3263A5DA3}" presName="ParentText" presStyleLbl="node1" presStyleIdx="2" presStyleCnt="4" custLinFactNeighborX="-60604" custLinFactNeighborY="45990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NeighborX="57084" custLinFactNeighborY="561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 custLinFactNeighborX="-97471" custLinFactNeighborY="94845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301311" custLinFactY="16627" custLinFactNeighborX="-1572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7A4F8ED-63FA-4B79-B983-D5631F96E42D}" type="presOf" srcId="{7411D8E3-9513-4105-BEDA-DE703BE23921}" destId="{4523959E-61B1-4DB6-93E0-ED4AF7385743}" srcOrd="0" destOrd="0" presId="urn:microsoft.com/office/officeart/2005/8/layout/StepDownProcess"/>
    <dgm:cxn modelId="{2D04D150-0396-46BE-A96E-CCC50B7F8996}" type="presOf" srcId="{AF2811D9-4A3A-44C7-B478-34CF5C3C7249}" destId="{8EC1F5FD-4C92-44B4-8643-40AF36BBE520}" srcOrd="0" destOrd="0" presId="urn:microsoft.com/office/officeart/2005/8/layout/StepDownProcess"/>
    <dgm:cxn modelId="{351D711A-711D-496C-89C6-D66039D0EF31}" type="presOf" srcId="{4A341265-8093-463A-9D6C-8195BB5321A6}" destId="{288E516F-A578-4CF2-9E94-C4DBAF8EFDA8}" srcOrd="0" destOrd="0" presId="urn:microsoft.com/office/officeart/2005/8/layout/StepDownProcess"/>
    <dgm:cxn modelId="{79F0E482-FCD4-470C-92CD-4919C7C0DCD6}" type="presOf" srcId="{E00135B4-6F6F-4742-9F5E-762C20A7EB62}" destId="{A7E03AD5-9E81-4722-9F7B-717C4D6E6E76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7670C0A5-0764-446B-9212-839AC2E1B779}" type="presOf" srcId="{EE313EA6-FB7B-4AB1-862C-C43B71682571}" destId="{57D730D7-B82A-4D97-8CDA-2C30747A8601}" srcOrd="0" destOrd="0" presId="urn:microsoft.com/office/officeart/2005/8/layout/StepDownProcess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F96CACA2-BD83-47FD-ABAB-C8D77CC720DA}" type="presOf" srcId="{4A6C19FE-9F7C-4771-AF06-CEB3263A5DA3}" destId="{37FA427D-8FAB-4A25-A189-302D2B037C34}" srcOrd="0" destOrd="0" presId="urn:microsoft.com/office/officeart/2005/8/layout/StepDownProcess"/>
    <dgm:cxn modelId="{BD3473B7-E247-4F5D-BDA7-26D850A90390}" type="presOf" srcId="{AEA44B1C-DD47-4C6F-9CF2-70100352CB34}" destId="{34385EE4-A1A6-404B-81EF-D3A4FC0D8C89}" srcOrd="0" destOrd="0" presId="urn:microsoft.com/office/officeart/2005/8/layout/StepDownProcess"/>
    <dgm:cxn modelId="{077B1973-6C22-48E9-AB71-7B6B89B7C9BE}" type="presOf" srcId="{12EA63E1-EA35-4D5D-9957-0FDA75205B32}" destId="{09DFF623-2D78-4831-A722-1052B2112EF3}" srcOrd="0" destOrd="0" presId="urn:microsoft.com/office/officeart/2005/8/layout/StepDownProcess"/>
    <dgm:cxn modelId="{46445EA3-CC0C-4D9F-A29B-D160DC16D3B3}" type="presOf" srcId="{6F2C53CA-C10C-4C8F-9C3E-C356E461F900}" destId="{5F2CF504-E557-476F-911D-8D8B8D3622BF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5808F849-46DA-49DC-B630-1CD69181661A}" type="presParOf" srcId="{09DFF623-2D78-4831-A722-1052B2112EF3}" destId="{DB8B3D68-99D2-4151-9D17-75BD486FCFC6}" srcOrd="0" destOrd="0" presId="urn:microsoft.com/office/officeart/2005/8/layout/StepDownProcess"/>
    <dgm:cxn modelId="{98265A4B-AE9D-4C11-B030-ABF8B31825C7}" type="presParOf" srcId="{DB8B3D68-99D2-4151-9D17-75BD486FCFC6}" destId="{5F75AB49-ADC6-4087-A082-03BDF96E293F}" srcOrd="0" destOrd="0" presId="urn:microsoft.com/office/officeart/2005/8/layout/StepDownProcess"/>
    <dgm:cxn modelId="{F474A9E6-45C3-41BB-9B17-93E0098DD02F}" type="presParOf" srcId="{DB8B3D68-99D2-4151-9D17-75BD486FCFC6}" destId="{34385EE4-A1A6-404B-81EF-D3A4FC0D8C89}" srcOrd="1" destOrd="0" presId="urn:microsoft.com/office/officeart/2005/8/layout/StepDownProcess"/>
    <dgm:cxn modelId="{BD024765-DA0E-4608-896A-4C8361A337E2}" type="presParOf" srcId="{DB8B3D68-99D2-4151-9D17-75BD486FCFC6}" destId="{288E516F-A578-4CF2-9E94-C4DBAF8EFDA8}" srcOrd="2" destOrd="0" presId="urn:microsoft.com/office/officeart/2005/8/layout/StepDownProcess"/>
    <dgm:cxn modelId="{7E467B3E-101B-48E3-A608-ED5C95313752}" type="presParOf" srcId="{09DFF623-2D78-4831-A722-1052B2112EF3}" destId="{32D3DA7D-24B9-4880-8A45-0B44485C5E69}" srcOrd="1" destOrd="0" presId="urn:microsoft.com/office/officeart/2005/8/layout/StepDownProcess"/>
    <dgm:cxn modelId="{199BFD28-E868-4653-9D90-81F9DE9F3CDD}" type="presParOf" srcId="{09DFF623-2D78-4831-A722-1052B2112EF3}" destId="{837C0E5E-11CC-48F4-8DF8-C0359C753D59}" srcOrd="2" destOrd="0" presId="urn:microsoft.com/office/officeart/2005/8/layout/StepDownProcess"/>
    <dgm:cxn modelId="{6CF91627-D10F-48DD-9DDB-4F9B5A1F1EB9}" type="presParOf" srcId="{837C0E5E-11CC-48F4-8DF8-C0359C753D59}" destId="{6BE3B32E-E2D4-4E8D-9FF6-457E5916C1B6}" srcOrd="0" destOrd="0" presId="urn:microsoft.com/office/officeart/2005/8/layout/StepDownProcess"/>
    <dgm:cxn modelId="{A66CE731-7FA8-4723-9CD0-CE789A873831}" type="presParOf" srcId="{837C0E5E-11CC-48F4-8DF8-C0359C753D59}" destId="{5F2CF504-E557-476F-911D-8D8B8D3622BF}" srcOrd="1" destOrd="0" presId="urn:microsoft.com/office/officeart/2005/8/layout/StepDownProcess"/>
    <dgm:cxn modelId="{CD672EBC-9B92-4D5F-8F42-C9E53A772774}" type="presParOf" srcId="{837C0E5E-11CC-48F4-8DF8-C0359C753D59}" destId="{4523959E-61B1-4DB6-93E0-ED4AF7385743}" srcOrd="2" destOrd="0" presId="urn:microsoft.com/office/officeart/2005/8/layout/StepDownProcess"/>
    <dgm:cxn modelId="{51487816-BED5-418D-A6C7-9F5D1F3D47BA}" type="presParOf" srcId="{09DFF623-2D78-4831-A722-1052B2112EF3}" destId="{254F544B-7E9B-410B-992D-0DD44E4CED67}" srcOrd="3" destOrd="0" presId="urn:microsoft.com/office/officeart/2005/8/layout/StepDownProcess"/>
    <dgm:cxn modelId="{F7601EC3-1060-4177-A45A-2F1BE5D02DFB}" type="presParOf" srcId="{09DFF623-2D78-4831-A722-1052B2112EF3}" destId="{9CF0687D-D8A9-4CD4-B147-3531B5275997}" srcOrd="4" destOrd="0" presId="urn:microsoft.com/office/officeart/2005/8/layout/StepDownProcess"/>
    <dgm:cxn modelId="{F8A9046E-A035-49B9-825E-2B40B6F3840A}" type="presParOf" srcId="{9CF0687D-D8A9-4CD4-B147-3531B5275997}" destId="{4ECDC491-0C3C-441F-AF2F-5351E6EC239B}" srcOrd="0" destOrd="0" presId="urn:microsoft.com/office/officeart/2005/8/layout/StepDownProcess"/>
    <dgm:cxn modelId="{DC470F03-380D-4D09-9341-3173D6B93160}" type="presParOf" srcId="{9CF0687D-D8A9-4CD4-B147-3531B5275997}" destId="{37FA427D-8FAB-4A25-A189-302D2B037C34}" srcOrd="1" destOrd="0" presId="urn:microsoft.com/office/officeart/2005/8/layout/StepDownProcess"/>
    <dgm:cxn modelId="{75CDECFE-949A-42EE-9B08-0DB668183373}" type="presParOf" srcId="{9CF0687D-D8A9-4CD4-B147-3531B5275997}" destId="{A7E03AD5-9E81-4722-9F7B-717C4D6E6E76}" srcOrd="2" destOrd="0" presId="urn:microsoft.com/office/officeart/2005/8/layout/StepDownProcess"/>
    <dgm:cxn modelId="{EE227D2E-CC6C-4B51-9C9A-32C08D863458}" type="presParOf" srcId="{09DFF623-2D78-4831-A722-1052B2112EF3}" destId="{CAAEDC26-4425-4DB7-9DDF-9366EC2E1F47}" srcOrd="5" destOrd="0" presId="urn:microsoft.com/office/officeart/2005/8/layout/StepDownProcess"/>
    <dgm:cxn modelId="{A11CB5E8-7013-4C3D-94D2-8CD8E06B8A7B}" type="presParOf" srcId="{09DFF623-2D78-4831-A722-1052B2112EF3}" destId="{631DAF26-C08A-4E7E-8766-FD74BA2A437F}" srcOrd="6" destOrd="0" presId="urn:microsoft.com/office/officeart/2005/8/layout/StepDownProcess"/>
    <dgm:cxn modelId="{4C2C7AE9-3233-40EC-BAE4-7A338125F536}" type="presParOf" srcId="{631DAF26-C08A-4E7E-8766-FD74BA2A437F}" destId="{8EC1F5FD-4C92-44B4-8643-40AF36BBE520}" srcOrd="0" destOrd="0" presId="urn:microsoft.com/office/officeart/2005/8/layout/StepDownProcess"/>
    <dgm:cxn modelId="{2D2ADA2A-D869-43C1-84CE-5E3A2946B78D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614573" y="694350"/>
          <a:ext cx="646667" cy="7362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41868" y="0"/>
          <a:ext cx="1088608" cy="761990"/>
        </a:xfrm>
        <a:prstGeom prst="rect">
          <a:avLst/>
        </a:prstGeom>
        <a:solidFill>
          <a:srgbClr val="1F497D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706</a:t>
          </a:r>
          <a:endParaRPr lang="en-GB" sz="3600" kern="1200" dirty="0"/>
        </a:p>
      </dsp:txBody>
      <dsp:txXfrm>
        <a:off x="141868" y="0"/>
        <a:ext cx="1088608" cy="761990"/>
      </dsp:txXfrm>
    </dsp:sp>
    <dsp:sp modelId="{288E516F-A578-4CF2-9E94-C4DBAF8EFDA8}">
      <dsp:nvSpPr>
        <dsp:cNvPr id="0" name=""/>
        <dsp:cNvSpPr/>
      </dsp:nvSpPr>
      <dsp:spPr>
        <a:xfrm>
          <a:off x="1345733" y="29395"/>
          <a:ext cx="3537126" cy="615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accent1"/>
              </a:solidFill>
            </a:rPr>
            <a:t>Předloženo</a:t>
          </a:r>
          <a:endParaRPr lang="en-GB" sz="1800" kern="1200" dirty="0">
            <a:solidFill>
              <a:schemeClr val="accent1"/>
            </a:solidFill>
          </a:endParaRPr>
        </a:p>
      </dsp:txBody>
      <dsp:txXfrm>
        <a:off x="1345733" y="29395"/>
        <a:ext cx="3537126" cy="615874"/>
      </dsp:txXfrm>
    </dsp:sp>
    <dsp:sp modelId="{6BE3B32E-E2D4-4E8D-9FF6-457E5916C1B6}">
      <dsp:nvSpPr>
        <dsp:cNvPr id="0" name=""/>
        <dsp:cNvSpPr/>
      </dsp:nvSpPr>
      <dsp:spPr>
        <a:xfrm rot="5400000">
          <a:off x="1896665" y="1922590"/>
          <a:ext cx="646667" cy="7362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1442481" y="1216764"/>
          <a:ext cx="1088608" cy="761990"/>
        </a:xfrm>
        <a:prstGeom prst="rect">
          <a:avLst/>
        </a:prstGeom>
        <a:solidFill>
          <a:srgbClr val="1F497D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504</a:t>
          </a:r>
          <a:endParaRPr lang="en-GB" sz="3600" kern="1200" dirty="0"/>
        </a:p>
      </dsp:txBody>
      <dsp:txXfrm>
        <a:off x="1442481" y="1216764"/>
        <a:ext cx="1088608" cy="761990"/>
      </dsp:txXfrm>
    </dsp:sp>
    <dsp:sp modelId="{4523959E-61B1-4DB6-93E0-ED4AF7385743}">
      <dsp:nvSpPr>
        <dsp:cNvPr id="0" name=""/>
        <dsp:cNvSpPr/>
      </dsp:nvSpPr>
      <dsp:spPr>
        <a:xfrm>
          <a:off x="2738955" y="1285003"/>
          <a:ext cx="2446277" cy="615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accent1"/>
              </a:solidFill>
            </a:rPr>
            <a:t>Způsobilé</a:t>
          </a:r>
          <a:endParaRPr lang="en-GB" sz="1800" kern="1200" dirty="0">
            <a:solidFill>
              <a:schemeClr val="accent1"/>
            </a:solidFill>
          </a:endParaRPr>
        </a:p>
      </dsp:txBody>
      <dsp:txXfrm>
        <a:off x="2738955" y="1285003"/>
        <a:ext cx="2446277" cy="615874"/>
      </dsp:txXfrm>
    </dsp:sp>
    <dsp:sp modelId="{4ECDC491-0C3C-441F-AF2F-5351E6EC239B}">
      <dsp:nvSpPr>
        <dsp:cNvPr id="0" name=""/>
        <dsp:cNvSpPr/>
      </dsp:nvSpPr>
      <dsp:spPr>
        <a:xfrm rot="5400000">
          <a:off x="3207527" y="3150831"/>
          <a:ext cx="646667" cy="7362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2738953" y="2445009"/>
          <a:ext cx="1088608" cy="761990"/>
        </a:xfrm>
        <a:prstGeom prst="rect">
          <a:avLst/>
        </a:prstGeom>
        <a:solidFill>
          <a:srgbClr val="1F497D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193</a:t>
          </a:r>
          <a:endParaRPr lang="en-GB" sz="3600" kern="1200" dirty="0"/>
        </a:p>
      </dsp:txBody>
      <dsp:txXfrm>
        <a:off x="2738953" y="2445009"/>
        <a:ext cx="1088608" cy="761990"/>
      </dsp:txXfrm>
    </dsp:sp>
    <dsp:sp modelId="{A7E03AD5-9E81-4722-9F7B-717C4D6E6E76}">
      <dsp:nvSpPr>
        <dsp:cNvPr id="0" name=""/>
        <dsp:cNvSpPr/>
      </dsp:nvSpPr>
      <dsp:spPr>
        <a:xfrm>
          <a:off x="3967197" y="2513241"/>
          <a:ext cx="2735883" cy="615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accent1"/>
              </a:solidFill>
            </a:rPr>
            <a:t>Operativní hodnocení</a:t>
          </a:r>
          <a:endParaRPr lang="en-GB" sz="1800" kern="1200" dirty="0">
            <a:solidFill>
              <a:schemeClr val="accent1"/>
            </a:solidFill>
          </a:endParaRPr>
        </a:p>
      </dsp:txBody>
      <dsp:txXfrm>
        <a:off x="3967197" y="2513241"/>
        <a:ext cx="2735883" cy="615874"/>
      </dsp:txXfrm>
    </dsp:sp>
    <dsp:sp modelId="{8EC1F5FD-4C92-44B4-8643-40AF36BBE520}">
      <dsp:nvSpPr>
        <dsp:cNvPr id="0" name=""/>
        <dsp:cNvSpPr/>
      </dsp:nvSpPr>
      <dsp:spPr>
        <a:xfrm>
          <a:off x="4035437" y="3333173"/>
          <a:ext cx="1088608" cy="761990"/>
        </a:xfrm>
        <a:prstGeom prst="rect">
          <a:avLst/>
        </a:prstGeom>
        <a:solidFill>
          <a:srgbClr val="EC670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184</a:t>
          </a:r>
          <a:endParaRPr lang="en-GB" sz="3600" kern="1200" dirty="0"/>
        </a:p>
      </dsp:txBody>
      <dsp:txXfrm>
        <a:off x="4035437" y="3333173"/>
        <a:ext cx="1088608" cy="761990"/>
      </dsp:txXfrm>
    </dsp:sp>
    <dsp:sp modelId="{57D730D7-B82A-4D97-8CDA-2C30747A8601}">
      <dsp:nvSpPr>
        <dsp:cNvPr id="0" name=""/>
        <dsp:cNvSpPr/>
      </dsp:nvSpPr>
      <dsp:spPr>
        <a:xfrm>
          <a:off x="5263672" y="3479289"/>
          <a:ext cx="2385629" cy="615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accent1"/>
              </a:solidFill>
            </a:rPr>
            <a:t>Doporučeno ke schválení/schváleno</a:t>
          </a:r>
          <a:endParaRPr lang="en-GB" sz="1800" kern="1200" dirty="0">
            <a:solidFill>
              <a:schemeClr val="accent1"/>
            </a:solidFill>
          </a:endParaRPr>
        </a:p>
      </dsp:txBody>
      <dsp:txXfrm>
        <a:off x="5263672" y="3479289"/>
        <a:ext cx="2385629" cy="615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2" Type="http://schemas.openxmlformats.org/officeDocument/2006/relationships/hyperlink" Target="mailto:alice.kovandova@mm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interreg4c.e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7.png"/><Relationship Id="rId7" Type="http://schemas.openxmlformats.org/officeDocument/2006/relationships/image" Target="../media/image12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707604" y="1766887"/>
            <a:ext cx="756126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200" dirty="0" smtClean="0">
                <a:solidFill>
                  <a:schemeClr val="tx2"/>
                </a:solidFill>
              </a:rPr>
              <a:t>Aktuální stav programu</a:t>
            </a:r>
          </a:p>
          <a:p>
            <a:pPr algn="ctr"/>
            <a:r>
              <a:rPr lang="cs-CZ" altLang="cs-CZ" sz="3200" dirty="0" smtClean="0">
                <a:solidFill>
                  <a:schemeClr val="tx2"/>
                </a:solidFill>
              </a:rPr>
              <a:t>INTERREG EUROPE</a:t>
            </a:r>
            <a:endParaRPr lang="en-GB" altLang="cs-CZ" sz="3200" dirty="0" smtClean="0">
              <a:solidFill>
                <a:schemeClr val="tx2"/>
              </a:solidFill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696744" cy="2736304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Finanční seminář - Praha, 14. května 2018 </a:t>
            </a:r>
          </a:p>
          <a:p>
            <a:pPr eaLnBrk="1" hangingPunct="1"/>
            <a:r>
              <a:rPr lang="cs-CZ" altLang="cs-CZ" sz="24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Alice Kovandová</a:t>
            </a:r>
          </a:p>
        </p:txBody>
      </p:sp>
      <p:pic>
        <p:nvPicPr>
          <p:cNvPr id="2050" name="Picture 2" descr="Výstřiž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28918" y="2060848"/>
            <a:ext cx="7303522" cy="43204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M</a:t>
            </a:r>
            <a:r>
              <a:rPr lang="cs-CZ" dirty="0" smtClean="0">
                <a:solidFill>
                  <a:schemeClr val="accent1"/>
                </a:solidFill>
              </a:rPr>
              <a:t>álo </a:t>
            </a:r>
            <a:r>
              <a:rPr lang="cs-CZ" dirty="0">
                <a:solidFill>
                  <a:schemeClr val="accent1"/>
                </a:solidFill>
              </a:rPr>
              <a:t>zastoupená témata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800" dirty="0"/>
              <a:t>Tematická koncentrace</a:t>
            </a:r>
            <a:endParaRPr lang="cs-CZ" sz="2800" dirty="0"/>
          </a:p>
        </p:txBody>
      </p:sp>
      <p:grpSp>
        <p:nvGrpSpPr>
          <p:cNvPr id="4" name="Group 5"/>
          <p:cNvGrpSpPr/>
          <p:nvPr/>
        </p:nvGrpSpPr>
        <p:grpSpPr>
          <a:xfrm>
            <a:off x="1228918" y="2060848"/>
            <a:ext cx="6439426" cy="3672408"/>
            <a:chOff x="1169363" y="2496917"/>
            <a:chExt cx="6554751" cy="4343949"/>
          </a:xfrm>
        </p:grpSpPr>
        <p:pic>
          <p:nvPicPr>
            <p:cNvPr id="5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9390" y="2496917"/>
              <a:ext cx="3327796" cy="2218531"/>
            </a:xfrm>
            <a:prstGeom prst="rect">
              <a:avLst/>
            </a:prstGeom>
          </p:spPr>
        </p:pic>
        <p:pic>
          <p:nvPicPr>
            <p:cNvPr id="6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363" y="2679052"/>
              <a:ext cx="3210027" cy="2270706"/>
            </a:xfrm>
            <a:prstGeom prst="rect">
              <a:avLst/>
            </a:prstGeom>
          </p:spPr>
        </p:pic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491" y="4610211"/>
              <a:ext cx="3288687" cy="2230655"/>
            </a:xfrm>
            <a:prstGeom prst="rect">
              <a:avLst/>
            </a:prstGeom>
          </p:spPr>
        </p:pic>
        <p:sp>
          <p:nvSpPr>
            <p:cNvPr id="8" name="Rectangle 9"/>
            <p:cNvSpPr/>
            <p:nvPr/>
          </p:nvSpPr>
          <p:spPr>
            <a:xfrm>
              <a:off x="1274054" y="4254545"/>
              <a:ext cx="2912502" cy="477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Kvalita vody</a:t>
              </a:r>
              <a:endParaRPr lang="en-GB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9" name="Rectangle 10"/>
            <p:cNvSpPr/>
            <p:nvPr/>
          </p:nvSpPr>
          <p:spPr>
            <a:xfrm>
              <a:off x="4484081" y="4153457"/>
              <a:ext cx="3240033" cy="477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Obnovitelná energie</a:t>
              </a:r>
              <a:endParaRPr lang="en-GB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3423921" y="5981135"/>
              <a:ext cx="3559830" cy="859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Odpadové hospodářství</a:t>
              </a:r>
              <a:endParaRPr lang="en-GB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11" name="Imag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6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accent1"/>
                </a:solidFill>
              </a:rPr>
              <a:t>balíček </a:t>
            </a:r>
            <a:r>
              <a:rPr lang="cs-CZ" sz="1800" dirty="0">
                <a:solidFill>
                  <a:schemeClr val="accent1"/>
                </a:solidFill>
              </a:rPr>
              <a:t>pro </a:t>
            </a:r>
            <a:r>
              <a:rPr lang="cs-CZ" sz="1800" dirty="0" smtClean="0">
                <a:solidFill>
                  <a:schemeClr val="accent1"/>
                </a:solidFill>
              </a:rPr>
              <a:t>4. </a:t>
            </a:r>
            <a:r>
              <a:rPr lang="cs-CZ" sz="1800" dirty="0">
                <a:solidFill>
                  <a:schemeClr val="accent1"/>
                </a:solidFill>
              </a:rPr>
              <a:t>výzvu </a:t>
            </a:r>
            <a:r>
              <a:rPr lang="cs-CZ" sz="1800" dirty="0" smtClean="0">
                <a:solidFill>
                  <a:schemeClr val="accent1"/>
                </a:solidFill>
              </a:rPr>
              <a:t>již od dubna (web programu a 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www.dotaceEU.cz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/>
                </a:solidFill>
              </a:rPr>
              <a:t>5</a:t>
            </a:r>
            <a:r>
              <a:rPr lang="cs-CZ" sz="1800" dirty="0" smtClean="0">
                <a:solidFill>
                  <a:schemeClr val="accent1"/>
                </a:solidFill>
              </a:rPr>
              <a:t>. </a:t>
            </a:r>
            <a:r>
              <a:rPr lang="cs-CZ" sz="1800" dirty="0">
                <a:solidFill>
                  <a:schemeClr val="accent1"/>
                </a:solidFill>
              </a:rPr>
              <a:t>verze Programového </a:t>
            </a:r>
            <a:r>
              <a:rPr lang="cs-CZ" sz="1800" dirty="0" smtClean="0">
                <a:solidFill>
                  <a:schemeClr val="accent1"/>
                </a:solidFill>
              </a:rPr>
              <a:t>manuálu z 13. 4. 2018</a:t>
            </a:r>
            <a:endParaRPr lang="cs-CZ" sz="1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/>
                </a:solidFill>
              </a:rPr>
              <a:t>setkání </a:t>
            </a:r>
            <a:r>
              <a:rPr lang="cs-CZ" sz="1800" dirty="0" smtClean="0">
                <a:solidFill>
                  <a:schemeClr val="accent1"/>
                </a:solidFill>
              </a:rPr>
              <a:t>v Bruselu </a:t>
            </a:r>
            <a:r>
              <a:rPr lang="cs-CZ" sz="1800" dirty="0">
                <a:solidFill>
                  <a:schemeClr val="accent1"/>
                </a:solidFill>
              </a:rPr>
              <a:t>- </a:t>
            </a:r>
            <a:r>
              <a:rPr lang="cs-CZ" sz="1800" dirty="0" err="1">
                <a:solidFill>
                  <a:schemeClr val="accent1"/>
                </a:solidFill>
              </a:rPr>
              <a:t>Europe</a:t>
            </a:r>
            <a:r>
              <a:rPr lang="cs-CZ" sz="1800" dirty="0">
                <a:solidFill>
                  <a:schemeClr val="accent1"/>
                </a:solidFill>
              </a:rPr>
              <a:t>, </a:t>
            </a:r>
            <a:r>
              <a:rPr lang="cs-CZ" sz="1800" dirty="0" err="1">
                <a:solidFill>
                  <a:schemeClr val="accent1"/>
                </a:solidFill>
              </a:rPr>
              <a:t>let's</a:t>
            </a:r>
            <a:r>
              <a:rPr lang="cs-CZ" sz="1800" dirty="0">
                <a:solidFill>
                  <a:schemeClr val="accent1"/>
                </a:solidFill>
              </a:rPr>
              <a:t> </a:t>
            </a:r>
            <a:r>
              <a:rPr lang="cs-CZ" sz="1800" dirty="0" err="1">
                <a:solidFill>
                  <a:schemeClr val="accent1"/>
                </a:solidFill>
              </a:rPr>
              <a:t>cooperate</a:t>
            </a:r>
            <a:r>
              <a:rPr lang="cs-CZ" sz="1800" dirty="0">
                <a:solidFill>
                  <a:schemeClr val="accent1"/>
                </a:solidFill>
              </a:rPr>
              <a:t>! </a:t>
            </a:r>
            <a:r>
              <a:rPr lang="cs-CZ" sz="1800" dirty="0" smtClean="0">
                <a:solidFill>
                  <a:schemeClr val="accent1"/>
                </a:solidFill>
              </a:rPr>
              <a:t>– 22. 3. 2018</a:t>
            </a:r>
            <a:endParaRPr lang="cs-CZ" sz="1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/>
                </a:solidFill>
              </a:rPr>
              <a:t>Národní informační </a:t>
            </a:r>
            <a:r>
              <a:rPr lang="cs-CZ" sz="1800" dirty="0" smtClean="0">
                <a:solidFill>
                  <a:schemeClr val="accent1"/>
                </a:solidFill>
              </a:rPr>
              <a:t>den, Praha – 10. 4. 2018</a:t>
            </a:r>
            <a:endParaRPr lang="cs-CZ" sz="1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/>
                </a:solidFill>
              </a:rPr>
              <a:t>záměr možno konzultovat s </a:t>
            </a:r>
            <a:r>
              <a:rPr lang="cs-CZ" sz="1800" dirty="0" err="1" smtClean="0">
                <a:solidFill>
                  <a:schemeClr val="accent1"/>
                </a:solidFill>
              </a:rPr>
              <a:t>PoC</a:t>
            </a:r>
            <a:r>
              <a:rPr lang="cs-CZ" sz="1800" dirty="0" smtClean="0">
                <a:solidFill>
                  <a:schemeClr val="accent1"/>
                </a:solidFill>
              </a:rPr>
              <a:t>, </a:t>
            </a:r>
            <a:r>
              <a:rPr lang="cs-CZ" sz="1800" dirty="0">
                <a:solidFill>
                  <a:schemeClr val="accent1"/>
                </a:solidFill>
              </a:rPr>
              <a:t>požádat o zaslání záměru do zahraničí za účelem vyhledání partnerů </a:t>
            </a:r>
            <a:r>
              <a:rPr lang="cs-CZ" sz="1800" dirty="0" smtClean="0">
                <a:solidFill>
                  <a:schemeClr val="accent1"/>
                </a:solidFill>
              </a:rPr>
              <a:t>v okolních zemích</a:t>
            </a:r>
            <a:endParaRPr lang="cs-CZ" sz="1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accent1"/>
                </a:solidFill>
              </a:rPr>
              <a:t>JS </a:t>
            </a:r>
            <a:r>
              <a:rPr lang="cs-CZ" sz="1800" dirty="0">
                <a:solidFill>
                  <a:schemeClr val="accent1"/>
                </a:solidFill>
              </a:rPr>
              <a:t>nabízí zpětnou vazbu na zaslaný projektový </a:t>
            </a:r>
            <a:r>
              <a:rPr lang="cs-CZ" sz="1800" dirty="0" smtClean="0">
                <a:solidFill>
                  <a:schemeClr val="accent1"/>
                </a:solidFill>
              </a:rPr>
              <a:t>záměr + další pomocné prvky – videa, on-line </a:t>
            </a:r>
            <a:r>
              <a:rPr lang="cs-CZ" sz="1800" dirty="0" err="1" smtClean="0">
                <a:solidFill>
                  <a:schemeClr val="accent1"/>
                </a:solidFill>
              </a:rPr>
              <a:t>webináře</a:t>
            </a:r>
            <a:r>
              <a:rPr lang="cs-CZ" sz="1800" dirty="0" smtClean="0">
                <a:solidFill>
                  <a:schemeClr val="accent1"/>
                </a:solidFill>
              </a:rPr>
              <a:t>, nejčastější otázky, vyplnění dotazníku na stránkách, zda projekt má šanci atd.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err="1" smtClean="0">
                <a:solidFill>
                  <a:schemeClr val="accent1"/>
                </a:solidFill>
              </a:rPr>
              <a:t>Join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cs-CZ" sz="1800" dirty="0" err="1" smtClean="0">
                <a:solidFill>
                  <a:schemeClr val="accent1"/>
                </a:solidFill>
              </a:rPr>
              <a:t>our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cs-CZ" sz="1800" dirty="0" err="1" smtClean="0">
                <a:solidFill>
                  <a:schemeClr val="accent1"/>
                </a:solidFill>
              </a:rPr>
              <a:t>community</a:t>
            </a:r>
            <a:r>
              <a:rPr lang="cs-CZ" sz="1800" dirty="0" smtClean="0">
                <a:solidFill>
                  <a:schemeClr val="accent1"/>
                </a:solidFill>
              </a:rPr>
              <a:t> na webu programu, zadat svůj záměr a vyhledávat nabídky jiných partnerů  </a:t>
            </a:r>
            <a:endParaRPr lang="cs-CZ" sz="1800" dirty="0">
              <a:solidFill>
                <a:schemeClr val="accent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accent1"/>
                </a:solidFill>
              </a:rPr>
              <a:t>4. výzva</a:t>
            </a:r>
            <a:endParaRPr lang="cs-CZ" sz="2800" dirty="0">
              <a:solidFill>
                <a:schemeClr val="accent1"/>
              </a:solidFill>
            </a:endParaRPr>
          </a:p>
        </p:txBody>
      </p:sp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5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en-US" sz="1800" b="1" dirty="0">
                <a:solidFill>
                  <a:schemeClr val="accent1"/>
                </a:solidFill>
              </a:rPr>
              <a:t>Zjednodušení</a:t>
            </a:r>
            <a:r>
              <a:rPr lang="en-GB" altLang="en-US" sz="1800" dirty="0">
                <a:solidFill>
                  <a:schemeClr val="accent1"/>
                </a:solidFill>
              </a:rPr>
              <a:t>: </a:t>
            </a:r>
            <a:r>
              <a:rPr lang="cs-CZ" altLang="en-US" sz="1800" dirty="0">
                <a:solidFill>
                  <a:schemeClr val="accent1"/>
                </a:solidFill>
              </a:rPr>
              <a:t>způsobilost</a:t>
            </a:r>
            <a:r>
              <a:rPr lang="en-GB" altLang="en-US" sz="1800" dirty="0">
                <a:solidFill>
                  <a:schemeClr val="accent1"/>
                </a:solidFill>
              </a:rPr>
              <a:t> &amp; </a:t>
            </a:r>
            <a:r>
              <a:rPr lang="cs-CZ" altLang="en-US" sz="1800" dirty="0">
                <a:solidFill>
                  <a:schemeClr val="accent1"/>
                </a:solidFill>
              </a:rPr>
              <a:t>fáze</a:t>
            </a:r>
            <a:r>
              <a:rPr lang="en-GB" altLang="en-US" sz="1800" dirty="0">
                <a:solidFill>
                  <a:schemeClr val="accent1"/>
                </a:solidFill>
              </a:rPr>
              <a:t> 2</a:t>
            </a:r>
            <a:r>
              <a:rPr lang="cs-CZ" altLang="en-US" sz="1800" dirty="0">
                <a:solidFill>
                  <a:schemeClr val="accent1"/>
                </a:solidFill>
              </a:rPr>
              <a:t> –</a:t>
            </a:r>
            <a:r>
              <a:rPr lang="en-GB" altLang="en-US" sz="1800" dirty="0">
                <a:solidFill>
                  <a:schemeClr val="accent1"/>
                </a:solidFill>
              </a:rPr>
              <a:t> </a:t>
            </a:r>
            <a:r>
              <a:rPr lang="cs-CZ" altLang="en-US" sz="1800" dirty="0">
                <a:solidFill>
                  <a:schemeClr val="accent1"/>
                </a:solidFill>
              </a:rPr>
              <a:t>jednotková </a:t>
            </a:r>
            <a:r>
              <a:rPr lang="cs-CZ" sz="1800" dirty="0" smtClean="0">
                <a:solidFill>
                  <a:schemeClr val="accent1"/>
                </a:solidFill>
              </a:rPr>
              <a:t>sazba vázána </a:t>
            </a:r>
            <a:r>
              <a:rPr lang="cs-CZ" sz="1800" dirty="0">
                <a:solidFill>
                  <a:schemeClr val="accent1"/>
                </a:solidFill>
              </a:rPr>
              <a:t>na výstupy projektu a ne </a:t>
            </a:r>
            <a:r>
              <a:rPr lang="cs-CZ" sz="1800" dirty="0" smtClean="0">
                <a:solidFill>
                  <a:schemeClr val="accent1"/>
                </a:solidFill>
              </a:rPr>
              <a:t>na </a:t>
            </a:r>
            <a:r>
              <a:rPr lang="cs-CZ" sz="1800" dirty="0">
                <a:solidFill>
                  <a:schemeClr val="accent1"/>
                </a:solidFill>
              </a:rPr>
              <a:t>skutečně vynaložené výdaje</a:t>
            </a:r>
            <a:r>
              <a:rPr lang="en-GB" sz="1800" dirty="0">
                <a:solidFill>
                  <a:schemeClr val="accent1"/>
                </a:solidFill>
              </a:rPr>
              <a:t> </a:t>
            </a:r>
            <a:r>
              <a:rPr lang="cs-CZ" sz="1800" dirty="0" smtClean="0">
                <a:solidFill>
                  <a:schemeClr val="accent1"/>
                </a:solidFill>
              </a:rPr>
              <a:t>- výhody</a:t>
            </a:r>
            <a:r>
              <a:rPr lang="en-GB" sz="1800" dirty="0" smtClean="0">
                <a:solidFill>
                  <a:schemeClr val="accent1"/>
                </a:solidFill>
              </a:rPr>
              <a:t>:</a:t>
            </a:r>
            <a:r>
              <a:rPr lang="cs-CZ" sz="1800" dirty="0" smtClean="0">
                <a:solidFill>
                  <a:schemeClr val="accent1"/>
                </a:solidFill>
              </a:rPr>
              <a:t> jednoduší kontrola (</a:t>
            </a:r>
            <a:r>
              <a:rPr lang="cs-CZ" sz="1800" dirty="0">
                <a:solidFill>
                  <a:schemeClr val="accent1"/>
                </a:solidFill>
              </a:rPr>
              <a:t>pouze </a:t>
            </a:r>
            <a:r>
              <a:rPr lang="cs-CZ" sz="1800" dirty="0" smtClean="0">
                <a:solidFill>
                  <a:schemeClr val="accent1"/>
                </a:solidFill>
              </a:rPr>
              <a:t>JS) a jednoduší </a:t>
            </a:r>
            <a:r>
              <a:rPr lang="cs-CZ" sz="1800" dirty="0">
                <a:solidFill>
                  <a:schemeClr val="accent1"/>
                </a:solidFill>
              </a:rPr>
              <a:t>příprava rozpočtu pro fázi </a:t>
            </a:r>
            <a:r>
              <a:rPr lang="cs-CZ" sz="1800" dirty="0" smtClean="0">
                <a:solidFill>
                  <a:schemeClr val="accent1"/>
                </a:solidFill>
              </a:rPr>
              <a:t>2; z </a:t>
            </a:r>
            <a:r>
              <a:rPr lang="cs-CZ" sz="1800" dirty="0">
                <a:solidFill>
                  <a:schemeClr val="accent1"/>
                </a:solidFill>
              </a:rPr>
              <a:t>„Partner </a:t>
            </a:r>
            <a:r>
              <a:rPr lang="cs-CZ" sz="1800" dirty="0" err="1">
                <a:solidFill>
                  <a:schemeClr val="accent1"/>
                </a:solidFill>
              </a:rPr>
              <a:t>Declaration</a:t>
            </a:r>
            <a:r>
              <a:rPr lang="cs-CZ" sz="1800" dirty="0">
                <a:solidFill>
                  <a:schemeClr val="accent1"/>
                </a:solidFill>
              </a:rPr>
              <a:t>“ odstraněno pole uvádějící částku spolufinancování projektu příjemcem</a:t>
            </a:r>
            <a:endParaRPr lang="en-GB" sz="1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b="1" dirty="0" err="1" smtClean="0">
                <a:solidFill>
                  <a:schemeClr val="accent1"/>
                </a:solidFill>
              </a:rPr>
              <a:t>Geogra</a:t>
            </a:r>
            <a:r>
              <a:rPr lang="cs-CZ" altLang="en-US" sz="1800" b="1" dirty="0" err="1">
                <a:solidFill>
                  <a:schemeClr val="accent1"/>
                </a:solidFill>
              </a:rPr>
              <a:t>fické</a:t>
            </a:r>
            <a:r>
              <a:rPr lang="en-GB" altLang="en-US" sz="1800" b="1" dirty="0">
                <a:solidFill>
                  <a:schemeClr val="accent1"/>
                </a:solidFill>
              </a:rPr>
              <a:t> </a:t>
            </a:r>
            <a:r>
              <a:rPr lang="cs-CZ" altLang="en-US" sz="1800" b="1" dirty="0">
                <a:solidFill>
                  <a:schemeClr val="accent1"/>
                </a:solidFill>
              </a:rPr>
              <a:t>pokrytí</a:t>
            </a:r>
            <a:r>
              <a:rPr lang="en-GB" altLang="en-US" sz="1800" dirty="0">
                <a:solidFill>
                  <a:schemeClr val="accent1"/>
                </a:solidFill>
              </a:rPr>
              <a:t>: </a:t>
            </a:r>
            <a:r>
              <a:rPr lang="cs-CZ" altLang="en-US" sz="1800" dirty="0" smtClean="0">
                <a:solidFill>
                  <a:schemeClr val="accent1"/>
                </a:solidFill>
              </a:rPr>
              <a:t>a</a:t>
            </a:r>
            <a:r>
              <a:rPr lang="cs-CZ" sz="1800" dirty="0" smtClean="0">
                <a:solidFill>
                  <a:schemeClr val="accent1"/>
                </a:solidFill>
                <a:ea typeface="Arial" charset="0"/>
                <a:cs typeface="Arial" charset="0"/>
              </a:rPr>
              <a:t>lespoň </a:t>
            </a:r>
            <a:r>
              <a:rPr lang="cs-CZ" sz="1800" dirty="0">
                <a:solidFill>
                  <a:schemeClr val="accent1"/>
                </a:solidFill>
                <a:ea typeface="Arial" charset="0"/>
                <a:cs typeface="Arial" charset="0"/>
              </a:rPr>
              <a:t>3 ze 4 </a:t>
            </a:r>
            <a:r>
              <a:rPr lang="cs-CZ" sz="1800" dirty="0" smtClean="0">
                <a:solidFill>
                  <a:schemeClr val="accent1"/>
                </a:solidFill>
                <a:ea typeface="Arial" charset="0"/>
                <a:cs typeface="Arial" charset="0"/>
              </a:rPr>
              <a:t>oblastí </a:t>
            </a:r>
            <a:r>
              <a:rPr lang="cs-CZ" sz="1800" dirty="0">
                <a:solidFill>
                  <a:schemeClr val="accent1"/>
                </a:solidFill>
                <a:ea typeface="Arial" charset="0"/>
                <a:cs typeface="Arial" charset="0"/>
              </a:rPr>
              <a:t>musí být zastoupeny v každém </a:t>
            </a:r>
            <a:r>
              <a:rPr lang="cs-CZ" sz="1800" dirty="0" smtClean="0">
                <a:solidFill>
                  <a:schemeClr val="accent1"/>
                </a:solidFill>
                <a:ea typeface="Arial" charset="0"/>
                <a:cs typeface="Arial" charset="0"/>
              </a:rPr>
              <a:t>projektu; </a:t>
            </a:r>
            <a:r>
              <a:rPr lang="cs-CZ" sz="1800" dirty="0" smtClean="0">
                <a:solidFill>
                  <a:schemeClr val="accent1"/>
                </a:solidFill>
              </a:rPr>
              <a:t>častý nedostatek </a:t>
            </a:r>
            <a:r>
              <a:rPr lang="cs-CZ" sz="1800" dirty="0">
                <a:solidFill>
                  <a:schemeClr val="accent1"/>
                </a:solidFill>
              </a:rPr>
              <a:t>v předložených </a:t>
            </a:r>
            <a:r>
              <a:rPr lang="cs-CZ" sz="1800" dirty="0" smtClean="0">
                <a:solidFill>
                  <a:schemeClr val="accent1"/>
                </a:solidFill>
              </a:rPr>
              <a:t>žádostech – vyřazení z hodnocení. Pozn.: všechny schválené </a:t>
            </a:r>
            <a:r>
              <a:rPr lang="cs-CZ" sz="1800" dirty="0">
                <a:solidFill>
                  <a:schemeClr val="accent1"/>
                </a:solidFill>
              </a:rPr>
              <a:t>žádosti tento požadavek splňují</a:t>
            </a:r>
            <a:endParaRPr lang="en-GB" sz="1800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altLang="en-US" sz="1800" dirty="0" smtClean="0">
              <a:solidFill>
                <a:schemeClr val="accent1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altLang="en-US" sz="1800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Aft>
                <a:spcPts val="2400"/>
              </a:spcAft>
            </a:pPr>
            <a:endParaRPr lang="en-GB" altLang="en-US" sz="1800" dirty="0">
              <a:solidFill>
                <a:schemeClr val="accent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1F497D"/>
                </a:solidFill>
              </a:rPr>
              <a:t>4. výzva - novinky</a:t>
            </a:r>
            <a:endParaRPr lang="cs-CZ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980728"/>
            <a:ext cx="1042233" cy="864096"/>
          </a:xfrm>
          <a:prstGeom prst="rect">
            <a:avLst/>
          </a:prstGeom>
        </p:spPr>
      </p:pic>
      <p:pic>
        <p:nvPicPr>
          <p:cNvPr id="5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270" y="404664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7776864" cy="258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56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en-US" sz="2400" b="1" dirty="0">
                <a:solidFill>
                  <a:schemeClr val="accent1"/>
                </a:solidFill>
              </a:rPr>
              <a:t>Důraz na </a:t>
            </a:r>
            <a:r>
              <a:rPr lang="cs-CZ" altLang="en-US" sz="2400" b="1" dirty="0" smtClean="0">
                <a:solidFill>
                  <a:schemeClr val="accent1"/>
                </a:solidFill>
              </a:rPr>
              <a:t>období </a:t>
            </a:r>
            <a:r>
              <a:rPr lang="en-GB" altLang="en-US" sz="2400" b="1" dirty="0">
                <a:solidFill>
                  <a:schemeClr val="accent1"/>
                </a:solidFill>
              </a:rPr>
              <a:t>2014-2020</a:t>
            </a:r>
            <a:r>
              <a:rPr lang="en-GB" altLang="en-US" sz="2400" dirty="0">
                <a:solidFill>
                  <a:schemeClr val="accent1"/>
                </a:solidFill>
              </a:rPr>
              <a:t>: </a:t>
            </a:r>
            <a:r>
              <a:rPr lang="cs-CZ" altLang="en-US" sz="2400" dirty="0">
                <a:solidFill>
                  <a:schemeClr val="accent1"/>
                </a:solidFill>
              </a:rPr>
              <a:t>výsledky projektů, přidaná hodnota </a:t>
            </a:r>
            <a:r>
              <a:rPr lang="cs-CZ" altLang="en-US" sz="2400" dirty="0" smtClean="0">
                <a:solidFill>
                  <a:schemeClr val="accent1"/>
                </a:solidFill>
              </a:rPr>
              <a:t>projektu; v</a:t>
            </a:r>
            <a:r>
              <a:rPr lang="cs-CZ" sz="2400" dirty="0" smtClean="0">
                <a:solidFill>
                  <a:schemeClr val="accent1"/>
                </a:solidFill>
              </a:rPr>
              <a:t>ýsledky </a:t>
            </a:r>
            <a:r>
              <a:rPr lang="cs-CZ" sz="2400" dirty="0">
                <a:solidFill>
                  <a:schemeClr val="accent1"/>
                </a:solidFill>
              </a:rPr>
              <a:t>mohou být dosáhnuty již </a:t>
            </a:r>
            <a:r>
              <a:rPr lang="cs-CZ" sz="2400" dirty="0" smtClean="0">
                <a:solidFill>
                  <a:schemeClr val="accent1"/>
                </a:solidFill>
              </a:rPr>
              <a:t/>
            </a:r>
            <a:br>
              <a:rPr lang="cs-CZ" sz="2400" dirty="0" smtClean="0">
                <a:solidFill>
                  <a:schemeClr val="accent1"/>
                </a:solidFill>
              </a:rPr>
            </a:br>
            <a:r>
              <a:rPr lang="cs-CZ" sz="2400" dirty="0" smtClean="0">
                <a:solidFill>
                  <a:schemeClr val="accent1"/>
                </a:solidFill>
              </a:rPr>
              <a:t>v </a:t>
            </a:r>
            <a:r>
              <a:rPr lang="cs-CZ" sz="2400" dirty="0">
                <a:solidFill>
                  <a:schemeClr val="accent1"/>
                </a:solidFill>
              </a:rPr>
              <a:t>rámci 1. fáze </a:t>
            </a:r>
            <a:r>
              <a:rPr lang="cs-CZ" sz="2400" dirty="0" smtClean="0">
                <a:solidFill>
                  <a:schemeClr val="accent1"/>
                </a:solidFill>
              </a:rPr>
              <a:t>projektu; různé </a:t>
            </a:r>
            <a:r>
              <a:rPr lang="cs-CZ" sz="2400" dirty="0">
                <a:solidFill>
                  <a:schemeClr val="accent1"/>
                </a:solidFill>
              </a:rPr>
              <a:t>možnosti jak zlepšit řešené politické </a:t>
            </a:r>
            <a:r>
              <a:rPr lang="cs-CZ" sz="2400" dirty="0" smtClean="0">
                <a:solidFill>
                  <a:schemeClr val="accent1"/>
                </a:solidFill>
              </a:rPr>
              <a:t>oblasti, zaměření </a:t>
            </a:r>
            <a:r>
              <a:rPr lang="cs-CZ" sz="2400" dirty="0">
                <a:solidFill>
                  <a:schemeClr val="accent1"/>
                </a:solidFill>
              </a:rPr>
              <a:t>není výlučně </a:t>
            </a:r>
            <a:r>
              <a:rPr lang="cs-CZ" sz="2400" dirty="0" smtClean="0">
                <a:solidFill>
                  <a:schemeClr val="accent1"/>
                </a:solidFill>
              </a:rPr>
              <a:t/>
            </a:r>
            <a:br>
              <a:rPr lang="cs-CZ" sz="2400" dirty="0" smtClean="0">
                <a:solidFill>
                  <a:schemeClr val="accent1"/>
                </a:solidFill>
              </a:rPr>
            </a:br>
            <a:r>
              <a:rPr lang="cs-CZ" sz="2400" dirty="0" smtClean="0">
                <a:solidFill>
                  <a:schemeClr val="accent1"/>
                </a:solidFill>
              </a:rPr>
              <a:t>na programy SF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chemeClr val="accent1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altLang="en-US" sz="2400" b="1" dirty="0" smtClean="0">
                <a:solidFill>
                  <a:schemeClr val="accent1"/>
                </a:solidFill>
              </a:rPr>
              <a:t>Trvání </a:t>
            </a:r>
            <a:r>
              <a:rPr lang="cs-CZ" altLang="en-US" sz="2400" b="1" dirty="0">
                <a:solidFill>
                  <a:schemeClr val="accent1"/>
                </a:solidFill>
              </a:rPr>
              <a:t>projektu</a:t>
            </a:r>
            <a:r>
              <a:rPr lang="en-GB" altLang="en-US" sz="2400" b="1" dirty="0">
                <a:solidFill>
                  <a:schemeClr val="accent1"/>
                </a:solidFill>
              </a:rPr>
              <a:t>: </a:t>
            </a:r>
            <a:r>
              <a:rPr lang="cs-CZ" altLang="en-US" sz="2400" dirty="0">
                <a:solidFill>
                  <a:schemeClr val="accent1"/>
                </a:solidFill>
              </a:rPr>
              <a:t>zkrácení fáze </a:t>
            </a:r>
            <a:r>
              <a:rPr lang="en-GB" altLang="en-US" sz="2400" dirty="0">
                <a:solidFill>
                  <a:schemeClr val="accent1"/>
                </a:solidFill>
              </a:rPr>
              <a:t>2 </a:t>
            </a:r>
            <a:r>
              <a:rPr lang="cs-CZ" altLang="en-US" sz="2400" dirty="0">
                <a:solidFill>
                  <a:schemeClr val="accent1"/>
                </a:solidFill>
              </a:rPr>
              <a:t>na</a:t>
            </a:r>
            <a:r>
              <a:rPr lang="en-GB" altLang="en-US" sz="2400" dirty="0">
                <a:solidFill>
                  <a:schemeClr val="accent1"/>
                </a:solidFill>
              </a:rPr>
              <a:t> 1 </a:t>
            </a:r>
            <a:r>
              <a:rPr lang="cs-CZ" altLang="en-US" sz="2400" dirty="0" smtClean="0">
                <a:solidFill>
                  <a:schemeClr val="accent1"/>
                </a:solidFill>
              </a:rPr>
              <a:t>rok – projekty musí skončit do 3/2023, 5 let </a:t>
            </a:r>
            <a:r>
              <a:rPr lang="cs-CZ" sz="2400" dirty="0" smtClean="0">
                <a:solidFill>
                  <a:schemeClr val="accent1"/>
                </a:solidFill>
              </a:rPr>
              <a:t>trvání </a:t>
            </a:r>
            <a:r>
              <a:rPr lang="cs-CZ" sz="2400" dirty="0">
                <a:solidFill>
                  <a:schemeClr val="accent1"/>
                </a:solidFill>
              </a:rPr>
              <a:t>projektu </a:t>
            </a:r>
            <a:r>
              <a:rPr lang="cs-CZ" sz="2400" dirty="0" smtClean="0">
                <a:solidFill>
                  <a:schemeClr val="accent1"/>
                </a:solidFill>
              </a:rPr>
              <a:t>není možné; fáze 1 je klíčová a výzvou </a:t>
            </a:r>
            <a:r>
              <a:rPr lang="cs-CZ" sz="2400" dirty="0">
                <a:solidFill>
                  <a:schemeClr val="accent1"/>
                </a:solidFill>
              </a:rPr>
              <a:t>pro dosažení </a:t>
            </a:r>
            <a:r>
              <a:rPr lang="cs-CZ" sz="2400" dirty="0" smtClean="0">
                <a:solidFill>
                  <a:schemeClr val="accent1"/>
                </a:solidFill>
              </a:rPr>
              <a:t>výsledků</a:t>
            </a:r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1F497D"/>
                </a:solidFill>
              </a:rPr>
              <a:t>4. výzva - novinky</a:t>
            </a:r>
            <a:endParaRPr lang="cs-CZ" dirty="0"/>
          </a:p>
        </p:txBody>
      </p:sp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412776"/>
            <a:ext cx="1042233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07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/>
          </p:cNvSpPr>
          <p:nvPr/>
        </p:nvSpPr>
        <p:spPr bwMode="auto">
          <a:xfrm>
            <a:off x="323528" y="1556792"/>
            <a:ext cx="77581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altLang="cs-CZ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b="1" dirty="0" smtClean="0">
                <a:solidFill>
                  <a:schemeClr val="accent1"/>
                </a:solidFill>
              </a:rPr>
              <a:t>Děkuji</a:t>
            </a:r>
            <a:endParaRPr lang="en-GB" altLang="cs-CZ" b="1" dirty="0" smtClean="0">
              <a:solidFill>
                <a:schemeClr val="accent1"/>
              </a:solidFill>
            </a:endParaRPr>
          </a:p>
          <a:p>
            <a:pPr algn="ctr"/>
            <a:endParaRPr lang="cs-CZ" altLang="cs-CZ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solidFill>
                  <a:schemeClr val="accent1"/>
                </a:solidFill>
                <a:latin typeface="+mn-lt"/>
              </a:rPr>
              <a:t>Alice Kovandová</a:t>
            </a:r>
            <a:endParaRPr lang="en-GB" altLang="cs-CZ" sz="1600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solidFill>
                  <a:schemeClr val="accent1"/>
                </a:solidFill>
                <a:latin typeface="+mn-lt"/>
              </a:rPr>
              <a:t>Odbor evropské územní spolupráce</a:t>
            </a:r>
            <a:endParaRPr lang="en-GB" altLang="cs-CZ" sz="1600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solidFill>
                  <a:schemeClr val="accent1"/>
                </a:solidFill>
                <a:latin typeface="+mn-lt"/>
              </a:rPr>
              <a:t>Ministerstvo pro místní rozvoj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solidFill>
                  <a:schemeClr val="accent1"/>
                </a:solidFill>
                <a:latin typeface="+mn-lt"/>
              </a:rPr>
              <a:t>Praha 1, Letenská 3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solidFill>
                  <a:schemeClr val="accent1"/>
                </a:solidFill>
                <a:latin typeface="+mn-lt"/>
              </a:rPr>
              <a:t>Tel: +420 224 86 2254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altLang="cs-CZ" sz="1600" dirty="0" smtClean="0">
                <a:solidFill>
                  <a:schemeClr val="accent1"/>
                </a:solidFill>
                <a:latin typeface="+mn-lt"/>
                <a:cs typeface="Arial" charset="0"/>
              </a:rPr>
              <a:t>E-mail: </a:t>
            </a:r>
            <a:r>
              <a:rPr lang="cs-CZ" altLang="cs-CZ" sz="1600" dirty="0" err="1" smtClean="0">
                <a:solidFill>
                  <a:srgbClr val="0070C0"/>
                </a:solidFill>
                <a:latin typeface="+mn-lt"/>
                <a:cs typeface="Arial" charset="0"/>
                <a:hlinkClick r:id="rId2"/>
              </a:rPr>
              <a:t>alice.kovandova</a:t>
            </a:r>
            <a:r>
              <a:rPr lang="en-GB" altLang="cs-CZ" sz="1600" dirty="0" smtClean="0">
                <a:solidFill>
                  <a:srgbClr val="0070C0"/>
                </a:solidFill>
                <a:latin typeface="+mn-lt"/>
                <a:cs typeface="Arial" charset="0"/>
                <a:hlinkClick r:id="rId2"/>
              </a:rPr>
              <a:t>@mmr.cz</a:t>
            </a:r>
            <a:endParaRPr lang="cs-CZ" altLang="cs-CZ" sz="1600" dirty="0" smtClean="0">
              <a:solidFill>
                <a:srgbClr val="0070C0"/>
              </a:solidFill>
              <a:latin typeface="+mn-lt"/>
              <a:cs typeface="Arial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solidFill>
                  <a:srgbClr val="0070C0"/>
                </a:solidFill>
                <a:latin typeface="+mn-lt"/>
                <a:cs typeface="Arial" charset="0"/>
                <a:hlinkClick r:id="rId3"/>
              </a:rPr>
              <a:t>www.dotaceEU.cz</a:t>
            </a:r>
            <a:r>
              <a:rPr lang="cs-CZ" altLang="cs-CZ" sz="1600" dirty="0" smtClean="0">
                <a:solidFill>
                  <a:srgbClr val="0070C0"/>
                </a:solidFill>
                <a:latin typeface="+mn-lt"/>
                <a:cs typeface="Arial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altLang="cs-CZ" sz="1600" dirty="0" smtClean="0">
                <a:solidFill>
                  <a:srgbClr val="0070C0"/>
                </a:solidFill>
                <a:latin typeface="+mn-lt"/>
                <a:cs typeface="Arial" charset="0"/>
                <a:hlinkClick r:id="rId4"/>
              </a:rPr>
              <a:t>www.in</a:t>
            </a:r>
            <a:r>
              <a:rPr lang="cs-CZ" altLang="cs-CZ" sz="1600" dirty="0" err="1" smtClean="0">
                <a:solidFill>
                  <a:srgbClr val="0070C0"/>
                </a:solidFill>
                <a:latin typeface="+mn-lt"/>
                <a:cs typeface="Arial" charset="0"/>
                <a:hlinkClick r:id="rId4"/>
              </a:rPr>
              <a:t>terregeurope</a:t>
            </a:r>
            <a:r>
              <a:rPr lang="en-GB" altLang="cs-CZ" sz="1600" dirty="0" smtClean="0">
                <a:solidFill>
                  <a:srgbClr val="0070C0"/>
                </a:solidFill>
                <a:latin typeface="+mn-lt"/>
                <a:cs typeface="Arial" charset="0"/>
                <a:hlinkClick r:id="rId4"/>
              </a:rPr>
              <a:t>.</a:t>
            </a:r>
            <a:r>
              <a:rPr lang="en-GB" altLang="cs-CZ" sz="1600" dirty="0" err="1" smtClean="0">
                <a:solidFill>
                  <a:srgbClr val="0070C0"/>
                </a:solidFill>
                <a:latin typeface="+mn-lt"/>
                <a:cs typeface="Arial" charset="0"/>
                <a:hlinkClick r:id="rId4"/>
              </a:rPr>
              <a:t>eu</a:t>
            </a:r>
            <a:endParaRPr lang="cs-CZ" altLang="cs-CZ" sz="1600" dirty="0" smtClean="0">
              <a:solidFill>
                <a:srgbClr val="0070C0"/>
              </a:solidFill>
              <a:latin typeface="+mn-lt"/>
              <a:cs typeface="Arial" charset="0"/>
            </a:endParaRPr>
          </a:p>
          <a:p>
            <a:pPr algn="ctr"/>
            <a:endParaRPr lang="en-GB" altLang="cs-CZ" sz="2400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" name="Picture 2" descr="Výstřiž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1"/>
            <a:ext cx="19442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8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</p:spPr>
        <p:txBody>
          <a:bodyPr/>
          <a:lstStyle/>
          <a:p>
            <a:r>
              <a:rPr lang="cs-CZ" sz="2800" dirty="0" smtClean="0">
                <a:solidFill>
                  <a:schemeClr val="tx2"/>
                </a:solidFill>
              </a:rPr>
              <a:t>Stav po 3 výzvách – počet projektů</a:t>
            </a:r>
            <a:endParaRPr lang="cs-CZ" sz="1600" dirty="0">
              <a:solidFill>
                <a:schemeClr val="tx2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88024" y="5373215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 smtClean="0">
              <a:solidFill>
                <a:srgbClr val="1F497D"/>
              </a:solidFill>
            </a:endParaRPr>
          </a:p>
          <a:p>
            <a:endParaRPr lang="cs-CZ" sz="1400" dirty="0" smtClean="0">
              <a:solidFill>
                <a:srgbClr val="0070C0"/>
              </a:solidFill>
            </a:endParaRPr>
          </a:p>
        </p:txBody>
      </p:sp>
      <p:pic>
        <p:nvPicPr>
          <p:cNvPr id="9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Výstřiž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214095636"/>
              </p:ext>
            </p:extLst>
          </p:nvPr>
        </p:nvGraphicFramePr>
        <p:xfrm>
          <a:off x="683567" y="2358172"/>
          <a:ext cx="7776865" cy="4095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661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sz="2400" dirty="0"/>
              <a:t>706 </a:t>
            </a:r>
            <a:r>
              <a:rPr lang="cs-CZ" sz="2400" dirty="0"/>
              <a:t>příjemců</a:t>
            </a:r>
            <a:r>
              <a:rPr lang="en-GB" sz="2400" dirty="0"/>
              <a:t> =&gt; 184 </a:t>
            </a:r>
            <a:r>
              <a:rPr lang="cs-CZ" sz="2400" dirty="0"/>
              <a:t>schválených projektů</a:t>
            </a:r>
            <a:r>
              <a:rPr lang="en-GB" sz="2400" dirty="0"/>
              <a:t/>
            </a:r>
            <a:br>
              <a:rPr lang="en-GB" sz="2400" dirty="0"/>
            </a:br>
            <a:endParaRPr lang="cs-CZ" sz="2400" dirty="0"/>
          </a:p>
        </p:txBody>
      </p:sp>
      <p:grpSp>
        <p:nvGrpSpPr>
          <p:cNvPr id="4" name="Group 10"/>
          <p:cNvGrpSpPr/>
          <p:nvPr/>
        </p:nvGrpSpPr>
        <p:grpSpPr>
          <a:xfrm>
            <a:off x="467544" y="2060849"/>
            <a:ext cx="8208911" cy="4320480"/>
            <a:chOff x="762719" y="2428159"/>
            <a:chExt cx="7596336" cy="4325691"/>
          </a:xfrm>
        </p:grpSpPr>
        <p:pic>
          <p:nvPicPr>
            <p:cNvPr id="5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719" y="2428159"/>
              <a:ext cx="7596336" cy="4325691"/>
            </a:xfrm>
            <a:prstGeom prst="rect">
              <a:avLst/>
            </a:prstGeom>
          </p:spPr>
        </p:pic>
        <p:sp>
          <p:nvSpPr>
            <p:cNvPr id="6" name="Oval 4"/>
            <p:cNvSpPr/>
            <p:nvPr/>
          </p:nvSpPr>
          <p:spPr>
            <a:xfrm>
              <a:off x="2771800" y="3655004"/>
              <a:ext cx="1872000" cy="1872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chemeClr val="tx1"/>
                  </a:solidFill>
                </a:rPr>
                <a:t>EUR</a:t>
              </a:r>
              <a:endParaRPr lang="en-GB" sz="3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3200" b="1" dirty="0" smtClean="0">
                  <a:solidFill>
                    <a:schemeClr val="tx1"/>
                  </a:solidFill>
                </a:rPr>
                <a:t>254</a:t>
              </a:r>
            </a:p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million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Hexagon 11"/>
          <p:cNvSpPr/>
          <p:nvPr/>
        </p:nvSpPr>
        <p:spPr>
          <a:xfrm>
            <a:off x="6156176" y="1916832"/>
            <a:ext cx="1584176" cy="1152128"/>
          </a:xfrm>
          <a:prstGeom prst="hexagon">
            <a:avLst/>
          </a:prstGeom>
          <a:solidFill>
            <a:srgbClr val="EC6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26%</a:t>
            </a:r>
          </a:p>
          <a:p>
            <a:pPr algn="ctr"/>
            <a:r>
              <a:rPr lang="cs-CZ" sz="1400" b="1" dirty="0" smtClean="0"/>
              <a:t>úspěšnost</a:t>
            </a:r>
            <a:endParaRPr lang="en-GB" sz="1400" b="1" dirty="0"/>
          </a:p>
        </p:txBody>
      </p:sp>
      <p:pic>
        <p:nvPicPr>
          <p:cNvPr id="8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620688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73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Stav po 3 výzvách - partneři</a:t>
            </a:r>
            <a:endParaRPr lang="cs-CZ" sz="2800" dirty="0"/>
          </a:p>
        </p:txBody>
      </p:sp>
      <p:pic>
        <p:nvPicPr>
          <p:cNvPr id="4" name="Picture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5"/>
          <a:stretch/>
        </p:blipFill>
        <p:spPr>
          <a:xfrm>
            <a:off x="395288" y="2546838"/>
            <a:ext cx="8291512" cy="3420086"/>
          </a:xfrm>
          <a:prstGeom prst="rect">
            <a:avLst/>
          </a:prstGeom>
        </p:spPr>
      </p:pic>
      <p:sp>
        <p:nvSpPr>
          <p:cNvPr id="5" name="Down Arrow 2"/>
          <p:cNvSpPr/>
          <p:nvPr/>
        </p:nvSpPr>
        <p:spPr>
          <a:xfrm>
            <a:off x="2195736" y="3212976"/>
            <a:ext cx="216024" cy="720080"/>
          </a:xfrm>
          <a:prstGeom prst="downArrow">
            <a:avLst/>
          </a:prstGeom>
          <a:solidFill>
            <a:srgbClr val="983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4704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03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1"/>
                </a:solidFill>
              </a:rPr>
              <a:t>Česká republika ve 3. výzvách – 26 partnerů</a:t>
            </a:r>
          </a:p>
        </p:txBody>
      </p:sp>
      <p:pic>
        <p:nvPicPr>
          <p:cNvPr id="5" name="Picture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3568" y="2017470"/>
            <a:ext cx="2592288" cy="234763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0" r="8011"/>
          <a:stretch/>
        </p:blipFill>
        <p:spPr>
          <a:xfrm>
            <a:off x="4932040" y="2012082"/>
            <a:ext cx="2556284" cy="239993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4365104"/>
            <a:ext cx="6263491" cy="2232248"/>
          </a:xfrm>
          <a:prstGeom prst="rect">
            <a:avLst/>
          </a:prstGeom>
        </p:spPr>
      </p:pic>
      <p:pic>
        <p:nvPicPr>
          <p:cNvPr id="8" name="Imag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397" y="270595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70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solidFill>
                  <a:schemeClr val="accent1"/>
                </a:solidFill>
              </a:rPr>
              <a:t>1. výzva – předloženo 27, </a:t>
            </a:r>
            <a:r>
              <a:rPr lang="cs-CZ" sz="1800" b="1" dirty="0" smtClean="0">
                <a:solidFill>
                  <a:schemeClr val="accent1"/>
                </a:solidFill>
              </a:rPr>
              <a:t>schváleno 11 projektů</a:t>
            </a:r>
            <a:r>
              <a:rPr lang="cs-CZ" sz="1800" dirty="0" smtClean="0">
                <a:solidFill>
                  <a:schemeClr val="accent1"/>
                </a:solidFill>
              </a:rPr>
              <a:t>/12 partnerů, 1 LP – ne ŽP, nejvíce zastoupen Moravskoslezský kraj, 1 soukromý subjekt (CLUTEX) </a:t>
            </a:r>
            <a:r>
              <a:rPr lang="cs-CZ" sz="1800" dirty="0" smtClean="0">
                <a:solidFill>
                  <a:schemeClr val="accent1"/>
                </a:solidFill>
              </a:rPr>
              <a:t>+ </a:t>
            </a:r>
            <a:r>
              <a:rPr lang="cs-CZ" sz="1800" dirty="0" err="1" smtClean="0">
                <a:solidFill>
                  <a:schemeClr val="accent1"/>
                </a:solidFill>
              </a:rPr>
              <a:t>DEXi.c</a:t>
            </a:r>
            <a:r>
              <a:rPr lang="cs-CZ" sz="1800" dirty="0" smtClean="0">
                <a:solidFill>
                  <a:schemeClr val="accent1"/>
                </a:solidFill>
              </a:rPr>
              <a:t>. převzal </a:t>
            </a:r>
            <a:r>
              <a:rPr lang="cs-CZ" sz="1800" dirty="0" err="1" smtClean="0">
                <a:solidFill>
                  <a:schemeClr val="accent1"/>
                </a:solidFill>
              </a:rPr>
              <a:t>HoCare</a:t>
            </a:r>
            <a:endParaRPr lang="cs-CZ" sz="1800" dirty="0" smtClean="0">
              <a:solidFill>
                <a:schemeClr val="accent1"/>
              </a:solidFill>
            </a:endParaRPr>
          </a:p>
          <a:p>
            <a:r>
              <a:rPr lang="cs-CZ" sz="1800" dirty="0" smtClean="0">
                <a:solidFill>
                  <a:schemeClr val="accent1"/>
                </a:solidFill>
              </a:rPr>
              <a:t>2. výzva – předloženo 23, </a:t>
            </a:r>
            <a:r>
              <a:rPr lang="cs-CZ" sz="1800" b="1" dirty="0" smtClean="0">
                <a:solidFill>
                  <a:schemeClr val="accent1"/>
                </a:solidFill>
              </a:rPr>
              <a:t>schváleno 9 projektů</a:t>
            </a:r>
            <a:r>
              <a:rPr lang="cs-CZ" sz="1800" dirty="0" smtClean="0">
                <a:solidFill>
                  <a:schemeClr val="accent1"/>
                </a:solidFill>
              </a:rPr>
              <a:t>/9 partnerů, ne LP a soukromý subjekt – všechny priority, nejvíce zastoupeno Hlavní město Praha</a:t>
            </a:r>
          </a:p>
          <a:p>
            <a:r>
              <a:rPr lang="cs-CZ" sz="1800" dirty="0" smtClean="0">
                <a:solidFill>
                  <a:schemeClr val="accent1"/>
                </a:solidFill>
              </a:rPr>
              <a:t>3. výzva – předloženo 18, </a:t>
            </a:r>
            <a:r>
              <a:rPr lang="cs-CZ" sz="1800" b="1" dirty="0" smtClean="0">
                <a:solidFill>
                  <a:schemeClr val="accent1"/>
                </a:solidFill>
              </a:rPr>
              <a:t>schváleno 5 projektů</a:t>
            </a:r>
            <a:r>
              <a:rPr lang="cs-CZ" sz="1800" dirty="0" smtClean="0">
                <a:solidFill>
                  <a:schemeClr val="accent1"/>
                </a:solidFill>
              </a:rPr>
              <a:t>/5 partnerů, ne LP – priority pouze 3, nejvíce zastoupena Regionální rozvojová agentura Pardubického kraje, 1 </a:t>
            </a:r>
            <a:r>
              <a:rPr lang="cs-CZ" sz="1800" dirty="0">
                <a:solidFill>
                  <a:schemeClr val="accent1"/>
                </a:solidFill>
              </a:rPr>
              <a:t>soukromý subjekt (</a:t>
            </a:r>
            <a:r>
              <a:rPr lang="cs-CZ" sz="1800" dirty="0" smtClean="0">
                <a:solidFill>
                  <a:schemeClr val="accent1"/>
                </a:solidFill>
              </a:rPr>
              <a:t>CREA)</a:t>
            </a:r>
          </a:p>
          <a:p>
            <a:endParaRPr lang="cs-CZ" dirty="0" smtClean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Česká republika ve 3 výzvách</a:t>
            </a:r>
            <a:endParaRPr lang="cs-CZ" sz="2800" dirty="0"/>
          </a:p>
        </p:txBody>
      </p:sp>
      <p:pic>
        <p:nvPicPr>
          <p:cNvPr id="6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24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1800" dirty="0">
                <a:solidFill>
                  <a:schemeClr val="accent1"/>
                </a:solidFill>
              </a:rPr>
              <a:t>v</a:t>
            </a:r>
            <a:r>
              <a:rPr lang="cs-CZ" sz="1800" dirty="0" smtClean="0">
                <a:solidFill>
                  <a:schemeClr val="accent1"/>
                </a:solidFill>
              </a:rPr>
              <a:t>ýzva – 11 - </a:t>
            </a:r>
            <a:r>
              <a:rPr lang="cs-CZ" sz="1800" dirty="0" smtClean="0">
                <a:solidFill>
                  <a:srgbClr val="F9E300"/>
                </a:solidFill>
              </a:rPr>
              <a:t>RESET, CLUSTERIX 2.0, RATIO, </a:t>
            </a:r>
            <a:r>
              <a:rPr lang="cs-CZ" sz="1800" dirty="0" err="1" smtClean="0">
                <a:solidFill>
                  <a:srgbClr val="F9E300"/>
                </a:solidFill>
              </a:rPr>
              <a:t>HoCare</a:t>
            </a:r>
            <a:r>
              <a:rPr lang="cs-CZ" sz="1800" dirty="0" smtClean="0">
                <a:solidFill>
                  <a:srgbClr val="F9E300"/>
                </a:solidFill>
              </a:rPr>
              <a:t>; </a:t>
            </a:r>
            <a:r>
              <a:rPr lang="cs-CZ" sz="1800" dirty="0" smtClean="0">
                <a:solidFill>
                  <a:srgbClr val="00B0F0"/>
                </a:solidFill>
              </a:rPr>
              <a:t>SKILLS, PURE COSMOS, SIE, INNOGROW, SOCIAL-SEEDS;</a:t>
            </a:r>
            <a:r>
              <a:rPr lang="cs-CZ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rgbClr val="96D34D"/>
                </a:solidFill>
              </a:rPr>
              <a:t>FIEnerG</a:t>
            </a:r>
            <a:r>
              <a:rPr lang="cs-CZ" sz="1800" dirty="0" smtClean="0">
                <a:solidFill>
                  <a:srgbClr val="96D34D"/>
                </a:solidFill>
              </a:rPr>
              <a:t> and J – 2 CZ partneři a RESOLVE</a:t>
            </a:r>
          </a:p>
          <a:p>
            <a:pPr marL="514350" indent="-514350">
              <a:buAutoNum type="arabicPeriod"/>
            </a:pPr>
            <a:r>
              <a:rPr lang="cs-CZ" sz="1800" dirty="0">
                <a:solidFill>
                  <a:schemeClr val="accent1"/>
                </a:solidFill>
              </a:rPr>
              <a:t>v</a:t>
            </a:r>
            <a:r>
              <a:rPr lang="cs-CZ" sz="1800" dirty="0" smtClean="0">
                <a:solidFill>
                  <a:schemeClr val="accent1"/>
                </a:solidFill>
              </a:rPr>
              <a:t>ýzva -  9 - </a:t>
            </a:r>
            <a:r>
              <a:rPr lang="cs-CZ" sz="1800" dirty="0" smtClean="0">
                <a:solidFill>
                  <a:srgbClr val="F9E300"/>
                </a:solidFill>
              </a:rPr>
              <a:t>INNOTRANS,  INNO_INFRA_SHARE, REMIX, STEPHANIE;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cs-CZ" sz="1800" dirty="0" err="1" smtClean="0">
                <a:solidFill>
                  <a:srgbClr val="00B0F0"/>
                </a:solidFill>
              </a:rPr>
              <a:t>Road</a:t>
            </a:r>
            <a:r>
              <a:rPr lang="cs-CZ" sz="1800" dirty="0" smtClean="0">
                <a:solidFill>
                  <a:srgbClr val="00B0F0"/>
                </a:solidFill>
              </a:rPr>
              <a:t>-CSR;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DEMO-EC, </a:t>
            </a:r>
            <a:r>
              <a:rPr lang="cs-CZ" sz="1800" dirty="0" err="1" smtClean="0">
                <a:solidFill>
                  <a:schemeClr val="accent6">
                    <a:lumMod val="75000"/>
                  </a:schemeClr>
                </a:solidFill>
              </a:rPr>
              <a:t>InnovaSUMP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cs-CZ" sz="1800" dirty="0" smtClean="0">
                <a:solidFill>
                  <a:srgbClr val="96D34D"/>
                </a:solidFill>
              </a:rPr>
              <a:t>EPICAH, ENHANCE</a:t>
            </a:r>
          </a:p>
          <a:p>
            <a:pPr marL="514350" indent="-514350">
              <a:buAutoNum type="arabicPeriod"/>
            </a:pPr>
            <a:r>
              <a:rPr lang="cs-CZ" sz="1800" dirty="0">
                <a:solidFill>
                  <a:schemeClr val="accent1"/>
                </a:solidFill>
              </a:rPr>
              <a:t>v</a:t>
            </a:r>
            <a:r>
              <a:rPr lang="cs-CZ" sz="1800" dirty="0" smtClean="0">
                <a:solidFill>
                  <a:schemeClr val="accent1"/>
                </a:solidFill>
              </a:rPr>
              <a:t>ýzva – 5 – </a:t>
            </a:r>
            <a:r>
              <a:rPr lang="cs-CZ" sz="1800" dirty="0" err="1" smtClean="0">
                <a:solidFill>
                  <a:srgbClr val="F9E300"/>
                </a:solidFill>
              </a:rPr>
              <a:t>iWARTERMAP</a:t>
            </a:r>
            <a:r>
              <a:rPr lang="cs-CZ" sz="1800" dirty="0" smtClean="0">
                <a:solidFill>
                  <a:srgbClr val="F9E300"/>
                </a:solidFill>
              </a:rPr>
              <a:t>, </a:t>
            </a:r>
            <a:r>
              <a:rPr lang="cs-CZ" sz="1800" dirty="0">
                <a:solidFill>
                  <a:srgbClr val="F9E300"/>
                </a:solidFill>
              </a:rPr>
              <a:t>INNO PROVEMENT; </a:t>
            </a:r>
            <a:r>
              <a:rPr lang="cs-CZ" sz="1800" dirty="0" smtClean="0">
                <a:solidFill>
                  <a:srgbClr val="00B0F0"/>
                </a:solidFill>
              </a:rPr>
              <a:t>E-COOL;</a:t>
            </a:r>
            <a:r>
              <a:rPr lang="cs-CZ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lv-LV" sz="1800" dirty="0" smtClean="0">
                <a:solidFill>
                  <a:srgbClr val="96D34D"/>
                </a:solidFill>
              </a:rPr>
              <a:t>CONDEREFF</a:t>
            </a:r>
            <a:r>
              <a:rPr lang="cs-CZ" sz="1800" dirty="0" smtClean="0">
                <a:solidFill>
                  <a:srgbClr val="96D34D"/>
                </a:solidFill>
              </a:rPr>
              <a:t>, </a:t>
            </a:r>
            <a:r>
              <a:rPr lang="lv-LV" sz="1800" dirty="0" smtClean="0">
                <a:solidFill>
                  <a:srgbClr val="96D34D"/>
                </a:solidFill>
              </a:rPr>
              <a:t>AQUARES</a:t>
            </a:r>
            <a:endParaRPr lang="cs-CZ" sz="1800" dirty="0" smtClean="0">
              <a:solidFill>
                <a:srgbClr val="96D34D"/>
              </a:solidFill>
            </a:endParaRPr>
          </a:p>
          <a:p>
            <a:pPr marL="514350" indent="-514350">
              <a:buAutoNum type="arabicPeriod"/>
            </a:pPr>
            <a:endParaRPr lang="cs-CZ" sz="1800" dirty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endParaRPr lang="cs-CZ" sz="1800" dirty="0">
              <a:solidFill>
                <a:schemeClr val="accent6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Projekty </a:t>
            </a:r>
            <a:r>
              <a:rPr lang="cs-CZ" sz="2800" dirty="0"/>
              <a:t>Č</a:t>
            </a:r>
            <a:r>
              <a:rPr lang="cs-CZ" sz="2800" dirty="0" smtClean="0"/>
              <a:t>eská republika</a:t>
            </a:r>
            <a:endParaRPr lang="cs-CZ" sz="2800" dirty="0"/>
          </a:p>
        </p:txBody>
      </p:sp>
      <p:pic>
        <p:nvPicPr>
          <p:cNvPr id="5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3737631" y="5409704"/>
            <a:ext cx="1607074" cy="1187648"/>
            <a:chOff x="5074581" y="2961418"/>
            <a:chExt cx="3600300" cy="2519670"/>
          </a:xfrm>
        </p:grpSpPr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4781" y="4221417"/>
              <a:ext cx="1800100" cy="1259456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681" y="2961418"/>
              <a:ext cx="1800200" cy="1260000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4881" y="2961963"/>
              <a:ext cx="1800000" cy="1260000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581" y="4221417"/>
              <a:ext cx="1800200" cy="12596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893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accent1"/>
                </a:solidFill>
              </a:rPr>
              <a:t>1. výzva</a:t>
            </a:r>
            <a:r>
              <a:rPr lang="cs-CZ" sz="1800" dirty="0" smtClean="0">
                <a:solidFill>
                  <a:schemeClr val="accent1"/>
                </a:solidFill>
              </a:rPr>
              <a:t> – </a:t>
            </a:r>
            <a:r>
              <a:rPr lang="cs-CZ" sz="1800" dirty="0">
                <a:solidFill>
                  <a:schemeClr val="accent1"/>
                </a:solidFill>
              </a:rPr>
              <a:t>22. 6</a:t>
            </a:r>
            <a:r>
              <a:rPr lang="cs-CZ" sz="1800" dirty="0" smtClean="0">
                <a:solidFill>
                  <a:schemeClr val="accent1"/>
                </a:solidFill>
              </a:rPr>
              <a:t>.–31</a:t>
            </a:r>
            <a:r>
              <a:rPr lang="cs-CZ" sz="1800" dirty="0">
                <a:solidFill>
                  <a:schemeClr val="accent1"/>
                </a:solidFill>
              </a:rPr>
              <a:t>. 7. </a:t>
            </a:r>
            <a:r>
              <a:rPr lang="cs-CZ" sz="1800" dirty="0" smtClean="0">
                <a:solidFill>
                  <a:schemeClr val="accent1"/>
                </a:solidFill>
              </a:rPr>
              <a:t>2015 – 64 projektů/99,1 mil EUR – 11 s CZ 1,6 mil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accent1"/>
                </a:solidFill>
              </a:rPr>
              <a:t>2</a:t>
            </a:r>
            <a:r>
              <a:rPr lang="cs-CZ" sz="1800" b="1" dirty="0" smtClean="0">
                <a:solidFill>
                  <a:schemeClr val="accent1"/>
                </a:solidFill>
              </a:rPr>
              <a:t>. </a:t>
            </a:r>
            <a:r>
              <a:rPr lang="cs-CZ" sz="1800" b="1" dirty="0">
                <a:solidFill>
                  <a:schemeClr val="accent1"/>
                </a:solidFill>
              </a:rPr>
              <a:t>výzva</a:t>
            </a:r>
            <a:r>
              <a:rPr lang="cs-CZ" sz="1800" dirty="0">
                <a:solidFill>
                  <a:schemeClr val="accent1"/>
                </a:solidFill>
              </a:rPr>
              <a:t> - 5. 4</a:t>
            </a:r>
            <a:r>
              <a:rPr lang="cs-CZ" sz="1800" dirty="0" smtClean="0">
                <a:solidFill>
                  <a:schemeClr val="accent1"/>
                </a:solidFill>
              </a:rPr>
              <a:t>.–13</a:t>
            </a:r>
            <a:r>
              <a:rPr lang="cs-CZ" sz="1800" dirty="0">
                <a:solidFill>
                  <a:schemeClr val="accent1"/>
                </a:solidFill>
              </a:rPr>
              <a:t>. 5. </a:t>
            </a:r>
            <a:r>
              <a:rPr lang="cs-CZ" sz="1800" dirty="0" smtClean="0">
                <a:solidFill>
                  <a:schemeClr val="accent1"/>
                </a:solidFill>
              </a:rPr>
              <a:t>2016 – 65 projektů/88,2 </a:t>
            </a:r>
            <a:r>
              <a:rPr lang="cs-CZ" sz="1800" dirty="0">
                <a:solidFill>
                  <a:schemeClr val="accent1"/>
                </a:solidFill>
              </a:rPr>
              <a:t>mil </a:t>
            </a:r>
            <a:r>
              <a:rPr lang="cs-CZ" sz="1800" dirty="0" smtClean="0">
                <a:solidFill>
                  <a:schemeClr val="accent1"/>
                </a:solidFill>
              </a:rPr>
              <a:t>EUR - </a:t>
            </a:r>
            <a:r>
              <a:rPr lang="cs-CZ" sz="1800" dirty="0">
                <a:solidFill>
                  <a:schemeClr val="accent1"/>
                </a:solidFill>
              </a:rPr>
              <a:t>9 </a:t>
            </a:r>
            <a:r>
              <a:rPr lang="cs-CZ" sz="1800" dirty="0" smtClean="0">
                <a:solidFill>
                  <a:schemeClr val="accent1"/>
                </a:solidFill>
              </a:rPr>
              <a:t>s CZ 1,5 </a:t>
            </a:r>
            <a:r>
              <a:rPr lang="cs-CZ" sz="1800" dirty="0">
                <a:solidFill>
                  <a:schemeClr val="accent1"/>
                </a:solidFill>
              </a:rPr>
              <a:t>mil </a:t>
            </a:r>
            <a:r>
              <a:rPr lang="cs-CZ" sz="1800" dirty="0" smtClean="0">
                <a:solidFill>
                  <a:schemeClr val="accent1"/>
                </a:solidFill>
              </a:rPr>
              <a:t>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accent1"/>
                </a:solidFill>
              </a:rPr>
              <a:t>3. </a:t>
            </a:r>
            <a:r>
              <a:rPr lang="cs-CZ" sz="1800" b="1" dirty="0">
                <a:solidFill>
                  <a:schemeClr val="accent1"/>
                </a:solidFill>
              </a:rPr>
              <a:t>v</a:t>
            </a:r>
            <a:r>
              <a:rPr lang="cs-CZ" sz="1800" b="1" dirty="0" smtClean="0">
                <a:solidFill>
                  <a:schemeClr val="accent1"/>
                </a:solidFill>
              </a:rPr>
              <a:t>ýzva</a:t>
            </a:r>
            <a:r>
              <a:rPr lang="cs-CZ" sz="1800" dirty="0" smtClean="0">
                <a:solidFill>
                  <a:schemeClr val="accent1"/>
                </a:solidFill>
              </a:rPr>
              <a:t> - 1</a:t>
            </a:r>
            <a:r>
              <a:rPr lang="cs-CZ" sz="1800" dirty="0">
                <a:solidFill>
                  <a:schemeClr val="accent1"/>
                </a:solidFill>
              </a:rPr>
              <a:t>. 3</a:t>
            </a:r>
            <a:r>
              <a:rPr lang="cs-CZ" sz="1800" dirty="0" smtClean="0">
                <a:solidFill>
                  <a:schemeClr val="accent1"/>
                </a:solidFill>
              </a:rPr>
              <a:t>.–30. </a:t>
            </a:r>
            <a:r>
              <a:rPr lang="cs-CZ" sz="1800" dirty="0">
                <a:solidFill>
                  <a:schemeClr val="accent1"/>
                </a:solidFill>
              </a:rPr>
              <a:t>6. </a:t>
            </a:r>
            <a:r>
              <a:rPr lang="cs-CZ" sz="1800" dirty="0" smtClean="0">
                <a:solidFill>
                  <a:schemeClr val="accent1"/>
                </a:solidFill>
              </a:rPr>
              <a:t>2017 - 54 projektů/98 mil EUR – 5 s CZ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accent1"/>
                </a:solidFill>
              </a:rPr>
              <a:t>4. výzva</a:t>
            </a:r>
            <a:r>
              <a:rPr lang="cs-CZ" sz="1800" dirty="0" smtClean="0">
                <a:solidFill>
                  <a:schemeClr val="accent1"/>
                </a:solidFill>
              </a:rPr>
              <a:t> – otevřena 7. 5. 2018, potrvá do 22. 6. 2018  (12.00 SEČ ) – 7 týdnů, tj. kratší než 3. výzva, </a:t>
            </a:r>
            <a:r>
              <a:rPr lang="cs-CZ" altLang="en-US" sz="1800" dirty="0" smtClean="0">
                <a:solidFill>
                  <a:schemeClr val="accent1"/>
                </a:solidFill>
              </a:rPr>
              <a:t>celá </a:t>
            </a:r>
            <a:r>
              <a:rPr lang="cs-CZ" altLang="en-US" sz="1800" dirty="0">
                <a:solidFill>
                  <a:schemeClr val="accent1"/>
                </a:solidFill>
              </a:rPr>
              <a:t>zbývající </a:t>
            </a:r>
            <a:r>
              <a:rPr lang="cs-CZ" altLang="en-US" sz="1800" dirty="0" smtClean="0">
                <a:solidFill>
                  <a:schemeClr val="accent1"/>
                </a:solidFill>
              </a:rPr>
              <a:t>alokace (cca 74mil EUR) podle </a:t>
            </a:r>
            <a:r>
              <a:rPr lang="cs-CZ" altLang="en-US" sz="1800" dirty="0">
                <a:solidFill>
                  <a:schemeClr val="accent1"/>
                </a:solidFill>
              </a:rPr>
              <a:t>jednotlivých </a:t>
            </a:r>
            <a:r>
              <a:rPr lang="cs-CZ" altLang="en-US" sz="1800" dirty="0" smtClean="0">
                <a:solidFill>
                  <a:schemeClr val="accent1"/>
                </a:solidFill>
              </a:rPr>
              <a:t>priorit, otevřeny všechny priority, schvalování </a:t>
            </a:r>
            <a:r>
              <a:rPr lang="cs-CZ" altLang="en-US" sz="1800" dirty="0">
                <a:solidFill>
                  <a:schemeClr val="accent1"/>
                </a:solidFill>
              </a:rPr>
              <a:t>předložených </a:t>
            </a:r>
            <a:r>
              <a:rPr lang="cs-CZ" altLang="en-US" sz="1800" dirty="0" smtClean="0">
                <a:solidFill>
                  <a:schemeClr val="accent1"/>
                </a:solidFill>
              </a:rPr>
              <a:t>žádostí bude nejdříve na konci 2018; d</a:t>
            </a:r>
            <a:r>
              <a:rPr lang="cs-CZ" sz="1800" dirty="0" smtClean="0">
                <a:solidFill>
                  <a:schemeClr val="accent1"/>
                </a:solidFill>
              </a:rPr>
              <a:t>ostupný </a:t>
            </a:r>
            <a:r>
              <a:rPr lang="cs-CZ" sz="1800" dirty="0">
                <a:solidFill>
                  <a:schemeClr val="accent1"/>
                </a:solidFill>
              </a:rPr>
              <a:t>rozpočet podle priorit nehraje roli při </a:t>
            </a:r>
            <a:r>
              <a:rPr lang="cs-CZ" sz="1800" dirty="0" smtClean="0">
                <a:solidFill>
                  <a:schemeClr val="accent1"/>
                </a:solidFill>
              </a:rPr>
              <a:t>hodnocení - přesun </a:t>
            </a:r>
            <a:r>
              <a:rPr lang="cs-CZ" sz="1800" dirty="0">
                <a:solidFill>
                  <a:schemeClr val="accent1"/>
                </a:solidFill>
              </a:rPr>
              <a:t>financí mezi prioritami možný po rozhodnutí </a:t>
            </a:r>
            <a:r>
              <a:rPr lang="cs-CZ" sz="1800" dirty="0" smtClean="0">
                <a:solidFill>
                  <a:schemeClr val="accent1"/>
                </a:solidFill>
              </a:rPr>
              <a:t>MV, kvalita projektů</a:t>
            </a:r>
            <a:endParaRPr lang="en-GB" altLang="en-US" sz="1800" dirty="0">
              <a:solidFill>
                <a:schemeClr val="accent1"/>
              </a:solidFill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altLang="en-US" sz="1800" dirty="0" smtClean="0">
              <a:solidFill>
                <a:schemeClr val="accent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Finance na projekty</a:t>
            </a:r>
            <a:endParaRPr lang="cs-CZ" sz="2800" dirty="0"/>
          </a:p>
        </p:txBody>
      </p:sp>
      <p:pic>
        <p:nvPicPr>
          <p:cNvPr id="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519838"/>
            <a:ext cx="779906" cy="638520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121" y="5733256"/>
            <a:ext cx="1124956" cy="983006"/>
          </a:xfrm>
          <a:prstGeom prst="rect">
            <a:avLst/>
          </a:prstGeom>
        </p:spPr>
      </p:pic>
      <p:pic>
        <p:nvPicPr>
          <p:cNvPr id="12" name="Imag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086" y="542032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9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lvl="0"/>
            <a:endParaRPr lang="cs-CZ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lvl="0"/>
            <a:r>
              <a:rPr lang="cs-CZ" dirty="0" smtClean="0">
                <a:solidFill>
                  <a:schemeClr val="accent1"/>
                </a:solidFill>
                <a:ea typeface="Arial" charset="0"/>
                <a:cs typeface="Arial" charset="0"/>
              </a:rPr>
              <a:t>Celý </a:t>
            </a:r>
            <a:r>
              <a:rPr lang="cs-CZ" dirty="0">
                <a:solidFill>
                  <a:schemeClr val="accent1"/>
                </a:solidFill>
                <a:ea typeface="Arial" charset="0"/>
                <a:cs typeface="Arial" charset="0"/>
              </a:rPr>
              <a:t>zbývající rozpočet programu </a:t>
            </a:r>
            <a:r>
              <a:rPr lang="en-US" dirty="0">
                <a:solidFill>
                  <a:schemeClr val="accent1"/>
                </a:solidFill>
                <a:ea typeface="Arial" charset="0"/>
                <a:cs typeface="Arial" charset="0"/>
              </a:rPr>
              <a:t>(74</a:t>
            </a:r>
            <a:r>
              <a:rPr lang="cs-CZ" dirty="0">
                <a:solidFill>
                  <a:schemeClr val="accent1"/>
                </a:solidFill>
                <a:ea typeface="Arial" charset="0"/>
                <a:cs typeface="Arial" charset="0"/>
              </a:rPr>
              <a:t> mil. Eur</a:t>
            </a:r>
            <a:r>
              <a:rPr lang="en-US" dirty="0" smtClean="0">
                <a:solidFill>
                  <a:schemeClr val="accent1"/>
                </a:solidFill>
                <a:ea typeface="Arial" charset="0"/>
                <a:cs typeface="Arial" charset="0"/>
              </a:rPr>
              <a:t>)</a:t>
            </a:r>
            <a:endParaRPr lang="en-US" dirty="0">
              <a:solidFill>
                <a:schemeClr val="accent1"/>
              </a:solidFill>
              <a:ea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výzvy</a:t>
            </a: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2060848"/>
            <a:ext cx="5515175" cy="39394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792917"/>
            <a:ext cx="854483" cy="1256260"/>
          </a:xfrm>
          <a:prstGeom prst="rect">
            <a:avLst/>
          </a:prstGeom>
        </p:spPr>
      </p:pic>
      <p:pic>
        <p:nvPicPr>
          <p:cNvPr id="6" name="Imag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 noChangeAspect="1"/>
          </p:cNvGrpSpPr>
          <p:nvPr/>
        </p:nvGrpSpPr>
        <p:grpSpPr>
          <a:xfrm>
            <a:off x="179512" y="3436730"/>
            <a:ext cx="1607074" cy="1187648"/>
            <a:chOff x="5074581" y="2961418"/>
            <a:chExt cx="3600300" cy="2519670"/>
          </a:xfrm>
        </p:grpSpPr>
        <p:pic>
          <p:nvPicPr>
            <p:cNvPr id="8" name="Picture 6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4781" y="4221417"/>
              <a:ext cx="1800100" cy="1259456"/>
            </a:xfrm>
            <a:prstGeom prst="rect">
              <a:avLst/>
            </a:prstGeom>
          </p:spPr>
        </p:pic>
        <p:pic>
          <p:nvPicPr>
            <p:cNvPr id="9" name="Picture 7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681" y="2961418"/>
              <a:ext cx="1800200" cy="1260000"/>
            </a:xfrm>
            <a:prstGeom prst="rect">
              <a:avLst/>
            </a:prstGeom>
          </p:spPr>
        </p:pic>
        <p:pic>
          <p:nvPicPr>
            <p:cNvPr id="10" name="Picture 8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4881" y="2961963"/>
              <a:ext cx="1800000" cy="1260000"/>
            </a:xfrm>
            <a:prstGeom prst="rect">
              <a:avLst/>
            </a:prstGeom>
          </p:spPr>
        </p:pic>
        <p:pic>
          <p:nvPicPr>
            <p:cNvPr id="11" name="Picture 9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581" y="4221417"/>
              <a:ext cx="1800200" cy="12596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008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6105</TotalTime>
  <Words>667</Words>
  <Application>Microsoft Office PowerPoint</Application>
  <PresentationFormat>Předvádění na obrazovce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Interact III</vt:lpstr>
      <vt:lpstr>Prezentace aplikace PowerPoint</vt:lpstr>
      <vt:lpstr>Stav po 3 výzvách – počet projektů</vt:lpstr>
      <vt:lpstr>706 příjemců =&gt; 184 schválených projektů </vt:lpstr>
      <vt:lpstr>Stav po 3 výzvách - partneři</vt:lpstr>
      <vt:lpstr>Česká republika ve 3. výzvách – 26 partnerů</vt:lpstr>
      <vt:lpstr>Česká republika ve 3 výzvách</vt:lpstr>
      <vt:lpstr>Projekty Česká republika</vt:lpstr>
      <vt:lpstr>Finance na projekty</vt:lpstr>
      <vt:lpstr>Rozpočet výzvy</vt:lpstr>
      <vt:lpstr>Tematická koncentrace</vt:lpstr>
      <vt:lpstr>4. výzva</vt:lpstr>
      <vt:lpstr>4. výzva - novinky</vt:lpstr>
      <vt:lpstr>4. výzva - novinky</vt:lpstr>
      <vt:lpstr>Prezentace aplikace PowerPoint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Štollová Alice</cp:lastModifiedBy>
  <cp:revision>458</cp:revision>
  <cp:lastPrinted>2012-11-20T11:29:07Z</cp:lastPrinted>
  <dcterms:created xsi:type="dcterms:W3CDTF">2012-11-21T12:13:20Z</dcterms:created>
  <dcterms:modified xsi:type="dcterms:W3CDTF">2018-05-17T13:14:16Z</dcterms:modified>
</cp:coreProperties>
</file>