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5" r:id="rId3"/>
  </p:sldMasterIdLst>
  <p:notesMasterIdLst>
    <p:notesMasterId r:id="rId28"/>
  </p:notesMasterIdLst>
  <p:handoutMasterIdLst>
    <p:handoutMasterId r:id="rId29"/>
  </p:handoutMasterIdLst>
  <p:sldIdLst>
    <p:sldId id="1319" r:id="rId4"/>
    <p:sldId id="1368" r:id="rId5"/>
    <p:sldId id="1340" r:id="rId6"/>
    <p:sldId id="1352" r:id="rId7"/>
    <p:sldId id="1375" r:id="rId8"/>
    <p:sldId id="1376" r:id="rId9"/>
    <p:sldId id="1377" r:id="rId10"/>
    <p:sldId id="1378" r:id="rId11"/>
    <p:sldId id="1379" r:id="rId12"/>
    <p:sldId id="1380" r:id="rId13"/>
    <p:sldId id="1381" r:id="rId14"/>
    <p:sldId id="1382" r:id="rId15"/>
    <p:sldId id="1383" r:id="rId16"/>
    <p:sldId id="1370" r:id="rId17"/>
    <p:sldId id="1345" r:id="rId18"/>
    <p:sldId id="1371" r:id="rId19"/>
    <p:sldId id="1372" r:id="rId20"/>
    <p:sldId id="1384" r:id="rId21"/>
    <p:sldId id="1385" r:id="rId22"/>
    <p:sldId id="1374" r:id="rId23"/>
    <p:sldId id="1386" r:id="rId24"/>
    <p:sldId id="1387" r:id="rId25"/>
    <p:sldId id="1388" r:id="rId26"/>
    <p:sldId id="1342" r:id="rId27"/>
  </p:sldIdLst>
  <p:sldSz cx="9144000" cy="6858000" type="screen4x3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64AAE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64AAE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64AAE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64AAE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64AAE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64AAE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64AAE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64AAE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64AAE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552">
          <p15:clr>
            <a:srgbClr val="A4A3A4"/>
          </p15:clr>
        </p15:guide>
        <p15:guide id="2" pos="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235B2"/>
    <a:srgbClr val="02359E"/>
    <a:srgbClr val="0235C6"/>
    <a:srgbClr val="0233BE"/>
    <a:srgbClr val="003399"/>
    <a:srgbClr val="4D4D4D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74" autoAdjust="0"/>
    <p:restoredTop sz="94137" autoAdjust="0"/>
  </p:normalViewPr>
  <p:slideViewPr>
    <p:cSldViewPr>
      <p:cViewPr varScale="1">
        <p:scale>
          <a:sx n="126" d="100"/>
          <a:sy n="126" d="100"/>
        </p:scale>
        <p:origin x="-1626" y="-84"/>
      </p:cViewPr>
      <p:guideLst>
        <p:guide orient="horz" pos="3552"/>
        <p:guide pos="24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934" y="-7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0" rIns="91248" bIns="456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0" rIns="91248" bIns="456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1339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0" rIns="91248" bIns="456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0" rIns="91248" bIns="456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6A826F2-5060-46D7-B469-A977B5AD7A3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61753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0" rIns="91248" bIns="456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0" rIns="91248" bIns="456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4538"/>
            <a:ext cx="4960938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0" rIns="91248" bIns="456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Klepnutím lze upravit styly předlohy textu.</a:t>
            </a:r>
          </a:p>
          <a:p>
            <a:pPr lvl="1"/>
            <a:r>
              <a:rPr lang="cs-CZ" altLang="cs-CZ" noProof="0" smtClean="0"/>
              <a:t>Druhá úroveň</a:t>
            </a:r>
          </a:p>
          <a:p>
            <a:pPr lvl="2"/>
            <a:r>
              <a:rPr lang="cs-CZ" altLang="cs-CZ" noProof="0" smtClean="0"/>
              <a:t>Třetí úroveň</a:t>
            </a:r>
          </a:p>
          <a:p>
            <a:pPr lvl="3"/>
            <a:r>
              <a:rPr lang="cs-CZ" altLang="cs-CZ" noProof="0" smtClean="0"/>
              <a:t>Čtvrtá úroveň</a:t>
            </a:r>
          </a:p>
          <a:p>
            <a:pPr lvl="4"/>
            <a:r>
              <a:rPr lang="cs-CZ" alt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1339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0" rIns="91248" bIns="456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0" rIns="91248" bIns="456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57E7286-B73B-42E4-8DDE-4CF4094BA6C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69359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52C7FC7E-E70D-4562-A168-762F71589DB7}" type="slidenum">
              <a:rPr lang="cs-CZ" altLang="cs-CZ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</a:t>
            </a:fld>
            <a:endParaRPr lang="cs-CZ" altLang="cs-CZ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341563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9BFA1-A16D-4BEB-AC4B-6533BB951BC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5192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FD17C-AE36-4046-B46E-7165489827A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4066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8CF9C-CF06-4009-9C1B-36DA13F02DA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7581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1232747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415315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1897677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323622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1561882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2970847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21607899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1309414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9B010-5E4E-48D2-BEAC-833C1FFD565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372414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2340115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37999223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itchFamily="18" charset="0"/>
              </a:rPr>
              <a:t>                 	  		</a:t>
            </a:r>
          </a:p>
        </p:txBody>
      </p:sp>
    </p:spTree>
    <p:extLst>
      <p:ext uri="{BB962C8B-B14F-4D97-AF65-F5344CB8AC3E}">
        <p14:creationId xmlns:p14="http://schemas.microsoft.com/office/powerpoint/2010/main" val="671853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713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31613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1142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7648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2122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978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2982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F03A1-CF7B-4E6B-8635-33F69473705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65844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28241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13696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1221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966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F5962-BEAA-4561-A61A-3F6C2F6A586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976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8C5F4-A814-40BD-9CCF-C97C6511764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4153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921D7-1181-4C1C-91B4-C1F6316032E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86600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865ED-22A0-4198-8E77-67E22AB8EB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15502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8E8B0-DD7F-4E83-ABD8-7C6B92E8A80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1103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579E4-BECF-4E88-A1EE-91797705A5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4165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09600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 b="1" smtClean="0">
                <a:solidFill>
                  <a:srgbClr val="0000CC"/>
                </a:solidFill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  <a:p>
            <a:pPr>
              <a:defRPr/>
            </a:pPr>
            <a:r>
              <a:rPr lang="cs-CZ" altLang="cs-CZ">
                <a:latin typeface="Book Antiqua" panose="02040602050305030304" pitchFamily="18" charset="0"/>
              </a:rPr>
              <a:t>                 	  		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29014798-FB2A-44CF-AB10-3313AA6C618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pic>
        <p:nvPicPr>
          <p:cNvPr id="2" name="Picture 10" descr="C:\Lada\IBRS\template\podklady\textova str hlavicka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11"/>
          <p:cNvSpPr>
            <a:spLocks noChangeShapeType="1"/>
          </p:cNvSpPr>
          <p:nvPr userDrawn="1"/>
        </p:nvSpPr>
        <p:spPr bwMode="auto">
          <a:xfrm>
            <a:off x="2209800" y="6172200"/>
            <a:ext cx="6553200" cy="0"/>
          </a:xfrm>
          <a:prstGeom prst="line">
            <a:avLst/>
          </a:prstGeom>
          <a:noFill/>
          <a:ln w="508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2" r:id="rId2"/>
    <p:sldLayoutId id="2147483691" r:id="rId3"/>
    <p:sldLayoutId id="2147483690" r:id="rId4"/>
    <p:sldLayoutId id="2147483689" r:id="rId5"/>
    <p:sldLayoutId id="2147483688" r:id="rId6"/>
    <p:sldLayoutId id="2147483687" r:id="rId7"/>
    <p:sldLayoutId id="2147483686" r:id="rId8"/>
    <p:sldLayoutId id="2147483685" r:id="rId9"/>
    <p:sldLayoutId id="2147483684" r:id="rId10"/>
    <p:sldLayoutId id="214748368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09600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 b="1">
                <a:solidFill>
                  <a:srgbClr val="0000CC"/>
                </a:solidFill>
                <a:latin typeface="Book Antiqua" pitchFamily="18" charset="0"/>
              </a:defRPr>
            </a:lvl1pPr>
          </a:lstStyle>
          <a:p>
            <a:pPr>
              <a:defRPr/>
            </a:pPr>
            <a:endParaRPr lang="cs-CZ" altLang="cs-CZ">
              <a:latin typeface="+mn-lt"/>
            </a:endParaRPr>
          </a:p>
          <a:p>
            <a:pPr>
              <a:defRPr/>
            </a:pPr>
            <a:r>
              <a:rPr lang="cs-CZ" altLang="cs-CZ"/>
              <a:t>                 	  		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F409C-1527-4DF5-BECD-714241DD303B}" type="datetimeFigureOut">
              <a:rPr lang="cs-CZ" smtClean="0"/>
              <a:t>11.7.2017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75B05-3275-495D-8C72-A72A06ACA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9470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kazdydenpomahame.cz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horejsek@ibrs.cz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Stock_000006113599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43063"/>
            <a:ext cx="7835900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 descr="C:\Lada\IBRS\template\podklady\titulni str patic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49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8"/>
          <p:cNvSpPr>
            <a:spLocks noChangeArrowheads="1"/>
          </p:cNvSpPr>
          <p:nvPr/>
        </p:nvSpPr>
        <p:spPr bwMode="auto">
          <a:xfrm>
            <a:off x="381000" y="1828800"/>
            <a:ext cx="8153400" cy="12954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4800" dirty="0">
                <a:solidFill>
                  <a:schemeClr val="bg1"/>
                </a:solidFill>
                <a:latin typeface="Impact" panose="020B0806030902050204" pitchFamily="34" charset="0"/>
              </a:rPr>
              <a:t>Informovanost o fondech EU</a:t>
            </a:r>
          </a:p>
          <a:p>
            <a:pPr algn="l" eaLnBrk="1" hangingPunct="1">
              <a:lnSpc>
                <a:spcPct val="85000"/>
              </a:lnSpc>
            </a:pPr>
            <a:r>
              <a:rPr lang="cs-CZ" altLang="cs-CZ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Červen 2017</a:t>
            </a:r>
            <a:endParaRPr lang="cs-CZ" altLang="cs-CZ" sz="4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16390" name="Picture 29" descr="D:\Ivana\Online panel\PROJEKTY\Eurofondy\mmr_cr_rg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39820"/>
            <a:ext cx="3168352" cy="684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710803"/>
            <a:ext cx="1944216" cy="697821"/>
          </a:xfrm>
          <a:prstGeom prst="rect">
            <a:avLst/>
          </a:prstGeom>
        </p:spPr>
      </p:pic>
      <p:pic>
        <p:nvPicPr>
          <p:cNvPr id="82946" name="Picture 2" descr="N:\OBECNÉ\Loga 2014-2020\OPTP\RGB\JPG\CZ_RO_B_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6" y="240142"/>
            <a:ext cx="3887416" cy="121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10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334000"/>
            <a:ext cx="7862888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Q6)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Co vás napadne, když se řekne Evropské fondy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(N=1500)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69194"/>
            <a:ext cx="8488809" cy="392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00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49296"/>
            <a:ext cx="8695210" cy="3670392"/>
          </a:xfrm>
          <a:prstGeom prst="rect">
            <a:avLst/>
          </a:prstGeom>
        </p:spPr>
      </p:pic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Oval 9"/>
          <p:cNvSpPr>
            <a:spLocks noChangeArrowheads="1"/>
          </p:cNvSpPr>
          <p:nvPr/>
        </p:nvSpPr>
        <p:spPr bwMode="auto">
          <a:xfrm>
            <a:off x="578421" y="760972"/>
            <a:ext cx="746517" cy="683298"/>
          </a:xfrm>
          <a:prstGeom prst="ellipse">
            <a:avLst/>
          </a:prstGeom>
          <a:solidFill>
            <a:srgbClr val="0066CC"/>
          </a:solidFill>
          <a:ln w="31750">
            <a:solidFill>
              <a:srgbClr val="0066CC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5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39%</a:t>
            </a:r>
            <a:endParaRPr lang="cs-CZ" altLang="cs-CZ" sz="25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09" name="Text Box 35"/>
          <p:cNvSpPr txBox="1">
            <a:spLocks noChangeArrowheads="1"/>
          </p:cNvSpPr>
          <p:nvPr/>
        </p:nvSpPr>
        <p:spPr bwMode="auto">
          <a:xfrm>
            <a:off x="1582688" y="886619"/>
            <a:ext cx="169316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</a:rPr>
              <a:t>ano</a:t>
            </a:r>
            <a:endParaRPr lang="cs-CZ" altLang="cs-CZ" sz="28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1510" name="Oval 15"/>
          <p:cNvSpPr>
            <a:spLocks noChangeArrowheads="1"/>
          </p:cNvSpPr>
          <p:nvPr/>
        </p:nvSpPr>
        <p:spPr bwMode="auto">
          <a:xfrm>
            <a:off x="3491880" y="764704"/>
            <a:ext cx="699592" cy="676064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5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39%</a:t>
            </a:r>
            <a:endParaRPr lang="cs-CZ" altLang="cs-CZ" sz="25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11" name="Text Box 35"/>
          <p:cNvSpPr txBox="1">
            <a:spLocks noChangeArrowheads="1"/>
          </p:cNvSpPr>
          <p:nvPr/>
        </p:nvSpPr>
        <p:spPr bwMode="auto">
          <a:xfrm>
            <a:off x="4292005" y="877445"/>
            <a:ext cx="2080195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FF0000"/>
                </a:solidFill>
                <a:latin typeface="Impact" panose="020B0806030902050204" pitchFamily="34" charset="0"/>
              </a:rPr>
              <a:t>ne</a:t>
            </a:r>
            <a:endParaRPr lang="cs-CZ" altLang="cs-CZ" sz="28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11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6705600" y="5012148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229200"/>
            <a:ext cx="7862888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Q7a)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Řekl(a) byste, že peníze z evropských fondů jsou v ČR: využívány podle jasných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pravidel? (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N=1500) Q8a) Proč si to myslíte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(respondenti, kteří si myslí, že ne N=583)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300192" y="801486"/>
            <a:ext cx="645840" cy="63204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2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22%</a:t>
            </a:r>
            <a:endParaRPr lang="cs-CZ" altLang="cs-CZ" sz="22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7090048" y="884678"/>
            <a:ext cx="1181593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nevím</a:t>
            </a:r>
            <a:endParaRPr lang="cs-CZ" altLang="cs-CZ" sz="28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81000" y="304800"/>
            <a:ext cx="8565730" cy="45114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Peníze z EU fondů:  využívány podle jasných pravidel </a:t>
            </a:r>
            <a:endParaRPr lang="cs-CZ" altLang="cs-CZ" sz="2800" b="1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>
            <a:off x="4278357" y="1378457"/>
            <a:ext cx="0" cy="504056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7665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19410"/>
            <a:ext cx="8602662" cy="3293766"/>
          </a:xfrm>
          <a:prstGeom prst="rect">
            <a:avLst/>
          </a:prstGeom>
        </p:spPr>
      </p:pic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Oval 9"/>
          <p:cNvSpPr>
            <a:spLocks noChangeArrowheads="1"/>
          </p:cNvSpPr>
          <p:nvPr/>
        </p:nvSpPr>
        <p:spPr bwMode="auto">
          <a:xfrm>
            <a:off x="578421" y="760972"/>
            <a:ext cx="746517" cy="683298"/>
          </a:xfrm>
          <a:prstGeom prst="ellipse">
            <a:avLst/>
          </a:prstGeom>
          <a:solidFill>
            <a:srgbClr val="0066CC"/>
          </a:solidFill>
          <a:ln w="31750">
            <a:solidFill>
              <a:srgbClr val="0066CC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5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38%</a:t>
            </a:r>
            <a:endParaRPr lang="cs-CZ" altLang="cs-CZ" sz="25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09" name="Text Box 35"/>
          <p:cNvSpPr txBox="1">
            <a:spLocks noChangeArrowheads="1"/>
          </p:cNvSpPr>
          <p:nvPr/>
        </p:nvSpPr>
        <p:spPr bwMode="auto">
          <a:xfrm>
            <a:off x="1582688" y="886619"/>
            <a:ext cx="169316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</a:rPr>
              <a:t>ano</a:t>
            </a:r>
            <a:endParaRPr lang="cs-CZ" altLang="cs-CZ" sz="28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1510" name="Oval 15"/>
          <p:cNvSpPr>
            <a:spLocks noChangeArrowheads="1"/>
          </p:cNvSpPr>
          <p:nvPr/>
        </p:nvSpPr>
        <p:spPr bwMode="auto">
          <a:xfrm>
            <a:off x="3491880" y="764704"/>
            <a:ext cx="699592" cy="676064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5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42%</a:t>
            </a:r>
            <a:endParaRPr lang="cs-CZ" altLang="cs-CZ" sz="25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11" name="Text Box 35"/>
          <p:cNvSpPr txBox="1">
            <a:spLocks noChangeArrowheads="1"/>
          </p:cNvSpPr>
          <p:nvPr/>
        </p:nvSpPr>
        <p:spPr bwMode="auto">
          <a:xfrm>
            <a:off x="4292005" y="877445"/>
            <a:ext cx="2080195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FF0000"/>
                </a:solidFill>
                <a:latin typeface="Impact" panose="020B0806030902050204" pitchFamily="34" charset="0"/>
              </a:rPr>
              <a:t>ne</a:t>
            </a:r>
            <a:endParaRPr lang="cs-CZ" altLang="cs-CZ" sz="28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12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6705600" y="5012148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229200"/>
            <a:ext cx="7862888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Q7b)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Řekl(a) byste, že peníze z evropských fondů jsou v ČR: 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jejich využívání je důsledně kontrolováno? (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N=1500)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Q8b)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Proč si to myslíte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(respondenti, kteří si myslí, že ne N=623)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300192" y="801486"/>
            <a:ext cx="645840" cy="63204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2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20%</a:t>
            </a:r>
            <a:endParaRPr lang="cs-CZ" altLang="cs-CZ" sz="22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7090048" y="884678"/>
            <a:ext cx="1181593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nevím</a:t>
            </a:r>
            <a:endParaRPr lang="cs-CZ" altLang="cs-CZ" sz="28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179512" y="304800"/>
            <a:ext cx="8964488" cy="45114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Peníze z EU fondů: jejich využívání je důsledně kontrolováno</a:t>
            </a:r>
            <a:endParaRPr lang="cs-CZ" altLang="cs-CZ" sz="2800" b="1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>
            <a:off x="4278357" y="1378457"/>
            <a:ext cx="0" cy="504056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0585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376908"/>
            <a:ext cx="8001000" cy="3924300"/>
          </a:xfrm>
          <a:prstGeom prst="rect">
            <a:avLst/>
          </a:prstGeom>
        </p:spPr>
      </p:pic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Oval 9"/>
          <p:cNvSpPr>
            <a:spLocks noChangeArrowheads="1"/>
          </p:cNvSpPr>
          <p:nvPr/>
        </p:nvSpPr>
        <p:spPr bwMode="auto">
          <a:xfrm>
            <a:off x="578421" y="764704"/>
            <a:ext cx="681211" cy="679566"/>
          </a:xfrm>
          <a:prstGeom prst="ellipse">
            <a:avLst/>
          </a:prstGeom>
          <a:solidFill>
            <a:srgbClr val="0066CC"/>
          </a:solidFill>
          <a:ln w="31750">
            <a:solidFill>
              <a:srgbClr val="0066CC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4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31%</a:t>
            </a:r>
            <a:endParaRPr lang="cs-CZ" altLang="cs-CZ" sz="24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09" name="Text Box 35"/>
          <p:cNvSpPr txBox="1">
            <a:spLocks noChangeArrowheads="1"/>
          </p:cNvSpPr>
          <p:nvPr/>
        </p:nvSpPr>
        <p:spPr bwMode="auto">
          <a:xfrm>
            <a:off x="1582688" y="886619"/>
            <a:ext cx="169316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</a:rPr>
              <a:t>ano</a:t>
            </a:r>
            <a:endParaRPr lang="cs-CZ" altLang="cs-CZ" sz="28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1510" name="Oval 15"/>
          <p:cNvSpPr>
            <a:spLocks noChangeArrowheads="1"/>
          </p:cNvSpPr>
          <p:nvPr/>
        </p:nvSpPr>
        <p:spPr bwMode="auto">
          <a:xfrm>
            <a:off x="3491879" y="755947"/>
            <a:ext cx="786477" cy="684821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6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45%</a:t>
            </a:r>
            <a:endParaRPr lang="cs-CZ" altLang="cs-CZ" sz="26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11" name="Text Box 35"/>
          <p:cNvSpPr txBox="1">
            <a:spLocks noChangeArrowheads="1"/>
          </p:cNvSpPr>
          <p:nvPr/>
        </p:nvSpPr>
        <p:spPr bwMode="auto">
          <a:xfrm>
            <a:off x="4292005" y="877445"/>
            <a:ext cx="2080195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FF0000"/>
                </a:solidFill>
                <a:latin typeface="Impact" panose="020B0806030902050204" pitchFamily="34" charset="0"/>
              </a:rPr>
              <a:t>ne</a:t>
            </a:r>
            <a:endParaRPr lang="cs-CZ" altLang="cs-CZ" sz="28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13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6705600" y="5012148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229200"/>
            <a:ext cx="7862888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Q7c)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Řekl(a) byste, že peníze z evropských fondů jsou v ČR: 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jejich využití je dostatečně průhledné, transparentní? (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N=1500)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Q8c)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Proč si to myslíte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(respondenti, kteří si myslí, že ne N=677)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300192" y="801486"/>
            <a:ext cx="645840" cy="63204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2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24%</a:t>
            </a:r>
            <a:endParaRPr lang="cs-CZ" altLang="cs-CZ" sz="22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7090048" y="884678"/>
            <a:ext cx="1181593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nevím</a:t>
            </a:r>
            <a:endParaRPr lang="cs-CZ" altLang="cs-CZ" sz="28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81000" y="304800"/>
            <a:ext cx="8545190" cy="45114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Peníze z EU fondů: jejich využití průhledné, transparentní</a:t>
            </a:r>
            <a:endParaRPr lang="cs-CZ" altLang="cs-CZ" sz="2800" b="1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>
            <a:off x="4572000" y="1268760"/>
            <a:ext cx="0" cy="504056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253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91440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8"/>
          <p:cNvSpPr>
            <a:spLocks noChangeArrowheads="1"/>
          </p:cNvSpPr>
          <p:nvPr/>
        </p:nvSpPr>
        <p:spPr bwMode="auto">
          <a:xfrm>
            <a:off x="381000" y="304800"/>
            <a:ext cx="84582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Nízké povědomí </a:t>
            </a:r>
            <a:r>
              <a:rPr lang="cs-CZ" altLang="cs-CZ" sz="2800" b="1" dirty="0">
                <a:solidFill>
                  <a:srgbClr val="0066CC"/>
                </a:solidFill>
                <a:latin typeface="Impact" panose="020B0806030902050204" pitchFamily="34" charset="0"/>
              </a:rPr>
              <a:t>o reklamních kampaních o problematice evropských </a:t>
            </a: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fondů, vyšší u reklam </a:t>
            </a:r>
            <a:r>
              <a:rPr lang="cs-CZ" altLang="cs-CZ" sz="2800" b="1" dirty="0">
                <a:solidFill>
                  <a:srgbClr val="0066CC"/>
                </a:solidFill>
                <a:latin typeface="Impact" panose="020B0806030902050204" pitchFamily="34" charset="0"/>
              </a:rPr>
              <a:t>na podporu projektů z EU </a:t>
            </a: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dotací – u obou však proti minulé vlně pokles.</a:t>
            </a:r>
            <a:endParaRPr lang="cs-CZ" altLang="cs-CZ" sz="25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2532" name="Oval 4"/>
          <p:cNvSpPr>
            <a:spLocks noChangeArrowheads="1"/>
          </p:cNvSpPr>
          <p:nvPr/>
        </p:nvSpPr>
        <p:spPr bwMode="auto">
          <a:xfrm>
            <a:off x="395288" y="3212976"/>
            <a:ext cx="1143000" cy="1143000"/>
          </a:xfrm>
          <a:prstGeom prst="ellipse">
            <a:avLst/>
          </a:prstGeom>
          <a:solidFill>
            <a:srgbClr val="0066CC"/>
          </a:solidFill>
          <a:ln w="31750">
            <a:solidFill>
              <a:srgbClr val="0066CC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32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31%</a:t>
            </a:r>
            <a:endParaRPr lang="cs-CZ" altLang="cs-CZ" sz="32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2533" name="Text Box 35"/>
          <p:cNvSpPr txBox="1">
            <a:spLocks noChangeArrowheads="1"/>
          </p:cNvSpPr>
          <p:nvPr/>
        </p:nvSpPr>
        <p:spPr bwMode="auto">
          <a:xfrm>
            <a:off x="2362200" y="3276476"/>
            <a:ext cx="6477000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>
                <a:solidFill>
                  <a:srgbClr val="0066CC"/>
                </a:solidFill>
                <a:latin typeface="Impact" panose="020B0806030902050204" pitchFamily="34" charset="0"/>
              </a:rPr>
              <a:t>zaznamenalo reklamu na podporu projektů z dotací EU, které se týkaly zaměstnanosti, vybavení škol, nemocnic, infrastruktury</a:t>
            </a:r>
            <a:endParaRPr lang="cs-CZ" altLang="cs-CZ" sz="2200">
              <a:solidFill>
                <a:srgbClr val="0066CC"/>
              </a:solidFill>
            </a:endParaRPr>
          </a:p>
        </p:txBody>
      </p:sp>
      <p:sp>
        <p:nvSpPr>
          <p:cNvPr id="4245510" name="Oval 6"/>
          <p:cNvSpPr>
            <a:spLocks noChangeArrowheads="1"/>
          </p:cNvSpPr>
          <p:nvPr/>
        </p:nvSpPr>
        <p:spPr bwMode="auto">
          <a:xfrm>
            <a:off x="547688" y="1770063"/>
            <a:ext cx="914400" cy="914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txBody>
          <a:bodyPr wrap="none" lIns="90000" tIns="46800" rIns="90000" bIns="46800" anchor="ctr"/>
          <a:lstStyle/>
          <a:p>
            <a:pPr algn="ctr" eaLnBrk="1" hangingPunct="1">
              <a:defRPr/>
            </a:pPr>
            <a:r>
              <a:rPr lang="cs-CZ" altLang="cs-CZ" sz="28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20%</a:t>
            </a:r>
            <a:endParaRPr lang="cs-CZ" altLang="cs-CZ" sz="28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4245511" name="Text Box 35"/>
          <p:cNvSpPr txBox="1">
            <a:spLocks noChangeArrowheads="1"/>
          </p:cNvSpPr>
          <p:nvPr/>
        </p:nvSpPr>
        <p:spPr bwMode="auto">
          <a:xfrm>
            <a:off x="2438400" y="1693863"/>
            <a:ext cx="5157788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zaznamenalo reklamu věnovanou problematice EU fondů</a:t>
            </a:r>
          </a:p>
        </p:txBody>
      </p:sp>
      <p:sp>
        <p:nvSpPr>
          <p:cNvPr id="22536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2117EDD0-3962-462E-A880-11CF565E79C7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14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2548" name="AutoShape 21"/>
          <p:cNvSpPr>
            <a:spLocks noChangeArrowheads="1"/>
          </p:cNvSpPr>
          <p:nvPr/>
        </p:nvSpPr>
        <p:spPr bwMode="auto">
          <a:xfrm>
            <a:off x="6629400" y="2074863"/>
            <a:ext cx="2209800" cy="1066800"/>
          </a:xfrm>
          <a:prstGeom prst="wedgeRoundRectCallout">
            <a:avLst>
              <a:gd name="adj1" fmla="val -76435"/>
              <a:gd name="adj2" fmla="val -25597"/>
              <a:gd name="adj3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/>
            <a:r>
              <a:rPr lang="cs-CZ" altLang="cs-CZ" sz="1500" i="1" dirty="0" smtClean="0">
                <a:solidFill>
                  <a:schemeClr val="bg1"/>
                </a:solidFill>
                <a:latin typeface="Impact" panose="020B0806030902050204" pitchFamily="34" charset="0"/>
              </a:rPr>
              <a:t>financování školství, vzdělání, budování silnic, existence fondů EU, kotlíková dotace, …</a:t>
            </a:r>
            <a:endParaRPr lang="cs-CZ" altLang="cs-CZ" sz="1500" i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2" name="Line 29"/>
          <p:cNvSpPr>
            <a:spLocks noChangeShapeType="1"/>
          </p:cNvSpPr>
          <p:nvPr/>
        </p:nvSpPr>
        <p:spPr bwMode="auto">
          <a:xfrm>
            <a:off x="683568" y="2708920"/>
            <a:ext cx="330199" cy="298450"/>
          </a:xfrm>
          <a:prstGeom prst="line">
            <a:avLst/>
          </a:prstGeom>
          <a:noFill/>
          <a:ln w="38100">
            <a:solidFill>
              <a:schemeClr val="bg1">
                <a:lumMod val="65000"/>
              </a:schemeClr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1033084" y="2736216"/>
            <a:ext cx="62894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- 5%</a:t>
            </a:r>
            <a:endParaRPr lang="cs-CZ" altLang="cs-CZ" sz="15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4" name="Line 29"/>
          <p:cNvSpPr>
            <a:spLocks noChangeShapeType="1"/>
          </p:cNvSpPr>
          <p:nvPr/>
        </p:nvSpPr>
        <p:spPr bwMode="auto">
          <a:xfrm>
            <a:off x="611560" y="4418062"/>
            <a:ext cx="330199" cy="298450"/>
          </a:xfrm>
          <a:prstGeom prst="line">
            <a:avLst/>
          </a:prstGeom>
          <a:noFill/>
          <a:ln w="38100">
            <a:solidFill>
              <a:srgbClr val="0066CC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" name="Text Box 35"/>
          <p:cNvSpPr txBox="1">
            <a:spLocks noChangeArrowheads="1"/>
          </p:cNvSpPr>
          <p:nvPr/>
        </p:nvSpPr>
        <p:spPr bwMode="auto">
          <a:xfrm>
            <a:off x="961076" y="4445358"/>
            <a:ext cx="62894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 smtClean="0">
                <a:solidFill>
                  <a:srgbClr val="0066CC"/>
                </a:solidFill>
                <a:latin typeface="Impact" panose="020B0806030902050204" pitchFamily="34" charset="0"/>
              </a:rPr>
              <a:t>- 6%</a:t>
            </a:r>
            <a:endParaRPr lang="cs-CZ" altLang="cs-CZ" sz="15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6705600" y="4661988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656040" y="4478056"/>
            <a:ext cx="2106304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2/2016: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2,9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81000" y="4869160"/>
            <a:ext cx="8295456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Q9)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Zaznamenal(a) jste v poslední době nějakou reklamu (reklamní/komunikační kampaň) věnující se problematice evropských fondů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(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N=1500)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Q10)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Co bylo hlavním sdělením této reklamy/kampaně?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(respondenti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,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kteří zaznamenali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N=302)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Q11) Zaznamenal(a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) jste nějakou reklamu/kampaň na podporů projektů z dotací EU, které se týkaly zaměstnanosti, vzdělávání  a modernizace vybavení škol a školek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(N=1500)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5"/>
          <p:cNvSpPr txBox="1">
            <a:spLocks noChangeArrowheads="1"/>
          </p:cNvSpPr>
          <p:nvPr/>
        </p:nvSpPr>
        <p:spPr bwMode="auto">
          <a:xfrm>
            <a:off x="899592" y="332656"/>
            <a:ext cx="3352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000" dirty="0">
                <a:solidFill>
                  <a:schemeClr val="bg2"/>
                </a:solidFill>
                <a:latin typeface="Impact" panose="020B0806030902050204" pitchFamily="34" charset="0"/>
              </a:rPr>
              <a:t>Respondentům byla představena kampaň (reklamní spot a vizuál).</a:t>
            </a:r>
          </a:p>
        </p:txBody>
      </p:sp>
      <p:sp>
        <p:nvSpPr>
          <p:cNvPr id="23556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C83D85BB-07B8-4D36-B18E-2C10A9046B60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15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3559" name="Oval 4"/>
          <p:cNvSpPr>
            <a:spLocks noChangeArrowheads="1"/>
          </p:cNvSpPr>
          <p:nvPr/>
        </p:nvSpPr>
        <p:spPr bwMode="auto">
          <a:xfrm>
            <a:off x="1557338" y="1381199"/>
            <a:ext cx="1214437" cy="1252538"/>
          </a:xfrm>
          <a:prstGeom prst="ellipse">
            <a:avLst/>
          </a:prstGeom>
          <a:solidFill>
            <a:srgbClr val="0066CC"/>
          </a:solidFill>
          <a:ln w="31750">
            <a:solidFill>
              <a:srgbClr val="0066CC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40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50%</a:t>
            </a:r>
            <a:endParaRPr lang="cs-CZ" altLang="cs-CZ" sz="40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3560" name="Text Box 35"/>
          <p:cNvSpPr txBox="1">
            <a:spLocks noChangeArrowheads="1"/>
          </p:cNvSpPr>
          <p:nvPr/>
        </p:nvSpPr>
        <p:spPr bwMode="auto">
          <a:xfrm>
            <a:off x="900113" y="2821359"/>
            <a:ext cx="2909887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>
                <a:solidFill>
                  <a:srgbClr val="0066CC"/>
                </a:solidFill>
                <a:latin typeface="Impact" panose="020B0806030902050204" pitchFamily="34" charset="0"/>
              </a:rPr>
              <a:t>zaznamenalo tuto konkrétní reklamu/kampaň </a:t>
            </a:r>
            <a:endParaRPr lang="cs-CZ" altLang="cs-CZ" sz="2200" dirty="0">
              <a:solidFill>
                <a:srgbClr val="0066CC"/>
              </a:solidFill>
            </a:endParaRP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228600" y="4247505"/>
            <a:ext cx="1905000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1800">
                <a:solidFill>
                  <a:schemeClr val="tx1"/>
                </a:solidFill>
                <a:latin typeface="Impact" panose="020B0806030902050204" pitchFamily="34" charset="0"/>
              </a:rPr>
              <a:t>Nejčastěji zaznamenáno prostřednictvím:</a:t>
            </a:r>
          </a:p>
        </p:txBody>
      </p:sp>
      <p:sp>
        <p:nvSpPr>
          <p:cNvPr id="11" name="Text Box 35"/>
          <p:cNvSpPr txBox="1">
            <a:spLocks noChangeArrowheads="1"/>
          </p:cNvSpPr>
          <p:nvPr/>
        </p:nvSpPr>
        <p:spPr bwMode="auto">
          <a:xfrm>
            <a:off x="2667000" y="4917430"/>
            <a:ext cx="10668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>
                <a:solidFill>
                  <a:schemeClr val="tx1"/>
                </a:solidFill>
                <a:latin typeface="Impact" panose="020B0806030902050204" pitchFamily="34" charset="0"/>
              </a:rPr>
              <a:t>Televize</a:t>
            </a:r>
            <a:endParaRPr lang="cs-CZ" altLang="cs-CZ" sz="1800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pic>
        <p:nvPicPr>
          <p:cNvPr id="12" name="Picture 11" descr="https://cdn2.iconfinder.com/data/icons/picons-essentials/57/website-5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14908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 descr="http://sayeedanwar.co.uk/wp-content/uploads/2014/01/tv-serviz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22528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35"/>
          <p:cNvSpPr txBox="1">
            <a:spLocks noChangeArrowheads="1"/>
          </p:cNvSpPr>
          <p:nvPr/>
        </p:nvSpPr>
        <p:spPr bwMode="auto">
          <a:xfrm>
            <a:off x="4457328" y="4530080"/>
            <a:ext cx="9144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1800" b="1" dirty="0" smtClean="0">
                <a:solidFill>
                  <a:schemeClr val="tx1"/>
                </a:solidFill>
                <a:latin typeface="Impact" panose="020B0806030902050204" pitchFamily="34" charset="0"/>
              </a:rPr>
              <a:t>38 </a:t>
            </a:r>
            <a:r>
              <a:rPr lang="cs-CZ" altLang="cs-CZ" sz="1800" b="1" dirty="0">
                <a:solidFill>
                  <a:schemeClr val="tx1"/>
                </a:solidFill>
                <a:latin typeface="Impact" panose="020B0806030902050204" pitchFamily="34" charset="0"/>
              </a:rPr>
              <a:t>%</a:t>
            </a: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5889104" y="4453880"/>
            <a:ext cx="9144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1800" b="1" dirty="0" smtClean="0">
                <a:solidFill>
                  <a:schemeClr val="tx1"/>
                </a:solidFill>
                <a:latin typeface="Impact" panose="020B0806030902050204" pitchFamily="34" charset="0"/>
              </a:rPr>
              <a:t>12 </a:t>
            </a:r>
            <a:r>
              <a:rPr lang="cs-CZ" altLang="cs-CZ" sz="1800" b="1" dirty="0">
                <a:solidFill>
                  <a:schemeClr val="tx1"/>
                </a:solidFill>
                <a:latin typeface="Impact" panose="020B0806030902050204" pitchFamily="34" charset="0"/>
              </a:rPr>
              <a:t>%</a:t>
            </a:r>
          </a:p>
        </p:txBody>
      </p:sp>
      <p:sp>
        <p:nvSpPr>
          <p:cNvPr id="16" name="Text Box 35"/>
          <p:cNvSpPr txBox="1">
            <a:spLocks noChangeArrowheads="1"/>
          </p:cNvSpPr>
          <p:nvPr/>
        </p:nvSpPr>
        <p:spPr bwMode="auto">
          <a:xfrm>
            <a:off x="2895600" y="4453880"/>
            <a:ext cx="9144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1800" b="1" dirty="0" smtClean="0">
                <a:solidFill>
                  <a:schemeClr val="tx1"/>
                </a:solidFill>
                <a:latin typeface="Impact" panose="020B0806030902050204" pitchFamily="34" charset="0"/>
              </a:rPr>
              <a:t>88 </a:t>
            </a:r>
            <a:r>
              <a:rPr lang="cs-CZ" altLang="cs-CZ" sz="1800" b="1" dirty="0">
                <a:solidFill>
                  <a:schemeClr val="tx1"/>
                </a:solidFill>
                <a:latin typeface="Impact" panose="020B0806030902050204" pitchFamily="34" charset="0"/>
              </a:rPr>
              <a:t>%</a:t>
            </a: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4152528" y="4917430"/>
            <a:ext cx="10668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>
                <a:solidFill>
                  <a:schemeClr val="tx1"/>
                </a:solidFill>
                <a:latin typeface="Impact" panose="020B0806030902050204" pitchFamily="34" charset="0"/>
              </a:rPr>
              <a:t>Internet</a:t>
            </a:r>
          </a:p>
        </p:txBody>
      </p:sp>
      <p:sp>
        <p:nvSpPr>
          <p:cNvPr id="18" name="Text Box 35"/>
          <p:cNvSpPr txBox="1">
            <a:spLocks noChangeArrowheads="1"/>
          </p:cNvSpPr>
          <p:nvPr/>
        </p:nvSpPr>
        <p:spPr bwMode="auto">
          <a:xfrm>
            <a:off x="5784304" y="4917430"/>
            <a:ext cx="15240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>
                <a:solidFill>
                  <a:schemeClr val="tx1"/>
                </a:solidFill>
                <a:latin typeface="Impact" panose="020B0806030902050204" pitchFamily="34" charset="0"/>
              </a:rPr>
              <a:t>Noviny</a:t>
            </a:r>
          </a:p>
        </p:txBody>
      </p:sp>
      <p:pic>
        <p:nvPicPr>
          <p:cNvPr id="19" name="Picture 20" descr="D:\Ivana\Online panel\PROJEKTY\Eurofondy\imag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8" t="22397" r="16798" b="22397"/>
          <a:stretch>
            <a:fillRect/>
          </a:stretch>
        </p:blipFill>
        <p:spPr bwMode="auto">
          <a:xfrm>
            <a:off x="5508104" y="4301480"/>
            <a:ext cx="6985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728" y="332656"/>
            <a:ext cx="2613851" cy="3853176"/>
          </a:xfrm>
          <a:prstGeom prst="rect">
            <a:avLst/>
          </a:prstGeom>
        </p:spPr>
      </p:pic>
      <p:sp>
        <p:nvSpPr>
          <p:cNvPr id="21" name="Line 29"/>
          <p:cNvSpPr>
            <a:spLocks noChangeShapeType="1"/>
          </p:cNvSpPr>
          <p:nvPr/>
        </p:nvSpPr>
        <p:spPr bwMode="auto">
          <a:xfrm>
            <a:off x="3017473" y="1845909"/>
            <a:ext cx="330199" cy="298450"/>
          </a:xfrm>
          <a:prstGeom prst="line">
            <a:avLst/>
          </a:prstGeom>
          <a:noFill/>
          <a:ln w="38100">
            <a:solidFill>
              <a:srgbClr val="0066CC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3366989" y="1873205"/>
            <a:ext cx="62894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 smtClean="0">
                <a:solidFill>
                  <a:srgbClr val="0066CC"/>
                </a:solidFill>
                <a:latin typeface="Impact" panose="020B0806030902050204" pitchFamily="34" charset="0"/>
              </a:rPr>
              <a:t>- 8%</a:t>
            </a:r>
            <a:endParaRPr lang="cs-CZ" altLang="cs-CZ" sz="15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732240" y="4878012"/>
            <a:ext cx="210696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3,0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6732240" y="4694080"/>
            <a:ext cx="2106304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2/2016: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2,9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381000" y="5229200"/>
            <a:ext cx="7862888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Q12) Zaznamenal(a) jste tuto konkrétní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reklamu/kampaň? (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N=1500) Q13) Kde všude jste tuto reklamu/kampaň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zaznamenal(a)? (respondenti, kteří zaznamenali N=745)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91440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8"/>
          <p:cNvSpPr>
            <a:spLocks noChangeArrowheads="1"/>
          </p:cNvSpPr>
          <p:nvPr/>
        </p:nvSpPr>
        <p:spPr bwMode="auto">
          <a:xfrm>
            <a:off x="381000" y="304800"/>
            <a:ext cx="7646988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>
                <a:solidFill>
                  <a:srgbClr val="0066CC"/>
                </a:solidFill>
                <a:latin typeface="Impact" panose="020B0806030902050204" pitchFamily="34" charset="0"/>
              </a:rPr>
              <a:t>Atraktivnost </a:t>
            </a: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reklamy klesla na úroveň </a:t>
            </a:r>
            <a:r>
              <a:rPr lang="cs-CZ" altLang="cs-CZ" sz="2800" b="1" dirty="0" err="1" smtClean="0">
                <a:solidFill>
                  <a:srgbClr val="0066CC"/>
                </a:solidFill>
                <a:latin typeface="Impact" panose="020B0806030902050204" pitchFamily="34" charset="0"/>
              </a:rPr>
              <a:t>benchmarku</a:t>
            </a: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, srozumitelnost se drží stále nad úrovní </a:t>
            </a:r>
            <a:r>
              <a:rPr lang="cs-CZ" altLang="cs-CZ" sz="2800" b="1" dirty="0" err="1" smtClean="0">
                <a:solidFill>
                  <a:srgbClr val="0066CC"/>
                </a:solidFill>
                <a:latin typeface="Impact" panose="020B0806030902050204" pitchFamily="34" charset="0"/>
              </a:rPr>
              <a:t>benchmarku</a:t>
            </a: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.</a:t>
            </a:r>
            <a:endParaRPr lang="cs-CZ" altLang="cs-CZ" sz="25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4580" name="Oval 9"/>
          <p:cNvSpPr>
            <a:spLocks noChangeArrowheads="1"/>
          </p:cNvSpPr>
          <p:nvPr/>
        </p:nvSpPr>
        <p:spPr bwMode="auto">
          <a:xfrm>
            <a:off x="812800" y="2001714"/>
            <a:ext cx="1238250" cy="1211262"/>
          </a:xfrm>
          <a:prstGeom prst="ellipse">
            <a:avLst/>
          </a:prstGeom>
          <a:solidFill>
            <a:schemeClr val="folHlink"/>
          </a:solidFill>
          <a:ln w="31750">
            <a:solidFill>
              <a:schemeClr val="folHlink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4000" b="1" dirty="0" smtClean="0">
                <a:solidFill>
                  <a:srgbClr val="FFFFFF"/>
                </a:solidFill>
                <a:latin typeface="Impact" panose="020B0806030902050204" pitchFamily="34" charset="0"/>
              </a:rPr>
              <a:t>60%</a:t>
            </a:r>
            <a:endParaRPr lang="cs-CZ" altLang="cs-CZ" sz="40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4581" name="Text Box 35"/>
          <p:cNvSpPr txBox="1">
            <a:spLocks noChangeArrowheads="1"/>
          </p:cNvSpPr>
          <p:nvPr/>
        </p:nvSpPr>
        <p:spPr bwMode="auto">
          <a:xfrm>
            <a:off x="2794000" y="2373189"/>
            <a:ext cx="18494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>
                <a:solidFill>
                  <a:srgbClr val="B2B2B2"/>
                </a:solidFill>
                <a:latin typeface="Impact" panose="020B0806030902050204" pitchFamily="34" charset="0"/>
              </a:rPr>
              <a:t>atraktivní</a:t>
            </a:r>
            <a:endParaRPr lang="cs-CZ" altLang="cs-CZ" sz="2200">
              <a:solidFill>
                <a:srgbClr val="000000"/>
              </a:solidFill>
            </a:endParaRPr>
          </a:p>
        </p:txBody>
      </p:sp>
      <p:sp>
        <p:nvSpPr>
          <p:cNvPr id="24582" name="Oval 15"/>
          <p:cNvSpPr>
            <a:spLocks noChangeArrowheads="1"/>
          </p:cNvSpPr>
          <p:nvPr/>
        </p:nvSpPr>
        <p:spPr bwMode="auto">
          <a:xfrm>
            <a:off x="755650" y="3598739"/>
            <a:ext cx="1447800" cy="1414462"/>
          </a:xfrm>
          <a:prstGeom prst="ellipse">
            <a:avLst/>
          </a:pr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>
                <a:solidFill>
                  <a:schemeClr val="folHlink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4800" b="1" dirty="0" smtClean="0">
                <a:solidFill>
                  <a:srgbClr val="FFFFFF"/>
                </a:solidFill>
                <a:latin typeface="Impact" panose="020B0806030902050204" pitchFamily="34" charset="0"/>
              </a:rPr>
              <a:t>85%</a:t>
            </a:r>
            <a:endParaRPr lang="cs-CZ" altLang="cs-CZ" sz="48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4583" name="Text Box 35"/>
          <p:cNvSpPr txBox="1">
            <a:spLocks noChangeArrowheads="1"/>
          </p:cNvSpPr>
          <p:nvPr/>
        </p:nvSpPr>
        <p:spPr bwMode="auto">
          <a:xfrm>
            <a:off x="2870200" y="4028951"/>
            <a:ext cx="2278063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>
                <a:solidFill>
                  <a:srgbClr val="0066CC"/>
                </a:solidFill>
                <a:latin typeface="Impact" panose="020B0806030902050204" pitchFamily="34" charset="0"/>
              </a:rPr>
              <a:t>srozumitelná</a:t>
            </a:r>
          </a:p>
        </p:txBody>
      </p:sp>
      <p:sp>
        <p:nvSpPr>
          <p:cNvPr id="24584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33A7D769-8798-4A62-8007-4F2E779B3F39}" type="slidenum">
              <a:rPr lang="cs-CZ" altLang="cs-CZ">
                <a:solidFill>
                  <a:srgbClr val="808080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16</a:t>
            </a:fld>
            <a:endParaRPr lang="cs-CZ" altLang="cs-CZ">
              <a:solidFill>
                <a:srgbClr val="808080"/>
              </a:solidFill>
              <a:latin typeface="Impact" panose="020B0806030902050204" pitchFamily="34" charset="0"/>
            </a:endParaRPr>
          </a:p>
        </p:txBody>
      </p:sp>
      <p:sp>
        <p:nvSpPr>
          <p:cNvPr id="24585" name="Text Box 35"/>
          <p:cNvSpPr txBox="1">
            <a:spLocks noChangeArrowheads="1"/>
          </p:cNvSpPr>
          <p:nvPr/>
        </p:nvSpPr>
        <p:spPr bwMode="auto">
          <a:xfrm>
            <a:off x="2411413" y="1569666"/>
            <a:ext cx="2881312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400">
                <a:solidFill>
                  <a:schemeClr val="tx1"/>
                </a:solidFill>
                <a:latin typeface="Impact" panose="020B0806030902050204" pitchFamily="34" charset="0"/>
              </a:rPr>
              <a:t>Reklama je pro Vás:</a:t>
            </a:r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24586" name="Text Box 35"/>
          <p:cNvSpPr txBox="1">
            <a:spLocks noChangeArrowheads="1"/>
          </p:cNvSpPr>
          <p:nvPr/>
        </p:nvSpPr>
        <p:spPr bwMode="auto">
          <a:xfrm>
            <a:off x="5580063" y="1569666"/>
            <a:ext cx="2879725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400">
                <a:solidFill>
                  <a:schemeClr val="tx1"/>
                </a:solidFill>
                <a:latin typeface="Impact" panose="020B0806030902050204" pitchFamily="34" charset="0"/>
              </a:rPr>
              <a:t>Hodnota benchmarku</a:t>
            </a:r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24587" name="Text Box 35"/>
          <p:cNvSpPr txBox="1">
            <a:spLocks noChangeArrowheads="1"/>
          </p:cNvSpPr>
          <p:nvPr/>
        </p:nvSpPr>
        <p:spPr bwMode="auto">
          <a:xfrm>
            <a:off x="6465888" y="2373189"/>
            <a:ext cx="914400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>
                <a:solidFill>
                  <a:srgbClr val="B2B2B2"/>
                </a:solidFill>
                <a:latin typeface="Impact" panose="020B0806030902050204" pitchFamily="34" charset="0"/>
              </a:rPr>
              <a:t>60%</a:t>
            </a:r>
            <a:endParaRPr lang="cs-CZ" altLang="cs-CZ" sz="2200">
              <a:solidFill>
                <a:srgbClr val="000000"/>
              </a:solidFill>
            </a:endParaRPr>
          </a:p>
        </p:txBody>
      </p:sp>
      <p:sp>
        <p:nvSpPr>
          <p:cNvPr id="24588" name="Text Box 35"/>
          <p:cNvSpPr txBox="1">
            <a:spLocks noChangeArrowheads="1"/>
          </p:cNvSpPr>
          <p:nvPr/>
        </p:nvSpPr>
        <p:spPr bwMode="auto">
          <a:xfrm>
            <a:off x="6465888" y="4005139"/>
            <a:ext cx="914400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>
                <a:solidFill>
                  <a:srgbClr val="0066CC"/>
                </a:solidFill>
                <a:latin typeface="Impact" panose="020B0806030902050204" pitchFamily="34" charset="0"/>
              </a:rPr>
              <a:t>81%</a:t>
            </a:r>
            <a:endParaRPr lang="cs-CZ" altLang="cs-CZ" sz="2200">
              <a:solidFill>
                <a:srgbClr val="0066CC"/>
              </a:solidFill>
            </a:endParaRPr>
          </a:p>
        </p:txBody>
      </p:sp>
      <p:sp>
        <p:nvSpPr>
          <p:cNvPr id="15" name="Line 29"/>
          <p:cNvSpPr>
            <a:spLocks noChangeShapeType="1"/>
          </p:cNvSpPr>
          <p:nvPr/>
        </p:nvSpPr>
        <p:spPr bwMode="auto">
          <a:xfrm>
            <a:off x="1001249" y="5045838"/>
            <a:ext cx="330199" cy="298450"/>
          </a:xfrm>
          <a:prstGeom prst="line">
            <a:avLst/>
          </a:prstGeom>
          <a:noFill/>
          <a:ln w="38100">
            <a:solidFill>
              <a:srgbClr val="0066CC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" name="Text Box 35"/>
          <p:cNvSpPr txBox="1">
            <a:spLocks noChangeArrowheads="1"/>
          </p:cNvSpPr>
          <p:nvPr/>
        </p:nvSpPr>
        <p:spPr bwMode="auto">
          <a:xfrm>
            <a:off x="1350765" y="5073134"/>
            <a:ext cx="62894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 smtClean="0">
                <a:solidFill>
                  <a:srgbClr val="0066CC"/>
                </a:solidFill>
                <a:latin typeface="Impact" panose="020B0806030902050204" pitchFamily="34" charset="0"/>
              </a:rPr>
              <a:t>- 2%</a:t>
            </a:r>
            <a:endParaRPr lang="cs-CZ" altLang="cs-CZ" sz="15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17" name="Line 29"/>
          <p:cNvSpPr>
            <a:spLocks noChangeShapeType="1"/>
          </p:cNvSpPr>
          <p:nvPr/>
        </p:nvSpPr>
        <p:spPr bwMode="auto">
          <a:xfrm>
            <a:off x="1043608" y="3212976"/>
            <a:ext cx="330199" cy="298450"/>
          </a:xfrm>
          <a:prstGeom prst="line">
            <a:avLst/>
          </a:prstGeom>
          <a:noFill/>
          <a:ln w="38100">
            <a:solidFill>
              <a:schemeClr val="bg1">
                <a:lumMod val="65000"/>
              </a:schemeClr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8" name="Text Box 35"/>
          <p:cNvSpPr txBox="1">
            <a:spLocks noChangeArrowheads="1"/>
          </p:cNvSpPr>
          <p:nvPr/>
        </p:nvSpPr>
        <p:spPr bwMode="auto">
          <a:xfrm>
            <a:off x="1393124" y="3240272"/>
            <a:ext cx="62894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- 7%</a:t>
            </a:r>
            <a:endParaRPr lang="cs-CZ" altLang="cs-CZ" sz="15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25" y="340686"/>
            <a:ext cx="780331" cy="1150316"/>
          </a:xfrm>
          <a:prstGeom prst="rect">
            <a:avLst/>
          </a:prstGeom>
        </p:spPr>
      </p:pic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705600" y="5094036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6656040" y="4910104"/>
            <a:ext cx="2106304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2/2016: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2,9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381000" y="5382068"/>
            <a:ext cx="7862888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Q14) </a:t>
            </a:r>
            <a:r>
              <a:rPr lang="pl-PL" altLang="cs-CZ" dirty="0">
                <a:solidFill>
                  <a:schemeClr val="tx1"/>
                </a:solidFill>
                <a:latin typeface="Impact" pitchFamily="34" charset="0"/>
              </a:rPr>
              <a:t>Do jaké míry je pro Vás tato reklama 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atraktivní?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 Q15) </a:t>
            </a:r>
            <a:r>
              <a:rPr lang="pl-PL" altLang="cs-CZ" dirty="0">
                <a:solidFill>
                  <a:schemeClr val="tx1"/>
                </a:solidFill>
                <a:latin typeface="Impact" pitchFamily="34" charset="0"/>
              </a:rPr>
              <a:t>A jak je pro Vás tato reklama srozumitelná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? (N=1500)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91440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8"/>
          <p:cNvSpPr>
            <a:spLocks noChangeArrowheads="1"/>
          </p:cNvSpPr>
          <p:nvPr/>
        </p:nvSpPr>
        <p:spPr bwMode="auto">
          <a:xfrm>
            <a:off x="381000" y="304800"/>
            <a:ext cx="7515125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Nárůst důvěryhodnosti i zjišťování nových informací na základě reklamy.</a:t>
            </a:r>
            <a:endParaRPr lang="cs-CZ" altLang="cs-CZ" sz="25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5604" name="Oval 9"/>
          <p:cNvSpPr>
            <a:spLocks noChangeArrowheads="1"/>
          </p:cNvSpPr>
          <p:nvPr/>
        </p:nvSpPr>
        <p:spPr bwMode="auto">
          <a:xfrm>
            <a:off x="812800" y="1124744"/>
            <a:ext cx="1166912" cy="1102567"/>
          </a:xfrm>
          <a:prstGeom prst="ellipse">
            <a:avLst/>
          </a:prstGeom>
          <a:solidFill>
            <a:schemeClr val="folHlink"/>
          </a:solidFill>
          <a:ln w="31750">
            <a:solidFill>
              <a:schemeClr val="folHlink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4000" b="1" dirty="0" smtClean="0">
                <a:solidFill>
                  <a:srgbClr val="FFFFFF"/>
                </a:solidFill>
                <a:latin typeface="Impact" panose="020B0806030902050204" pitchFamily="34" charset="0"/>
              </a:rPr>
              <a:t>66%</a:t>
            </a:r>
            <a:endParaRPr lang="cs-CZ" altLang="cs-CZ" sz="40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5605" name="Text Box 35"/>
          <p:cNvSpPr txBox="1">
            <a:spLocks noChangeArrowheads="1"/>
          </p:cNvSpPr>
          <p:nvPr/>
        </p:nvSpPr>
        <p:spPr bwMode="auto">
          <a:xfrm>
            <a:off x="2794000" y="1327944"/>
            <a:ext cx="2641600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>
                <a:solidFill>
                  <a:srgbClr val="B2B2B2"/>
                </a:solidFill>
                <a:latin typeface="Impact" panose="020B0806030902050204" pitchFamily="34" charset="0"/>
              </a:rPr>
              <a:t>informace jsou důvěryhodné</a:t>
            </a:r>
            <a:endParaRPr lang="cs-CZ" altLang="cs-CZ" sz="2200">
              <a:solidFill>
                <a:srgbClr val="000000"/>
              </a:solidFill>
            </a:endParaRPr>
          </a:p>
        </p:txBody>
      </p:sp>
      <p:sp>
        <p:nvSpPr>
          <p:cNvPr id="25606" name="Oval 15"/>
          <p:cNvSpPr>
            <a:spLocks noChangeArrowheads="1"/>
          </p:cNvSpPr>
          <p:nvPr/>
        </p:nvSpPr>
        <p:spPr bwMode="auto">
          <a:xfrm>
            <a:off x="827658" y="2634439"/>
            <a:ext cx="1152054" cy="1108191"/>
          </a:xfrm>
          <a:prstGeom prst="ellipse">
            <a:avLst/>
          </a:pr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>
                <a:solidFill>
                  <a:schemeClr val="folHlink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3200" b="1" dirty="0" smtClean="0">
                <a:solidFill>
                  <a:srgbClr val="FFFFFF"/>
                </a:solidFill>
                <a:latin typeface="Impact" panose="020B0806030902050204" pitchFamily="34" charset="0"/>
              </a:rPr>
              <a:t>36%</a:t>
            </a:r>
            <a:endParaRPr lang="cs-CZ" altLang="cs-CZ" sz="32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5607" name="Text Box 35"/>
          <p:cNvSpPr txBox="1">
            <a:spLocks noChangeArrowheads="1"/>
          </p:cNvSpPr>
          <p:nvPr/>
        </p:nvSpPr>
        <p:spPr bwMode="auto">
          <a:xfrm>
            <a:off x="2870200" y="2709366"/>
            <a:ext cx="3070225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>
                <a:solidFill>
                  <a:srgbClr val="0066CC"/>
                </a:solidFill>
                <a:latin typeface="Impact" panose="020B0806030902050204" pitchFamily="34" charset="0"/>
              </a:rPr>
              <a:t>motivuje ke zjištění dalších informací</a:t>
            </a:r>
          </a:p>
        </p:txBody>
      </p:sp>
      <p:sp>
        <p:nvSpPr>
          <p:cNvPr id="25608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7E884407-7AAE-4ECB-8CA7-5B7F5FF3028F}" type="slidenum">
              <a:rPr lang="cs-CZ" altLang="cs-CZ">
                <a:solidFill>
                  <a:srgbClr val="808080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17</a:t>
            </a:fld>
            <a:endParaRPr lang="cs-CZ" altLang="cs-CZ">
              <a:solidFill>
                <a:srgbClr val="808080"/>
              </a:solidFill>
              <a:latin typeface="Impact" panose="020B0806030902050204" pitchFamily="34" charset="0"/>
            </a:endParaRPr>
          </a:p>
        </p:txBody>
      </p:sp>
      <p:sp>
        <p:nvSpPr>
          <p:cNvPr id="25609" name="Text Box 35"/>
          <p:cNvSpPr txBox="1">
            <a:spLocks noChangeArrowheads="1"/>
          </p:cNvSpPr>
          <p:nvPr/>
        </p:nvSpPr>
        <p:spPr bwMode="auto">
          <a:xfrm>
            <a:off x="6227763" y="2564904"/>
            <a:ext cx="2517775" cy="108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400">
                <a:solidFill>
                  <a:srgbClr val="0066CC"/>
                </a:solidFill>
                <a:latin typeface="Impact" panose="020B0806030902050204" pitchFamily="34" charset="0"/>
              </a:rPr>
              <a:t>*hodnota benchmarku -  44%</a:t>
            </a:r>
            <a:endParaRPr lang="cs-CZ" altLang="cs-CZ" sz="2400">
              <a:solidFill>
                <a:srgbClr val="0066CC"/>
              </a:solidFill>
            </a:endParaRPr>
          </a:p>
        </p:txBody>
      </p:sp>
      <p:sp>
        <p:nvSpPr>
          <p:cNvPr id="25610" name="Oval 9"/>
          <p:cNvSpPr>
            <a:spLocks noChangeArrowheads="1"/>
          </p:cNvSpPr>
          <p:nvPr/>
        </p:nvSpPr>
        <p:spPr bwMode="auto">
          <a:xfrm>
            <a:off x="928621" y="3789040"/>
            <a:ext cx="907075" cy="886278"/>
          </a:xfrm>
          <a:prstGeom prst="ellipse">
            <a:avLst/>
          </a:prstGeom>
          <a:solidFill>
            <a:schemeClr val="folHlink"/>
          </a:solidFill>
          <a:ln w="31750">
            <a:solidFill>
              <a:schemeClr val="folHlink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800" b="1" dirty="0" smtClean="0">
                <a:solidFill>
                  <a:srgbClr val="FFFFFF"/>
                </a:solidFill>
                <a:latin typeface="Impact" panose="020B0806030902050204" pitchFamily="34" charset="0"/>
              </a:rPr>
              <a:t>33%</a:t>
            </a:r>
            <a:endParaRPr lang="cs-CZ" altLang="cs-CZ" sz="28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5611" name="Text Box 35"/>
          <p:cNvSpPr txBox="1">
            <a:spLocks noChangeArrowheads="1"/>
          </p:cNvSpPr>
          <p:nvPr/>
        </p:nvSpPr>
        <p:spPr bwMode="auto">
          <a:xfrm>
            <a:off x="2808288" y="3918575"/>
            <a:ext cx="26416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>
                <a:solidFill>
                  <a:srgbClr val="B2B2B2"/>
                </a:solidFill>
                <a:latin typeface="Impact" panose="020B0806030902050204" pitchFamily="34" charset="0"/>
              </a:rPr>
              <a:t>zjistili novou informaci</a:t>
            </a:r>
            <a:endParaRPr lang="cs-CZ" altLang="cs-CZ" sz="2200" dirty="0">
              <a:solidFill>
                <a:srgbClr val="000000"/>
              </a:solidFill>
            </a:endParaRPr>
          </a:p>
        </p:txBody>
      </p:sp>
      <p:sp>
        <p:nvSpPr>
          <p:cNvPr id="25612" name="AutoShape 21"/>
          <p:cNvSpPr>
            <a:spLocks noChangeArrowheads="1"/>
          </p:cNvSpPr>
          <p:nvPr/>
        </p:nvSpPr>
        <p:spPr bwMode="auto">
          <a:xfrm>
            <a:off x="5076056" y="3933056"/>
            <a:ext cx="3721471" cy="681683"/>
          </a:xfrm>
          <a:prstGeom prst="wedgeRoundRectCallout">
            <a:avLst>
              <a:gd name="adj1" fmla="val -63610"/>
              <a:gd name="adj2" fmla="val 17206"/>
              <a:gd name="adj3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/>
            <a:r>
              <a:rPr lang="cs-CZ" altLang="cs-CZ" sz="1500" i="1" dirty="0" smtClean="0">
                <a:solidFill>
                  <a:schemeClr val="bg1"/>
                </a:solidFill>
                <a:latin typeface="Impact" panose="020B0806030902050204" pitchFamily="34" charset="0"/>
              </a:rPr>
              <a:t>podpora školství, podpora školek, kam se investuje, rekvalifikace, podpora vzdělání, …</a:t>
            </a:r>
            <a:endParaRPr lang="cs-CZ" altLang="cs-CZ" sz="1500" i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25" y="340686"/>
            <a:ext cx="780331" cy="1150316"/>
          </a:xfrm>
          <a:prstGeom prst="rect">
            <a:avLst/>
          </a:prstGeom>
        </p:spPr>
      </p:pic>
      <p:sp>
        <p:nvSpPr>
          <p:cNvPr id="16" name="Line 29"/>
          <p:cNvSpPr>
            <a:spLocks noChangeShapeType="1"/>
          </p:cNvSpPr>
          <p:nvPr/>
        </p:nvSpPr>
        <p:spPr bwMode="auto">
          <a:xfrm flipV="1">
            <a:off x="1187624" y="2270186"/>
            <a:ext cx="288032" cy="266179"/>
          </a:xfrm>
          <a:prstGeom prst="line">
            <a:avLst/>
          </a:prstGeom>
          <a:noFill/>
          <a:ln w="38100">
            <a:solidFill>
              <a:schemeClr val="bg1">
                <a:lumMod val="65000"/>
              </a:schemeClr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1393124" y="2297483"/>
            <a:ext cx="62894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+</a:t>
            </a:r>
            <a:r>
              <a:rPr lang="cs-CZ" altLang="cs-CZ" sz="15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cs-CZ" altLang="cs-CZ" sz="15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3</a:t>
            </a:r>
            <a:r>
              <a:rPr lang="cs-CZ" altLang="cs-CZ" sz="15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%</a:t>
            </a:r>
            <a:endParaRPr lang="cs-CZ" altLang="cs-CZ" sz="15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0" name="Line 29"/>
          <p:cNvSpPr>
            <a:spLocks noChangeShapeType="1"/>
          </p:cNvSpPr>
          <p:nvPr/>
        </p:nvSpPr>
        <p:spPr bwMode="auto">
          <a:xfrm flipV="1">
            <a:off x="1115616" y="4781495"/>
            <a:ext cx="288032" cy="266179"/>
          </a:xfrm>
          <a:prstGeom prst="line">
            <a:avLst/>
          </a:prstGeom>
          <a:noFill/>
          <a:ln w="38100">
            <a:solidFill>
              <a:schemeClr val="bg1">
                <a:lumMod val="65000"/>
              </a:schemeClr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1321116" y="4814235"/>
            <a:ext cx="62894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+</a:t>
            </a:r>
            <a:r>
              <a:rPr lang="cs-CZ" altLang="cs-CZ" sz="15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 4%</a:t>
            </a:r>
            <a:endParaRPr lang="cs-CZ" altLang="cs-CZ" sz="15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6705600" y="4869160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6656040" y="4653136"/>
            <a:ext cx="2106304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2/2016: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2,9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381000" y="5057888"/>
            <a:ext cx="8583488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Q16) Do jaké míry jsou podle Vás informaci sdělené v této reklamě důvěryhodné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Q18) </a:t>
            </a:r>
            <a:r>
              <a:rPr lang="pl-PL" altLang="cs-CZ" dirty="0">
                <a:solidFill>
                  <a:schemeClr val="tx1"/>
                </a:solidFill>
                <a:latin typeface="Impact" pitchFamily="34" charset="0"/>
              </a:rPr>
              <a:t>Do jaké míry Vás tato reklama motivuje k tomu, abyste si zjistil(a) více informací o zmiňovaných dotačních projektech? 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Q19) Zjistil(a</a:t>
            </a:r>
            <a:r>
              <a:rPr lang="pl-PL" altLang="cs-CZ" dirty="0">
                <a:solidFill>
                  <a:schemeClr val="tx1"/>
                </a:solidFill>
                <a:latin typeface="Impact" pitchFamily="34" charset="0"/>
              </a:rPr>
              <a:t>) jste, na základě této reklamy, nějakou novou informaci, kterou jste dříve nevěděl(a)? 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(N=1500</a:t>
            </a:r>
            <a:r>
              <a:rPr lang="pl-PL" altLang="cs-CZ" dirty="0">
                <a:solidFill>
                  <a:schemeClr val="tx1"/>
                </a:solidFill>
                <a:latin typeface="Impact" pitchFamily="34" charset="0"/>
              </a:rPr>
              <a:t>) 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Q20) O </a:t>
            </a:r>
            <a:r>
              <a:rPr lang="pl-PL" altLang="cs-CZ" dirty="0">
                <a:solidFill>
                  <a:schemeClr val="tx1"/>
                </a:solidFill>
                <a:latin typeface="Impact" pitchFamily="34" charset="0"/>
              </a:rPr>
              <a:t>jakou novou informaci nebo informace se jednalo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? (N=499)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91440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8"/>
          <p:cNvSpPr>
            <a:spLocks noChangeArrowheads="1"/>
          </p:cNvSpPr>
          <p:nvPr/>
        </p:nvSpPr>
        <p:spPr bwMode="auto">
          <a:xfrm>
            <a:off x="381000" y="304800"/>
            <a:ext cx="7515125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Před i po zhlédnutí reklamy vyšší přínos pro život obyvatel ČR než pro respondenty osobně.</a:t>
            </a:r>
            <a:endParaRPr lang="cs-CZ" altLang="cs-CZ" sz="25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5604" name="Oval 9"/>
          <p:cNvSpPr>
            <a:spLocks noChangeArrowheads="1"/>
          </p:cNvSpPr>
          <p:nvPr/>
        </p:nvSpPr>
        <p:spPr bwMode="auto">
          <a:xfrm>
            <a:off x="812800" y="2110409"/>
            <a:ext cx="1166912" cy="1102567"/>
          </a:xfrm>
          <a:prstGeom prst="ellipse">
            <a:avLst/>
          </a:prstGeom>
          <a:solidFill>
            <a:srgbClr val="0066CC"/>
          </a:solidFill>
          <a:ln w="31750">
            <a:solidFill>
              <a:srgbClr val="0066CC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4000" b="1" dirty="0" smtClean="0">
                <a:solidFill>
                  <a:srgbClr val="FFFFFF"/>
                </a:solidFill>
                <a:latin typeface="Impact" panose="020B0806030902050204" pitchFamily="34" charset="0"/>
              </a:rPr>
              <a:t>74%</a:t>
            </a:r>
            <a:endParaRPr lang="cs-CZ" altLang="cs-CZ" sz="40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5605" name="Text Box 35"/>
          <p:cNvSpPr txBox="1">
            <a:spLocks noChangeArrowheads="1"/>
          </p:cNvSpPr>
          <p:nvPr/>
        </p:nvSpPr>
        <p:spPr bwMode="auto">
          <a:xfrm>
            <a:off x="611560" y="1475111"/>
            <a:ext cx="7618040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chemeClr val="tx1"/>
                </a:solidFill>
                <a:latin typeface="Impact" panose="020B0806030902050204" pitchFamily="34" charset="0"/>
              </a:rPr>
              <a:t>Hodnocení přínosu EU fondů po zhlédnutí reklamy:</a:t>
            </a:r>
            <a:endParaRPr lang="cs-CZ" altLang="cs-CZ" sz="2200" dirty="0">
              <a:solidFill>
                <a:schemeClr val="tx1"/>
              </a:solidFill>
            </a:endParaRPr>
          </a:p>
        </p:txBody>
      </p:sp>
      <p:sp>
        <p:nvSpPr>
          <p:cNvPr id="25606" name="Oval 15"/>
          <p:cNvSpPr>
            <a:spLocks noChangeArrowheads="1"/>
          </p:cNvSpPr>
          <p:nvPr/>
        </p:nvSpPr>
        <p:spPr bwMode="auto">
          <a:xfrm>
            <a:off x="4946775" y="2138290"/>
            <a:ext cx="1061222" cy="987258"/>
          </a:xfrm>
          <a:prstGeom prst="ellipse">
            <a:avLst/>
          </a:pr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>
                <a:solidFill>
                  <a:schemeClr val="folHlink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3200" b="1" dirty="0" smtClean="0">
                <a:solidFill>
                  <a:srgbClr val="FFFFFF"/>
                </a:solidFill>
                <a:latin typeface="Impact" panose="020B0806030902050204" pitchFamily="34" charset="0"/>
              </a:rPr>
              <a:t>50%</a:t>
            </a:r>
            <a:endParaRPr lang="cs-CZ" altLang="cs-CZ" sz="32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5607" name="Text Box 35"/>
          <p:cNvSpPr txBox="1">
            <a:spLocks noChangeArrowheads="1"/>
          </p:cNvSpPr>
          <p:nvPr/>
        </p:nvSpPr>
        <p:spPr bwMode="auto">
          <a:xfrm>
            <a:off x="2434405" y="2197954"/>
            <a:ext cx="2061840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</a:rPr>
              <a:t>pro život obyvatel ČR</a:t>
            </a:r>
            <a:endParaRPr lang="cs-CZ" altLang="cs-CZ" sz="28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5608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7E884407-7AAE-4ECB-8CA7-5B7F5FF3028F}" type="slidenum">
              <a:rPr lang="cs-CZ" altLang="cs-CZ">
                <a:solidFill>
                  <a:srgbClr val="808080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18</a:t>
            </a:fld>
            <a:endParaRPr lang="cs-CZ" altLang="cs-CZ">
              <a:solidFill>
                <a:srgbClr val="808080"/>
              </a:solidFill>
              <a:latin typeface="Impact" panose="020B0806030902050204" pitchFamily="34" charset="0"/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25" y="340686"/>
            <a:ext cx="780331" cy="1150316"/>
          </a:xfrm>
          <a:prstGeom prst="rect">
            <a:avLst/>
          </a:prstGeom>
        </p:spPr>
      </p:pic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6705600" y="4950020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381000" y="5197402"/>
            <a:ext cx="8583488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Q17) </a:t>
            </a:r>
            <a:r>
              <a:rPr lang="pl-PL" altLang="cs-CZ" dirty="0">
                <a:solidFill>
                  <a:schemeClr val="tx1"/>
                </a:solidFill>
                <a:latin typeface="Impact" pitchFamily="34" charset="0"/>
              </a:rPr>
              <a:t>Po zhlédnutí této reklamy jak hodnotíte přínosy evropských fondů pro život obyvatel Česka a pro vás osobně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? Q21</a:t>
            </a:r>
            <a:r>
              <a:rPr lang="pl-PL" altLang="cs-CZ" dirty="0">
                <a:solidFill>
                  <a:schemeClr val="tx1"/>
                </a:solidFill>
                <a:latin typeface="Impact" pitchFamily="34" charset="0"/>
              </a:rPr>
              <a:t>) Navštívil(a) jste web </a:t>
            </a:r>
            <a:r>
              <a:rPr lang="pl-PL" altLang="cs-CZ" dirty="0">
                <a:solidFill>
                  <a:schemeClr val="tx1"/>
                </a:solidFill>
                <a:latin typeface="Impact" pitchFamily="34" charset="0"/>
                <a:hlinkClick r:id="rId4"/>
              </a:rPr>
              <a:t>www.kazdydenpomahame.cz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? (N=1500)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6254576" y="2204181"/>
            <a:ext cx="2061840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</a:rPr>
              <a:t>pro Vás osobně</a:t>
            </a:r>
            <a:endParaRPr lang="cs-CZ" altLang="cs-CZ" sz="28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4" name="Text Box 35"/>
          <p:cNvSpPr txBox="1">
            <a:spLocks noChangeArrowheads="1"/>
          </p:cNvSpPr>
          <p:nvPr/>
        </p:nvSpPr>
        <p:spPr bwMode="auto">
          <a:xfrm>
            <a:off x="1907704" y="3971844"/>
            <a:ext cx="6624736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B2B2B2"/>
                </a:solidFill>
                <a:latin typeface="Impact" panose="020B0806030902050204" pitchFamily="34" charset="0"/>
              </a:rPr>
              <a:t>navštívili web www.kazdydenpomahame.cz</a:t>
            </a:r>
            <a:endParaRPr lang="cs-CZ" altLang="cs-CZ" sz="2200" dirty="0">
              <a:solidFill>
                <a:srgbClr val="000000"/>
              </a:solidFill>
            </a:endParaRPr>
          </a:p>
        </p:txBody>
      </p:sp>
      <p:sp>
        <p:nvSpPr>
          <p:cNvPr id="25" name="Oval 9"/>
          <p:cNvSpPr>
            <a:spLocks noChangeArrowheads="1"/>
          </p:cNvSpPr>
          <p:nvPr/>
        </p:nvSpPr>
        <p:spPr bwMode="auto">
          <a:xfrm>
            <a:off x="1043608" y="3882523"/>
            <a:ext cx="621419" cy="569452"/>
          </a:xfrm>
          <a:prstGeom prst="ellipse">
            <a:avLst/>
          </a:prstGeom>
          <a:solidFill>
            <a:schemeClr val="bg1">
              <a:lumMod val="65000"/>
            </a:schemeClr>
          </a:solidFill>
          <a:ln w="31750">
            <a:solidFill>
              <a:schemeClr val="bg1">
                <a:lumMod val="65000"/>
              </a:schemeClr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000" b="1" dirty="0" smtClean="0">
                <a:solidFill>
                  <a:srgbClr val="FFFFFF"/>
                </a:solidFill>
                <a:latin typeface="Impact" panose="020B0806030902050204" pitchFamily="34" charset="0"/>
              </a:rPr>
              <a:t>3%</a:t>
            </a:r>
            <a:endParaRPr lang="cs-CZ" altLang="cs-CZ" sz="20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526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91440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8"/>
          <p:cNvSpPr>
            <a:spLocks noChangeArrowheads="1"/>
          </p:cNvSpPr>
          <p:nvPr/>
        </p:nvSpPr>
        <p:spPr bwMode="auto">
          <a:xfrm>
            <a:off x="381000" y="304800"/>
            <a:ext cx="83820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Za nejsrozumitelnější i nejčastěji využívané zdroje informací o evropských fondech považují respondenti televizi a internet.</a:t>
            </a:r>
            <a:endParaRPr lang="cs-CZ" altLang="cs-CZ" sz="25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5608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7E884407-7AAE-4ECB-8CA7-5B7F5FF3028F}" type="slidenum">
              <a:rPr lang="cs-CZ" altLang="cs-CZ">
                <a:solidFill>
                  <a:srgbClr val="808080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19</a:t>
            </a:fld>
            <a:endParaRPr lang="cs-CZ" altLang="cs-CZ">
              <a:solidFill>
                <a:srgbClr val="808080"/>
              </a:solidFill>
              <a:latin typeface="Impact" panose="020B0806030902050204" pitchFamily="34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6705600" y="4950020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381000" y="5197402"/>
            <a:ext cx="8583488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Q22) Který zdroj informací o problematice evropských fondů či operačních programů považujete za nejlepší,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nejsrozumitelnější?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 (N=1500)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16" name="Text Box 35"/>
          <p:cNvSpPr txBox="1">
            <a:spLocks noChangeArrowheads="1"/>
          </p:cNvSpPr>
          <p:nvPr/>
        </p:nvSpPr>
        <p:spPr bwMode="auto">
          <a:xfrm>
            <a:off x="1056928" y="2835101"/>
            <a:ext cx="1066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000" dirty="0">
                <a:solidFill>
                  <a:schemeClr val="tx1"/>
                </a:solidFill>
                <a:latin typeface="Impact" panose="020B0806030902050204" pitchFamily="34" charset="0"/>
              </a:rPr>
              <a:t>Televize</a:t>
            </a:r>
            <a:endParaRPr lang="cs-CZ" altLang="cs-CZ" sz="2000" dirty="0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pic>
        <p:nvPicPr>
          <p:cNvPr id="17" name="Picture 39" descr="https://cdn2.iconfinder.com/data/icons/picons-essentials/57/website-5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191" y="3963144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1" descr="http://sayeedanwar.co.uk/wp-content/uploads/2014/01/tv-serviz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493" y="2495621"/>
            <a:ext cx="789363" cy="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35"/>
          <p:cNvSpPr txBox="1">
            <a:spLocks noChangeArrowheads="1"/>
          </p:cNvSpPr>
          <p:nvPr/>
        </p:nvSpPr>
        <p:spPr bwMode="auto">
          <a:xfrm>
            <a:off x="3873624" y="4221088"/>
            <a:ext cx="914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2000" b="1" dirty="0" smtClean="0">
                <a:solidFill>
                  <a:schemeClr val="tx1"/>
                </a:solidFill>
                <a:latin typeface="Impact" panose="020B0806030902050204" pitchFamily="34" charset="0"/>
              </a:rPr>
              <a:t>43 </a:t>
            </a:r>
            <a:r>
              <a:rPr lang="cs-CZ" altLang="cs-CZ" sz="2000" b="1" dirty="0">
                <a:solidFill>
                  <a:schemeClr val="tx1"/>
                </a:solidFill>
                <a:latin typeface="Impact" panose="020B0806030902050204" pitchFamily="34" charset="0"/>
              </a:rPr>
              <a:t>%</a:t>
            </a:r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3851920" y="2835101"/>
            <a:ext cx="914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2000" b="1" dirty="0" smtClean="0">
                <a:solidFill>
                  <a:schemeClr val="tx1"/>
                </a:solidFill>
                <a:latin typeface="Impact" panose="020B0806030902050204" pitchFamily="34" charset="0"/>
              </a:rPr>
              <a:t>47 </a:t>
            </a:r>
            <a:r>
              <a:rPr lang="cs-CZ" altLang="cs-CZ" sz="2000" b="1" dirty="0">
                <a:solidFill>
                  <a:schemeClr val="tx1"/>
                </a:solidFill>
                <a:latin typeface="Impact" panose="020B0806030902050204" pitchFamily="34" charset="0"/>
              </a:rPr>
              <a:t>%</a:t>
            </a:r>
          </a:p>
        </p:txBody>
      </p:sp>
      <p:sp>
        <p:nvSpPr>
          <p:cNvPr id="26" name="Text Box 35"/>
          <p:cNvSpPr txBox="1">
            <a:spLocks noChangeArrowheads="1"/>
          </p:cNvSpPr>
          <p:nvPr/>
        </p:nvSpPr>
        <p:spPr bwMode="auto">
          <a:xfrm>
            <a:off x="1056928" y="4214442"/>
            <a:ext cx="1066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000" dirty="0">
                <a:solidFill>
                  <a:schemeClr val="tx1"/>
                </a:solidFill>
                <a:latin typeface="Impact" panose="020B0806030902050204" pitchFamily="34" charset="0"/>
              </a:rPr>
              <a:t>Internet</a:t>
            </a:r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>
            <a:off x="5095528" y="2873368"/>
            <a:ext cx="246856" cy="31948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8" name="Line 29"/>
          <p:cNvSpPr>
            <a:spLocks noChangeShapeType="1"/>
          </p:cNvSpPr>
          <p:nvPr/>
        </p:nvSpPr>
        <p:spPr bwMode="auto">
          <a:xfrm flipV="1">
            <a:off x="5068678" y="4286197"/>
            <a:ext cx="296416" cy="225822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9" name="Text Box 35"/>
          <p:cNvSpPr txBox="1">
            <a:spLocks noChangeArrowheads="1"/>
          </p:cNvSpPr>
          <p:nvPr/>
        </p:nvSpPr>
        <p:spPr bwMode="auto">
          <a:xfrm>
            <a:off x="611560" y="1796741"/>
            <a:ext cx="7618040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chemeClr val="tx1"/>
                </a:solidFill>
                <a:latin typeface="Impact" panose="020B0806030902050204" pitchFamily="34" charset="0"/>
              </a:rPr>
              <a:t>Nejčastěji využívaný zdroj informací:</a:t>
            </a:r>
            <a:endParaRPr lang="cs-CZ" altLang="cs-CZ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273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026" descr="http://www.w-vd.de/wp-content/uploads/2013/12/Fotolia_46776217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382000" cy="533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1027" descr="C:\Lada\IBRS\template\podklady\titulni str pat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30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381000" y="304800"/>
            <a:ext cx="6248400" cy="6858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4000">
                <a:solidFill>
                  <a:schemeClr val="bg1"/>
                </a:solidFill>
                <a:latin typeface="Impact" panose="020B0806030902050204" pitchFamily="34" charset="0"/>
              </a:rPr>
              <a:t>Background a cíle projektu</a:t>
            </a:r>
          </a:p>
        </p:txBody>
      </p:sp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685800" y="1828800"/>
            <a:ext cx="6705600" cy="8382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cs-CZ" altLang="cs-CZ" sz="2800">
                <a:solidFill>
                  <a:schemeClr val="bg1"/>
                </a:solidFill>
                <a:latin typeface="Impact" panose="020B0806030902050204" pitchFamily="34" charset="0"/>
              </a:rPr>
              <a:t>MMR spustilo novou kampaň na čerpání prostředků z fondů EU v období 2014-2020.</a:t>
            </a:r>
            <a:endParaRPr lang="cs-CZ" altLang="cs-CZ" sz="2800">
              <a:solidFill>
                <a:schemeClr val="bg1"/>
              </a:solidFill>
            </a:endParaRPr>
          </a:p>
        </p:txBody>
      </p:sp>
      <p:sp>
        <p:nvSpPr>
          <p:cNvPr id="18438" name="Rectangle 8"/>
          <p:cNvSpPr>
            <a:spLocks noChangeArrowheads="1"/>
          </p:cNvSpPr>
          <p:nvPr/>
        </p:nvSpPr>
        <p:spPr bwMode="auto">
          <a:xfrm>
            <a:off x="685800" y="3657600"/>
            <a:ext cx="7467600" cy="12954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>
                <a:solidFill>
                  <a:schemeClr val="bg1"/>
                </a:solidFill>
                <a:latin typeface="Impact" panose="020B0806030902050204" pitchFamily="34" charset="0"/>
              </a:rPr>
              <a:t>Hlavním cílem průzkumu bylo zjistit povědomí široké veřejnosti o problematice fondů EU v návaznosti na probíhající kampaň k fondům EU.</a:t>
            </a:r>
          </a:p>
        </p:txBody>
      </p:sp>
      <p:sp>
        <p:nvSpPr>
          <p:cNvPr id="18439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68C63B0B-D24E-4958-97EC-F8DE8984A379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2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zápatí 2"/>
          <p:cNvSpPr txBox="1">
            <a:spLocks noGrp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/>
            <a:endParaRPr lang="cs-CZ" altLang="cs-CZ" sz="10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algn="l" eaLnBrk="1" hangingPunct="1"/>
            <a:r>
              <a:rPr lang="cs-CZ" altLang="cs-CZ" sz="1000" b="1">
                <a:solidFill>
                  <a:srgbClr val="0000CC"/>
                </a:solidFill>
                <a:latin typeface="Book Antiqua" panose="02040602050305030304" pitchFamily="18" charset="0"/>
              </a:rPr>
              <a:t>                 	  		</a:t>
            </a:r>
          </a:p>
        </p:txBody>
      </p:sp>
      <p:pic>
        <p:nvPicPr>
          <p:cNvPr id="26627" name="Picture 10" descr="C:\Lada\IBRS\template\podklady\titulni str pat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49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35"/>
          <p:cNvSpPr txBox="1">
            <a:spLocks noChangeArrowheads="1"/>
          </p:cNvSpPr>
          <p:nvPr/>
        </p:nvSpPr>
        <p:spPr bwMode="auto">
          <a:xfrm>
            <a:off x="8229600" y="6529388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C7595D5F-2D9D-4309-910A-A4D05C6E6DC8}" type="slidenum">
              <a:rPr lang="cs-CZ" altLang="cs-CZ">
                <a:solidFill>
                  <a:srgbClr val="808080"/>
                </a:solidFill>
                <a:latin typeface="Impact" panose="020B0806030902050204" pitchFamily="34" charset="0"/>
                <a:cs typeface="Arial" panose="020B0604020202020204" pitchFamily="34" charset="0"/>
              </a:rPr>
              <a:pPr eaLnBrk="1" hangingPunct="1">
                <a:lnSpc>
                  <a:spcPct val="90000"/>
                </a:lnSpc>
              </a:pPr>
              <a:t>20</a:t>
            </a:fld>
            <a:endParaRPr lang="cs-CZ" altLang="cs-CZ">
              <a:solidFill>
                <a:srgbClr val="808080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26629" name="Rectangle 8"/>
          <p:cNvSpPr>
            <a:spLocks noChangeArrowheads="1"/>
          </p:cNvSpPr>
          <p:nvPr/>
        </p:nvSpPr>
        <p:spPr bwMode="auto">
          <a:xfrm>
            <a:off x="381000" y="260350"/>
            <a:ext cx="8458200" cy="914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Podle respondentů jsou informace </a:t>
            </a:r>
            <a:r>
              <a:rPr lang="cs-CZ" altLang="cs-CZ" sz="2800" dirty="0">
                <a:solidFill>
                  <a:srgbClr val="0066CC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o evropských fondech </a:t>
            </a: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pro </a:t>
            </a:r>
            <a:r>
              <a:rPr lang="cs-CZ" altLang="cs-CZ" sz="2800" dirty="0">
                <a:solidFill>
                  <a:srgbClr val="0066CC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zájemce p</a:t>
            </a:r>
            <a:r>
              <a:rPr lang="cs-CZ" altLang="cs-CZ" sz="2800" dirty="0">
                <a:solidFill>
                  <a:srgbClr val="0066CC"/>
                </a:solidFill>
                <a:latin typeface="Impact" panose="020B0806030902050204" pitchFamily="34" charset="0"/>
              </a:rPr>
              <a:t>ř</a:t>
            </a:r>
            <a:r>
              <a:rPr lang="cs-CZ" altLang="cs-CZ" sz="2800" dirty="0">
                <a:solidFill>
                  <a:srgbClr val="0066CC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edevším dob</a:t>
            </a:r>
            <a:r>
              <a:rPr lang="cs-CZ" altLang="cs-CZ" sz="2800" dirty="0">
                <a:solidFill>
                  <a:srgbClr val="0066CC"/>
                </a:solidFill>
                <a:latin typeface="Impact" panose="020B0806030902050204" pitchFamily="34" charset="0"/>
              </a:rPr>
              <a:t>ř</a:t>
            </a:r>
            <a:r>
              <a:rPr lang="cs-CZ" altLang="cs-CZ" sz="2800" dirty="0">
                <a:solidFill>
                  <a:srgbClr val="0066CC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e dostupné.</a:t>
            </a:r>
          </a:p>
        </p:txBody>
      </p:sp>
      <p:graphicFrame>
        <p:nvGraphicFramePr>
          <p:cNvPr id="26630" name="Objek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08370"/>
              </p:ext>
            </p:extLst>
          </p:nvPr>
        </p:nvGraphicFramePr>
        <p:xfrm>
          <a:off x="768350" y="1109067"/>
          <a:ext cx="7205663" cy="404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7" name="Chart" r:id="rId4" imgW="7515154" imgH="4229049" progId="MSGraph.Chart.8">
                  <p:embed followColorScheme="full"/>
                </p:oleObj>
              </mc:Choice>
              <mc:Fallback>
                <p:oleObj name="Chart" r:id="rId4" imgW="7515154" imgH="4229049" progId="MSGraph.Chart.8">
                  <p:embed followColorScheme="full"/>
                  <p:pic>
                    <p:nvPicPr>
                      <p:cNvPr id="0" name="Objekt 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1109067"/>
                        <a:ext cx="7205663" cy="404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1" name="Ovál 1"/>
          <p:cNvSpPr>
            <a:spLocks noChangeArrowheads="1"/>
          </p:cNvSpPr>
          <p:nvPr/>
        </p:nvSpPr>
        <p:spPr bwMode="auto">
          <a:xfrm>
            <a:off x="2470791" y="1295113"/>
            <a:ext cx="3311698" cy="358775"/>
          </a:xfrm>
          <a:prstGeom prst="ellipse">
            <a:avLst/>
          </a:prstGeom>
          <a:noFill/>
          <a:ln w="31750" algn="ctr">
            <a:solidFill>
              <a:schemeClr val="folHlink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cs-CZ" altLang="cs-CZ">
              <a:cs typeface="Arial" panose="020B0604020202020204" pitchFamily="34" charset="0"/>
            </a:endParaRPr>
          </a:p>
        </p:txBody>
      </p:sp>
      <p:sp>
        <p:nvSpPr>
          <p:cNvPr id="26632" name="Ovál 1"/>
          <p:cNvSpPr>
            <a:spLocks noChangeArrowheads="1"/>
          </p:cNvSpPr>
          <p:nvPr/>
        </p:nvSpPr>
        <p:spPr bwMode="auto">
          <a:xfrm>
            <a:off x="2497138" y="3964979"/>
            <a:ext cx="1282774" cy="358775"/>
          </a:xfrm>
          <a:prstGeom prst="ellipse">
            <a:avLst/>
          </a:prstGeom>
          <a:noFill/>
          <a:ln w="31750" algn="ctr">
            <a:solidFill>
              <a:schemeClr val="folHlink"/>
            </a:solidFill>
            <a:prstDash val="sysDot"/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cs-CZ" altLang="cs-CZ"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705600" y="5094036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81000" y="5310060"/>
            <a:ext cx="8583488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Q23) Když zvážíte všechno dohromady, řekl(a) byste, že pro toho, kdo má o to zájem, jsou informace o evropských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fondech: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 (N=1500)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21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334000"/>
            <a:ext cx="7862888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Q24)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Jaké informace vám chybí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(N=1500)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32656"/>
            <a:ext cx="8001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04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91440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8"/>
          <p:cNvSpPr>
            <a:spLocks noChangeArrowheads="1"/>
          </p:cNvSpPr>
          <p:nvPr/>
        </p:nvSpPr>
        <p:spPr bwMode="auto">
          <a:xfrm>
            <a:off x="381000" y="304800"/>
            <a:ext cx="83820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Pro 79% respondentů je užitečné být informován o evropských fondech – nejatraktivnější formou jsou reportáže v TV.</a:t>
            </a:r>
            <a:endParaRPr lang="cs-CZ" altLang="cs-CZ" sz="25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5608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7E884407-7AAE-4ECB-8CA7-5B7F5FF3028F}" type="slidenum">
              <a:rPr lang="cs-CZ" altLang="cs-CZ">
                <a:solidFill>
                  <a:srgbClr val="808080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22</a:t>
            </a:fld>
            <a:endParaRPr lang="cs-CZ" altLang="cs-CZ">
              <a:solidFill>
                <a:srgbClr val="808080"/>
              </a:solidFill>
              <a:latin typeface="Impact" panose="020B0806030902050204" pitchFamily="34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6705600" y="4797152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381000" y="5013176"/>
            <a:ext cx="8583488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Q25)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Myslíte si, že je pro občany ČR užitečné, aby byli veřejnými institucemi informováni o tom, které oblasti života byly podpořeny financováním z evropských fondů a o tom, k čemu jsou EU fondy prospěšné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Q26) Jaká forma podávání informací o zrealizovaných projektech a fondech EU by pro Vás osobně byla nejatraktivnější? </a:t>
            </a:r>
            <a:r>
              <a:rPr lang="pl-PL" altLang="cs-CZ" dirty="0" smtClean="0">
                <a:solidFill>
                  <a:schemeClr val="tx1"/>
                </a:solidFill>
                <a:latin typeface="Impact" pitchFamily="34" charset="0"/>
              </a:rPr>
              <a:t>(N=1500)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23" name="Oval 15"/>
          <p:cNvSpPr>
            <a:spLocks noChangeArrowheads="1"/>
          </p:cNvSpPr>
          <p:nvPr/>
        </p:nvSpPr>
        <p:spPr bwMode="auto">
          <a:xfrm>
            <a:off x="971674" y="1844824"/>
            <a:ext cx="1152054" cy="1108191"/>
          </a:xfrm>
          <a:prstGeom prst="ellipse">
            <a:avLst/>
          </a:pr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>
                <a:solidFill>
                  <a:schemeClr val="folHlink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4000" b="1" dirty="0" smtClean="0">
                <a:solidFill>
                  <a:srgbClr val="FFFFFF"/>
                </a:solidFill>
                <a:latin typeface="Impact" panose="020B0806030902050204" pitchFamily="34" charset="0"/>
              </a:rPr>
              <a:t>79%</a:t>
            </a:r>
            <a:endParaRPr lang="cs-CZ" altLang="cs-CZ" sz="4000" b="1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24" name="Text Box 35"/>
          <p:cNvSpPr txBox="1">
            <a:spLocks noChangeArrowheads="1"/>
          </p:cNvSpPr>
          <p:nvPr/>
        </p:nvSpPr>
        <p:spPr bwMode="auto">
          <a:xfrm>
            <a:off x="2699792" y="1772816"/>
            <a:ext cx="5734248" cy="125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</a:rPr>
              <a:t>užitečné být informován o EU fondech (co bylo podpořeno, k čemu jsou prospěšné)</a:t>
            </a:r>
            <a:endParaRPr lang="cs-CZ" altLang="cs-CZ" sz="28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5" name="Text Box 35"/>
          <p:cNvSpPr txBox="1">
            <a:spLocks noChangeArrowheads="1"/>
          </p:cNvSpPr>
          <p:nvPr/>
        </p:nvSpPr>
        <p:spPr bwMode="auto">
          <a:xfrm>
            <a:off x="444624" y="3452866"/>
            <a:ext cx="1905000" cy="84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1800" dirty="0" smtClean="0">
                <a:solidFill>
                  <a:schemeClr val="tx1"/>
                </a:solidFill>
                <a:latin typeface="Impact" panose="020B0806030902050204" pitchFamily="34" charset="0"/>
              </a:rPr>
              <a:t>Nejatraktivnější forma podávání informací:</a:t>
            </a:r>
            <a:endParaRPr lang="cs-CZ" altLang="cs-CZ" sz="18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30" name="Text Box 35"/>
          <p:cNvSpPr txBox="1">
            <a:spLocks noChangeArrowheads="1"/>
          </p:cNvSpPr>
          <p:nvPr/>
        </p:nvSpPr>
        <p:spPr bwMode="auto">
          <a:xfrm>
            <a:off x="2699792" y="4081571"/>
            <a:ext cx="106680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 smtClean="0">
                <a:solidFill>
                  <a:schemeClr val="tx1"/>
                </a:solidFill>
                <a:latin typeface="Impact" panose="020B0806030902050204" pitchFamily="34" charset="0"/>
              </a:rPr>
              <a:t>Reportáže v TV</a:t>
            </a:r>
            <a:endParaRPr lang="cs-CZ" altLang="cs-CZ" sz="1800" dirty="0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pic>
        <p:nvPicPr>
          <p:cNvPr id="31" name="Picture 11" descr="https://cdn2.iconfinder.com/data/icons/picons-essentials/57/website-5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336" y="3313221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3" descr="http://sayeedanwar.co.uk/wp-content/uploads/2014/01/tv-serviz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624" y="3389421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5224736" y="3694221"/>
            <a:ext cx="9144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1800" b="1" dirty="0" smtClean="0">
                <a:solidFill>
                  <a:schemeClr val="tx1"/>
                </a:solidFill>
                <a:latin typeface="Impact" panose="020B0806030902050204" pitchFamily="34" charset="0"/>
              </a:rPr>
              <a:t>16 </a:t>
            </a:r>
            <a:r>
              <a:rPr lang="cs-CZ" altLang="cs-CZ" sz="1800" b="1" dirty="0">
                <a:solidFill>
                  <a:schemeClr val="tx1"/>
                </a:solidFill>
                <a:latin typeface="Impact" panose="020B0806030902050204" pitchFamily="34" charset="0"/>
              </a:rPr>
              <a:t>%</a:t>
            </a:r>
          </a:p>
        </p:txBody>
      </p:sp>
      <p:sp>
        <p:nvSpPr>
          <p:cNvPr id="34" name="Text Box 35"/>
          <p:cNvSpPr txBox="1">
            <a:spLocks noChangeArrowheads="1"/>
          </p:cNvSpPr>
          <p:nvPr/>
        </p:nvSpPr>
        <p:spPr bwMode="auto">
          <a:xfrm>
            <a:off x="7185248" y="3618021"/>
            <a:ext cx="9144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1800" b="1" dirty="0">
                <a:solidFill>
                  <a:schemeClr val="tx1"/>
                </a:solidFill>
                <a:latin typeface="Impact" panose="020B0806030902050204" pitchFamily="34" charset="0"/>
              </a:rPr>
              <a:t>7</a:t>
            </a:r>
            <a:r>
              <a:rPr lang="cs-CZ" altLang="cs-CZ" sz="1800" b="1" dirty="0" smtClean="0">
                <a:solidFill>
                  <a:schemeClr val="tx1"/>
                </a:solidFill>
                <a:latin typeface="Impact" panose="020B0806030902050204" pitchFamily="34" charset="0"/>
              </a:rPr>
              <a:t> </a:t>
            </a:r>
            <a:r>
              <a:rPr lang="cs-CZ" altLang="cs-CZ" sz="1800" b="1" dirty="0">
                <a:solidFill>
                  <a:schemeClr val="tx1"/>
                </a:solidFill>
                <a:latin typeface="Impact" panose="020B0806030902050204" pitchFamily="34" charset="0"/>
              </a:rPr>
              <a:t>%</a:t>
            </a:r>
          </a:p>
        </p:txBody>
      </p:sp>
      <p:sp>
        <p:nvSpPr>
          <p:cNvPr id="35" name="Text Box 35"/>
          <p:cNvSpPr txBox="1">
            <a:spLocks noChangeArrowheads="1"/>
          </p:cNvSpPr>
          <p:nvPr/>
        </p:nvSpPr>
        <p:spPr bwMode="auto">
          <a:xfrm>
            <a:off x="3111624" y="3618021"/>
            <a:ext cx="9144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1800" b="1" dirty="0" smtClean="0">
                <a:solidFill>
                  <a:schemeClr val="tx1"/>
                </a:solidFill>
                <a:latin typeface="Impact" panose="020B0806030902050204" pitchFamily="34" charset="0"/>
              </a:rPr>
              <a:t>50 </a:t>
            </a:r>
            <a:r>
              <a:rPr lang="cs-CZ" altLang="cs-CZ" sz="1800" b="1" dirty="0">
                <a:solidFill>
                  <a:schemeClr val="tx1"/>
                </a:solidFill>
                <a:latin typeface="Impact" panose="020B0806030902050204" pitchFamily="34" charset="0"/>
              </a:rPr>
              <a:t>%</a:t>
            </a:r>
          </a:p>
        </p:txBody>
      </p:sp>
      <p:sp>
        <p:nvSpPr>
          <p:cNvPr id="36" name="Text Box 35"/>
          <p:cNvSpPr txBox="1">
            <a:spLocks noChangeArrowheads="1"/>
          </p:cNvSpPr>
          <p:nvPr/>
        </p:nvSpPr>
        <p:spPr bwMode="auto">
          <a:xfrm>
            <a:off x="4716016" y="4081571"/>
            <a:ext cx="17856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 smtClean="0">
                <a:solidFill>
                  <a:schemeClr val="tx1"/>
                </a:solidFill>
                <a:latin typeface="Impact" panose="020B0806030902050204" pitchFamily="34" charset="0"/>
              </a:rPr>
              <a:t>Články na zpravodajských webech (seznam.cz, idnes.cz, …)</a:t>
            </a:r>
            <a:endParaRPr lang="cs-CZ" altLang="cs-CZ" sz="15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6876256" y="4081571"/>
            <a:ext cx="15240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 smtClean="0">
                <a:solidFill>
                  <a:schemeClr val="tx1"/>
                </a:solidFill>
                <a:latin typeface="Impact" panose="020B0806030902050204" pitchFamily="34" charset="0"/>
              </a:rPr>
              <a:t>Články v tisku</a:t>
            </a:r>
            <a:endParaRPr lang="cs-CZ" altLang="cs-CZ" sz="15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pic>
        <p:nvPicPr>
          <p:cNvPr id="38" name="Picture 20" descr="D:\Ivana\Online panel\PROJEKTY\Eurofondy\imag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8" t="22397" r="16798" b="22397"/>
          <a:stretch>
            <a:fillRect/>
          </a:stretch>
        </p:blipFill>
        <p:spPr bwMode="auto">
          <a:xfrm>
            <a:off x="6804248" y="3465621"/>
            <a:ext cx="6985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940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23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334000"/>
            <a:ext cx="7862888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Q27)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Do jakých oblastí by měly prostředky z fondů EU směřovat v příštím programovém období (po roce 2020)? (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N=1500)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30188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42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49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4"/>
          <p:cNvSpPr txBox="1">
            <a:spLocks noChangeArrowheads="1"/>
          </p:cNvSpPr>
          <p:nvPr/>
        </p:nvSpPr>
        <p:spPr bwMode="auto">
          <a:xfrm>
            <a:off x="381000" y="438150"/>
            <a:ext cx="8305800" cy="242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1/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Všechny projekty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 IBRS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jsou provád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ny v souladu s mezinárodním kodexem ICC ESOMAR. </a:t>
            </a:r>
            <a:endParaRPr lang="en-GB" altLang="cs-CZ" sz="1300">
              <a:solidFill>
                <a:schemeClr val="bg2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2/ IBRS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se zavazuje veškeré informace a podklady získané v souvislosti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s jednotlivými projekty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, zejména pak ty, které mají charakter obchodního tajemství, nebo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 důvěrných informací /označeno klientem/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, nezneu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ž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ívat ve prosp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ch sv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j ani t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ř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etí osoby a neposkytovat je t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ř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etím osobám bez výslovného písemného souhlasu klienta. </a:t>
            </a:r>
            <a:endParaRPr lang="cs-CZ" altLang="cs-CZ" sz="1300">
              <a:solidFill>
                <a:schemeClr val="bg2"/>
              </a:solidFill>
              <a:latin typeface="Impact" panose="020B0806030902050204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3/ Stejně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se zavazuje klient,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ž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e nebude zneu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ž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ívat ve prosp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ch sv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j ani t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ř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etí osoby a neposkytovat t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ř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etím osobám bez výslovného písemného souhlasu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IBRS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d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v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rné informace týkající se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IBRS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. Za d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v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rné informace se pova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ž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ují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především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informace o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 produktech a výzkumných technikách IBRS, jakož i klientech a organizační struktuře, dále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informace týkající se metodiky zpracování výzkum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 a to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v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č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etn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dotazník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, algoritm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apod. Za d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v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rné informace se pova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ž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ují té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ž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ty, u kterých to logicky vyplývá z jejich povahy.</a:t>
            </a:r>
            <a:endParaRPr lang="en-GB" altLang="cs-CZ" sz="1300">
              <a:solidFill>
                <a:schemeClr val="bg2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4/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Veškeré výsledky získané prostřednictvím projekt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jsou výhradním vlastnictvím klienta.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 Všechny v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ýzkumné materiály jsou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 v IBRS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archivovány po dobu šesti m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síc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po skon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č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ení projektu. </a:t>
            </a:r>
            <a:endParaRPr lang="cs-CZ" altLang="cs-CZ" sz="1300">
              <a:solidFill>
                <a:schemeClr val="bg2"/>
              </a:solidFill>
              <a:latin typeface="Impact" panose="020B0806030902050204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5/ 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Pokud v pr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ů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b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hu projektu nastanou skute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č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nosti, které nebylo mo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ž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né p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ř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edem p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ř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edpokládat a tyto skute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č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nosti mají dopad na cenu, bude o nich klient neprodlen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informován a cena bude na základ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</a:rPr>
              <a:t>ě</a:t>
            </a:r>
            <a:r>
              <a:rPr lang="cs-CZ" altLang="cs-CZ" sz="1300">
                <a:solidFill>
                  <a:schemeClr val="bg2"/>
                </a:solidFill>
                <a:latin typeface="Impact" panose="020B0806030902050204" pitchFamily="34" charset="0"/>
                <a:cs typeface="Tahoma" panose="020B0604030504040204" pitchFamily="34" charset="0"/>
              </a:rPr>
              <a:t> vzájemné dohody upravena.</a:t>
            </a:r>
            <a:endParaRPr lang="en-GB" altLang="cs-CZ" sz="1300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381000" y="4403725"/>
            <a:ext cx="1905000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cs-CZ" altLang="cs-CZ" sz="1500">
                <a:solidFill>
                  <a:srgbClr val="000000"/>
                </a:solidFill>
                <a:latin typeface="Impact" panose="020B0806030902050204" pitchFamily="34" charset="0"/>
              </a:rPr>
              <a:t>Jiří Pytelka</a:t>
            </a:r>
          </a:p>
          <a:p>
            <a:pPr algn="just" eaLnBrk="1" hangingPunct="1"/>
            <a:r>
              <a:rPr lang="cs-CZ" altLang="cs-CZ" sz="1500">
                <a:solidFill>
                  <a:schemeClr val="hlink"/>
                </a:solidFill>
                <a:latin typeface="Impact" panose="020B0806030902050204" pitchFamily="34" charset="0"/>
              </a:rPr>
              <a:t>pytelka@ibrs.cz</a:t>
            </a:r>
          </a:p>
          <a:p>
            <a:pPr algn="just" eaLnBrk="1" hangingPunct="1"/>
            <a:r>
              <a:rPr lang="cs-CZ" altLang="cs-CZ" sz="1500">
                <a:solidFill>
                  <a:srgbClr val="000000"/>
                </a:solidFill>
                <a:latin typeface="Impact" panose="020B0806030902050204" pitchFamily="34" charset="0"/>
              </a:rPr>
              <a:t>GSM 731615026</a:t>
            </a:r>
            <a:endParaRPr lang="cs-CZ" altLang="cs-CZ" sz="1500" b="1">
              <a:solidFill>
                <a:srgbClr val="003399"/>
              </a:solidFill>
              <a:latin typeface="Impact" panose="020B0806030902050204" pitchFamily="34" charset="0"/>
            </a:endParaRPr>
          </a:p>
        </p:txBody>
      </p:sp>
      <p:sp>
        <p:nvSpPr>
          <p:cNvPr id="27655" name="Rectangle 12"/>
          <p:cNvSpPr>
            <a:spLocks noChangeArrowheads="1"/>
          </p:cNvSpPr>
          <p:nvPr/>
        </p:nvSpPr>
        <p:spPr bwMode="auto">
          <a:xfrm>
            <a:off x="381000" y="2971800"/>
            <a:ext cx="4267200" cy="8382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/>
            <a:r>
              <a:rPr lang="cs-CZ" altLang="cs-CZ" sz="4800">
                <a:solidFill>
                  <a:schemeClr val="bg1"/>
                </a:solidFill>
                <a:latin typeface="Impact" panose="020B0806030902050204" pitchFamily="34" charset="0"/>
              </a:rPr>
              <a:t>… děkujeme…</a:t>
            </a:r>
          </a:p>
        </p:txBody>
      </p:sp>
      <p:sp>
        <p:nvSpPr>
          <p:cNvPr id="27657" name="Text Box 6"/>
          <p:cNvSpPr txBox="1">
            <a:spLocks noChangeArrowheads="1"/>
          </p:cNvSpPr>
          <p:nvPr/>
        </p:nvSpPr>
        <p:spPr bwMode="auto">
          <a:xfrm>
            <a:off x="2971800" y="4403725"/>
            <a:ext cx="1905000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cs-CZ" altLang="cs-CZ" sz="1500">
                <a:solidFill>
                  <a:srgbClr val="000000"/>
                </a:solidFill>
                <a:latin typeface="Impact" panose="020B0806030902050204" pitchFamily="34" charset="0"/>
              </a:rPr>
              <a:t>Tomáš Horejsek</a:t>
            </a:r>
          </a:p>
          <a:p>
            <a:pPr algn="just" eaLnBrk="1" hangingPunct="1"/>
            <a:r>
              <a:rPr lang="cs-CZ" altLang="cs-CZ" sz="1500">
                <a:solidFill>
                  <a:srgbClr val="000000"/>
                </a:solidFill>
                <a:latin typeface="Impact" panose="020B0806030902050204" pitchFamily="34" charset="0"/>
                <a:hlinkClick r:id="rId3"/>
              </a:rPr>
              <a:t>horejsek@ibrs.cz</a:t>
            </a:r>
            <a:endParaRPr lang="cs-CZ" altLang="cs-CZ" sz="1500">
              <a:solidFill>
                <a:srgbClr val="000000"/>
              </a:solidFill>
              <a:latin typeface="Impact" panose="020B0806030902050204" pitchFamily="34" charset="0"/>
            </a:endParaRPr>
          </a:p>
          <a:p>
            <a:pPr algn="just" eaLnBrk="1" hangingPunct="1"/>
            <a:r>
              <a:rPr lang="cs-CZ" altLang="cs-CZ" sz="1500">
                <a:solidFill>
                  <a:srgbClr val="000000"/>
                </a:solidFill>
                <a:latin typeface="Impact" panose="020B0806030902050204" pitchFamily="34" charset="0"/>
              </a:rPr>
              <a:t>GSM 605972633</a:t>
            </a:r>
            <a:endParaRPr lang="cs-CZ" altLang="cs-CZ" sz="1500" b="1">
              <a:solidFill>
                <a:srgbClr val="003399"/>
              </a:solidFill>
            </a:endParaRPr>
          </a:p>
        </p:txBody>
      </p:sp>
      <p:sp>
        <p:nvSpPr>
          <p:cNvPr id="27658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1A856547-C4C6-46A3-A567-E191011E7DEE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24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710803"/>
            <a:ext cx="1944216" cy="69782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91440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381000" y="304800"/>
            <a:ext cx="2971800" cy="6858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4000">
                <a:solidFill>
                  <a:schemeClr val="bg1"/>
                </a:solidFill>
                <a:latin typeface="Impact" panose="020B0806030902050204" pitchFamily="34" charset="0"/>
              </a:rPr>
              <a:t>Metodologie</a:t>
            </a:r>
          </a:p>
        </p:txBody>
      </p:sp>
      <p:pic>
        <p:nvPicPr>
          <p:cNvPr id="19460" name="Picture 25" descr="https://cdn0.iconfinder.com/data/icons/simple-seo-and-internet-icons/512/analytics-512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3434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29"/>
          <p:cNvSpPr>
            <a:spLocks noChangeShapeType="1"/>
          </p:cNvSpPr>
          <p:nvPr/>
        </p:nvSpPr>
        <p:spPr bwMode="auto">
          <a:xfrm>
            <a:off x="5791200" y="3657600"/>
            <a:ext cx="1828800" cy="685800"/>
          </a:xfrm>
          <a:prstGeom prst="line">
            <a:avLst/>
          </a:prstGeom>
          <a:noFill/>
          <a:ln w="101600">
            <a:solidFill>
              <a:schemeClr val="folHlink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9462" name="Line 29"/>
          <p:cNvSpPr>
            <a:spLocks noChangeShapeType="1"/>
          </p:cNvSpPr>
          <p:nvPr/>
        </p:nvSpPr>
        <p:spPr bwMode="auto">
          <a:xfrm flipH="1">
            <a:off x="5715000" y="1295400"/>
            <a:ext cx="1524000" cy="1600200"/>
          </a:xfrm>
          <a:prstGeom prst="line">
            <a:avLst/>
          </a:prstGeom>
          <a:noFill/>
          <a:ln w="101600">
            <a:solidFill>
              <a:srgbClr val="0066CC"/>
            </a:solidFill>
            <a:prstDash val="sysDot"/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9463" name="Line 29"/>
          <p:cNvSpPr>
            <a:spLocks noChangeShapeType="1"/>
          </p:cNvSpPr>
          <p:nvPr/>
        </p:nvSpPr>
        <p:spPr bwMode="auto">
          <a:xfrm flipH="1" flipV="1">
            <a:off x="8001000" y="1371600"/>
            <a:ext cx="76200" cy="2743200"/>
          </a:xfrm>
          <a:prstGeom prst="line">
            <a:avLst/>
          </a:prstGeom>
          <a:noFill/>
          <a:ln w="101600">
            <a:solidFill>
              <a:schemeClr val="folHlink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9464" name="Text Box 35"/>
          <p:cNvSpPr txBox="1">
            <a:spLocks noChangeArrowheads="1"/>
          </p:cNvSpPr>
          <p:nvPr/>
        </p:nvSpPr>
        <p:spPr bwMode="auto">
          <a:xfrm>
            <a:off x="4114800" y="1524000"/>
            <a:ext cx="167640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1500">
                <a:solidFill>
                  <a:schemeClr val="tx1"/>
                </a:solidFill>
                <a:latin typeface="Impact" panose="020B0806030902050204" pitchFamily="34" charset="0"/>
              </a:rPr>
              <a:t>MMR pro testování dodalo vizuál a spot reklamní kampaně</a:t>
            </a:r>
          </a:p>
        </p:txBody>
      </p:sp>
      <p:sp>
        <p:nvSpPr>
          <p:cNvPr id="19465" name="Text Box 35"/>
          <p:cNvSpPr txBox="1">
            <a:spLocks noChangeArrowheads="1"/>
          </p:cNvSpPr>
          <p:nvPr/>
        </p:nvSpPr>
        <p:spPr bwMode="auto">
          <a:xfrm>
            <a:off x="5334000" y="4572000"/>
            <a:ext cx="2438400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cs-CZ" altLang="cs-CZ" sz="1500">
                <a:solidFill>
                  <a:schemeClr val="tx1"/>
                </a:solidFill>
                <a:latin typeface="Impact" panose="020B0806030902050204" pitchFamily="34" charset="0"/>
              </a:rPr>
              <a:t>Výstupy:</a:t>
            </a:r>
          </a:p>
          <a:p>
            <a:pPr algn="r" eaLnBrk="1" hangingPunct="1">
              <a:lnSpc>
                <a:spcPct val="90000"/>
              </a:lnSpc>
            </a:pPr>
            <a:r>
              <a:rPr lang="cs-CZ" altLang="cs-CZ" sz="1500">
                <a:solidFill>
                  <a:schemeClr val="tx1"/>
                </a:solidFill>
                <a:latin typeface="Impact" panose="020B0806030902050204" pitchFamily="34" charset="0"/>
              </a:rPr>
              <a:t> závěrečná zpráva ppt, tabulky v Excelu</a:t>
            </a:r>
          </a:p>
        </p:txBody>
      </p:sp>
      <p:pic>
        <p:nvPicPr>
          <p:cNvPr id="19466" name="Picture 33" descr="http://www.ztelco.com/img/customers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1676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7" name="Text Box 35"/>
          <p:cNvSpPr txBox="1">
            <a:spLocks noChangeArrowheads="1"/>
          </p:cNvSpPr>
          <p:nvPr/>
        </p:nvSpPr>
        <p:spPr bwMode="auto">
          <a:xfrm>
            <a:off x="381000" y="3200400"/>
            <a:ext cx="2209800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1500" b="1" dirty="0">
                <a:solidFill>
                  <a:schemeClr val="tx1"/>
                </a:solidFill>
                <a:latin typeface="Impact" panose="020B0806030902050204" pitchFamily="34" charset="0"/>
              </a:rPr>
              <a:t>CELKEM </a:t>
            </a:r>
            <a:r>
              <a:rPr lang="cs-CZ" altLang="cs-CZ" sz="1500" b="1" dirty="0" smtClean="0">
                <a:solidFill>
                  <a:schemeClr val="tx1"/>
                </a:solidFill>
                <a:latin typeface="Impact" panose="020B0806030902050204" pitchFamily="34" charset="0"/>
              </a:rPr>
              <a:t>1500 </a:t>
            </a:r>
            <a:r>
              <a:rPr lang="cs-CZ" altLang="cs-CZ" sz="1500" b="1" dirty="0">
                <a:solidFill>
                  <a:schemeClr val="tx1"/>
                </a:solidFill>
                <a:latin typeface="Impact" panose="020B0806030902050204" pitchFamily="34" charset="0"/>
              </a:rPr>
              <a:t>respondentů</a:t>
            </a:r>
          </a:p>
          <a:p>
            <a:pPr algn="l" eaLnBrk="1" hangingPunct="1">
              <a:lnSpc>
                <a:spcPct val="85000"/>
              </a:lnSpc>
            </a:pPr>
            <a:r>
              <a:rPr lang="cs-CZ" altLang="cs-CZ" sz="1500" dirty="0">
                <a:solidFill>
                  <a:schemeClr val="tx1"/>
                </a:solidFill>
                <a:latin typeface="Impact" panose="020B0806030902050204" pitchFamily="34" charset="0"/>
              </a:rPr>
              <a:t>(reprezentativní vzorek ČR, 18+, dle územních jednotek NUTS II)</a:t>
            </a:r>
          </a:p>
        </p:txBody>
      </p:sp>
      <p:pic>
        <p:nvPicPr>
          <p:cNvPr id="19468" name="Picture 37" descr="http://cdn.flaticon.com/png/256/4621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6670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9" name="Line 29"/>
          <p:cNvSpPr>
            <a:spLocks noChangeShapeType="1"/>
          </p:cNvSpPr>
          <p:nvPr/>
        </p:nvSpPr>
        <p:spPr bwMode="auto">
          <a:xfrm flipH="1" flipV="1">
            <a:off x="2438400" y="2514600"/>
            <a:ext cx="1371600" cy="533400"/>
          </a:xfrm>
          <a:prstGeom prst="line">
            <a:avLst/>
          </a:prstGeom>
          <a:noFill/>
          <a:ln w="101600">
            <a:solidFill>
              <a:schemeClr val="folHlink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9470" name="Text Box 35"/>
          <p:cNvSpPr txBox="1">
            <a:spLocks noChangeArrowheads="1"/>
          </p:cNvSpPr>
          <p:nvPr/>
        </p:nvSpPr>
        <p:spPr bwMode="auto">
          <a:xfrm>
            <a:off x="2667000" y="3962400"/>
            <a:ext cx="259080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b="1">
                <a:solidFill>
                  <a:schemeClr val="tx1"/>
                </a:solidFill>
                <a:latin typeface="Impact" panose="020B0806030902050204" pitchFamily="34" charset="0"/>
              </a:rPr>
              <a:t>Sběr dat CAWI</a:t>
            </a:r>
          </a:p>
          <a:p>
            <a:pPr algn="l" eaLnBrk="1" hangingPunct="1">
              <a:lnSpc>
                <a:spcPct val="90000"/>
              </a:lnSpc>
            </a:pPr>
            <a:r>
              <a:rPr lang="cs-CZ" altLang="cs-CZ" sz="1500" b="1">
                <a:solidFill>
                  <a:schemeClr val="tx1"/>
                </a:solidFill>
                <a:latin typeface="Impact" panose="020B0806030902050204" pitchFamily="34" charset="0"/>
              </a:rPr>
              <a:t>/online panel/</a:t>
            </a:r>
          </a:p>
          <a:p>
            <a:pPr algn="l" eaLnBrk="1" hangingPunct="1">
              <a:lnSpc>
                <a:spcPct val="90000"/>
              </a:lnSpc>
            </a:pPr>
            <a:r>
              <a:rPr lang="cs-CZ" altLang="cs-CZ" sz="1500">
                <a:solidFill>
                  <a:schemeClr val="tx1"/>
                </a:solidFill>
                <a:latin typeface="Impact" panose="020B0806030902050204" pitchFamily="34" charset="0"/>
              </a:rPr>
              <a:t>délka dotazníku cca 10 min.</a:t>
            </a:r>
          </a:p>
          <a:p>
            <a:pPr algn="l" eaLnBrk="1" hangingPunct="1">
              <a:lnSpc>
                <a:spcPct val="90000"/>
              </a:lnSpc>
            </a:pPr>
            <a:endParaRPr lang="cs-CZ" altLang="cs-CZ" sz="150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19471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E3EC9CE5-2D2C-4F9E-8CA9-33FAFC56987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3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pic>
        <p:nvPicPr>
          <p:cNvPr id="19472" name="Picture 47" descr="D:\Ivana\Online panel\PROJEKTY\Eurofondy\mmr_cr_rg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1000"/>
            <a:ext cx="3235325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1" descr="http://www.damarque.com/sites/default/files/sites/all/themes/danland/images/upload/blog/employe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382000" cy="533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49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8"/>
          <p:cNvSpPr>
            <a:spLocks noChangeArrowheads="1"/>
          </p:cNvSpPr>
          <p:nvPr/>
        </p:nvSpPr>
        <p:spPr bwMode="auto">
          <a:xfrm>
            <a:off x="381000" y="304800"/>
            <a:ext cx="2438400" cy="6858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4000">
                <a:solidFill>
                  <a:schemeClr val="bg1"/>
                </a:solidFill>
                <a:latin typeface="Impact" panose="020B0806030902050204" pitchFamily="34" charset="0"/>
              </a:rPr>
              <a:t>Summary</a:t>
            </a:r>
          </a:p>
        </p:txBody>
      </p:sp>
      <p:sp>
        <p:nvSpPr>
          <p:cNvPr id="20485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FE06C533-1F3D-4146-A55C-C7ADA350EDA6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4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0486" name="Rectangle 8"/>
          <p:cNvSpPr>
            <a:spLocks noChangeArrowheads="1"/>
          </p:cNvSpPr>
          <p:nvPr/>
        </p:nvSpPr>
        <p:spPr bwMode="auto">
          <a:xfrm>
            <a:off x="827088" y="1166812"/>
            <a:ext cx="6553200" cy="76358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400" dirty="0" smtClean="0">
                <a:solidFill>
                  <a:schemeClr val="bg1"/>
                </a:solidFill>
                <a:latin typeface="Impact" panose="020B0806030902050204" pitchFamily="34" charset="0"/>
              </a:rPr>
              <a:t>Povědomí o fondech EU je stále na vysoké úrovni, </a:t>
            </a:r>
            <a:r>
              <a:rPr lang="cs-CZ" altLang="cs-CZ" sz="2400" dirty="0">
                <a:solidFill>
                  <a:schemeClr val="bg1"/>
                </a:solidFill>
                <a:latin typeface="Impact" panose="020B0806030902050204" pitchFamily="34" charset="0"/>
              </a:rPr>
              <a:t>k</a:t>
            </a:r>
            <a:r>
              <a:rPr lang="cs-CZ" altLang="cs-CZ" sz="2400" dirty="0" smtClean="0">
                <a:solidFill>
                  <a:schemeClr val="bg1"/>
                </a:solidFill>
                <a:latin typeface="Impact" panose="020B0806030902050204" pitchFamily="34" charset="0"/>
              </a:rPr>
              <a:t>lesá však zaznamenání reklamních kampaní.</a:t>
            </a:r>
            <a:endParaRPr lang="cs-CZ" altLang="cs-CZ" sz="24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0487" name="Rectangle 8"/>
          <p:cNvSpPr>
            <a:spLocks noChangeArrowheads="1"/>
          </p:cNvSpPr>
          <p:nvPr/>
        </p:nvSpPr>
        <p:spPr bwMode="auto">
          <a:xfrm>
            <a:off x="1691208" y="2074168"/>
            <a:ext cx="6553200" cy="10668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400" dirty="0" smtClean="0">
                <a:solidFill>
                  <a:schemeClr val="bg1"/>
                </a:solidFill>
                <a:latin typeface="Impact" panose="020B0806030902050204" pitchFamily="34" charset="0"/>
              </a:rPr>
              <a:t>Evropské fondy hodnotí respondenti jako přínosné především pro život obyvatel ČR a pro jejich kraj/region, méně již pro ně samotné.</a:t>
            </a:r>
            <a:endParaRPr lang="cs-CZ" altLang="cs-CZ" sz="24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4222984" name="Rectangle 8"/>
          <p:cNvSpPr>
            <a:spLocks noChangeArrowheads="1"/>
          </p:cNvSpPr>
          <p:nvPr/>
        </p:nvSpPr>
        <p:spPr bwMode="auto">
          <a:xfrm>
            <a:off x="827088" y="3340597"/>
            <a:ext cx="6409208" cy="95249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r>
              <a:rPr lang="cs-CZ" altLang="cs-CZ" dirty="0" smtClean="0">
                <a:solidFill>
                  <a:schemeClr val="bg1"/>
                </a:solidFill>
                <a:latin typeface="Impact" panose="020B0806030902050204" pitchFamily="34" charset="0"/>
              </a:rPr>
              <a:t>Pouze 3 z 10 respondentů si myslí, že využití peněz z evropských fondů je v ČR dostatečně průhledné a transparentní.</a:t>
            </a:r>
          </a:p>
        </p:txBody>
      </p:sp>
      <p:sp>
        <p:nvSpPr>
          <p:cNvPr id="20489" name="Rectangle 8"/>
          <p:cNvSpPr>
            <a:spLocks noChangeArrowheads="1"/>
          </p:cNvSpPr>
          <p:nvPr/>
        </p:nvSpPr>
        <p:spPr bwMode="auto">
          <a:xfrm>
            <a:off x="1691208" y="4422875"/>
            <a:ext cx="6553200" cy="1038225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400" dirty="0">
                <a:solidFill>
                  <a:schemeClr val="bg1"/>
                </a:solidFill>
                <a:latin typeface="Impact" panose="020B0806030902050204" pitchFamily="34" charset="0"/>
              </a:rPr>
              <a:t>Informace o </a:t>
            </a:r>
            <a:r>
              <a:rPr lang="cs-CZ" altLang="cs-CZ" sz="2400" dirty="0" smtClean="0">
                <a:solidFill>
                  <a:schemeClr val="bg1"/>
                </a:solidFill>
                <a:latin typeface="Impact" panose="020B0806030902050204" pitchFamily="34" charset="0"/>
              </a:rPr>
              <a:t>evropských </a:t>
            </a:r>
            <a:r>
              <a:rPr lang="cs-CZ" altLang="cs-CZ" sz="2400" dirty="0">
                <a:solidFill>
                  <a:schemeClr val="bg1"/>
                </a:solidFill>
                <a:latin typeface="Impact" panose="020B0806030902050204" pitchFamily="34" charset="0"/>
              </a:rPr>
              <a:t>fondech </a:t>
            </a:r>
            <a:r>
              <a:rPr lang="cs-CZ" altLang="cs-CZ" sz="2400" dirty="0" smtClean="0">
                <a:solidFill>
                  <a:schemeClr val="bg1"/>
                </a:solidFill>
                <a:latin typeface="Impact" panose="020B0806030902050204" pitchFamily="34" charset="0"/>
              </a:rPr>
              <a:t>respondenti nejčastěji čerpají </a:t>
            </a:r>
            <a:r>
              <a:rPr lang="cs-CZ" altLang="cs-CZ" sz="2400" dirty="0">
                <a:solidFill>
                  <a:schemeClr val="bg1"/>
                </a:solidFill>
                <a:latin typeface="Impact" panose="020B0806030902050204" pitchFamily="34" charset="0"/>
              </a:rPr>
              <a:t>z </a:t>
            </a:r>
            <a:r>
              <a:rPr lang="cs-CZ" altLang="cs-CZ" sz="2400" dirty="0" smtClean="0">
                <a:solidFill>
                  <a:schemeClr val="bg1"/>
                </a:solidFill>
                <a:latin typeface="Impact" panose="020B0806030902050204" pitchFamily="34" charset="0"/>
              </a:rPr>
              <a:t>televize a z internetu. </a:t>
            </a:r>
            <a:r>
              <a:rPr lang="cs-CZ" altLang="cs-CZ" sz="2400" dirty="0">
                <a:solidFill>
                  <a:schemeClr val="bg1"/>
                </a:solidFill>
                <a:latin typeface="Impact" panose="020B0806030902050204" pitchFamily="34" charset="0"/>
              </a:rPr>
              <a:t>Tato média jsou také považována za nejsrozumitelnější.</a:t>
            </a:r>
            <a:endParaRPr lang="cs-CZ" altLang="cs-CZ" sz="24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8"/>
          <p:cNvSpPr>
            <a:spLocks noChangeArrowheads="1"/>
          </p:cNvSpPr>
          <p:nvPr/>
        </p:nvSpPr>
        <p:spPr bwMode="auto">
          <a:xfrm>
            <a:off x="381000" y="304800"/>
            <a:ext cx="84582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Mírný pokles povědomí </a:t>
            </a:r>
            <a:r>
              <a:rPr lang="cs-CZ" altLang="cs-CZ" sz="2800" b="1" dirty="0">
                <a:solidFill>
                  <a:srgbClr val="0066CC"/>
                </a:solidFill>
                <a:latin typeface="Impact" panose="020B0806030902050204" pitchFamily="34" charset="0"/>
              </a:rPr>
              <a:t>o EU </a:t>
            </a: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fondech i znalosti </a:t>
            </a:r>
            <a:r>
              <a:rPr lang="cs-CZ" altLang="cs-CZ" sz="2800" b="1" dirty="0">
                <a:solidFill>
                  <a:srgbClr val="0066CC"/>
                </a:solidFill>
                <a:latin typeface="Impact" panose="020B0806030902050204" pitchFamily="34" charset="0"/>
              </a:rPr>
              <a:t>nějakého projektu financovaného z </a:t>
            </a: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EU.</a:t>
            </a:r>
            <a:endParaRPr lang="cs-CZ" altLang="cs-CZ" sz="2800" b="1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1508" name="Oval 9"/>
          <p:cNvSpPr>
            <a:spLocks noChangeArrowheads="1"/>
          </p:cNvSpPr>
          <p:nvPr/>
        </p:nvSpPr>
        <p:spPr bwMode="auto">
          <a:xfrm>
            <a:off x="578421" y="1556792"/>
            <a:ext cx="1257275" cy="1195388"/>
          </a:xfrm>
          <a:prstGeom prst="ellipse">
            <a:avLst/>
          </a:prstGeom>
          <a:solidFill>
            <a:schemeClr val="folHlink"/>
          </a:solidFill>
          <a:ln w="31750">
            <a:solidFill>
              <a:schemeClr val="folHlink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40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86%</a:t>
            </a:r>
            <a:endParaRPr lang="cs-CZ" altLang="cs-CZ" sz="40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09" name="Text Box 35"/>
          <p:cNvSpPr txBox="1">
            <a:spLocks noChangeArrowheads="1"/>
          </p:cNvSpPr>
          <p:nvPr/>
        </p:nvSpPr>
        <p:spPr bwMode="auto">
          <a:xfrm>
            <a:off x="2590800" y="1994942"/>
            <a:ext cx="629761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>
                <a:solidFill>
                  <a:schemeClr val="folHlink"/>
                </a:solidFill>
                <a:latin typeface="Impact" panose="020B0806030902050204" pitchFamily="34" charset="0"/>
              </a:rPr>
              <a:t>má povědomí o evropských fondech</a:t>
            </a:r>
          </a:p>
        </p:txBody>
      </p:sp>
      <p:sp>
        <p:nvSpPr>
          <p:cNvPr id="21510" name="Oval 15"/>
          <p:cNvSpPr>
            <a:spLocks noChangeArrowheads="1"/>
          </p:cNvSpPr>
          <p:nvPr/>
        </p:nvSpPr>
        <p:spPr bwMode="auto">
          <a:xfrm>
            <a:off x="685800" y="3156992"/>
            <a:ext cx="990600" cy="989013"/>
          </a:xfrm>
          <a:prstGeom prst="ellipse">
            <a:avLst/>
          </a:pr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>
                <a:solidFill>
                  <a:schemeClr val="folHlink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8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56%</a:t>
            </a:r>
            <a:endParaRPr lang="cs-CZ" altLang="cs-CZ" sz="28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11" name="Text Box 35"/>
          <p:cNvSpPr txBox="1">
            <a:spLocks noChangeArrowheads="1"/>
          </p:cNvSpPr>
          <p:nvPr/>
        </p:nvSpPr>
        <p:spPr bwMode="auto">
          <a:xfrm>
            <a:off x="2563813" y="3156992"/>
            <a:ext cx="6021387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>
                <a:solidFill>
                  <a:srgbClr val="0066CC"/>
                </a:solidFill>
                <a:latin typeface="Impact" panose="020B0806030902050204" pitchFamily="34" charset="0"/>
              </a:rPr>
              <a:t>zná nějaký projekt financovaný z evropských fondů</a:t>
            </a:r>
          </a:p>
        </p:txBody>
      </p:sp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5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0" name="Line 29"/>
          <p:cNvSpPr>
            <a:spLocks noChangeShapeType="1"/>
          </p:cNvSpPr>
          <p:nvPr/>
        </p:nvSpPr>
        <p:spPr bwMode="auto">
          <a:xfrm>
            <a:off x="827584" y="4235078"/>
            <a:ext cx="330199" cy="298450"/>
          </a:xfrm>
          <a:prstGeom prst="line">
            <a:avLst/>
          </a:prstGeom>
          <a:noFill/>
          <a:ln w="38100">
            <a:solidFill>
              <a:srgbClr val="0066CC"/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1177100" y="4262374"/>
            <a:ext cx="62894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 smtClean="0">
                <a:solidFill>
                  <a:srgbClr val="0066CC"/>
                </a:solidFill>
                <a:latin typeface="Impact" panose="020B0806030902050204" pitchFamily="34" charset="0"/>
              </a:rPr>
              <a:t>- 4%</a:t>
            </a:r>
            <a:endParaRPr lang="cs-CZ" altLang="cs-CZ" sz="15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2" name="Line 29"/>
          <p:cNvSpPr>
            <a:spLocks noChangeShapeType="1"/>
          </p:cNvSpPr>
          <p:nvPr/>
        </p:nvSpPr>
        <p:spPr bwMode="auto">
          <a:xfrm>
            <a:off x="827584" y="2765990"/>
            <a:ext cx="330199" cy="298450"/>
          </a:xfrm>
          <a:prstGeom prst="line">
            <a:avLst/>
          </a:prstGeom>
          <a:noFill/>
          <a:ln w="38100">
            <a:solidFill>
              <a:schemeClr val="bg1">
                <a:lumMod val="65000"/>
              </a:schemeClr>
            </a:solidFill>
            <a:miter lim="800000"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1177100" y="2793286"/>
            <a:ext cx="62894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15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- 2%</a:t>
            </a:r>
            <a:endParaRPr lang="cs-CZ" altLang="cs-CZ" sz="15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6705600" y="5053092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6656040" y="4869160"/>
            <a:ext cx="2106304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2/2016: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2,9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334000"/>
            <a:ext cx="7862888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Q1) Slyšel(a) jste někdy o evropských fondech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Q2) Znáte nějaký projekt, který byl financován z evropských fondů? (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N=1500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41712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6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334000"/>
            <a:ext cx="7862888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Q3) O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jaký projekt šlo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(respondenti, kteří znají nějaký projekt N=838)</a:t>
            </a:r>
            <a:endParaRPr lang="cs-CZ" altLang="cs-CZ" dirty="0">
              <a:solidFill>
                <a:schemeClr val="tx1"/>
              </a:solidFill>
              <a:latin typeface="Impact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32656"/>
            <a:ext cx="792480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6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07796"/>
            <a:ext cx="6365211" cy="3993412"/>
          </a:xfrm>
          <a:prstGeom prst="rect">
            <a:avLst/>
          </a:prstGeom>
        </p:spPr>
      </p:pic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Oval 9"/>
          <p:cNvSpPr>
            <a:spLocks noChangeArrowheads="1"/>
          </p:cNvSpPr>
          <p:nvPr/>
        </p:nvSpPr>
        <p:spPr bwMode="auto">
          <a:xfrm>
            <a:off x="578421" y="764704"/>
            <a:ext cx="753219" cy="720080"/>
          </a:xfrm>
          <a:prstGeom prst="ellipse">
            <a:avLst/>
          </a:prstGeom>
          <a:solidFill>
            <a:srgbClr val="0066CC"/>
          </a:solidFill>
          <a:ln w="31750">
            <a:solidFill>
              <a:srgbClr val="0066CC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800" b="1" dirty="0">
                <a:solidFill>
                  <a:schemeClr val="bg1"/>
                </a:solidFill>
                <a:latin typeface="Impact" panose="020B0806030902050204" pitchFamily="34" charset="0"/>
              </a:rPr>
              <a:t>5</a:t>
            </a:r>
            <a:r>
              <a:rPr lang="cs-CZ" altLang="cs-CZ" sz="28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6%</a:t>
            </a:r>
            <a:endParaRPr lang="cs-CZ" altLang="cs-CZ" sz="28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09" name="Text Box 35"/>
          <p:cNvSpPr txBox="1">
            <a:spLocks noChangeArrowheads="1"/>
          </p:cNvSpPr>
          <p:nvPr/>
        </p:nvSpPr>
        <p:spPr bwMode="auto">
          <a:xfrm>
            <a:off x="1475656" y="886619"/>
            <a:ext cx="169316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</a:rPr>
              <a:t>přínosné</a:t>
            </a:r>
            <a:endParaRPr lang="cs-CZ" altLang="cs-CZ" sz="28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1510" name="Oval 15"/>
          <p:cNvSpPr>
            <a:spLocks noChangeArrowheads="1"/>
          </p:cNvSpPr>
          <p:nvPr/>
        </p:nvSpPr>
        <p:spPr bwMode="auto">
          <a:xfrm>
            <a:off x="3419872" y="808720"/>
            <a:ext cx="645840" cy="632048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0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20%</a:t>
            </a:r>
            <a:endParaRPr lang="cs-CZ" altLang="cs-CZ" sz="20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11" name="Text Box 35"/>
          <p:cNvSpPr txBox="1">
            <a:spLocks noChangeArrowheads="1"/>
          </p:cNvSpPr>
          <p:nvPr/>
        </p:nvSpPr>
        <p:spPr bwMode="auto">
          <a:xfrm>
            <a:off x="4126166" y="877445"/>
            <a:ext cx="2080195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FF0000"/>
                </a:solidFill>
                <a:latin typeface="Impact" panose="020B0806030902050204" pitchFamily="34" charset="0"/>
              </a:rPr>
              <a:t>nepřínosné</a:t>
            </a:r>
            <a:endParaRPr lang="cs-CZ" altLang="cs-CZ" sz="28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7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6705600" y="5053092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334000"/>
            <a:ext cx="7862888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Q4a)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Jak hodnotíte přínosy evropských fondů pro Vás osobně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? Q5a) </a:t>
            </a:r>
            <a:r>
              <a:rPr lang="pt-BR" altLang="cs-CZ" dirty="0">
                <a:solidFill>
                  <a:schemeClr val="tx1"/>
                </a:solidFill>
                <a:latin typeface="Impact" pitchFamily="34" charset="0"/>
              </a:rPr>
              <a:t>Proč tento přínos takto hodnotíte</a:t>
            </a:r>
            <a:r>
              <a:rPr lang="pt-BR" altLang="cs-CZ" dirty="0" smtClean="0">
                <a:solidFill>
                  <a:schemeClr val="tx1"/>
                </a:solidFill>
                <a:latin typeface="Impact" pitchFamily="34" charset="0"/>
              </a:rPr>
              <a:t>?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 (N=1500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)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504662" y="801486"/>
            <a:ext cx="645840" cy="63204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2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25%</a:t>
            </a:r>
            <a:endParaRPr lang="cs-CZ" altLang="cs-CZ" sz="22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7294518" y="884678"/>
            <a:ext cx="1181593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nevím</a:t>
            </a:r>
            <a:endParaRPr lang="cs-CZ" altLang="cs-CZ" sz="28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81000" y="304800"/>
            <a:ext cx="8458200" cy="45114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Přínosy evropských fondů pro Vás osobně</a:t>
            </a:r>
            <a:endParaRPr lang="cs-CZ" altLang="cs-CZ" sz="2800" b="1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48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06" y="1411541"/>
            <a:ext cx="7509842" cy="3889667"/>
          </a:xfrm>
          <a:prstGeom prst="rect">
            <a:avLst/>
          </a:prstGeom>
        </p:spPr>
      </p:pic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Oval 9"/>
          <p:cNvSpPr>
            <a:spLocks noChangeArrowheads="1"/>
          </p:cNvSpPr>
          <p:nvPr/>
        </p:nvSpPr>
        <p:spPr bwMode="auto">
          <a:xfrm>
            <a:off x="578421" y="755947"/>
            <a:ext cx="753219" cy="728837"/>
          </a:xfrm>
          <a:prstGeom prst="ellipse">
            <a:avLst/>
          </a:prstGeom>
          <a:solidFill>
            <a:srgbClr val="0066CC"/>
          </a:solidFill>
          <a:ln w="31750">
            <a:solidFill>
              <a:srgbClr val="0066CC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30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65%</a:t>
            </a:r>
            <a:endParaRPr lang="cs-CZ" altLang="cs-CZ" sz="30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09" name="Text Box 35"/>
          <p:cNvSpPr txBox="1">
            <a:spLocks noChangeArrowheads="1"/>
          </p:cNvSpPr>
          <p:nvPr/>
        </p:nvSpPr>
        <p:spPr bwMode="auto">
          <a:xfrm>
            <a:off x="1475656" y="886619"/>
            <a:ext cx="169316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</a:rPr>
              <a:t>přínosné</a:t>
            </a:r>
            <a:endParaRPr lang="cs-CZ" altLang="cs-CZ" sz="28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1510" name="Oval 15"/>
          <p:cNvSpPr>
            <a:spLocks noChangeArrowheads="1"/>
          </p:cNvSpPr>
          <p:nvPr/>
        </p:nvSpPr>
        <p:spPr bwMode="auto">
          <a:xfrm>
            <a:off x="3419872" y="884678"/>
            <a:ext cx="562278" cy="499076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1800" b="1" dirty="0">
                <a:solidFill>
                  <a:schemeClr val="bg1"/>
                </a:solidFill>
                <a:latin typeface="Impact" panose="020B0806030902050204" pitchFamily="34" charset="0"/>
              </a:rPr>
              <a:t>9</a:t>
            </a:r>
            <a:r>
              <a:rPr lang="cs-CZ" altLang="cs-CZ" sz="18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%</a:t>
            </a:r>
            <a:endParaRPr lang="cs-CZ" altLang="cs-CZ" sz="18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11" name="Text Box 35"/>
          <p:cNvSpPr txBox="1">
            <a:spLocks noChangeArrowheads="1"/>
          </p:cNvSpPr>
          <p:nvPr/>
        </p:nvSpPr>
        <p:spPr bwMode="auto">
          <a:xfrm>
            <a:off x="4126166" y="877445"/>
            <a:ext cx="2080195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FF0000"/>
                </a:solidFill>
                <a:latin typeface="Impact" panose="020B0806030902050204" pitchFamily="34" charset="0"/>
              </a:rPr>
              <a:t>nepřínosné</a:t>
            </a:r>
            <a:endParaRPr lang="cs-CZ" altLang="cs-CZ" sz="28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8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6705600" y="5053092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334000"/>
            <a:ext cx="7862888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Q4b)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Jak hodnotíte přínosy evropských fondů pro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Váš kraj/region? Q5b) </a:t>
            </a:r>
            <a:r>
              <a:rPr lang="pt-BR" altLang="cs-CZ" dirty="0">
                <a:solidFill>
                  <a:schemeClr val="tx1"/>
                </a:solidFill>
                <a:latin typeface="Impact" pitchFamily="34" charset="0"/>
              </a:rPr>
              <a:t>Proč tento přínos takto hodnotíte</a:t>
            </a:r>
            <a:r>
              <a:rPr lang="pt-BR" altLang="cs-CZ" dirty="0" smtClean="0">
                <a:solidFill>
                  <a:schemeClr val="tx1"/>
                </a:solidFill>
                <a:latin typeface="Impact" pitchFamily="34" charset="0"/>
              </a:rPr>
              <a:t>?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 (N=1500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)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504662" y="801486"/>
            <a:ext cx="645840" cy="63204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2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26%</a:t>
            </a:r>
            <a:endParaRPr lang="cs-CZ" altLang="cs-CZ" sz="22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7294518" y="884678"/>
            <a:ext cx="1181593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nevím</a:t>
            </a:r>
            <a:endParaRPr lang="cs-CZ" altLang="cs-CZ" sz="28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81000" y="304800"/>
            <a:ext cx="8458200" cy="45114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Přínosy evropských fondů pro Váš kraj/region</a:t>
            </a:r>
            <a:endParaRPr lang="cs-CZ" altLang="cs-CZ" sz="2800" b="1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792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" y="1340768"/>
            <a:ext cx="7972425" cy="3857625"/>
          </a:xfrm>
          <a:prstGeom prst="rect">
            <a:avLst/>
          </a:prstGeom>
        </p:spPr>
      </p:pic>
      <p:pic>
        <p:nvPicPr>
          <p:cNvPr id="21506" name="Picture 2" descr="C:\Lada\IBRS\template\podklady\titulni str pat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0388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Oval 9"/>
          <p:cNvSpPr>
            <a:spLocks noChangeArrowheads="1"/>
          </p:cNvSpPr>
          <p:nvPr/>
        </p:nvSpPr>
        <p:spPr bwMode="auto">
          <a:xfrm>
            <a:off x="578421" y="755947"/>
            <a:ext cx="753219" cy="728837"/>
          </a:xfrm>
          <a:prstGeom prst="ellipse">
            <a:avLst/>
          </a:prstGeom>
          <a:solidFill>
            <a:srgbClr val="0066CC"/>
          </a:solidFill>
          <a:ln w="31750">
            <a:solidFill>
              <a:srgbClr val="0066CC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30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66%</a:t>
            </a:r>
            <a:endParaRPr lang="cs-CZ" altLang="cs-CZ" sz="30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09" name="Text Box 35"/>
          <p:cNvSpPr txBox="1">
            <a:spLocks noChangeArrowheads="1"/>
          </p:cNvSpPr>
          <p:nvPr/>
        </p:nvSpPr>
        <p:spPr bwMode="auto">
          <a:xfrm>
            <a:off x="1475656" y="886619"/>
            <a:ext cx="169316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0066CC"/>
                </a:solidFill>
                <a:latin typeface="Impact" panose="020B0806030902050204" pitchFamily="34" charset="0"/>
              </a:rPr>
              <a:t>přínosné</a:t>
            </a:r>
            <a:endParaRPr lang="cs-CZ" altLang="cs-CZ" sz="2800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  <p:sp>
        <p:nvSpPr>
          <p:cNvPr id="21510" name="Oval 15"/>
          <p:cNvSpPr>
            <a:spLocks noChangeArrowheads="1"/>
          </p:cNvSpPr>
          <p:nvPr/>
        </p:nvSpPr>
        <p:spPr bwMode="auto">
          <a:xfrm>
            <a:off x="3419872" y="884678"/>
            <a:ext cx="562278" cy="499076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18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11%</a:t>
            </a:r>
            <a:endParaRPr lang="cs-CZ" altLang="cs-CZ" sz="18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511" name="Text Box 35"/>
          <p:cNvSpPr txBox="1">
            <a:spLocks noChangeArrowheads="1"/>
          </p:cNvSpPr>
          <p:nvPr/>
        </p:nvSpPr>
        <p:spPr bwMode="auto">
          <a:xfrm>
            <a:off x="4126166" y="877445"/>
            <a:ext cx="2080195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rgbClr val="FF0000"/>
                </a:solidFill>
                <a:latin typeface="Impact" panose="020B0806030902050204" pitchFamily="34" charset="0"/>
              </a:rPr>
              <a:t>nepřínosné</a:t>
            </a:r>
            <a:endParaRPr lang="cs-CZ" altLang="cs-CZ" sz="28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21512" name="Text Box 35"/>
          <p:cNvSpPr txBox="1">
            <a:spLocks noChangeArrowheads="1"/>
          </p:cNvSpPr>
          <p:nvPr/>
        </p:nvSpPr>
        <p:spPr bwMode="auto">
          <a:xfrm>
            <a:off x="8229600" y="6553200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fld id="{A23801C5-ACD5-466F-A702-C2B132CC994F}" type="slidenum">
              <a:rPr lang="cs-CZ" altLang="cs-CZ">
                <a:solidFill>
                  <a:schemeClr val="bg2"/>
                </a:solidFill>
                <a:latin typeface="Impact" panose="020B0806030902050204" pitchFamily="34" charset="0"/>
              </a:rPr>
              <a:pPr eaLnBrk="1" hangingPunct="1">
                <a:lnSpc>
                  <a:spcPct val="90000"/>
                </a:lnSpc>
              </a:pPr>
              <a:t>9</a:t>
            </a:fld>
            <a:endParaRPr lang="cs-CZ" altLang="cs-CZ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6705600" y="5053092"/>
            <a:ext cx="205740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bg2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(</a:t>
            </a:r>
            <a:r>
              <a:rPr lang="cs-CZ" altLang="cs-CZ" dirty="0" err="1">
                <a:solidFill>
                  <a:schemeClr val="bg2"/>
                </a:solidFill>
                <a:latin typeface="Impact" panose="020B0806030902050204" pitchFamily="34" charset="0"/>
              </a:rPr>
              <a:t>Stat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chyba 6/2017: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max. </a:t>
            </a:r>
            <a:r>
              <a:rPr lang="cs-CZ" altLang="cs-CZ" dirty="0" smtClean="0">
                <a:solidFill>
                  <a:schemeClr val="bg2"/>
                </a:solidFill>
                <a:latin typeface="Impact" panose="020B0806030902050204" pitchFamily="34" charset="0"/>
              </a:rPr>
              <a:t>2,1 </a:t>
            </a:r>
            <a:r>
              <a:rPr lang="cs-CZ" altLang="cs-CZ" dirty="0">
                <a:solidFill>
                  <a:schemeClr val="bg2"/>
                </a:solidFill>
                <a:latin typeface="Impact" panose="020B0806030902050204" pitchFamily="34" charset="0"/>
              </a:rPr>
              <a:t>%)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81000" y="5334000"/>
            <a:ext cx="7862888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Q4c) 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Jak hodnotíte přínosy evropských fondů pro 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život obyvatel ČR? Q5c) </a:t>
            </a:r>
            <a:r>
              <a:rPr lang="pt-BR" altLang="cs-CZ" dirty="0">
                <a:solidFill>
                  <a:schemeClr val="tx1"/>
                </a:solidFill>
                <a:latin typeface="Impact" pitchFamily="34" charset="0"/>
              </a:rPr>
              <a:t>Proč tento přínos takto hodnotíte</a:t>
            </a:r>
            <a:r>
              <a:rPr lang="pt-BR" altLang="cs-CZ" dirty="0" smtClean="0">
                <a:solidFill>
                  <a:schemeClr val="tx1"/>
                </a:solidFill>
                <a:latin typeface="Impact" pitchFamily="34" charset="0"/>
              </a:rPr>
              <a:t>?</a:t>
            </a:r>
            <a:r>
              <a:rPr lang="cs-CZ" altLang="cs-CZ" dirty="0" smtClean="0">
                <a:solidFill>
                  <a:schemeClr val="tx1"/>
                </a:solidFill>
                <a:latin typeface="Impact" pitchFamily="34" charset="0"/>
              </a:rPr>
              <a:t> (N=1500</a:t>
            </a:r>
            <a:r>
              <a:rPr lang="cs-CZ" altLang="cs-CZ" dirty="0">
                <a:solidFill>
                  <a:schemeClr val="tx1"/>
                </a:solidFill>
                <a:latin typeface="Impact" pitchFamily="34" charset="0"/>
              </a:rPr>
              <a:t>)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504662" y="801486"/>
            <a:ext cx="645840" cy="63204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  <a:extLst/>
        </p:spPr>
        <p:txBody>
          <a:bodyPr wrap="none" lIns="90000" tIns="46800" rIns="90000" bIns="46800" anchor="ctr"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cs-CZ" altLang="cs-CZ" sz="22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23%</a:t>
            </a:r>
            <a:endParaRPr lang="cs-CZ" altLang="cs-CZ" sz="22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7294518" y="884678"/>
            <a:ext cx="1181593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cs-CZ" altLang="cs-CZ" sz="2800" dirty="0" smtClean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nevím</a:t>
            </a:r>
            <a:endParaRPr lang="cs-CZ" altLang="cs-CZ" sz="2800" dirty="0">
              <a:solidFill>
                <a:schemeClr val="bg1">
                  <a:lumMod val="6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81000" y="304800"/>
            <a:ext cx="8458200" cy="45114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1pPr>
            <a:lvl2pPr marL="742950" indent="-28575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64AAE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</a:pPr>
            <a:r>
              <a:rPr lang="cs-CZ" altLang="cs-CZ" sz="2800" b="1" dirty="0" smtClean="0">
                <a:solidFill>
                  <a:srgbClr val="0066CC"/>
                </a:solidFill>
                <a:latin typeface="Impact" panose="020B0806030902050204" pitchFamily="34" charset="0"/>
              </a:rPr>
              <a:t>Přínosy evropských fondů pro život obyvatel ČR</a:t>
            </a:r>
            <a:endParaRPr lang="cs-CZ" altLang="cs-CZ" sz="2800" b="1" dirty="0">
              <a:solidFill>
                <a:srgbClr val="0066CC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30970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0" cap="flat" cmpd="sng" algn="ctr">
          <a:solidFill>
            <a:schemeClr val="folHlink"/>
          </a:solidFill>
          <a:prstDash val="solid"/>
          <a:miter lim="800000"/>
          <a:headEnd type="none" w="med" len="med"/>
          <a:tailEnd type="arrow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200" b="0" i="0" u="none" strike="noStrike" cap="none" normalizeH="0" baseline="0" smtClean="0">
            <a:ln>
              <a:noFill/>
            </a:ln>
            <a:solidFill>
              <a:srgbClr val="064AAE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0" cap="flat" cmpd="sng" algn="ctr">
          <a:solidFill>
            <a:schemeClr val="folHlink"/>
          </a:solidFill>
          <a:prstDash val="solid"/>
          <a:miter lim="800000"/>
          <a:headEnd type="none" w="med" len="med"/>
          <a:tailEnd type="arrow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200" b="0" i="0" u="none" strike="noStrike" cap="none" normalizeH="0" baseline="0" smtClean="0">
            <a:ln>
              <a:noFill/>
            </a:ln>
            <a:solidFill>
              <a:srgbClr val="064AAE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0" cap="flat" cmpd="sng" algn="ctr">
          <a:solidFill>
            <a:schemeClr val="folHlink"/>
          </a:solidFill>
          <a:prstDash val="solid"/>
          <a:miter lim="800000"/>
          <a:headEnd type="none" w="med" len="med"/>
          <a:tailEnd type="arrow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200" b="0" i="0" u="none" strike="noStrike" cap="none" normalizeH="0" baseline="0" smtClean="0">
            <a:ln>
              <a:noFill/>
            </a:ln>
            <a:solidFill>
              <a:srgbClr val="064AAE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0" cap="flat" cmpd="sng" algn="ctr">
          <a:solidFill>
            <a:schemeClr val="folHlink"/>
          </a:solidFill>
          <a:prstDash val="solid"/>
          <a:miter lim="800000"/>
          <a:headEnd type="none" w="med" len="med"/>
          <a:tailEnd type="arrow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200" b="0" i="0" u="none" strike="noStrike" cap="none" normalizeH="0" baseline="0" smtClean="0">
            <a:ln>
              <a:noFill/>
            </a:ln>
            <a:solidFill>
              <a:srgbClr val="064AAE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Designs\Směsi.pot</Template>
  <TotalTime>64266</TotalTime>
  <Words>1436</Words>
  <Application>Microsoft Office PowerPoint</Application>
  <PresentationFormat>Předvádění na obrazovce (4:3)</PresentationFormat>
  <Paragraphs>211</Paragraphs>
  <Slides>24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3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Default Design</vt:lpstr>
      <vt:lpstr>1_Default Design</vt:lpstr>
      <vt:lpstr>Vlastní návrh</vt:lpstr>
      <vt:lpstr>Chart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IBRS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IBRS</dc:title>
  <dc:creator>IBRS</dc:creator>
  <cp:lastModifiedBy>Michal Klusák</cp:lastModifiedBy>
  <cp:revision>6079</cp:revision>
  <cp:lastPrinted>2017-07-11T18:53:12Z</cp:lastPrinted>
  <dcterms:created xsi:type="dcterms:W3CDTF">2004-03-22T10:53:32Z</dcterms:created>
  <dcterms:modified xsi:type="dcterms:W3CDTF">2017-07-11T18:56:41Z</dcterms:modified>
</cp:coreProperties>
</file>