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5" r:id="rId3"/>
  </p:sldMasterIdLst>
  <p:notesMasterIdLst>
    <p:notesMasterId r:id="rId28"/>
  </p:notesMasterIdLst>
  <p:handoutMasterIdLst>
    <p:handoutMasterId r:id="rId29"/>
  </p:handoutMasterIdLst>
  <p:sldIdLst>
    <p:sldId id="1319" r:id="rId4"/>
    <p:sldId id="1368" r:id="rId5"/>
    <p:sldId id="1340" r:id="rId6"/>
    <p:sldId id="1352" r:id="rId7"/>
    <p:sldId id="1375" r:id="rId8"/>
    <p:sldId id="1376" r:id="rId9"/>
    <p:sldId id="1377" r:id="rId10"/>
    <p:sldId id="1378" r:id="rId11"/>
    <p:sldId id="1379" r:id="rId12"/>
    <p:sldId id="1380" r:id="rId13"/>
    <p:sldId id="1381" r:id="rId14"/>
    <p:sldId id="1382" r:id="rId15"/>
    <p:sldId id="1383" r:id="rId16"/>
    <p:sldId id="1370" r:id="rId17"/>
    <p:sldId id="1345" r:id="rId18"/>
    <p:sldId id="1371" r:id="rId19"/>
    <p:sldId id="1372" r:id="rId20"/>
    <p:sldId id="1384" r:id="rId21"/>
    <p:sldId id="1385" r:id="rId22"/>
    <p:sldId id="1374" r:id="rId23"/>
    <p:sldId id="1386" r:id="rId24"/>
    <p:sldId id="1387" r:id="rId25"/>
    <p:sldId id="1388" r:id="rId26"/>
    <p:sldId id="1342" r:id="rId27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5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235B2"/>
    <a:srgbClr val="02359E"/>
    <a:srgbClr val="0235C6"/>
    <a:srgbClr val="0233BE"/>
    <a:srgbClr val="003399"/>
    <a:srgbClr val="4D4D4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4137" autoAdjust="0"/>
  </p:normalViewPr>
  <p:slideViewPr>
    <p:cSldViewPr>
      <p:cViewPr varScale="1">
        <p:scale>
          <a:sx n="126" d="100"/>
          <a:sy n="126" d="100"/>
        </p:scale>
        <p:origin x="-1626" y="-84"/>
      </p:cViewPr>
      <p:guideLst>
        <p:guide orient="horz" pos="3552"/>
        <p:guide pos="2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3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339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A826F2-5060-46D7-B469-A977B5AD7A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75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339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9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7E7286-B73B-42E4-8DDE-4CF4094BA6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35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52C7FC7E-E70D-4562-A168-762F71589DB7}" type="slidenum"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</a:t>
            </a:fld>
            <a:endParaRPr lang="cs-CZ" altLang="cs-CZ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4156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BFA1-A16D-4BEB-AC4B-6533BB951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19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D17C-AE36-4046-B46E-716548982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406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CF9C-CF06-4009-9C1B-36DA13F02D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58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23274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41531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89767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2362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56188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97084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16078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3094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B010-5E4E-48D2-BEAC-833C1FFD56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24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3401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79992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67185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71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161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11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764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212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978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98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03A1-CF7B-4E6B-8635-33F694737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84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2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36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12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9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5962-BEAA-4561-A61A-3F6C2F6A58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97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C5F4-A814-40BD-9CCF-C97C65117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21D7-1181-4C1C-91B4-C1F6316032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660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ED-22A0-4198-8E77-67E22AB8EB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50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E8B0-DD7F-4E83-ABD8-7C6B92E8A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110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79E4-BECF-4E88-A1EE-91797705A5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65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 smtClean="0">
                <a:solidFill>
                  <a:srgbClr val="0000CC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anose="02040602050305030304" pitchFamily="18" charset="0"/>
              </a:rPr>
              <a:t>                 	  		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9014798-FB2A-44CF-AB10-3313AA6C6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10" descr="C:\Lada\IBRS\template\podklady\textova str hlavick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2209800" y="6172200"/>
            <a:ext cx="6553200" cy="0"/>
          </a:xfrm>
          <a:prstGeom prst="line">
            <a:avLst/>
          </a:prstGeom>
          <a:noFill/>
          <a:ln w="5080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0000CC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409C-1527-4DF5-BECD-714241DD303B}" type="datetimeFigureOut">
              <a:rPr lang="cs-CZ" smtClean="0"/>
              <a:t>11.7.2017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75B05-3275-495D-8C72-A72A06ACA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7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azdydenpomahame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orejsek@ibrs.c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Stock_000006113599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3063"/>
            <a:ext cx="78359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Lada\IBRS\template\podklady\titulni str pat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81000" y="1828800"/>
            <a:ext cx="8153400" cy="1295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800" dirty="0">
                <a:solidFill>
                  <a:schemeClr val="bg1"/>
                </a:solidFill>
                <a:latin typeface="Impact" panose="020B0806030902050204" pitchFamily="34" charset="0"/>
              </a:rPr>
              <a:t>Informovanost o fondech EU</a:t>
            </a:r>
          </a:p>
          <a:p>
            <a:pPr algn="l" eaLnBrk="1" hangingPunct="1">
              <a:lnSpc>
                <a:spcPct val="85000"/>
              </a:lnSpc>
            </a:pPr>
            <a:r>
              <a:rPr lang="cs-CZ" altLang="cs-CZ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Červen 2017</a:t>
            </a:r>
            <a:endParaRPr lang="cs-CZ" altLang="cs-CZ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6390" name="Picture 29" descr="D:\Ivana\Online panel\PROJEKTY\Eurofondy\mmr_cr_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9820"/>
            <a:ext cx="3168352" cy="68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10803"/>
            <a:ext cx="1944216" cy="697821"/>
          </a:xfrm>
          <a:prstGeom prst="rect">
            <a:avLst/>
          </a:prstGeom>
        </p:spPr>
      </p:pic>
      <p:pic>
        <p:nvPicPr>
          <p:cNvPr id="82946" name="Picture 2" descr="N:\OBECNÉ\Loga 2014-2020\OPTP\RGB\JPG\CZ_RO_B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" y="240142"/>
            <a:ext cx="3887416" cy="12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10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Q6)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Co vás napadne, když se řekne Evropské fondy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9194"/>
            <a:ext cx="8488809" cy="39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9296"/>
            <a:ext cx="8695210" cy="3670392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60972"/>
            <a:ext cx="746517" cy="683298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5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39%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582688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ano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91880" y="764704"/>
            <a:ext cx="699592" cy="67606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5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39%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292005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11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12148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229200"/>
            <a:ext cx="78628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Q7a)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Řekl(a) byste, že peníze z evropských fondů jsou v ČR: využívány podle jasných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pravidel? (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N=1500) Q8a) Proč si to myslíte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(respondenti, kteří si myslí, že ne N=583)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0019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22%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09004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304800"/>
            <a:ext cx="8565730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Peníze z EU fondů:  využívány podle jasných pravidel 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4278357" y="1378457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6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9410"/>
            <a:ext cx="8602662" cy="3293766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60972"/>
            <a:ext cx="746517" cy="683298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5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38%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582688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ano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91880" y="764704"/>
            <a:ext cx="699592" cy="67606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5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42%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292005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12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12148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229200"/>
            <a:ext cx="78628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Q7b)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Řekl(a) byste, že peníze z evropských fondů jsou v ČR: 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jejich využívání je důsledně kontrolováno? (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N=1500)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Q8b)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Proč si to myslíte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(respondenti, kteří si myslí, že ne N=623)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0019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09004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79512" y="304800"/>
            <a:ext cx="8964488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Peníze z EU fondů: jejich využívání je důsledně kontrolováno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4278357" y="1378457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58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76908"/>
            <a:ext cx="8001000" cy="3924300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64704"/>
            <a:ext cx="681211" cy="679566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31%</a:t>
            </a:r>
            <a:endParaRPr lang="cs-CZ" altLang="cs-CZ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582688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ano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91879" y="755947"/>
            <a:ext cx="786477" cy="6848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45%</a:t>
            </a:r>
            <a:endParaRPr lang="cs-CZ" altLang="cs-CZ" sz="2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292005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13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12148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229200"/>
            <a:ext cx="78628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Q7c)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Řekl(a) byste, že peníze z evropských fondů jsou v ČR: 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jejich využití je dostatečně průhledné, transparentní? (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N=1500)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Q8c)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Proč si to myslíte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(respondenti, kteří si myslí, že ne N=677)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0019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24%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09004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304800"/>
            <a:ext cx="8545190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Peníze z EU fondů: jejich využití průhledné, transparentní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4572000" y="1268760"/>
            <a:ext cx="0" cy="504056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25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Nízké povědomí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o reklamních kampaních o problematice evropských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fondů, vyšší u reklam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na podporu projektů z EU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dotací – u obou však proti minulé vlně pokles.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5288" y="3212976"/>
            <a:ext cx="1143000" cy="1143000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31%</a:t>
            </a:r>
            <a:endParaRPr lang="cs-CZ" altLang="cs-CZ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 Box 35"/>
          <p:cNvSpPr txBox="1">
            <a:spLocks noChangeArrowheads="1"/>
          </p:cNvSpPr>
          <p:nvPr/>
        </p:nvSpPr>
        <p:spPr bwMode="auto">
          <a:xfrm>
            <a:off x="2362200" y="3276476"/>
            <a:ext cx="6477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zaznamenalo reklamu na podporu projektů z dotací EU, které se týkaly zaměstnanosti, vybavení škol, nemocnic, infrastruktury</a:t>
            </a:r>
            <a:endParaRPr lang="cs-CZ" altLang="cs-CZ" sz="2200">
              <a:solidFill>
                <a:srgbClr val="0066CC"/>
              </a:solidFill>
            </a:endParaRPr>
          </a:p>
        </p:txBody>
      </p:sp>
      <p:sp>
        <p:nvSpPr>
          <p:cNvPr id="4245510" name="Oval 6"/>
          <p:cNvSpPr>
            <a:spLocks noChangeArrowheads="1"/>
          </p:cNvSpPr>
          <p:nvPr/>
        </p:nvSpPr>
        <p:spPr bwMode="auto">
          <a:xfrm>
            <a:off x="547688" y="1770063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cs-CZ" altLang="cs-CZ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45511" name="Text Box 35"/>
          <p:cNvSpPr txBox="1">
            <a:spLocks noChangeArrowheads="1"/>
          </p:cNvSpPr>
          <p:nvPr/>
        </p:nvSpPr>
        <p:spPr bwMode="auto">
          <a:xfrm>
            <a:off x="2438400" y="1693863"/>
            <a:ext cx="51577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zaznamenalo reklamu věnovanou problematice EU fondů</a:t>
            </a:r>
          </a:p>
        </p:txBody>
      </p:sp>
      <p:sp>
        <p:nvSpPr>
          <p:cNvPr id="22536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2117EDD0-3962-462E-A880-11CF565E79C7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14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2548" name="AutoShape 21"/>
          <p:cNvSpPr>
            <a:spLocks noChangeArrowheads="1"/>
          </p:cNvSpPr>
          <p:nvPr/>
        </p:nvSpPr>
        <p:spPr bwMode="auto">
          <a:xfrm>
            <a:off x="6629400" y="2074863"/>
            <a:ext cx="2209800" cy="1066800"/>
          </a:xfrm>
          <a:prstGeom prst="wedgeRoundRectCallout">
            <a:avLst>
              <a:gd name="adj1" fmla="val -76435"/>
              <a:gd name="adj2" fmla="val -25597"/>
              <a:gd name="adj3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5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financování školství, vzdělání, budování silnic, existence fondů EU, kotlíková dotace, …</a:t>
            </a:r>
            <a:endParaRPr lang="cs-CZ" altLang="cs-CZ" sz="1500" i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3568" y="2708920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033084" y="273621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- 5%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611560" y="4418062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961076" y="4445358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- 6%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05600" y="4661988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6040" y="4478056"/>
            <a:ext cx="21063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1000" y="4869160"/>
            <a:ext cx="8295456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Q9)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Zaznamenal(a) jste v poslední době nějakou reklamu (reklamní/komunikační kampaň) věnující se problematice evropských fondů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N=1500)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Q10)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Co bylo hlavním sdělením této reklamy/kampaně?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(respondenti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,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kteří zaznamenali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N=302)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Q11) Zaznamenal(a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) jste nějakou reklamu/kampaň na podporů projektů z dotací EU, které se týkaly zaměstnanosti, vzdělávání  a modernizace vybavení škol a školek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5"/>
          <p:cNvSpPr txBox="1">
            <a:spLocks noChangeArrowheads="1"/>
          </p:cNvSpPr>
          <p:nvPr/>
        </p:nvSpPr>
        <p:spPr bwMode="auto">
          <a:xfrm>
            <a:off x="899592" y="332656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bg2"/>
                </a:solidFill>
                <a:latin typeface="Impact" panose="020B0806030902050204" pitchFamily="34" charset="0"/>
              </a:rPr>
              <a:t>Respondentům byla představena kampaň (reklamní spot a vizuál).</a:t>
            </a:r>
          </a:p>
        </p:txBody>
      </p:sp>
      <p:sp>
        <p:nvSpPr>
          <p:cNvPr id="23556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83D85BB-07B8-4D36-B18E-2C10A9046B60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15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Oval 4"/>
          <p:cNvSpPr>
            <a:spLocks noChangeArrowheads="1"/>
          </p:cNvSpPr>
          <p:nvPr/>
        </p:nvSpPr>
        <p:spPr bwMode="auto">
          <a:xfrm>
            <a:off x="1557338" y="1381199"/>
            <a:ext cx="1214437" cy="1252538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cs-CZ" altLang="cs-CZ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560" name="Text Box 35"/>
          <p:cNvSpPr txBox="1">
            <a:spLocks noChangeArrowheads="1"/>
          </p:cNvSpPr>
          <p:nvPr/>
        </p:nvSpPr>
        <p:spPr bwMode="auto">
          <a:xfrm>
            <a:off x="900113" y="2821359"/>
            <a:ext cx="29098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zaznamenalo tuto konkrétní reklamu/kampaň </a:t>
            </a:r>
            <a:endParaRPr lang="cs-CZ" altLang="cs-CZ" sz="2200" dirty="0">
              <a:solidFill>
                <a:srgbClr val="0066CC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28600" y="4247505"/>
            <a:ext cx="1905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>
                <a:solidFill>
                  <a:schemeClr val="tx1"/>
                </a:solidFill>
                <a:latin typeface="Impact" panose="020B0806030902050204" pitchFamily="34" charset="0"/>
              </a:rPr>
              <a:t>Nejčastěji zaznamenáno prostřednictvím: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67000" y="4917430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Televize</a:t>
            </a:r>
            <a:endParaRPr lang="cs-CZ" altLang="cs-CZ" sz="18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https://cdn2.iconfinder.com/data/icons/picons-essentials/57/websit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sayeedanwar.co.uk/wp-content/uploads/2014/01/tv-servi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2528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457328" y="453008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38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89104" y="445388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12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895600" y="445388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88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152528" y="4917430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Internet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784304" y="4917430"/>
            <a:ext cx="15240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tx1"/>
                </a:solidFill>
                <a:latin typeface="Impact" panose="020B0806030902050204" pitchFamily="34" charset="0"/>
              </a:rPr>
              <a:t>Noviny</a:t>
            </a:r>
          </a:p>
        </p:txBody>
      </p:sp>
      <p:pic>
        <p:nvPicPr>
          <p:cNvPr id="19" name="Picture 20" descr="D:\Ivana\Online panel\PROJEKTY\Eurofondy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22397" r="16798" b="22397"/>
          <a:stretch>
            <a:fillRect/>
          </a:stretch>
        </p:blipFill>
        <p:spPr bwMode="auto">
          <a:xfrm>
            <a:off x="5508104" y="4301480"/>
            <a:ext cx="698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8" y="332656"/>
            <a:ext cx="2613851" cy="3853176"/>
          </a:xfrm>
          <a:prstGeom prst="rect">
            <a:avLst/>
          </a:prstGeom>
        </p:spPr>
      </p:pic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3017473" y="1845909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366989" y="1873205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- 8%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32240" y="4878012"/>
            <a:ext cx="210696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3,0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732240" y="4694080"/>
            <a:ext cx="21063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1000" y="5229200"/>
            <a:ext cx="78628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Q12) Zaznamenal(a) jste tuto konkrétní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reklamu/kampaň? (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N=1500) Q13) Kde všude jste tuto reklamu/kampaň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zaznamenal(a)? (respondenti, kteří zaznamenali N=745)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381000" y="304800"/>
            <a:ext cx="7646988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Atraktivnost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reklamy klesla na úroveň </a:t>
            </a:r>
            <a:r>
              <a:rPr lang="cs-CZ" altLang="cs-CZ" sz="2800" b="1" dirty="0" err="1" smtClean="0">
                <a:solidFill>
                  <a:srgbClr val="0066CC"/>
                </a:solidFill>
                <a:latin typeface="Impact" panose="020B0806030902050204" pitchFamily="34" charset="0"/>
              </a:rPr>
              <a:t>benchmarku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, srozumitelnost se drží stále nad úrovní </a:t>
            </a:r>
            <a:r>
              <a:rPr lang="cs-CZ" altLang="cs-CZ" sz="2800" b="1" dirty="0" err="1" smtClean="0">
                <a:solidFill>
                  <a:srgbClr val="0066CC"/>
                </a:solidFill>
                <a:latin typeface="Impact" panose="020B0806030902050204" pitchFamily="34" charset="0"/>
              </a:rPr>
              <a:t>benchmarku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812800" y="2001714"/>
            <a:ext cx="1238250" cy="1211262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60%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 Box 35"/>
          <p:cNvSpPr txBox="1">
            <a:spLocks noChangeArrowheads="1"/>
          </p:cNvSpPr>
          <p:nvPr/>
        </p:nvSpPr>
        <p:spPr bwMode="auto">
          <a:xfrm>
            <a:off x="2794000" y="2373189"/>
            <a:ext cx="1849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atraktivní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4582" name="Oval 15"/>
          <p:cNvSpPr>
            <a:spLocks noChangeArrowheads="1"/>
          </p:cNvSpPr>
          <p:nvPr/>
        </p:nvSpPr>
        <p:spPr bwMode="auto">
          <a:xfrm>
            <a:off x="755650" y="3598739"/>
            <a:ext cx="1447800" cy="1414462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8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85%</a:t>
            </a:r>
            <a:endParaRPr lang="cs-CZ" altLang="cs-CZ" sz="48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3" name="Text Box 35"/>
          <p:cNvSpPr txBox="1">
            <a:spLocks noChangeArrowheads="1"/>
          </p:cNvSpPr>
          <p:nvPr/>
        </p:nvSpPr>
        <p:spPr bwMode="auto">
          <a:xfrm>
            <a:off x="2870200" y="4028951"/>
            <a:ext cx="2278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srozumitelná</a:t>
            </a:r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3A7D769-8798-4A62-8007-4F2E779B3F39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16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24585" name="Text Box 35"/>
          <p:cNvSpPr txBox="1">
            <a:spLocks noChangeArrowheads="1"/>
          </p:cNvSpPr>
          <p:nvPr/>
        </p:nvSpPr>
        <p:spPr bwMode="auto">
          <a:xfrm>
            <a:off x="2411413" y="1569666"/>
            <a:ext cx="28813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tx1"/>
                </a:solidFill>
                <a:latin typeface="Impact" panose="020B0806030902050204" pitchFamily="34" charset="0"/>
              </a:rPr>
              <a:t>Reklama je pro Vás:</a:t>
            </a:r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5580063" y="1569666"/>
            <a:ext cx="28797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tx1"/>
                </a:solidFill>
                <a:latin typeface="Impact" panose="020B0806030902050204" pitchFamily="34" charset="0"/>
              </a:rPr>
              <a:t>Hodnota benchmarku</a:t>
            </a:r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24587" name="Text Box 35"/>
          <p:cNvSpPr txBox="1">
            <a:spLocks noChangeArrowheads="1"/>
          </p:cNvSpPr>
          <p:nvPr/>
        </p:nvSpPr>
        <p:spPr bwMode="auto">
          <a:xfrm>
            <a:off x="6465888" y="2373189"/>
            <a:ext cx="914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60%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4588" name="Text Box 35"/>
          <p:cNvSpPr txBox="1">
            <a:spLocks noChangeArrowheads="1"/>
          </p:cNvSpPr>
          <p:nvPr/>
        </p:nvSpPr>
        <p:spPr bwMode="auto">
          <a:xfrm>
            <a:off x="6465888" y="4005139"/>
            <a:ext cx="914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81%</a:t>
            </a:r>
            <a:endParaRPr lang="cs-CZ" altLang="cs-CZ" sz="2200">
              <a:solidFill>
                <a:srgbClr val="0066CC"/>
              </a:solidFill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1001249" y="5045838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350765" y="5073134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- 2%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1043608" y="3212976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393124" y="3240272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- 7%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5" y="340686"/>
            <a:ext cx="780331" cy="1150316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05600" y="5094036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656040" y="4910104"/>
            <a:ext cx="21063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" y="5382068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Q14)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Do jaké míry je pro Vás tato reklama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atraktivní?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 Q15)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A jak je pro Vás tato reklama srozumitelná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?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304800"/>
            <a:ext cx="751512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Nárůst důvěryhodnosti i zjišťování nových informací na základě reklamy.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812800" y="1124744"/>
            <a:ext cx="1166912" cy="1102567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66%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 Box 35"/>
          <p:cNvSpPr txBox="1">
            <a:spLocks noChangeArrowheads="1"/>
          </p:cNvSpPr>
          <p:nvPr/>
        </p:nvSpPr>
        <p:spPr bwMode="auto">
          <a:xfrm>
            <a:off x="2794000" y="1327944"/>
            <a:ext cx="2641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informace jsou důvěryhodné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5606" name="Oval 15"/>
          <p:cNvSpPr>
            <a:spLocks noChangeArrowheads="1"/>
          </p:cNvSpPr>
          <p:nvPr/>
        </p:nvSpPr>
        <p:spPr bwMode="auto">
          <a:xfrm>
            <a:off x="827658" y="2634439"/>
            <a:ext cx="1152054" cy="1108191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36%</a:t>
            </a:r>
            <a:endParaRPr lang="cs-CZ" altLang="cs-CZ" sz="32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2870200" y="2709366"/>
            <a:ext cx="30702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motivuje ke zjištění dalších informací</a:t>
            </a:r>
          </a:p>
        </p:txBody>
      </p: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E884407-7AAE-4ECB-8CA7-5B7F5FF3028F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17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25609" name="Text Box 35"/>
          <p:cNvSpPr txBox="1">
            <a:spLocks noChangeArrowheads="1"/>
          </p:cNvSpPr>
          <p:nvPr/>
        </p:nvSpPr>
        <p:spPr bwMode="auto">
          <a:xfrm>
            <a:off x="6227763" y="2564904"/>
            <a:ext cx="251777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0066CC"/>
                </a:solidFill>
                <a:latin typeface="Impact" panose="020B0806030902050204" pitchFamily="34" charset="0"/>
              </a:rPr>
              <a:t>*hodnota benchmarku -  44%</a:t>
            </a:r>
            <a:endParaRPr lang="cs-CZ" altLang="cs-CZ" sz="2400">
              <a:solidFill>
                <a:srgbClr val="0066CC"/>
              </a:solidFill>
            </a:endParaRP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928621" y="3789040"/>
            <a:ext cx="907075" cy="886278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33%</a:t>
            </a:r>
            <a:endParaRPr lang="cs-CZ" altLang="cs-CZ" sz="28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2808288" y="3918575"/>
            <a:ext cx="2641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B2B2B2"/>
                </a:solidFill>
                <a:latin typeface="Impact" panose="020B0806030902050204" pitchFamily="34" charset="0"/>
              </a:rPr>
              <a:t>zjistili novou informaci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5076056" y="3933056"/>
            <a:ext cx="3721471" cy="681683"/>
          </a:xfrm>
          <a:prstGeom prst="wedgeRoundRectCallout">
            <a:avLst>
              <a:gd name="adj1" fmla="val -63610"/>
              <a:gd name="adj2" fmla="val 17206"/>
              <a:gd name="adj3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5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podpora školství, podpora školek, kam se investuje, rekvalifikace, podpora vzdělání, …</a:t>
            </a:r>
            <a:endParaRPr lang="cs-CZ" altLang="cs-CZ" sz="1500" i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5" y="340686"/>
            <a:ext cx="780331" cy="1150316"/>
          </a:xfrm>
          <a:prstGeom prst="rect">
            <a:avLst/>
          </a:prstGeom>
        </p:spPr>
      </p:pic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1187624" y="2270186"/>
            <a:ext cx="288032" cy="266179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1393124" y="2297483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+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3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1115616" y="4781495"/>
            <a:ext cx="288032" cy="266179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321116" y="4814235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+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 4%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05600" y="4869160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656040" y="4653136"/>
            <a:ext cx="21063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" y="5057888"/>
            <a:ext cx="858348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Q16) Do jaké míry jsou podle Vás informaci sdělené v této reklamě důvěryhodné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Q18)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Do jaké míry Vás tato reklama motivuje k tomu, abyste si zjistil(a) více informací o zmiňovaných dotačních projektech?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Q19) Zjistil(a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) jste, na základě této reklamy, nějakou novou informaci, kterou jste dříve nevěděl(a)?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(N=1500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)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Q20) O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jakou novou informaci nebo informace se jednalo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? (N=499)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304800"/>
            <a:ext cx="751512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Před i po zhlédnutí reklamy vyšší přínos pro život obyvatel ČR než pro respondenty osobně.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812800" y="2110409"/>
            <a:ext cx="1166912" cy="1102567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74%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 Box 35"/>
          <p:cNvSpPr txBox="1">
            <a:spLocks noChangeArrowheads="1"/>
          </p:cNvSpPr>
          <p:nvPr/>
        </p:nvSpPr>
        <p:spPr bwMode="auto">
          <a:xfrm>
            <a:off x="611560" y="1475111"/>
            <a:ext cx="761804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Hodnocení přínosu EU fondů po zhlédnutí reklamy:</a:t>
            </a:r>
            <a:endParaRPr lang="cs-CZ" altLang="cs-CZ" sz="2200" dirty="0">
              <a:solidFill>
                <a:schemeClr val="tx1"/>
              </a:solidFill>
            </a:endParaRPr>
          </a:p>
        </p:txBody>
      </p:sp>
      <p:sp>
        <p:nvSpPr>
          <p:cNvPr id="25606" name="Oval 15"/>
          <p:cNvSpPr>
            <a:spLocks noChangeArrowheads="1"/>
          </p:cNvSpPr>
          <p:nvPr/>
        </p:nvSpPr>
        <p:spPr bwMode="auto">
          <a:xfrm>
            <a:off x="4946775" y="2138290"/>
            <a:ext cx="1061222" cy="987258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50%</a:t>
            </a:r>
            <a:endParaRPr lang="cs-CZ" altLang="cs-CZ" sz="32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2434405" y="2197954"/>
            <a:ext cx="206184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pro život obyvatel ČR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E884407-7AAE-4ECB-8CA7-5B7F5FF3028F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18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5" y="340686"/>
            <a:ext cx="780331" cy="1150316"/>
          </a:xfrm>
          <a:prstGeom prst="rect">
            <a:avLst/>
          </a:prstGeom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05600" y="4950020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" y="5197402"/>
            <a:ext cx="85834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Q17)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Po zhlédnutí této reklamy jak hodnotíte přínosy evropských fondů pro život obyvatel Česka a pro vás osobně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? Q21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</a:rPr>
              <a:t>) Navštívil(a) jste web </a:t>
            </a:r>
            <a:r>
              <a:rPr lang="pl-PL" altLang="cs-CZ" dirty="0">
                <a:solidFill>
                  <a:schemeClr val="tx1"/>
                </a:solidFill>
                <a:latin typeface="Impact" pitchFamily="34" charset="0"/>
                <a:hlinkClick r:id="rId4"/>
              </a:rPr>
              <a:t>www.kazdydenpomahame.cz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?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6254576" y="2204181"/>
            <a:ext cx="206184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pro Vás osobně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907704" y="3971844"/>
            <a:ext cx="6624736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B2B2B2"/>
                </a:solidFill>
                <a:latin typeface="Impact" panose="020B0806030902050204" pitchFamily="34" charset="0"/>
              </a:rPr>
              <a:t>navštívili web www.kazdydenpomahame.cz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1043608" y="3882523"/>
            <a:ext cx="621419" cy="5694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>
            <a:solidFill>
              <a:schemeClr val="bg1">
                <a:lumMod val="65000"/>
              </a:schemeClr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3%</a:t>
            </a:r>
            <a:endParaRPr lang="cs-CZ" altLang="cs-CZ" sz="2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2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Za nejsrozumitelnější i nejčastěji využívané zdroje informací o evropských fondech považují respondenti televizi a internet.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E884407-7AAE-4ECB-8CA7-5B7F5FF3028F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19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05600" y="4950020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" y="5197402"/>
            <a:ext cx="858348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Q22) Který zdroj informací o problematice evropských fondů či operačních programů považujete za nejlepší,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nejsrozumitelnější?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56928" y="2835101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Impact" panose="020B0806030902050204" pitchFamily="34" charset="0"/>
              </a:rPr>
              <a:t>Televize</a:t>
            </a:r>
            <a:endParaRPr lang="cs-CZ" altLang="cs-CZ" sz="20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Picture 39" descr="https://cdn2.iconfinder.com/data/icons/picons-essentials/57/websit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91" y="3963144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http://sayeedanwar.co.uk/wp-content/uploads/2014/01/tv-servi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93" y="2495621"/>
            <a:ext cx="789363" cy="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3873624" y="422108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43 </a:t>
            </a:r>
            <a:r>
              <a:rPr lang="cs-CZ" altLang="cs-CZ" sz="20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3851920" y="2835101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47 </a:t>
            </a:r>
            <a:r>
              <a:rPr lang="cs-CZ" altLang="cs-CZ" sz="20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056928" y="4214442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Impact" panose="020B0806030902050204" pitchFamily="34" charset="0"/>
              </a:rPr>
              <a:t>Internet</a:t>
            </a: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095528" y="2873368"/>
            <a:ext cx="246856" cy="3194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V="1">
            <a:off x="5068678" y="4286197"/>
            <a:ext cx="296416" cy="22582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11560" y="1796741"/>
            <a:ext cx="761804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  <a:latin typeface="Impact" panose="020B0806030902050204" pitchFamily="34" charset="0"/>
              </a:rPr>
              <a:t>Nejčastěji využívaný zdroj informací:</a:t>
            </a:r>
            <a:endParaRPr lang="cs-CZ" altLang="cs-CZ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7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http://www.w-vd.de/wp-content/uploads/2013/12/Fotolia_467762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81000" y="304800"/>
            <a:ext cx="62484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Background a cíle projektu</a:t>
            </a:r>
          </a:p>
        </p:txBody>
      </p:sp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685800" y="1828800"/>
            <a:ext cx="67056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2800">
                <a:solidFill>
                  <a:schemeClr val="bg1"/>
                </a:solidFill>
                <a:latin typeface="Impact" panose="020B0806030902050204" pitchFamily="34" charset="0"/>
              </a:rPr>
              <a:t>MMR spustilo novou kampaň na čerpání prostředků z fondů EU v období 2014-2020.</a:t>
            </a:r>
            <a:endParaRPr lang="cs-CZ" altLang="cs-CZ" sz="2800">
              <a:solidFill>
                <a:schemeClr val="bg1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85800" y="3657600"/>
            <a:ext cx="7467600" cy="1295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>
                <a:solidFill>
                  <a:schemeClr val="bg1"/>
                </a:solidFill>
                <a:latin typeface="Impact" panose="020B0806030902050204" pitchFamily="34" charset="0"/>
              </a:rPr>
              <a:t>Hlavním cílem průzkumu bylo zjistit povědomí široké veřejnosti o problematice fondů EU v návaznosti na probíhající kampaň k fondům EU.</a:t>
            </a:r>
          </a:p>
        </p:txBody>
      </p:sp>
      <p:sp>
        <p:nvSpPr>
          <p:cNvPr id="1843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68C63B0B-D24E-4958-97EC-F8DE8984A379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2"/>
          <p:cNvSpPr txBox="1">
            <a:spLocks noGrp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cs-CZ" altLang="cs-CZ" sz="1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cs-CZ" altLang="cs-CZ" sz="1000" b="1">
                <a:solidFill>
                  <a:srgbClr val="0000CC"/>
                </a:solidFill>
                <a:latin typeface="Book Antiqua" panose="02040602050305030304" pitchFamily="18" charset="0"/>
              </a:rPr>
              <a:t>                 	  		</a:t>
            </a:r>
          </a:p>
        </p:txBody>
      </p:sp>
      <p:pic>
        <p:nvPicPr>
          <p:cNvPr id="26627" name="Picture 10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5"/>
          <p:cNvSpPr txBox="1">
            <a:spLocks noChangeArrowheads="1"/>
          </p:cNvSpPr>
          <p:nvPr/>
        </p:nvSpPr>
        <p:spPr bwMode="auto">
          <a:xfrm>
            <a:off x="8229600" y="6529388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7595D5F-2D9D-4309-910A-A4D05C6E6DC8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</a:pPr>
              <a:t>20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81000" y="26035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Podle respondentů jsou informace 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 evropských fondech </a:t>
            </a: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zájemce p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edevším dob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 dostupné.</a:t>
            </a:r>
          </a:p>
        </p:txBody>
      </p:sp>
      <p:graphicFrame>
        <p:nvGraphicFramePr>
          <p:cNvPr id="26630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08370"/>
              </p:ext>
            </p:extLst>
          </p:nvPr>
        </p:nvGraphicFramePr>
        <p:xfrm>
          <a:off x="768350" y="1109067"/>
          <a:ext cx="7205663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7" name="Chart" r:id="rId4" imgW="7515154" imgH="4229049" progId="MSGraph.Chart.8">
                  <p:embed followColorScheme="full"/>
                </p:oleObj>
              </mc:Choice>
              <mc:Fallback>
                <p:oleObj name="Chart" r:id="rId4" imgW="7515154" imgH="4229049" progId="MSGraph.Chart.8">
                  <p:embed followColorScheme="full"/>
                  <p:pic>
                    <p:nvPicPr>
                      <p:cNvPr id="0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109067"/>
                        <a:ext cx="7205663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Ovál 1"/>
          <p:cNvSpPr>
            <a:spLocks noChangeArrowheads="1"/>
          </p:cNvSpPr>
          <p:nvPr/>
        </p:nvSpPr>
        <p:spPr bwMode="auto">
          <a:xfrm>
            <a:off x="2470791" y="1295113"/>
            <a:ext cx="3311698" cy="358775"/>
          </a:xfrm>
          <a:prstGeom prst="ellipse">
            <a:avLst/>
          </a:prstGeom>
          <a:noFill/>
          <a:ln w="31750" algn="ctr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26632" name="Ovál 1"/>
          <p:cNvSpPr>
            <a:spLocks noChangeArrowheads="1"/>
          </p:cNvSpPr>
          <p:nvPr/>
        </p:nvSpPr>
        <p:spPr bwMode="auto">
          <a:xfrm>
            <a:off x="2497138" y="3964979"/>
            <a:ext cx="1282774" cy="358775"/>
          </a:xfrm>
          <a:prstGeom prst="ellipse">
            <a:avLst/>
          </a:prstGeom>
          <a:noFill/>
          <a:ln w="31750" algn="ctr">
            <a:solidFill>
              <a:schemeClr val="folHlink"/>
            </a:solidFill>
            <a:prstDash val="sysDot"/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0" y="5094036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5310060"/>
            <a:ext cx="85834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Q23) Když zvážíte všechno dohromady, řekl(a) byste, že pro toho, kdo má o to zájem, jsou informace o evropských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fondech: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21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Q24)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Jaké informace vám chybí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2656"/>
            <a:ext cx="8001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Pro 79% respondentů je užitečné být informován o evropských fondech – nejatraktivnější formou jsou reportáže v TV.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E884407-7AAE-4ECB-8CA7-5B7F5FF3028F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22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05600" y="4797152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" y="5013176"/>
            <a:ext cx="858348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Q25)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Myslíte si, že je pro občany ČR užitečné, aby byli veřejnými institucemi informováni o tom, které oblasti života byly podpořeny financováním z evropských fondů a o tom, k čemu jsou EU fondy prospěšné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Q26) Jaká forma podávání informací o zrealizovaných projektech a fondech EU by pro Vás osobně byla nejatraktivnější? </a:t>
            </a:r>
            <a:r>
              <a:rPr lang="pl-PL" altLang="cs-CZ" dirty="0" smtClean="0">
                <a:solidFill>
                  <a:schemeClr val="tx1"/>
                </a:solidFill>
                <a:latin typeface="Impact" pitchFamily="34" charset="0"/>
              </a:rPr>
              <a:t>(N=1500)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971674" y="1844824"/>
            <a:ext cx="1152054" cy="1108191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79%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699792" y="1772816"/>
            <a:ext cx="5734248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užitečné být informován o EU fondech (co bylo podpořeno, k čemu jsou prospěšné)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444624" y="3452866"/>
            <a:ext cx="1905000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Impact" panose="020B0806030902050204" pitchFamily="34" charset="0"/>
              </a:rPr>
              <a:t>Nejatraktivnější forma podávání informací:</a:t>
            </a:r>
            <a:endParaRPr lang="cs-CZ" altLang="cs-CZ" sz="18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2699792" y="4081571"/>
            <a:ext cx="1066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tx1"/>
                </a:solidFill>
                <a:latin typeface="Impact" panose="020B0806030902050204" pitchFamily="34" charset="0"/>
              </a:rPr>
              <a:t>Reportáže v TV</a:t>
            </a:r>
            <a:endParaRPr lang="cs-CZ" altLang="cs-CZ" sz="1800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31" name="Picture 11" descr="https://cdn2.iconfinder.com/data/icons/picons-essentials/57/websit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36" y="331322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http://sayeedanwar.co.uk/wp-content/uploads/2014/01/tv-servi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24" y="338942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5224736" y="3694221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16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7185248" y="3618021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7</a:t>
            </a: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111624" y="3618021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50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716016" y="4081571"/>
            <a:ext cx="17856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tx1"/>
                </a:solidFill>
                <a:latin typeface="Impact" panose="020B0806030902050204" pitchFamily="34" charset="0"/>
              </a:rPr>
              <a:t>Články na zpravodajských webech (seznam.cz, idnes.cz, …)</a:t>
            </a:r>
            <a:endParaRPr lang="cs-CZ" altLang="cs-CZ" sz="15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876256" y="4081571"/>
            <a:ext cx="15240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tx1"/>
                </a:solidFill>
                <a:latin typeface="Impact" panose="020B0806030902050204" pitchFamily="34" charset="0"/>
              </a:rPr>
              <a:t>Články v tisku</a:t>
            </a:r>
            <a:endParaRPr lang="cs-CZ" altLang="cs-CZ" sz="15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38" name="Picture 20" descr="D:\Ivana\Online panel\PROJEKTY\Eurofondy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22397" r="16798" b="22397"/>
          <a:stretch>
            <a:fillRect/>
          </a:stretch>
        </p:blipFill>
        <p:spPr bwMode="auto">
          <a:xfrm>
            <a:off x="6804248" y="3465621"/>
            <a:ext cx="698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94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23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Q27)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Do jakých oblastí by měly prostředky z fondů EU směřovat v příštím programovém období (po roce 2020)? (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N=1500)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018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81000" y="438150"/>
            <a:ext cx="83058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1/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Všechny projekty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IBRS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jsou provád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ny v souladu s mezinárodním kodexem ICC ESOMAR. 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2/ 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se zavazuje veškeré informace a podklady získané v souvislosti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s jednotlivými projekty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zejména pak ty, které mají charakter obchodního tajemství, nebo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důvěrných informací /označeno klientem/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nezneu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 osoby a neposkytovat je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etím osobám bez výslovného písemného souhlasu klienta. </a:t>
            </a:r>
            <a:endParaRPr lang="cs-CZ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3/ Stejně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se zavazuje klient,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 nebude zneu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 osoby a neposkytovat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etím osobám bez výslovného písemného souhlasu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týkající se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. Za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ují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především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informace 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produktech a výzkumných technikách IBRS, jakož i klientech a organizační struktuře, dále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informace týkající se metodiky zpracování výzkum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 a to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dotazník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algoritm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apod. Za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ují té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ty, u kterých to logicky vyplývá z jejich povahy.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4/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Veškeré výsledky získané prostřednictvím projekt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jsou výhradním vlastnictvím klienta.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Všechny 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ýzkumné materiály jsou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v IBRS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archivovány po dobu šesti 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síc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po skon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ení projektu. </a:t>
            </a:r>
            <a:endParaRPr lang="cs-CZ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5/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Pokud v pr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b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hu projektu nastanou skute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nosti, které nebylo mo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né 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edem 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edpokládat a tyto skute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nosti mají dopad na cenu, bude o nich klient neprodlen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informován a cena bude na základ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vzájemné dohody upravena.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4403725"/>
            <a:ext cx="1905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Jiří Pytelka</a:t>
            </a:r>
          </a:p>
          <a:p>
            <a:pPr algn="just" eaLnBrk="1" hangingPunct="1"/>
            <a:r>
              <a:rPr lang="cs-CZ" altLang="cs-CZ" sz="1500">
                <a:solidFill>
                  <a:schemeClr val="hlink"/>
                </a:solidFill>
                <a:latin typeface="Impact" panose="020B0806030902050204" pitchFamily="34" charset="0"/>
              </a:rPr>
              <a:t>pytelka@ibrs.cz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GSM 731615026</a:t>
            </a:r>
            <a:endParaRPr lang="cs-CZ" altLang="cs-CZ" sz="1500" b="1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381000" y="2971800"/>
            <a:ext cx="4267200" cy="838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4800">
                <a:solidFill>
                  <a:schemeClr val="bg1"/>
                </a:solidFill>
                <a:latin typeface="Impact" panose="020B0806030902050204" pitchFamily="34" charset="0"/>
              </a:rPr>
              <a:t>… děkujeme…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971800" y="4403725"/>
            <a:ext cx="1905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Tomáš Horejsek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  <a:hlinkClick r:id="rId3"/>
              </a:rPr>
              <a:t>horejsek@ibrs.cz</a:t>
            </a:r>
            <a:endParaRPr lang="cs-CZ" altLang="cs-CZ" sz="150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GSM 605972633</a:t>
            </a:r>
            <a:endParaRPr lang="cs-CZ" altLang="cs-CZ" sz="1500" b="1">
              <a:solidFill>
                <a:srgbClr val="003399"/>
              </a:solidFill>
            </a:endParaRPr>
          </a:p>
        </p:txBody>
      </p:sp>
      <p:sp>
        <p:nvSpPr>
          <p:cNvPr id="2765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1A856547-C4C6-46A3-A567-E191011E7DEE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24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10803"/>
            <a:ext cx="1944216" cy="6978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81000" y="304800"/>
            <a:ext cx="29718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Metodologie</a:t>
            </a:r>
          </a:p>
        </p:txBody>
      </p:sp>
      <p:pic>
        <p:nvPicPr>
          <p:cNvPr id="19460" name="Picture 25" descr="https://cdn0.iconfinder.com/data/icons/simple-seo-and-internet-icons/512/analytics-512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29"/>
          <p:cNvSpPr>
            <a:spLocks noChangeShapeType="1"/>
          </p:cNvSpPr>
          <p:nvPr/>
        </p:nvSpPr>
        <p:spPr bwMode="auto">
          <a:xfrm>
            <a:off x="5791200" y="3657600"/>
            <a:ext cx="1828800" cy="6858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2" name="Line 29"/>
          <p:cNvSpPr>
            <a:spLocks noChangeShapeType="1"/>
          </p:cNvSpPr>
          <p:nvPr/>
        </p:nvSpPr>
        <p:spPr bwMode="auto">
          <a:xfrm flipH="1">
            <a:off x="5715000" y="1295400"/>
            <a:ext cx="1524000" cy="1600200"/>
          </a:xfrm>
          <a:prstGeom prst="line">
            <a:avLst/>
          </a:prstGeom>
          <a:noFill/>
          <a:ln w="101600">
            <a:solidFill>
              <a:srgbClr val="0066CC"/>
            </a:solidFill>
            <a:prstDash val="sysDot"/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3" name="Line 29"/>
          <p:cNvSpPr>
            <a:spLocks noChangeShapeType="1"/>
          </p:cNvSpPr>
          <p:nvPr/>
        </p:nvSpPr>
        <p:spPr bwMode="auto">
          <a:xfrm flipH="1" flipV="1">
            <a:off x="8001000" y="1371600"/>
            <a:ext cx="76200" cy="27432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4114800" y="1524000"/>
            <a:ext cx="1676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MMR pro testování dodalo vizuál a spot reklamní kampaně</a:t>
            </a:r>
          </a:p>
        </p:txBody>
      </p:sp>
      <p:sp>
        <p:nvSpPr>
          <p:cNvPr id="19465" name="Text Box 35"/>
          <p:cNvSpPr txBox="1">
            <a:spLocks noChangeArrowheads="1"/>
          </p:cNvSpPr>
          <p:nvPr/>
        </p:nvSpPr>
        <p:spPr bwMode="auto">
          <a:xfrm>
            <a:off x="5334000" y="4572000"/>
            <a:ext cx="2438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Výstupy:</a:t>
            </a:r>
          </a:p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 závěrečná zpráva ppt, tabulky v Excelu</a:t>
            </a:r>
          </a:p>
        </p:txBody>
      </p:sp>
      <p:pic>
        <p:nvPicPr>
          <p:cNvPr id="19466" name="Picture 33" descr="http://www.ztelco.com/img/customer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381000" y="3200400"/>
            <a:ext cx="22098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1500" b="1" dirty="0">
                <a:solidFill>
                  <a:schemeClr val="tx1"/>
                </a:solidFill>
                <a:latin typeface="Impact" panose="020B0806030902050204" pitchFamily="34" charset="0"/>
              </a:rPr>
              <a:t>CELKEM </a:t>
            </a:r>
            <a:r>
              <a:rPr lang="cs-CZ" altLang="cs-CZ" sz="15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1500 </a:t>
            </a:r>
            <a:r>
              <a:rPr lang="cs-CZ" altLang="cs-CZ" sz="1500" b="1" dirty="0">
                <a:solidFill>
                  <a:schemeClr val="tx1"/>
                </a:solidFill>
                <a:latin typeface="Impact" panose="020B0806030902050204" pitchFamily="34" charset="0"/>
              </a:rPr>
              <a:t>respondentů</a:t>
            </a:r>
          </a:p>
          <a:p>
            <a:pPr algn="l" eaLnBrk="1" hangingPunct="1">
              <a:lnSpc>
                <a:spcPct val="85000"/>
              </a:lnSpc>
            </a:pPr>
            <a:r>
              <a:rPr lang="cs-CZ" altLang="cs-CZ" sz="1500" dirty="0">
                <a:solidFill>
                  <a:schemeClr val="tx1"/>
                </a:solidFill>
                <a:latin typeface="Impact" panose="020B0806030902050204" pitchFamily="34" charset="0"/>
              </a:rPr>
              <a:t>(reprezentativní vzorek ČR, 18+, dle územních jednotek NUTS II)</a:t>
            </a:r>
          </a:p>
        </p:txBody>
      </p:sp>
      <p:pic>
        <p:nvPicPr>
          <p:cNvPr id="19468" name="Picture 37" descr="http://cdn.flaticon.com/png/256/462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Line 29"/>
          <p:cNvSpPr>
            <a:spLocks noChangeShapeType="1"/>
          </p:cNvSpPr>
          <p:nvPr/>
        </p:nvSpPr>
        <p:spPr bwMode="auto">
          <a:xfrm flipH="1" flipV="1">
            <a:off x="2438400" y="2514600"/>
            <a:ext cx="1371600" cy="5334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70" name="Text Box 35"/>
          <p:cNvSpPr txBox="1">
            <a:spLocks noChangeArrowheads="1"/>
          </p:cNvSpPr>
          <p:nvPr/>
        </p:nvSpPr>
        <p:spPr bwMode="auto">
          <a:xfrm>
            <a:off x="2667000" y="3962400"/>
            <a:ext cx="2590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b="1">
                <a:solidFill>
                  <a:schemeClr val="tx1"/>
                </a:solidFill>
                <a:latin typeface="Impact" panose="020B0806030902050204" pitchFamily="34" charset="0"/>
              </a:rPr>
              <a:t>Sběr dat CAWI</a:t>
            </a:r>
          </a:p>
          <a:p>
            <a:pPr algn="l" eaLnBrk="1" hangingPunct="1">
              <a:lnSpc>
                <a:spcPct val="90000"/>
              </a:lnSpc>
            </a:pPr>
            <a:r>
              <a:rPr lang="cs-CZ" altLang="cs-CZ" sz="1500" b="1">
                <a:solidFill>
                  <a:schemeClr val="tx1"/>
                </a:solidFill>
                <a:latin typeface="Impact" panose="020B0806030902050204" pitchFamily="34" charset="0"/>
              </a:rPr>
              <a:t>/online panel/</a:t>
            </a:r>
          </a:p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délka dotazníku cca 10 min.</a:t>
            </a:r>
          </a:p>
          <a:p>
            <a:pPr algn="l" eaLnBrk="1" hangingPunct="1">
              <a:lnSpc>
                <a:spcPct val="90000"/>
              </a:lnSpc>
            </a:pPr>
            <a:endParaRPr lang="cs-CZ" altLang="cs-CZ" sz="15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947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E3EC9CE5-2D2C-4F9E-8CA9-33FAFC56987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3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9472" name="Picture 47" descr="D:\Ivana\Online panel\PROJEKTY\Eurofondy\mmr_cr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235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http://www.damarque.com/sites/default/files/sites/all/themes/danland/images/upload/blog/employ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381000" y="304800"/>
            <a:ext cx="24384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Summary</a:t>
            </a:r>
          </a:p>
        </p:txBody>
      </p:sp>
      <p:sp>
        <p:nvSpPr>
          <p:cNvPr id="2048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FE06C533-1F3D-4146-A55C-C7ADA350EDA6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4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827088" y="1166812"/>
            <a:ext cx="6553200" cy="7635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Povědomí o fondech EU je stále na vysoké úrovni,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k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lesá však zaznamenání reklamních kampaní.</a:t>
            </a:r>
            <a:endParaRPr lang="cs-CZ" altLang="cs-CZ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691208" y="2074168"/>
            <a:ext cx="6553200" cy="1066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Evropské fondy hodnotí respondenti jako přínosné především pro život obyvatel ČR a pro jejich kraj/region, méně již pro ně samotné.</a:t>
            </a:r>
            <a:endParaRPr lang="cs-CZ" altLang="cs-CZ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22984" name="Rectangle 8"/>
          <p:cNvSpPr>
            <a:spLocks noChangeArrowheads="1"/>
          </p:cNvSpPr>
          <p:nvPr/>
        </p:nvSpPr>
        <p:spPr bwMode="auto">
          <a:xfrm>
            <a:off x="827088" y="3340597"/>
            <a:ext cx="6409208" cy="9524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Impact" panose="020B0806030902050204" pitchFamily="34" charset="0"/>
              </a:rPr>
              <a:t>Pouze 3 z 10 respondentů si myslí, že využití peněz z evropských fondů je v ČR dostatečně průhledné a transparentní.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691208" y="4422875"/>
            <a:ext cx="6553200" cy="10382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Informace o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evropských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fondech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respondenti nejčastěji čerpají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z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televize a z internetu.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Tato média jsou také považována za nejsrozumitelnější.</a:t>
            </a:r>
            <a:endParaRPr lang="cs-CZ" altLang="cs-CZ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Mírný pokles povědomí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o EU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fondech i znalosti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nějakého projektu financovaného z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EU.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1556792"/>
            <a:ext cx="1257275" cy="1195388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86%</a:t>
            </a:r>
            <a:endParaRPr lang="cs-CZ" altLang="cs-CZ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2590800" y="1994942"/>
            <a:ext cx="6297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folHlink"/>
                </a:solidFill>
                <a:latin typeface="Impact" panose="020B0806030902050204" pitchFamily="34" charset="0"/>
              </a:rPr>
              <a:t>má povědomí o evropských fondech</a:t>
            </a: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685800" y="3156992"/>
            <a:ext cx="990600" cy="989013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cs-CZ" altLang="cs-CZ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2563813" y="3156992"/>
            <a:ext cx="60213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zná nějaký projekt financovaný z evropských fondů</a:t>
            </a: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5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827584" y="4235078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177100" y="4262374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- 4%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827584" y="2765990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177100" y="279328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- 2%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53092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656040" y="4869160"/>
            <a:ext cx="21063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Q1) Slyšel(a) jste někdy o evropských fondech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Q2) Znáte nějaký projekt, který byl financován z evropských fondů? (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N=1500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1712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6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Q3) O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jaký projekt šlo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(respondenti, kteří znají nějaký projekt N=838)</a:t>
            </a:r>
            <a:endParaRPr lang="cs-CZ" altLang="cs-CZ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2656"/>
            <a:ext cx="79248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07796"/>
            <a:ext cx="6365211" cy="3993412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64704"/>
            <a:ext cx="753219" cy="720080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r>
              <a:rPr lang="cs-CZ" altLang="cs-CZ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6%</a:t>
            </a:r>
            <a:endParaRPr lang="cs-CZ" altLang="cs-CZ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475656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přínosné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19872" y="808720"/>
            <a:ext cx="645840" cy="632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cs-CZ" altLang="cs-CZ" sz="2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126166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nepřínosné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7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53092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Q4a)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Jak hodnotíte přínosy evropských fondů pro Vás osobně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? Q5a) </a:t>
            </a:r>
            <a:r>
              <a:rPr lang="pt-BR" altLang="cs-CZ" dirty="0">
                <a:solidFill>
                  <a:schemeClr val="tx1"/>
                </a:solidFill>
                <a:latin typeface="Impact" pitchFamily="34" charset="0"/>
              </a:rPr>
              <a:t>Proč tento přínos takto hodnotíte</a:t>
            </a:r>
            <a:r>
              <a:rPr lang="pt-BR" altLang="cs-CZ" dirty="0" smtClean="0">
                <a:solidFill>
                  <a:schemeClr val="tx1"/>
                </a:solidFill>
                <a:latin typeface="Impact" pitchFamily="34" charset="0"/>
              </a:rPr>
              <a:t>?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 (N=1500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)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50466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25%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29451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Přínosy evropských fondů pro Vás osobně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06" y="1411541"/>
            <a:ext cx="7509842" cy="3889667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55947"/>
            <a:ext cx="753219" cy="728837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  <a:endParaRPr lang="cs-CZ" altLang="cs-CZ" sz="3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475656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přínosné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19872" y="884678"/>
            <a:ext cx="562278" cy="4990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bg1"/>
                </a:solidFill>
                <a:latin typeface="Impact" panose="020B0806030902050204" pitchFamily="34" charset="0"/>
              </a:rPr>
              <a:t>9</a:t>
            </a:r>
            <a:r>
              <a:rPr lang="cs-CZ" altLang="cs-CZ" sz="1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%</a:t>
            </a:r>
            <a:endParaRPr lang="cs-CZ" altLang="cs-CZ" sz="1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126166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nepřínosné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8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53092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Q4b)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Jak hodnotíte přínosy evropských fondů pro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Váš kraj/region? Q5b) </a:t>
            </a:r>
            <a:r>
              <a:rPr lang="pt-BR" altLang="cs-CZ" dirty="0">
                <a:solidFill>
                  <a:schemeClr val="tx1"/>
                </a:solidFill>
                <a:latin typeface="Impact" pitchFamily="34" charset="0"/>
              </a:rPr>
              <a:t>Proč tento přínos takto hodnotíte</a:t>
            </a:r>
            <a:r>
              <a:rPr lang="pt-BR" altLang="cs-CZ" dirty="0" smtClean="0">
                <a:solidFill>
                  <a:schemeClr val="tx1"/>
                </a:solidFill>
                <a:latin typeface="Impact" pitchFamily="34" charset="0"/>
              </a:rPr>
              <a:t>?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 (N=1500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)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50466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26%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29451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Přínosy evropských fondů pro Váš kraj/region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9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340768"/>
            <a:ext cx="7972425" cy="3857625"/>
          </a:xfrm>
          <a:prstGeom prst="rect">
            <a:avLst/>
          </a:prstGeom>
        </p:spPr>
      </p:pic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755947"/>
            <a:ext cx="753219" cy="728837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66%</a:t>
            </a:r>
            <a:endParaRPr lang="cs-CZ" altLang="cs-CZ" sz="3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1475656" y="886619"/>
            <a:ext cx="16931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přínosné</a:t>
            </a:r>
            <a:endParaRPr lang="cs-CZ" altLang="cs-CZ" sz="28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3419872" y="884678"/>
            <a:ext cx="562278" cy="4990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11%</a:t>
            </a:r>
            <a:endParaRPr lang="cs-CZ" altLang="cs-CZ" sz="1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4126166" y="877445"/>
            <a:ext cx="208019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nepřínosné</a:t>
            </a:r>
            <a:endParaRPr lang="cs-CZ" altLang="cs-CZ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9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705600" y="5053092"/>
            <a:ext cx="20574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81000" y="5334000"/>
            <a:ext cx="7862888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Q4c) 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Jak hodnotíte přínosy evropských fondů pro 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život obyvatel ČR? Q5c) </a:t>
            </a:r>
            <a:r>
              <a:rPr lang="pt-BR" altLang="cs-CZ" dirty="0">
                <a:solidFill>
                  <a:schemeClr val="tx1"/>
                </a:solidFill>
                <a:latin typeface="Impact" pitchFamily="34" charset="0"/>
              </a:rPr>
              <a:t>Proč tento přínos takto hodnotíte</a:t>
            </a:r>
            <a:r>
              <a:rPr lang="pt-BR" altLang="cs-CZ" dirty="0" smtClean="0">
                <a:solidFill>
                  <a:schemeClr val="tx1"/>
                </a:solidFill>
                <a:latin typeface="Impact" pitchFamily="34" charset="0"/>
              </a:rPr>
              <a:t>?</a:t>
            </a:r>
            <a:r>
              <a:rPr lang="cs-CZ" altLang="cs-CZ" dirty="0" smtClean="0">
                <a:solidFill>
                  <a:schemeClr val="tx1"/>
                </a:solidFill>
                <a:latin typeface="Impact" pitchFamily="34" charset="0"/>
              </a:rPr>
              <a:t> (N=1500</a:t>
            </a:r>
            <a:r>
              <a:rPr lang="cs-CZ" altLang="cs-CZ" dirty="0">
                <a:solidFill>
                  <a:schemeClr val="tx1"/>
                </a:solidFill>
                <a:latin typeface="Impact" pitchFamily="34" charset="0"/>
              </a:rPr>
              <a:t>)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504662" y="801486"/>
            <a:ext cx="645840" cy="6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23%</a:t>
            </a:r>
            <a:endParaRPr lang="cs-CZ" altLang="cs-CZ" sz="2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294518" y="884678"/>
            <a:ext cx="118159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nevím</a:t>
            </a:r>
            <a:endParaRPr lang="cs-CZ" altLang="cs-CZ" sz="2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4511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Přínosy evropských fondů pro život obyvatel ČR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097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Designs\Směsi.pot</Template>
  <TotalTime>64266</TotalTime>
  <Words>1436</Words>
  <Application>Microsoft Office PowerPoint</Application>
  <PresentationFormat>Předvádění na obrazovce (4:3)</PresentationFormat>
  <Paragraphs>211</Paragraphs>
  <Slides>24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Default Design</vt:lpstr>
      <vt:lpstr>1_Default Design</vt:lpstr>
      <vt:lpstr>Vlastní návrh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IBRS</dc:title>
  <dc:creator>IBRS</dc:creator>
  <cp:lastModifiedBy>Michal Klusák</cp:lastModifiedBy>
  <cp:revision>6079</cp:revision>
  <cp:lastPrinted>2017-07-11T18:53:12Z</cp:lastPrinted>
  <dcterms:created xsi:type="dcterms:W3CDTF">2004-03-22T10:53:32Z</dcterms:created>
  <dcterms:modified xsi:type="dcterms:W3CDTF">2017-07-11T18:56:41Z</dcterms:modified>
</cp:coreProperties>
</file>