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63" r:id="rId2"/>
    <p:sldId id="290" r:id="rId3"/>
    <p:sldId id="266" r:id="rId4"/>
    <p:sldId id="291" r:id="rId5"/>
    <p:sldId id="292" r:id="rId6"/>
    <p:sldId id="293" r:id="rId7"/>
    <p:sldId id="303" r:id="rId8"/>
    <p:sldId id="304" r:id="rId9"/>
    <p:sldId id="308" r:id="rId10"/>
    <p:sldId id="305" r:id="rId11"/>
    <p:sldId id="307" r:id="rId12"/>
    <p:sldId id="302" r:id="rId13"/>
    <p:sldId id="306" r:id="rId14"/>
    <p:sldId id="296" r:id="rId15"/>
    <p:sldId id="300" r:id="rId16"/>
    <p:sldId id="297" r:id="rId17"/>
    <p:sldId id="309" r:id="rId18"/>
    <p:sldId id="294" r:id="rId19"/>
    <p:sldId id="295" r:id="rId20"/>
    <p:sldId id="311" r:id="rId21"/>
    <p:sldId id="312" r:id="rId22"/>
    <p:sldId id="264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216" y="-96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5/11/2018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marketa.weingartnerova@crr.cz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irena.kirchnerova@crr.cz" TargetMode="External"/><Relationship Id="rId2" Type="http://schemas.openxmlformats.org/officeDocument/2006/relationships/hyperlink" Target="mailto:petra.markova@crr.cz" TargetMode="External"/><Relationship Id="rId1" Type="http://schemas.openxmlformats.org/officeDocument/2006/relationships/slideLayout" Target="../slideLayouts/slideLayout9.xml"/><Relationship Id="rId4" Type="http://schemas.openxmlformats.org/officeDocument/2006/relationships/hyperlink" Target="mailto:tatiana.mifkova@crr.cz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Seminář „Kontrola výdajů“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14. 5. 2018, </a:t>
            </a:r>
            <a:r>
              <a:rPr lang="cs-CZ" dirty="0" smtClean="0"/>
              <a:t>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smtClean="0"/>
              <a:t>Metody a výkon kontroly výdajů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nutné seznámit se také s prezentací, která se věnuje Způsobilosti výdajů a veřejným zakázkám</a:t>
            </a:r>
          </a:p>
          <a:p>
            <a:pPr marL="400050" indent="-400050">
              <a:buAutoNum type="romanUcPeriod"/>
            </a:pPr>
            <a:r>
              <a:rPr lang="cs-CZ" dirty="0" smtClean="0"/>
              <a:t>Zadávací řízení</a:t>
            </a:r>
          </a:p>
          <a:p>
            <a:pPr lvl="1" indent="0">
              <a:buNone/>
            </a:pPr>
            <a:r>
              <a:rPr lang="cs-CZ" dirty="0" smtClean="0"/>
              <a:t>- </a:t>
            </a:r>
            <a:r>
              <a:rPr lang="cs-CZ" sz="1800" dirty="0" smtClean="0"/>
              <a:t>Kompletní dokumentace dle prezentace o veřejných zakázkách</a:t>
            </a:r>
            <a:endParaRPr lang="cs-CZ" dirty="0" smtClean="0"/>
          </a:p>
          <a:p>
            <a:pPr marL="400050" indent="-400050">
              <a:buAutoNum type="romanUcPeriod"/>
            </a:pPr>
            <a:r>
              <a:rPr lang="cs-CZ" dirty="0" smtClean="0"/>
              <a:t>Konference, semináře, školení, setkání pracovních týmů/partnerů, akce založená na účasti osob z organizace partnera/ostatních partnerů , akce pro veřejnost</a:t>
            </a:r>
          </a:p>
          <a:p>
            <a:r>
              <a:rPr lang="cs-CZ" dirty="0" smtClean="0"/>
              <a:t>	- </a:t>
            </a:r>
            <a:r>
              <a:rPr lang="cs-CZ" b="1" dirty="0">
                <a:solidFill>
                  <a:srgbClr val="00529C"/>
                </a:solidFill>
              </a:rPr>
              <a:t>prezenční listiny obsahující relevantní údaje a publicitu, </a:t>
            </a:r>
          </a:p>
          <a:p>
            <a:r>
              <a:rPr lang="cs-CZ" b="1" dirty="0">
                <a:solidFill>
                  <a:srgbClr val="00529C"/>
                </a:solidFill>
              </a:rPr>
              <a:t>	- obrazová dokumentace (fotografie, videa), podkladové materiály, školící 	materiály, </a:t>
            </a:r>
          </a:p>
          <a:p>
            <a:r>
              <a:rPr lang="cs-CZ" b="1" dirty="0">
                <a:solidFill>
                  <a:srgbClr val="00529C"/>
                </a:solidFill>
              </a:rPr>
              <a:t>	- Pro výdaje za ubytování jmenný seznam účastníků, doklad o počtu a 	cenách jídel, o cenách a typu ubytování atd. (pokud není uvedeno na 	faktuře) – blížeji viz Způsobilost výdajů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dokladování aktivit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047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nutné seznámit se také s prezentací, která se věnuje Způsobilosti výdajů</a:t>
            </a:r>
          </a:p>
          <a:p>
            <a:pPr marL="400050" indent="-400050">
              <a:buFont typeface="+mj-lt"/>
              <a:buAutoNum type="romanUcPeriod" startAt="3"/>
            </a:pPr>
            <a:r>
              <a:rPr lang="cs-CZ" dirty="0" smtClean="0"/>
              <a:t>Marketingové a informační kampaně, kampaně v tisku, na billboardech atd.</a:t>
            </a:r>
          </a:p>
          <a:p>
            <a:pPr lvl="1" indent="0">
              <a:buNone/>
            </a:pPr>
            <a:r>
              <a:rPr lang="cs-CZ" dirty="0" smtClean="0"/>
              <a:t>- </a:t>
            </a:r>
            <a:r>
              <a:rPr lang="cs-CZ" sz="1800" b="0" dirty="0" smtClean="0"/>
              <a:t>Výstupy z kampaní, letáky, články, tiskové zprávy, fotodokumentace</a:t>
            </a:r>
          </a:p>
          <a:p>
            <a:pPr marL="400050" indent="-400050">
              <a:buAutoNum type="romanUcPeriod" startAt="3"/>
            </a:pPr>
            <a:r>
              <a:rPr lang="cs-CZ" dirty="0" smtClean="0"/>
              <a:t>Výdaje na služby – zpracování studií, poradenství, právní a jiné služby, překlady a tlumočení</a:t>
            </a:r>
          </a:p>
          <a:p>
            <a:pPr lvl="1" indent="0">
              <a:buNone/>
            </a:pPr>
            <a:r>
              <a:rPr lang="cs-CZ" dirty="0" smtClean="0"/>
              <a:t>- </a:t>
            </a:r>
            <a:r>
              <a:rPr lang="cs-CZ" sz="1800" b="0" dirty="0" smtClean="0"/>
              <a:t>Protokoly o provedených/dodaných plněních, kopie posudků, zpráv, studií, kopie zajištěných překladů nebo specifikace rozsahu těchto překladů, rozsah tlumočení</a:t>
            </a:r>
          </a:p>
          <a:p>
            <a:pPr marL="400050" indent="-400050">
              <a:buAutoNum type="romanUcPeriod" startAt="3"/>
            </a:pPr>
            <a:r>
              <a:rPr lang="cs-CZ" dirty="0" smtClean="0"/>
              <a:t>Pořízení vybavení/zařízení</a:t>
            </a:r>
          </a:p>
          <a:p>
            <a:pPr lvl="1" indent="0">
              <a:buNone/>
            </a:pPr>
            <a:r>
              <a:rPr lang="cs-CZ" dirty="0" smtClean="0"/>
              <a:t>- </a:t>
            </a:r>
            <a:r>
              <a:rPr lang="cs-CZ" sz="1800" b="0" dirty="0"/>
              <a:t>Protokol o převzetí dodávky/zboží, jeho uvedení do provozu, školení k jeho užívání, zahrnutí do účetnictví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dokladování aktivit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473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arenR"/>
            </a:pPr>
            <a:r>
              <a:rPr lang="cs-CZ" dirty="0" smtClean="0"/>
              <a:t>Kvalita komunikace,</a:t>
            </a:r>
          </a:p>
          <a:p>
            <a:pPr marL="342900" indent="-342900">
              <a:buAutoNum type="arabicParenR"/>
            </a:pPr>
            <a:r>
              <a:rPr lang="cs-CZ" dirty="0" smtClean="0"/>
              <a:t>Včasné předkládání dokumentace,</a:t>
            </a:r>
          </a:p>
          <a:p>
            <a:pPr marL="342900" indent="-342900">
              <a:buAutoNum type="arabicParenR"/>
            </a:pPr>
            <a:r>
              <a:rPr lang="cs-CZ" dirty="0" smtClean="0"/>
              <a:t>Průběžné konzultace ZŘ/VŘ,</a:t>
            </a:r>
          </a:p>
          <a:p>
            <a:pPr marL="342900" indent="-342900">
              <a:buAutoNum type="arabicParenR"/>
            </a:pPr>
            <a:r>
              <a:rPr lang="cs-CZ" dirty="0" smtClean="0"/>
              <a:t>Průběžné konzultace opatření k zajištění publicity,</a:t>
            </a:r>
          </a:p>
          <a:p>
            <a:pPr marL="342900" indent="-342900">
              <a:buAutoNum type="arabicParenR"/>
            </a:pPr>
            <a:r>
              <a:rPr lang="cs-CZ" dirty="0" smtClean="0"/>
              <a:t>U změn rozpočtů předložení změněného rozpočtu již se souhlasným stanoviskem LP,</a:t>
            </a:r>
          </a:p>
          <a:p>
            <a:pPr marL="342900" indent="-342900">
              <a:buAutoNum type="arabicParenR"/>
            </a:pPr>
            <a:r>
              <a:rPr lang="cs-CZ" dirty="0" smtClean="0"/>
              <a:t>Utřídění dokumentace dle požadavků (podle „Finanční zprávy“), aneb očíslování a utřídění je vskutku důležité,</a:t>
            </a:r>
          </a:p>
          <a:p>
            <a:pPr marL="342900" indent="-342900">
              <a:buAutoNum type="arabicParenR"/>
            </a:pPr>
            <a:r>
              <a:rPr lang="cs-CZ" dirty="0" smtClean="0"/>
              <a:t>Pravidlo 2x a dost.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Metody a výkon </a:t>
            </a:r>
            <a:r>
              <a:rPr lang="cs-CZ" sz="2800" dirty="0" smtClean="0"/>
              <a:t>kontroly– </a:t>
            </a:r>
            <a:r>
              <a:rPr lang="cs-CZ" sz="2800" dirty="0"/>
              <a:t>administrativní </a:t>
            </a:r>
            <a:r>
              <a:rPr lang="cs-CZ" sz="2800" dirty="0" smtClean="0"/>
              <a:t>ověření – co ovlivní délku kontroly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878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cs-CZ" dirty="0" smtClean="0"/>
              <a:t>Proti závěrům z provedeného administrativního ověření se lze odvolat (podat stížnost)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Subjektem příslušným k jejímu podání je Ministerstvo pro místní rozvoj České republiky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Odůvodněné odvolání je možné podat do 10-i pracovních dnů od okamžiku, kdy partner obdržel výsledek kontroly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Odvolání se podává pouze 1x a rozhodnutí Ministerstva pro místní rozvoj České republiky je definitivní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odvolání se proti závěrům z kontroly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9821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cs-CZ" dirty="0" smtClean="0"/>
              <a:t>Prováděna dle zákona č. 255/2012Sb.,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Centrum má postavení orgánu veřejné moci </a:t>
            </a: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Kdy </a:t>
            </a:r>
            <a:r>
              <a:rPr lang="cs-CZ" dirty="0" smtClean="0"/>
              <a:t>je kontrola provedena: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Na základě vzorku,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Ve vyžadovaných případech dle dokumentace programu ,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V ostatních </a:t>
            </a:r>
            <a:r>
              <a:rPr lang="cs-CZ" dirty="0" smtClean="0"/>
              <a:t>případech (např. na základě požadavku subjektů implementační struktury, při identifikovaných závažných problémech a podezřeních v projektu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veřejnosprávní kontrola na místě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47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Změny oproti předcházejícímu stavu:</a:t>
            </a:r>
          </a:p>
          <a:p>
            <a:pPr marL="342900" indent="-342900">
              <a:buAutoNum type="alphaLcParenR"/>
            </a:pPr>
            <a:r>
              <a:rPr lang="cs-CZ" dirty="0" smtClean="0"/>
              <a:t>Kontrola a její náležitosti včetně lhůt se řídí zákonem a případně správním řádem,</a:t>
            </a:r>
          </a:p>
          <a:p>
            <a:pPr marL="342900" indent="-342900">
              <a:buAutoNum type="alphaLcParenR"/>
            </a:pPr>
            <a:r>
              <a:rPr lang="cs-CZ" dirty="0" smtClean="0"/>
              <a:t>Administrativně vyžaduje řadu formalizovaných kroků od Kontrolora i kontrolovaného – oznámení, pověření, seznámení se s pověřením, vyhotovení protokolu, řízení o námitkách atd.</a:t>
            </a:r>
          </a:p>
          <a:p>
            <a:pPr marL="342900" indent="-342900">
              <a:buAutoNum type="alphaLcParenR"/>
            </a:pPr>
            <a:r>
              <a:rPr lang="cs-CZ" dirty="0" smtClean="0"/>
              <a:t>Umožňuje podávat námitky proti osobám kontrolujících i kontrolním závěrům,</a:t>
            </a:r>
          </a:p>
          <a:p>
            <a:pPr marL="342900" indent="-342900">
              <a:buAutoNum type="alphaLcParenR"/>
            </a:pPr>
            <a:r>
              <a:rPr lang="cs-CZ" dirty="0" smtClean="0"/>
              <a:t>Její ukončení musí předcházet ukončení kontroly Vámi předložených výdajů v tzv. „Finančních zprávách“</a:t>
            </a:r>
          </a:p>
          <a:p>
            <a:pPr marL="342900" indent="-342900">
              <a:buAutoNum type="alphaLcParenR"/>
            </a:pPr>
            <a:r>
              <a:rPr lang="cs-CZ" dirty="0" smtClean="0"/>
              <a:t>V nejhorších případech končí předáním šetření jiným správním úřadům nebo orgánům činným v trestním řízení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8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Fáze veřejnosprávní kontroly na místě:</a:t>
            </a:r>
          </a:p>
          <a:p>
            <a:pPr marL="400050" indent="-400050">
              <a:buAutoNum type="romanUcPeriod"/>
            </a:pPr>
            <a:r>
              <a:rPr lang="cs-CZ" dirty="0" smtClean="0"/>
              <a:t>Kroky před zahájením veřejnosprávní kontroly</a:t>
            </a:r>
          </a:p>
          <a:p>
            <a:pPr marL="400050" indent="-400050">
              <a:buAutoNum type="romanUcPeriod"/>
            </a:pPr>
            <a:r>
              <a:rPr lang="cs-CZ" dirty="0" smtClean="0"/>
              <a:t>Zahájení veřejnosprávní kontroly,</a:t>
            </a:r>
          </a:p>
          <a:p>
            <a:pPr marL="400050" indent="-400050">
              <a:buAutoNum type="romanUcPeriod"/>
            </a:pPr>
            <a:r>
              <a:rPr lang="cs-CZ" dirty="0" smtClean="0"/>
              <a:t>Provedení veřejnosprávní kontroly,</a:t>
            </a:r>
          </a:p>
          <a:p>
            <a:pPr marL="400050" indent="-400050">
              <a:buAutoNum type="romanUcPeriod"/>
            </a:pPr>
            <a:r>
              <a:rPr lang="cs-CZ" dirty="0" smtClean="0"/>
              <a:t>Vyhotovení protokolu o veřejnosprávní kontrole,</a:t>
            </a:r>
          </a:p>
          <a:p>
            <a:pPr marL="400050" indent="-400050">
              <a:buAutoNum type="romanUcPeriod"/>
            </a:pPr>
            <a:r>
              <a:rPr lang="cs-CZ" dirty="0" smtClean="0"/>
              <a:t>Řízení o námitkách proti kontrolnímu zjištění v protokolu o kontrol – neplést s námitkami proti závěrům z kontroly v podobě administrativního ověření</a:t>
            </a:r>
          </a:p>
          <a:p>
            <a:pPr marL="400050" indent="-400050">
              <a:buAutoNum type="romanUcPeriod"/>
            </a:pPr>
            <a:r>
              <a:rPr lang="cs-CZ" dirty="0" smtClean="0"/>
              <a:t>Ukončení veřejnosprávní kontroly na místě</a:t>
            </a:r>
          </a:p>
          <a:p>
            <a:pPr marL="400050" indent="-400050">
              <a:buAutoNum type="romanUcPeriod"/>
            </a:pPr>
            <a:r>
              <a:rPr lang="cs-CZ" dirty="0" smtClean="0"/>
              <a:t>Vypořádání zjištěných nedostatků z kontroly na místě</a:t>
            </a:r>
          </a:p>
          <a:p>
            <a:pPr marL="400050" indent="-400050">
              <a:buAutoNum type="romanUcPeriod"/>
            </a:pPr>
            <a:endParaRPr lang="cs-CZ" dirty="0"/>
          </a:p>
          <a:p>
            <a:r>
              <a:rPr lang="cs-CZ" dirty="0" smtClean="0"/>
              <a:t>Proces tzv. veřejnosprávní kontroly na místě je vysoce administrativně náročný.</a:t>
            </a:r>
          </a:p>
          <a:p>
            <a:r>
              <a:rPr lang="cs-CZ" dirty="0" smtClean="0"/>
              <a:t>Čím lze tento proces urychlit:</a:t>
            </a:r>
          </a:p>
          <a:p>
            <a:pPr marL="400050" indent="-400050">
              <a:buAutoNum type="romanUcPeriod"/>
            </a:pPr>
            <a:r>
              <a:rPr lang="cs-CZ" dirty="0" smtClean="0"/>
              <a:t>Připraveností ke kontrole, zajištění přítomnosti relevantní dokumentace, pracovníků a prostředí pro kontrolu</a:t>
            </a:r>
          </a:p>
          <a:p>
            <a:pPr marL="400050" indent="-400050">
              <a:buAutoNum type="romanUcPeriod"/>
            </a:pPr>
            <a:r>
              <a:rPr lang="cs-CZ" dirty="0" smtClean="0"/>
              <a:t>Operativní reakce na uložená nápravná opatření.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192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je předmětem kontroly:</a:t>
            </a:r>
          </a:p>
          <a:p>
            <a:pPr marL="400050" indent="-400050">
              <a:buAutoNum type="romanUcPeriod"/>
            </a:pPr>
            <a:r>
              <a:rPr lang="cs-CZ" dirty="0" smtClean="0"/>
              <a:t>Kompletní realizace projektu v rozsahu aktivit daného partnera,</a:t>
            </a:r>
          </a:p>
          <a:p>
            <a:pPr marL="400050" indent="-400050">
              <a:buAutoNum type="romanUcPeriod"/>
            </a:pPr>
            <a:r>
              <a:rPr lang="cs-CZ" dirty="0" smtClean="0"/>
              <a:t>Ověření plnění uložených nápravných opatření, která vyžadují provedení veřejnosprávní kontroly</a:t>
            </a:r>
            <a:endParaRPr lang="cs-CZ" dirty="0"/>
          </a:p>
          <a:p>
            <a:r>
              <a:rPr lang="cs-CZ" dirty="0"/>
              <a:t>	</a:t>
            </a:r>
            <a:r>
              <a:rPr lang="cs-CZ" dirty="0" smtClean="0"/>
              <a:t>- čím dříve jsou nálezy z Protokolu o veřejnosprávní kontrole vypořádány</a:t>
            </a:r>
            <a:r>
              <a:rPr lang="cs-CZ" smtClean="0"/>
              <a:t>,  	tím lépe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03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400050">
              <a:buAutoNum type="romanUcPeriod"/>
            </a:pPr>
            <a:r>
              <a:rPr lang="cs-CZ" dirty="0" smtClean="0"/>
              <a:t>Postupovat v souladu s národními pravidly a legislativou, postupovat v souladu s Pravidly programu ,</a:t>
            </a:r>
          </a:p>
          <a:p>
            <a:pPr marL="400050" indent="-400050">
              <a:buAutoNum type="romanUcPeriod"/>
            </a:pPr>
            <a:r>
              <a:rPr lang="cs-CZ" dirty="0" smtClean="0"/>
              <a:t>Předkládat ke kontrole  „Zprávy o průběhu projektu“ v termínech 6 měsíčních </a:t>
            </a:r>
            <a:r>
              <a:rPr lang="cs-CZ" dirty="0" err="1" smtClean="0"/>
              <a:t>reportovacích</a:t>
            </a:r>
            <a:r>
              <a:rPr lang="cs-CZ" dirty="0" smtClean="0"/>
              <a:t> období,</a:t>
            </a:r>
          </a:p>
          <a:p>
            <a:pPr marL="400050" indent="-400050">
              <a:buAutoNum type="romanUcPeriod"/>
            </a:pPr>
            <a:r>
              <a:rPr lang="cs-CZ" dirty="0" smtClean="0"/>
              <a:t>Předkládat ke kontrole spolu se „Zprávou o průběhu projektu“ také tzv. „Finanční zprávu“ při splnění minimálního finančního </a:t>
            </a:r>
            <a:r>
              <a:rPr lang="cs-CZ" smtClean="0"/>
              <a:t>objemu (7500EUR </a:t>
            </a:r>
            <a:r>
              <a:rPr lang="cs-CZ" dirty="0" smtClean="0"/>
              <a:t>INTERREG EUROPE),</a:t>
            </a:r>
          </a:p>
          <a:p>
            <a:pPr marL="400050" indent="-400050">
              <a:buAutoNum type="romanUcPeriod"/>
            </a:pPr>
            <a:r>
              <a:rPr lang="cs-CZ" dirty="0" smtClean="0"/>
              <a:t>Předložit alespoň 1x do roka ke kontrole výdaje realizované v projektu (tzv. „Finanční zpráva“,</a:t>
            </a:r>
          </a:p>
          <a:p>
            <a:pPr marL="400050" indent="-400050">
              <a:buAutoNum type="romanUcPeriod"/>
            </a:pPr>
            <a:r>
              <a:rPr lang="cs-CZ" dirty="0" smtClean="0"/>
              <a:t>Vést účetnictví v souladu s národními pravidly a podmínkami programu (oddělení účetnictví pro projekt),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povinnosti partnerů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9192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400050">
              <a:buFont typeface="+mj-lt"/>
              <a:buAutoNum type="romanUcPeriod" startAt="6"/>
            </a:pPr>
            <a:r>
              <a:rPr lang="cs-CZ" dirty="0"/>
              <a:t>Zajistit archivaci dokumentace projektu a případnou delší archivaci dokumentace, která je archivována dle národních </a:t>
            </a:r>
            <a:r>
              <a:rPr lang="cs-CZ" dirty="0" smtClean="0"/>
              <a:t>pravidel,</a:t>
            </a:r>
            <a:endParaRPr lang="cs-CZ" dirty="0"/>
          </a:p>
          <a:p>
            <a:pPr marL="400050" indent="-400050">
              <a:buAutoNum type="romanUcPeriod" startAt="6"/>
            </a:pPr>
            <a:r>
              <a:rPr lang="cs-CZ" dirty="0"/>
              <a:t>Zajistit publicitu dle požadavků Nařízení a pravidel </a:t>
            </a:r>
            <a:r>
              <a:rPr lang="cs-CZ" dirty="0" smtClean="0"/>
              <a:t>Programu,</a:t>
            </a:r>
            <a:endParaRPr lang="cs-CZ" dirty="0"/>
          </a:p>
          <a:p>
            <a:r>
              <a:rPr lang="cs-CZ" dirty="0" smtClean="0"/>
              <a:t>VIII. Umožnit provedení veřejnosprávní kontroly na místě dle zákona, která je vykonávána ze strany Centra pro regionální rozvoj České republiky</a:t>
            </a:r>
          </a:p>
          <a:p>
            <a:pPr marL="400050" indent="-400050">
              <a:buAutoNum type="romanUcPeriod" startAt="9"/>
            </a:pPr>
            <a:r>
              <a:rPr lang="cs-CZ" dirty="0" smtClean="0"/>
              <a:t>Umožnit provedení kontroly ze strany dalších subjektů implementační struktury programu a případně dalších institucí, které jsou k tomu pověřeny</a:t>
            </a:r>
          </a:p>
          <a:p>
            <a:pPr marL="400050" indent="-400050">
              <a:buAutoNum type="romanUcPeriod" startAt="9"/>
            </a:pPr>
            <a:r>
              <a:rPr lang="cs-CZ" dirty="0" smtClean="0"/>
              <a:t>Zajistit udržitelnost výstupů ve smyslu investičních a infrastrukturních výstupů projektu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povinnosti partnerů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1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pojmy,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Cíle kontroly a způsob jejího provedení,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Povinnosti partnerů,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139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co si dát pozor:</a:t>
            </a:r>
          </a:p>
          <a:p>
            <a:pPr marL="342900" indent="-342900">
              <a:buAutoNum type="alphaLcParenR"/>
            </a:pPr>
            <a:r>
              <a:rPr lang="cs-CZ" dirty="0" smtClean="0"/>
              <a:t>Rozsah vyžadované publicity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Grafická – loga EU, loga programu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Textová část – textová část k EU a programu, </a:t>
            </a:r>
          </a:p>
          <a:p>
            <a:pPr marL="342900" indent="-342900">
              <a:buAutoNum type="alphaLcParenR"/>
            </a:pPr>
            <a:r>
              <a:rPr lang="cs-CZ" dirty="0" smtClean="0"/>
              <a:t>Provedení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Barva </a:t>
            </a:r>
            <a:r>
              <a:rPr lang="cs-CZ" dirty="0"/>
              <a:t>– </a:t>
            </a:r>
            <a:r>
              <a:rPr lang="cs-CZ" dirty="0" err="1"/>
              <a:t>Pantone</a:t>
            </a:r>
            <a:r>
              <a:rPr lang="cs-CZ" dirty="0"/>
              <a:t> reflex blue </a:t>
            </a:r>
            <a:r>
              <a:rPr lang="cs-CZ" dirty="0" smtClean="0"/>
              <a:t>a další barvy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Monochromatické provedení  - IE povoluje i šedé tóny</a:t>
            </a:r>
          </a:p>
          <a:p>
            <a:pPr marL="342900" indent="-342900">
              <a:buAutoNum type="alphaLcParenR"/>
            </a:pPr>
            <a:r>
              <a:rPr lang="cs-CZ" dirty="0" smtClean="0"/>
              <a:t>Umístění a velikost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Velikostní limit pro použití plné loga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Titulní strana</a:t>
            </a:r>
          </a:p>
          <a:p>
            <a:pPr marL="342900" indent="-342900">
              <a:buAutoNum type="alphaLcParenR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partnerů - PUBLICITA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2485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Propagační materiály: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Je nutné dbát na provedení publicity, z hlediska: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Obsahu/rozsahu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Technické stránky provedení</a:t>
            </a:r>
          </a:p>
          <a:p>
            <a:pPr lvl="1" indent="0">
              <a:buNone/>
            </a:pPr>
            <a:r>
              <a:rPr lang="cs-CZ" dirty="0" smtClean="0"/>
              <a:t>!!! Informace o projektu musí být uvedena na webu příjemce!!!</a:t>
            </a:r>
          </a:p>
          <a:p>
            <a:endParaRPr lang="cs-CZ" dirty="0" smtClean="0"/>
          </a:p>
          <a:p>
            <a:r>
              <a:rPr lang="cs-CZ" dirty="0" smtClean="0"/>
              <a:t>Je nutné dbát na pravidlo o darech a 50EUR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partnerů - PUBLICITA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6675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40726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dirty="0" smtClean="0"/>
              <a:t>Děkuji za pozornost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i="1" dirty="0" smtClean="0"/>
              <a:t>Ing. Markéta Weingärtnerová </a:t>
            </a:r>
            <a:br>
              <a:rPr lang="cs-CZ" sz="1600" i="1" dirty="0" smtClean="0"/>
            </a:br>
            <a:r>
              <a:rPr lang="cs-CZ" sz="1600" i="1" dirty="0" smtClean="0"/>
              <a:t>Centrum pro regionální rozvoj České republiky</a:t>
            </a:r>
            <a:br>
              <a:rPr lang="cs-CZ" sz="1600" i="1" dirty="0" smtClean="0"/>
            </a:br>
            <a:r>
              <a:rPr lang="cs-CZ" sz="1600" i="1" dirty="0" smtClean="0"/>
              <a:t>Odbor Evropské územní spolupráce</a:t>
            </a:r>
            <a:br>
              <a:rPr lang="cs-CZ" sz="1600" i="1" dirty="0" smtClean="0"/>
            </a:br>
            <a:r>
              <a:rPr lang="cs-CZ" sz="1600" i="1" dirty="0" smtClean="0"/>
              <a:t>U Nákladového nádraží 3144/4</a:t>
            </a:r>
            <a:br>
              <a:rPr lang="cs-CZ" sz="1600" i="1" dirty="0" smtClean="0"/>
            </a:br>
            <a:r>
              <a:rPr lang="cs-CZ" sz="1600" i="1" dirty="0" smtClean="0"/>
              <a:t>130 00 Praha 3</a:t>
            </a:r>
            <a:br>
              <a:rPr lang="cs-CZ" sz="1600" i="1" dirty="0" smtClean="0"/>
            </a:br>
            <a:r>
              <a:rPr lang="cs-CZ" sz="1600" i="1" dirty="0" smtClean="0"/>
              <a:t>M: 0420 724 568 700</a:t>
            </a:r>
            <a:br>
              <a:rPr lang="cs-CZ" sz="1600" i="1" dirty="0" smtClean="0"/>
            </a:br>
            <a:r>
              <a:rPr lang="cs-CZ" sz="1600" i="1" dirty="0" smtClean="0"/>
              <a:t>T: +420 225 855 231</a:t>
            </a:r>
            <a:br>
              <a:rPr lang="cs-CZ" sz="1600" i="1" dirty="0" smtClean="0"/>
            </a:br>
            <a:r>
              <a:rPr lang="cs-CZ" sz="1600" i="1" dirty="0" smtClean="0"/>
              <a:t>E: </a:t>
            </a:r>
            <a:r>
              <a:rPr lang="cs-CZ" sz="1600" i="1" dirty="0" smtClean="0">
                <a:hlinkClick r:id="rId2"/>
              </a:rPr>
              <a:t>marketa.weingartnerova@crr.cz</a:t>
            </a: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i="1" dirty="0" smtClean="0"/>
              <a:t/>
            </a:r>
            <a:br>
              <a:rPr lang="cs-CZ" i="1" dirty="0" smtClean="0"/>
            </a:b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altLang="cs-CZ" dirty="0" smtClean="0"/>
              <a:t>Postavení Centra pro regionální rozvoj České republiky: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Centrum je Kontrolorem dle čl. 23 (navazuje na postavení v období 2007-2013)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Výkon kontroly je prováděn v několika podobách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A) „kontrola projektová“,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B) „kontrola finanční“.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C) veřejnosprávní kontrola na místě.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altLang="cs-CZ" dirty="0" smtClean="0"/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dirty="0" smtClean="0"/>
              <a:t>A) + B) tvoří tzv. administrativní ověření</a:t>
            </a:r>
            <a:endParaRPr lang="cs-CZ" altLang="cs-CZ" dirty="0"/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dirty="0" smtClean="0"/>
              <a:t>Jednotlivé podoby kontroly jsou prováděny s ohledem na situaci zpravidla souběžně a v řadě úrovní se překrývají a nelze je tedy od sebe oddělit!!!</a:t>
            </a:r>
          </a:p>
          <a:p>
            <a:pPr marL="711200" lvl="2" indent="0">
              <a:buNone/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Metody a výkon kontroly 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15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altLang="cs-CZ" dirty="0" smtClean="0"/>
              <a:t>Cílem kontroly je ověření: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Splnění podmínek realizace projektu,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Splnění pravidel pro oblast veřejných zakázek,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Splnění pravidel pro oblast zajištění povinné publicity,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Způsobilosti nárokovaných výdajů a aktivit s nimi spojených ve smyslu: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Věcné způsobilosti výdajů,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Přiměřenosti výdajů,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Časové způsobilosti výdajů,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Místní způsobilosti výdajů,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Vykázání výdajů.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Splnění dalších podmínek a povinností vyplývajících z programové dokumentace nebo příslušného právního aktu na jehož základě byla dotace poskytnuta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endParaRPr lang="cs-CZ" altLang="cs-CZ" dirty="0"/>
          </a:p>
          <a:p>
            <a:pPr marL="711200" lvl="2" indent="0">
              <a:buNone/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Metody a výkon kontroly– zásady a cíle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506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AutoNum type="alphaUcParenR"/>
            </a:pPr>
            <a:endParaRPr lang="cs-CZ" dirty="0"/>
          </a:p>
          <a:p>
            <a:r>
              <a:rPr lang="cs-CZ" dirty="0" smtClean="0"/>
              <a:t>Kontrolu vykonává Centrum pro regionální rozvoj České republiky s místně příslušným pracovištěm: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2400" dirty="0"/>
              <a:t>			     	</a:t>
            </a:r>
            <a:r>
              <a:rPr lang="cs-CZ" altLang="cs-CZ" sz="2400" dirty="0" smtClean="0"/>
              <a:t>		</a:t>
            </a:r>
            <a:endParaRPr lang="cs-CZ" altLang="cs-CZ" sz="2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oddělení pro NUTS II Severovýchod        </a:t>
            </a:r>
            <a:r>
              <a:rPr lang="cs-CZ" dirty="0" smtClean="0"/>
              <a:t>oddělení </a:t>
            </a:r>
            <a:r>
              <a:rPr lang="cs-CZ" dirty="0"/>
              <a:t>pro NUTS II Moravskoslezsko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dirty="0"/>
              <a:t>Hradec Králové			      	</a:t>
            </a:r>
            <a:r>
              <a:rPr lang="cs-CZ" altLang="cs-CZ" dirty="0" smtClean="0"/>
              <a:t>	Ostrava</a:t>
            </a:r>
            <a:endParaRPr lang="cs-CZ" alt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Evropský dům, Švendova 1282, 500 03  	30. dubna 635/35, 702 00 Ostrava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dirty="0"/>
              <a:t>Vedoucí: </a:t>
            </a:r>
            <a:r>
              <a:rPr lang="cs-CZ" dirty="0"/>
              <a:t>Ing. Petra Marková			Vedoucí: Ing. Irena Kirchnerová </a:t>
            </a:r>
            <a:r>
              <a:rPr lang="cs-CZ" dirty="0">
                <a:hlinkClick r:id="rId2"/>
              </a:rPr>
              <a:t>petra.markova@crr.cz</a:t>
            </a:r>
            <a:r>
              <a:rPr lang="cs-CZ" dirty="0"/>
              <a:t>				</a:t>
            </a:r>
            <a:r>
              <a:rPr lang="cs-CZ" dirty="0">
                <a:hlinkClick r:id="rId3"/>
              </a:rPr>
              <a:t>irena.kirchnerova@crr.cz</a:t>
            </a:r>
            <a:endParaRPr lang="cs-CZ" dirty="0"/>
          </a:p>
          <a:p>
            <a:endParaRPr lang="cs-CZ" dirty="0" smtClean="0"/>
          </a:p>
          <a:p>
            <a:r>
              <a:rPr lang="cs-CZ" dirty="0"/>
              <a:t>o</a:t>
            </a:r>
            <a:r>
              <a:rPr lang="cs-CZ" dirty="0" smtClean="0"/>
              <a:t>ddělení pro NUTSII Jihovýchod</a:t>
            </a:r>
          </a:p>
          <a:p>
            <a:r>
              <a:rPr lang="cs-CZ" dirty="0" smtClean="0"/>
              <a:t>Brno</a:t>
            </a:r>
          </a:p>
          <a:p>
            <a:r>
              <a:rPr lang="cs-CZ" dirty="0" smtClean="0"/>
              <a:t>Mariánské náměstí 617/1. 617 00 Brno – Komárov</a:t>
            </a:r>
          </a:p>
          <a:p>
            <a:r>
              <a:rPr lang="cs-CZ" dirty="0" smtClean="0"/>
              <a:t>Vedoucí: Ing. Tatiana Mifková, Ph.D.,</a:t>
            </a:r>
          </a:p>
          <a:p>
            <a:r>
              <a:rPr lang="cs-CZ" dirty="0" smtClean="0">
                <a:hlinkClick r:id="rId4"/>
              </a:rPr>
              <a:t>tatiana.mifkova@crr.cz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Metody a výkon kontroly– kdo kontrolu vykonává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39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UcParenR"/>
            </a:pPr>
            <a:r>
              <a:rPr lang="cs-CZ" dirty="0" smtClean="0"/>
              <a:t>Předložení dokumentů ke kontrole příslušnému Kontrolorovi</a:t>
            </a:r>
          </a:p>
          <a:p>
            <a:pPr lvl="1" indent="0">
              <a:buNone/>
            </a:pPr>
            <a:r>
              <a:rPr lang="cs-CZ" sz="1600" b="0" dirty="0" smtClean="0"/>
              <a:t>- Ve lhůtě do 15 dnů od ukončení monitorovacího/</a:t>
            </a:r>
            <a:r>
              <a:rPr lang="cs-CZ" sz="1600" b="0" dirty="0" err="1" smtClean="0"/>
              <a:t>reportovacího</a:t>
            </a:r>
            <a:r>
              <a:rPr lang="cs-CZ" sz="1600" b="0" dirty="0" smtClean="0"/>
              <a:t> období</a:t>
            </a:r>
          </a:p>
          <a:p>
            <a:pPr marL="342900" indent="-342900">
              <a:buAutoNum type="alphaUcParenR"/>
            </a:pPr>
            <a:r>
              <a:rPr lang="cs-CZ" dirty="0" smtClean="0"/>
              <a:t>Formální kontrola předložené dokumentace</a:t>
            </a:r>
          </a:p>
          <a:p>
            <a:pPr lvl="1" indent="0">
              <a:buNone/>
            </a:pPr>
            <a:r>
              <a:rPr lang="cs-CZ" sz="1600" b="0" dirty="0" smtClean="0"/>
              <a:t>- Ve lhůtě 5 pracovních dnů, případné výzvy na doplnění, lhůta pro kontrolu neběží</a:t>
            </a:r>
          </a:p>
          <a:p>
            <a:pPr marL="342900" indent="-342900">
              <a:buAutoNum type="alphaUcParenR"/>
            </a:pPr>
            <a:r>
              <a:rPr lang="cs-CZ" dirty="0" smtClean="0"/>
              <a:t>Kontrola dokumentace na Centru</a:t>
            </a:r>
          </a:p>
          <a:p>
            <a:pPr marL="971550" lvl="1" indent="-342900">
              <a:buFontTx/>
              <a:buChar char="-"/>
            </a:pPr>
            <a:r>
              <a:rPr lang="cs-CZ" sz="1600" b="0" dirty="0" smtClean="0"/>
              <a:t>Ve lhůtě 60 dnů od kompletního předložení dokumentace,</a:t>
            </a:r>
          </a:p>
          <a:p>
            <a:pPr marL="971550" lvl="1" indent="-342900">
              <a:buFontTx/>
              <a:buChar char="-"/>
            </a:pPr>
            <a:r>
              <a:rPr lang="cs-CZ" sz="1600" b="0" dirty="0" smtClean="0"/>
              <a:t>K nápravám zjištěných nedostatků/vyjasnění bude partner vyzván maximálně 2x se lhůtou pro vypořádání 2x5pracovních dnů – výdaj odložen </a:t>
            </a:r>
            <a:r>
              <a:rPr lang="cs-CZ" sz="1600" b="0" dirty="0" smtClean="0"/>
              <a:t>(lze pouze </a:t>
            </a:r>
            <a:r>
              <a:rPr lang="cs-CZ" sz="1600" b="0" dirty="0" smtClean="0"/>
              <a:t>1x odložit)</a:t>
            </a:r>
          </a:p>
          <a:p>
            <a:pPr marL="342900" indent="-342900">
              <a:buAutoNum type="alphaUcParenR"/>
            </a:pPr>
            <a:r>
              <a:rPr lang="cs-CZ" dirty="0" smtClean="0"/>
              <a:t>Ukončení kontroly na Centru a vystavení příslušných výstupů kontroly</a:t>
            </a:r>
          </a:p>
          <a:p>
            <a:pPr marL="914400" lvl="1" indent="-285750">
              <a:buFontTx/>
              <a:buChar char="-"/>
            </a:pPr>
            <a:r>
              <a:rPr lang="cs-CZ" sz="1600" b="0" dirty="0" smtClean="0"/>
              <a:t>V </a:t>
            </a:r>
            <a:r>
              <a:rPr lang="cs-CZ" sz="1600" b="0" dirty="0"/>
              <a:t>návaznosti na ukončení kontroly v předcházejícím </a:t>
            </a:r>
            <a:r>
              <a:rPr lang="cs-CZ" sz="1600" b="0" dirty="0" smtClean="0"/>
              <a:t>kroku</a:t>
            </a:r>
          </a:p>
          <a:p>
            <a:pPr marL="914400" lvl="1" indent="-285750">
              <a:buFontTx/>
              <a:buChar char="-"/>
            </a:pPr>
            <a:r>
              <a:rPr lang="cs-CZ" sz="1600" b="0" dirty="0" smtClean="0"/>
              <a:t>Následují kroky učiněné od PP k LP</a:t>
            </a:r>
            <a:endParaRPr lang="cs-CZ" sz="1600" b="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 časový průběh kontroly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099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Základním podkladem je tzv. „Zpráva o průběhu projektu“, která je doplněna o příslušné přílohy, a to zejména:</a:t>
            </a:r>
          </a:p>
          <a:p>
            <a:r>
              <a:rPr lang="cs-CZ" altLang="cs-CZ" sz="2000" b="1" dirty="0"/>
              <a:t>k první kontrole </a:t>
            </a:r>
            <a:r>
              <a:rPr lang="cs-CZ" altLang="cs-CZ" sz="2000" b="1" dirty="0" smtClean="0"/>
              <a:t>výdajů:</a:t>
            </a:r>
            <a:endParaRPr lang="cs-CZ" altLang="cs-CZ" sz="20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altLang="cs-CZ" dirty="0"/>
              <a:t>kopii </a:t>
            </a:r>
            <a:r>
              <a:rPr lang="cs-CZ" altLang="cs-CZ" dirty="0" err="1"/>
              <a:t>Subsidy</a:t>
            </a:r>
            <a:r>
              <a:rPr lang="cs-CZ" altLang="cs-CZ" dirty="0"/>
              <a:t> </a:t>
            </a:r>
            <a:r>
              <a:rPr lang="cs-CZ" altLang="cs-CZ" dirty="0" err="1"/>
              <a:t>Contract</a:t>
            </a:r>
            <a:r>
              <a:rPr lang="cs-CZ" altLang="cs-CZ" dirty="0"/>
              <a:t> včetně příloh, kopii </a:t>
            </a:r>
            <a:r>
              <a:rPr lang="cs-CZ" altLang="cs-CZ" dirty="0" err="1"/>
              <a:t>Partnership</a:t>
            </a:r>
            <a:r>
              <a:rPr lang="cs-CZ" altLang="cs-CZ" dirty="0"/>
              <a:t> </a:t>
            </a:r>
            <a:r>
              <a:rPr lang="cs-CZ" altLang="cs-CZ" dirty="0" err="1"/>
              <a:t>Agreement</a:t>
            </a:r>
            <a:r>
              <a:rPr lang="cs-CZ" altLang="cs-CZ" dirty="0"/>
              <a:t> a kopii </a:t>
            </a:r>
            <a:r>
              <a:rPr lang="cs-CZ" altLang="cs-CZ" dirty="0" err="1"/>
              <a:t>Application</a:t>
            </a:r>
            <a:r>
              <a:rPr lang="cs-CZ" altLang="cs-CZ" dirty="0"/>
              <a:t> </a:t>
            </a:r>
            <a:r>
              <a:rPr lang="cs-CZ" altLang="cs-CZ" dirty="0" err="1"/>
              <a:t>Form</a:t>
            </a:r>
            <a:r>
              <a:rPr lang="cs-CZ" altLang="cs-CZ" dirty="0"/>
              <a:t> – </a:t>
            </a:r>
            <a:r>
              <a:rPr lang="cs-CZ" altLang="cs-CZ" dirty="0" smtClean="0"/>
              <a:t>pokud není možné tyto dokumenty získat z monitorovacího systému</a:t>
            </a:r>
            <a:endParaRPr lang="cs-CZ" altLang="cs-CZ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altLang="cs-CZ" dirty="0"/>
              <a:t>a) u neplátců DPH: Čestné prohlášení, že nejste plátci DPH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altLang="cs-CZ" dirty="0"/>
              <a:t>b) u plátců DPH: Registraci plátce </a:t>
            </a:r>
            <a:r>
              <a:rPr lang="cs-CZ" altLang="cs-CZ" dirty="0" smtClean="0"/>
              <a:t>DPH; </a:t>
            </a:r>
            <a:r>
              <a:rPr lang="cs-CZ" altLang="cs-CZ" dirty="0"/>
              <a:t>v případě nárokování DPH, jako způsobilého výdaje, Prohlášení, že nemá nárok na odpočet DPH v rámci svého daňového přiznání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altLang="cs-CZ" dirty="0"/>
              <a:t>detailní rozpočet jednotlivého projektového partnera dle rozpočtových kapitol a u Central </a:t>
            </a:r>
            <a:r>
              <a:rPr lang="cs-CZ" altLang="cs-CZ" dirty="0" err="1"/>
              <a:t>Europe</a:t>
            </a:r>
            <a:r>
              <a:rPr lang="cs-CZ" altLang="cs-CZ" dirty="0"/>
              <a:t> i dle WP. Pokud není </a:t>
            </a:r>
            <a:r>
              <a:rPr lang="cs-CZ" altLang="cs-CZ" dirty="0" err="1"/>
              <a:t>součásí</a:t>
            </a:r>
            <a:r>
              <a:rPr lang="cs-CZ" altLang="cs-CZ" dirty="0"/>
              <a:t> </a:t>
            </a:r>
            <a:r>
              <a:rPr lang="cs-CZ" altLang="cs-CZ" dirty="0" err="1"/>
              <a:t>Partnership</a:t>
            </a:r>
            <a:r>
              <a:rPr lang="cs-CZ" altLang="cs-CZ" dirty="0"/>
              <a:t> </a:t>
            </a:r>
            <a:r>
              <a:rPr lang="cs-CZ" altLang="cs-CZ" dirty="0" err="1"/>
              <a:t>Agreement</a:t>
            </a:r>
            <a:r>
              <a:rPr lang="cs-CZ" altLang="cs-CZ" dirty="0"/>
              <a:t> nebo </a:t>
            </a:r>
            <a:r>
              <a:rPr lang="cs-CZ" altLang="cs-CZ" dirty="0" err="1"/>
              <a:t>Application</a:t>
            </a:r>
            <a:r>
              <a:rPr lang="cs-CZ" altLang="cs-CZ" dirty="0"/>
              <a:t> </a:t>
            </a:r>
            <a:r>
              <a:rPr lang="cs-CZ" altLang="cs-CZ" dirty="0" err="1"/>
              <a:t>form</a:t>
            </a:r>
            <a:r>
              <a:rPr lang="cs-CZ" altLang="cs-CZ" dirty="0"/>
              <a:t> </a:t>
            </a:r>
            <a:r>
              <a:rPr lang="cs-CZ" altLang="cs-CZ" dirty="0" smtClean="0"/>
              <a:t>Tzv. Přehled </a:t>
            </a:r>
            <a:r>
              <a:rPr lang="cs-CZ" altLang="cs-CZ" dirty="0"/>
              <a:t>realizovaných a předpokládaných </a:t>
            </a:r>
            <a:r>
              <a:rPr lang="cs-CZ" altLang="cs-CZ" dirty="0" smtClean="0"/>
              <a:t>ZŘ,</a:t>
            </a:r>
            <a:endParaRPr lang="cs-CZ" altLang="cs-CZ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altLang="cs-CZ" dirty="0"/>
              <a:t>přehled zaměstnanců na </a:t>
            </a:r>
            <a:r>
              <a:rPr lang="cs-CZ" altLang="cs-CZ" dirty="0" smtClean="0"/>
              <a:t>projektu</a:t>
            </a: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administrativní ověření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20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cs-CZ" altLang="cs-CZ" sz="2000" b="1" dirty="0"/>
              <a:t>k první a každé další kontrole výdajů </a:t>
            </a:r>
            <a:r>
              <a:rPr lang="cs-CZ" altLang="cs-CZ" sz="2000" b="1" dirty="0" smtClean="0"/>
              <a:t>partner </a:t>
            </a:r>
            <a:r>
              <a:rPr lang="cs-CZ" altLang="cs-CZ" sz="2000" b="1" dirty="0"/>
              <a:t>předloží:</a:t>
            </a:r>
          </a:p>
          <a:p>
            <a:pPr>
              <a:lnSpc>
                <a:spcPct val="80000"/>
              </a:lnSpc>
            </a:pPr>
            <a:endParaRPr lang="cs-CZ" altLang="cs-CZ" sz="2000" b="1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schválené změny </a:t>
            </a:r>
            <a:r>
              <a:rPr lang="cs-CZ" altLang="cs-CZ" dirty="0" err="1"/>
              <a:t>Application</a:t>
            </a:r>
            <a:r>
              <a:rPr lang="cs-CZ" altLang="cs-CZ" dirty="0"/>
              <a:t> </a:t>
            </a:r>
            <a:r>
              <a:rPr lang="cs-CZ" altLang="cs-CZ" dirty="0" err="1"/>
              <a:t>form</a:t>
            </a:r>
            <a:r>
              <a:rPr lang="cs-CZ" altLang="cs-CZ" dirty="0"/>
              <a:t>, </a:t>
            </a:r>
            <a:r>
              <a:rPr lang="cs-CZ" altLang="cs-CZ" dirty="0" err="1"/>
              <a:t>Subsidy</a:t>
            </a:r>
            <a:r>
              <a:rPr lang="cs-CZ" altLang="cs-CZ" dirty="0"/>
              <a:t> </a:t>
            </a:r>
            <a:r>
              <a:rPr lang="cs-CZ" altLang="cs-CZ" dirty="0" err="1"/>
              <a:t>contract</a:t>
            </a:r>
            <a:r>
              <a:rPr lang="cs-CZ" altLang="cs-CZ" dirty="0"/>
              <a:t> nebo </a:t>
            </a:r>
            <a:r>
              <a:rPr lang="cs-CZ" altLang="cs-CZ" dirty="0" err="1"/>
              <a:t>Partnership</a:t>
            </a:r>
            <a:r>
              <a:rPr lang="cs-CZ" altLang="cs-CZ" dirty="0"/>
              <a:t> </a:t>
            </a:r>
            <a:r>
              <a:rPr lang="cs-CZ" altLang="cs-CZ" dirty="0" err="1" smtClean="0"/>
              <a:t>agreement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v případě změny aktualizovaný přehled realizovaných a předpokládaných ZŘ a přehled zaměstnanců na </a:t>
            </a:r>
            <a:r>
              <a:rPr lang="cs-CZ" altLang="cs-CZ" dirty="0" smtClean="0"/>
              <a:t>projekt, 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 smtClean="0"/>
              <a:t>Tzv. zprávu </a:t>
            </a:r>
            <a:r>
              <a:rPr lang="cs-CZ" altLang="cs-CZ" dirty="0"/>
              <a:t>o průběhu projektu (</a:t>
            </a:r>
            <a:r>
              <a:rPr lang="cs-CZ" altLang="cs-CZ" dirty="0" err="1"/>
              <a:t>progress</a:t>
            </a:r>
            <a:r>
              <a:rPr lang="cs-CZ" altLang="cs-CZ" dirty="0"/>
              <a:t> report) a finanční </a:t>
            </a:r>
            <a:r>
              <a:rPr lang="cs-CZ" altLang="cs-CZ" dirty="0" smtClean="0"/>
              <a:t>prostřednictvím  </a:t>
            </a:r>
            <a:r>
              <a:rPr lang="cs-CZ" altLang="cs-CZ" dirty="0"/>
              <a:t>monitorovacího systému programu </a:t>
            </a:r>
            <a:r>
              <a:rPr lang="cs-CZ" altLang="cs-CZ" dirty="0" smtClean="0"/>
              <a:t>(v případě, že to není možné, pak fyzicky ve 2paré a elektronicky na adresu příslušného Kontrolora)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informace o změnách kontaktních údajů partnera, statutárního zástupce nebo kontaktní </a:t>
            </a:r>
            <a:r>
              <a:rPr lang="cs-CZ" altLang="cs-CZ" dirty="0" smtClean="0"/>
              <a:t>osoby včetně případných příslušných jmenovacích list, plných mocí a pověřovacích dekretů,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v případě změny rozpočtu partnera – </a:t>
            </a:r>
            <a:r>
              <a:rPr lang="cs-CZ" altLang="cs-CZ" dirty="0" smtClean="0"/>
              <a:t>aktualizovaný </a:t>
            </a:r>
            <a:r>
              <a:rPr lang="cs-CZ" altLang="cs-CZ" dirty="0"/>
              <a:t>rozpočet, v případě překročení rozpočtu/rozpočtových kapitol souhlas </a:t>
            </a:r>
            <a:r>
              <a:rPr lang="cs-CZ" altLang="cs-CZ" dirty="0" smtClean="0"/>
              <a:t>LP (je důrazně doporučováno, aby byl předložen a nikoliv následně vyžadován)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kopie originálů účetních dokladů , včetně podpůrné dokumentace roztříděné ve složce podle  rozpočtových položek a </a:t>
            </a:r>
            <a:r>
              <a:rPr lang="cs-CZ" altLang="cs-CZ" dirty="0" smtClean="0"/>
              <a:t>opatřených identifikací k projektu - tedy </a:t>
            </a:r>
            <a:r>
              <a:rPr lang="cs-CZ" altLang="cs-CZ" dirty="0"/>
              <a:t>razítkem s názvem/akronymem a číslem projektu a názvem </a:t>
            </a:r>
            <a:r>
              <a:rPr lang="cs-CZ" altLang="cs-CZ" dirty="0" smtClean="0"/>
              <a:t>programu 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čestné prohlášení o shodě kopií účetních dokladů a podpůrné dokumentace s </a:t>
            </a:r>
            <a:r>
              <a:rPr lang="cs-CZ" altLang="cs-CZ" dirty="0" smtClean="0"/>
              <a:t>originálními dokumenty, které jsou uloženy u příjemce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v případě změn </a:t>
            </a:r>
            <a:r>
              <a:rPr lang="cs-CZ" altLang="cs-CZ" dirty="0" smtClean="0"/>
              <a:t>v otázce DPH (plátce x neplátce) také příslušné dokumenty k této změně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administrativní ověření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349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400050">
              <a:buAutoNum type="romanUcPeriod"/>
            </a:pPr>
            <a:r>
              <a:rPr lang="cs-CZ" dirty="0" smtClean="0"/>
              <a:t>Fáze – posouzení věcné a formální správnost, dodržení pravidel programu, předpisů EI a národní legislativy</a:t>
            </a:r>
          </a:p>
          <a:p>
            <a:pPr marL="400050" indent="-400050">
              <a:buAutoNum type="romanUcPeriod"/>
            </a:pPr>
            <a:r>
              <a:rPr lang="cs-CZ" dirty="0" smtClean="0"/>
              <a:t>Fáze – vzorek</a:t>
            </a:r>
          </a:p>
          <a:p>
            <a:pPr marL="1028700" lvl="1" indent="-400050">
              <a:buAutoNum type="romanUcPeriod"/>
            </a:pPr>
            <a:r>
              <a:rPr lang="cs-CZ" dirty="0" smtClean="0"/>
              <a:t>U prvního vyúčtování prováděna 100% kontrola i ve druhé fázi</a:t>
            </a:r>
          </a:p>
          <a:p>
            <a:pPr marL="1028700" lvl="1" indent="-400050">
              <a:buAutoNum type="romanUcPeriod"/>
            </a:pPr>
            <a:r>
              <a:rPr lang="cs-CZ" dirty="0" smtClean="0"/>
              <a:t>U druhého a každého dalšího vyúčtování prováděna kontrola na vzorku (u mzdových výdajů a výdajů na cestovné)</a:t>
            </a:r>
          </a:p>
          <a:p>
            <a:pPr lvl="2" indent="0">
              <a:buNone/>
            </a:pPr>
            <a:r>
              <a:rPr lang="cs-CZ" dirty="0" smtClean="0"/>
              <a:t>- Netýká se výdajů nárokovaných prostřednictvím </a:t>
            </a:r>
            <a:r>
              <a:rPr lang="cs-CZ" smtClean="0"/>
              <a:t>paušální sazby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vzorek kontroly	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221170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391</TotalTime>
  <Words>1596</Words>
  <Application>Microsoft Office PowerPoint</Application>
  <PresentationFormat>Předvádění na obrazovce (4:3)</PresentationFormat>
  <Paragraphs>200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sablona_centrum_2016</vt:lpstr>
      <vt:lpstr>Seminář „Kontrola výdajů“ </vt:lpstr>
      <vt:lpstr>obsah</vt:lpstr>
      <vt:lpstr>Metody a výkon kontroly – základní pojmy</vt:lpstr>
      <vt:lpstr>Metody a výkon kontroly– zásady a cíle</vt:lpstr>
      <vt:lpstr>Metody a výkon kontroly– kdo kontrolu vykonává</vt:lpstr>
      <vt:lpstr>Metody a výkon kontroly–  časový průběh kontroly</vt:lpstr>
      <vt:lpstr>Metody a výkon kontroly– administrativní ověření</vt:lpstr>
      <vt:lpstr>Metody a výkon kontroly– administrativní ověření</vt:lpstr>
      <vt:lpstr>Metody a výkon kontroly výdajů – administrativní ověření – vzorek kontroly </vt:lpstr>
      <vt:lpstr>Metody a výkon kontroly výdajů – administrativní ověření – dokladování aktivit</vt:lpstr>
      <vt:lpstr>Metody a výkon kontroly výdajů – administrativní ověření – dokladování aktivit</vt:lpstr>
      <vt:lpstr>Metody a výkon kontroly– administrativní ověření – co ovlivní délku kontroly</vt:lpstr>
      <vt:lpstr>Metody a výkon kontroly– odvolání se proti závěrům z kontroly</vt:lpstr>
      <vt:lpstr>Metody a výkon kontroly– veřejnosprávní kontrola na místě</vt:lpstr>
      <vt:lpstr>Metody a výkon kontroly– veřejnosprávní kontrola na místě</vt:lpstr>
      <vt:lpstr>Metody a výkon kontroly– veřejnosprávní kontrola na místě</vt:lpstr>
      <vt:lpstr>Metody a výkon kontroly– veřejnosprávní kontrola na místě</vt:lpstr>
      <vt:lpstr>Metody a výkon kontroly– povinnosti partnerů</vt:lpstr>
      <vt:lpstr>Metody a výkon kontroly– povinnosti partnerů</vt:lpstr>
      <vt:lpstr>Metody a výkon kontroly– povinnosti partnerů - PUBLICITA</vt:lpstr>
      <vt:lpstr>Metody a výkon kontroly– povinnosti partnerů - PUBLICITA</vt:lpstr>
      <vt:lpstr>Děkuji za pozornost   Ing. Markéta Weingärtnerová  Centrum pro regionální rozvoj České republiky Odbor Evropské územní spolupráce U Nákladového nádraží 3144/4 130 00 Praha 3 M: 0420 724 568 700 T: +420 225 855 231 E: marketa.weingartnerova@crr.cz  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Weingärtnerová Markéta</cp:lastModifiedBy>
  <cp:revision>41</cp:revision>
  <dcterms:created xsi:type="dcterms:W3CDTF">2016-05-13T07:19:23Z</dcterms:created>
  <dcterms:modified xsi:type="dcterms:W3CDTF">2018-05-11T08:06:37Z</dcterms:modified>
</cp:coreProperties>
</file>