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  <p:sldMasterId id="2147483709" r:id="rId6"/>
  </p:sldMasterIdLst>
  <p:notesMasterIdLst>
    <p:notesMasterId r:id="rId40"/>
  </p:notesMasterIdLst>
  <p:handoutMasterIdLst>
    <p:handoutMasterId r:id="rId41"/>
  </p:handoutMasterIdLst>
  <p:sldIdLst>
    <p:sldId id="257" r:id="rId7"/>
    <p:sldId id="381" r:id="rId8"/>
    <p:sldId id="379" r:id="rId9"/>
    <p:sldId id="336" r:id="rId10"/>
    <p:sldId id="367" r:id="rId11"/>
    <p:sldId id="339" r:id="rId12"/>
    <p:sldId id="368" r:id="rId13"/>
    <p:sldId id="378" r:id="rId14"/>
    <p:sldId id="369" r:id="rId15"/>
    <p:sldId id="382" r:id="rId16"/>
    <p:sldId id="370" r:id="rId17"/>
    <p:sldId id="344" r:id="rId18"/>
    <p:sldId id="360" r:id="rId19"/>
    <p:sldId id="363" r:id="rId20"/>
    <p:sldId id="346" r:id="rId21"/>
    <p:sldId id="347" r:id="rId22"/>
    <p:sldId id="348" r:id="rId23"/>
    <p:sldId id="371" r:id="rId24"/>
    <p:sldId id="372" r:id="rId25"/>
    <p:sldId id="373" r:id="rId26"/>
    <p:sldId id="383" r:id="rId27"/>
    <p:sldId id="353" r:id="rId28"/>
    <p:sldId id="358" r:id="rId29"/>
    <p:sldId id="377" r:id="rId30"/>
    <p:sldId id="376" r:id="rId31"/>
    <p:sldId id="364" r:id="rId32"/>
    <p:sldId id="356" r:id="rId33"/>
    <p:sldId id="354" r:id="rId34"/>
    <p:sldId id="374" r:id="rId35"/>
    <p:sldId id="375" r:id="rId36"/>
    <p:sldId id="366" r:id="rId37"/>
    <p:sldId id="357" r:id="rId38"/>
    <p:sldId id="259" r:id="rId3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ASCHIO ESPOSITO" initials="NME" lastIdx="6" clrIdx="0">
    <p:extLst/>
  </p:cmAuthor>
  <p:cmAuthor id="2" name="Petra Polaskova" initials="PP" lastIdx="1" clrIdx="1">
    <p:extLst/>
  </p:cmAuthor>
  <p:cmAuthor id="3" name="Verena PRIEM" initials="VP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707"/>
    <a:srgbClr val="DDDDDD"/>
    <a:srgbClr val="1F497D"/>
    <a:srgbClr val="9FAEE2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675" autoAdjust="0"/>
  </p:normalViewPr>
  <p:slideViewPr>
    <p:cSldViewPr>
      <p:cViewPr varScale="1">
        <p:scale>
          <a:sx n="128" d="100"/>
          <a:sy n="128" d="100"/>
        </p:scale>
        <p:origin x="1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dirty="0" smtClean="0"/>
            <a:t>706</a:t>
          </a:r>
          <a:endParaRPr lang="en-GB" dirty="0"/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800" dirty="0" smtClean="0"/>
            <a:t>Předloženo</a:t>
          </a:r>
          <a:endParaRPr lang="en-GB" sz="1800" dirty="0"/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dirty="0" smtClean="0"/>
            <a:t>193</a:t>
          </a:r>
          <a:endParaRPr lang="en-GB" dirty="0"/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800" dirty="0" smtClean="0"/>
            <a:t>Operativní hodnocení</a:t>
          </a:r>
          <a:endParaRPr lang="en-GB" sz="1800" dirty="0"/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AF2811D9-4A3A-44C7-B478-34CF5C3C7249}">
      <dgm:prSet phldrT="[Text]"/>
      <dgm:spPr>
        <a:solidFill>
          <a:srgbClr val="EC6707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dirty="0" smtClean="0"/>
            <a:t>184</a:t>
          </a:r>
          <a:endParaRPr lang="en-GB" dirty="0"/>
        </a:p>
      </dgm:t>
    </dgm:pt>
    <dgm:pt modelId="{CA597496-06CE-4730-B95F-2BAB0C7CC0EB}" type="parTrans" cxnId="{08ED59FB-A208-4AD1-9C45-D5E0B2360F44}">
      <dgm:prSet/>
      <dgm:spPr/>
      <dgm:t>
        <a:bodyPr/>
        <a:lstStyle/>
        <a:p>
          <a:endParaRPr lang="en-GB"/>
        </a:p>
      </dgm:t>
    </dgm:pt>
    <dgm:pt modelId="{8082E8A6-5BE3-4D0D-B74B-79A8EC71FA90}" type="sibTrans" cxnId="{08ED59FB-A208-4AD1-9C45-D5E0B2360F44}">
      <dgm:prSet/>
      <dgm:spPr/>
      <dgm:t>
        <a:bodyPr/>
        <a:lstStyle/>
        <a:p>
          <a:endParaRPr lang="en-GB"/>
        </a:p>
      </dgm:t>
    </dgm:pt>
    <dgm:pt modelId="{EE313EA6-FB7B-4AB1-862C-C43B71682571}">
      <dgm:prSet phldrT="[Text]" custT="1"/>
      <dgm:spPr/>
      <dgm:t>
        <a:bodyPr/>
        <a:lstStyle/>
        <a:p>
          <a:r>
            <a:rPr lang="cs-CZ" sz="1800" dirty="0" smtClean="0"/>
            <a:t>Doporučeno ke schválení/schváleno</a:t>
          </a:r>
          <a:endParaRPr lang="en-GB" sz="1800" dirty="0"/>
        </a:p>
      </dgm:t>
    </dgm:pt>
    <dgm:pt modelId="{5C6D3115-0335-4148-A5F1-AE8070CFB052}" type="parTrans" cxnId="{1D1B0718-48BD-459D-A73D-2137952D1F5D}">
      <dgm:prSet/>
      <dgm:spPr/>
      <dgm:t>
        <a:bodyPr/>
        <a:lstStyle/>
        <a:p>
          <a:endParaRPr lang="en-GB"/>
        </a:p>
      </dgm:t>
    </dgm:pt>
    <dgm:pt modelId="{CAAC08E5-3BAA-4522-B9F0-36C98FD3019D}" type="sibTrans" cxnId="{1D1B0718-48BD-459D-A73D-2137952D1F5D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dirty="0" smtClean="0"/>
            <a:t>504</a:t>
          </a:r>
          <a:endParaRPr lang="en-GB" dirty="0"/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800" dirty="0" smtClean="0"/>
            <a:t>Způsobilé</a:t>
          </a:r>
          <a:endParaRPr lang="en-GB" sz="1800" dirty="0"/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3" custLinFactNeighborX="21205" custLinFactNeighborY="-62649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34385EE4-A1A6-404B-81EF-D3A4FC0D8C89}" type="pres">
      <dgm:prSet presAssocID="{AEA44B1C-DD47-4C6F-9CF2-70100352CB34}" presName="ParentText" presStyleLbl="node1" presStyleIdx="0" presStyleCnt="4" custLinFactNeighborX="-13344" custLinFactNeighborY="-5513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4" custScaleX="446748" custLinFactX="69584" custLinFactNeighborX="100000" custLinFactNeighborY="-6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3" custLinFactNeighborX="3323" custLinFactNeighborY="-5081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5F2CF504-E557-476F-911D-8D8B8D3622BF}" type="pres">
      <dgm:prSet presAssocID="{6F2C53CA-C10C-4C8F-9C3E-C356E461F900}" presName="ParentText" presStyleLbl="node1" presStyleIdx="1" presStyleCnt="4" custLinFactNeighborX="-23736" custLinFactNeighborY="-2866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4" custScaleX="308971" custLinFactNeighborX="98104" custLinFactNeighborY="-4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4ECDC491-0C3C-441F-AF2F-5351E6EC239B}" type="pres">
      <dgm:prSet presAssocID="{4A6C19FE-9F7C-4771-AF06-CEB3263A5DA3}" presName="bentUpArrow1" presStyleLbl="alignImgPlace1" presStyleIdx="2" presStyleCnt="3" custLinFactNeighborX="-49238" custLinFactNeighborY="52487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37FA427D-8FAB-4A25-A189-302D2B037C34}" type="pres">
      <dgm:prSet presAssocID="{4A6C19FE-9F7C-4771-AF06-CEB3263A5DA3}" presName="ParentText" presStyleLbl="node1" presStyleIdx="2" presStyleCnt="4" custLinFactNeighborX="-60604" custLinFactNeighborY="4599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7E03AD5-9E81-4722-9F7B-717C4D6E6E76}" type="pres">
      <dgm:prSet presAssocID="{4A6C19FE-9F7C-4771-AF06-CEB3263A5DA3}" presName="ChildText" presStyleLbl="revTx" presStyleIdx="2" presStyleCnt="4" custScaleX="345549" custLinFactNeighborX="57084" custLinFactNeighborY="56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EDC26-4425-4DB7-9DDF-9366EC2E1F47}" type="pres">
      <dgm:prSet presAssocID="{4D2F69D8-1759-4483-ADA1-67698F1E704D}" presName="sibTrans" presStyleCnt="0"/>
      <dgm:spPr/>
    </dgm:pt>
    <dgm:pt modelId="{631DAF26-C08A-4E7E-8766-FD74BA2A437F}" type="pres">
      <dgm:prSet presAssocID="{AF2811D9-4A3A-44C7-B478-34CF5C3C7249}" presName="composite" presStyleCnt="0"/>
      <dgm:spPr/>
    </dgm:pt>
    <dgm:pt modelId="{8EC1F5FD-4C92-44B4-8643-40AF36BBE520}" type="pres">
      <dgm:prSet presAssocID="{AF2811D9-4A3A-44C7-B478-34CF5C3C7249}" presName="ParentText" presStyleLbl="node1" presStyleIdx="3" presStyleCnt="4" custLinFactNeighborX="-97471" custLinFactNeighborY="9484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7D730D7-B82A-4D97-8CDA-2C30747A8601}" type="pres">
      <dgm:prSet presAssocID="{AF2811D9-4A3A-44C7-B478-34CF5C3C7249}" presName="FinalChildText" presStyleLbl="revTx" presStyleIdx="3" presStyleCnt="4" custScaleX="301311" custLinFactY="16627" custLinFactNeighborX="-1572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A4F8ED-63FA-4B79-B983-D5631F96E42D}" type="presOf" srcId="{7411D8E3-9513-4105-BEDA-DE703BE23921}" destId="{4523959E-61B1-4DB6-93E0-ED4AF7385743}" srcOrd="0" destOrd="0" presId="urn:microsoft.com/office/officeart/2005/8/layout/StepDownProcess"/>
    <dgm:cxn modelId="{2D04D150-0396-46BE-A96E-CCC50B7F8996}" type="presOf" srcId="{AF2811D9-4A3A-44C7-B478-34CF5C3C7249}" destId="{8EC1F5FD-4C92-44B4-8643-40AF36BBE520}" srcOrd="0" destOrd="0" presId="urn:microsoft.com/office/officeart/2005/8/layout/StepDownProcess"/>
    <dgm:cxn modelId="{351D711A-711D-496C-89C6-D66039D0EF31}" type="presOf" srcId="{4A341265-8093-463A-9D6C-8195BB5321A6}" destId="{288E516F-A578-4CF2-9E94-C4DBAF8EFDA8}" srcOrd="0" destOrd="0" presId="urn:microsoft.com/office/officeart/2005/8/layout/StepDownProcess"/>
    <dgm:cxn modelId="{79F0E482-FCD4-470C-92CD-4919C7C0DCD6}" type="presOf" srcId="{E00135B4-6F6F-4742-9F5E-762C20A7EB62}" destId="{A7E03AD5-9E81-4722-9F7B-717C4D6E6E76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8ED59FB-A208-4AD1-9C45-D5E0B2360F44}" srcId="{12EA63E1-EA35-4D5D-9957-0FDA75205B32}" destId="{AF2811D9-4A3A-44C7-B478-34CF5C3C7249}" srcOrd="3" destOrd="0" parTransId="{CA597496-06CE-4730-B95F-2BAB0C7CC0EB}" sibTransId="{8082E8A6-5BE3-4D0D-B74B-79A8EC71FA90}"/>
    <dgm:cxn modelId="{1D1B0718-48BD-459D-A73D-2137952D1F5D}" srcId="{AF2811D9-4A3A-44C7-B478-34CF5C3C7249}" destId="{EE313EA6-FB7B-4AB1-862C-C43B71682571}" srcOrd="0" destOrd="0" parTransId="{5C6D3115-0335-4148-A5F1-AE8070CFB052}" sibTransId="{CAAC08E5-3BAA-4522-B9F0-36C98FD3019D}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7670C0A5-0764-446B-9212-839AC2E1B779}" type="presOf" srcId="{EE313EA6-FB7B-4AB1-862C-C43B71682571}" destId="{57D730D7-B82A-4D97-8CDA-2C30747A8601}" srcOrd="0" destOrd="0" presId="urn:microsoft.com/office/officeart/2005/8/layout/StepDownProcess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F96CACA2-BD83-47FD-ABAB-C8D77CC720DA}" type="presOf" srcId="{4A6C19FE-9F7C-4771-AF06-CEB3263A5DA3}" destId="{37FA427D-8FAB-4A25-A189-302D2B037C34}" srcOrd="0" destOrd="0" presId="urn:microsoft.com/office/officeart/2005/8/layout/StepDownProcess"/>
    <dgm:cxn modelId="{BD3473B7-E247-4F5D-BDA7-26D850A90390}" type="presOf" srcId="{AEA44B1C-DD47-4C6F-9CF2-70100352CB34}" destId="{34385EE4-A1A6-404B-81EF-D3A4FC0D8C89}" srcOrd="0" destOrd="0" presId="urn:microsoft.com/office/officeart/2005/8/layout/StepDownProcess"/>
    <dgm:cxn modelId="{077B1973-6C22-48E9-AB71-7B6B89B7C9BE}" type="presOf" srcId="{12EA63E1-EA35-4D5D-9957-0FDA75205B32}" destId="{09DFF623-2D78-4831-A722-1052B2112EF3}" srcOrd="0" destOrd="0" presId="urn:microsoft.com/office/officeart/2005/8/layout/StepDownProcess"/>
    <dgm:cxn modelId="{46445EA3-CC0C-4D9F-A29B-D160DC16D3B3}" type="presOf" srcId="{6F2C53CA-C10C-4C8F-9C3E-C356E461F900}" destId="{5F2CF504-E557-476F-911D-8D8B8D3622BF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5808F849-46DA-49DC-B630-1CD69181661A}" type="presParOf" srcId="{09DFF623-2D78-4831-A722-1052B2112EF3}" destId="{DB8B3D68-99D2-4151-9D17-75BD486FCFC6}" srcOrd="0" destOrd="0" presId="urn:microsoft.com/office/officeart/2005/8/layout/StepDownProcess"/>
    <dgm:cxn modelId="{98265A4B-AE9D-4C11-B030-ABF8B31825C7}" type="presParOf" srcId="{DB8B3D68-99D2-4151-9D17-75BD486FCFC6}" destId="{5F75AB49-ADC6-4087-A082-03BDF96E293F}" srcOrd="0" destOrd="0" presId="urn:microsoft.com/office/officeart/2005/8/layout/StepDownProcess"/>
    <dgm:cxn modelId="{F474A9E6-45C3-41BB-9B17-93E0098DD02F}" type="presParOf" srcId="{DB8B3D68-99D2-4151-9D17-75BD486FCFC6}" destId="{34385EE4-A1A6-404B-81EF-D3A4FC0D8C89}" srcOrd="1" destOrd="0" presId="urn:microsoft.com/office/officeart/2005/8/layout/StepDownProcess"/>
    <dgm:cxn modelId="{BD024765-DA0E-4608-896A-4C8361A337E2}" type="presParOf" srcId="{DB8B3D68-99D2-4151-9D17-75BD486FCFC6}" destId="{288E516F-A578-4CF2-9E94-C4DBAF8EFDA8}" srcOrd="2" destOrd="0" presId="urn:microsoft.com/office/officeart/2005/8/layout/StepDownProcess"/>
    <dgm:cxn modelId="{7E467B3E-101B-48E3-A608-ED5C95313752}" type="presParOf" srcId="{09DFF623-2D78-4831-A722-1052B2112EF3}" destId="{32D3DA7D-24B9-4880-8A45-0B44485C5E69}" srcOrd="1" destOrd="0" presId="urn:microsoft.com/office/officeart/2005/8/layout/StepDownProcess"/>
    <dgm:cxn modelId="{199BFD28-E868-4653-9D90-81F9DE9F3CDD}" type="presParOf" srcId="{09DFF623-2D78-4831-A722-1052B2112EF3}" destId="{837C0E5E-11CC-48F4-8DF8-C0359C753D59}" srcOrd="2" destOrd="0" presId="urn:microsoft.com/office/officeart/2005/8/layout/StepDownProcess"/>
    <dgm:cxn modelId="{6CF91627-D10F-48DD-9DDB-4F9B5A1F1EB9}" type="presParOf" srcId="{837C0E5E-11CC-48F4-8DF8-C0359C753D59}" destId="{6BE3B32E-E2D4-4E8D-9FF6-457E5916C1B6}" srcOrd="0" destOrd="0" presId="urn:microsoft.com/office/officeart/2005/8/layout/StepDownProcess"/>
    <dgm:cxn modelId="{A66CE731-7FA8-4723-9CD0-CE789A873831}" type="presParOf" srcId="{837C0E5E-11CC-48F4-8DF8-C0359C753D59}" destId="{5F2CF504-E557-476F-911D-8D8B8D3622BF}" srcOrd="1" destOrd="0" presId="urn:microsoft.com/office/officeart/2005/8/layout/StepDownProcess"/>
    <dgm:cxn modelId="{CD672EBC-9B92-4D5F-8F42-C9E53A772774}" type="presParOf" srcId="{837C0E5E-11CC-48F4-8DF8-C0359C753D59}" destId="{4523959E-61B1-4DB6-93E0-ED4AF7385743}" srcOrd="2" destOrd="0" presId="urn:microsoft.com/office/officeart/2005/8/layout/StepDownProcess"/>
    <dgm:cxn modelId="{51487816-BED5-418D-A6C7-9F5D1F3D47BA}" type="presParOf" srcId="{09DFF623-2D78-4831-A722-1052B2112EF3}" destId="{254F544B-7E9B-410B-992D-0DD44E4CED67}" srcOrd="3" destOrd="0" presId="urn:microsoft.com/office/officeart/2005/8/layout/StepDownProcess"/>
    <dgm:cxn modelId="{F7601EC3-1060-4177-A45A-2F1BE5D02DFB}" type="presParOf" srcId="{09DFF623-2D78-4831-A722-1052B2112EF3}" destId="{9CF0687D-D8A9-4CD4-B147-3531B5275997}" srcOrd="4" destOrd="0" presId="urn:microsoft.com/office/officeart/2005/8/layout/StepDownProcess"/>
    <dgm:cxn modelId="{F8A9046E-A035-49B9-825E-2B40B6F3840A}" type="presParOf" srcId="{9CF0687D-D8A9-4CD4-B147-3531B5275997}" destId="{4ECDC491-0C3C-441F-AF2F-5351E6EC239B}" srcOrd="0" destOrd="0" presId="urn:microsoft.com/office/officeart/2005/8/layout/StepDownProcess"/>
    <dgm:cxn modelId="{DC470F03-380D-4D09-9341-3173D6B93160}" type="presParOf" srcId="{9CF0687D-D8A9-4CD4-B147-3531B5275997}" destId="{37FA427D-8FAB-4A25-A189-302D2B037C34}" srcOrd="1" destOrd="0" presId="urn:microsoft.com/office/officeart/2005/8/layout/StepDownProcess"/>
    <dgm:cxn modelId="{75CDECFE-949A-42EE-9B08-0DB668183373}" type="presParOf" srcId="{9CF0687D-D8A9-4CD4-B147-3531B5275997}" destId="{A7E03AD5-9E81-4722-9F7B-717C4D6E6E76}" srcOrd="2" destOrd="0" presId="urn:microsoft.com/office/officeart/2005/8/layout/StepDownProcess"/>
    <dgm:cxn modelId="{EE227D2E-CC6C-4B51-9C9A-32C08D863458}" type="presParOf" srcId="{09DFF623-2D78-4831-A722-1052B2112EF3}" destId="{CAAEDC26-4425-4DB7-9DDF-9366EC2E1F47}" srcOrd="5" destOrd="0" presId="urn:microsoft.com/office/officeart/2005/8/layout/StepDownProcess"/>
    <dgm:cxn modelId="{A11CB5E8-7013-4C3D-94D2-8CD8E06B8A7B}" type="presParOf" srcId="{09DFF623-2D78-4831-A722-1052B2112EF3}" destId="{631DAF26-C08A-4E7E-8766-FD74BA2A437F}" srcOrd="6" destOrd="0" presId="urn:microsoft.com/office/officeart/2005/8/layout/StepDownProcess"/>
    <dgm:cxn modelId="{4C2C7AE9-3233-40EC-BAE4-7A338125F536}" type="presParOf" srcId="{631DAF26-C08A-4E7E-8766-FD74BA2A437F}" destId="{8EC1F5FD-4C92-44B4-8643-40AF36BBE520}" srcOrd="0" destOrd="0" presId="urn:microsoft.com/office/officeart/2005/8/layout/StepDownProcess"/>
    <dgm:cxn modelId="{2D2ADA2A-D869-43C1-84CE-5E3A2946B78D}" type="presParOf" srcId="{631DAF26-C08A-4E7E-8766-FD74BA2A437F}" destId="{57D730D7-B82A-4D97-8CDA-2C30747A86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AB49-ADC6-4087-A082-03BDF96E293F}">
      <dsp:nvSpPr>
        <dsp:cNvPr id="0" name=""/>
        <dsp:cNvSpPr/>
      </dsp:nvSpPr>
      <dsp:spPr>
        <a:xfrm rot="5400000">
          <a:off x="648832" y="1163547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385EE4-A1A6-404B-81EF-D3A4FC0D8C89}">
      <dsp:nvSpPr>
        <dsp:cNvPr id="0" name=""/>
        <dsp:cNvSpPr/>
      </dsp:nvSpPr>
      <dsp:spPr>
        <a:xfrm>
          <a:off x="149993" y="391251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706</a:t>
          </a:r>
          <a:endParaRPr lang="en-GB" sz="3800" kern="1200" dirty="0"/>
        </a:p>
      </dsp:txBody>
      <dsp:txXfrm>
        <a:off x="149993" y="391251"/>
        <a:ext cx="1148792" cy="804117"/>
      </dsp:txXfrm>
    </dsp:sp>
    <dsp:sp modelId="{288E516F-A578-4CF2-9E94-C4DBAF8EFDA8}">
      <dsp:nvSpPr>
        <dsp:cNvPr id="0" name=""/>
        <dsp:cNvSpPr/>
      </dsp:nvSpPr>
      <dsp:spPr>
        <a:xfrm>
          <a:off x="1420414" y="461831"/>
          <a:ext cx="3732677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Předloženo</a:t>
          </a:r>
          <a:endParaRPr lang="en-GB" sz="1800" kern="1200" dirty="0"/>
        </a:p>
      </dsp:txBody>
      <dsp:txXfrm>
        <a:off x="1420414" y="461831"/>
        <a:ext cx="3732677" cy="649923"/>
      </dsp:txXfrm>
    </dsp:sp>
    <dsp:sp modelId="{6BE3B32E-E2D4-4E8D-9FF6-457E5916C1B6}">
      <dsp:nvSpPr>
        <dsp:cNvPr id="0" name=""/>
        <dsp:cNvSpPr/>
      </dsp:nvSpPr>
      <dsp:spPr>
        <a:xfrm rot="5400000">
          <a:off x="2001804" y="2459691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2CF504-E557-476F-911D-8D8B8D3622BF}">
      <dsp:nvSpPr>
        <dsp:cNvPr id="0" name=""/>
        <dsp:cNvSpPr/>
      </dsp:nvSpPr>
      <dsp:spPr>
        <a:xfrm>
          <a:off x="1522510" y="1714844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504</a:t>
          </a:r>
          <a:endParaRPr lang="en-GB" sz="3800" kern="1200" dirty="0"/>
        </a:p>
      </dsp:txBody>
      <dsp:txXfrm>
        <a:off x="1522510" y="1714844"/>
        <a:ext cx="1148792" cy="804117"/>
      </dsp:txXfrm>
    </dsp:sp>
    <dsp:sp modelId="{4523959E-61B1-4DB6-93E0-ED4AF7385743}">
      <dsp:nvSpPr>
        <dsp:cNvPr id="0" name=""/>
        <dsp:cNvSpPr/>
      </dsp:nvSpPr>
      <dsp:spPr>
        <a:xfrm>
          <a:off x="2890661" y="1786855"/>
          <a:ext cx="2581520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Způsobilé</a:t>
          </a:r>
          <a:endParaRPr lang="en-GB" sz="1800" kern="1200" dirty="0"/>
        </a:p>
      </dsp:txBody>
      <dsp:txXfrm>
        <a:off x="2890661" y="1786855"/>
        <a:ext cx="2581520" cy="649923"/>
      </dsp:txXfrm>
    </dsp:sp>
    <dsp:sp modelId="{4ECDC491-0C3C-441F-AF2F-5351E6EC239B}">
      <dsp:nvSpPr>
        <dsp:cNvPr id="0" name=""/>
        <dsp:cNvSpPr/>
      </dsp:nvSpPr>
      <dsp:spPr>
        <a:xfrm rot="5400000">
          <a:off x="3385138" y="3755836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FA427D-8FAB-4A25-A189-302D2B037C34}">
      <dsp:nvSpPr>
        <dsp:cNvPr id="0" name=""/>
        <dsp:cNvSpPr/>
      </dsp:nvSpPr>
      <dsp:spPr>
        <a:xfrm>
          <a:off x="2890659" y="3010992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193</a:t>
          </a:r>
          <a:endParaRPr lang="en-GB" sz="3800" kern="1200" dirty="0"/>
        </a:p>
      </dsp:txBody>
      <dsp:txXfrm>
        <a:off x="2890659" y="3010992"/>
        <a:ext cx="1148792" cy="804117"/>
      </dsp:txXfrm>
    </dsp:sp>
    <dsp:sp modelId="{A7E03AD5-9E81-4722-9F7B-717C4D6E6E76}">
      <dsp:nvSpPr>
        <dsp:cNvPr id="0" name=""/>
        <dsp:cNvSpPr/>
      </dsp:nvSpPr>
      <dsp:spPr>
        <a:xfrm>
          <a:off x="4186807" y="3082997"/>
          <a:ext cx="2887137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Operativní hodnocení</a:t>
          </a:r>
          <a:endParaRPr lang="en-GB" sz="1800" kern="1200" dirty="0"/>
        </a:p>
      </dsp:txBody>
      <dsp:txXfrm>
        <a:off x="4186807" y="3082997"/>
        <a:ext cx="2887137" cy="649923"/>
      </dsp:txXfrm>
    </dsp:sp>
    <dsp:sp modelId="{8EC1F5FD-4C92-44B4-8643-40AF36BBE520}">
      <dsp:nvSpPr>
        <dsp:cNvPr id="0" name=""/>
        <dsp:cNvSpPr/>
      </dsp:nvSpPr>
      <dsp:spPr>
        <a:xfrm>
          <a:off x="4258819" y="4307133"/>
          <a:ext cx="1148792" cy="804117"/>
        </a:xfrm>
        <a:prstGeom prst="rect">
          <a:avLst/>
        </a:prstGeom>
        <a:solidFill>
          <a:srgbClr val="EC670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184</a:t>
          </a:r>
          <a:endParaRPr lang="en-GB" sz="3800" kern="1200" dirty="0"/>
        </a:p>
      </dsp:txBody>
      <dsp:txXfrm>
        <a:off x="4258819" y="4307133"/>
        <a:ext cx="1148792" cy="804117"/>
      </dsp:txXfrm>
    </dsp:sp>
    <dsp:sp modelId="{57D730D7-B82A-4D97-8CDA-2C30747A8601}">
      <dsp:nvSpPr>
        <dsp:cNvPr id="0" name=""/>
        <dsp:cNvSpPr/>
      </dsp:nvSpPr>
      <dsp:spPr>
        <a:xfrm>
          <a:off x="5554958" y="4379145"/>
          <a:ext cx="2517519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Doporučeno ke schválení/schváleno</a:t>
          </a:r>
          <a:endParaRPr lang="en-GB" sz="1800" kern="1200" dirty="0"/>
        </a:p>
      </dsp:txBody>
      <dsp:txXfrm>
        <a:off x="5554958" y="4379145"/>
        <a:ext cx="2517519" cy="649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D9CACC1E-D4AC-401A-BC93-BB1ADEC33FB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FFFC17F2-FD96-4E5C-B48D-6EC789C09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7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40"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Objectives of the platform: 1) Spread good practices further; 2) Boost programme results; 3) Increase impact of policy learning.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0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7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87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64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0" y="6492875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9FEEBF1-E0C1-44AA-A5B9-DF3AC540E74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0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1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11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412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reg Europ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704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773238"/>
            <a:ext cx="7886055" cy="345598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7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69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4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2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17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083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393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4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9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0" y="6492875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9FEEBF1-E0C1-44AA-A5B9-DF3AC540E74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92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985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  <p:sldLayoutId id="2147483724" r:id="rId5"/>
    <p:sldLayoutId id="21474837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7" r:id="rId8"/>
    <p:sldLayoutId id="2147483708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help/programme-manual/" TargetMode="External"/><Relationship Id="rId2" Type="http://schemas.openxmlformats.org/officeDocument/2006/relationships/hyperlink" Target="http://www.interregeurope.e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interregeurope.eu/account/dashboard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alice.kovandova@mmr.cz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hyperlink" Target="http://www.interreg-europe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Interreg</a:t>
            </a:r>
            <a:r>
              <a:rPr lang="en-GB" b="1" dirty="0"/>
              <a:t> </a:t>
            </a:r>
            <a:r>
              <a:rPr lang="en-GB" b="1" dirty="0" smtClean="0"/>
              <a:t>E</a:t>
            </a:r>
            <a:r>
              <a:rPr lang="cs-CZ" b="1" dirty="0" smtClean="0"/>
              <a:t>UROPE</a:t>
            </a:r>
            <a:endParaRPr lang="fr-FR" dirty="0"/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>
          <a:xfrm>
            <a:off x="1085978" y="48775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Alice Kovandová</a:t>
            </a:r>
            <a:endParaRPr lang="en-GB" dirty="0"/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>
          <a:xfrm>
            <a:off x="1085978" y="53096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Ministerstvo pro místní rozvoj</a:t>
            </a:r>
            <a:endParaRPr lang="en-GB" dirty="0"/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>
          <a:xfrm>
            <a:off x="1085978" y="57416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Alice.kovandova</a:t>
            </a:r>
            <a:r>
              <a:rPr lang="en-GB" dirty="0" smtClean="0"/>
              <a:t>@</a:t>
            </a:r>
            <a:r>
              <a:rPr lang="cs-CZ" dirty="0" smtClean="0"/>
              <a:t>mmr.cz</a:t>
            </a:r>
            <a:endParaRPr lang="en-GB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</p:spPr>
        <p:txBody>
          <a:bodyPr/>
          <a:lstStyle/>
          <a:p>
            <a:r>
              <a:rPr lang="cs-CZ" dirty="0" smtClean="0"/>
              <a:t>10. 4. 2018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Národní informační den Praha</a:t>
            </a:r>
            <a:endParaRPr lang="fr-FR" dirty="0"/>
          </a:p>
        </p:txBody>
      </p:sp>
      <p:pic>
        <p:nvPicPr>
          <p:cNvPr id="7" name="Obrázek 7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527" y="4957959"/>
            <a:ext cx="2559001" cy="5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1688" cy="1362075"/>
          </a:xfrm>
        </p:spPr>
        <p:txBody>
          <a:bodyPr/>
          <a:lstStyle/>
          <a:p>
            <a:r>
              <a:rPr lang="cs-CZ" sz="2800" dirty="0" smtClean="0"/>
              <a:t>Podporované aktivity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12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Zaměření programu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8244" y="3130148"/>
            <a:ext cx="1523174" cy="40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sz="2000" b="1" dirty="0" smtClean="0"/>
              <a:t>B/ </a:t>
            </a:r>
            <a:r>
              <a:rPr lang="en-GB" sz="2000" b="1" dirty="0" err="1" smtClean="0"/>
              <a:t>Proje</a:t>
            </a:r>
            <a:r>
              <a:rPr lang="cs-CZ" sz="2000" b="1" dirty="0" err="1" smtClean="0"/>
              <a:t>kty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66871" y="2939327"/>
            <a:ext cx="13388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sz="2000" b="1" dirty="0" smtClean="0"/>
              <a:t>A/ Policy </a:t>
            </a:r>
            <a:endParaRPr lang="en-GB" sz="2000" b="1" dirty="0"/>
          </a:p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sz="2000" b="1" dirty="0"/>
              <a:t>Learning </a:t>
            </a:r>
          </a:p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sz="2000" b="1" dirty="0"/>
              <a:t>Platform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6299B-DD00-D342-B044-A0FB34FE5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3" y="2433849"/>
            <a:ext cx="2808312" cy="25252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12535-24A0-6549-869E-DC94D08C3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50" y="2606752"/>
            <a:ext cx="1760452" cy="2030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F52D0-DC99-5243-82B4-245C5030D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6254" y="2770431"/>
            <a:ext cx="1627692" cy="13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452423"/>
            <a:ext cx="8229600" cy="562074"/>
          </a:xfrm>
        </p:spPr>
        <p:txBody>
          <a:bodyPr/>
          <a:lstStyle/>
          <a:p>
            <a:r>
              <a:rPr lang="it-IT" sz="2800" b="1" dirty="0" smtClean="0"/>
              <a:t>A/ Platform</a:t>
            </a:r>
            <a:r>
              <a:rPr lang="cs-CZ" sz="2800" b="1" dirty="0" smtClean="0"/>
              <a:t>y – </a:t>
            </a:r>
            <a:r>
              <a:rPr lang="cs-CZ" sz="2800" b="1" dirty="0" err="1" smtClean="0"/>
              <a:t>policy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learning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platform</a:t>
            </a:r>
            <a:endParaRPr lang="en-GB" sz="2800" b="1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52736"/>
            <a:ext cx="8207375" cy="549845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GB" b="1" dirty="0" smtClean="0"/>
              <a:t>4 s</a:t>
            </a:r>
            <a:r>
              <a:rPr lang="cs-CZ" b="1" dirty="0" err="1" smtClean="0"/>
              <a:t>lužby</a:t>
            </a:r>
            <a:endParaRPr lang="en-GB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984050" y="3876355"/>
            <a:ext cx="323670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schemeClr val="tx1"/>
                </a:solidFill>
                <a:cs typeface="Arial" charset="0"/>
              </a:rPr>
              <a:t>Online </a:t>
            </a:r>
            <a:r>
              <a:rPr lang="cs-CZ" sz="2400" b="1" dirty="0" smtClean="0">
                <a:solidFill>
                  <a:schemeClr val="tx1"/>
                </a:solidFill>
                <a:cs typeface="Arial" charset="0"/>
              </a:rPr>
              <a:t>nástroj</a:t>
            </a:r>
            <a:endParaRPr lang="en-GB" sz="2400" b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S příslušnými funkcemi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GB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8450" y="3879763"/>
            <a:ext cx="2952329" cy="976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>
            <a:normAutofit fontScale="925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chemeClr val="tx1"/>
                </a:solidFill>
                <a:cs typeface="Arial" charset="0"/>
              </a:rPr>
              <a:t>Expert</a:t>
            </a:r>
            <a:r>
              <a:rPr lang="cs-CZ" sz="2400" b="1" dirty="0" smtClean="0">
                <a:solidFill>
                  <a:schemeClr val="tx1"/>
                </a:solidFill>
                <a:cs typeface="Arial" charset="0"/>
              </a:rPr>
              <a:t>ní tým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Obsahová a koordinační role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GB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7396" y="3583063"/>
            <a:ext cx="90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+</a:t>
            </a:r>
            <a:endParaRPr lang="en-GB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3427" y="642272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83086" y="1641580"/>
            <a:ext cx="7653458" cy="1171129"/>
            <a:chOff x="466292" y="3557742"/>
            <a:chExt cx="7144234" cy="92849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205" y="3557742"/>
              <a:ext cx="1651614" cy="92849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292" y="3563633"/>
              <a:ext cx="1638903" cy="92259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074" y="3557742"/>
              <a:ext cx="1636452" cy="92283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6495" y="3566497"/>
              <a:ext cx="1638903" cy="919735"/>
            </a:xfrm>
            <a:prstGeom prst="rect">
              <a:avLst/>
            </a:prstGeom>
          </p:spPr>
        </p:pic>
      </p:grpSp>
      <p:sp>
        <p:nvSpPr>
          <p:cNvPr id="40" name="Text Placeholder 2"/>
          <p:cNvSpPr txBox="1">
            <a:spLocks/>
          </p:cNvSpPr>
          <p:nvPr/>
        </p:nvSpPr>
        <p:spPr>
          <a:xfrm>
            <a:off x="523489" y="3004068"/>
            <a:ext cx="8207375" cy="4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" panose="05000000000000000000" pitchFamily="2" charset="2"/>
              <a:buNone/>
            </a:pPr>
            <a:r>
              <a:rPr lang="cs-CZ" b="1" dirty="0"/>
              <a:t>z</a:t>
            </a:r>
            <a:r>
              <a:rPr lang="cs-CZ" b="1" dirty="0" smtClean="0"/>
              <a:t>prostředkovány přes</a:t>
            </a:r>
            <a:endParaRPr lang="en-GB" b="1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28" y="5244844"/>
            <a:ext cx="1418732" cy="10526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74" y="5245891"/>
            <a:ext cx="1421951" cy="10516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37" y="5229200"/>
            <a:ext cx="1444579" cy="10683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27" y="5229201"/>
            <a:ext cx="1446743" cy="10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Join our community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619"/>
            <a:ext cx="9144000" cy="46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Výměna dobrých praxí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3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B/ </a:t>
            </a:r>
            <a:r>
              <a:rPr lang="en-GB" sz="2800" b="1" dirty="0" err="1" smtClean="0"/>
              <a:t>Proje</a:t>
            </a:r>
            <a:r>
              <a:rPr lang="cs-CZ" sz="2800" b="1" dirty="0" err="1" smtClean="0"/>
              <a:t>kty</a:t>
            </a:r>
            <a:r>
              <a:rPr lang="en-GB" sz="2800" b="1" dirty="0" smtClean="0"/>
              <a:t>: </a:t>
            </a:r>
            <a:r>
              <a:rPr lang="cs-CZ" sz="2800" b="1" dirty="0" smtClean="0"/>
              <a:t>jak fungují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De</a:t>
            </a:r>
            <a:r>
              <a:rPr lang="cs-CZ" sz="2000" dirty="0" err="1" smtClean="0"/>
              <a:t>finice</a:t>
            </a:r>
            <a:endParaRPr lang="en-GB" sz="2000" dirty="0" smtClean="0"/>
          </a:p>
          <a:p>
            <a:pPr lvl="1"/>
            <a:r>
              <a:rPr lang="en-GB" dirty="0" err="1" smtClean="0"/>
              <a:t>Partne</a:t>
            </a:r>
            <a:r>
              <a:rPr lang="cs-CZ" dirty="0" err="1" smtClean="0"/>
              <a:t>ři</a:t>
            </a:r>
            <a:r>
              <a:rPr lang="cs-CZ" dirty="0" smtClean="0"/>
              <a:t> z různých zemí pracují společně na tématu regionální politiky</a:t>
            </a:r>
            <a:r>
              <a:rPr lang="en-GB" dirty="0" smtClean="0"/>
              <a:t> (</a:t>
            </a:r>
            <a:r>
              <a:rPr lang="cs-CZ" dirty="0" smtClean="0"/>
              <a:t>v rámci tematického rámce programu - priority</a:t>
            </a:r>
            <a:r>
              <a:rPr lang="en-GB" dirty="0" smtClean="0"/>
              <a:t>)…..</a:t>
            </a:r>
          </a:p>
          <a:p>
            <a:pPr marL="457200" lvl="1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000" dirty="0" smtClean="0"/>
              <a:t>Objektivně</a:t>
            </a:r>
            <a:endParaRPr lang="en-GB" sz="2000" dirty="0" smtClean="0"/>
          </a:p>
          <a:p>
            <a:pPr lvl="1"/>
            <a:r>
              <a:rPr lang="en-GB" dirty="0" smtClean="0"/>
              <a:t> ….</a:t>
            </a:r>
            <a:r>
              <a:rPr lang="cs-CZ" dirty="0" smtClean="0"/>
              <a:t>zlepšují účinnost politických nástrojů regionů zapojených do projektu (zejména programů pro investice pro růst a zaměstnanost</a:t>
            </a:r>
            <a:r>
              <a:rPr lang="en-GB" dirty="0" smtClean="0"/>
              <a:t>)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7991"/>
            <a:ext cx="1719718" cy="124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0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B/ </a:t>
            </a:r>
            <a:r>
              <a:rPr lang="en-GB" sz="2800" b="1" dirty="0" err="1" smtClean="0"/>
              <a:t>Proje</a:t>
            </a:r>
            <a:r>
              <a:rPr lang="cs-CZ" sz="2800" b="1" dirty="0" err="1" smtClean="0"/>
              <a:t>kty</a:t>
            </a:r>
            <a:r>
              <a:rPr lang="en-GB" sz="2800" b="1" dirty="0" smtClean="0"/>
              <a:t>: </a:t>
            </a:r>
            <a:r>
              <a:rPr lang="cs-CZ" sz="2800" b="1" dirty="0" smtClean="0"/>
              <a:t>implementace ve 2 fázích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9099" y="1468519"/>
            <a:ext cx="8507288" cy="5183187"/>
          </a:xfrm>
        </p:spPr>
        <p:txBody>
          <a:bodyPr/>
          <a:lstStyle/>
          <a:p>
            <a:endParaRPr lang="en-GB" dirty="0"/>
          </a:p>
          <a:p>
            <a:pPr marL="1978025" lvl="0" algn="just">
              <a:spcBef>
                <a:spcPts val="0"/>
              </a:spcBef>
              <a:defRPr/>
            </a:pPr>
            <a:endParaRPr lang="en-GB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</a:t>
            </a: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cs-CZ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roky</a:t>
            </a: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akončená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Akčním plánem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každý region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lvl="0" algn="just">
              <a:spcBef>
                <a:spcPts val="0"/>
              </a:spcBef>
              <a:defRPr/>
            </a:pPr>
            <a:endParaRPr lang="en-GB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lvl="0" algn="just">
              <a:spcBef>
                <a:spcPts val="0"/>
              </a:spcBef>
              <a:defRPr/>
            </a:pP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</a:t>
            </a:r>
            <a:r>
              <a:rPr lang="cs-CZ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rování</a:t>
            </a: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implementace Akčního plánu</a:t>
            </a: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cs-CZ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možná realizace pilotních aktivit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buNone/>
              <a:defRPr/>
            </a:pP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Callout 3"/>
          <p:cNvSpPr/>
          <p:nvPr/>
        </p:nvSpPr>
        <p:spPr bwMode="auto">
          <a:xfrm>
            <a:off x="611560" y="2456756"/>
            <a:ext cx="1583879" cy="926311"/>
          </a:xfrm>
          <a:prstGeom prst="downArrowCallout">
            <a:avLst>
              <a:gd name="adj1" fmla="val 19591"/>
              <a:gd name="adj2" fmla="val 27705"/>
              <a:gd name="adj3" fmla="val 12829"/>
              <a:gd name="adj4" fmla="val 66329"/>
            </a:avLst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 bwMode="auto">
          <a:xfrm>
            <a:off x="770473" y="2518677"/>
            <a:ext cx="134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kern="0" dirty="0" smtClean="0">
                <a:solidFill>
                  <a:srgbClr val="FFFFFF"/>
                </a:solidFill>
                <a:latin typeface="Arial"/>
                <a:cs typeface="Arial" charset="0"/>
              </a:rPr>
              <a:t>Fáze </a:t>
            </a:r>
            <a:r>
              <a:rPr lang="en-GB" sz="2400" b="1" kern="0" dirty="0" smtClean="0">
                <a:solidFill>
                  <a:srgbClr val="FFFFFF"/>
                </a:solidFill>
                <a:latin typeface="Arial"/>
                <a:cs typeface="Arial" charset="0"/>
              </a:rPr>
              <a:t>1</a:t>
            </a:r>
            <a:endParaRPr lang="en-GB" sz="2400" b="1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1560" y="4060113"/>
            <a:ext cx="1583880" cy="60467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611561" y="4148469"/>
            <a:ext cx="15052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kern="0" dirty="0" smtClean="0">
                <a:solidFill>
                  <a:srgbClr val="FFFFFF"/>
                </a:solidFill>
                <a:latin typeface="Arial"/>
                <a:cs typeface="Arial" charset="0"/>
              </a:rPr>
              <a:t>Fáze 2</a:t>
            </a:r>
            <a:endParaRPr lang="en-GB" sz="2400" b="1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B/ Partners</a:t>
            </a:r>
            <a:r>
              <a:rPr lang="cs-CZ" sz="2800" b="1" dirty="0" smtClean="0"/>
              <a:t>tví - požadavky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97" y="1196752"/>
            <a:ext cx="8207375" cy="518318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lvl="1"/>
            <a:r>
              <a:rPr lang="cs-CZ" dirty="0" smtClean="0"/>
              <a:t>Zapojení </a:t>
            </a:r>
            <a:r>
              <a:rPr lang="cs-CZ" b="1" dirty="0" smtClean="0"/>
              <a:t>politicky zodpovědných organizací</a:t>
            </a:r>
            <a:endParaRPr lang="en-GB" b="1" dirty="0" smtClean="0"/>
          </a:p>
          <a:p>
            <a:pPr lvl="3"/>
            <a:r>
              <a:rPr lang="en-GB" dirty="0" err="1" smtClean="0"/>
              <a:t>Přímo</a:t>
            </a:r>
            <a:r>
              <a:rPr lang="en-GB" dirty="0" smtClean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partneři</a:t>
            </a:r>
            <a:endParaRPr lang="en-GB" dirty="0"/>
          </a:p>
          <a:p>
            <a:pPr lvl="3"/>
            <a:r>
              <a:rPr lang="en-GB" dirty="0" err="1"/>
              <a:t>Nepřímo</a:t>
            </a:r>
            <a:r>
              <a:rPr lang="en-GB" dirty="0"/>
              <a:t> </a:t>
            </a:r>
            <a:r>
              <a:rPr lang="cs-CZ" dirty="0" smtClean="0"/>
              <a:t>prostřednictvím tzv. </a:t>
            </a:r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 </a:t>
            </a:r>
            <a:br>
              <a:rPr lang="cs-CZ" dirty="0" smtClean="0"/>
            </a:br>
            <a:r>
              <a:rPr lang="en-GB" dirty="0" smtClean="0"/>
              <a:t>a </a:t>
            </a:r>
            <a:r>
              <a:rPr lang="en-GB" dirty="0" err="1"/>
              <a:t>prostřednictvím</a:t>
            </a:r>
            <a:r>
              <a:rPr lang="en-GB" dirty="0"/>
              <a:t> </a:t>
            </a:r>
            <a:r>
              <a:rPr lang="en-GB" dirty="0" err="1"/>
              <a:t>účasti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zúčastněných</a:t>
            </a:r>
            <a:r>
              <a:rPr lang="en-GB" dirty="0"/>
              <a:t> </a:t>
            </a:r>
            <a:r>
              <a:rPr lang="en-GB" dirty="0" err="1" smtClean="0"/>
              <a:t>stran</a:t>
            </a:r>
            <a:endParaRPr lang="en-GB" dirty="0" smtClean="0"/>
          </a:p>
          <a:p>
            <a:pPr lvl="1"/>
            <a:r>
              <a:rPr lang="cs-CZ" dirty="0" smtClean="0"/>
              <a:t>Vytvoření </a:t>
            </a:r>
            <a:r>
              <a:rPr lang="cs-CZ" b="1" dirty="0" smtClean="0"/>
              <a:t>S</a:t>
            </a:r>
            <a:r>
              <a:rPr lang="en-GB" b="1" dirty="0" err="1" smtClean="0"/>
              <a:t>takeholder</a:t>
            </a:r>
            <a:r>
              <a:rPr lang="en-GB" b="1" dirty="0" smtClean="0"/>
              <a:t> groups</a:t>
            </a:r>
          </a:p>
          <a:p>
            <a:pPr lvl="3"/>
            <a:r>
              <a:rPr lang="en-GB" dirty="0" err="1" smtClean="0"/>
              <a:t>Přisp</a:t>
            </a:r>
            <a:r>
              <a:rPr lang="cs-CZ" dirty="0" err="1" smtClean="0"/>
              <a:t>ívají</a:t>
            </a:r>
            <a:r>
              <a:rPr lang="cs-CZ" dirty="0" smtClean="0"/>
              <a:t> </a:t>
            </a:r>
            <a:r>
              <a:rPr lang="en-GB" dirty="0" smtClean="0"/>
              <a:t>k </a:t>
            </a:r>
            <a:r>
              <a:rPr lang="cs-CZ" dirty="0" smtClean="0"/>
              <a:t>efektivnímu procesu </a:t>
            </a:r>
            <a:r>
              <a:rPr lang="en-GB" dirty="0" err="1" smtClean="0"/>
              <a:t>učení</a:t>
            </a:r>
            <a:endParaRPr lang="cs-CZ" dirty="0" smtClean="0"/>
          </a:p>
          <a:p>
            <a:pPr lvl="3"/>
            <a:r>
              <a:rPr lang="cs-CZ" dirty="0" smtClean="0"/>
              <a:t>Usnadňují následnou implementaci Akčního plánu</a:t>
            </a:r>
            <a:endParaRPr lang="en-GB" dirty="0" smtClean="0"/>
          </a:p>
          <a:p>
            <a:pPr marL="876300" lvl="3" indent="-342900">
              <a:buFont typeface="Wingdings" panose="05000000000000000000" pitchFamily="2" charset="2"/>
              <a:buChar char="§"/>
            </a:pPr>
            <a:r>
              <a:rPr lang="cs-CZ" sz="2400" dirty="0" err="1" smtClean="0">
                <a:solidFill>
                  <a:schemeClr val="tx1"/>
                </a:solidFill>
              </a:rPr>
              <a:t>Příspět</a:t>
            </a:r>
            <a:r>
              <a:rPr lang="cs-CZ" sz="2400" dirty="0" smtClean="0">
                <a:solidFill>
                  <a:schemeClr val="tx1"/>
                </a:solidFill>
              </a:rPr>
              <a:t> k </a:t>
            </a:r>
            <a:r>
              <a:rPr lang="cs-CZ" sz="2400" b="1" dirty="0" smtClean="0">
                <a:solidFill>
                  <a:schemeClr val="tx1"/>
                </a:solidFill>
              </a:rPr>
              <a:t>politice soudržnosti EU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533400" lvl="3"/>
            <a:r>
              <a:rPr lang="en-GB" sz="2400" dirty="0" smtClean="0">
                <a:solidFill>
                  <a:schemeClr val="tx1"/>
                </a:solidFill>
              </a:rPr>
              <a:t> 	      </a:t>
            </a:r>
            <a:r>
              <a:rPr lang="en-GB" dirty="0" err="1" smtClean="0"/>
              <a:t>Široké</a:t>
            </a:r>
            <a:r>
              <a:rPr lang="en-GB" dirty="0" smtClean="0"/>
              <a:t> </a:t>
            </a:r>
            <a:r>
              <a:rPr lang="en-GB" dirty="0" err="1"/>
              <a:t>geografické</a:t>
            </a:r>
            <a:r>
              <a:rPr lang="en-GB" dirty="0"/>
              <a:t> </a:t>
            </a:r>
            <a:r>
              <a:rPr lang="en-GB" dirty="0" err="1"/>
              <a:t>pokrytí</a:t>
            </a:r>
            <a:endParaRPr lang="en-GB" dirty="0"/>
          </a:p>
          <a:p>
            <a:pPr marL="533400" lvl="3"/>
            <a:r>
              <a:rPr lang="cs-CZ" dirty="0" smtClean="0"/>
              <a:t>	       Zapojení </a:t>
            </a:r>
            <a:r>
              <a:rPr lang="en-GB" dirty="0" err="1" smtClean="0"/>
              <a:t>méně</a:t>
            </a:r>
            <a:r>
              <a:rPr lang="en-GB" dirty="0" smtClean="0"/>
              <a:t> </a:t>
            </a:r>
            <a:r>
              <a:rPr lang="cs-CZ" dirty="0" smtClean="0"/>
              <a:t>p</a:t>
            </a:r>
            <a:r>
              <a:rPr lang="en-GB" dirty="0" err="1" smtClean="0"/>
              <a:t>okročilejší</a:t>
            </a:r>
            <a:r>
              <a:rPr lang="cs-CZ" dirty="0" smtClean="0"/>
              <a:t>ch regionů společně s       	       vyspělými </a:t>
            </a:r>
            <a:r>
              <a:rPr lang="en-GB" dirty="0" err="1" smtClean="0"/>
              <a:t>oblastmi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B/ </a:t>
            </a:r>
            <a:r>
              <a:rPr lang="en-GB" sz="2800" b="1" dirty="0" err="1" smtClean="0"/>
              <a:t>Proje</a:t>
            </a:r>
            <a:r>
              <a:rPr lang="cs-CZ" sz="2800" b="1" dirty="0" err="1" smtClean="0"/>
              <a:t>kty</a:t>
            </a:r>
            <a:r>
              <a:rPr lang="en-GB" sz="2800" b="1" dirty="0" smtClean="0"/>
              <a:t>: </a:t>
            </a:r>
            <a:r>
              <a:rPr lang="cs-CZ" sz="2800" b="1" dirty="0" smtClean="0"/>
              <a:t>kdo je způsobilý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579296" cy="5183187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dirty="0" smtClean="0"/>
              <a:t>Veřejné subjekty </a:t>
            </a:r>
            <a:r>
              <a:rPr lang="en-GB" dirty="0" smtClean="0"/>
              <a:t>(</a:t>
            </a:r>
            <a:r>
              <a:rPr lang="cs-CZ" dirty="0" smtClean="0"/>
              <a:t>hlavní cílová skupina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</a:t>
            </a:r>
            <a:r>
              <a:rPr lang="cs-CZ" dirty="0" smtClean="0"/>
              <a:t>např. místní, regionální</a:t>
            </a:r>
            <a:r>
              <a:rPr lang="en-GB" dirty="0" smtClean="0"/>
              <a:t>, </a:t>
            </a:r>
            <a:r>
              <a:rPr lang="cs-CZ" dirty="0" smtClean="0"/>
              <a:t>národní úřady</a:t>
            </a:r>
            <a:r>
              <a:rPr lang="en-GB" dirty="0" smtClean="0"/>
              <a:t>)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cs-CZ" dirty="0" smtClean="0"/>
              <a:t>Veřejnoprávní subjekty</a:t>
            </a:r>
            <a:r>
              <a:rPr lang="en-GB" dirty="0" smtClean="0"/>
              <a:t> (</a:t>
            </a:r>
            <a:r>
              <a:rPr lang="cs-CZ" dirty="0" smtClean="0"/>
              <a:t>podle směrnice 2</a:t>
            </a:r>
            <a:r>
              <a:rPr lang="en-GB" dirty="0" smtClean="0"/>
              <a:t>004/18/EC</a:t>
            </a:r>
            <a:r>
              <a:rPr lang="en-GB" dirty="0"/>
              <a:t>)</a:t>
            </a:r>
          </a:p>
          <a:p>
            <a:pPr lvl="1">
              <a:spcBef>
                <a:spcPts val="1200"/>
              </a:spcBef>
            </a:pPr>
            <a:r>
              <a:rPr lang="cs-CZ" dirty="0" smtClean="0"/>
              <a:t>Soukromé neziskové subjekty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54148"/>
              </p:ext>
            </p:extLst>
          </p:nvPr>
        </p:nvGraphicFramePr>
        <p:xfrm>
          <a:off x="446382" y="3645024"/>
          <a:ext cx="8158101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3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Míry</a:t>
                      </a:r>
                      <a:r>
                        <a:rPr lang="cs-CZ" sz="1800" baseline="0" dirty="0" smtClean="0"/>
                        <a:t> spolufinancování</a:t>
                      </a:r>
                      <a:endParaRPr lang="en-GB" sz="1800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Podle právního  statutu a lokace</a:t>
                      </a:r>
                      <a:endParaRPr lang="en-GB" sz="1800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85% ERDF</a:t>
                      </a:r>
                      <a:endParaRPr lang="en-GB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Veřejné a veřejnoprávní subjekty z EU</a:t>
                      </a:r>
                      <a:endParaRPr lang="en-GB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75% ERDF</a:t>
                      </a:r>
                      <a:endParaRPr lang="en-GB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Soukromé neziskové subjekty z EU</a:t>
                      </a:r>
                      <a:endParaRPr lang="en-GB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50% Nor</a:t>
                      </a:r>
                      <a:r>
                        <a:rPr lang="cs-CZ" sz="1800" dirty="0" err="1" smtClean="0"/>
                        <a:t>ské</a:t>
                      </a:r>
                      <a:r>
                        <a:rPr lang="cs-CZ" sz="1800" baseline="0" dirty="0" smtClean="0"/>
                        <a:t> finance</a:t>
                      </a:r>
                      <a:endParaRPr lang="en-GB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Veřejné, veřejnoprávní subjekty a soukromé neziskové subjekty z Norska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Švýcarské</a:t>
                      </a:r>
                      <a:r>
                        <a:rPr lang="cs-CZ" sz="1800" b="0" baseline="0" dirty="0" smtClean="0"/>
                        <a:t> finance</a:t>
                      </a:r>
                      <a:endParaRPr lang="en-GB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Veřejné,</a:t>
                      </a:r>
                      <a:r>
                        <a:rPr lang="cs-CZ" baseline="0" dirty="0" smtClean="0"/>
                        <a:t> veřejnoprávní subjekty a soukromé neziskové subjekty ze </a:t>
                      </a:r>
                      <a:r>
                        <a:rPr lang="cs-CZ" baseline="0" dirty="0" err="1" smtClean="0"/>
                        <a:t>Švácarska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B/ </a:t>
            </a:r>
            <a:r>
              <a:rPr lang="en-GB" sz="2800" b="1" dirty="0" err="1" smtClean="0"/>
              <a:t>Proje</a:t>
            </a:r>
            <a:r>
              <a:rPr lang="cs-CZ" sz="2800" b="1" dirty="0" err="1" smtClean="0"/>
              <a:t>kty</a:t>
            </a:r>
            <a:r>
              <a:rPr lang="en-GB" sz="2800" b="1" dirty="0" smtClean="0"/>
              <a:t>: </a:t>
            </a:r>
            <a:r>
              <a:rPr lang="cs-CZ" sz="2800" b="1" dirty="0" smtClean="0"/>
              <a:t>co financujeme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Výměna zkušeností </a:t>
            </a:r>
            <a:endParaRPr lang="en-GB" dirty="0" smtClean="0"/>
          </a:p>
          <a:p>
            <a:r>
              <a:rPr lang="cs-CZ" sz="2000" b="0" dirty="0" smtClean="0">
                <a:solidFill>
                  <a:schemeClr val="tx1"/>
                </a:solidFill>
              </a:rPr>
              <a:t>Jako jsou studijní návštěvy</a:t>
            </a:r>
            <a:r>
              <a:rPr lang="en-GB" sz="2000" b="0" dirty="0" smtClean="0">
                <a:solidFill>
                  <a:schemeClr val="tx1"/>
                </a:solidFill>
              </a:rPr>
              <a:t>, </a:t>
            </a:r>
            <a:r>
              <a:rPr lang="cs-CZ" sz="2000" b="0" dirty="0" smtClean="0">
                <a:solidFill>
                  <a:schemeClr val="tx1"/>
                </a:solidFill>
              </a:rPr>
              <a:t>přezkoumání situace u partnerů v jednotlivých regionech/státech účastníky projektu (</a:t>
            </a:r>
            <a:r>
              <a:rPr lang="cs-CZ" sz="2000" b="0" dirty="0" err="1" smtClean="0">
                <a:solidFill>
                  <a:schemeClr val="tx1"/>
                </a:solidFill>
              </a:rPr>
              <a:t>pe</a:t>
            </a:r>
            <a:r>
              <a:rPr lang="en-GB" sz="2000" b="0" dirty="0" err="1" smtClean="0">
                <a:solidFill>
                  <a:schemeClr val="tx1"/>
                </a:solidFill>
              </a:rPr>
              <a:t>er</a:t>
            </a:r>
            <a:r>
              <a:rPr lang="en-GB" sz="2000" b="0" dirty="0" smtClean="0">
                <a:solidFill>
                  <a:schemeClr val="tx1"/>
                </a:solidFill>
              </a:rPr>
              <a:t> reviews</a:t>
            </a:r>
            <a:r>
              <a:rPr lang="cs-CZ" sz="2000" b="0" dirty="0" smtClean="0">
                <a:solidFill>
                  <a:schemeClr val="tx1"/>
                </a:solidFill>
              </a:rPr>
              <a:t>)</a:t>
            </a:r>
            <a:r>
              <a:rPr lang="en-GB" sz="2000" b="0" dirty="0" smtClean="0">
                <a:solidFill>
                  <a:schemeClr val="tx1"/>
                </a:solidFill>
              </a:rPr>
              <a:t>, workshop</a:t>
            </a:r>
            <a:r>
              <a:rPr lang="cs-CZ" sz="2000" b="0" dirty="0" smtClean="0">
                <a:solidFill>
                  <a:schemeClr val="tx1"/>
                </a:solidFill>
              </a:rPr>
              <a:t>y</a:t>
            </a:r>
            <a:r>
              <a:rPr lang="en-GB" sz="2000" b="0" dirty="0" smtClean="0">
                <a:solidFill>
                  <a:schemeClr val="tx1"/>
                </a:solidFill>
              </a:rPr>
              <a:t>, </a:t>
            </a:r>
            <a:r>
              <a:rPr lang="en-GB" sz="2000" b="0" dirty="0" err="1" smtClean="0">
                <a:solidFill>
                  <a:schemeClr val="tx1"/>
                </a:solidFill>
              </a:rPr>
              <a:t>semin</a:t>
            </a:r>
            <a:r>
              <a:rPr lang="cs-CZ" sz="2000" b="0" dirty="0" err="1" smtClean="0">
                <a:solidFill>
                  <a:schemeClr val="tx1"/>
                </a:solidFill>
              </a:rPr>
              <a:t>áře</a:t>
            </a:r>
            <a:endParaRPr lang="fr-FR" sz="2000" b="0" dirty="0">
              <a:solidFill>
                <a:schemeClr val="tx1"/>
              </a:solidFill>
            </a:endParaRPr>
          </a:p>
          <a:p>
            <a:endParaRPr lang="en-GB" sz="900" dirty="0"/>
          </a:p>
          <a:p>
            <a:r>
              <a:rPr lang="cs-CZ" dirty="0" smtClean="0"/>
              <a:t>Co je způsobilé?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4984"/>
            <a:ext cx="8363272" cy="32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157362"/>
          </a:xfrm>
        </p:spPr>
        <p:txBody>
          <a:bodyPr/>
          <a:lstStyle/>
          <a:p>
            <a:pPr algn="l"/>
            <a:r>
              <a:rPr lang="cs-CZ" sz="2800" b="1" dirty="0" smtClean="0"/>
              <a:t>Přehled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7624" y="3573016"/>
            <a:ext cx="8135367" cy="3454995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cs-CZ" dirty="0" smtClean="0"/>
              <a:t>Základní charakteristika programu</a:t>
            </a:r>
            <a:endParaRPr lang="en-GB" dirty="0" smtClean="0"/>
          </a:p>
          <a:p>
            <a:pPr lvl="1">
              <a:lnSpc>
                <a:spcPct val="200000"/>
              </a:lnSpc>
            </a:pPr>
            <a:r>
              <a:rPr lang="cs-CZ" dirty="0" smtClean="0"/>
              <a:t>Podporované aktivity</a:t>
            </a:r>
            <a:endParaRPr lang="fr-FR" dirty="0" smtClean="0"/>
          </a:p>
          <a:p>
            <a:pPr lvl="1">
              <a:lnSpc>
                <a:spcPct val="200000"/>
              </a:lnSpc>
            </a:pPr>
            <a:r>
              <a:rPr lang="cs-CZ" dirty="0" smtClean="0"/>
              <a:t>Současný stav programu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64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Proje</a:t>
            </a:r>
            <a:r>
              <a:rPr lang="cs-CZ" dirty="0" err="1" smtClean="0"/>
              <a:t>kty</a:t>
            </a:r>
            <a:r>
              <a:rPr lang="en-GB" dirty="0" smtClean="0"/>
              <a:t>: </a:t>
            </a:r>
            <a:r>
              <a:rPr lang="cs-CZ" dirty="0" smtClean="0"/>
              <a:t>co financujeme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Odhadněte rozpočet na základě Vašich aktivit</a:t>
            </a:r>
            <a:r>
              <a:rPr lang="en-GB" dirty="0" smtClean="0"/>
              <a:t>!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marL="457200" lvl="1" indent="0">
              <a:buNone/>
            </a:pPr>
            <a:r>
              <a:rPr lang="cs-CZ" dirty="0" smtClean="0"/>
              <a:t>Průměrný rozpočet </a:t>
            </a:r>
            <a:r>
              <a:rPr lang="en-GB" dirty="0" smtClean="0"/>
              <a:t>ERDF </a:t>
            </a:r>
            <a:r>
              <a:rPr lang="cs-CZ" dirty="0" smtClean="0"/>
              <a:t>na projekt je mezi </a:t>
            </a:r>
            <a:r>
              <a:rPr lang="en-GB" dirty="0" smtClean="0"/>
              <a:t>1 - 2M€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24" y="1556792"/>
            <a:ext cx="346892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Současný stav programu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07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</a:t>
            </a:r>
            <a:r>
              <a:rPr lang="cs-CZ" dirty="0" smtClean="0"/>
              <a:t>y - aktivity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tematické okruhy</a:t>
            </a:r>
            <a:r>
              <a:rPr lang="en-GB" dirty="0" smtClean="0"/>
              <a:t> online</a:t>
            </a:r>
          </a:p>
          <a:p>
            <a:pPr lvl="1"/>
            <a:r>
              <a:rPr lang="cs-CZ" dirty="0" smtClean="0"/>
              <a:t>články</a:t>
            </a:r>
            <a:r>
              <a:rPr lang="en-GB" dirty="0" smtClean="0"/>
              <a:t>, n</a:t>
            </a:r>
            <a:r>
              <a:rPr lang="cs-CZ" dirty="0" smtClean="0"/>
              <a:t>ovinky, setkání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dirty="0" smtClean="0"/>
              <a:t>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8258"/>
            <a:ext cx="9144000" cy="41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</a:t>
            </a:r>
            <a:r>
              <a:rPr lang="cs-CZ" sz="2800" dirty="0" err="1" smtClean="0"/>
              <a:t>řehled</a:t>
            </a:r>
            <a:r>
              <a:rPr lang="cs-CZ" sz="2800" dirty="0" smtClean="0"/>
              <a:t> projektů – po 3 výzvách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2323937"/>
              </p:ext>
            </p:extLst>
          </p:nvPr>
        </p:nvGraphicFramePr>
        <p:xfrm>
          <a:off x="457200" y="994074"/>
          <a:ext cx="8207375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3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</a:t>
            </a:r>
            <a:r>
              <a:rPr lang="cs-CZ" sz="2800" dirty="0" err="1" smtClean="0"/>
              <a:t>artněři</a:t>
            </a:r>
            <a:r>
              <a:rPr lang="cs-CZ" sz="2800" dirty="0" smtClean="0"/>
              <a:t> ve schválených projektech</a:t>
            </a:r>
            <a:endParaRPr lang="en-GB" sz="28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60181" y="1482054"/>
            <a:ext cx="8031236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700" b="0" dirty="0" smtClean="0"/>
              <a:t> 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Počet partnerů podle států</a:t>
            </a:r>
            <a:endParaRPr lang="en-GB" alt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181" y="6076536"/>
            <a:ext cx="818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Všechny partnerské státy zastoupeny ve 3. výzvách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/>
          <a:stretch/>
        </p:blipFill>
        <p:spPr>
          <a:xfrm>
            <a:off x="0" y="2150605"/>
            <a:ext cx="9144000" cy="377173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979712" y="2924944"/>
            <a:ext cx="216024" cy="720080"/>
          </a:xfrm>
          <a:prstGeom prst="downArrow">
            <a:avLst/>
          </a:prstGeom>
          <a:solidFill>
            <a:srgbClr val="983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5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Česká republika ve 3. výzvách – 26 partnerů</a:t>
            </a:r>
            <a:endParaRPr lang="fr-F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9" y="3789040"/>
            <a:ext cx="6809822" cy="2975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8011"/>
          <a:stretch/>
        </p:blipFill>
        <p:spPr>
          <a:xfrm>
            <a:off x="5652120" y="1033409"/>
            <a:ext cx="3240360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1326043"/>
            <a:ext cx="303468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61" y="1124744"/>
            <a:ext cx="6709877" cy="56758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11760" y="2132856"/>
            <a:ext cx="3386731" cy="3972861"/>
            <a:chOff x="899592" y="2295453"/>
            <a:chExt cx="3386731" cy="3972861"/>
          </a:xfrm>
        </p:grpSpPr>
        <p:grpSp>
          <p:nvGrpSpPr>
            <p:cNvPr id="6" name="Group 5"/>
            <p:cNvGrpSpPr/>
            <p:nvPr/>
          </p:nvGrpSpPr>
          <p:grpSpPr>
            <a:xfrm>
              <a:off x="2264758" y="4320558"/>
              <a:ext cx="1944000" cy="1947756"/>
              <a:chOff x="2782697" y="2345124"/>
              <a:chExt cx="1944000" cy="194775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782697" y="2348880"/>
                <a:ext cx="1944000" cy="1944000"/>
              </a:xfrm>
              <a:prstGeom prst="ellipse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9301824">
                <a:off x="2961814" y="2345124"/>
                <a:ext cx="1084003" cy="1122853"/>
              </a:xfrm>
              <a:prstGeom prst="triangle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9592" y="2295453"/>
              <a:ext cx="2337166" cy="1944000"/>
              <a:chOff x="682341" y="866131"/>
              <a:chExt cx="2297348" cy="1944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82341" y="866131"/>
                <a:ext cx="1910880" cy="1944000"/>
              </a:xfrm>
              <a:prstGeom prst="ellipse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912086" y="1128235"/>
                <a:ext cx="2067603" cy="51435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24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en-US" sz="2700" dirty="0" smtClean="0">
                    <a:solidFill>
                      <a:schemeClr val="tx1"/>
                    </a:solidFill>
                  </a:rPr>
                  <a:t>100% </a:t>
                </a:r>
                <a:r>
                  <a:rPr lang="en-GB" altLang="en-US" sz="1400" b="0" dirty="0" smtClean="0">
                    <a:solidFill>
                      <a:schemeClr val="tx1"/>
                    </a:solidFill>
                  </a:rPr>
                  <a:t>partner</a:t>
                </a:r>
                <a:r>
                  <a:rPr lang="cs-CZ" altLang="en-US" sz="1400" b="0" dirty="0" err="1" smtClean="0">
                    <a:solidFill>
                      <a:schemeClr val="tx1"/>
                    </a:solidFill>
                  </a:rPr>
                  <a:t>ských</a:t>
                </a:r>
                <a:r>
                  <a:rPr lang="cs-CZ" altLang="en-US" sz="1400" b="0" dirty="0" smtClean="0">
                    <a:solidFill>
                      <a:schemeClr val="tx1"/>
                    </a:solidFill>
                  </a:rPr>
                  <a:t> zemí</a:t>
                </a:r>
                <a:r>
                  <a:rPr lang="en-GB" altLang="en-US" sz="1400" b="0" dirty="0" smtClean="0">
                    <a:solidFill>
                      <a:schemeClr val="tx1"/>
                    </a:solidFill>
                  </a:rPr>
                  <a:t> </a:t>
                </a:r>
                <a:endParaRPr lang="en-GB" altLang="en-US" sz="1400" b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Content Placeholder 4"/>
            <p:cNvSpPr txBox="1">
              <a:spLocks/>
            </p:cNvSpPr>
            <p:nvPr/>
          </p:nvSpPr>
          <p:spPr>
            <a:xfrm>
              <a:off x="2574279" y="4501557"/>
              <a:ext cx="1712044" cy="51571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en-US" sz="2700" dirty="0" smtClean="0">
                  <a:solidFill>
                    <a:srgbClr val="1F497D"/>
                  </a:solidFill>
                </a:rPr>
                <a:t> </a:t>
              </a:r>
              <a:r>
                <a:rPr lang="en-GB" altLang="en-US" sz="2700" dirty="0" smtClean="0">
                  <a:solidFill>
                    <a:schemeClr val="tx1"/>
                  </a:solidFill>
                </a:rPr>
                <a:t>83% </a:t>
              </a:r>
            </a:p>
            <a:p>
              <a:r>
                <a:rPr lang="en-GB" altLang="en-US" sz="1400" b="0" dirty="0" smtClean="0">
                  <a:solidFill>
                    <a:schemeClr val="tx1"/>
                  </a:solidFill>
                </a:rPr>
                <a:t>NUTS 2 r</a:t>
              </a:r>
              <a:r>
                <a:rPr lang="cs-CZ" altLang="en-US" sz="1400" b="0" dirty="0" err="1" smtClean="0">
                  <a:solidFill>
                    <a:schemeClr val="tx1"/>
                  </a:solidFill>
                </a:rPr>
                <a:t>egionů</a:t>
              </a:r>
              <a:endParaRPr lang="en-GB" altLang="en-US" sz="14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Proje</a:t>
            </a:r>
            <a:r>
              <a:rPr lang="cs-CZ" sz="2800" dirty="0" err="1" smtClean="0"/>
              <a:t>kty</a:t>
            </a:r>
            <a:r>
              <a:rPr lang="en-GB" sz="2800" dirty="0" smtClean="0"/>
              <a:t>: </a:t>
            </a:r>
            <a:r>
              <a:rPr lang="en-GB" sz="2800" dirty="0" err="1" smtClean="0"/>
              <a:t>geogra</a:t>
            </a:r>
            <a:r>
              <a:rPr lang="cs-CZ" sz="2800" dirty="0" err="1" smtClean="0"/>
              <a:t>fické</a:t>
            </a:r>
            <a:r>
              <a:rPr lang="cs-CZ" sz="2800" dirty="0" smtClean="0"/>
              <a:t> pokrytí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00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Proje</a:t>
            </a:r>
            <a:r>
              <a:rPr lang="cs-CZ" sz="2800" dirty="0" err="1" smtClean="0"/>
              <a:t>kty</a:t>
            </a:r>
            <a:r>
              <a:rPr lang="en-GB" sz="2800" dirty="0" smtClean="0"/>
              <a:t>: </a:t>
            </a:r>
            <a:r>
              <a:rPr lang="cs-CZ" sz="2800" dirty="0" smtClean="0"/>
              <a:t>zapojení jednotlivých zemí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836" y="1226843"/>
            <a:ext cx="8066581" cy="3762279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62562" y="5301208"/>
            <a:ext cx="8280920" cy="136815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b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cs-CZ" altLang="en-US" b="0" dirty="0" smtClean="0">
                <a:solidFill>
                  <a:prstClr val="black"/>
                </a:solidFill>
                <a:latin typeface="Arial"/>
              </a:rPr>
              <a:t>Vysoká účast zaostalých/ periferních </a:t>
            </a:r>
            <a:r>
              <a:rPr lang="en-GB" altLang="en-US" b="0" dirty="0" smtClean="0">
                <a:solidFill>
                  <a:prstClr val="black"/>
                </a:solidFill>
                <a:latin typeface="Arial"/>
              </a:rPr>
              <a:t>region</a:t>
            </a:r>
            <a:r>
              <a:rPr lang="cs-CZ" altLang="en-US" b="0" dirty="0" smtClean="0">
                <a:solidFill>
                  <a:prstClr val="black"/>
                </a:solidFill>
                <a:latin typeface="Arial"/>
              </a:rPr>
              <a:t>ů</a:t>
            </a:r>
            <a:endParaRPr lang="en-GB" altLang="en-US" b="0" dirty="0" smtClean="0">
              <a:solidFill>
                <a:prstClr val="black"/>
              </a:solidFill>
              <a:latin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b="0" dirty="0" smtClean="0">
                <a:solidFill>
                  <a:prstClr val="black"/>
                </a:solidFill>
                <a:latin typeface="Arial"/>
              </a:rPr>
              <a:t> Mix </a:t>
            </a:r>
            <a:r>
              <a:rPr lang="cs-CZ" altLang="en-US" b="0" dirty="0" smtClean="0">
                <a:solidFill>
                  <a:prstClr val="black"/>
                </a:solidFill>
                <a:latin typeface="Arial"/>
              </a:rPr>
              <a:t>méně a více rozvinutých regionů</a:t>
            </a:r>
            <a:endParaRPr lang="en-GB" altLang="en-US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Down Arrow 2"/>
          <p:cNvSpPr/>
          <p:nvPr/>
        </p:nvSpPr>
        <p:spPr>
          <a:xfrm>
            <a:off x="6444208" y="2204864"/>
            <a:ext cx="216024" cy="720080"/>
          </a:xfrm>
          <a:prstGeom prst="downArrow">
            <a:avLst/>
          </a:prstGeom>
          <a:solidFill>
            <a:srgbClr val="983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6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</a:t>
            </a:r>
            <a:r>
              <a:rPr lang="cs-CZ" sz="2800" dirty="0" err="1" smtClean="0"/>
              <a:t>řehled</a:t>
            </a:r>
            <a:r>
              <a:rPr lang="cs-CZ" sz="2800" dirty="0" smtClean="0"/>
              <a:t> projektů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3 výzvy</a:t>
            </a:r>
            <a:endParaRPr lang="en-GB" dirty="0" smtClean="0"/>
          </a:p>
          <a:p>
            <a:pPr lvl="1"/>
            <a:r>
              <a:rPr lang="en-GB" dirty="0" smtClean="0"/>
              <a:t>706 </a:t>
            </a:r>
            <a:r>
              <a:rPr lang="cs-CZ" dirty="0" smtClean="0"/>
              <a:t>příjemců</a:t>
            </a:r>
            <a:r>
              <a:rPr lang="en-GB" dirty="0" smtClean="0"/>
              <a:t> =&gt; 184 </a:t>
            </a:r>
            <a:r>
              <a:rPr lang="cs-CZ" dirty="0" smtClean="0"/>
              <a:t>schválených projektů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719" y="2428159"/>
            <a:ext cx="7596336" cy="4325691"/>
            <a:chOff x="762719" y="2428159"/>
            <a:chExt cx="7596336" cy="43256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719" y="2428159"/>
              <a:ext cx="7596336" cy="432569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771800" y="3655004"/>
              <a:ext cx="1872000" cy="187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</a:rPr>
                <a:t>EUR</a:t>
              </a:r>
              <a:endParaRPr lang="en-GB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3200" b="1" dirty="0" smtClean="0">
                  <a:solidFill>
                    <a:schemeClr val="tx1"/>
                  </a:solidFill>
                </a:rPr>
                <a:t>254</a:t>
              </a:r>
            </a:p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million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Hexagon 11"/>
          <p:cNvSpPr/>
          <p:nvPr/>
        </p:nvSpPr>
        <p:spPr>
          <a:xfrm>
            <a:off x="7120800" y="1316233"/>
            <a:ext cx="1656000" cy="1476000"/>
          </a:xfrm>
          <a:prstGeom prst="hexagon">
            <a:avLst/>
          </a:prstGeom>
          <a:solidFill>
            <a:srgbClr val="EC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26%</a:t>
            </a:r>
          </a:p>
          <a:p>
            <a:pPr algn="ctr"/>
            <a:r>
              <a:rPr lang="cs-CZ" sz="1400" b="1" dirty="0" smtClean="0"/>
              <a:t>úspěšnost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289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827088" y="1557338"/>
            <a:ext cx="78136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55600" indent="-355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00172"/>
            <a:ext cx="73450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Výzkum a inovace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RIS3 - </a:t>
            </a:r>
            <a:r>
              <a:rPr lang="en-GB" sz="2400" dirty="0" smtClean="0"/>
              <a:t>se</a:t>
            </a:r>
            <a:r>
              <a:rPr lang="cs-CZ" sz="2400" dirty="0" err="1" smtClean="0"/>
              <a:t>ktor</a:t>
            </a:r>
            <a:r>
              <a:rPr lang="en-GB" sz="2400" dirty="0" smtClean="0"/>
              <a:t>/ </a:t>
            </a:r>
            <a:r>
              <a:rPr lang="cs-CZ" sz="2400" dirty="0" smtClean="0"/>
              <a:t>správa </a:t>
            </a:r>
            <a:r>
              <a:rPr lang="en-GB" sz="2400" dirty="0" smtClean="0"/>
              <a:t>(</a:t>
            </a:r>
            <a:r>
              <a:rPr lang="en-GB" sz="2000" dirty="0" smtClean="0"/>
              <a:t>P2L2, </a:t>
            </a:r>
            <a:r>
              <a:rPr lang="en-GB" sz="2000" dirty="0"/>
              <a:t>HIGHER</a:t>
            </a:r>
            <a:r>
              <a:rPr lang="en-GB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Soci</a:t>
            </a:r>
            <a:r>
              <a:rPr lang="cs-CZ" sz="2400" dirty="0" err="1" smtClean="0"/>
              <a:t>ální</a:t>
            </a:r>
            <a:r>
              <a:rPr lang="cs-CZ" sz="2400" dirty="0" smtClean="0"/>
              <a:t> inovace </a:t>
            </a:r>
            <a:r>
              <a:rPr lang="en-GB" sz="2400" dirty="0" smtClean="0"/>
              <a:t>(</a:t>
            </a:r>
            <a:r>
              <a:rPr lang="en-GB" sz="2000" dirty="0" smtClean="0"/>
              <a:t>OSIRIS</a:t>
            </a:r>
            <a:r>
              <a:rPr lang="en-GB" sz="2400" dirty="0"/>
              <a:t>)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In</a:t>
            </a:r>
            <a:r>
              <a:rPr lang="cs-CZ" sz="2400" dirty="0" smtClean="0"/>
              <a:t>ovace ve sportovním prostředí </a:t>
            </a:r>
            <a:r>
              <a:rPr lang="en-GB" sz="2400" dirty="0" smtClean="0"/>
              <a:t>(</a:t>
            </a:r>
            <a:r>
              <a:rPr lang="en-GB" sz="2000" dirty="0" smtClean="0"/>
              <a:t>Inno4Sports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cs-CZ" sz="2400" b="1" dirty="0" smtClean="0"/>
              <a:t>Konkurenceschopnost MSP</a:t>
            </a:r>
            <a:endParaRPr lang="en-GB" sz="2400" b="1" dirty="0"/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Mi</a:t>
            </a:r>
            <a:r>
              <a:rPr lang="cs-CZ" sz="2400" dirty="0" err="1" smtClean="0"/>
              <a:t>krofinancování</a:t>
            </a:r>
            <a:r>
              <a:rPr lang="en-GB" sz="2400" dirty="0" smtClean="0"/>
              <a:t> (</a:t>
            </a:r>
            <a:r>
              <a:rPr lang="en-GB" sz="2000" dirty="0" err="1" smtClean="0"/>
              <a:t>ATMforSMEs</a:t>
            </a:r>
            <a:r>
              <a:rPr lang="en-GB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Interna</a:t>
            </a:r>
            <a:r>
              <a:rPr lang="cs-CZ" sz="2400" dirty="0" err="1" smtClean="0"/>
              <a:t>cionalizace</a:t>
            </a:r>
            <a:r>
              <a:rPr lang="en-GB" sz="2400" dirty="0" smtClean="0"/>
              <a:t> (</a:t>
            </a:r>
            <a:r>
              <a:rPr lang="en-GB" sz="2000" dirty="0" smtClean="0">
                <a:solidFill>
                  <a:srgbClr val="C00000"/>
                </a:solidFill>
              </a:rPr>
              <a:t>SIE</a:t>
            </a:r>
            <a:r>
              <a:rPr lang="en-GB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Soci</a:t>
            </a:r>
            <a:r>
              <a:rPr lang="cs-CZ" sz="2400" dirty="0" err="1" smtClean="0"/>
              <a:t>ální</a:t>
            </a:r>
            <a:r>
              <a:rPr lang="cs-CZ" sz="2400" dirty="0" smtClean="0"/>
              <a:t> podniky</a:t>
            </a:r>
            <a:r>
              <a:rPr lang="en-GB" sz="2400" dirty="0" smtClean="0"/>
              <a:t> (</a:t>
            </a:r>
            <a:r>
              <a:rPr lang="en-GB" sz="2000" dirty="0" smtClean="0">
                <a:solidFill>
                  <a:srgbClr val="C00000"/>
                </a:solidFill>
              </a:rPr>
              <a:t>SOCIAL-SEEDS</a:t>
            </a:r>
            <a:r>
              <a:rPr lang="en-GB" sz="2400" dirty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Podpora vodních ploch </a:t>
            </a:r>
            <a:r>
              <a:rPr lang="en-GB" sz="2400" dirty="0" smtClean="0"/>
              <a:t>(</a:t>
            </a:r>
            <a:r>
              <a:rPr lang="en-GB" sz="2000" dirty="0" smtClean="0"/>
              <a:t>EXTRA-SMEs</a:t>
            </a:r>
            <a:r>
              <a:rPr lang="en-GB" sz="2400" dirty="0"/>
              <a:t>)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1567"/>
            <a:ext cx="588992" cy="540624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1" y="3933056"/>
            <a:ext cx="588312" cy="54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 smtClean="0"/>
              <a:t>Příklady řešených témat ve 3 výzvách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6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1688" cy="1362075"/>
          </a:xfrm>
        </p:spPr>
        <p:txBody>
          <a:bodyPr/>
          <a:lstStyle/>
          <a:p>
            <a:r>
              <a:rPr lang="cs-CZ" sz="2800" dirty="0" smtClean="0"/>
              <a:t>Základní charakteristika programu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1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08923" y="1988840"/>
            <a:ext cx="853507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55600" indent="-355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cs-CZ" sz="2400" b="1" dirty="0" smtClean="0">
                <a:latin typeface="+mn-lt"/>
              </a:rPr>
              <a:t>Nízkouhlíkové hospodářství</a:t>
            </a:r>
            <a:endParaRPr lang="en-GB" sz="2400" b="1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>
                <a:latin typeface="+mn-lt"/>
              </a:rPr>
              <a:t>Ener</a:t>
            </a:r>
            <a:r>
              <a:rPr lang="cs-CZ" sz="2400" dirty="0" err="1" smtClean="0">
                <a:latin typeface="+mn-lt"/>
              </a:rPr>
              <a:t>getická</a:t>
            </a:r>
            <a:r>
              <a:rPr lang="cs-CZ" sz="2400" dirty="0" smtClean="0">
                <a:latin typeface="+mn-lt"/>
              </a:rPr>
              <a:t> účinnost v sociálním bydlení</a:t>
            </a:r>
            <a:r>
              <a:rPr lang="en-GB" sz="2400" dirty="0" smtClean="0">
                <a:latin typeface="+mn-lt"/>
              </a:rPr>
              <a:t> (</a:t>
            </a:r>
            <a:r>
              <a:rPr lang="en-GB" sz="2000" dirty="0" smtClean="0">
                <a:latin typeface="+mn-lt"/>
              </a:rPr>
              <a:t>Social Green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Objekty s téměř nulovými emisemi CO2</a:t>
            </a:r>
            <a:r>
              <a:rPr lang="en-GB" sz="2400" dirty="0" smtClean="0">
                <a:latin typeface="+mn-lt"/>
              </a:rPr>
              <a:t> (</a:t>
            </a:r>
            <a:r>
              <a:rPr lang="en-GB" sz="2000" dirty="0" smtClean="0">
                <a:latin typeface="+mn-lt"/>
              </a:rPr>
              <a:t>ZEROCO2</a:t>
            </a:r>
            <a:r>
              <a:rPr lang="en-GB" sz="2400" dirty="0" smtClean="0"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>
                <a:solidFill>
                  <a:prstClr val="black"/>
                </a:solidFill>
                <a:latin typeface="Arial"/>
              </a:rPr>
              <a:t>Finan</a:t>
            </a:r>
            <a:r>
              <a:rPr lang="cs-CZ" sz="2400" dirty="0" smtClean="0">
                <a:solidFill>
                  <a:prstClr val="black"/>
                </a:solidFill>
                <a:latin typeface="Arial"/>
              </a:rPr>
              <a:t>ční nástroje pro obnovitelné zdroje energie(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FIRESPOL</a:t>
            </a:r>
            <a:r>
              <a:rPr lang="en-GB" sz="2400" dirty="0" smtClean="0">
                <a:solidFill>
                  <a:prstClr val="black"/>
                </a:solidFill>
                <a:latin typeface="Arial"/>
              </a:rPr>
              <a:t>)</a:t>
            </a: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endParaRPr lang="en-GB" sz="2400" b="1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Životní prostředí a efektivní využívání zdrojů</a:t>
            </a:r>
            <a:endParaRPr lang="en-GB" sz="2400" b="1" dirty="0" smtClean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Správa informací o biologické rozmanitosti</a:t>
            </a:r>
            <a:r>
              <a:rPr lang="en-GB" sz="2400" dirty="0" smtClean="0">
                <a:latin typeface="+mn-lt"/>
              </a:rPr>
              <a:t> (</a:t>
            </a:r>
            <a:r>
              <a:rPr lang="en-GB" sz="2000" dirty="0" smtClean="0">
                <a:latin typeface="+mn-lt"/>
              </a:rPr>
              <a:t>BID-REX</a:t>
            </a:r>
            <a:r>
              <a:rPr lang="en-GB" sz="2400" dirty="0"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Odpadové hospodářství v historických městech </a:t>
            </a:r>
            <a:r>
              <a:rPr lang="en-GB" sz="2400" dirty="0" smtClean="0">
                <a:latin typeface="+mn-lt"/>
              </a:rPr>
              <a:t>(</a:t>
            </a:r>
            <a:r>
              <a:rPr lang="en-GB" sz="2000" dirty="0" smtClean="0">
                <a:latin typeface="+mn-lt"/>
              </a:rPr>
              <a:t>INTHERWASTE</a:t>
            </a:r>
            <a:r>
              <a:rPr lang="en-GB" sz="2400" dirty="0" smtClean="0">
                <a:latin typeface="+mn-lt"/>
              </a:rPr>
              <a:t>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Vodní hospodářství</a:t>
            </a:r>
            <a:r>
              <a:rPr lang="en-GB" sz="2400" dirty="0" smtClean="0">
                <a:latin typeface="+mn-lt"/>
              </a:rPr>
              <a:t> (</a:t>
            </a:r>
            <a:r>
              <a:rPr lang="en-GB" sz="2000" dirty="0" smtClean="0">
                <a:latin typeface="+mn-lt"/>
              </a:rPr>
              <a:t>AQUARES</a:t>
            </a:r>
            <a:r>
              <a:rPr lang="en-GB" sz="2400" dirty="0">
                <a:latin typeface="+mn-lt"/>
              </a:rPr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" y="1448840"/>
            <a:ext cx="588313" cy="540000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3" y="3915146"/>
            <a:ext cx="588313" cy="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/>
              <a:t>Příklady řešených témat ve 3 výzvách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574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err="1" smtClean="0"/>
              <a:t>Interreg</a:t>
            </a:r>
            <a:r>
              <a:rPr lang="en-GB" sz="2800" dirty="0" smtClean="0"/>
              <a:t> Europe:</a:t>
            </a:r>
            <a:r>
              <a:rPr lang="cs-CZ" sz="2800" dirty="0" smtClean="0"/>
              <a:t> specifický program</a:t>
            </a:r>
            <a:endParaRPr lang="en-GB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Součástí </a:t>
            </a:r>
            <a:r>
              <a:rPr lang="cs-CZ" b="1" dirty="0" smtClean="0"/>
              <a:t>politiky soudržnosti </a:t>
            </a:r>
            <a:r>
              <a:rPr lang="en-GB" b="1" dirty="0" smtClean="0"/>
              <a:t>EU </a:t>
            </a:r>
          </a:p>
          <a:p>
            <a:pPr marL="1255713" lvl="2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Věnuje se zdokonalení politik regionálního rozvoje v konkrétním programu SF</a:t>
            </a:r>
          </a:p>
          <a:p>
            <a:pPr marL="1255713" lvl="2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Propojuje více a méně vyspělé regiony </a:t>
            </a:r>
            <a:endParaRPr lang="en-GB" sz="2000" dirty="0" smtClean="0"/>
          </a:p>
          <a:p>
            <a:pPr marL="1243013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Velká účast méně rozvinutých regionů</a:t>
            </a:r>
            <a:endParaRPr lang="en-GB" dirty="0" smtClean="0"/>
          </a:p>
          <a:p>
            <a:pPr marL="876300" lvl="3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Zaměřený na </a:t>
            </a:r>
            <a:r>
              <a:rPr lang="cs-CZ" sz="2400" b="1" dirty="0" smtClean="0">
                <a:solidFill>
                  <a:schemeClr val="tx1"/>
                </a:solidFill>
              </a:rPr>
              <a:t>místní potřeby</a:t>
            </a:r>
            <a:r>
              <a:rPr lang="en-GB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smtClean="0">
                <a:solidFill>
                  <a:schemeClr val="tx1"/>
                </a:solidFill>
              </a:rPr>
              <a:t>význam zainteresovaných stran/ </a:t>
            </a:r>
            <a:r>
              <a:rPr lang="en-GB" sz="2400" dirty="0" smtClean="0">
                <a:solidFill>
                  <a:schemeClr val="tx1"/>
                </a:solidFill>
              </a:rPr>
              <a:t>stakeholders</a:t>
            </a:r>
          </a:p>
          <a:p>
            <a:pPr marL="876300" lvl="3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Zaměření na </a:t>
            </a:r>
            <a:r>
              <a:rPr lang="cs-CZ" sz="2400" b="1" dirty="0" smtClean="0">
                <a:solidFill>
                  <a:schemeClr val="tx1"/>
                </a:solidFill>
              </a:rPr>
              <a:t>výsledky</a:t>
            </a:r>
            <a:r>
              <a:rPr lang="en-GB" sz="2400" dirty="0" smtClean="0">
                <a:solidFill>
                  <a:schemeClr val="tx1"/>
                </a:solidFill>
              </a:rPr>
              <a:t>: 2 </a:t>
            </a:r>
            <a:r>
              <a:rPr lang="cs-CZ" sz="2400" dirty="0" smtClean="0">
                <a:solidFill>
                  <a:schemeClr val="tx1"/>
                </a:solidFill>
              </a:rPr>
              <a:t>fáze realizace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876300" lvl="3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</a:rPr>
              <a:t>In</a:t>
            </a:r>
            <a:r>
              <a:rPr lang="cs-CZ" sz="2400" b="1" dirty="0" smtClean="0">
                <a:solidFill>
                  <a:schemeClr val="tx1"/>
                </a:solidFill>
              </a:rPr>
              <a:t>ovační </a:t>
            </a:r>
            <a:r>
              <a:rPr lang="en-GB" sz="2400" dirty="0" smtClean="0">
                <a:solidFill>
                  <a:schemeClr val="tx1"/>
                </a:solidFill>
              </a:rPr>
              <a:t>program</a:t>
            </a:r>
            <a:r>
              <a:rPr lang="cs-CZ" sz="2400" dirty="0" smtClean="0">
                <a:solidFill>
                  <a:schemeClr val="tx1"/>
                </a:solidFill>
              </a:rPr>
              <a:t>: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jednorázová částka pro 2 fázi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Více informací?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2411" y="1484784"/>
            <a:ext cx="8207375" cy="5183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Stránky programu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>
                <a:hlinkClick r:id="rId2"/>
              </a:rPr>
              <a:t>www.interregeurope.eu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Program</a:t>
            </a:r>
            <a:r>
              <a:rPr lang="cs-CZ" dirty="0" err="1" smtClean="0"/>
              <a:t>ový</a:t>
            </a:r>
            <a:r>
              <a:rPr lang="cs-CZ" dirty="0" smtClean="0"/>
              <a:t> manuál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>
                <a:hlinkClick r:id="rId3"/>
              </a:rPr>
              <a:t>www.interregeurope.eu/help/programme-manual/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Interreg Europe community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hlinkClick r:id="rId4"/>
              </a:rPr>
              <a:t>www.interregeurope.eu/account/dashboard/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02624" cy="179002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Děkuji</a:t>
            </a:r>
            <a:r>
              <a:rPr lang="fr-FR" sz="2200" dirty="0" smtClean="0"/>
              <a:t>!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Alice Kovandová</a:t>
            </a:r>
            <a:br>
              <a:rPr lang="cs-CZ" sz="2200" dirty="0" smtClean="0"/>
            </a:br>
            <a:r>
              <a:rPr lang="cs-CZ" sz="2200" dirty="0" smtClean="0"/>
              <a:t>Odbor evropské územní spolupráce</a:t>
            </a:r>
            <a:br>
              <a:rPr lang="cs-CZ" sz="2200" dirty="0" smtClean="0"/>
            </a:br>
            <a:r>
              <a:rPr lang="cs-CZ" sz="2200" dirty="0" smtClean="0"/>
              <a:t>Ministerstvo pro místní rozvoj</a:t>
            </a:r>
            <a:br>
              <a:rPr lang="cs-CZ" sz="2200" dirty="0" smtClean="0"/>
            </a:br>
            <a:r>
              <a:rPr lang="cs-CZ" sz="2200" dirty="0" smtClean="0"/>
              <a:t>E-mail: </a:t>
            </a:r>
            <a:r>
              <a:rPr lang="cs-CZ" sz="2200" dirty="0" smtClean="0">
                <a:hlinkClick r:id="rId2"/>
              </a:rPr>
              <a:t>alice.kovandova@mmr.cz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WEB: </a:t>
            </a:r>
            <a:r>
              <a:rPr lang="cs-CZ" sz="2200" dirty="0" smtClean="0">
                <a:hlinkClick r:id="rId3"/>
              </a:rPr>
              <a:t>www.dotaceEU.cz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>
                <a:hlinkClick r:id="rId4"/>
              </a:rPr>
              <a:t>www.interreg-europe.eu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tel</a:t>
            </a:r>
            <a:r>
              <a:rPr lang="cs-CZ" sz="2200" dirty="0" smtClean="0"/>
              <a:t>.: 224 862 254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fr-FR" dirty="0"/>
          </a:p>
        </p:txBody>
      </p:sp>
      <p:pic>
        <p:nvPicPr>
          <p:cNvPr id="4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7387" y="5301208"/>
            <a:ext cx="2559001" cy="5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/>
          <a:stretch/>
        </p:blipFill>
        <p:spPr>
          <a:xfrm>
            <a:off x="269824" y="3281432"/>
            <a:ext cx="3600400" cy="21009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cs-CZ" sz="2800" b="1" dirty="0" smtClean="0"/>
              <a:t>O čem je program?</a:t>
            </a:r>
            <a:endParaRPr lang="en-GB" sz="2800" b="1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003"/>
          <a:stretch>
            <a:fillRect/>
          </a:stretch>
        </p:blipFill>
        <p:spPr>
          <a:xfrm>
            <a:off x="3851920" y="2786590"/>
            <a:ext cx="5164120" cy="3090682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1786"/>
            <a:ext cx="8207375" cy="1197092"/>
          </a:xfrm>
        </p:spPr>
        <p:txBody>
          <a:bodyPr>
            <a:normAutofit/>
          </a:bodyPr>
          <a:lstStyle/>
          <a:p>
            <a:pPr lvl="0" eaLnBrk="0" hangingPunct="0">
              <a:spcBef>
                <a:spcPts val="1200"/>
              </a:spcBef>
              <a:defRPr/>
            </a:pPr>
            <a:r>
              <a:rPr lang="cs-CZ" sz="2000" kern="0" dirty="0" smtClean="0">
                <a:solidFill>
                  <a:prstClr val="black"/>
                </a:solidFill>
              </a:rPr>
              <a:t>Výměna zkušeností</a:t>
            </a:r>
            <a:r>
              <a:rPr lang="en-GB" sz="2000" kern="0" dirty="0" smtClean="0">
                <a:solidFill>
                  <a:prstClr val="black"/>
                </a:solidFill>
              </a:rPr>
              <a:t> </a:t>
            </a:r>
            <a:r>
              <a:rPr lang="cs-CZ" sz="2000" b="0" kern="0" dirty="0" smtClean="0">
                <a:solidFill>
                  <a:prstClr val="black"/>
                </a:solidFill>
              </a:rPr>
              <a:t>pro zlepšení politik regionálního rozvoje, zejména</a:t>
            </a:r>
            <a:r>
              <a:rPr lang="cs-CZ" sz="2000" kern="0" dirty="0" smtClean="0">
                <a:solidFill>
                  <a:prstClr val="black"/>
                </a:solidFill>
              </a:rPr>
              <a:t> </a:t>
            </a:r>
            <a:r>
              <a:rPr lang="en-GB" sz="2000" kern="0" dirty="0" err="1" smtClean="0">
                <a:solidFill>
                  <a:prstClr val="black"/>
                </a:solidFill>
              </a:rPr>
              <a:t>Stru</a:t>
            </a:r>
            <a:r>
              <a:rPr lang="cs-CZ" sz="2000" kern="0" dirty="0" smtClean="0">
                <a:solidFill>
                  <a:prstClr val="black"/>
                </a:solidFill>
              </a:rPr>
              <a:t>k</a:t>
            </a:r>
            <a:r>
              <a:rPr lang="en-GB" sz="2000" kern="0" dirty="0" smtClean="0">
                <a:solidFill>
                  <a:prstClr val="black"/>
                </a:solidFill>
              </a:rPr>
              <a:t>tur</a:t>
            </a:r>
            <a:r>
              <a:rPr lang="cs-CZ" sz="2000" kern="0" dirty="0" err="1" smtClean="0">
                <a:solidFill>
                  <a:prstClr val="black"/>
                </a:solidFill>
              </a:rPr>
              <a:t>álních</a:t>
            </a:r>
            <a:r>
              <a:rPr lang="cs-CZ" sz="2000" kern="0" dirty="0" smtClean="0">
                <a:solidFill>
                  <a:prstClr val="black"/>
                </a:solidFill>
              </a:rPr>
              <a:t> fondů </a:t>
            </a:r>
            <a:r>
              <a:rPr lang="en-GB" sz="2000" b="0" kern="0" dirty="0" smtClean="0">
                <a:solidFill>
                  <a:prstClr val="black"/>
                </a:solidFill>
              </a:rPr>
              <a:t>(SF)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0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C6C351B1-F98E-0C4C-8BAD-031CD6234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79" y="140321"/>
            <a:ext cx="955509" cy="768399"/>
          </a:xfrm>
          <a:prstGeom prst="rect">
            <a:avLst/>
          </a:prstGeom>
        </p:spPr>
      </p:pic>
      <p:cxnSp>
        <p:nvCxnSpPr>
          <p:cNvPr id="4" name="Curved Connector 64">
            <a:extLst>
              <a:ext uri="{FF2B5EF4-FFF2-40B4-BE49-F238E27FC236}">
                <a16:creationId xmlns:a16="http://schemas.microsoft.com/office/drawing/2014/main" id="{36CD6169-9F9F-F94A-BF6F-E0976A1B65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6325" y="3536521"/>
            <a:ext cx="1637109" cy="1154906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5" name="Curved Connector 64">
            <a:extLst>
              <a:ext uri="{FF2B5EF4-FFF2-40B4-BE49-F238E27FC236}">
                <a16:creationId xmlns:a16="http://schemas.microsoft.com/office/drawing/2014/main" id="{A48BF813-909B-CC45-A896-7006E5138B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4971" y="4159871"/>
            <a:ext cx="1637109" cy="1154906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82E23D99-4C10-574A-AF5C-41F6985A5B81}"/>
              </a:ext>
            </a:extLst>
          </p:cNvPr>
          <p:cNvSpPr txBox="1">
            <a:spLocks/>
          </p:cNvSpPr>
          <p:nvPr/>
        </p:nvSpPr>
        <p:spPr>
          <a:xfrm>
            <a:off x="611560" y="5445224"/>
            <a:ext cx="424321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1200"/>
              </a:spcBef>
              <a:defRPr/>
            </a:pPr>
            <a:r>
              <a:rPr lang="cs-CZ" sz="2000" b="0" i="1" dirty="0" smtClean="0">
                <a:solidFill>
                  <a:schemeClr val="tx1"/>
                </a:solidFill>
                <a:latin typeface="Arial"/>
              </a:rPr>
              <a:t>Kohezní politika </a:t>
            </a:r>
            <a:r>
              <a:rPr lang="en-GB" sz="2000" b="0" i="1" dirty="0" smtClean="0">
                <a:solidFill>
                  <a:schemeClr val="tx1"/>
                </a:solidFill>
                <a:latin typeface="Arial"/>
              </a:rPr>
              <a:t>EU </a:t>
            </a:r>
            <a:endParaRPr lang="en-GB" sz="2000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F8B3D52-FA13-9D4D-9E3E-2E1A8908F655}"/>
              </a:ext>
            </a:extLst>
          </p:cNvPr>
          <p:cNvGrpSpPr/>
          <p:nvPr/>
        </p:nvGrpSpPr>
        <p:grpSpPr>
          <a:xfrm>
            <a:off x="1043608" y="2564904"/>
            <a:ext cx="3294031" cy="2554820"/>
            <a:chOff x="727232" y="1916832"/>
            <a:chExt cx="4060922" cy="30499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B07F8B-F2D4-CF41-8563-2A2FC2EF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2" y="2461907"/>
              <a:ext cx="404300" cy="4679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4D9181-B9F6-2D4A-8176-2262CCC05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69" y="2461907"/>
              <a:ext cx="404300" cy="4679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D612D8-735E-2141-A152-C25F7C5F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106" y="2461907"/>
              <a:ext cx="404300" cy="4679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1ABBB5-3330-B940-AE3E-AFE96AC39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543" y="2461907"/>
              <a:ext cx="404300" cy="4679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0B1B6A-33A7-7B42-A14C-A04BE135A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980" y="2461907"/>
              <a:ext cx="404300" cy="467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18681D-2F74-F145-B73C-BC7C3591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417" y="2461907"/>
              <a:ext cx="404300" cy="467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710BE1-ADC3-5242-BC76-E3551047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854" y="2461907"/>
              <a:ext cx="404300" cy="4679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6B5CFB2-4562-9D43-A293-76041A1D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2" y="3475063"/>
              <a:ext cx="404300" cy="4679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412C1C-6030-3746-8636-A784FBF2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69" y="3475063"/>
              <a:ext cx="404300" cy="4679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417B41C-966F-A74D-A8E8-5BD34ECAC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106" y="3475063"/>
              <a:ext cx="404300" cy="4679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86B8073-FDBD-D745-ABFB-4B8352533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543" y="3475063"/>
              <a:ext cx="404300" cy="4679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282930B-F46C-464A-B868-F44730E06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980" y="3475063"/>
              <a:ext cx="404300" cy="46796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ECB1789-F202-0649-A851-019976801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417" y="3475063"/>
              <a:ext cx="404300" cy="4679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847E29F-AA25-6043-B899-797E1D4F6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854" y="3475063"/>
              <a:ext cx="404300" cy="46796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8A25BBC-1C04-6E44-8D81-70711CFA4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854" y="4475403"/>
              <a:ext cx="404300" cy="46796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E814146-96FB-9843-AC82-AD4C9E06E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52" y="4488219"/>
              <a:ext cx="404300" cy="46796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A1752C-73CB-BA4A-B681-B7DEA4F18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272" y="4488219"/>
              <a:ext cx="404300" cy="46796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F5872A5-5C1D-C04B-B747-E8C9C46B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792" y="4488219"/>
              <a:ext cx="404300" cy="46796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BF1A6A8-94DB-CB41-B0E2-5F1FEC0B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313" y="4482921"/>
              <a:ext cx="404300" cy="4679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46ED24D-69E3-8E4D-9667-B04787BC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834" y="4469466"/>
              <a:ext cx="429628" cy="49728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4062611-95D7-D047-9428-7B2BCDAD5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2" y="4482920"/>
              <a:ext cx="404300" cy="46796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CA63605-4B77-D641-B067-7538B8E74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701" y="1916832"/>
              <a:ext cx="404300" cy="46796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E9A1B5-75C2-614F-8EC8-2C8C16AF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138" y="1916832"/>
              <a:ext cx="404300" cy="46796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D13A4B7-BF7A-C24C-AE86-30FCD963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575" y="1916832"/>
              <a:ext cx="404300" cy="46796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72CDDAA-4AEF-974A-A02B-F1B17F3C0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012" y="1916832"/>
              <a:ext cx="404300" cy="46796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E046A05-092C-BC4E-81D3-C30D192C7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49" y="1916832"/>
              <a:ext cx="404300" cy="46796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D3795B2-C622-D542-BE13-B1CB0E5D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86" y="1916832"/>
              <a:ext cx="404300" cy="46796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4176798-A1A0-1841-BEFE-B54794303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99" y="2971613"/>
              <a:ext cx="404300" cy="46796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21C6D75-9133-C644-BA30-E7FCD9705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136" y="2971613"/>
              <a:ext cx="404300" cy="46796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1FFC786-BEF1-4E44-9AB8-4663F6348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573" y="2971613"/>
              <a:ext cx="404300" cy="4679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5CE4895-92DF-A647-B7AF-F1335C58C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010" y="2971613"/>
              <a:ext cx="404300" cy="467969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27928B8-69A4-D441-82C3-612F53F4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47" y="2971613"/>
              <a:ext cx="404300" cy="46796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5A93469-628C-2144-8DE1-E9D3C415F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84" y="2971613"/>
              <a:ext cx="404300" cy="46796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9CFE6CA-1408-EF43-BE57-BA4E01BA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678" y="3984769"/>
              <a:ext cx="404300" cy="46796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F5AD332-F22B-D44C-B072-5F1A5516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115" y="3984769"/>
              <a:ext cx="404300" cy="46796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16361E5-95C7-4F44-98D4-20EDB5E20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552" y="3984769"/>
              <a:ext cx="404300" cy="46796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648A249F-1A7F-1F43-BE56-DC9D56ED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989" y="3984769"/>
              <a:ext cx="404300" cy="46796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B5372F5-E4EF-054D-9E72-572ADBCD3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426" y="3984769"/>
              <a:ext cx="404300" cy="46796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A06BB8E-5C9F-7349-9B0B-CDDD3B13B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863" y="3984769"/>
              <a:ext cx="404300" cy="46796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F71EB54-A929-6B4A-9F4C-9D1BC225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12797" y="4656888"/>
              <a:ext cx="103701" cy="120032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F3C40BB-9414-AD40-B6BB-1C3839F3C05A}"/>
              </a:ext>
            </a:extLst>
          </p:cNvPr>
          <p:cNvSpPr txBox="1"/>
          <p:nvPr/>
        </p:nvSpPr>
        <p:spPr>
          <a:xfrm>
            <a:off x="5364088" y="2566648"/>
            <a:ext cx="289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</a:t>
            </a:r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</a:t>
            </a:r>
            <a:r>
              <a:rPr lang="cs-CZ" sz="1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tice</a:t>
            </a:r>
            <a:r>
              <a:rPr lang="cs-CZ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růst a zaměstnanost</a:t>
            </a:r>
          </a:p>
          <a:p>
            <a:r>
              <a:rPr lang="en-US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 </a:t>
            </a:r>
            <a:r>
              <a:rPr lang="cs-CZ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</a:t>
            </a:r>
            <a:endParaRPr lang="en-GB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03522B-92BA-6740-A0FD-2051238FBD9D}"/>
              </a:ext>
            </a:extLst>
          </p:cNvPr>
          <p:cNvSpPr txBox="1"/>
          <p:nvPr/>
        </p:nvSpPr>
        <p:spPr>
          <a:xfrm>
            <a:off x="5367538" y="3500934"/>
            <a:ext cx="342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en-US" sz="1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</a:p>
          <a:p>
            <a:r>
              <a:rPr lang="en-US" sz="1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4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vropská</a:t>
            </a:r>
            <a:r>
              <a:rPr lang="cs-CZ" sz="1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územní spolupráce (EÚS)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10.2 </a:t>
            </a:r>
            <a:r>
              <a:rPr lang="cs-CZ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007B31-EB2E-D245-BAFE-25BC7F8E1B58}"/>
              </a:ext>
            </a:extLst>
          </p:cNvPr>
          <p:cNvSpPr txBox="1"/>
          <p:nvPr/>
        </p:nvSpPr>
        <p:spPr>
          <a:xfrm>
            <a:off x="5364088" y="5459842"/>
            <a:ext cx="273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EE6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US" sz="1600" b="1" dirty="0">
                <a:solidFill>
                  <a:srgbClr val="EE6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EE6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600" b="1" dirty="0" smtClean="0">
                <a:solidFill>
                  <a:srgbClr val="EE6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UROPE</a:t>
            </a:r>
            <a:endParaRPr lang="en-US" sz="1600" b="1" dirty="0">
              <a:solidFill>
                <a:srgbClr val="EE6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EE6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359 m</a:t>
            </a:r>
            <a:endParaRPr lang="en-GB" sz="2000" b="1" dirty="0">
              <a:solidFill>
                <a:srgbClr val="EE6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88548D9D-AF50-7144-AAEF-74388822A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486">
            <a:off x="3491742" y="5194955"/>
            <a:ext cx="1748638" cy="4571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6602127-0876-384A-9391-AEFA7F48CD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13" y="5095318"/>
            <a:ext cx="1113211" cy="368496"/>
          </a:xfrm>
          <a:prstGeom prst="rect">
            <a:avLst/>
          </a:prstGeom>
        </p:spPr>
      </p:pic>
      <p:sp>
        <p:nvSpPr>
          <p:cNvPr id="54" name="Title 2"/>
          <p:cNvSpPr txBox="1">
            <a:spLocks/>
          </p:cNvSpPr>
          <p:nvPr/>
        </p:nvSpPr>
        <p:spPr>
          <a:xfrm>
            <a:off x="1066355" y="74825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Program pro programy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62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6048672" cy="568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t="32114" r="26620" b="36843"/>
          <a:stretch/>
        </p:blipFill>
        <p:spPr>
          <a:xfrm>
            <a:off x="251520" y="2785243"/>
            <a:ext cx="2360777" cy="2360778"/>
          </a:xfrm>
          <a:prstGeom prst="ellipse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Geografické vymezení programu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89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" y="2793735"/>
            <a:ext cx="2708093" cy="2435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34" y="1628800"/>
            <a:ext cx="2708093" cy="2435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708093" cy="2435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1434824" cy="1660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28" y="2636912"/>
            <a:ext cx="1438581" cy="1660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96" y="2636912"/>
            <a:ext cx="1438581" cy="1660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73" y="2636912"/>
            <a:ext cx="1438581" cy="166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7C73EF-079C-6244-A780-BD6B97768F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5184"/>
            <a:ext cx="3046029" cy="7186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Tematické vymezení programu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40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408" cy="562074"/>
          </a:xfrm>
        </p:spPr>
        <p:txBody>
          <a:bodyPr/>
          <a:lstStyle/>
          <a:p>
            <a:r>
              <a:rPr lang="cs-CZ" sz="2800" dirty="0" err="1" smtClean="0"/>
              <a:t>Interreg</a:t>
            </a:r>
            <a:r>
              <a:rPr lang="cs-CZ" sz="2800" dirty="0" smtClean="0"/>
              <a:t> EUROPE - priority</a:t>
            </a:r>
            <a:endParaRPr lang="cs-CZ" sz="2800" dirty="0"/>
          </a:p>
        </p:txBody>
      </p:sp>
      <p:sp>
        <p:nvSpPr>
          <p:cNvPr id="4" name="Rectangle 8"/>
          <p:cNvSpPr/>
          <p:nvPr/>
        </p:nvSpPr>
        <p:spPr>
          <a:xfrm>
            <a:off x="251520" y="1768252"/>
            <a:ext cx="4176464" cy="22505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1.1. Posílení </a:t>
            </a:r>
            <a:r>
              <a:rPr lang="cs-CZ" sz="1200" dirty="0">
                <a:solidFill>
                  <a:schemeClr val="bg1"/>
                </a:solidFill>
              </a:rPr>
              <a:t>výzkumné a inovační infrastruktury a </a:t>
            </a:r>
            <a:r>
              <a:rPr lang="cs-CZ" sz="1200" dirty="0" smtClean="0">
                <a:solidFill>
                  <a:schemeClr val="bg1"/>
                </a:solidFill>
              </a:rPr>
              <a:t>kapacity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1.2. Podpora </a:t>
            </a:r>
            <a:r>
              <a:rPr lang="cs-CZ" sz="1200" dirty="0">
                <a:solidFill>
                  <a:schemeClr val="bg1"/>
                </a:solidFill>
              </a:rPr>
              <a:t>inovativních řetězců „inteligentní specializace“ a inovačních příležitostí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4008" y="1772816"/>
            <a:ext cx="4248472" cy="22413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Podpora MSP v růstu, rozvoji a aktivitě na poli inovací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1520" y="4221088"/>
            <a:ext cx="4176464" cy="20882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bg1"/>
                </a:solidFill>
              </a:rPr>
              <a:t>3.1. Posun </a:t>
            </a:r>
            <a:r>
              <a:rPr lang="cs-CZ" sz="1200" dirty="0">
                <a:solidFill>
                  <a:schemeClr val="bg1"/>
                </a:solidFill>
              </a:rPr>
              <a:t>k nízkouhlíkovému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644008" y="4221088"/>
            <a:ext cx="4248472" cy="2088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4.1. Zachování</a:t>
            </a:r>
            <a:r>
              <a:rPr lang="cs-CZ" sz="1200" dirty="0">
                <a:solidFill>
                  <a:schemeClr val="bg1"/>
                </a:solidFill>
              </a:rPr>
              <a:t>, ochrana a rozvoj přírodního a kulturního dědictví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4.2. Efektivní </a:t>
            </a:r>
            <a:r>
              <a:rPr lang="cs-CZ" sz="1200" dirty="0">
                <a:solidFill>
                  <a:schemeClr val="bg1"/>
                </a:solidFill>
              </a:rPr>
              <a:t>využívání zdrojů, ekologický růst a inovace, řízení dopadů na životní prostředí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9"/>
          <p:cNvSpPr>
            <a:spLocks noChangeArrowheads="1"/>
          </p:cNvSpPr>
          <p:nvPr/>
        </p:nvSpPr>
        <p:spPr bwMode="auto">
          <a:xfrm>
            <a:off x="683568" y="2132856"/>
            <a:ext cx="325755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fr-FR" sz="900" dirty="0">
              <a:solidFill>
                <a:srgbClr val="00316E"/>
              </a:solidFill>
            </a:endParaRPr>
          </a:p>
          <a:p>
            <a:r>
              <a:rPr lang="cs-CZ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Vzájemné učení </a:t>
            </a:r>
            <a:br>
              <a:rPr lang="cs-CZ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cílem zlepšení politik</a:t>
            </a:r>
            <a:endParaRPr lang="en-GB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85240"/>
            <a:ext cx="1764748" cy="20319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3789854" y="4121106"/>
            <a:ext cx="16008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0" dirty="0" smtClean="0">
                <a:solidFill>
                  <a:srgbClr val="FFFFFF"/>
                </a:solidFill>
                <a:latin typeface="Arial"/>
              </a:rPr>
              <a:t>Řídící orgány programů SF (hl. cílová skupina)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13" y="3485240"/>
            <a:ext cx="1764748" cy="20319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5661913" y="4163250"/>
            <a:ext cx="17647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0" dirty="0" smtClean="0">
                <a:solidFill>
                  <a:srgbClr val="FFFFFF"/>
                </a:solidFill>
                <a:latin typeface="Arial"/>
              </a:rPr>
              <a:t>Veřejné regionální/ národní místní orgány (kraje)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56" y="1792253"/>
            <a:ext cx="1764748" cy="2031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4675856" y="2470263"/>
            <a:ext cx="17647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0" dirty="0" smtClean="0">
                <a:solidFill>
                  <a:srgbClr val="FFFFFF"/>
                </a:solidFill>
                <a:latin typeface="Arial"/>
              </a:rPr>
              <a:t>Veřejnoprávní subjekty (agentury), soukromé neziskové 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56533" cy="678252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395536" y="40466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Program pro tvůrce politik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38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2349</TotalTime>
  <Words>851</Words>
  <Application>Microsoft Office PowerPoint</Application>
  <PresentationFormat>Předvádění na obrazovce (4:3)</PresentationFormat>
  <Paragraphs>217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33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1_CONTENT page</vt:lpstr>
      <vt:lpstr>Interreg EUROPE</vt:lpstr>
      <vt:lpstr>Přehled</vt:lpstr>
      <vt:lpstr>Základní charakteristika programu</vt:lpstr>
      <vt:lpstr>O čem je program?</vt:lpstr>
      <vt:lpstr>Prezentace aplikace PowerPoint</vt:lpstr>
      <vt:lpstr>Geografické vymezení programu</vt:lpstr>
      <vt:lpstr>Tematické vymezení programu</vt:lpstr>
      <vt:lpstr>Interreg EUROPE - priority</vt:lpstr>
      <vt:lpstr>Prezentace aplikace PowerPoint</vt:lpstr>
      <vt:lpstr>Podporované aktivity</vt:lpstr>
      <vt:lpstr>Zaměření programu </vt:lpstr>
      <vt:lpstr>A/ Platformy – policy learning platform</vt:lpstr>
      <vt:lpstr>Join our community</vt:lpstr>
      <vt:lpstr>Výměna dobrých praxí</vt:lpstr>
      <vt:lpstr>B/ Projekty: jak fungují</vt:lpstr>
      <vt:lpstr>B/ Projekty: implementace ve 2 fázích</vt:lpstr>
      <vt:lpstr>B/ Partnerství - požadavky</vt:lpstr>
      <vt:lpstr>B/ Projekty: kdo je způsobilý?</vt:lpstr>
      <vt:lpstr>B/ Projekty: co financujeme?</vt:lpstr>
      <vt:lpstr>Projekty: co financujeme?</vt:lpstr>
      <vt:lpstr>Současný stav programu</vt:lpstr>
      <vt:lpstr>Platformy - aktivity</vt:lpstr>
      <vt:lpstr>Přehled projektů – po 3 výzvách </vt:lpstr>
      <vt:lpstr>Partněři ve schválených projektech</vt:lpstr>
      <vt:lpstr>Česká republika ve 3. výzvách – 26 partnerů</vt:lpstr>
      <vt:lpstr>Projekty: geografické pokrytí</vt:lpstr>
      <vt:lpstr>Projekty: zapojení jednotlivých zemí</vt:lpstr>
      <vt:lpstr>Přehled projektů</vt:lpstr>
      <vt:lpstr>Příklady řešených témat ve 3 výzvách</vt:lpstr>
      <vt:lpstr>Příklady řešených témat ve 3 výzvách</vt:lpstr>
      <vt:lpstr> Interreg Europe: specifický program</vt:lpstr>
      <vt:lpstr>Více informací?</vt:lpstr>
      <vt:lpstr>Děkuji!   Alice Kovandová Odbor evropské územní spolupráce Ministerstvo pro místní rozvoj E-mail: alice.kovandova@mmr.cz WEB: www.dotaceEU.cz www.interreg-europe.eu tel.: 224 862 254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Štollová Alice</cp:lastModifiedBy>
  <cp:revision>195</cp:revision>
  <cp:lastPrinted>2018-03-21T18:06:01Z</cp:lastPrinted>
  <dcterms:created xsi:type="dcterms:W3CDTF">2015-05-28T10:02:20Z</dcterms:created>
  <dcterms:modified xsi:type="dcterms:W3CDTF">2018-05-04T08:31:12Z</dcterms:modified>
</cp:coreProperties>
</file>