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370" r:id="rId5"/>
    <p:sldId id="260" r:id="rId6"/>
    <p:sldId id="379" r:id="rId7"/>
    <p:sldId id="371" r:id="rId8"/>
    <p:sldId id="372" r:id="rId9"/>
    <p:sldId id="378" r:id="rId10"/>
    <p:sldId id="374" r:id="rId11"/>
    <p:sldId id="315" r:id="rId12"/>
    <p:sldId id="393" r:id="rId13"/>
    <p:sldId id="394" r:id="rId14"/>
    <p:sldId id="324" r:id="rId15"/>
    <p:sldId id="375" r:id="rId16"/>
    <p:sldId id="376" r:id="rId17"/>
    <p:sldId id="392" r:id="rId18"/>
    <p:sldId id="364" r:id="rId19"/>
    <p:sldId id="390" r:id="rId20"/>
    <p:sldId id="388" r:id="rId21"/>
    <p:sldId id="381" r:id="rId22"/>
    <p:sldId id="382" r:id="rId23"/>
    <p:sldId id="383" r:id="rId24"/>
    <p:sldId id="354" r:id="rId25"/>
    <p:sldId id="289" r:id="rId26"/>
    <p:sldId id="385" r:id="rId27"/>
    <p:sldId id="386" r:id="rId28"/>
    <p:sldId id="387" r:id="rId29"/>
    <p:sldId id="325" r:id="rId30"/>
    <p:sldId id="269" r:id="rId31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15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30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45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6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763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916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068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221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anová Helena" initials="MH" lastIdx="13" clrIdx="0"/>
  <p:cmAuthor id="7" name="mikhel" initials="HM" lastIdx="1" clrIdx="7"/>
  <p:cmAuthor id="1" name="Eva Buršíková" initials="EB" lastIdx="7" clrIdx="1"/>
  <p:cmAuthor id="8" name="Linda Prokešová" initials="LP" lastIdx="1" clrIdx="8"/>
  <p:cmAuthor id="2" name="Svobodová Michaela" initials="SM" lastIdx="15" clrIdx="2"/>
  <p:cmAuthor id="3" name="Jiří Čížek" initials="JČ" lastIdx="8" clrIdx="3"/>
  <p:cmAuthor id="4" name="Šimlová Markéta" initials="ŠM" lastIdx="2" clrIdx="4"/>
  <p:cmAuthor id="5" name="Work" initials="W." lastIdx="16" clrIdx="5"/>
  <p:cmAuthor id="6" name="*" initials="*" lastIdx="4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93C6"/>
    <a:srgbClr val="4F81BD"/>
    <a:srgbClr val="000099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40" autoAdjust="0"/>
    <p:restoredTop sz="84096" autoAdjust="0"/>
  </p:normalViewPr>
  <p:slideViewPr>
    <p:cSldViewPr>
      <p:cViewPr varScale="1">
        <p:scale>
          <a:sx n="110" d="100"/>
          <a:sy n="110" d="100"/>
        </p:scale>
        <p:origin x="215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6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3306" y="8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ospet\Desktop\MV\Tabulka%20MV%20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  <c:perspective val="6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3.1515161509832232E-2"/>
          <c:w val="0.91439872486465668"/>
          <c:h val="0.88305487758304635"/>
        </c:manualLayout>
      </c:layout>
      <c:pie3DChart>
        <c:varyColors val="1"/>
        <c:ser>
          <c:idx val="0"/>
          <c:order val="0"/>
          <c:explosion val="19"/>
          <c:dPt>
            <c:idx val="0"/>
            <c:bubble3D val="0"/>
            <c:spPr>
              <a:solidFill>
                <a:srgbClr val="FF330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4638-4E2C-AF83-22551087D27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4638-4E2C-AF83-22551087D27B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5-4638-4E2C-AF83-22551087D27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7-4638-4E2C-AF83-22551087D27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9-4638-4E2C-AF83-22551087D27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B-4638-4E2C-AF83-22551087D27B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D-4638-4E2C-AF83-22551087D27B}"/>
              </c:ext>
            </c:extLst>
          </c:dPt>
          <c:dPt>
            <c:idx val="7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F-4638-4E2C-AF83-22551087D27B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1-4638-4E2C-AF83-22551087D27B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3-4638-4E2C-AF83-22551087D27B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5-4638-4E2C-AF83-22551087D27B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7-4638-4E2C-AF83-22551087D27B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9-4638-4E2C-AF83-22551087D27B}"/>
              </c:ext>
            </c:extLst>
          </c:dPt>
          <c:dLbls>
            <c:dLbl>
              <c:idx val="0"/>
              <c:layout>
                <c:manualLayout>
                  <c:x val="-6.4972544358703213E-2"/>
                  <c:y val="0.10351528993108576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638-4E2C-AF83-22551087D27B}"/>
                </c:ext>
              </c:extLst>
            </c:dLbl>
            <c:dLbl>
              <c:idx val="1"/>
              <c:layout>
                <c:manualLayout>
                  <c:x val="5.0778225418825866E-2"/>
                  <c:y val="9.2747850026335243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4638-4E2C-AF83-22551087D27B}"/>
                </c:ext>
              </c:extLst>
            </c:dLbl>
            <c:dLbl>
              <c:idx val="2"/>
              <c:layout>
                <c:manualLayout>
                  <c:x val="-6.5342969753642066E-2"/>
                  <c:y val="-0.234366825563330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4638-4E2C-AF83-22551087D27B}"/>
                </c:ext>
              </c:extLst>
            </c:dLbl>
            <c:dLbl>
              <c:idx val="3"/>
              <c:layout>
                <c:manualLayout>
                  <c:x val="7.696913024606658E-2"/>
                  <c:y val="2.841054648944598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4638-4E2C-AF83-22551087D27B}"/>
                </c:ext>
              </c:extLst>
            </c:dLbl>
            <c:dLbl>
              <c:idx val="4"/>
              <c:layout>
                <c:manualLayout>
                  <c:x val="2.2057614607275091E-2"/>
                  <c:y val="3.801020656566310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4638-4E2C-AF83-22551087D27B}"/>
                </c:ext>
              </c:extLst>
            </c:dLbl>
            <c:dLbl>
              <c:idx val="5"/>
              <c:layout>
                <c:manualLayout>
                  <c:x val="-3.0138341475351098E-2"/>
                  <c:y val="2.573630235512297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4638-4E2C-AF83-22551087D27B}"/>
                </c:ext>
              </c:extLst>
            </c:dLbl>
            <c:dLbl>
              <c:idx val="6"/>
              <c:layout>
                <c:manualLayout>
                  <c:x val="-6.7228189151161924E-2"/>
                  <c:y val="-3.271217573351408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4638-4E2C-AF83-22551087D27B}"/>
                </c:ext>
              </c:extLst>
            </c:dLbl>
            <c:dLbl>
              <c:idx val="7"/>
              <c:layout>
                <c:manualLayout>
                  <c:x val="8.3120242600085645E-2"/>
                  <c:y val="-0.1546396498076863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4638-4E2C-AF83-22551087D27B}"/>
                </c:ext>
              </c:extLst>
            </c:dLbl>
            <c:dLbl>
              <c:idx val="8"/>
              <c:layout>
                <c:manualLayout>
                  <c:x val="-4.5144473477996161E-2"/>
                  <c:y val="2.41976161074300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4638-4E2C-AF83-22551087D27B}"/>
                </c:ext>
              </c:extLst>
            </c:dLbl>
            <c:dLbl>
              <c:idx val="9"/>
              <c:layout>
                <c:manualLayout>
                  <c:x val="-4.5456987132990172E-2"/>
                  <c:y val="-1.528045925119393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4638-4E2C-AF83-22551087D27B}"/>
                </c:ext>
              </c:extLst>
            </c:dLbl>
            <c:dLbl>
              <c:idx val="10"/>
              <c:layout>
                <c:manualLayout>
                  <c:x val="-8.6229474571829029E-2"/>
                  <c:y val="-6.6208294548714117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4638-4E2C-AF83-22551087D27B}"/>
                </c:ext>
              </c:extLst>
            </c:dLbl>
            <c:dLbl>
              <c:idx val="11"/>
              <c:layout>
                <c:manualLayout>
                  <c:x val="-3.0197534964067338E-2"/>
                  <c:y val="-0.1649689067112816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7-4638-4E2C-AF83-22551087D27B}"/>
                </c:ext>
              </c:extLst>
            </c:dLbl>
            <c:dLbl>
              <c:idx val="12"/>
              <c:layout>
                <c:manualLayout>
                  <c:x val="0.10228704763735828"/>
                  <c:y val="0.1057182439041662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9-4638-4E2C-AF83-22551087D27B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Graf!$A$2:$A$14</c:f>
              <c:strCache>
                <c:ptCount val="13"/>
                <c:pt idx="0">
                  <c:v>MMR</c:v>
                </c:pt>
                <c:pt idx="1">
                  <c:v>CRR</c:v>
                </c:pt>
                <c:pt idx="2">
                  <c:v>MF</c:v>
                </c:pt>
                <c:pt idx="3">
                  <c:v>MPSV</c:v>
                </c:pt>
                <c:pt idx="4">
                  <c:v>MŽP</c:v>
                </c:pt>
                <c:pt idx="5">
                  <c:v>ÚV ČR</c:v>
                </c:pt>
                <c:pt idx="6">
                  <c:v>TA ČR</c:v>
                </c:pt>
                <c:pt idx="7">
                  <c:v>RRRS</c:v>
                </c:pt>
                <c:pt idx="8">
                  <c:v>RSK</c:v>
                </c:pt>
                <c:pt idx="9">
                  <c:v>Řízení ITI</c:v>
                </c:pt>
                <c:pt idx="10">
                  <c:v>ZS ITI</c:v>
                </c:pt>
                <c:pt idx="11">
                  <c:v>Výzva č. 4 </c:v>
                </c:pt>
                <c:pt idx="12">
                  <c:v>Nezavazkováno</c:v>
                </c:pt>
              </c:strCache>
            </c:strRef>
          </c:cat>
          <c:val>
            <c:numRef>
              <c:f>Graf!$B$2:$B$14</c:f>
              <c:numCache>
                <c:formatCode>#,##0.00</c:formatCode>
                <c:ptCount val="13"/>
                <c:pt idx="0">
                  <c:v>1863061044.1700001</c:v>
                </c:pt>
                <c:pt idx="1">
                  <c:v>191008541.21000001</c:v>
                </c:pt>
                <c:pt idx="2">
                  <c:v>1306807277.8700001</c:v>
                </c:pt>
                <c:pt idx="3">
                  <c:v>46723545</c:v>
                </c:pt>
                <c:pt idx="4">
                  <c:v>10518000</c:v>
                </c:pt>
                <c:pt idx="5">
                  <c:v>16615974.199999999</c:v>
                </c:pt>
                <c:pt idx="6">
                  <c:v>18123900</c:v>
                </c:pt>
                <c:pt idx="7">
                  <c:v>947788888.81999993</c:v>
                </c:pt>
                <c:pt idx="8">
                  <c:v>98347508.189999998</c:v>
                </c:pt>
                <c:pt idx="9">
                  <c:v>106845369.58000001</c:v>
                </c:pt>
                <c:pt idx="10">
                  <c:v>59249754.399999999</c:v>
                </c:pt>
                <c:pt idx="11">
                  <c:v>23647572</c:v>
                </c:pt>
                <c:pt idx="12">
                  <c:v>1703179777.9100018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4638-4E2C-AF83-22551087D27B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011B55-3E90-4363-B8E4-CB3F66A1D3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340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6BD8E2-5944-4D84-9527-C218C616EDDC}" type="datetimeFigureOut">
              <a:rPr lang="cs-CZ"/>
              <a:pPr>
                <a:defRPr/>
              </a:pPr>
              <a:t>16.11.2018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6" y="4715710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1B4B67-C6B9-4C5E-B168-C4F4934E08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610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</a:t>
            </a:fld>
            <a:endParaRPr lang="cs-CZ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„Otevírání obálek“ – 19.11.2018</a:t>
            </a:r>
          </a:p>
          <a:p>
            <a:r>
              <a:rPr lang="cs-CZ" sz="1200" b="0" dirty="0" smtClean="0"/>
              <a:t>Projednána s EJ NOK v rámci  PS EVAL OPTP 12.12.2017</a:t>
            </a:r>
            <a:endParaRPr lang="cs-CZ" b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80969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Ředitelé odborů 22 (Neveselá) a 27</a:t>
            </a:r>
            <a:r>
              <a:rPr lang="cs-CZ" baseline="0" dirty="0" smtClean="0"/>
              <a:t> (Škorňa) připomínkovali</a:t>
            </a:r>
          </a:p>
          <a:p>
            <a:r>
              <a:rPr lang="cs-CZ" baseline="0" dirty="0" smtClean="0"/>
              <a:t>Připravena zadávací dokumentace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91132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!Pozor, ještě není s nikým projednána!</a:t>
            </a:r>
          </a:p>
          <a:p>
            <a:r>
              <a:rPr lang="cs-CZ" dirty="0" smtClean="0"/>
              <a:t>Projednání na PS Evaluace s EJ</a:t>
            </a:r>
            <a:r>
              <a:rPr lang="cs-CZ" baseline="0" dirty="0" smtClean="0"/>
              <a:t> NOK po interní komunikaci – termín…………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19633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cs-CZ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30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</a:t>
            </a:fld>
            <a:endParaRPr lang="cs-CZ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3</a:t>
            </a:fld>
            <a:endParaRPr lang="cs-CZ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5</a:t>
            </a:fld>
            <a:endParaRPr lang="cs-CZ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cs-CZ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cs-CZ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cs-CZ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cs-CZ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 userDrawn="1"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6" name="Obdélník 5"/>
          <p:cNvSpPr/>
          <p:nvPr userDrawn="1"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7" name="Obrázek 11" descr="mmr_cr_rgb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ek 6" descr="optp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ek 7" descr="eu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dnadpis 2"/>
          <p:cNvSpPr txBox="1">
            <a:spLocks/>
          </p:cNvSpPr>
          <p:nvPr userDrawn="1"/>
        </p:nvSpPr>
        <p:spPr>
          <a:xfrm>
            <a:off x="1403351" y="3141663"/>
            <a:ext cx="7208838" cy="1150937"/>
          </a:xfrm>
          <a:prstGeom prst="rect">
            <a:avLst/>
          </a:prstGeom>
        </p:spPr>
        <p:txBody>
          <a:bodyPr lIns="91431" tIns="45715" rIns="91431" bIns="45715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cs-CZ" sz="2600">
              <a:cs typeface="Arial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7056784" cy="1296144"/>
          </a:xfrm>
          <a:prstGeom prst="rect">
            <a:avLst/>
          </a:prstGeom>
        </p:spPr>
        <p:txBody>
          <a:bodyPr lIns="91431" tIns="45715" rIns="91431" bIns="45715"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Klepnutím lze upravit styl předlohy podnadpisů.</a:t>
            </a:r>
            <a:endParaRPr lang="cs-CZ" dirty="0"/>
          </a:p>
        </p:txBody>
      </p:sp>
      <p:sp>
        <p:nvSpPr>
          <p:cNvPr id="14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lIns="91431" tIns="45715" rIns="91431" bIns="45715"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Klepnutím lze upravit styl předlohy nadpisů.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13" name="Obdélník 12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608512"/>
          </a:xfrm>
          <a:prstGeom prst="rect">
            <a:avLst/>
          </a:prstGeom>
        </p:spPr>
        <p:txBody>
          <a:bodyPr lIns="91431" tIns="45715" rIns="91431" bIns="45715">
            <a:normAutofit/>
          </a:bodyPr>
          <a:lstStyle>
            <a:lvl1pPr algn="l"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en-US" dirty="0" smtClean="0"/>
              <a:t>Klepnutím lze upravit styly předlohy textu.</a:t>
            </a:r>
          </a:p>
        </p:txBody>
      </p:sp>
      <p:sp>
        <p:nvSpPr>
          <p:cNvPr id="5" name="Obdélník 4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504056"/>
          </a:xfrm>
          <a:prstGeom prst="rect">
            <a:avLst/>
          </a:prstGeom>
        </p:spPr>
        <p:txBody>
          <a:bodyPr lIns="91431" tIns="45715" rIns="91431" bIns="45715" anchor="t"/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2053" name="Obrázek 6" descr="opt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Obrázek 7" descr="eu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Obrázek 11" descr="mmr_cr_rgb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5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0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45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61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64" indent="-34286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39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8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Podnadpis 1"/>
          <p:cNvSpPr>
            <a:spLocks noGrp="1"/>
          </p:cNvSpPr>
          <p:nvPr>
            <p:ph type="subTitle" idx="1"/>
          </p:nvPr>
        </p:nvSpPr>
        <p:spPr bwMode="auto">
          <a:xfrm>
            <a:off x="683568" y="4437112"/>
            <a:ext cx="7776864" cy="1296144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cs-CZ" b="1" dirty="0" smtClean="0">
                <a:latin typeface="Arial" charset="0"/>
                <a:cs typeface="Arial" charset="0"/>
              </a:rPr>
              <a:t>20. listopadu 2018</a:t>
            </a:r>
          </a:p>
          <a:p>
            <a:pPr algn="ctr" eaLnBrk="1" hangingPunct="1"/>
            <a:r>
              <a:rPr lang="cs-CZ" b="1" dirty="0" smtClean="0">
                <a:latin typeface="Arial" charset="0"/>
                <a:cs typeface="Arial" charset="0"/>
              </a:rPr>
              <a:t>Praha</a:t>
            </a:r>
          </a:p>
        </p:txBody>
      </p:sp>
      <p:sp>
        <p:nvSpPr>
          <p:cNvPr id="4099" name="Nadpis 2"/>
          <p:cNvSpPr>
            <a:spLocks noGrp="1"/>
          </p:cNvSpPr>
          <p:nvPr>
            <p:ph type="title"/>
          </p:nvPr>
        </p:nvSpPr>
        <p:spPr bwMode="auto">
          <a:xfrm>
            <a:off x="683568" y="1988840"/>
            <a:ext cx="8003232" cy="2232248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cs-CZ" dirty="0" smtClean="0">
                <a:latin typeface="Arial" charset="0"/>
                <a:cs typeface="Arial" charset="0"/>
              </a:rPr>
              <a:t>8. zasedání Monitorovacího výboru Operačního programu Technická pomoc</a:t>
            </a:r>
            <a:br>
              <a:rPr lang="cs-CZ" dirty="0" smtClean="0">
                <a:latin typeface="Arial" charset="0"/>
                <a:cs typeface="Arial" charset="0"/>
              </a:rPr>
            </a:br>
            <a:r>
              <a:rPr lang="cs-CZ" dirty="0" smtClean="0">
                <a:latin typeface="Arial" charset="0"/>
                <a:cs typeface="Arial" charset="0"/>
              </a:rPr>
              <a:t>2014 - 2020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9779831"/>
              </p:ext>
            </p:extLst>
          </p:nvPr>
        </p:nvGraphicFramePr>
        <p:xfrm>
          <a:off x="395536" y="2492894"/>
          <a:ext cx="8196807" cy="2664297"/>
        </p:xfrm>
        <a:graphic>
          <a:graphicData uri="http://schemas.openxmlformats.org/drawingml/2006/table">
            <a:tbl>
              <a:tblPr/>
              <a:tblGrid>
                <a:gridCol w="963988">
                  <a:extLst>
                    <a:ext uri="{9D8B030D-6E8A-4147-A177-3AD203B41FA5}">
                      <a16:colId xmlns:a16="http://schemas.microsoft.com/office/drawing/2014/main" val="1868946816"/>
                    </a:ext>
                  </a:extLst>
                </a:gridCol>
                <a:gridCol w="1071421">
                  <a:extLst>
                    <a:ext uri="{9D8B030D-6E8A-4147-A177-3AD203B41FA5}">
                      <a16:colId xmlns:a16="http://schemas.microsoft.com/office/drawing/2014/main" val="3110760418"/>
                    </a:ext>
                  </a:extLst>
                </a:gridCol>
                <a:gridCol w="958182">
                  <a:extLst>
                    <a:ext uri="{9D8B030D-6E8A-4147-A177-3AD203B41FA5}">
                      <a16:colId xmlns:a16="http://schemas.microsoft.com/office/drawing/2014/main" val="3388258891"/>
                    </a:ext>
                  </a:extLst>
                </a:gridCol>
                <a:gridCol w="963988">
                  <a:extLst>
                    <a:ext uri="{9D8B030D-6E8A-4147-A177-3AD203B41FA5}">
                      <a16:colId xmlns:a16="http://schemas.microsoft.com/office/drawing/2014/main" val="2440094630"/>
                    </a:ext>
                  </a:extLst>
                </a:gridCol>
                <a:gridCol w="958182">
                  <a:extLst>
                    <a:ext uri="{9D8B030D-6E8A-4147-A177-3AD203B41FA5}">
                      <a16:colId xmlns:a16="http://schemas.microsoft.com/office/drawing/2014/main" val="4148916513"/>
                    </a:ext>
                  </a:extLst>
                </a:gridCol>
                <a:gridCol w="929146">
                  <a:extLst>
                    <a:ext uri="{9D8B030D-6E8A-4147-A177-3AD203B41FA5}">
                      <a16:colId xmlns:a16="http://schemas.microsoft.com/office/drawing/2014/main" val="3350555062"/>
                    </a:ext>
                  </a:extLst>
                </a:gridCol>
                <a:gridCol w="923338">
                  <a:extLst>
                    <a:ext uri="{9D8B030D-6E8A-4147-A177-3AD203B41FA5}">
                      <a16:colId xmlns:a16="http://schemas.microsoft.com/office/drawing/2014/main" val="1042571566"/>
                    </a:ext>
                  </a:extLst>
                </a:gridCol>
                <a:gridCol w="836231">
                  <a:extLst>
                    <a:ext uri="{9D8B030D-6E8A-4147-A177-3AD203B41FA5}">
                      <a16:colId xmlns:a16="http://schemas.microsoft.com/office/drawing/2014/main" val="2496664443"/>
                    </a:ext>
                  </a:extLst>
                </a:gridCol>
                <a:gridCol w="592331">
                  <a:extLst>
                    <a:ext uri="{9D8B030D-6E8A-4147-A177-3AD203B41FA5}">
                      <a16:colId xmlns:a16="http://schemas.microsoft.com/office/drawing/2014/main" val="1353663825"/>
                    </a:ext>
                  </a:extLst>
                </a:gridCol>
              </a:tblGrid>
              <a:tr h="9245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Alokace 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Vyúčtované žádosti o platbu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Autorizované Souhrnné žádosti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Certifikované prostředky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33003"/>
                  </a:ext>
                </a:extLst>
              </a:tr>
              <a:tr h="57179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%na alokaci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%na alokaci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EUR 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6601378"/>
                  </a:ext>
                </a:extLst>
              </a:tr>
              <a:tr h="389304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4 241,88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1 506,80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35,52%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1 443,01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34,02%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1 343,95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51,15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5037616"/>
                  </a:ext>
                </a:extLst>
              </a:tr>
              <a:tr h="389304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1 191,25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275,31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23,11%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261,35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21,94%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242,57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19,89%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527078"/>
                  </a:ext>
                </a:extLst>
              </a:tr>
              <a:tr h="389304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Celkem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5 433,13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1 782,11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32,80%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1 704,36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31,37%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1 586,52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28,76%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674007"/>
                  </a:ext>
                </a:extLst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91264" cy="504056"/>
          </a:xfrm>
        </p:spPr>
        <p:txBody>
          <a:bodyPr/>
          <a:lstStyle/>
          <a:p>
            <a:pPr algn="ctr"/>
            <a:r>
              <a:rPr lang="cs-CZ" dirty="0"/>
              <a:t>Aktuální informace o </a:t>
            </a:r>
            <a:r>
              <a:rPr lang="cs-CZ" dirty="0" smtClean="0"/>
              <a:t>čerpání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683568" y="5301208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/>
              <a:t>Data k 31. 10. 2018</a:t>
            </a:r>
          </a:p>
          <a:p>
            <a:r>
              <a:rPr lang="cs-CZ" sz="1000" i="1" dirty="0" smtClean="0"/>
              <a:t>Zdroj: MS2014+</a:t>
            </a:r>
            <a:endParaRPr lang="cs-CZ" sz="1000" i="1" dirty="0"/>
          </a:p>
        </p:txBody>
      </p:sp>
    </p:spTree>
    <p:extLst>
      <p:ext uri="{BB962C8B-B14F-4D97-AF65-F5344CB8AC3E}">
        <p14:creationId xmlns:p14="http://schemas.microsoft.com/office/powerpoint/2010/main" val="1574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ovéPole 6"/>
          <p:cNvSpPr txBox="1">
            <a:spLocks noChangeArrowheads="1"/>
          </p:cNvSpPr>
          <p:nvPr/>
        </p:nvSpPr>
        <p:spPr bwMode="auto">
          <a:xfrm>
            <a:off x="1039167" y="2708920"/>
            <a:ext cx="7056437" cy="156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>
            <a:spAutoFit/>
          </a:bodyPr>
          <a:lstStyle/>
          <a:p>
            <a:pPr algn="ctr"/>
            <a:r>
              <a:rPr lang="cs-CZ" sz="3200" b="1" dirty="0">
                <a:solidFill>
                  <a:srgbClr val="000099"/>
                </a:solidFill>
              </a:rPr>
              <a:t>4. </a:t>
            </a:r>
          </a:p>
          <a:p>
            <a:pPr algn="ctr"/>
            <a:r>
              <a:rPr lang="pt-BR" sz="3200" b="1" dirty="0">
                <a:solidFill>
                  <a:srgbClr val="000099"/>
                </a:solidFill>
              </a:rPr>
              <a:t>Aktuální informace o financování MS2014</a:t>
            </a:r>
            <a:r>
              <a:rPr lang="pt-BR" sz="3200" b="1" dirty="0" smtClean="0">
                <a:solidFill>
                  <a:srgbClr val="000099"/>
                </a:solidFill>
              </a:rPr>
              <a:t>+</a:t>
            </a:r>
            <a:r>
              <a:rPr lang="cs-CZ" sz="3200" b="1" dirty="0" smtClean="0">
                <a:solidFill>
                  <a:srgbClr val="000099"/>
                </a:solidFill>
              </a:rPr>
              <a:t> </a:t>
            </a:r>
            <a:endParaRPr lang="cs-CZ" sz="32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Stav policejního vyšetřování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b="1" dirty="0" smtClean="0"/>
              <a:t>Ukončeno</a:t>
            </a:r>
            <a:r>
              <a:rPr lang="cs-CZ" dirty="0" smtClean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Podezření ze spáchání trestného činu – policejní orgán </a:t>
            </a:r>
            <a:r>
              <a:rPr lang="cs-CZ" b="1" dirty="0" smtClean="0"/>
              <a:t>ODLOŽIL</a:t>
            </a:r>
            <a:r>
              <a:rPr lang="cs-CZ" dirty="0" smtClean="0"/>
              <a:t> §159 odst. 1 zákona č. 141/1961 Sb., trestního řádu, s odůvodněním, že „v dané věci nejde o podezření ze spáchání trestného činu“ a danou věc nešlo vyřídit </a:t>
            </a:r>
            <a:r>
              <a:rPr lang="cs-CZ" dirty="0" smtClean="0"/>
              <a:t>jinak</a:t>
            </a:r>
            <a:endParaRPr lang="cs-CZ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Č.j. NCOZ-1302-718/TC-2016-412100 ze dne 15. 6. 2018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1096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Zahájení financování projektů v PO2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cs-CZ" b="1" dirty="0" smtClean="0"/>
              <a:t>16. 11. 2018 </a:t>
            </a:r>
            <a:r>
              <a:rPr lang="cs-CZ" dirty="0" smtClean="0"/>
              <a:t>– odeslán dopis na EK</a:t>
            </a:r>
          </a:p>
          <a:p>
            <a:pPr marL="0" indent="0"/>
            <a:endParaRPr lang="cs-CZ" dirty="0" smtClean="0"/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Informace o stavu policejního vyšetřování</a:t>
            </a:r>
          </a:p>
          <a:p>
            <a:pPr marL="514350" indent="-514350">
              <a:buFont typeface="+mj-lt"/>
              <a:buAutoNum type="arabicPeriod"/>
            </a:pP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Informace o zahájení financování projektů v PO2 od 1. 1. 2019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13378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1042986" y="1700808"/>
            <a:ext cx="7058025" cy="2554535"/>
          </a:xfrm>
          <a:prstGeom prst="rect">
            <a:avLst/>
          </a:prstGeom>
          <a:noFill/>
        </p:spPr>
        <p:txBody>
          <a:bodyPr lIns="91431" tIns="45715" rIns="91431" bIns="45715">
            <a:spAutoFit/>
          </a:bodyPr>
          <a:lstStyle/>
          <a:p>
            <a:pPr algn="ctr">
              <a:defRPr/>
            </a:pPr>
            <a:r>
              <a:rPr lang="cs-CZ" sz="3200" b="1" dirty="0">
                <a:solidFill>
                  <a:srgbClr val="000099"/>
                </a:solidFill>
              </a:rPr>
              <a:t>5. </a:t>
            </a:r>
          </a:p>
          <a:p>
            <a:pPr marL="342864" indent="-342864" algn="ctr">
              <a:defRPr/>
            </a:pPr>
            <a:r>
              <a:rPr lang="es-ES" sz="3200" b="1" dirty="0">
                <a:solidFill>
                  <a:srgbClr val="000099"/>
                </a:solidFill>
              </a:rPr>
              <a:t>Roční vyhodnocení SRP (Strategického realizačního plánu) 2018 a projednání SRP na rok 2019 </a:t>
            </a:r>
            <a:endParaRPr lang="cs-CZ" sz="32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spcBef>
                <a:spcPts val="1200"/>
              </a:spcBef>
              <a:spcAft>
                <a:spcPts val="600"/>
              </a:spcAft>
            </a:pPr>
            <a:r>
              <a:rPr lang="cs-CZ" sz="2200" b="1" dirty="0">
                <a:solidFill>
                  <a:prstClr val="black"/>
                </a:solidFill>
              </a:rPr>
              <a:t>Roční vyhodnocení výzev </a:t>
            </a:r>
            <a:r>
              <a:rPr lang="cs-CZ" sz="2200" dirty="0">
                <a:solidFill>
                  <a:prstClr val="black"/>
                </a:solidFill>
              </a:rPr>
              <a:t> </a:t>
            </a:r>
          </a:p>
          <a:p>
            <a:pPr marL="85725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prstClr val="black"/>
                </a:solidFill>
              </a:rPr>
              <a:t>v </a:t>
            </a:r>
            <a:r>
              <a:rPr lang="cs-CZ" sz="2200" dirty="0" smtClean="0">
                <a:solidFill>
                  <a:prstClr val="black"/>
                </a:solidFill>
              </a:rPr>
              <a:t>OPTP jsou </a:t>
            </a:r>
            <a:r>
              <a:rPr lang="cs-CZ" sz="2200" dirty="0">
                <a:solidFill>
                  <a:prstClr val="black"/>
                </a:solidFill>
              </a:rPr>
              <a:t>již vyhlášeny všechny plánované výzvy</a:t>
            </a:r>
          </a:p>
          <a:p>
            <a:pPr marL="0" lvl="0" indent="0">
              <a:spcBef>
                <a:spcPts val="1200"/>
              </a:spcBef>
              <a:spcAft>
                <a:spcPts val="600"/>
              </a:spcAft>
            </a:pPr>
            <a:r>
              <a:rPr lang="cs-CZ" sz="2200" b="1" dirty="0">
                <a:solidFill>
                  <a:prstClr val="black"/>
                </a:solidFill>
              </a:rPr>
              <a:t>Roční plnění predikcí čerpání </a:t>
            </a:r>
            <a:endParaRPr lang="cs-CZ" sz="2200" b="1" dirty="0" smtClean="0">
              <a:solidFill>
                <a:prstClr val="black"/>
              </a:solidFill>
            </a:endParaRPr>
          </a:p>
          <a:p>
            <a:pPr marL="893763" lvl="0" indent="-447675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200" dirty="0" smtClean="0">
                <a:solidFill>
                  <a:prstClr val="black"/>
                </a:solidFill>
              </a:rPr>
              <a:t>predikce čerpání ve všech finančních stavech byly plněny (viz podklad Roční vyhodnocení)</a:t>
            </a:r>
            <a:endParaRPr lang="cs-CZ" sz="2200" dirty="0">
              <a:solidFill>
                <a:prstClr val="black"/>
              </a:solidFill>
            </a:endParaRPr>
          </a:p>
          <a:p>
            <a:pPr marL="0" lvl="0" indent="0">
              <a:spcBef>
                <a:spcPts val="1200"/>
              </a:spcBef>
              <a:spcAft>
                <a:spcPts val="600"/>
              </a:spcAft>
            </a:pPr>
            <a:r>
              <a:rPr lang="cs-CZ" sz="2200" b="1" dirty="0" smtClean="0">
                <a:solidFill>
                  <a:prstClr val="black"/>
                </a:solidFill>
              </a:rPr>
              <a:t>Roční </a:t>
            </a:r>
            <a:r>
              <a:rPr lang="cs-CZ" sz="2200" b="1" dirty="0">
                <a:solidFill>
                  <a:prstClr val="black"/>
                </a:solidFill>
              </a:rPr>
              <a:t>plnění predikcí indikátorů</a:t>
            </a:r>
          </a:p>
          <a:p>
            <a:pPr marL="893763" indent="-447675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200" dirty="0" smtClean="0">
                <a:solidFill>
                  <a:prstClr val="black"/>
                </a:solidFill>
              </a:rPr>
              <a:t>Indikátory jsou </a:t>
            </a:r>
            <a:r>
              <a:rPr lang="cs-CZ" sz="2200" dirty="0">
                <a:solidFill>
                  <a:prstClr val="black"/>
                </a:solidFill>
              </a:rPr>
              <a:t>postupně naplňovány, u některých je již nyní znatelné výrazné přeplnění cílových hodnot a bude nutné provést revizi hodnot.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Roční vyhodnocení SRP za rok 2018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0199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400" b="1" dirty="0" smtClean="0"/>
              <a:t>Harmonogram </a:t>
            </a:r>
            <a:r>
              <a:rPr lang="cs-CZ" sz="2400" b="1" dirty="0"/>
              <a:t>výzev</a:t>
            </a:r>
            <a:r>
              <a:rPr lang="cs-CZ" sz="2400" dirty="0"/>
              <a:t> – v OPTP nejsou připravovány žádné nové výzvy, všechny výzvy již vyhlášeny</a:t>
            </a:r>
          </a:p>
          <a:p>
            <a:pPr marL="457200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400" b="1" dirty="0"/>
              <a:t>Predikce čerpání na rok n až </a:t>
            </a:r>
            <a:r>
              <a:rPr lang="cs-CZ" sz="2400" b="1" dirty="0" smtClean="0"/>
              <a:t>n+3 </a:t>
            </a:r>
            <a:r>
              <a:rPr lang="cs-CZ" sz="2400" dirty="0" smtClean="0"/>
              <a:t>– v OPTP je odhadováno, že bude plněn limit N+3 pro rok 2019 a roky 2020 až 2022 (viz podklad SRP 2019)</a:t>
            </a:r>
            <a:endParaRPr lang="cs-CZ" sz="24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 sz="2400" b="1" dirty="0"/>
              <a:t>Predikce plnění hodnot indikátorů na rok n až n+3</a:t>
            </a:r>
            <a:r>
              <a:rPr lang="cs-CZ" sz="2400" dirty="0"/>
              <a:t> </a:t>
            </a:r>
            <a:r>
              <a:rPr lang="cs-CZ" sz="2400" dirty="0" smtClean="0"/>
              <a:t>– naplňování </a:t>
            </a:r>
            <a:r>
              <a:rPr lang="cs-CZ" sz="2400" dirty="0"/>
              <a:t>hodnot indikátorů probíhá </a:t>
            </a:r>
            <a:r>
              <a:rPr lang="cs-CZ" sz="2400" dirty="0" smtClean="0"/>
              <a:t>průběžně. </a:t>
            </a:r>
            <a:r>
              <a:rPr lang="cs-CZ" sz="2400" dirty="0"/>
              <a:t>Některé indikátory mají již svou cílovou hodnotu naplněnou a dochází k jejímu výraznému přeplnění.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SRP na rok </a:t>
            </a:r>
            <a:r>
              <a:rPr lang="cs-CZ" dirty="0" smtClean="0"/>
              <a:t>2019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210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5776595"/>
              </p:ext>
            </p:extLst>
          </p:nvPr>
        </p:nvGraphicFramePr>
        <p:xfrm>
          <a:off x="368085" y="1988840"/>
          <a:ext cx="8291512" cy="3625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5756">
                  <a:extLst>
                    <a:ext uri="{9D8B030D-6E8A-4147-A177-3AD203B41FA5}">
                      <a16:colId xmlns:a16="http://schemas.microsoft.com/office/drawing/2014/main" val="1549425566"/>
                    </a:ext>
                  </a:extLst>
                </a:gridCol>
                <a:gridCol w="4145756">
                  <a:extLst>
                    <a:ext uri="{9D8B030D-6E8A-4147-A177-3AD203B41FA5}">
                      <a16:colId xmlns:a16="http://schemas.microsoft.com/office/drawing/2014/main" val="28097641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Kód </a:t>
                      </a:r>
                      <a:r>
                        <a:rPr lang="cs-CZ" dirty="0" err="1" smtClean="0"/>
                        <a:t>RIMu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Název</a:t>
                      </a:r>
                      <a:r>
                        <a:rPr lang="cs-CZ" baseline="0" dirty="0" smtClean="0"/>
                        <a:t> 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8570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032851/OPTP/INC/00000000/APL/RIM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CSSF2014+ Vytěžování dat - Sestava SRP "Z012 SRP na rok 2019" - negeneruje se údaj pro IV čtvrtletí roku N+1 (tj. pro rok 2020)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508902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032723/OPTP/INC/00000000/APL/RIM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CSSF2014+ Vytěžování dat- SRP - špatně dotažené skutečnosti v SRP 2019_OPTP u SŽ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340569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032722/OPTP/HLV/00000000/RIM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CSSF2014+ Vytěžování dat- SRP - nelze generovat sestavy k SRP - vyskočí chybová hláška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49308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032698/OPTP/INC/00000000/APL/RIM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CSSF2014+ Vytěžování dat- v sestavě č. Z013 SRP na rok 2019 - pro členy MV OPTP se na str. 5 nevygeneruje graf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29874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032566/OPTP/INC/00000000/APL/RIM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CSSF2014+ SRP na rok 2019 - nejsou dotahovány částky u sloupce "Stav čerpání roku N-1"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361969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032387/OPTP/INC/00000000/APL/RIM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CSSF2014+ - Vytěžování dat - v sestavě číslo "Z005b - Roční vyhodnocení SRP (tisková verze pro MV) se negeneruje údaj Finanční prostředky v žádostech o průběžnou platbu odeslanou do EK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21376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032467/OPTP/INC/00000000/APL/RIM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CSSF2014+ Program - Indikátory - Skutečnosti indikátorů vyplňované ŘO na SC a kopírované na výzvu - z důvodu chyby nelze uložit </a:t>
                      </a:r>
                      <a:r>
                        <a:rPr lang="cs-C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hodnotu indikátor 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č. </a:t>
                      </a:r>
                      <a:r>
                        <a:rPr lang="cs-C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80120, 80130,</a:t>
                      </a:r>
                      <a:r>
                        <a:rPr lang="cs-CZ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aby byla uvedena v SRP 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92888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033329/OPTP/HLV/00000000/RIM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 šabloně č. Z005b Roční vyhodnocení SRP na rok 2018 v tiskové verzi pro členy MV se v části 2 Informace o výzvách nedotahuje žádný údaj o výzvě č. 4. 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616220469"/>
                  </a:ext>
                </a:extLst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800" dirty="0" smtClean="0"/>
              <a:t>RIM požadavky OPTP při zpracování SRP 2019 a Ročního vyhodnocení SRP na rok 2018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5977659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1036390" y="2708920"/>
            <a:ext cx="7058025" cy="1569650"/>
          </a:xfrm>
          <a:prstGeom prst="rect">
            <a:avLst/>
          </a:prstGeom>
          <a:noFill/>
        </p:spPr>
        <p:txBody>
          <a:bodyPr lIns="91431" tIns="45715" rIns="91431" bIns="45715">
            <a:spAutoFit/>
          </a:bodyPr>
          <a:lstStyle/>
          <a:p>
            <a:pPr algn="ctr">
              <a:defRPr/>
            </a:pPr>
            <a:r>
              <a:rPr lang="cs-CZ" sz="3200" b="1" dirty="0">
                <a:solidFill>
                  <a:srgbClr val="000099"/>
                </a:solidFill>
              </a:rPr>
              <a:t>6. </a:t>
            </a:r>
          </a:p>
          <a:p>
            <a:pPr marL="342864" indent="-342864" algn="ctr">
              <a:defRPr/>
            </a:pPr>
            <a:r>
              <a:rPr lang="cs-CZ" sz="3200" b="1" dirty="0">
                <a:solidFill>
                  <a:srgbClr val="000099"/>
                </a:solidFill>
              </a:rPr>
              <a:t>Schválení Zprávy o plnění Evaluačního plánu 2018</a:t>
            </a:r>
          </a:p>
        </p:txBody>
      </p:sp>
    </p:spTree>
    <p:extLst>
      <p:ext uri="{BB962C8B-B14F-4D97-AF65-F5344CB8AC3E}">
        <p14:creationId xmlns:p14="http://schemas.microsoft.com/office/powerpoint/2010/main" val="417316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26447" y="548680"/>
            <a:ext cx="8291264" cy="504056"/>
          </a:xfrm>
        </p:spPr>
        <p:txBody>
          <a:bodyPr/>
          <a:lstStyle/>
          <a:p>
            <a:pPr algn="ctr"/>
            <a:r>
              <a:rPr lang="cs-CZ" dirty="0" smtClean="0"/>
              <a:t>Zapracování doporučení z evaluací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340768"/>
            <a:ext cx="8291264" cy="4896544"/>
          </a:xfrm>
        </p:spPr>
        <p:txBody>
          <a:bodyPr>
            <a:norm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prstClr val="black"/>
                </a:solidFill>
              </a:rPr>
              <a:t>závěry </a:t>
            </a:r>
            <a:r>
              <a:rPr lang="cs-CZ" dirty="0">
                <a:solidFill>
                  <a:prstClr val="black"/>
                </a:solidFill>
              </a:rPr>
              <a:t>a </a:t>
            </a:r>
            <a:r>
              <a:rPr lang="cs-CZ" dirty="0" smtClean="0">
                <a:solidFill>
                  <a:prstClr val="black"/>
                </a:solidFill>
              </a:rPr>
              <a:t>doporučení - </a:t>
            </a:r>
            <a:r>
              <a:rPr lang="cs-CZ" dirty="0">
                <a:solidFill>
                  <a:prstClr val="black"/>
                </a:solidFill>
              </a:rPr>
              <a:t>MV informován 18.5.2018 </a:t>
            </a:r>
            <a:endParaRPr lang="cs-CZ" dirty="0" smtClean="0">
              <a:solidFill>
                <a:prstClr val="black"/>
              </a:solidFill>
            </a:endParaRPr>
          </a:p>
          <a:p>
            <a:pPr marL="0" lvl="0" indent="0"/>
            <a:endParaRPr lang="cs-CZ" sz="2000" dirty="0" smtClean="0">
              <a:solidFill>
                <a:prstClr val="black"/>
              </a:solidFill>
            </a:endParaRPr>
          </a:p>
          <a:p>
            <a:pPr marL="514350" indent="-514350">
              <a:buAutoNum type="arabicPeriod"/>
            </a:pPr>
            <a:r>
              <a:rPr lang="cs-CZ" u="sng" dirty="0" smtClean="0"/>
              <a:t>Evaluace nastavení procesů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cs-CZ" dirty="0" smtClean="0"/>
              <a:t>Evaluátorem bylo formulováno 7 doporučení.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cs-CZ" dirty="0" smtClean="0"/>
              <a:t>ŘO OPTP 3 vysvětleny, 4 zapracovány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514350" indent="-514350">
              <a:buAutoNum type="arabicPeriod" startAt="2"/>
            </a:pPr>
            <a:r>
              <a:rPr lang="cs-CZ" u="sng" dirty="0" smtClean="0"/>
              <a:t>Evaluace absorpční kapacity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cs-CZ" dirty="0"/>
              <a:t>Evaluátorem bylo formulováno 7 doporučení.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cs-CZ" dirty="0"/>
              <a:t>ŘO OPTP </a:t>
            </a:r>
            <a:r>
              <a:rPr lang="cs-CZ" dirty="0" smtClean="0"/>
              <a:t>všechny akceptoval a zapracoval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34463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Program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>
              <a:buFont typeface="+mj-lt"/>
              <a:buAutoNum type="arabicPeriod"/>
            </a:pPr>
            <a:r>
              <a:rPr lang="cs-CZ" sz="1800" b="1" dirty="0"/>
              <a:t>Zahájení</a:t>
            </a:r>
          </a:p>
          <a:p>
            <a:pPr lvl="0">
              <a:buFont typeface="+mj-lt"/>
              <a:buAutoNum type="arabicPeriod"/>
            </a:pPr>
            <a:endParaRPr lang="cs-CZ" sz="1800" b="1" dirty="0"/>
          </a:p>
          <a:p>
            <a:pPr lvl="0">
              <a:buFont typeface="+mj-lt"/>
              <a:buAutoNum type="arabicPeriod"/>
            </a:pPr>
            <a:r>
              <a:rPr lang="cs-CZ" sz="1800" b="1" dirty="0" smtClean="0"/>
              <a:t>Informace </a:t>
            </a:r>
            <a:r>
              <a:rPr lang="cs-CZ" sz="1800" b="1" dirty="0"/>
              <a:t>o vypořádání hlavních závěrů 7. MV OPTP a o aktivitách ŘO OPTP od posledního MV OPTP </a:t>
            </a:r>
            <a:r>
              <a:rPr lang="cs-CZ" sz="1800" b="1" dirty="0" smtClean="0"/>
              <a:t>2014–2020</a:t>
            </a:r>
          </a:p>
          <a:p>
            <a:pPr marL="342900" lvl="0" indent="-342900">
              <a:buFont typeface="+mj-lt"/>
              <a:buAutoNum type="arabicPeriod"/>
            </a:pPr>
            <a:endParaRPr lang="cs-CZ" sz="1800" b="1" dirty="0"/>
          </a:p>
          <a:p>
            <a:pPr lvl="0">
              <a:buFont typeface="+mj-lt"/>
              <a:buAutoNum type="arabicPeriod"/>
            </a:pPr>
            <a:r>
              <a:rPr lang="pl-PL" sz="1800" b="1" dirty="0"/>
              <a:t>Informace o čerpání z OPTP </a:t>
            </a:r>
            <a:r>
              <a:rPr lang="pl-PL" sz="1800" b="1" dirty="0" smtClean="0"/>
              <a:t>2014–2020</a:t>
            </a:r>
          </a:p>
          <a:p>
            <a:pPr lvl="0">
              <a:buFont typeface="+mj-lt"/>
              <a:buAutoNum type="arabicPeriod"/>
            </a:pPr>
            <a:endParaRPr lang="cs-CZ" sz="1800" b="1" dirty="0"/>
          </a:p>
          <a:p>
            <a:pPr lvl="0">
              <a:buFont typeface="+mj-lt"/>
              <a:buAutoNum type="arabicPeriod"/>
            </a:pPr>
            <a:r>
              <a:rPr lang="pt-BR" sz="1800" b="1" dirty="0"/>
              <a:t>Aktuální informace o financování MS2014</a:t>
            </a:r>
            <a:r>
              <a:rPr lang="pt-BR" sz="1800" b="1" dirty="0" smtClean="0"/>
              <a:t>+</a:t>
            </a:r>
            <a:endParaRPr lang="cs-CZ" sz="1800" b="1" dirty="0" smtClean="0"/>
          </a:p>
          <a:p>
            <a:pPr marL="342900" lvl="0" indent="-342900">
              <a:buFont typeface="+mj-lt"/>
              <a:buAutoNum type="arabicPeriod"/>
            </a:pPr>
            <a:endParaRPr lang="cs-CZ" sz="1800" b="1" dirty="0"/>
          </a:p>
          <a:p>
            <a:pPr marL="342900" lvl="0" indent="-342900">
              <a:buFont typeface="+mj-lt"/>
              <a:buAutoNum type="arabicPeriod"/>
            </a:pPr>
            <a:r>
              <a:rPr lang="cs-CZ" sz="1800" b="1" dirty="0" smtClean="0"/>
              <a:t>Roční </a:t>
            </a:r>
            <a:r>
              <a:rPr lang="cs-CZ" sz="1800" b="1" dirty="0"/>
              <a:t>vyhodnocení SRP (Strategického realizačního plánu) 2018 a projednání SRP na rok </a:t>
            </a:r>
            <a:r>
              <a:rPr lang="cs-CZ" sz="1800" b="1" dirty="0" smtClean="0"/>
              <a:t>2019</a:t>
            </a:r>
          </a:p>
          <a:p>
            <a:pPr marL="342900" lvl="0" indent="-342900">
              <a:buFont typeface="+mj-lt"/>
              <a:buAutoNum type="arabicPeriod"/>
            </a:pPr>
            <a:endParaRPr lang="cs-CZ" sz="1800" b="1" dirty="0"/>
          </a:p>
          <a:p>
            <a:pPr lvl="0">
              <a:buFont typeface="+mj-lt"/>
              <a:buAutoNum type="arabicPeriod"/>
            </a:pPr>
            <a:r>
              <a:rPr lang="cs-CZ" sz="1800" b="1" dirty="0"/>
              <a:t>Schválení Zprávy o plnění Evaluačního plánu </a:t>
            </a:r>
            <a:r>
              <a:rPr lang="cs-CZ" sz="1800" b="1" dirty="0" smtClean="0"/>
              <a:t>2018</a:t>
            </a:r>
          </a:p>
          <a:p>
            <a:pPr lvl="0">
              <a:buFont typeface="+mj-lt"/>
              <a:buAutoNum type="arabicPeriod"/>
            </a:pPr>
            <a:endParaRPr lang="cs-CZ" sz="1800" b="1" dirty="0"/>
          </a:p>
          <a:p>
            <a:pPr lvl="0">
              <a:buFont typeface="+mj-lt"/>
              <a:buAutoNum type="arabicPeriod"/>
            </a:pPr>
            <a:r>
              <a:rPr lang="cs-CZ" sz="1800" b="1" dirty="0" smtClean="0"/>
              <a:t>Schválení </a:t>
            </a:r>
            <a:r>
              <a:rPr lang="cs-CZ" sz="1800" b="1" dirty="0"/>
              <a:t>Ročního komunikačního plánu na rok 2019</a:t>
            </a:r>
          </a:p>
          <a:p>
            <a:pPr lvl="0">
              <a:buFont typeface="+mj-lt"/>
              <a:buAutoNum type="arabicPeriod"/>
            </a:pPr>
            <a:endParaRPr lang="cs-CZ" sz="1800" b="1" dirty="0"/>
          </a:p>
          <a:p>
            <a:pPr lvl="0">
              <a:buFont typeface="+mj-lt"/>
              <a:buAutoNum type="arabicPeriod"/>
            </a:pPr>
            <a:r>
              <a:rPr lang="cs-CZ" sz="1800" b="1" dirty="0" smtClean="0"/>
              <a:t>Různé</a:t>
            </a:r>
            <a:endParaRPr lang="cs-CZ" sz="1800" b="1" dirty="0"/>
          </a:p>
          <a:p>
            <a:pPr lvl="0">
              <a:buFont typeface="+mj-lt"/>
              <a:buAutoNum type="arabicPeriod"/>
            </a:pPr>
            <a:endParaRPr lang="cs-CZ" sz="1800" b="1" dirty="0"/>
          </a:p>
          <a:p>
            <a:pPr lvl="0">
              <a:buFont typeface="+mj-lt"/>
              <a:buAutoNum type="arabicPeriod"/>
            </a:pPr>
            <a:r>
              <a:rPr lang="cs-CZ" sz="1800" b="1" dirty="0" smtClean="0"/>
              <a:t>Shrnutí </a:t>
            </a:r>
            <a:r>
              <a:rPr lang="cs-CZ" sz="1800" b="1" dirty="0"/>
              <a:t>hlavních závěrů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792088"/>
          </a:xfrm>
        </p:spPr>
        <p:txBody>
          <a:bodyPr/>
          <a:lstStyle/>
          <a:p>
            <a:pPr algn="ctr"/>
            <a:r>
              <a:rPr lang="cs-CZ" sz="3400" dirty="0" smtClean="0"/>
              <a:t>Plnění plánu </a:t>
            </a:r>
            <a:r>
              <a:rPr lang="cs-CZ" sz="3600" dirty="0" smtClean="0"/>
              <a:t>evaluací</a:t>
            </a:r>
            <a:r>
              <a:rPr lang="cs-CZ" sz="3400" dirty="0" smtClean="0"/>
              <a:t> na rok 2018</a:t>
            </a:r>
            <a:endParaRPr lang="cs-CZ" sz="3400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4464496"/>
          </a:xfrm>
        </p:spPr>
        <p:txBody>
          <a:bodyPr>
            <a:normAutofit/>
          </a:bodyPr>
          <a:lstStyle/>
          <a:p>
            <a:pPr marL="742950" indent="-742950">
              <a:lnSpc>
                <a:spcPct val="150000"/>
              </a:lnSpc>
              <a:buFont typeface="+mj-lt"/>
              <a:buAutoNum type="romanUcPeriod"/>
            </a:pPr>
            <a:r>
              <a:rPr lang="cs-CZ" sz="3400" b="1" dirty="0" smtClean="0"/>
              <a:t>Evaluace </a:t>
            </a:r>
            <a:r>
              <a:rPr lang="cs-CZ" sz="3400" b="1" dirty="0"/>
              <a:t>indikátorové soustavy </a:t>
            </a:r>
            <a:r>
              <a:rPr lang="cs-CZ" sz="3400" b="1" dirty="0" smtClean="0"/>
              <a:t>a</a:t>
            </a:r>
            <a:r>
              <a:rPr lang="cs-CZ" sz="3400" b="1" dirty="0"/>
              <a:t> jednotlivých definovaných cílů </a:t>
            </a:r>
            <a:r>
              <a:rPr lang="cs-CZ" sz="3400" b="1" dirty="0" smtClean="0"/>
              <a:t>OPTP</a:t>
            </a:r>
          </a:p>
          <a:p>
            <a:pPr marL="742950" indent="-742950">
              <a:lnSpc>
                <a:spcPct val="150000"/>
              </a:lnSpc>
              <a:buFont typeface="+mj-lt"/>
              <a:buAutoNum type="romanUcPeriod"/>
            </a:pPr>
            <a:r>
              <a:rPr lang="cs-CZ" sz="3400" b="1" dirty="0" smtClean="0"/>
              <a:t>Evaluace </a:t>
            </a:r>
            <a:r>
              <a:rPr lang="cs-CZ" sz="3400" b="1" dirty="0"/>
              <a:t>monitorovacího </a:t>
            </a:r>
            <a:r>
              <a:rPr lang="cs-CZ" sz="3400" b="1" dirty="0" smtClean="0"/>
              <a:t>systému</a:t>
            </a:r>
          </a:p>
          <a:p>
            <a:pPr marL="742950" indent="-742950">
              <a:lnSpc>
                <a:spcPct val="150000"/>
              </a:lnSpc>
              <a:buFont typeface="+mj-lt"/>
              <a:buAutoNum type="romanUcPeriod"/>
            </a:pPr>
            <a:r>
              <a:rPr lang="cs-CZ" sz="3400" b="1" dirty="0"/>
              <a:t>Evaluace administrativní </a:t>
            </a:r>
            <a:r>
              <a:rPr lang="cs-CZ" sz="3400" b="1" dirty="0" smtClean="0"/>
              <a:t>kapacity</a:t>
            </a:r>
          </a:p>
        </p:txBody>
      </p:sp>
    </p:spTree>
    <p:extLst>
      <p:ext uri="{BB962C8B-B14F-4D97-AF65-F5344CB8AC3E}">
        <p14:creationId xmlns:p14="http://schemas.microsoft.com/office/powerpoint/2010/main" val="36292688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81674" y="1772816"/>
            <a:ext cx="8075240" cy="4392488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b="1" dirty="0" smtClean="0"/>
              <a:t>Bude vypracována externím dodavatelem</a:t>
            </a:r>
            <a:endParaRPr lang="cs-CZ" sz="18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b="1" dirty="0" smtClean="0"/>
              <a:t>Vyhlášena 1.11. 2018 v rámci DNS </a:t>
            </a:r>
            <a:endParaRPr lang="cs-CZ" sz="18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b="1" dirty="0"/>
              <a:t>Rozpočet 450 tis. Kč bez </a:t>
            </a:r>
            <a:r>
              <a:rPr lang="cs-CZ" sz="1800" b="1" dirty="0" smtClean="0"/>
              <a:t>DPH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b="1" dirty="0" smtClean="0"/>
              <a:t>Zaměření evaluace: </a:t>
            </a:r>
            <a:endParaRPr lang="cs-CZ" sz="1800" b="1" dirty="0"/>
          </a:p>
          <a:p>
            <a:pPr marL="685800" lvl="1" indent="-342900" algn="just">
              <a:buFont typeface="Wingdings" panose="05000000000000000000" pitchFamily="2" charset="2"/>
              <a:buChar char="Ø"/>
            </a:pPr>
            <a:r>
              <a:rPr lang="cs-CZ" sz="1800" dirty="0"/>
              <a:t>Do jaké míry pokrývá indikátorová soustava aktivity podporované OPTP?</a:t>
            </a:r>
          </a:p>
          <a:p>
            <a:pPr marL="685800" lvl="1" indent="-342900" algn="just">
              <a:buFont typeface="Wingdings" panose="05000000000000000000" pitchFamily="2" charset="2"/>
              <a:buChar char="Ø"/>
            </a:pPr>
            <a:r>
              <a:rPr lang="cs-CZ" sz="1800" dirty="0"/>
              <a:t>Vystihuje podle příjemce indikátor vhodně </a:t>
            </a:r>
            <a:r>
              <a:rPr lang="cs-CZ" sz="1800" dirty="0" smtClean="0"/>
              <a:t>výstupy </a:t>
            </a:r>
            <a:r>
              <a:rPr lang="cs-CZ" sz="1800" dirty="0"/>
              <a:t>projektu, je podle příjemce srozumitelný a vhodný pro hodnocení úspěšnosti a pokroku projektu? </a:t>
            </a:r>
          </a:p>
          <a:p>
            <a:pPr marL="685800" lvl="1" indent="-342900" algn="just">
              <a:buFont typeface="Wingdings" panose="05000000000000000000" pitchFamily="2" charset="2"/>
              <a:buChar char="Ø"/>
            </a:pPr>
            <a:r>
              <a:rPr lang="cs-CZ" sz="1800" dirty="0"/>
              <a:t>Je indikátorová soustava vhodná pro všechny typy projektů a specifických cílů s ohledem na specifičnost OPTP? </a:t>
            </a:r>
          </a:p>
          <a:p>
            <a:pPr marL="685800" lvl="1" indent="-342900" algn="just">
              <a:buFont typeface="Wingdings" panose="05000000000000000000" pitchFamily="2" charset="2"/>
              <a:buChar char="Ø"/>
            </a:pPr>
            <a:r>
              <a:rPr lang="cs-CZ" sz="1800" dirty="0"/>
              <a:t>Je stávající nastavení cílových hodnot indikátorů vzhledem k realizaci programu účelné a reálné?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/>
              <a:t>1. Evaluace indikátorové soustavy a jednotlivých definovaných cílů OPTP</a:t>
            </a:r>
          </a:p>
        </p:txBody>
      </p:sp>
    </p:spTree>
    <p:extLst>
      <p:ext uri="{BB962C8B-B14F-4D97-AF65-F5344CB8AC3E}">
        <p14:creationId xmlns:p14="http://schemas.microsoft.com/office/powerpoint/2010/main" val="254220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1340768"/>
            <a:ext cx="8424935" cy="4896544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b="1" dirty="0" smtClean="0"/>
              <a:t>Bude </a:t>
            </a:r>
            <a:r>
              <a:rPr lang="cs-CZ" sz="1800" b="1" dirty="0"/>
              <a:t>vypracována externím dodavatelem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b="1" dirty="0" smtClean="0"/>
              <a:t>Záměr projednán </a:t>
            </a:r>
            <a:r>
              <a:rPr lang="cs-CZ" sz="1800" b="1" dirty="0"/>
              <a:t>s EJ NOK a </a:t>
            </a:r>
            <a:r>
              <a:rPr lang="cs-CZ" sz="1800" b="1" dirty="0" smtClean="0"/>
              <a:t>OSMS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b="1" dirty="0" smtClean="0"/>
              <a:t>Vyhlášena koncem 2018 v rámci DNS</a:t>
            </a:r>
            <a:endParaRPr lang="cs-CZ" sz="18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b="1" dirty="0"/>
              <a:t>Rozpočet 1,2 mil. Kč bez </a:t>
            </a:r>
            <a:r>
              <a:rPr lang="cs-CZ" sz="1800" b="1" dirty="0" smtClean="0"/>
              <a:t>DPH</a:t>
            </a:r>
          </a:p>
          <a:p>
            <a:pPr marL="0" indent="0" algn="just"/>
            <a:endParaRPr lang="cs-CZ" sz="18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b="1" dirty="0"/>
              <a:t>Zaměření </a:t>
            </a:r>
            <a:r>
              <a:rPr lang="cs-CZ" sz="1800" b="1" dirty="0" smtClean="0"/>
              <a:t>evaluace:</a:t>
            </a:r>
            <a:endParaRPr lang="cs-CZ" sz="1800" b="1" dirty="0"/>
          </a:p>
          <a:p>
            <a:pPr marL="685800" lvl="1" indent="-342900" algn="just">
              <a:buFont typeface="Wingdings" panose="05000000000000000000" pitchFamily="2" charset="2"/>
              <a:buChar char="Ø"/>
            </a:pPr>
            <a:r>
              <a:rPr lang="cs-CZ" sz="1800" dirty="0"/>
              <a:t>Analýza vybraných funkčností MS2014+ a doporučení pro zefektivnění jejich zapracování.</a:t>
            </a:r>
          </a:p>
          <a:p>
            <a:pPr marL="685800" lvl="1" indent="-342900" algn="just">
              <a:buFont typeface="Wingdings" panose="05000000000000000000" pitchFamily="2" charset="2"/>
              <a:buChar char="Ø"/>
            </a:pPr>
            <a:r>
              <a:rPr lang="cs-CZ" sz="1800" dirty="0"/>
              <a:t>Analýza rozsahu příloh zadávaných </a:t>
            </a:r>
            <a:r>
              <a:rPr lang="cs-CZ" sz="1800" dirty="0" smtClean="0"/>
              <a:t>do </a:t>
            </a:r>
            <a:r>
              <a:rPr lang="cs-CZ" sz="1800" dirty="0"/>
              <a:t>MS2014+ a doporučení pro účelnější správu těchto dokumentů.</a:t>
            </a:r>
          </a:p>
          <a:p>
            <a:pPr marL="685800" lvl="1" indent="-342900" algn="just">
              <a:buFont typeface="Wingdings" panose="05000000000000000000" pitchFamily="2" charset="2"/>
              <a:buChar char="Ø"/>
            </a:pPr>
            <a:r>
              <a:rPr lang="cs-CZ" sz="1800" dirty="0"/>
              <a:t>Analýza systému vypořádávání podnětů na rozvoj MS2014</a:t>
            </a:r>
            <a:r>
              <a:rPr lang="cs-CZ" sz="1800" dirty="0" smtClean="0"/>
              <a:t>+ (modul CRM) a </a:t>
            </a:r>
            <a:r>
              <a:rPr lang="cs-CZ" sz="1800" dirty="0"/>
              <a:t>systému zapracování hlášení o </a:t>
            </a:r>
            <a:r>
              <a:rPr lang="cs-CZ" sz="1800" dirty="0" smtClean="0"/>
              <a:t>vadách/incidentech (modulu RIM) a </a:t>
            </a:r>
            <a:r>
              <a:rPr lang="cs-CZ" sz="1800" dirty="0"/>
              <a:t>doporučení vedoucí ke zlepšení těchto systémů.</a:t>
            </a:r>
          </a:p>
          <a:p>
            <a:pPr marL="685800" lvl="1" indent="-342900" algn="just">
              <a:buFont typeface="Wingdings" panose="05000000000000000000" pitchFamily="2" charset="2"/>
              <a:buChar char="Ø"/>
            </a:pPr>
            <a:r>
              <a:rPr lang="cs-CZ" sz="1800" dirty="0"/>
              <a:t>Testování uživatelské přívětivosti ISKP14+ z perspektivy žadatele/příjemce a doporučení pro její zvýšení.</a:t>
            </a:r>
          </a:p>
          <a:p>
            <a:pPr marL="685800" lvl="1" indent="-342900">
              <a:buFont typeface="Arial" panose="020B0604020202020204" pitchFamily="34" charset="0"/>
              <a:buChar char="•"/>
            </a:pPr>
            <a:endParaRPr lang="cs-CZ" b="1" i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/>
              <a:t>2</a:t>
            </a:r>
            <a:r>
              <a:rPr lang="cs-CZ" dirty="0" smtClean="0"/>
              <a:t>. Evaluace monitorovacího systému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1999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72716" y="1340768"/>
            <a:ext cx="8136903" cy="4608512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cs-CZ" sz="1800" b="1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b="1" dirty="0" smtClean="0"/>
              <a:t>Bude </a:t>
            </a:r>
            <a:r>
              <a:rPr lang="cs-CZ" sz="1800" b="1" dirty="0"/>
              <a:t>vypracována externím dodavatelem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b="1" dirty="0"/>
              <a:t>Záměr je ve stadiu </a:t>
            </a:r>
            <a:r>
              <a:rPr lang="cs-CZ" sz="1800" b="1" dirty="0" smtClean="0"/>
              <a:t>připomínkování a konzultací</a:t>
            </a:r>
            <a:endParaRPr lang="cs-CZ" sz="18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b="1" dirty="0"/>
              <a:t>Rozpočet 450 tis. Kč bez </a:t>
            </a:r>
            <a:r>
              <a:rPr lang="cs-CZ" sz="1800" b="1" dirty="0" smtClean="0"/>
              <a:t>DPH</a:t>
            </a:r>
          </a:p>
          <a:p>
            <a:pPr marL="0" indent="0" algn="just"/>
            <a:endParaRPr lang="cs-CZ" sz="1800" b="1" dirty="0" smtClean="0"/>
          </a:p>
          <a:p>
            <a:pPr marL="0" indent="0" algn="just"/>
            <a:endParaRPr lang="cs-CZ" sz="18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b="1" dirty="0"/>
              <a:t>Zaměření </a:t>
            </a:r>
            <a:r>
              <a:rPr lang="cs-CZ" sz="1800" b="1" dirty="0" smtClean="0"/>
              <a:t>evaluace:</a:t>
            </a:r>
            <a:endParaRPr lang="cs-CZ" sz="1800" b="1" dirty="0"/>
          </a:p>
          <a:p>
            <a:pPr marL="628650" lvl="1" indent="-285750" algn="just">
              <a:buFont typeface="Wingdings" panose="05000000000000000000" pitchFamily="2" charset="2"/>
              <a:buChar char="Ø"/>
            </a:pPr>
            <a:r>
              <a:rPr lang="cs-CZ" sz="1800" dirty="0"/>
              <a:t>Zhodnocení institucionálního nastavení, a určení odpovědnosti a pravomocí při řízení lidských zdrojů ŘO OPTP. </a:t>
            </a:r>
          </a:p>
          <a:p>
            <a:pPr marL="628650" lvl="1" indent="-285750" algn="just">
              <a:buFont typeface="Wingdings" panose="05000000000000000000" pitchFamily="2" charset="2"/>
              <a:buChar char="Ø"/>
            </a:pPr>
            <a:r>
              <a:rPr lang="cs-CZ" sz="1800" dirty="0"/>
              <a:t>Porovnání a zhodnocení nastavení kompetencí a odpovědností při řízení lidských zdrojů na MMR s </a:t>
            </a:r>
            <a:r>
              <a:rPr lang="cs-CZ" sz="1800" dirty="0" smtClean="0"/>
              <a:t>dalšími ŘO.</a:t>
            </a:r>
            <a:endParaRPr lang="cs-CZ" sz="1800" dirty="0"/>
          </a:p>
          <a:p>
            <a:pPr marL="628650" lvl="1" indent="-285750" algn="just">
              <a:buFont typeface="Wingdings" panose="05000000000000000000" pitchFamily="2" charset="2"/>
              <a:buChar char="Ø"/>
            </a:pPr>
            <a:r>
              <a:rPr lang="cs-CZ" sz="1800" dirty="0"/>
              <a:t>Zhodnocení řízení lidských zdrojů OPTP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/>
              <a:t>3. Evaluace administrativní kapacity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917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ovéPole 6"/>
          <p:cNvSpPr txBox="1">
            <a:spLocks noChangeArrowheads="1"/>
          </p:cNvSpPr>
          <p:nvPr/>
        </p:nvSpPr>
        <p:spPr bwMode="auto">
          <a:xfrm>
            <a:off x="1115566" y="2636912"/>
            <a:ext cx="7056437" cy="156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>
            <a:spAutoFit/>
          </a:bodyPr>
          <a:lstStyle/>
          <a:p>
            <a:pPr algn="ctr"/>
            <a:r>
              <a:rPr lang="cs-CZ" sz="3200" b="1" dirty="0">
                <a:solidFill>
                  <a:srgbClr val="000099"/>
                </a:solidFill>
              </a:rPr>
              <a:t>7. </a:t>
            </a:r>
          </a:p>
          <a:p>
            <a:pPr algn="ctr"/>
            <a:r>
              <a:rPr lang="cs-CZ" sz="3200" b="1" dirty="0">
                <a:solidFill>
                  <a:srgbClr val="000099"/>
                </a:solidFill>
              </a:rPr>
              <a:t>Schválení Ročního komunikačního plánu na rok 2019</a:t>
            </a:r>
          </a:p>
        </p:txBody>
      </p:sp>
    </p:spTree>
    <p:extLst>
      <p:ext uri="{BB962C8B-B14F-4D97-AF65-F5344CB8AC3E}">
        <p14:creationId xmlns:p14="http://schemas.microsoft.com/office/powerpoint/2010/main" val="164263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ovéPole 6"/>
          <p:cNvSpPr txBox="1">
            <a:spLocks noChangeArrowheads="1"/>
          </p:cNvSpPr>
          <p:nvPr/>
        </p:nvSpPr>
        <p:spPr bwMode="auto">
          <a:xfrm>
            <a:off x="1598090" y="1700808"/>
            <a:ext cx="5688013" cy="206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>
            <a:spAutoFit/>
          </a:bodyPr>
          <a:lstStyle/>
          <a:p>
            <a:pPr algn="ctr"/>
            <a:endParaRPr lang="cs-CZ" sz="3200" b="1" dirty="0">
              <a:solidFill>
                <a:srgbClr val="000099"/>
              </a:solidFill>
            </a:endParaRPr>
          </a:p>
          <a:p>
            <a:pPr algn="ctr"/>
            <a:endParaRPr lang="cs-CZ" sz="3200" b="1" dirty="0">
              <a:solidFill>
                <a:srgbClr val="000099"/>
              </a:solidFill>
            </a:endParaRPr>
          </a:p>
          <a:p>
            <a:pPr algn="ctr"/>
            <a:r>
              <a:rPr lang="cs-CZ" sz="3200" b="1" dirty="0">
                <a:solidFill>
                  <a:srgbClr val="000099"/>
                </a:solidFill>
              </a:rPr>
              <a:t>8. </a:t>
            </a:r>
          </a:p>
          <a:p>
            <a:pPr algn="ctr"/>
            <a:r>
              <a:rPr lang="cs-CZ" sz="3200" b="1" dirty="0">
                <a:solidFill>
                  <a:srgbClr val="000099"/>
                </a:solidFill>
              </a:rPr>
              <a:t>Různé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340768"/>
            <a:ext cx="7992888" cy="4824536"/>
          </a:xfrm>
        </p:spPr>
        <p:txBody>
          <a:bodyPr>
            <a:noAutofit/>
          </a:bodyPr>
          <a:lstStyle/>
          <a:p>
            <a:pPr marL="0" indent="0" algn="just">
              <a:spcBef>
                <a:spcPts val="600"/>
              </a:spcBef>
              <a:spcAft>
                <a:spcPts val="600"/>
              </a:spcAft>
            </a:pPr>
            <a:r>
              <a:rPr lang="cs-CZ" sz="2000" b="1" dirty="0" smtClean="0"/>
              <a:t>Důvody revize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v </a:t>
            </a:r>
            <a:r>
              <a:rPr lang="cs-CZ" sz="2000" dirty="0"/>
              <a:t>návaznosti na iniciativu </a:t>
            </a:r>
            <a:r>
              <a:rPr lang="cs-CZ" sz="2000" dirty="0" smtClean="0"/>
              <a:t>EK </a:t>
            </a:r>
            <a:r>
              <a:rPr lang="cs-CZ" sz="2000" i="1" dirty="0" smtClean="0"/>
              <a:t>Uhelné </a:t>
            </a:r>
            <a:r>
              <a:rPr lang="cs-CZ" sz="2000" i="1" dirty="0"/>
              <a:t>regiony v transformaci</a:t>
            </a:r>
            <a:r>
              <a:rPr lang="cs-CZ" sz="2000" dirty="0"/>
              <a:t> </a:t>
            </a:r>
            <a:r>
              <a:rPr lang="cs-CZ" sz="2000" dirty="0" smtClean="0"/>
              <a:t> 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pro </a:t>
            </a:r>
            <a:r>
              <a:rPr lang="cs-CZ" sz="2000" dirty="0"/>
              <a:t>realizaci opatření a intervencí </a:t>
            </a:r>
            <a:r>
              <a:rPr lang="cs-CZ" sz="2000" i="1" dirty="0"/>
              <a:t>Strategie restrukturalizace Ústeckého, Moravskoslezského a Karlovarského kraje </a:t>
            </a:r>
            <a:r>
              <a:rPr lang="cs-CZ" sz="2000" dirty="0"/>
              <a:t>prostřednictvím programu RE:START </a:t>
            </a:r>
            <a:endParaRPr lang="cs-CZ" sz="2000" dirty="0" smtClean="0"/>
          </a:p>
          <a:p>
            <a:pPr marL="0" indent="0" algn="just">
              <a:spcBef>
                <a:spcPts val="600"/>
              </a:spcBef>
              <a:spcAft>
                <a:spcPts val="600"/>
              </a:spcAft>
            </a:pPr>
            <a:r>
              <a:rPr lang="cs-CZ" sz="2000" b="1" dirty="0"/>
              <a:t>Předmět revize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z</a:t>
            </a:r>
            <a:r>
              <a:rPr lang="cs-CZ" sz="2000" dirty="0"/>
              <a:t> </a:t>
            </a:r>
            <a:r>
              <a:rPr lang="cs-CZ" sz="2000" dirty="0" smtClean="0"/>
              <a:t>OPTP bude </a:t>
            </a:r>
            <a:r>
              <a:rPr lang="cs-CZ" sz="2000" dirty="0"/>
              <a:t>podpořena </a:t>
            </a:r>
            <a:r>
              <a:rPr lang="cs-CZ" sz="2000" dirty="0" smtClean="0"/>
              <a:t>primárně administrativní </a:t>
            </a:r>
            <a:r>
              <a:rPr lang="cs-CZ" sz="2000" dirty="0"/>
              <a:t>kapacita pro realizaci této </a:t>
            </a:r>
            <a:r>
              <a:rPr lang="cs-CZ" sz="2000" dirty="0" smtClean="0"/>
              <a:t>iniciativy</a:t>
            </a:r>
            <a:endParaRPr lang="cs-CZ" sz="2000" dirty="0"/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bude doplněn popis v PO1, SC 1 a přidána nová aktivita v PO 1, SC1, dále budou doplněny podporované aktivity v PO1, SC 3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spcAft>
                <a:spcPts val="600"/>
              </a:spcAft>
            </a:pPr>
            <a:r>
              <a:rPr lang="cs-CZ" dirty="0" smtClean="0"/>
              <a:t>Třetí </a:t>
            </a:r>
            <a:r>
              <a:rPr lang="cs-CZ" dirty="0"/>
              <a:t>revize </a:t>
            </a:r>
            <a:r>
              <a:rPr lang="cs-CZ" dirty="0" smtClean="0"/>
              <a:t>programu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875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340768"/>
            <a:ext cx="8208912" cy="4680520"/>
          </a:xfrm>
        </p:spPr>
        <p:txBody>
          <a:bodyPr>
            <a:noAutofit/>
          </a:bodyPr>
          <a:lstStyle/>
          <a:p>
            <a:pPr marL="361950" indent="-3619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000" dirty="0" smtClean="0"/>
              <a:t>doplnění popisu v PO 1, SC 1 a přidání nové aktivity v PO 1, SC 1:</a:t>
            </a:r>
          </a:p>
          <a:p>
            <a:pPr marL="361950" indent="0">
              <a:spcBef>
                <a:spcPts val="600"/>
              </a:spcBef>
              <a:spcAft>
                <a:spcPts val="600"/>
              </a:spcAft>
            </a:pPr>
            <a:r>
              <a:rPr lang="cs-CZ" sz="1800" b="1" dirty="0" smtClean="0"/>
              <a:t>Nová aktivita: </a:t>
            </a:r>
            <a:r>
              <a:rPr lang="cs-CZ" sz="1800" i="1" dirty="0" smtClean="0"/>
              <a:t>9. Podpora iniciativy </a:t>
            </a:r>
            <a:r>
              <a:rPr lang="cs-CZ" sz="1800" i="1" dirty="0" smtClean="0"/>
              <a:t>Evropské komise Uhelné </a:t>
            </a:r>
            <a:r>
              <a:rPr lang="cs-CZ" sz="1800" i="1" dirty="0" smtClean="0"/>
              <a:t>regiony v transformaci  </a:t>
            </a:r>
            <a:endParaRPr lang="cs-CZ" sz="1800" dirty="0" smtClean="0"/>
          </a:p>
          <a:p>
            <a:pPr marL="801688" indent="-2603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800" dirty="0" smtClean="0"/>
              <a:t>na národní úrovni aktivita realizována pomocí Strategie restrukturalizace Ústeckého, Moravskoslezského a Karlovarského kraje. </a:t>
            </a:r>
          </a:p>
          <a:p>
            <a:pPr marL="801688" indent="-2603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800" dirty="0" smtClean="0"/>
              <a:t>z </a:t>
            </a:r>
            <a:r>
              <a:rPr lang="cs-CZ" sz="1800" dirty="0"/>
              <a:t>OPTP budou podporovány tyto aktivity:</a:t>
            </a:r>
          </a:p>
          <a:p>
            <a:pPr marL="1252538" lvl="1" indent="-26987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600" dirty="0"/>
              <a:t>zajištění administrativní kapacity </a:t>
            </a:r>
            <a:r>
              <a:rPr lang="cs-CZ" sz="1600" dirty="0" smtClean="0"/>
              <a:t>iniciativy </a:t>
            </a:r>
            <a:r>
              <a:rPr lang="cs-CZ" sz="1600" dirty="0"/>
              <a:t>Uhelné regiony v transformaci;</a:t>
            </a:r>
            <a:endParaRPr lang="cs-CZ" sz="1600" dirty="0"/>
          </a:p>
          <a:p>
            <a:pPr marL="1252538" lvl="1" indent="-26987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600" dirty="0"/>
              <a:t>náklady na technické a materiální zajištění; </a:t>
            </a:r>
          </a:p>
          <a:p>
            <a:pPr marL="1252538" lvl="1" indent="-26987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600" dirty="0"/>
              <a:t>náklady na analýzy a studie nezbytně související s procesem přípravy a implementace iniciativy </a:t>
            </a:r>
            <a:r>
              <a:rPr lang="cs-CZ" sz="1600" dirty="0" smtClean="0"/>
              <a:t>Uhelné regiony v transformaci.</a:t>
            </a:r>
            <a:endParaRPr lang="cs-CZ" sz="1600" dirty="0"/>
          </a:p>
          <a:p>
            <a:pPr marL="361950" lvl="1" indent="0">
              <a:spcBef>
                <a:spcPts val="600"/>
              </a:spcBef>
              <a:spcAft>
                <a:spcPts val="600"/>
              </a:spcAft>
            </a:pPr>
            <a:r>
              <a:rPr lang="cs-CZ" sz="1800" b="1" dirty="0"/>
              <a:t>Příjemci: </a:t>
            </a:r>
            <a:r>
              <a:rPr lang="cs-CZ" sz="1800" i="1" dirty="0"/>
              <a:t>MMR a jeho příspěvková organizace zajišťující iniciativu Uhelné regiony v transformaci</a:t>
            </a:r>
            <a:r>
              <a:rPr lang="cs-CZ" sz="1800" i="1" dirty="0" smtClean="0"/>
              <a:t>.</a:t>
            </a:r>
            <a:endParaRPr lang="cs-CZ" sz="1800" i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spcAft>
                <a:spcPts val="600"/>
              </a:spcAft>
            </a:pPr>
            <a:r>
              <a:rPr lang="cs-CZ" dirty="0" smtClean="0"/>
              <a:t>Třetí </a:t>
            </a:r>
            <a:r>
              <a:rPr lang="cs-CZ" dirty="0"/>
              <a:t>revize </a:t>
            </a:r>
            <a:r>
              <a:rPr lang="cs-CZ" dirty="0" smtClean="0"/>
              <a:t>programu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3223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340768"/>
            <a:ext cx="8064896" cy="4680520"/>
          </a:xfrm>
        </p:spPr>
        <p:txBody>
          <a:bodyPr>
            <a:noAutofit/>
          </a:bodyPr>
          <a:lstStyle/>
          <a:p>
            <a:pPr marL="361950" indent="-36195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2"/>
            </a:pPr>
            <a:endParaRPr lang="cs-CZ" sz="2000" dirty="0" smtClean="0"/>
          </a:p>
          <a:p>
            <a:pPr marL="361950" indent="-36195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2"/>
            </a:pPr>
            <a:r>
              <a:rPr lang="cs-CZ" sz="2000" dirty="0" smtClean="0"/>
              <a:t>doplnění </a:t>
            </a:r>
            <a:r>
              <a:rPr lang="cs-CZ" sz="2000" dirty="0" smtClean="0"/>
              <a:t>podporovaných aktivit v PO1, SC 3 ve výčtu podporovaných činností </a:t>
            </a:r>
            <a:r>
              <a:rPr lang="cs-CZ" sz="2000" dirty="0" smtClean="0"/>
              <a:t>Regionálních stálých konferencí, </a:t>
            </a:r>
            <a:r>
              <a:rPr lang="cs-CZ" sz="2000" dirty="0" smtClean="0"/>
              <a:t>které se zapojí do programu RE:START:</a:t>
            </a:r>
            <a:endParaRPr lang="cs-CZ" sz="2000" dirty="0"/>
          </a:p>
          <a:p>
            <a:pPr marL="361950" indent="0">
              <a:spcBef>
                <a:spcPts val="600"/>
              </a:spcBef>
              <a:spcAft>
                <a:spcPts val="600"/>
              </a:spcAft>
            </a:pPr>
            <a:r>
              <a:rPr lang="cs-CZ" sz="1800" b="1" dirty="0" smtClean="0"/>
              <a:t>Nová aktivita: </a:t>
            </a:r>
            <a:r>
              <a:rPr lang="cs-CZ" sz="1800" dirty="0" smtClean="0"/>
              <a:t>Zároveň </a:t>
            </a:r>
            <a:r>
              <a:rPr lang="cs-CZ" sz="1800" dirty="0"/>
              <a:t>se podílí na realizaci iniciativy Uhelné regiony v transformaci.</a:t>
            </a:r>
          </a:p>
          <a:p>
            <a:pPr marL="446088" indent="0">
              <a:spcBef>
                <a:spcPts val="0"/>
              </a:spcBef>
              <a:spcAft>
                <a:spcPts val="600"/>
              </a:spcAft>
            </a:pPr>
            <a:endParaRPr lang="cs-CZ" sz="1800" dirty="0"/>
          </a:p>
          <a:p>
            <a:pPr marL="0" indent="0"/>
            <a:r>
              <a:rPr lang="cs-CZ" sz="2000" dirty="0" smtClean="0"/>
              <a:t>Po schválení revize ze strany EK dojde k úpravě Řídicí dokumentace OPTP, v MS2014+ a bude aktualizována výzva č. 1 a výzva č. 3.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spcAft>
                <a:spcPts val="600"/>
              </a:spcAft>
            </a:pPr>
            <a:r>
              <a:rPr lang="cs-CZ" dirty="0" smtClean="0"/>
              <a:t>Třetí </a:t>
            </a:r>
            <a:r>
              <a:rPr lang="cs-CZ" dirty="0"/>
              <a:t>revize </a:t>
            </a:r>
            <a:r>
              <a:rPr lang="cs-CZ" dirty="0" smtClean="0"/>
              <a:t>programu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446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899592" y="2708920"/>
            <a:ext cx="7058025" cy="1569650"/>
          </a:xfrm>
          <a:prstGeom prst="rect">
            <a:avLst/>
          </a:prstGeom>
          <a:noFill/>
        </p:spPr>
        <p:txBody>
          <a:bodyPr lIns="91431" tIns="45715" rIns="91431" bIns="45715">
            <a:spAutoFit/>
          </a:bodyPr>
          <a:lstStyle/>
          <a:p>
            <a:pPr algn="ctr">
              <a:defRPr/>
            </a:pPr>
            <a:r>
              <a:rPr lang="cs-CZ" sz="3200" b="1" dirty="0">
                <a:solidFill>
                  <a:srgbClr val="000099"/>
                </a:solidFill>
              </a:rPr>
              <a:t>9. </a:t>
            </a:r>
          </a:p>
          <a:p>
            <a:pPr marL="342864" indent="-342864" algn="ctr">
              <a:defRPr/>
            </a:pPr>
            <a:r>
              <a:rPr lang="cs-CZ" sz="3200" b="1" dirty="0">
                <a:solidFill>
                  <a:srgbClr val="000099"/>
                </a:solidFill>
              </a:rPr>
              <a:t>Shrnutí hlavních závěrů </a:t>
            </a:r>
            <a:r>
              <a:rPr lang="cs-CZ" sz="3200" b="1" dirty="0" smtClean="0">
                <a:solidFill>
                  <a:srgbClr val="000099"/>
                </a:solidFill>
              </a:rPr>
              <a:t>8. </a:t>
            </a:r>
            <a:r>
              <a:rPr lang="cs-CZ" sz="3200" b="1" dirty="0">
                <a:solidFill>
                  <a:srgbClr val="000099"/>
                </a:solidFill>
              </a:rPr>
              <a:t>zasedání MV OPTP 2014 – 2020</a:t>
            </a:r>
            <a:endParaRPr lang="cs-CZ" sz="32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1. Zahájení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cs-CZ" dirty="0">
                <a:latin typeface="Arial" charset="0"/>
                <a:cs typeface="Arial" charset="0"/>
              </a:rPr>
              <a:t>Úvodní slovo zástupce </a:t>
            </a:r>
            <a:r>
              <a:rPr lang="cs-CZ" dirty="0" smtClean="0">
                <a:latin typeface="Arial" charset="0"/>
                <a:cs typeface="Arial" charset="0"/>
              </a:rPr>
              <a:t>ŘO OPTP</a:t>
            </a:r>
            <a:endParaRPr lang="cs-CZ" dirty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endParaRPr lang="cs-CZ" dirty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cs-CZ" dirty="0" smtClean="0">
                <a:latin typeface="Arial" charset="0"/>
                <a:cs typeface="Arial" charset="0"/>
              </a:rPr>
              <a:t>Úvodní </a:t>
            </a:r>
            <a:r>
              <a:rPr lang="cs-CZ" dirty="0">
                <a:latin typeface="Arial" charset="0"/>
                <a:cs typeface="Arial" charset="0"/>
              </a:rPr>
              <a:t>slovo zástupce EK</a:t>
            </a:r>
          </a:p>
          <a:p>
            <a:pPr marL="0" indent="0" eaLnBrk="1" hangingPunct="1"/>
            <a:endParaRPr lang="cs-CZ" dirty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cs-CZ" dirty="0" smtClean="0">
                <a:latin typeface="Arial" charset="0"/>
                <a:cs typeface="Arial" charset="0"/>
              </a:rPr>
              <a:t>Projednání </a:t>
            </a:r>
            <a:r>
              <a:rPr lang="cs-CZ" dirty="0">
                <a:latin typeface="Arial" charset="0"/>
                <a:cs typeface="Arial" charset="0"/>
              </a:rPr>
              <a:t>programu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ovéPole 6"/>
          <p:cNvSpPr txBox="1">
            <a:spLocks noChangeArrowheads="1"/>
          </p:cNvSpPr>
          <p:nvPr/>
        </p:nvSpPr>
        <p:spPr bwMode="auto">
          <a:xfrm>
            <a:off x="1116013" y="2781300"/>
            <a:ext cx="7056437" cy="156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>
            <a:spAutoFit/>
          </a:bodyPr>
          <a:lstStyle/>
          <a:p>
            <a:pPr algn="ctr"/>
            <a:r>
              <a:rPr lang="cs-CZ" sz="3200" b="1" dirty="0">
                <a:solidFill>
                  <a:srgbClr val="000099"/>
                </a:solidFill>
              </a:rPr>
              <a:t>Děkujeme za pozornost.</a:t>
            </a:r>
          </a:p>
          <a:p>
            <a:pPr algn="ctr"/>
            <a:endParaRPr lang="cs-CZ" sz="3200" b="1" dirty="0">
              <a:solidFill>
                <a:srgbClr val="000099"/>
              </a:solidFill>
            </a:endParaRPr>
          </a:p>
          <a:p>
            <a:pPr algn="ctr"/>
            <a:r>
              <a:rPr lang="cs-CZ" sz="3200" b="1" dirty="0" err="1">
                <a:solidFill>
                  <a:srgbClr val="000099"/>
                </a:solidFill>
              </a:rPr>
              <a:t>optp</a:t>
            </a:r>
            <a:r>
              <a:rPr lang="cs-CZ" sz="3200" b="1" dirty="0">
                <a:solidFill>
                  <a:srgbClr val="000099"/>
                </a:solidFill>
              </a:rPr>
              <a:t>@</a:t>
            </a:r>
            <a:r>
              <a:rPr lang="cs-CZ" sz="3200" b="1" dirty="0" err="1">
                <a:solidFill>
                  <a:srgbClr val="000099"/>
                </a:solidFill>
              </a:rPr>
              <a:t>mmr.cz</a:t>
            </a:r>
            <a:endParaRPr lang="cs-CZ" sz="32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1124744"/>
            <a:ext cx="8291264" cy="4176464"/>
          </a:xfrm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cs-CZ" sz="3200" b="1" dirty="0" smtClean="0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r>
              <a:rPr lang="cs-CZ" sz="3200" b="1" dirty="0" smtClean="0">
                <a:solidFill>
                  <a:srgbClr val="000099"/>
                </a:solidFill>
                <a:ea typeface="+mj-ea"/>
              </a:rPr>
              <a:t>2</a:t>
            </a:r>
            <a:r>
              <a:rPr lang="cs-CZ" sz="3200" b="1" dirty="0">
                <a:solidFill>
                  <a:srgbClr val="000099"/>
                </a:solidFill>
                <a:ea typeface="+mj-ea"/>
              </a:rPr>
              <a:t>. </a:t>
            </a:r>
            <a:br>
              <a:rPr lang="cs-CZ" sz="3200" b="1" dirty="0">
                <a:solidFill>
                  <a:srgbClr val="000099"/>
                </a:solidFill>
                <a:ea typeface="+mj-ea"/>
              </a:rPr>
            </a:br>
            <a:r>
              <a:rPr lang="cs-CZ" sz="3200" b="1" dirty="0">
                <a:solidFill>
                  <a:srgbClr val="000099"/>
                </a:solidFill>
                <a:ea typeface="+mj-ea"/>
              </a:rPr>
              <a:t>Informace o vypořádání hlavních závěrů 7. MV OPTP a o aktivitách ŘO OPTP od posledního MV OPTP 2014–2020</a:t>
            </a:r>
          </a:p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930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7584" y="2204864"/>
            <a:ext cx="7211144" cy="2016225"/>
          </a:xfrm>
        </p:spPr>
        <p:txBody>
          <a:bodyPr/>
          <a:lstStyle/>
          <a:p>
            <a:pPr algn="ctr"/>
            <a:r>
              <a:rPr lang="cs-CZ" sz="3200" dirty="0"/>
              <a:t>3. </a:t>
            </a:r>
            <a:br>
              <a:rPr lang="cs-CZ" sz="3200" dirty="0"/>
            </a:br>
            <a:r>
              <a:rPr lang="pl-PL" sz="3200" dirty="0"/>
              <a:t>Informace o čerpání z OPTP </a:t>
            </a:r>
            <a:r>
              <a:rPr lang="pl-PL" sz="3200" dirty="0" smtClean="0"/>
              <a:t/>
            </a:r>
            <a:br>
              <a:rPr lang="pl-PL" sz="3200" dirty="0" smtClean="0"/>
            </a:br>
            <a:r>
              <a:rPr lang="pl-PL" sz="3200" dirty="0" smtClean="0"/>
              <a:t>2014 – 2020</a:t>
            </a:r>
            <a:endParaRPr lang="pl-P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Finanční prostředky v právních aktech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2000" dirty="0"/>
              <a:t>(</a:t>
            </a:r>
            <a:r>
              <a:rPr lang="cs-CZ" sz="2000" dirty="0" smtClean="0"/>
              <a:t>dle </a:t>
            </a:r>
            <a:r>
              <a:rPr lang="cs-CZ" sz="2000" dirty="0"/>
              <a:t>příjemců v </a:t>
            </a:r>
            <a:r>
              <a:rPr lang="cs-CZ" sz="2000" dirty="0" smtClean="0"/>
              <a:t>%)</a:t>
            </a:r>
            <a:endParaRPr lang="cs-CZ" sz="20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1664228"/>
              </p:ext>
            </p:extLst>
          </p:nvPr>
        </p:nvGraphicFramePr>
        <p:xfrm>
          <a:off x="395288" y="1557338"/>
          <a:ext cx="829151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9041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89153" y="836712"/>
            <a:ext cx="8291264" cy="504056"/>
          </a:xfrm>
        </p:spPr>
        <p:txBody>
          <a:bodyPr/>
          <a:lstStyle/>
          <a:p>
            <a:pPr algn="ctr"/>
            <a:r>
              <a:rPr lang="cs-CZ" dirty="0"/>
              <a:t>Aktuální informace o operačním programu</a:t>
            </a:r>
          </a:p>
        </p:txBody>
      </p:sp>
      <p:graphicFrame>
        <p:nvGraphicFramePr>
          <p:cNvPr id="10" name="Zástupný symbol pro obsah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3084055"/>
              </p:ext>
            </p:extLst>
          </p:nvPr>
        </p:nvGraphicFramePr>
        <p:xfrm>
          <a:off x="382772" y="2564904"/>
          <a:ext cx="8304027" cy="2664295"/>
        </p:xfrm>
        <a:graphic>
          <a:graphicData uri="http://schemas.openxmlformats.org/drawingml/2006/table">
            <a:tbl>
              <a:tblPr/>
              <a:tblGrid>
                <a:gridCol w="906291">
                  <a:extLst>
                    <a:ext uri="{9D8B030D-6E8A-4147-A177-3AD203B41FA5}">
                      <a16:colId xmlns:a16="http://schemas.microsoft.com/office/drawing/2014/main" val="4145134237"/>
                    </a:ext>
                  </a:extLst>
                </a:gridCol>
                <a:gridCol w="1007293">
                  <a:extLst>
                    <a:ext uri="{9D8B030D-6E8A-4147-A177-3AD203B41FA5}">
                      <a16:colId xmlns:a16="http://schemas.microsoft.com/office/drawing/2014/main" val="1976831469"/>
                    </a:ext>
                  </a:extLst>
                </a:gridCol>
                <a:gridCol w="900831">
                  <a:extLst>
                    <a:ext uri="{9D8B030D-6E8A-4147-A177-3AD203B41FA5}">
                      <a16:colId xmlns:a16="http://schemas.microsoft.com/office/drawing/2014/main" val="1140237575"/>
                    </a:ext>
                  </a:extLst>
                </a:gridCol>
                <a:gridCol w="676988">
                  <a:extLst>
                    <a:ext uri="{9D8B030D-6E8A-4147-A177-3AD203B41FA5}">
                      <a16:colId xmlns:a16="http://schemas.microsoft.com/office/drawing/2014/main" val="2589902604"/>
                    </a:ext>
                  </a:extLst>
                </a:gridCol>
                <a:gridCol w="906291">
                  <a:extLst>
                    <a:ext uri="{9D8B030D-6E8A-4147-A177-3AD203B41FA5}">
                      <a16:colId xmlns:a16="http://schemas.microsoft.com/office/drawing/2014/main" val="1519103733"/>
                    </a:ext>
                  </a:extLst>
                </a:gridCol>
                <a:gridCol w="900831">
                  <a:extLst>
                    <a:ext uri="{9D8B030D-6E8A-4147-A177-3AD203B41FA5}">
                      <a16:colId xmlns:a16="http://schemas.microsoft.com/office/drawing/2014/main" val="2691315807"/>
                    </a:ext>
                  </a:extLst>
                </a:gridCol>
                <a:gridCol w="731585">
                  <a:extLst>
                    <a:ext uri="{9D8B030D-6E8A-4147-A177-3AD203B41FA5}">
                      <a16:colId xmlns:a16="http://schemas.microsoft.com/office/drawing/2014/main" val="680944006"/>
                    </a:ext>
                  </a:extLst>
                </a:gridCol>
                <a:gridCol w="873534">
                  <a:extLst>
                    <a:ext uri="{9D8B030D-6E8A-4147-A177-3AD203B41FA5}">
                      <a16:colId xmlns:a16="http://schemas.microsoft.com/office/drawing/2014/main" val="1495533065"/>
                    </a:ext>
                  </a:extLst>
                </a:gridCol>
                <a:gridCol w="868074">
                  <a:extLst>
                    <a:ext uri="{9D8B030D-6E8A-4147-A177-3AD203B41FA5}">
                      <a16:colId xmlns:a16="http://schemas.microsoft.com/office/drawing/2014/main" val="612333441"/>
                    </a:ext>
                  </a:extLst>
                </a:gridCol>
                <a:gridCol w="532309">
                  <a:extLst>
                    <a:ext uri="{9D8B030D-6E8A-4147-A177-3AD203B41FA5}">
                      <a16:colId xmlns:a16="http://schemas.microsoft.com/office/drawing/2014/main" val="1878831456"/>
                    </a:ext>
                  </a:extLst>
                </a:gridCol>
              </a:tblGrid>
              <a:tr h="92296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Alokace 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Předložené projekty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Projekty s právním aktem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Ukončené projekty</a:t>
                      </a:r>
                      <a:b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(stav PP40/PP41)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936223"/>
                  </a:ext>
                </a:extLst>
              </a:tr>
              <a:tr h="57547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%na alokaci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%na alokaci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369187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1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4 241,88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3 643,86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85,90%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3 480,36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82,05%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1 250,50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3586470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2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1 191,25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875,46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73,49%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505,1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42,40%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1,12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8595318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Celkem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5 433,13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4 519,32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159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83,18%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3 985,46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73,35%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1 251,62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467158"/>
                  </a:ext>
                </a:extLst>
              </a:tr>
            </a:tbl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683568" y="5373216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000" i="1" dirty="0">
                <a:solidFill>
                  <a:prstClr val="black"/>
                </a:solidFill>
              </a:rPr>
              <a:t>Data k 31. 10. 2018</a:t>
            </a:r>
          </a:p>
          <a:p>
            <a:pPr lvl="0"/>
            <a:r>
              <a:rPr lang="cs-CZ" sz="1000" i="1" dirty="0">
                <a:solidFill>
                  <a:prstClr val="black"/>
                </a:solidFill>
              </a:rPr>
              <a:t>Zdroj: MS2014+</a:t>
            </a:r>
          </a:p>
        </p:txBody>
      </p:sp>
    </p:spTree>
    <p:extLst>
      <p:ext uri="{BB962C8B-B14F-4D97-AF65-F5344CB8AC3E}">
        <p14:creationId xmlns:p14="http://schemas.microsoft.com/office/powerpoint/2010/main" val="101781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Finanční prostředky v žádostech </a:t>
            </a:r>
            <a:br>
              <a:rPr lang="cs-CZ" dirty="0" smtClean="0"/>
            </a:br>
            <a:r>
              <a:rPr lang="cs-CZ" dirty="0" smtClean="0"/>
              <a:t>o průběžnou platbu odeslané EK </a:t>
            </a:r>
            <a:br>
              <a:rPr lang="cs-CZ" dirty="0" smtClean="0"/>
            </a:br>
            <a:r>
              <a:rPr lang="cs-CZ" sz="2000" dirty="0" smtClean="0"/>
              <a:t>(v % k hlavní alokaci)</a:t>
            </a:r>
            <a:endParaRPr lang="cs-CZ" sz="20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971600" y="6237312"/>
            <a:ext cx="1963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i="1" dirty="0" smtClean="0">
                <a:solidFill>
                  <a:prstClr val="black"/>
                </a:solidFill>
              </a:rPr>
              <a:t>D</a:t>
            </a:r>
            <a:r>
              <a:rPr lang="nn-NO" sz="1000" i="1" dirty="0" smtClean="0">
                <a:solidFill>
                  <a:prstClr val="black"/>
                </a:solidFill>
              </a:rPr>
              <a:t>ata </a:t>
            </a:r>
            <a:r>
              <a:rPr lang="nn-NO" sz="1000" i="1" dirty="0">
                <a:solidFill>
                  <a:prstClr val="black"/>
                </a:solidFill>
              </a:rPr>
              <a:t>k 30. 9. 2018 </a:t>
            </a:r>
            <a:endParaRPr lang="cs-CZ" sz="1000" i="1" dirty="0" smtClean="0">
              <a:solidFill>
                <a:prstClr val="black"/>
              </a:solidFill>
            </a:endParaRPr>
          </a:p>
          <a:p>
            <a:r>
              <a:rPr lang="cs-CZ" sz="1000" i="1" dirty="0" smtClean="0">
                <a:solidFill>
                  <a:prstClr val="black"/>
                </a:solidFill>
              </a:rPr>
              <a:t>Zdroj</a:t>
            </a:r>
            <a:r>
              <a:rPr lang="cs-CZ" sz="1000" i="1" dirty="0">
                <a:solidFill>
                  <a:prstClr val="black"/>
                </a:solidFill>
              </a:rPr>
              <a:t>: MMR – NOK, MS2014</a:t>
            </a:r>
            <a:r>
              <a:rPr lang="cs-CZ" sz="1000" i="1" dirty="0" smtClean="0">
                <a:solidFill>
                  <a:prstClr val="black"/>
                </a:solidFill>
              </a:rPr>
              <a:t>+</a:t>
            </a:r>
            <a:endParaRPr lang="cs-CZ" sz="1000" i="1" dirty="0">
              <a:solidFill>
                <a:prstClr val="black"/>
              </a:solidFill>
            </a:endParaRP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1734" y="2060847"/>
            <a:ext cx="7340665" cy="4104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88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Plnění pravidla N+3</a:t>
            </a:r>
            <a:endParaRPr lang="cs-CZ" dirty="0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467544" y="5229200"/>
            <a:ext cx="8280920" cy="936104"/>
          </a:xfrm>
          <a:prstGeom prst="rect">
            <a:avLst/>
          </a:prstGeom>
        </p:spPr>
        <p:txBody>
          <a:bodyPr lIns="91431" tIns="45715" rIns="91431" bIns="45715">
            <a:normAutofit fontScale="62500" lnSpcReduction="20000"/>
          </a:bodyPr>
          <a:lstStyle>
            <a:lvl1pPr marL="342864" indent="-342864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873" indent="-285721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2882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034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187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339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98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pl-PL" sz="3000" b="1" dirty="0" smtClean="0">
                <a:ea typeface="+mj-ea"/>
              </a:rPr>
              <a:t>splněn limit </a:t>
            </a:r>
            <a:r>
              <a:rPr lang="pl-PL" sz="3000" b="1" dirty="0">
                <a:ea typeface="+mj-ea"/>
              </a:rPr>
              <a:t>N+3 pro rok 2018 již na konci roku </a:t>
            </a:r>
            <a:r>
              <a:rPr lang="pl-PL" sz="3000" b="1" dirty="0" smtClean="0">
                <a:ea typeface="+mj-ea"/>
              </a:rPr>
              <a:t>2017</a:t>
            </a:r>
          </a:p>
          <a:p>
            <a:pPr eaLnBrk="1" hangingPunct="1">
              <a:buFont typeface="Arial" charset="0"/>
              <a:buChar char="•"/>
            </a:pPr>
            <a:endParaRPr lang="pl-PL" sz="3000" b="1" dirty="0">
              <a:ea typeface="+mj-ea"/>
            </a:endParaRPr>
          </a:p>
          <a:p>
            <a:pPr eaLnBrk="1" hangingPunct="1">
              <a:buFont typeface="Arial" charset="0"/>
              <a:buChar char="•"/>
            </a:pPr>
            <a:r>
              <a:rPr lang="cs-CZ" sz="3000" b="1" dirty="0" smtClean="0">
                <a:ea typeface="+mj-ea"/>
              </a:rPr>
              <a:t>limit N+3 pro rok 2019 je plněn na </a:t>
            </a:r>
            <a:r>
              <a:rPr lang="cs-CZ" sz="3200" b="1" dirty="0">
                <a:solidFill>
                  <a:srgbClr val="000000"/>
                </a:solidFill>
              </a:rPr>
              <a:t>95,82%</a:t>
            </a:r>
            <a:r>
              <a:rPr lang="cs-CZ" sz="3200" dirty="0"/>
              <a:t> </a:t>
            </a:r>
            <a:endParaRPr lang="cs-CZ" sz="3000" b="1" dirty="0">
              <a:ea typeface="+mj-ea"/>
            </a:endParaRPr>
          </a:p>
          <a:p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410" y="1553009"/>
            <a:ext cx="5409524" cy="3676191"/>
          </a:xfrm>
        </p:spPr>
      </p:pic>
    </p:spTree>
    <p:extLst>
      <p:ext uri="{BB962C8B-B14F-4D97-AF65-F5344CB8AC3E}">
        <p14:creationId xmlns:p14="http://schemas.microsoft.com/office/powerpoint/2010/main" val="86545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16488</TotalTime>
  <Words>1411</Words>
  <Application>Microsoft Office PowerPoint</Application>
  <PresentationFormat>Předvádění na obrazovce (4:3)</PresentationFormat>
  <Paragraphs>282</Paragraphs>
  <Slides>30</Slides>
  <Notes>16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30</vt:i4>
      </vt:variant>
    </vt:vector>
  </HeadingPairs>
  <TitlesOfParts>
    <vt:vector size="34" baseType="lpstr">
      <vt:lpstr>Arial</vt:lpstr>
      <vt:lpstr>Calibri</vt:lpstr>
      <vt:lpstr>Wingdings</vt:lpstr>
      <vt:lpstr>Vlastní návrh</vt:lpstr>
      <vt:lpstr>8. zasedání Monitorovacího výboru Operačního programu Technická pomoc 2014 - 2020</vt:lpstr>
      <vt:lpstr>Program</vt:lpstr>
      <vt:lpstr>1. Zahájení</vt:lpstr>
      <vt:lpstr>Prezentace aplikace PowerPoint</vt:lpstr>
      <vt:lpstr>3.  Informace o čerpání z OPTP  2014 – 2020</vt:lpstr>
      <vt:lpstr>Finanční prostředky v právních aktech  (dle příjemců v %)</vt:lpstr>
      <vt:lpstr>Aktuální informace o operačním programu</vt:lpstr>
      <vt:lpstr>Finanční prostředky v žádostech  o průběžnou platbu odeslané EK  (v % k hlavní alokaci)</vt:lpstr>
      <vt:lpstr>Plnění pravidla N+3</vt:lpstr>
      <vt:lpstr>Aktuální informace o čerpání</vt:lpstr>
      <vt:lpstr>Prezentace aplikace PowerPoint</vt:lpstr>
      <vt:lpstr>Stav policejního vyšetřování</vt:lpstr>
      <vt:lpstr>Zahájení financování projektů v PO2</vt:lpstr>
      <vt:lpstr>Prezentace aplikace PowerPoint</vt:lpstr>
      <vt:lpstr>Roční vyhodnocení SRP za rok 2018</vt:lpstr>
      <vt:lpstr>SRP na rok 2019</vt:lpstr>
      <vt:lpstr>RIM požadavky OPTP při zpracování SRP 2019 a Ročního vyhodnocení SRP na rok 2018</vt:lpstr>
      <vt:lpstr>Prezentace aplikace PowerPoint</vt:lpstr>
      <vt:lpstr>Zapracování doporučení z evaluací</vt:lpstr>
      <vt:lpstr>Plnění plánu evaluací na rok 2018</vt:lpstr>
      <vt:lpstr>1. Evaluace indikátorové soustavy a jednotlivých definovaných cílů OPTP</vt:lpstr>
      <vt:lpstr>2. Evaluace monitorovacího systému</vt:lpstr>
      <vt:lpstr>3. Evaluace administrativní kapacity</vt:lpstr>
      <vt:lpstr>Prezentace aplikace PowerPoint</vt:lpstr>
      <vt:lpstr>Prezentace aplikace PowerPoint</vt:lpstr>
      <vt:lpstr>Třetí revize programu</vt:lpstr>
      <vt:lpstr>Třetí revize programu</vt:lpstr>
      <vt:lpstr>Třetí revize programu</vt:lpstr>
      <vt:lpstr>Prezentace aplikace PowerPoint</vt:lpstr>
      <vt:lpstr>Prezentace aplikace PowerPoint</vt:lpstr>
    </vt:vector>
  </TitlesOfParts>
  <Company>KUKLIK.cz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 Šafář</dc:creator>
  <cp:lastModifiedBy>Lukšová Petra</cp:lastModifiedBy>
  <cp:revision>2703</cp:revision>
  <cp:lastPrinted>2017-05-12T07:34:42Z</cp:lastPrinted>
  <dcterms:created xsi:type="dcterms:W3CDTF">2011-04-07T12:21:15Z</dcterms:created>
  <dcterms:modified xsi:type="dcterms:W3CDTF">2018-11-16T09:13:31Z</dcterms:modified>
</cp:coreProperties>
</file>