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57" r:id="rId2"/>
    <p:sldId id="267" r:id="rId3"/>
    <p:sldId id="258" r:id="rId4"/>
    <p:sldId id="265" r:id="rId5"/>
    <p:sldId id="259" r:id="rId6"/>
    <p:sldId id="261" r:id="rId7"/>
    <p:sldId id="262" r:id="rId8"/>
    <p:sldId id="263" r:id="rId9"/>
    <p:sldId id="264" r:id="rId10"/>
    <p:sldId id="266" r:id="rId11"/>
  </p:sldIdLst>
  <p:sldSz cx="9144000" cy="6858000" type="screen4x3"/>
  <p:notesSz cx="6797675" cy="992663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7">
          <p15:clr>
            <a:srgbClr val="A4A3A4"/>
          </p15:clr>
        </p15:guide>
        <p15:guide id="2" pos="2142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ikanová Helena" initials="MH" lastIdx="11" clrIdx="0"/>
  <p:cmAuthor id="7" name="mikhel" initials="HM" lastIdx="1" clrIdx="7"/>
  <p:cmAuthor id="1" name="Eva Buršíková" initials="EB" lastIdx="7" clrIdx="1"/>
  <p:cmAuthor id="8" name="Linda Prokešová" initials="LP" lastIdx="1" clrIdx="8"/>
  <p:cmAuthor id="2" name="Svobodová Michaela" initials="SM" lastIdx="15" clrIdx="2"/>
  <p:cmAuthor id="3" name="Jiří Čížek" initials="JČ" lastIdx="8" clrIdx="3"/>
  <p:cmAuthor id="4" name="Šimlová Markéta" initials="ŠM" lastIdx="2" clrIdx="4"/>
  <p:cmAuthor id="5" name="Work" initials="W." lastIdx="16" clrIdx="5"/>
  <p:cmAuthor id="6" name="*" initials="*" lastIdx="4" clrIdx="6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893C6"/>
    <a:srgbClr val="4F81BD"/>
    <a:srgbClr val="000099"/>
    <a:srgbClr val="66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řední styl 2 – zvýraznění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Střední styl 1 – zvýraznění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93296810-A885-4BE3-A3E7-6D5BEEA58F35}" styleName="Střední styl 2 – zvýraznění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Střední styl 2 – zvýraznění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875" autoAdjust="0"/>
    <p:restoredTop sz="84024" autoAdjust="0"/>
  </p:normalViewPr>
  <p:slideViewPr>
    <p:cSldViewPr>
      <p:cViewPr varScale="1">
        <p:scale>
          <a:sx n="112" d="100"/>
          <a:sy n="112" d="100"/>
        </p:scale>
        <p:origin x="-188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86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2040" y="-84"/>
      </p:cViewPr>
      <p:guideLst>
        <p:guide orient="horz" pos="3127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1098" y="1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243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1098" y="9428243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6011B55-3E90-4363-B8E4-CB3F66A1D30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203407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1098" y="1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26BD8E2-5944-4D84-9527-C218C616EDDC}" type="datetimeFigureOut">
              <a:rPr lang="cs-CZ"/>
              <a:pPr>
                <a:defRPr/>
              </a:pPr>
              <a:t>19.11.2018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606" y="4715710"/>
            <a:ext cx="5438464" cy="44665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  <a:endParaRPr lang="cs-CZ" noProof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243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1098" y="9428243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61B4B67-C6B9-4C5E-B168-C4F4934E088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276103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1</a:t>
            </a:fld>
            <a:endParaRPr lang="cs-CZ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3</a:t>
            </a:fld>
            <a:endParaRPr lang="cs-CZ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4</a:t>
            </a:fld>
            <a:endParaRPr lang="cs-CZ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5</a:t>
            </a:fld>
            <a:endParaRPr lang="cs-CZ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6</a:t>
            </a:fld>
            <a:endParaRPr lang="cs-CZ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Slovy</a:t>
            </a:r>
            <a:r>
              <a:rPr lang="cs-CZ" b="1" baseline="0" dirty="0" smtClean="0">
                <a:solidFill>
                  <a:srgbClr val="FF0000"/>
                </a:solidFill>
              </a:rPr>
              <a:t> </a:t>
            </a:r>
            <a:r>
              <a:rPr lang="cs-CZ" b="1" dirty="0" smtClean="0">
                <a:solidFill>
                  <a:srgbClr val="FF0000"/>
                </a:solidFill>
              </a:rPr>
              <a:t>doplnit o</a:t>
            </a:r>
            <a:r>
              <a:rPr lang="cs-CZ" b="1" baseline="0" dirty="0" smtClean="0">
                <a:solidFill>
                  <a:srgbClr val="FF0000"/>
                </a:solidFill>
              </a:rPr>
              <a:t> pár údajů z letošního roku:</a:t>
            </a:r>
          </a:p>
          <a:p>
            <a:endParaRPr lang="cs-CZ" baseline="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7</a:t>
            </a:fld>
            <a:endParaRPr lang="cs-CZ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8</a:t>
            </a:fld>
            <a:endParaRPr lang="cs-CZ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s-CZ" b="1" dirty="0" smtClean="0"/>
              <a:t>Jen slovy pospat co rušíme:</a:t>
            </a:r>
          </a:p>
          <a:p>
            <a:endParaRPr lang="cs-CZ" dirty="0" smtClean="0"/>
          </a:p>
          <a:p>
            <a:r>
              <a:rPr lang="cs-CZ" dirty="0" smtClean="0"/>
              <a:t>V roce 2019 navrhuje upustit od následujících aktivit:</a:t>
            </a:r>
          </a:p>
          <a:p>
            <a:endParaRPr lang="cs-CZ" dirty="0" smtClean="0"/>
          </a:p>
          <a:p>
            <a:r>
              <a:rPr lang="cs-CZ" dirty="0" smtClean="0"/>
              <a:t>•</a:t>
            </a:r>
            <a:r>
              <a:rPr lang="cs-CZ" baseline="0" dirty="0" smtClean="0"/>
              <a:t> </a:t>
            </a:r>
            <a:r>
              <a:rPr lang="cs-CZ" dirty="0" smtClean="0"/>
              <a:t>prezentace na </a:t>
            </a:r>
            <a:r>
              <a:rPr lang="cs-CZ" b="1" dirty="0" err="1" smtClean="0"/>
              <a:t>Ladronkafestu</a:t>
            </a:r>
            <a:r>
              <a:rPr lang="cs-CZ" b="1" dirty="0" smtClean="0"/>
              <a:t> v Praze 6 </a:t>
            </a:r>
            <a:r>
              <a:rPr lang="cs-CZ" dirty="0" smtClean="0"/>
              <a:t>– důvodem je dosah akce je pouze v Praze, ale především termínová kolize s našimi Dny otevřených dveří </a:t>
            </a:r>
          </a:p>
          <a:p>
            <a:endParaRPr lang="cs-CZ" i="1" dirty="0" smtClean="0"/>
          </a:p>
          <a:p>
            <a:r>
              <a:rPr lang="cs-CZ" dirty="0" smtClean="0"/>
              <a:t>•</a:t>
            </a:r>
            <a:r>
              <a:rPr lang="cs-CZ" baseline="0" dirty="0" smtClean="0"/>
              <a:t> </a:t>
            </a:r>
            <a:r>
              <a:rPr lang="cs-CZ" b="1" dirty="0" smtClean="0"/>
              <a:t>vydávání </a:t>
            </a:r>
            <a:r>
              <a:rPr lang="cs-CZ" b="1" dirty="0" err="1" smtClean="0"/>
              <a:t>newsletteru</a:t>
            </a:r>
            <a:r>
              <a:rPr lang="cs-CZ" b="1" dirty="0" smtClean="0"/>
              <a:t> OKO </a:t>
            </a:r>
            <a:r>
              <a:rPr lang="cs-CZ" b="1" dirty="0" err="1" smtClean="0"/>
              <a:t>NOKu</a:t>
            </a:r>
            <a:r>
              <a:rPr lang="cs-CZ" b="1" dirty="0" smtClean="0"/>
              <a:t> </a:t>
            </a:r>
            <a:r>
              <a:rPr lang="cs-CZ" dirty="0" smtClean="0"/>
              <a:t>– </a:t>
            </a:r>
            <a:r>
              <a:rPr lang="cs-CZ" dirty="0" err="1" smtClean="0"/>
              <a:t>newsletter</a:t>
            </a:r>
            <a:r>
              <a:rPr lang="cs-CZ" dirty="0" smtClean="0"/>
              <a:t> nahradíme tvorbou obsahu pro web dotace EU.cz, což obnáší menší technickou náročnost a vyšší flexibilitu při publikování obsahu (</a:t>
            </a:r>
            <a:r>
              <a:rPr lang="cs-CZ" i="1" dirty="0" smtClean="0"/>
              <a:t>jen kdyby se ptali:</a:t>
            </a:r>
            <a:r>
              <a:rPr lang="cs-CZ" i="1" baseline="0" dirty="0" smtClean="0"/>
              <a:t> </a:t>
            </a:r>
            <a:r>
              <a:rPr lang="cs-CZ" i="1" dirty="0" smtClean="0"/>
              <a:t>nejvyšší počet odběratelů byl 406 v září 2018, ale jen 77 odběratelů si rozkliklo alespoň jeden článek</a:t>
            </a:r>
            <a:r>
              <a:rPr lang="cs-CZ" dirty="0" smtClean="0"/>
              <a:t>) 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9</a:t>
            </a:fld>
            <a:endParaRPr lang="cs-CZ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10</a:t>
            </a:fld>
            <a:endParaRPr lang="cs-CZ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Úvodní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844675"/>
            <a:ext cx="5616575" cy="501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bdélník 4"/>
          <p:cNvSpPr>
            <a:spLocks noChangeAspect="1"/>
          </p:cNvSpPr>
          <p:nvPr userDrawn="1"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 dirty="0">
              <a:noFill/>
            </a:endParaRPr>
          </a:p>
        </p:txBody>
      </p:sp>
      <p:sp>
        <p:nvSpPr>
          <p:cNvPr id="6" name="Obdélník 5"/>
          <p:cNvSpPr/>
          <p:nvPr userDrawn="1"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 dirty="0">
              <a:noFill/>
            </a:endParaRPr>
          </a:p>
        </p:txBody>
      </p:sp>
      <p:pic>
        <p:nvPicPr>
          <p:cNvPr id="7" name="Obrázek 11" descr="mmr_cr_rgb.em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692150"/>
            <a:ext cx="1439863" cy="31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Obrázek 6" descr="optp.jp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7667" y="6165850"/>
            <a:ext cx="835025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Obrázek 7" descr="eu.jpg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192" y="6165850"/>
            <a:ext cx="2279650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Podnadpis 2"/>
          <p:cNvSpPr txBox="1">
            <a:spLocks/>
          </p:cNvSpPr>
          <p:nvPr userDrawn="1"/>
        </p:nvSpPr>
        <p:spPr>
          <a:xfrm>
            <a:off x="1403350" y="3141663"/>
            <a:ext cx="7208838" cy="1150937"/>
          </a:xfrm>
          <a:prstGeom prst="rect">
            <a:avLst/>
          </a:prstGeom>
        </p:spPr>
        <p:txBody>
          <a:bodyPr/>
          <a:lstStyle/>
          <a:p>
            <a:pPr>
              <a:spcBef>
                <a:spcPct val="20000"/>
              </a:spcBef>
              <a:buFont typeface="Arial" charset="0"/>
              <a:buNone/>
              <a:defRPr/>
            </a:pPr>
            <a:endParaRPr lang="cs-CZ" sz="2600">
              <a:cs typeface="Arial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03648" y="4437112"/>
            <a:ext cx="7056784" cy="1296144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buNone/>
              <a:defRPr sz="20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Klepnutím lze upravit styl předlohy podnadpisů.</a:t>
            </a:r>
            <a:endParaRPr lang="cs-CZ" dirty="0"/>
          </a:p>
        </p:txBody>
      </p:sp>
      <p:sp>
        <p:nvSpPr>
          <p:cNvPr id="14" name="Nadpis 13"/>
          <p:cNvSpPr>
            <a:spLocks noGrp="1" noChangeAspect="1"/>
          </p:cNvSpPr>
          <p:nvPr>
            <p:ph type="title"/>
          </p:nvPr>
        </p:nvSpPr>
        <p:spPr>
          <a:xfrm>
            <a:off x="1403648" y="1988840"/>
            <a:ext cx="7283152" cy="1080120"/>
          </a:xfrm>
          <a:prstGeom prst="rect">
            <a:avLst/>
          </a:prstGeom>
        </p:spPr>
        <p:txBody>
          <a:bodyPr anchor="b"/>
          <a:lstStyle>
            <a:lvl1pPr algn="l">
              <a:defRPr b="1" baseline="0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Klepnutím lze upravit styl předlohy nadpisů.</a:t>
            </a:r>
            <a:endParaRPr lang="cs-CZ" dirty="0"/>
          </a:p>
        </p:txBody>
      </p:sp>
      <p:pic>
        <p:nvPicPr>
          <p:cNvPr id="12" name="Obrázek 11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6157190"/>
            <a:ext cx="3459243" cy="596588"/>
          </a:xfrm>
          <a:prstGeom prst="rect">
            <a:avLst/>
          </a:prstGeom>
        </p:spPr>
      </p:pic>
      <p:sp>
        <p:nvSpPr>
          <p:cNvPr id="13" name="Obdélník 12"/>
          <p:cNvSpPr/>
          <p:nvPr userDrawn="1"/>
        </p:nvSpPr>
        <p:spPr>
          <a:xfrm>
            <a:off x="179512" y="620688"/>
            <a:ext cx="1728192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na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6157190"/>
            <a:ext cx="3459243" cy="596588"/>
          </a:xfrm>
          <a:prstGeom prst="rect">
            <a:avLst/>
          </a:prstGeom>
        </p:spPr>
      </p:pic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556792"/>
            <a:ext cx="8291264" cy="460851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buFontTx/>
              <a:buNone/>
              <a:defRPr sz="28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en-US" dirty="0" smtClean="0"/>
              <a:t>Klepnutím lze upravit styly předlohy textu.</a:t>
            </a:r>
          </a:p>
        </p:txBody>
      </p:sp>
      <p:sp>
        <p:nvSpPr>
          <p:cNvPr id="5" name="Obdélník 4"/>
          <p:cNvSpPr/>
          <p:nvPr userDrawn="1"/>
        </p:nvSpPr>
        <p:spPr>
          <a:xfrm>
            <a:off x="179512" y="620688"/>
            <a:ext cx="1728192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91264" cy="504056"/>
          </a:xfrm>
          <a:prstGeom prst="rect">
            <a:avLst/>
          </a:prstGeom>
        </p:spPr>
        <p:txBody>
          <a:bodyPr anchor="t"/>
          <a:lstStyle>
            <a:lvl1pPr algn="l">
              <a:defRPr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Klepnutím lze upravit styl předlohy nadpisů.</a:t>
            </a:r>
            <a:endParaRPr lang="cs-CZ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theme" Target="../theme/theme1.xml"/><Relationship Id="rId7" Type="http://schemas.openxmlformats.org/officeDocument/2006/relationships/image" Target="../media/image4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1844675"/>
            <a:ext cx="5616575" cy="501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Obdélník 7"/>
          <p:cNvSpPr>
            <a:spLocks noChangeAspect="1"/>
          </p:cNvSpPr>
          <p:nvPr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 dirty="0">
              <a:noFill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 dirty="0">
              <a:noFill/>
            </a:endParaRPr>
          </a:p>
        </p:txBody>
      </p:sp>
      <p:pic>
        <p:nvPicPr>
          <p:cNvPr id="2053" name="Obrázek 6" descr="optp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7667" y="6165850"/>
            <a:ext cx="835025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Obrázek 7" descr="eu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00192" y="6165850"/>
            <a:ext cx="2279650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Obrázek 11" descr="mmr_cr_rgb.emf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0825" y="692150"/>
            <a:ext cx="1439863" cy="31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Obdélník 9"/>
          <p:cNvSpPr/>
          <p:nvPr userDrawn="1"/>
        </p:nvSpPr>
        <p:spPr>
          <a:xfrm>
            <a:off x="179512" y="620688"/>
            <a:ext cx="1728192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11" name="Obrázek 10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6157190"/>
            <a:ext cx="3459243" cy="59658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2" r:id="rId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otaceeu.cz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6"/>
          <p:cNvSpPr txBox="1">
            <a:spLocks noGrp="1" noChangeArrowheads="1"/>
          </p:cNvSpPr>
          <p:nvPr>
            <p:ph idx="1"/>
          </p:nvPr>
        </p:nvSpPr>
        <p:spPr bwMode="auto">
          <a:xfrm>
            <a:off x="611560" y="1412875"/>
            <a:ext cx="8064896" cy="2259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1" tIns="45715" rIns="91431" bIns="45715">
            <a:spAutoFit/>
          </a:bodyPr>
          <a:lstStyle/>
          <a:p>
            <a:pPr algn="ctr"/>
            <a:endParaRPr lang="cs-CZ" sz="3200" b="1" dirty="0" smtClean="0">
              <a:solidFill>
                <a:srgbClr val="000099"/>
              </a:solidFill>
            </a:endParaRPr>
          </a:p>
          <a:p>
            <a:pPr algn="ctr"/>
            <a:endParaRPr lang="cs-CZ" sz="3200" b="1" dirty="0">
              <a:solidFill>
                <a:srgbClr val="000099"/>
              </a:solidFill>
            </a:endParaRPr>
          </a:p>
          <a:p>
            <a:pPr algn="ctr"/>
            <a:r>
              <a:rPr lang="cs-CZ" sz="3200" b="1" dirty="0">
                <a:solidFill>
                  <a:srgbClr val="000099"/>
                </a:solidFill>
              </a:rPr>
              <a:t>Schválení Ročního komunikačního plánu </a:t>
            </a:r>
            <a:r>
              <a:rPr lang="cs-CZ" sz="3200" b="1" dirty="0" smtClean="0">
                <a:solidFill>
                  <a:srgbClr val="000099"/>
                </a:solidFill>
              </a:rPr>
              <a:t>OPTP a MMR-NOK pro rok 2019</a:t>
            </a:r>
            <a:endParaRPr lang="cs-CZ" sz="3200" b="1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6"/>
          <p:cNvSpPr txBox="1">
            <a:spLocks noGrp="1" noChangeArrowheads="1"/>
          </p:cNvSpPr>
          <p:nvPr>
            <p:ph idx="1"/>
          </p:nvPr>
        </p:nvSpPr>
        <p:spPr bwMode="auto">
          <a:xfrm>
            <a:off x="611560" y="1412875"/>
            <a:ext cx="8064896" cy="1766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1" tIns="45715" rIns="91431" bIns="45715">
            <a:spAutoFit/>
          </a:bodyPr>
          <a:lstStyle/>
          <a:p>
            <a:pPr algn="ctr"/>
            <a:endParaRPr lang="cs-CZ" sz="3200" b="1" dirty="0" smtClean="0">
              <a:solidFill>
                <a:srgbClr val="000099"/>
              </a:solidFill>
            </a:endParaRPr>
          </a:p>
          <a:p>
            <a:pPr algn="ctr"/>
            <a:endParaRPr lang="cs-CZ" sz="3200" b="1" dirty="0">
              <a:solidFill>
                <a:srgbClr val="000099"/>
              </a:solidFill>
            </a:endParaRPr>
          </a:p>
          <a:p>
            <a:pPr algn="ctr"/>
            <a:r>
              <a:rPr lang="cs-CZ" sz="3200" b="1" dirty="0" smtClean="0">
                <a:solidFill>
                  <a:srgbClr val="000099"/>
                </a:solidFill>
              </a:rPr>
              <a:t>Děkuji za pozornost.</a:t>
            </a:r>
            <a:endParaRPr lang="cs-CZ" sz="3200" b="1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706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95536" y="1556792"/>
            <a:ext cx="5616624" cy="5184576"/>
          </a:xfrm>
        </p:spPr>
        <p:txBody>
          <a:bodyPr>
            <a:normAutofit fontScale="25000" lnSpcReduction="20000"/>
          </a:bodyPr>
          <a:lstStyle/>
          <a:p>
            <a:r>
              <a:rPr lang="cs-CZ" sz="6000" b="1" dirty="0" smtClean="0"/>
              <a:t>Dny otevřených dveří projektů: </a:t>
            </a:r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cs-CZ" sz="6000" dirty="0" smtClean="0"/>
              <a:t>druhý ročník =) otevřeno celkem </a:t>
            </a:r>
            <a:r>
              <a:rPr lang="cs-CZ" sz="6000" b="1" dirty="0" smtClean="0"/>
              <a:t>sedm</a:t>
            </a:r>
            <a:r>
              <a:rPr lang="cs-CZ" sz="6000" dirty="0" smtClean="0"/>
              <a:t> projektů</a:t>
            </a:r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cs-CZ" sz="6000" dirty="0" smtClean="0"/>
              <a:t>jeden v každém regionu soudržnosti</a:t>
            </a:r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cs-CZ" sz="6000" dirty="0" smtClean="0"/>
              <a:t>Kromě „hostitelského“ příjemce se prezentovali další projekty z regionu </a:t>
            </a:r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cs-CZ" sz="6000" dirty="0" smtClean="0"/>
              <a:t>Celkem se prezentovalo 62 projektů. </a:t>
            </a:r>
          </a:p>
          <a:p>
            <a:endParaRPr lang="cs-CZ" sz="6000" dirty="0"/>
          </a:p>
          <a:p>
            <a:r>
              <a:rPr lang="cs-CZ" sz="6000" dirty="0"/>
              <a:t>Celkem akce navštívilo </a:t>
            </a:r>
            <a:r>
              <a:rPr lang="cs-CZ" sz="6000" b="1" dirty="0"/>
              <a:t>11 tisíc osob</a:t>
            </a:r>
            <a:r>
              <a:rPr lang="cs-CZ" sz="6000" dirty="0"/>
              <a:t>.  </a:t>
            </a:r>
          </a:p>
          <a:p>
            <a:pPr algn="ctr"/>
            <a:r>
              <a:rPr lang="cs-CZ" sz="6000" dirty="0" smtClean="0"/>
              <a:t>V </a:t>
            </a:r>
            <a:r>
              <a:rPr lang="cs-CZ" sz="6000" dirty="0"/>
              <a:t>příštím roce plánujeme počet akcí zdvojnásobit, aby se uskutečnila v každém kraji.</a:t>
            </a:r>
          </a:p>
          <a:p>
            <a:endParaRPr lang="cs-CZ" sz="6000" b="1" dirty="0" smtClean="0"/>
          </a:p>
          <a:p>
            <a:r>
              <a:rPr lang="cs-CZ" sz="6000" b="1" dirty="0" smtClean="0"/>
              <a:t>Festival </a:t>
            </a:r>
            <a:r>
              <a:rPr lang="cs-CZ" sz="6000" b="1" dirty="0" err="1" smtClean="0"/>
              <a:t>Votvírák</a:t>
            </a:r>
            <a:r>
              <a:rPr lang="cs-CZ" sz="6000" b="1" dirty="0"/>
              <a:t> </a:t>
            </a:r>
            <a:r>
              <a:rPr lang="cs-CZ" sz="6000" b="1" dirty="0" smtClean="0"/>
              <a:t>- </a:t>
            </a:r>
            <a:r>
              <a:rPr lang="cs-CZ" sz="6000" b="1" dirty="0"/>
              <a:t>„Lítáme v tom s ESIF</a:t>
            </a:r>
            <a:r>
              <a:rPr lang="cs-CZ" sz="6000" b="1" dirty="0" smtClean="0"/>
              <a:t>“:</a:t>
            </a:r>
            <a:endParaRPr lang="cs-CZ" sz="6000" b="1" dirty="0"/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cs-CZ" sz="6000" dirty="0"/>
              <a:t>Osvědčený koncept přímé komunikace s CS do 35 let</a:t>
            </a:r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cs-CZ" sz="6000" dirty="0" smtClean="0"/>
              <a:t>Realizován na největším hudebním festivalu v ČR</a:t>
            </a:r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cs-CZ" sz="6000" dirty="0" smtClean="0"/>
              <a:t>Hlavním </a:t>
            </a:r>
            <a:r>
              <a:rPr lang="cs-CZ" sz="6000" dirty="0"/>
              <a:t>cílem komunikace </a:t>
            </a:r>
            <a:r>
              <a:rPr lang="cs-CZ" sz="6000" dirty="0" smtClean="0"/>
              <a:t>bylo </a:t>
            </a:r>
            <a:r>
              <a:rPr lang="cs-CZ" sz="6000" dirty="0"/>
              <a:t>představit </a:t>
            </a:r>
            <a:r>
              <a:rPr lang="cs-CZ" sz="6000" dirty="0" smtClean="0"/>
              <a:t>návštěvníkům, </a:t>
            </a:r>
            <a:r>
              <a:rPr lang="cs-CZ" sz="6000" dirty="0"/>
              <a:t>že i v jejich okolí se realizovala řada projektů podpořených z fondů EU, které mají každodenní pozitivní dopad na jejich </a:t>
            </a:r>
            <a:r>
              <a:rPr lang="cs-CZ" sz="6000" dirty="0" smtClean="0"/>
              <a:t>životy</a:t>
            </a:r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cs-CZ" sz="6000" dirty="0" smtClean="0"/>
              <a:t>Komunikace zábavnou </a:t>
            </a:r>
            <a:r>
              <a:rPr lang="cs-CZ" sz="6000" dirty="0"/>
              <a:t>a nenásilnou formou. </a:t>
            </a:r>
            <a:endParaRPr lang="cs-CZ" sz="6000" dirty="0" smtClean="0"/>
          </a:p>
          <a:p>
            <a:pPr marL="0" indent="0"/>
            <a:r>
              <a:rPr lang="cs-CZ" sz="6000" dirty="0" smtClean="0"/>
              <a:t>Více jak </a:t>
            </a:r>
            <a:r>
              <a:rPr lang="cs-CZ" sz="6000" b="1" dirty="0" smtClean="0"/>
              <a:t>přes </a:t>
            </a:r>
            <a:r>
              <a:rPr lang="cs-CZ" sz="6000" b="1" dirty="0"/>
              <a:t>1 200 </a:t>
            </a:r>
            <a:r>
              <a:rPr lang="cs-CZ" sz="6000" b="1" dirty="0" smtClean="0"/>
              <a:t>účastníků prošlo stanem MMR.</a:t>
            </a:r>
            <a:endParaRPr lang="cs-CZ" sz="6000" b="1" dirty="0"/>
          </a:p>
          <a:p>
            <a:endParaRPr lang="cs-CZ" sz="6000" b="1" dirty="0"/>
          </a:p>
          <a:p>
            <a:endParaRPr lang="cs-CZ" sz="6000" dirty="0"/>
          </a:p>
          <a:p>
            <a:endParaRPr lang="cs-CZ" sz="6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Top komunikační aktivity roku 2018</a:t>
            </a:r>
            <a:endParaRPr lang="cs-CZ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758" y="1584402"/>
            <a:ext cx="2759958" cy="2000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757" y="3861048"/>
            <a:ext cx="2891384" cy="19292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81907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Představení </a:t>
            </a:r>
            <a:r>
              <a:rPr lang="cs-CZ" dirty="0" err="1" smtClean="0"/>
              <a:t>RKoP</a:t>
            </a:r>
            <a:r>
              <a:rPr lang="cs-CZ" dirty="0" smtClean="0"/>
              <a:t> 2019 a cílové skupiny</a:t>
            </a:r>
            <a:endParaRPr lang="cs-CZ" dirty="0"/>
          </a:p>
        </p:txBody>
      </p:sp>
      <p:sp>
        <p:nvSpPr>
          <p:cNvPr id="4" name="TextovéPole 6"/>
          <p:cNvSpPr txBox="1">
            <a:spLocks noGrp="1" noChangeArrowheads="1"/>
          </p:cNvSpPr>
          <p:nvPr>
            <p:ph idx="1"/>
          </p:nvPr>
        </p:nvSpPr>
        <p:spPr bwMode="auto">
          <a:xfrm>
            <a:off x="539552" y="1412875"/>
            <a:ext cx="8208912" cy="4819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1" tIns="45715" rIns="91431" bIns="45715">
            <a:spAutoFit/>
          </a:bodyPr>
          <a:lstStyle/>
          <a:p>
            <a:pPr marL="0" indent="0"/>
            <a:r>
              <a:rPr lang="cs-CZ" sz="2400" dirty="0" smtClean="0"/>
              <a:t>Roční </a:t>
            </a:r>
            <a:r>
              <a:rPr lang="cs-CZ" sz="2400" dirty="0"/>
              <a:t>komunikační plán OPTP a </a:t>
            </a:r>
            <a:r>
              <a:rPr lang="cs-CZ" sz="2400" dirty="0" smtClean="0"/>
              <a:t>MMR-NOK (dále </a:t>
            </a:r>
            <a:r>
              <a:rPr lang="cs-CZ" sz="2400" dirty="0" err="1" smtClean="0"/>
              <a:t>RKoP</a:t>
            </a:r>
            <a:r>
              <a:rPr lang="cs-CZ" sz="2400" dirty="0" smtClean="0"/>
              <a:t>) pro </a:t>
            </a:r>
            <a:r>
              <a:rPr lang="cs-CZ" sz="2400" dirty="0"/>
              <a:t>OPTP připravuje a následně realizuje Odbor publicity EU-28 z </a:t>
            </a:r>
            <a:r>
              <a:rPr lang="cs-CZ" sz="2400" dirty="0" smtClean="0"/>
              <a:t>projektů </a:t>
            </a:r>
            <a:r>
              <a:rPr lang="cs-CZ" sz="2400" dirty="0"/>
              <a:t>financovaných z OPTP</a:t>
            </a:r>
            <a:r>
              <a:rPr lang="cs-CZ" sz="2400" dirty="0" smtClean="0"/>
              <a:t>.</a:t>
            </a:r>
          </a:p>
          <a:p>
            <a:pPr marL="0" indent="0"/>
            <a:r>
              <a:rPr lang="cs-CZ" sz="2400" dirty="0" smtClean="0"/>
              <a:t>Představuje </a:t>
            </a:r>
            <a:r>
              <a:rPr lang="cs-CZ" sz="2400" dirty="0"/>
              <a:t>návrh </a:t>
            </a:r>
            <a:r>
              <a:rPr lang="cs-CZ" sz="2400" b="1" dirty="0"/>
              <a:t>komunikačních </a:t>
            </a:r>
            <a:r>
              <a:rPr lang="cs-CZ" sz="2400" b="1" dirty="0" smtClean="0"/>
              <a:t>aktivit</a:t>
            </a:r>
            <a:r>
              <a:rPr lang="cs-CZ" sz="2400" dirty="0" smtClean="0"/>
              <a:t>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sz="2400" dirty="0" smtClean="0"/>
              <a:t>především pro širokou veřejnost (přínosy ESIF),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sz="2400" dirty="0" smtClean="0"/>
              <a:t>částečně pro budoucí </a:t>
            </a:r>
            <a:r>
              <a:rPr lang="cs-CZ" sz="2400" dirty="0"/>
              <a:t>žadatele, žadatele a příjemce jednotlivých programů a potenciální a konečné uživatele pomoci, což jsou primární cílové skupiny pro řídící </a:t>
            </a:r>
            <a:r>
              <a:rPr lang="cs-CZ" sz="2400" dirty="0" smtClean="0"/>
              <a:t>orgány,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sz="2400" dirty="0"/>
              <a:t>k</a:t>
            </a:r>
            <a:r>
              <a:rPr lang="cs-CZ" sz="2400" dirty="0" smtClean="0"/>
              <a:t>omunikace přípravy </a:t>
            </a:r>
            <a:r>
              <a:rPr lang="cs-CZ" sz="2400" dirty="0"/>
              <a:t>budoucího programového období po roce 2020 pro odbornou veřejnost, média a budoucí žadatele.</a:t>
            </a:r>
          </a:p>
        </p:txBody>
      </p:sp>
    </p:spTree>
    <p:extLst>
      <p:ext uri="{BB962C8B-B14F-4D97-AF65-F5344CB8AC3E}">
        <p14:creationId xmlns:p14="http://schemas.microsoft.com/office/powerpoint/2010/main" val="1088342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Komunikační cíle a témata</a:t>
            </a:r>
            <a:endParaRPr lang="cs-CZ" dirty="0"/>
          </a:p>
        </p:txBody>
      </p:sp>
      <p:sp>
        <p:nvSpPr>
          <p:cNvPr id="4" name="TextovéPole 6"/>
          <p:cNvSpPr txBox="1">
            <a:spLocks noGrp="1" noChangeArrowheads="1"/>
          </p:cNvSpPr>
          <p:nvPr>
            <p:ph idx="1"/>
          </p:nvPr>
        </p:nvSpPr>
        <p:spPr bwMode="auto">
          <a:xfrm>
            <a:off x="467544" y="1268760"/>
            <a:ext cx="8388350" cy="500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1" tIns="45715" rIns="91431" bIns="45715">
            <a:spAutoFit/>
          </a:bodyPr>
          <a:lstStyle/>
          <a:p>
            <a:pPr marL="0" indent="0"/>
            <a:r>
              <a:rPr lang="cs-CZ" sz="2400" dirty="0"/>
              <a:t>Cílem MMR-NOK je </a:t>
            </a:r>
            <a:r>
              <a:rPr lang="cs-CZ" sz="2400" b="1" dirty="0"/>
              <a:t>udržet vysoké povědomí </a:t>
            </a:r>
            <a:r>
              <a:rPr lang="cs-CZ" sz="2400" dirty="0"/>
              <a:t>o evropských fondech u široké veřejnosti a </a:t>
            </a:r>
            <a:r>
              <a:rPr lang="cs-CZ" sz="2400" b="1" dirty="0"/>
              <a:t>posílit pozitivní vnímání přínosů</a:t>
            </a:r>
            <a:r>
              <a:rPr lang="cs-CZ" sz="2400" dirty="0"/>
              <a:t> podpořených projektů. </a:t>
            </a:r>
            <a:endParaRPr lang="cs-CZ" sz="2400" dirty="0" smtClean="0"/>
          </a:p>
          <a:p>
            <a:pPr marL="0" indent="0"/>
            <a:endParaRPr lang="cs-CZ" sz="2400" dirty="0" smtClean="0"/>
          </a:p>
          <a:p>
            <a:pPr marL="0" indent="0"/>
            <a:r>
              <a:rPr lang="cs-CZ" sz="2400" dirty="0" smtClean="0"/>
              <a:t>Komunikační témata pro rok 2019:</a:t>
            </a:r>
            <a:endParaRPr lang="cs-CZ" sz="2400" dirty="0"/>
          </a:p>
          <a:p>
            <a:pPr marL="898525" indent="-898525"/>
            <a:r>
              <a:rPr lang="cs-CZ" sz="2200" dirty="0"/>
              <a:t>1.	</a:t>
            </a:r>
            <a:r>
              <a:rPr lang="cs-CZ" sz="2400" dirty="0"/>
              <a:t>Evropské fondy pro větší konkurenceschopnost regionů</a:t>
            </a:r>
          </a:p>
          <a:p>
            <a:pPr marL="0" indent="0"/>
            <a:r>
              <a:rPr lang="cs-CZ" sz="2400" dirty="0"/>
              <a:t>2.	Kde evropské fondy pomáhají …</a:t>
            </a:r>
          </a:p>
          <a:p>
            <a:pPr marL="0" lvl="1" indent="0"/>
            <a:r>
              <a:rPr lang="cs-CZ" dirty="0" smtClean="0"/>
              <a:t>3.	Integrovaný </a:t>
            </a:r>
            <a:r>
              <a:rPr lang="cs-CZ" dirty="0"/>
              <a:t>přístup a evropské fondy k rozvoji 	metropolitních oblastí a regionálních aglomerací</a:t>
            </a:r>
          </a:p>
          <a:p>
            <a:pPr marL="0" indent="0"/>
            <a:r>
              <a:rPr lang="cs-CZ" sz="2400" dirty="0" smtClean="0"/>
              <a:t>4.	Příprava </a:t>
            </a:r>
            <a:r>
              <a:rPr lang="cs-CZ" sz="2400" dirty="0"/>
              <a:t>programového období po roce 2020</a:t>
            </a:r>
          </a:p>
          <a:p>
            <a:pPr marL="0" indent="0"/>
            <a:endParaRPr lang="cs-CZ" sz="2200" dirty="0"/>
          </a:p>
        </p:txBody>
      </p:sp>
    </p:spTree>
    <p:extLst>
      <p:ext uri="{BB962C8B-B14F-4D97-AF65-F5344CB8AC3E}">
        <p14:creationId xmlns:p14="http://schemas.microsoft.com/office/powerpoint/2010/main" val="1317548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Rozpočet a veřejné zakázky</a:t>
            </a:r>
            <a:endParaRPr lang="cs-CZ" dirty="0"/>
          </a:p>
        </p:txBody>
      </p:sp>
      <p:sp>
        <p:nvSpPr>
          <p:cNvPr id="4" name="TextovéPole 6"/>
          <p:cNvSpPr txBox="1">
            <a:spLocks noGrp="1" noChangeArrowheads="1"/>
          </p:cNvSpPr>
          <p:nvPr>
            <p:ph idx="1"/>
          </p:nvPr>
        </p:nvSpPr>
        <p:spPr bwMode="auto">
          <a:xfrm>
            <a:off x="467544" y="1268760"/>
            <a:ext cx="8388350" cy="4961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1" tIns="45715" rIns="91431" bIns="45715">
            <a:spAutoFit/>
          </a:bodyPr>
          <a:lstStyle/>
          <a:p>
            <a:pPr marL="0" indent="0"/>
            <a:r>
              <a:rPr lang="cs-CZ" sz="2400" dirty="0" smtClean="0"/>
              <a:t>Součet </a:t>
            </a:r>
            <a:r>
              <a:rPr lang="cs-CZ" sz="2400" dirty="0"/>
              <a:t>indikativních nákladů </a:t>
            </a:r>
            <a:r>
              <a:rPr lang="cs-CZ" sz="2400" b="1" dirty="0" smtClean="0"/>
              <a:t>52.690.000 </a:t>
            </a:r>
            <a:r>
              <a:rPr lang="cs-CZ" sz="2400" b="1" dirty="0"/>
              <a:t>Kč </a:t>
            </a:r>
            <a:r>
              <a:rPr lang="cs-CZ" sz="2400" dirty="0"/>
              <a:t>(bez DPH). </a:t>
            </a:r>
            <a:endParaRPr lang="cs-CZ" sz="2400" dirty="0" smtClean="0"/>
          </a:p>
          <a:p>
            <a:pPr marL="0" indent="0"/>
            <a:r>
              <a:rPr lang="cs-CZ" sz="2000" i="1" dirty="0" smtClean="0"/>
              <a:t>Indikativní </a:t>
            </a:r>
            <a:r>
              <a:rPr lang="cs-CZ" sz="2000" i="1" dirty="0"/>
              <a:t>harmonogramu realizace jednotlivých </a:t>
            </a:r>
            <a:r>
              <a:rPr lang="cs-CZ" sz="2000" i="1" dirty="0" smtClean="0"/>
              <a:t>aktivit může </a:t>
            </a:r>
            <a:r>
              <a:rPr lang="cs-CZ" sz="2000" i="1" dirty="0"/>
              <a:t>být ovlivněn průběhem plánovaných veřejných zakázek. </a:t>
            </a:r>
            <a:endParaRPr lang="cs-CZ" sz="2000" i="1" dirty="0" smtClean="0"/>
          </a:p>
          <a:p>
            <a:pPr marL="0" indent="0"/>
            <a:r>
              <a:rPr lang="cs-CZ" sz="2400" dirty="0" smtClean="0"/>
              <a:t>Nicméně </a:t>
            </a:r>
            <a:r>
              <a:rPr lang="cs-CZ" sz="2400" dirty="0"/>
              <a:t>v posledním roce bylo učiněno několik </a:t>
            </a:r>
            <a:r>
              <a:rPr lang="cs-CZ" sz="2400" dirty="0" smtClean="0"/>
              <a:t>kroků  </a:t>
            </a:r>
            <a:r>
              <a:rPr lang="cs-CZ" sz="2400" dirty="0"/>
              <a:t>v oblasti veřejného zadávání, které budou při realizaci komunikačních aktivit v roce 2019 zúročeny:</a:t>
            </a:r>
          </a:p>
          <a:p>
            <a:pPr marL="0" indent="0"/>
            <a:r>
              <a:rPr lang="cs-CZ" sz="2200" dirty="0" smtClean="0"/>
              <a:t>• uzavřeny víceleté rámcové dohody (výroba kampaní a nákup on-line médií)</a:t>
            </a:r>
            <a:endParaRPr lang="cs-CZ" sz="2200" dirty="0"/>
          </a:p>
          <a:p>
            <a:pPr marL="0" indent="0"/>
            <a:r>
              <a:rPr lang="cs-CZ" sz="2200" dirty="0" smtClean="0"/>
              <a:t>• zaveden </a:t>
            </a:r>
            <a:r>
              <a:rPr lang="cs-CZ" sz="2200" dirty="0"/>
              <a:t>dynamický nákupní systém na tisky publikací</a:t>
            </a:r>
          </a:p>
          <a:p>
            <a:pPr marL="0" indent="0"/>
            <a:r>
              <a:rPr lang="cs-CZ" sz="2200" dirty="0" smtClean="0"/>
              <a:t>• připraven </a:t>
            </a:r>
            <a:r>
              <a:rPr lang="cs-CZ" sz="2200" dirty="0"/>
              <a:t>k zavedení DNS na nákup </a:t>
            </a:r>
            <a:r>
              <a:rPr lang="cs-CZ" sz="2200" dirty="0" smtClean="0"/>
              <a:t>off-line </a:t>
            </a:r>
            <a:r>
              <a:rPr lang="cs-CZ" sz="2200" dirty="0"/>
              <a:t>mediálního prostoru (TV, rozhlas, tisk, </a:t>
            </a:r>
            <a:r>
              <a:rPr lang="cs-CZ" sz="2200" dirty="0" err="1" smtClean="0"/>
              <a:t>outdoor</a:t>
            </a:r>
            <a:r>
              <a:rPr lang="cs-CZ" sz="2200" dirty="0" smtClean="0"/>
              <a:t>)</a:t>
            </a:r>
            <a:endParaRPr lang="cs-CZ" sz="2200" dirty="0"/>
          </a:p>
          <a:p>
            <a:pPr marL="0" indent="0"/>
            <a:r>
              <a:rPr lang="cs-CZ" sz="2200" dirty="0" smtClean="0"/>
              <a:t>• před </a:t>
            </a:r>
            <a:r>
              <a:rPr lang="cs-CZ" sz="2200" dirty="0"/>
              <a:t>podpisem je smlouva </a:t>
            </a:r>
            <a:r>
              <a:rPr lang="cs-CZ" sz="2200" dirty="0" smtClean="0"/>
              <a:t>o </a:t>
            </a:r>
            <a:r>
              <a:rPr lang="cs-CZ" sz="2200" dirty="0"/>
              <a:t>vydávání pravidelných příloh v Denících (na 12 měsíců</a:t>
            </a:r>
            <a:r>
              <a:rPr lang="cs-CZ" sz="2200" dirty="0" smtClean="0"/>
              <a:t>)</a:t>
            </a:r>
            <a:endParaRPr lang="cs-CZ" sz="2200" dirty="0"/>
          </a:p>
        </p:txBody>
      </p:sp>
    </p:spTree>
    <p:extLst>
      <p:ext uri="{BB962C8B-B14F-4D97-AF65-F5344CB8AC3E}">
        <p14:creationId xmlns:p14="http://schemas.microsoft.com/office/powerpoint/2010/main" val="2780571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Hlavní témata a aktivity I</a:t>
            </a:r>
            <a:endParaRPr lang="cs-CZ" dirty="0"/>
          </a:p>
        </p:txBody>
      </p:sp>
      <p:sp>
        <p:nvSpPr>
          <p:cNvPr id="4" name="TextovéPole 6"/>
          <p:cNvSpPr txBox="1">
            <a:spLocks noGrp="1" noChangeArrowheads="1"/>
          </p:cNvSpPr>
          <p:nvPr>
            <p:ph idx="1"/>
          </p:nvPr>
        </p:nvSpPr>
        <p:spPr bwMode="auto">
          <a:xfrm>
            <a:off x="467544" y="1268760"/>
            <a:ext cx="8388350" cy="1988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1" tIns="45715" rIns="91431" bIns="45715">
            <a:spAutoFit/>
          </a:bodyPr>
          <a:lstStyle/>
          <a:p>
            <a:pPr marL="0" indent="0"/>
            <a:r>
              <a:rPr lang="cs-CZ" sz="2200" dirty="0"/>
              <a:t>Komunikační plán staví na </a:t>
            </a:r>
            <a:r>
              <a:rPr lang="cs-CZ" sz="2200" b="1" dirty="0" smtClean="0"/>
              <a:t>posílení </a:t>
            </a:r>
            <a:r>
              <a:rPr lang="cs-CZ" sz="2200" b="1" dirty="0"/>
              <a:t>a rozvoji </a:t>
            </a:r>
            <a:r>
              <a:rPr lang="cs-CZ" sz="2200" dirty="0"/>
              <a:t>osvědčených komunikačních aktivit</a:t>
            </a:r>
            <a:r>
              <a:rPr lang="cs-CZ" sz="2200" dirty="0" smtClean="0"/>
              <a:t>:</a:t>
            </a:r>
          </a:p>
          <a:p>
            <a:pPr marL="0" indent="0"/>
            <a:endParaRPr lang="cs-CZ" sz="2200" dirty="0"/>
          </a:p>
          <a:p>
            <a:pPr marL="0" indent="0"/>
            <a:endParaRPr lang="cs-CZ" sz="2200" dirty="0" smtClean="0"/>
          </a:p>
          <a:p>
            <a:pPr marL="0" indent="0"/>
            <a:endParaRPr lang="cs-CZ" sz="2200" dirty="0"/>
          </a:p>
        </p:txBody>
      </p:sp>
      <p:sp>
        <p:nvSpPr>
          <p:cNvPr id="3" name="TextovéPole 2"/>
          <p:cNvSpPr txBox="1"/>
          <p:nvPr/>
        </p:nvSpPr>
        <p:spPr>
          <a:xfrm rot="10800000" flipV="1">
            <a:off x="539551" y="2071875"/>
            <a:ext cx="4869547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2400" b="1" dirty="0"/>
              <a:t>M</a:t>
            </a:r>
            <a:r>
              <a:rPr lang="cs-CZ" sz="2400" b="1" dirty="0" smtClean="0"/>
              <a:t>asmediální </a:t>
            </a:r>
            <a:r>
              <a:rPr lang="cs-CZ" sz="2400" b="1" dirty="0"/>
              <a:t>kampaň </a:t>
            </a:r>
            <a:r>
              <a:rPr lang="cs-CZ" sz="2400" dirty="0"/>
              <a:t>v 1. čtvrtletí roku (TV, tisk, </a:t>
            </a:r>
            <a:r>
              <a:rPr lang="cs-CZ" sz="2400" dirty="0" err="1"/>
              <a:t>outdoor</a:t>
            </a:r>
            <a:r>
              <a:rPr lang="cs-CZ" sz="2400" dirty="0"/>
              <a:t> a digitální média; původně plánovaná na podzim 2018) doplněná o menší kampaň </a:t>
            </a:r>
            <a:r>
              <a:rPr lang="cs-CZ" sz="2400" i="1" dirty="0"/>
              <a:t>Kde evropské fondy pomáhají</a:t>
            </a:r>
            <a:r>
              <a:rPr lang="cs-CZ" sz="2400" dirty="0"/>
              <a:t> v 2. polovině roku 2019 v on-line a </a:t>
            </a:r>
            <a:r>
              <a:rPr lang="cs-CZ" sz="2400" dirty="0" smtClean="0"/>
              <a:t>tisku</a:t>
            </a:r>
          </a:p>
          <a:p>
            <a:endParaRPr lang="cs-CZ" sz="2400" dirty="0" smtClean="0"/>
          </a:p>
          <a:p>
            <a:r>
              <a:rPr lang="cs-CZ" sz="2200" dirty="0" err="1" smtClean="0"/>
              <a:t>Kreativa</a:t>
            </a:r>
            <a:r>
              <a:rPr lang="cs-CZ" sz="2200" dirty="0" smtClean="0"/>
              <a:t>: </a:t>
            </a:r>
            <a:r>
              <a:rPr lang="cs-CZ" sz="2200" dirty="0" err="1" smtClean="0"/>
              <a:t>McCann</a:t>
            </a:r>
            <a:r>
              <a:rPr lang="cs-CZ" sz="2200" dirty="0" smtClean="0"/>
              <a:t> </a:t>
            </a:r>
            <a:r>
              <a:rPr lang="cs-CZ" sz="2200" dirty="0" err="1" smtClean="0"/>
              <a:t>Ericson</a:t>
            </a:r>
            <a:r>
              <a:rPr lang="cs-CZ" sz="2200" dirty="0" smtClean="0"/>
              <a:t> – v přípravě</a:t>
            </a:r>
            <a:endParaRPr lang="cs-CZ" sz="2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1597" y="4005065"/>
            <a:ext cx="3270802" cy="196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0314" y="2142600"/>
            <a:ext cx="3170050" cy="18057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0299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Hlavní témata a aktivity II</a:t>
            </a:r>
            <a:endParaRPr lang="cs-CZ" dirty="0"/>
          </a:p>
        </p:txBody>
      </p:sp>
      <p:sp>
        <p:nvSpPr>
          <p:cNvPr id="3" name="TextovéPole 2"/>
          <p:cNvSpPr txBox="1"/>
          <p:nvPr/>
        </p:nvSpPr>
        <p:spPr>
          <a:xfrm rot="10800000" flipV="1">
            <a:off x="513087" y="1700808"/>
            <a:ext cx="4869547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sz="2200" b="1" dirty="0" smtClean="0"/>
              <a:t>Dny </a:t>
            </a:r>
            <a:r>
              <a:rPr lang="cs-CZ" sz="2200" b="1" dirty="0"/>
              <a:t>otevřených </a:t>
            </a:r>
            <a:r>
              <a:rPr lang="cs-CZ" sz="2200" b="1" dirty="0" smtClean="0"/>
              <a:t>dveří na projektech podpořených z ESIF               </a:t>
            </a:r>
            <a:r>
              <a:rPr lang="cs-CZ" sz="2200" dirty="0" smtClean="0"/>
              <a:t>14x </a:t>
            </a:r>
            <a:r>
              <a:rPr lang="cs-CZ" sz="2200" dirty="0"/>
              <a:t>(červen a září</a:t>
            </a:r>
            <a:r>
              <a:rPr lang="cs-CZ" sz="2200" dirty="0" smtClean="0"/>
              <a:t>)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cs-CZ" sz="1000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sz="2200" b="1" dirty="0" smtClean="0"/>
              <a:t>Putování </a:t>
            </a:r>
            <a:r>
              <a:rPr lang="cs-CZ" sz="2200" b="1" dirty="0"/>
              <a:t>po projektech </a:t>
            </a:r>
            <a:r>
              <a:rPr lang="cs-CZ" sz="2200" dirty="0"/>
              <a:t>(</a:t>
            </a:r>
            <a:r>
              <a:rPr lang="cs-CZ" sz="2200" dirty="0" smtClean="0"/>
              <a:t>průběžně - </a:t>
            </a:r>
            <a:r>
              <a:rPr lang="cs-CZ" sz="2200" dirty="0" err="1" smtClean="0"/>
              <a:t>Eurocentra</a:t>
            </a:r>
            <a:r>
              <a:rPr lang="cs-CZ" sz="2200" dirty="0" smtClean="0"/>
              <a:t>)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cs-CZ" sz="1000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sz="2200" b="1" dirty="0" smtClean="0"/>
              <a:t>hudební </a:t>
            </a:r>
            <a:r>
              <a:rPr lang="cs-CZ" sz="2200" b="1" dirty="0"/>
              <a:t>festivaly</a:t>
            </a:r>
            <a:r>
              <a:rPr lang="cs-CZ" sz="2200" dirty="0"/>
              <a:t>: </a:t>
            </a:r>
            <a:r>
              <a:rPr lang="cs-CZ" sz="2200" dirty="0" err="1" smtClean="0"/>
              <a:t>Votvírák</a:t>
            </a:r>
            <a:r>
              <a:rPr lang="cs-CZ" sz="2200" dirty="0" smtClean="0"/>
              <a:t>/ </a:t>
            </a:r>
            <a:r>
              <a:rPr lang="cs-CZ" sz="2200" i="1" dirty="0" smtClean="0"/>
              <a:t>Lítáme v tom s ESIF </a:t>
            </a:r>
            <a:r>
              <a:rPr lang="cs-CZ" sz="2200" dirty="0" smtClean="0"/>
              <a:t>a </a:t>
            </a:r>
            <a:r>
              <a:rPr lang="cs-CZ" sz="2200" dirty="0"/>
              <a:t>nově série 8 akcí na regionálních hudebních festivalech (červen-září</a:t>
            </a:r>
            <a:r>
              <a:rPr lang="cs-CZ" sz="2200" dirty="0" smtClean="0"/>
              <a:t>)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cs-CZ" sz="1000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sz="2200" dirty="0" smtClean="0"/>
              <a:t>zůstáváme </a:t>
            </a:r>
            <a:r>
              <a:rPr lang="cs-CZ" sz="2200" dirty="0"/>
              <a:t>spoluorganizátorem </a:t>
            </a:r>
            <a:r>
              <a:rPr lang="cs-CZ" sz="2200" b="1" dirty="0"/>
              <a:t>Dne Evropy</a:t>
            </a:r>
            <a:r>
              <a:rPr lang="cs-CZ" sz="2200" dirty="0"/>
              <a:t>, kde nabízíme účast všem ŘO (květen</a:t>
            </a:r>
            <a:r>
              <a:rPr lang="cs-CZ" sz="2200" dirty="0" smtClean="0"/>
              <a:t>)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cs-CZ" sz="1000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sz="2200" dirty="0"/>
              <a:t>p</a:t>
            </a:r>
            <a:r>
              <a:rPr lang="cs-CZ" sz="2200" dirty="0" smtClean="0"/>
              <a:t>okračují </a:t>
            </a:r>
            <a:r>
              <a:rPr lang="cs-CZ" sz="2200" b="1" dirty="0" err="1" smtClean="0"/>
              <a:t>fotovýstavy</a:t>
            </a:r>
            <a:r>
              <a:rPr lang="cs-CZ" sz="2200" b="1" dirty="0" smtClean="0"/>
              <a:t> </a:t>
            </a:r>
            <a:r>
              <a:rPr lang="cs-CZ" sz="2200" dirty="0" smtClean="0"/>
              <a:t>(6 měst)</a:t>
            </a:r>
            <a:endParaRPr lang="cs-CZ" sz="2200" dirty="0"/>
          </a:p>
        </p:txBody>
      </p:sp>
      <p:sp>
        <p:nvSpPr>
          <p:cNvPr id="7" name="Obdélník 6"/>
          <p:cNvSpPr/>
          <p:nvPr/>
        </p:nvSpPr>
        <p:spPr>
          <a:xfrm>
            <a:off x="810634" y="1196752"/>
            <a:ext cx="76995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400" b="1" dirty="0"/>
              <a:t>Posílení přímé komunikace - </a:t>
            </a:r>
            <a:r>
              <a:rPr lang="cs-CZ" sz="2400" b="1" dirty="0" err="1"/>
              <a:t>eventy</a:t>
            </a:r>
            <a:r>
              <a:rPr lang="cs-CZ" sz="2400" b="1" dirty="0"/>
              <a:t> v regionech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7237" y="3424237"/>
            <a:ext cx="9525" cy="9525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2706" y="1844824"/>
            <a:ext cx="3054094" cy="1717928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32706" y="4005064"/>
            <a:ext cx="3054094" cy="1849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9975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Hlavní témata a aktivity III</a:t>
            </a:r>
            <a:endParaRPr lang="cs-CZ" dirty="0"/>
          </a:p>
        </p:txBody>
      </p:sp>
      <p:sp>
        <p:nvSpPr>
          <p:cNvPr id="3" name="TextovéPole 2"/>
          <p:cNvSpPr txBox="1"/>
          <p:nvPr/>
        </p:nvSpPr>
        <p:spPr>
          <a:xfrm rot="10800000" flipV="1">
            <a:off x="369070" y="1720855"/>
            <a:ext cx="8307386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sz="2200" dirty="0" smtClean="0"/>
              <a:t>propagace </a:t>
            </a:r>
            <a:r>
              <a:rPr lang="cs-CZ" sz="2200" dirty="0"/>
              <a:t>obsahu </a:t>
            </a:r>
            <a:r>
              <a:rPr lang="cs-CZ" sz="2200" dirty="0" smtClean="0"/>
              <a:t>a nových nástrojů </a:t>
            </a:r>
            <a:r>
              <a:rPr lang="cs-CZ" sz="2200" b="1" dirty="0" smtClean="0"/>
              <a:t>nového webu </a:t>
            </a:r>
            <a:r>
              <a:rPr lang="cs-CZ" sz="2200" dirty="0" smtClean="0">
                <a:hlinkClick r:id="rId3"/>
              </a:rPr>
              <a:t>www.dotaceEU.cz</a:t>
            </a:r>
            <a:r>
              <a:rPr lang="cs-CZ" sz="2200" dirty="0" smtClean="0"/>
              <a:t> (nová Mapa projektů, vyhledávač výzev apod.)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cs-CZ" sz="1000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sz="2200" b="1" dirty="0" smtClean="0"/>
              <a:t>sociální </a:t>
            </a:r>
            <a:r>
              <a:rPr lang="cs-CZ" sz="2200" b="1" dirty="0"/>
              <a:t>sítě </a:t>
            </a:r>
            <a:r>
              <a:rPr lang="cs-CZ" sz="2200" dirty="0"/>
              <a:t>s důrazem na </a:t>
            </a:r>
            <a:r>
              <a:rPr lang="cs-CZ" sz="2200" dirty="0" err="1"/>
              <a:t>Facebook</a:t>
            </a:r>
            <a:r>
              <a:rPr lang="cs-CZ" sz="2200" dirty="0"/>
              <a:t> a </a:t>
            </a:r>
            <a:r>
              <a:rPr lang="cs-CZ" sz="2200" dirty="0" err="1"/>
              <a:t>Instagram</a:t>
            </a:r>
            <a:r>
              <a:rPr lang="cs-CZ" sz="2200" dirty="0"/>
              <a:t> </a:t>
            </a:r>
            <a:endParaRPr lang="cs-CZ" sz="2200" dirty="0" smtClean="0"/>
          </a:p>
          <a:p>
            <a:pPr marL="365125" algn="just"/>
            <a:r>
              <a:rPr lang="cs-CZ" sz="2200" dirty="0" smtClean="0"/>
              <a:t>2 profily na FB – Soutěžte s fondy (</a:t>
            </a:r>
            <a:r>
              <a:rPr lang="cs-CZ" sz="2200" dirty="0"/>
              <a:t>průběžně po celý </a:t>
            </a:r>
            <a:r>
              <a:rPr lang="cs-CZ" sz="2200" dirty="0" smtClean="0"/>
              <a:t>rok – tradiční    soutěže Poznej a Vyfoť projekt) a </a:t>
            </a:r>
            <a:r>
              <a:rPr lang="cs-CZ" sz="2200" dirty="0" err="1"/>
              <a:t>D</a:t>
            </a:r>
            <a:r>
              <a:rPr lang="cs-CZ" sz="2200" dirty="0" err="1" smtClean="0"/>
              <a:t>otaceEU</a:t>
            </a:r>
            <a:endParaRPr lang="cs-CZ" sz="22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cs-CZ" sz="1000" dirty="0" smtClean="0"/>
          </a:p>
        </p:txBody>
      </p:sp>
      <p:sp>
        <p:nvSpPr>
          <p:cNvPr id="7" name="Obdélník 6"/>
          <p:cNvSpPr/>
          <p:nvPr/>
        </p:nvSpPr>
        <p:spPr>
          <a:xfrm>
            <a:off x="810634" y="1311150"/>
            <a:ext cx="78658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400" b="1" dirty="0" smtClean="0"/>
              <a:t>Vyšší míra využívání </a:t>
            </a:r>
            <a:r>
              <a:rPr lang="cs-CZ" sz="2400" b="1" dirty="0"/>
              <a:t>formátů </a:t>
            </a:r>
            <a:r>
              <a:rPr lang="cs-CZ" sz="2400" b="1" dirty="0" smtClean="0"/>
              <a:t>digitálního marketingu</a:t>
            </a:r>
            <a:endParaRPr lang="cs-CZ" sz="2400" b="1" dirty="0"/>
          </a:p>
        </p:txBody>
      </p:sp>
    </p:spTree>
    <p:extLst>
      <p:ext uri="{BB962C8B-B14F-4D97-AF65-F5344CB8AC3E}">
        <p14:creationId xmlns:p14="http://schemas.microsoft.com/office/powerpoint/2010/main" val="2835266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Hlavní témata a aktivity IV</a:t>
            </a:r>
            <a:endParaRPr lang="cs-CZ" dirty="0"/>
          </a:p>
        </p:txBody>
      </p:sp>
      <p:sp>
        <p:nvSpPr>
          <p:cNvPr id="3" name="TextovéPole 2"/>
          <p:cNvSpPr txBox="1"/>
          <p:nvPr/>
        </p:nvSpPr>
        <p:spPr>
          <a:xfrm rot="10800000" flipV="1">
            <a:off x="353619" y="2446149"/>
            <a:ext cx="4153693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sz="2200" b="1" dirty="0" smtClean="0"/>
              <a:t>přílohy </a:t>
            </a:r>
            <a:r>
              <a:rPr lang="cs-CZ" sz="2200" b="1" dirty="0"/>
              <a:t>v tisku</a:t>
            </a:r>
            <a:r>
              <a:rPr lang="cs-CZ" sz="2200" dirty="0"/>
              <a:t>, komerční články na zpravodajských webech) včetně tvorba foto a video </a:t>
            </a:r>
            <a:r>
              <a:rPr lang="cs-CZ" sz="2200" dirty="0" smtClean="0"/>
              <a:t>obsahu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cs-CZ" sz="22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sz="2200" b="1" dirty="0" err="1" smtClean="0"/>
              <a:t>videostreaming</a:t>
            </a:r>
            <a:r>
              <a:rPr lang="cs-CZ" sz="2200" dirty="0" smtClean="0"/>
              <a:t> </a:t>
            </a:r>
            <a:r>
              <a:rPr lang="cs-CZ" sz="2200" dirty="0"/>
              <a:t>z klíčových konferencí (průběžně po celý rok</a:t>
            </a:r>
            <a:r>
              <a:rPr lang="cs-CZ" sz="2200" dirty="0" smtClean="0"/>
              <a:t>)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cs-CZ" sz="22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sz="2200" b="1" dirty="0"/>
              <a:t>l</a:t>
            </a:r>
            <a:r>
              <a:rPr lang="cs-CZ" sz="2200" b="1" dirty="0" smtClean="0"/>
              <a:t>etáky a </a:t>
            </a:r>
            <a:r>
              <a:rPr lang="cs-CZ" sz="2200" b="1" dirty="0" err="1" smtClean="0"/>
              <a:t>infografiky</a:t>
            </a:r>
            <a:endParaRPr lang="cs-CZ" sz="1000" dirty="0" smtClean="0"/>
          </a:p>
        </p:txBody>
      </p:sp>
      <p:sp>
        <p:nvSpPr>
          <p:cNvPr id="7" name="Obdélník 6"/>
          <p:cNvSpPr/>
          <p:nvPr/>
        </p:nvSpPr>
        <p:spPr>
          <a:xfrm>
            <a:off x="467544" y="1311150"/>
            <a:ext cx="84249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400" b="1" dirty="0" smtClean="0"/>
              <a:t>Tvorba </a:t>
            </a:r>
            <a:r>
              <a:rPr lang="cs-CZ" sz="2400" b="1" dirty="0"/>
              <a:t>vlastního obsahu </a:t>
            </a:r>
            <a:r>
              <a:rPr lang="cs-CZ" sz="2400" b="1" dirty="0" smtClean="0"/>
              <a:t>i </a:t>
            </a:r>
            <a:r>
              <a:rPr lang="cs-CZ" sz="2400" b="1" dirty="0"/>
              <a:t>ve spolupráci s externími dodavateli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365104"/>
            <a:ext cx="3455101" cy="24281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124387"/>
            <a:ext cx="3908344" cy="2217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54430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lastní návrh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14897</TotalTime>
  <Words>722</Words>
  <Application>Microsoft Office PowerPoint</Application>
  <PresentationFormat>Předvádění na obrazovce (4:3)</PresentationFormat>
  <Paragraphs>92</Paragraphs>
  <Slides>10</Slides>
  <Notes>9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1" baseType="lpstr">
      <vt:lpstr>Vlastní návrh</vt:lpstr>
      <vt:lpstr>Prezentace aplikace PowerPoint</vt:lpstr>
      <vt:lpstr>Top komunikační aktivity roku 2018</vt:lpstr>
      <vt:lpstr>Představení RKoP 2019 a cílové skupiny</vt:lpstr>
      <vt:lpstr>Komunikační cíle a témata</vt:lpstr>
      <vt:lpstr>Rozpočet a veřejné zakázky</vt:lpstr>
      <vt:lpstr>Hlavní témata a aktivity I</vt:lpstr>
      <vt:lpstr>Hlavní témata a aktivity II</vt:lpstr>
      <vt:lpstr>Hlavní témata a aktivity III</vt:lpstr>
      <vt:lpstr>Hlavní témata a aktivity IV</vt:lpstr>
      <vt:lpstr>Prezentace aplikace PowerPoint</vt:lpstr>
    </vt:vector>
  </TitlesOfParts>
  <Company>KUKLIK.cz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Jan Šafář</dc:creator>
  <cp:lastModifiedBy>Martin Janda</cp:lastModifiedBy>
  <cp:revision>2628</cp:revision>
  <cp:lastPrinted>2017-05-12T07:34:42Z</cp:lastPrinted>
  <dcterms:created xsi:type="dcterms:W3CDTF">2011-04-07T12:21:15Z</dcterms:created>
  <dcterms:modified xsi:type="dcterms:W3CDTF">2018-11-19T12:00:28Z</dcterms:modified>
</cp:coreProperties>
</file>