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12" r:id="rId1"/>
  </p:sldMasterIdLst>
  <p:notesMasterIdLst>
    <p:notesMasterId r:id="rId22"/>
  </p:notesMasterIdLst>
  <p:handoutMasterIdLst>
    <p:handoutMasterId r:id="rId23"/>
  </p:handoutMasterIdLst>
  <p:sldIdLst>
    <p:sldId id="742" r:id="rId2"/>
    <p:sldId id="746" r:id="rId3"/>
    <p:sldId id="881" r:id="rId4"/>
    <p:sldId id="883" r:id="rId5"/>
    <p:sldId id="884" r:id="rId6"/>
    <p:sldId id="885" r:id="rId7"/>
    <p:sldId id="898" r:id="rId8"/>
    <p:sldId id="886" r:id="rId9"/>
    <p:sldId id="887" r:id="rId10"/>
    <p:sldId id="888" r:id="rId11"/>
    <p:sldId id="889" r:id="rId12"/>
    <p:sldId id="902" r:id="rId13"/>
    <p:sldId id="899" r:id="rId14"/>
    <p:sldId id="890" r:id="rId15"/>
    <p:sldId id="891" r:id="rId16"/>
    <p:sldId id="892" r:id="rId17"/>
    <p:sldId id="897" r:id="rId18"/>
    <p:sldId id="875" r:id="rId19"/>
    <p:sldId id="896" r:id="rId20"/>
    <p:sldId id="895" r:id="rId21"/>
  </p:sldIdLst>
  <p:sldSz cx="9144000" cy="5143500" type="screen16x9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5480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363" userDrawn="1">
          <p15:clr>
            <a:srgbClr val="A4A3A4"/>
          </p15:clr>
        </p15:guide>
        <p15:guide id="6" pos="3220" userDrawn="1">
          <p15:clr>
            <a:srgbClr val="A4A3A4"/>
          </p15:clr>
        </p15:guide>
        <p15:guide id="7" pos="90" userDrawn="1">
          <p15:clr>
            <a:srgbClr val="A4A3A4"/>
          </p15:clr>
        </p15:guide>
        <p15:guide id="8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oenerklee-Grasser Monika" initials="SM" lastIdx="7" clrIdx="0">
    <p:extLst>
      <p:ext uri="{19B8F6BF-5375-455C-9EA6-DF929625EA0E}">
        <p15:presenceInfo xmlns:p15="http://schemas.microsoft.com/office/powerpoint/2012/main" userId="S-1-5-21-725345543-842925246-2146567445-3265" providerId="AD"/>
      </p:ext>
    </p:extLst>
  </p:cmAuthor>
  <p:cmAuthor id="2" name="Ebermann Christophe" initials="EC" lastIdx="5" clrIdx="1">
    <p:extLst>
      <p:ext uri="{19B8F6BF-5375-455C-9EA6-DF929625EA0E}">
        <p15:presenceInfo xmlns:p15="http://schemas.microsoft.com/office/powerpoint/2012/main" userId="S-1-5-21-725345543-842925246-2146567445-3248" providerId="AD"/>
      </p:ext>
    </p:extLst>
  </p:cmAuthor>
  <p:cmAuthor id="3" name="Luca Ferrarese" initials="LF" lastIdx="2" clrIdx="2">
    <p:extLst>
      <p:ext uri="{19B8F6BF-5375-455C-9EA6-DF929625EA0E}">
        <p15:presenceInfo xmlns:p15="http://schemas.microsoft.com/office/powerpoint/2012/main" userId="f3c8de2a7a3a4f2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708792"/>
    <a:srgbClr val="7494A4"/>
    <a:srgbClr val="C8D3D8"/>
    <a:srgbClr val="E4ECF0"/>
    <a:srgbClr val="F4F4F4"/>
    <a:srgbClr val="9ACA3C"/>
    <a:srgbClr val="9ACC00"/>
    <a:srgbClr val="F68A42"/>
    <a:srgbClr val="7A7B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70980" autoAdjust="0"/>
  </p:normalViewPr>
  <p:slideViewPr>
    <p:cSldViewPr snapToGrid="0" snapToObjects="1">
      <p:cViewPr varScale="1">
        <p:scale>
          <a:sx n="77" d="100"/>
          <a:sy n="77" d="100"/>
        </p:scale>
        <p:origin x="1570" y="43"/>
      </p:cViewPr>
      <p:guideLst>
        <p:guide pos="5480"/>
        <p:guide pos="2880"/>
        <p:guide pos="363"/>
        <p:guide pos="3220"/>
        <p:guide pos="9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2280" y="67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6/11/2025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6/11/2025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Clr>
                <a:schemeClr val="bg2"/>
              </a:buClr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3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AT" sz="1000" b="0" i="0" kern="1200" noProof="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70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To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mention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en-DE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list of eligible CBC programmes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available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on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website</a:t>
            </a:r>
            <a:endParaRPr lang="de-AT" sz="1000" b="0" i="0" kern="1200" noProof="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791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[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Read slide and emphasise that 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„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more </a:t>
            </a:r>
            <a:r>
              <a:rPr lang="en-DE" sz="1000" b="0" i="0" u="sng" noProof="0" dirty="0">
                <a:effectLst/>
                <a:latin typeface="Trebuchet MS" panose="020B0603020202020204" pitchFamily="34" charset="0"/>
              </a:rPr>
              <a:t>is not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merrier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“.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To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also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mention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that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list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B</a:t>
            </a:r>
            <a:r>
              <a:rPr lang="en-DE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-solutions 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 CE will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published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at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de-AT" sz="1000" b="0" i="0" kern="1200" noProof="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call</a:t>
            </a:r>
            <a:r>
              <a:rPr lang="de-AT" sz="1000" b="0" i="0" kern="1200" noProof="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launch]</a:t>
            </a:r>
            <a:endParaRPr lang="en-DE" sz="1000" b="0" i="0" noProof="0" dirty="0">
              <a:effectLst/>
              <a:latin typeface="Trebuchet MS" panose="020B0603020202020204" pitchFamily="34" charset="0"/>
            </a:endParaRP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DE" sz="1000" b="0" i="0" noProof="0" dirty="0">
              <a:effectLst/>
              <a:latin typeface="Trebuchet MS" panose="020B0603020202020204" pitchFamily="34" charset="0"/>
            </a:endParaRPr>
          </a:p>
          <a:p>
            <a:endParaRPr lang="en-D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13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AT" sz="1000" b="0" i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73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626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[Read slide and add expected project start in autumn 2026]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60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dirty="0"/>
              <a:t>The Interreg CENTRAL EUROPE applicant community is a good place to start building your partnership. </a:t>
            </a:r>
          </a:p>
          <a:p>
            <a: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dirty="0"/>
              <a:t>It helps you in finding relevant partners </a:t>
            </a:r>
            <a:r>
              <a:rPr lang="en-US" sz="1000" dirty="0"/>
              <a:t>according to thematic areas, institutional profiles, geographical location, etc. </a:t>
            </a:r>
          </a:p>
          <a:p>
            <a: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sz="1000" dirty="0"/>
              <a:t>You can also share your initial idea and ask other organisations to contribute to it. </a:t>
            </a:r>
          </a:p>
          <a:p>
            <a: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sz="1000" dirty="0"/>
              <a:t>Last but not least, it is also a communication platform on which you can set bilateral meetings and where we will host our consultations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88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[Inform that on our website, all running projects can be found and filtered according to their thematic focus and location. Each project has its own subsite, in which they present a list and short description of the outputs and pilots they are working on.]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0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[For finding outputs and results of cross-border projects, recommended starting points are the databases KEEP.eu and KOHESIO.eu. Both can be filtered geographically and thematically and include valuable information.]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443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[Read slide.] For individual consultations, mention that they are not compulsory but highly recommended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35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baseline="0" noProof="0" dirty="0" err="1"/>
              <a:t>Indeed</a:t>
            </a:r>
            <a:r>
              <a:rPr lang="de-DE" baseline="0" noProof="0" dirty="0"/>
              <a:t>, this call is strategic since, by funding capitalisation projects, it has the </a:t>
            </a:r>
            <a:r>
              <a:rPr lang="de-DE" baseline="0" noProof="0" dirty="0" err="1"/>
              <a:t>ambitious</a:t>
            </a:r>
            <a:r>
              <a:rPr lang="de-DE" baseline="0" noProof="0" dirty="0"/>
              <a:t> </a:t>
            </a:r>
            <a:r>
              <a:rPr lang="de-DE" b="1" baseline="0" noProof="0" dirty="0" err="1"/>
              <a:t>aim</a:t>
            </a:r>
            <a:r>
              <a:rPr lang="de-DE" b="1" baseline="0" noProof="0" dirty="0"/>
              <a:t> to </a:t>
            </a:r>
            <a:r>
              <a:rPr lang="en-DE" baseline="0" noProof="0" dirty="0"/>
              <a:t>[read out slide]</a:t>
            </a:r>
            <a:endParaRPr lang="de-DE" baseline="0" noProof="0" dirty="0"/>
          </a:p>
          <a:p>
            <a:pPr marL="0" indent="0">
              <a:buFontTx/>
              <a:buNone/>
            </a:pPr>
            <a:endParaRPr lang="de-DE" baseline="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43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When looking at our central European area in the bigger picture, it becomes more evident why there is the need for such call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de-AT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particularly</a:t>
            </a:r>
            <a:r>
              <a:rPr lang="de-AT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high density of </a:t>
            </a:r>
            <a:r>
              <a:rPr lang="de-AT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borders</a:t>
            </a:r>
            <a:r>
              <a:rPr lang="de-AT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in CE. There are 15 national inner borders and many more informal </a:t>
            </a:r>
            <a:r>
              <a:rPr lang="de-AT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borders</a:t>
            </a:r>
            <a:r>
              <a:rPr lang="de-AT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de-AT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as</a:t>
            </a:r>
            <a:r>
              <a:rPr lang="de-AT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e.g. </a:t>
            </a:r>
            <a:r>
              <a:rPr lang="de-AT" sz="1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the</a:t>
            </a:r>
            <a:r>
              <a:rPr lang="de-AT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former Iron Curtain</a:t>
            </a:r>
            <a:endParaRPr lang="de-AT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de-AT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92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000" i="1" dirty="0"/>
            </a:br>
            <a:endParaRPr lang="en-US" sz="1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960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buClr>
                <a:schemeClr val="bg2"/>
              </a:buClr>
            </a:pPr>
            <a:r>
              <a:rPr lang="en-US" sz="1000" i="0" dirty="0"/>
              <a:t>Indeed, Interreg is already tackling the negative effects of borders in central Europe in many ways:</a:t>
            </a:r>
          </a:p>
          <a:p>
            <a:pPr marL="171450" indent="-171450">
              <a:buFontTx/>
              <a:buChar char="-"/>
            </a:pPr>
            <a:r>
              <a:rPr lang="en-US" sz="1000" i="0" dirty="0"/>
              <a:t>There are 22 different cross-border </a:t>
            </a:r>
            <a:r>
              <a:rPr lang="en-US" sz="1000" i="0" dirty="0" err="1"/>
              <a:t>programmes</a:t>
            </a:r>
            <a:r>
              <a:rPr lang="en-US" sz="1000" i="0" dirty="0"/>
              <a:t> addressing the internal borders of central Europe, delivering solutions that are tailored to the local needs. </a:t>
            </a:r>
            <a:r>
              <a:rPr lang="en-GB" noProof="0" dirty="0"/>
              <a:t>BUT, Solutions often remain at local level, with little participation of policy makers for a structural change. AND there is potential for adapting and transferring existing CBC solutions to other borders </a:t>
            </a:r>
          </a:p>
          <a:p>
            <a:pPr marL="171450" marR="0" lvl="0" indent="-17145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000" i="0" dirty="0"/>
              <a:t>In the same area there are then TN Interreg CE projects which are deliver solutions along spatial interactions and functional linkages, with the (multi-level) engagement of policy makers and implementers. BUT</a:t>
            </a:r>
            <a:r>
              <a:rPr lang="en-GB" noProof="0" dirty="0"/>
              <a:t>, specific local needs might remain not addressed (in particular in regions not involved in a certain project)</a:t>
            </a: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/>
            </a:pPr>
            <a:endParaRPr lang="en-US" sz="1000" i="0" dirty="0"/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/>
            </a:pPr>
            <a:r>
              <a:rPr lang="en-US" sz="1000" i="0" dirty="0"/>
              <a:t>As a result of this situation, </a:t>
            </a:r>
            <a:r>
              <a:rPr lang="en-GB" noProof="0" dirty="0"/>
              <a:t>there are many transnational and cross-border project solutions that tackle the same problem from different angles (e.g. integration of transport systems, climate change adaptation, and risk prevention). BUT: These solutions are hardly coordinated,</a:t>
            </a:r>
            <a:r>
              <a:rPr lang="en-GB" noProof="0" dirty="0">
                <a:sym typeface="Wingdings" panose="05000000000000000000" pitchFamily="2" charset="2"/>
              </a:rPr>
              <a:t> resulting in a lower efficiency.</a:t>
            </a:r>
          </a:p>
          <a:p>
            <a:pPr>
              <a:spcBef>
                <a:spcPts val="600"/>
              </a:spcBef>
              <a:buClr>
                <a:schemeClr val="bg2"/>
              </a:buClr>
            </a:pPr>
            <a:endParaRPr lang="en-US" sz="1000" i="0" dirty="0"/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/>
            </a:pPr>
            <a:r>
              <a:rPr lang="en-US" sz="1000" i="0" u="sng" dirty="0"/>
              <a:t>Even though some coordination is </a:t>
            </a:r>
            <a:r>
              <a:rPr lang="en-GB" u="sng" noProof="0" dirty="0">
                <a:sym typeface="Wingdings" panose="05000000000000000000" pitchFamily="2" charset="2"/>
              </a:rPr>
              <a:t>happening bottom-up (in single cases, often without us knowing), there is much unexploited potential for increasing the efficiency of existing cooperation solutions in a strategic way. And that’s what our call is about.</a:t>
            </a:r>
            <a:endParaRPr lang="de-AT" i="1" u="sng" noProof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964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noProof="0" dirty="0" err="1"/>
              <a:t>To</a:t>
            </a:r>
            <a:r>
              <a:rPr lang="de-DE" baseline="0" noProof="0" dirty="0"/>
              <a:t> </a:t>
            </a:r>
            <a:r>
              <a:rPr lang="de-DE" baseline="0" noProof="0" dirty="0" err="1"/>
              <a:t>put</a:t>
            </a:r>
            <a:r>
              <a:rPr lang="de-DE" baseline="0" noProof="0" dirty="0"/>
              <a:t> the </a:t>
            </a:r>
            <a:r>
              <a:rPr lang="de-DE" baseline="0" noProof="0" dirty="0" err="1"/>
              <a:t>aim</a:t>
            </a:r>
            <a:r>
              <a:rPr lang="de-DE" baseline="0" noProof="0" dirty="0"/>
              <a:t> of the call </a:t>
            </a:r>
            <a:r>
              <a:rPr lang="de-DE" baseline="0" noProof="0" dirty="0" err="1"/>
              <a:t>into</a:t>
            </a:r>
            <a:r>
              <a:rPr lang="de-DE" baseline="0" noProof="0" dirty="0"/>
              <a:t> </a:t>
            </a:r>
            <a:r>
              <a:rPr lang="de-DE" baseline="0" noProof="0" dirty="0" err="1"/>
              <a:t>practice</a:t>
            </a:r>
            <a:r>
              <a:rPr lang="de-DE" baseline="0" noProof="0" dirty="0"/>
              <a:t> [</a:t>
            </a:r>
            <a:r>
              <a:rPr lang="de-DE" i="1" baseline="0" noProof="0" dirty="0" err="1"/>
              <a:t>read</a:t>
            </a:r>
            <a:r>
              <a:rPr lang="de-DE" i="1" baseline="0" noProof="0" dirty="0"/>
              <a:t> the </a:t>
            </a:r>
            <a:r>
              <a:rPr lang="de-DE" i="1" baseline="0" noProof="0" dirty="0" err="1"/>
              <a:t>slide</a:t>
            </a:r>
            <a:r>
              <a:rPr lang="de-DE" i="1" baseline="0" noProof="0" dirty="0"/>
              <a:t> and </a:t>
            </a:r>
            <a:r>
              <a:rPr lang="de-DE" i="1" baseline="0" noProof="0" dirty="0" err="1"/>
              <a:t>add</a:t>
            </a:r>
            <a:r>
              <a:rPr lang="de-DE" i="1" baseline="0" noProof="0" dirty="0"/>
              <a:t>: </a:t>
            </a:r>
            <a:r>
              <a:rPr lang="en-US" sz="1000" i="0" dirty="0">
                <a:solidFill>
                  <a:schemeClr val="tx1"/>
                </a:solidFill>
              </a:rPr>
              <a:t>Combining and further tailoring relevant outputs and results from transnational and CBC projects can effectively increase the impact of Interreg as a whole</a:t>
            </a:r>
            <a:r>
              <a:rPr lang="de-DE" baseline="0" noProof="0" dirty="0"/>
              <a:t>]</a:t>
            </a: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97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dirty="0"/>
              <a:t>[Explain the mechanism as it is depicted on the slid</a:t>
            </a:r>
            <a:r>
              <a:rPr lang="de-AT" dirty="0"/>
              <a:t>e,</a:t>
            </a:r>
            <a:r>
              <a:rPr lang="en-DE" dirty="0"/>
              <a:t> without too many details. </a:t>
            </a:r>
            <a:r>
              <a:rPr lang="de-AT" dirty="0"/>
              <a:t>The </a:t>
            </a:r>
            <a:r>
              <a:rPr lang="en-GB" noProof="0" dirty="0"/>
              <a:t>two dimensions of impact will be deepened in the next</a:t>
            </a:r>
            <a:r>
              <a:rPr lang="de-AT" dirty="0"/>
              <a:t> </a:t>
            </a:r>
            <a:r>
              <a:rPr lang="en-DE" dirty="0"/>
              <a:t>slide</a:t>
            </a:r>
            <a:r>
              <a:rPr lang="de-AT" dirty="0"/>
              <a:t>]</a:t>
            </a: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[Also mention that the definition of outputs and results is in the programme manual and its annex 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9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1000" i="0" u="none" noProof="0" dirty="0">
                <a:latin typeface="Trebuchet MS" panose="020B0603020202020204" pitchFamily="34" charset="0"/>
              </a:rPr>
              <a:t>The two approaches </a:t>
            </a:r>
            <a:r>
              <a:rPr lang="en-DE" sz="1000" noProof="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are complementary and </a:t>
            </a:r>
            <a:r>
              <a:rPr lang="en-DE" sz="1000" b="1" noProof="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a combination of the two in one capitalisation project is possible.</a:t>
            </a: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DE" sz="1000" b="1" i="0" noProof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186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[Read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intro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bullet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points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and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introduce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topics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but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no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need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to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read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it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out. P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oint out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that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 this information is available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on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call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preview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page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of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the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programme</a:t>
            </a:r>
            <a:r>
              <a:rPr lang="de-AT" sz="1000" b="0" i="0" noProof="0" dirty="0">
                <a:effectLst/>
                <a:latin typeface="Trebuchet MS" panose="020B0603020202020204" pitchFamily="34" charset="0"/>
              </a:rPr>
              <a:t> </a:t>
            </a:r>
            <a:r>
              <a:rPr lang="de-AT" sz="1000" b="0" i="0" noProof="0" dirty="0" err="1">
                <a:effectLst/>
                <a:latin typeface="Trebuchet MS" panose="020B0603020202020204" pitchFamily="34" charset="0"/>
              </a:rPr>
              <a:t>website</a:t>
            </a:r>
            <a:r>
              <a:rPr lang="en-DE" sz="1000" b="0" i="0" noProof="0" dirty="0">
                <a:effectLst/>
                <a:latin typeface="Trebuchet MS" panose="020B0603020202020204" pitchFamily="34" charset="0"/>
              </a:rPr>
              <a:t>]</a:t>
            </a:r>
          </a:p>
          <a:p>
            <a:pPr marL="0" marR="0" lvl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DE" sz="1000" b="0" i="0" noProof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9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4141550"/>
            <a:ext cx="9144000" cy="9974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3472" y="4319789"/>
            <a:ext cx="2998787" cy="586195"/>
          </a:xfrm>
        </p:spPr>
        <p:txBody>
          <a:bodyPr>
            <a:noAutofit/>
          </a:bodyPr>
          <a:lstStyle>
            <a:lvl1pPr marL="0" marR="0" indent="0" algn="l" defTabSz="913878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1300">
                <a:solidFill>
                  <a:schemeClr val="tx1"/>
                </a:solidFill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GB" sz="1300" dirty="0">
                <a:latin typeface="Trebuchet MS" panose="020B0603020202020204" pitchFamily="34" charset="0"/>
              </a:rPr>
              <a:t>Meeting </a:t>
            </a:r>
            <a:r>
              <a:rPr lang="en-GB" sz="1300" dirty="0" err="1">
                <a:latin typeface="Trebuchet MS" panose="020B0603020202020204" pitchFamily="34" charset="0"/>
              </a:rPr>
              <a:t>xy</a:t>
            </a:r>
            <a:br>
              <a:rPr lang="en-GB" sz="1300" dirty="0">
                <a:latin typeface="Trebuchet MS" panose="020B0603020202020204" pitchFamily="34" charset="0"/>
              </a:rPr>
            </a:br>
            <a:r>
              <a:rPr lang="en-GB" sz="1300" dirty="0">
                <a:latin typeface="Trebuchet MS" panose="020B0603020202020204" pitchFamily="34" charset="0"/>
              </a:rPr>
              <a:t>Place | DD Month YYYY</a:t>
            </a:r>
          </a:p>
          <a:p>
            <a:pPr lvl="0"/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1122934"/>
            <a:ext cx="6524625" cy="981075"/>
          </a:xfrm>
        </p:spPr>
        <p:txBody>
          <a:bodyPr>
            <a:normAutofit/>
          </a:bodyPr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de-AT" dirty="0" err="1"/>
              <a:t>Presentation</a:t>
            </a:r>
            <a:r>
              <a:rPr lang="de-AT" dirty="0"/>
              <a:t> Title</a:t>
            </a:r>
          </a:p>
        </p:txBody>
      </p:sp>
      <p:sp>
        <p:nvSpPr>
          <p:cNvPr id="3" name="Freeform 7"/>
          <p:cNvSpPr>
            <a:spLocks noEditPoints="1"/>
          </p:cNvSpPr>
          <p:nvPr userDrawn="1"/>
        </p:nvSpPr>
        <p:spPr bwMode="auto">
          <a:xfrm rot="2654194">
            <a:off x="5682589" y="1643205"/>
            <a:ext cx="1775365" cy="1289096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rgbClr val="0E6EB6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4" name="Freeform 11"/>
          <p:cNvSpPr>
            <a:spLocks noEditPoints="1"/>
          </p:cNvSpPr>
          <p:nvPr userDrawn="1"/>
        </p:nvSpPr>
        <p:spPr bwMode="auto">
          <a:xfrm rot="2654194">
            <a:off x="3015230" y="2577859"/>
            <a:ext cx="963800" cy="1159461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18BAA8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5" name="Freeform 12"/>
          <p:cNvSpPr>
            <a:spLocks noEditPoints="1"/>
          </p:cNvSpPr>
          <p:nvPr userDrawn="1"/>
        </p:nvSpPr>
        <p:spPr bwMode="auto">
          <a:xfrm rot="2654194">
            <a:off x="3661174" y="1663299"/>
            <a:ext cx="1821652" cy="1578517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9ACA3C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6" name="Freeform 8"/>
          <p:cNvSpPr>
            <a:spLocks noEditPoints="1"/>
          </p:cNvSpPr>
          <p:nvPr userDrawn="1"/>
        </p:nvSpPr>
        <p:spPr bwMode="auto">
          <a:xfrm rot="13239008">
            <a:off x="6899821" y="2238847"/>
            <a:ext cx="1098873" cy="816415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7" name="Freeform 10"/>
          <p:cNvSpPr>
            <a:spLocks noEditPoints="1"/>
          </p:cNvSpPr>
          <p:nvPr userDrawn="1"/>
        </p:nvSpPr>
        <p:spPr bwMode="auto">
          <a:xfrm rot="2654194">
            <a:off x="1796542" y="2757811"/>
            <a:ext cx="1411316" cy="1197055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8" name="Freeform 13"/>
          <p:cNvSpPr>
            <a:spLocks noEditPoints="1"/>
          </p:cNvSpPr>
          <p:nvPr userDrawn="1"/>
        </p:nvSpPr>
        <p:spPr bwMode="auto">
          <a:xfrm rot="2654194">
            <a:off x="4906581" y="2127987"/>
            <a:ext cx="1435015" cy="2054098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9" name="Freeform 15"/>
          <p:cNvSpPr>
            <a:spLocks noEditPoints="1"/>
          </p:cNvSpPr>
          <p:nvPr userDrawn="1"/>
        </p:nvSpPr>
        <p:spPr bwMode="auto">
          <a:xfrm rot="2654194">
            <a:off x="2548038" y="2509087"/>
            <a:ext cx="1054815" cy="645464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13" name="Freeform 14"/>
          <p:cNvSpPr>
            <a:spLocks noEditPoints="1"/>
          </p:cNvSpPr>
          <p:nvPr userDrawn="1"/>
        </p:nvSpPr>
        <p:spPr bwMode="auto">
          <a:xfrm rot="2654194">
            <a:off x="6769924" y="1297758"/>
            <a:ext cx="811579" cy="961513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F68A42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14" name="Freeform 12"/>
          <p:cNvSpPr>
            <a:spLocks noEditPoints="1"/>
          </p:cNvSpPr>
          <p:nvPr userDrawn="1"/>
        </p:nvSpPr>
        <p:spPr bwMode="auto">
          <a:xfrm rot="9190020">
            <a:off x="3887684" y="3559733"/>
            <a:ext cx="1368634" cy="1185963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4997216" y="4317100"/>
            <a:ext cx="4017197" cy="586195"/>
          </a:xfrm>
        </p:spPr>
        <p:txBody>
          <a:bodyPr>
            <a:noAutofit/>
          </a:bodyPr>
          <a:lstStyle>
            <a:lvl1pPr marL="0" marR="0" indent="0" algn="l" defTabSz="913878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13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300" dirty="0" err="1">
                <a:latin typeface="Trebuchet MS" panose="020B0603020202020204" pitchFamily="34" charset="0"/>
              </a:rPr>
              <a:t>Interreg</a:t>
            </a:r>
            <a:r>
              <a:rPr lang="en-GB" sz="1300" dirty="0">
                <a:latin typeface="Trebuchet MS" panose="020B0603020202020204" pitchFamily="34" charset="0"/>
              </a:rPr>
              <a:t> CENTRAL EUROPE | Joint Secretariat</a:t>
            </a:r>
            <a:br>
              <a:rPr lang="en-GB" sz="1300" dirty="0">
                <a:latin typeface="Trebuchet MS" panose="020B0603020202020204" pitchFamily="34" charset="0"/>
              </a:rPr>
            </a:br>
            <a:r>
              <a:rPr lang="en-GB" sz="1300" b="1" dirty="0">
                <a:latin typeface="Trebuchet MS" panose="020B0603020202020204" pitchFamily="34" charset="0"/>
              </a:rPr>
              <a:t>Name</a:t>
            </a:r>
          </a:p>
          <a:p>
            <a:pPr lvl="0"/>
            <a:endParaRPr lang="de-AT" dirty="0"/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-485521" y="1858398"/>
            <a:ext cx="3522105" cy="3020838"/>
            <a:chOff x="-333967" y="1854504"/>
            <a:chExt cx="3874316" cy="3322922"/>
          </a:xfrm>
        </p:grpSpPr>
        <p:sp>
          <p:nvSpPr>
            <p:cNvPr id="23" name="Freeform 7"/>
            <p:cNvSpPr>
              <a:spLocks noEditPoints="1"/>
            </p:cNvSpPr>
            <p:nvPr/>
          </p:nvSpPr>
          <p:spPr bwMode="auto">
            <a:xfrm rot="2654194">
              <a:off x="-333967" y="3455480"/>
              <a:ext cx="2264054" cy="1643932"/>
            </a:xfrm>
            <a:custGeom>
              <a:avLst/>
              <a:gdLst>
                <a:gd name="T0" fmla="*/ 2517 w 2752"/>
                <a:gd name="T1" fmla="*/ 1203 h 1998"/>
                <a:gd name="T2" fmla="*/ 2200 w 2752"/>
                <a:gd name="T3" fmla="*/ 1355 h 1998"/>
                <a:gd name="T4" fmla="*/ 2094 w 2752"/>
                <a:gd name="T5" fmla="*/ 1315 h 1998"/>
                <a:gd name="T6" fmla="*/ 2052 w 2752"/>
                <a:gd name="T7" fmla="*/ 1357 h 1998"/>
                <a:gd name="T8" fmla="*/ 1285 w 2752"/>
                <a:gd name="T9" fmla="*/ 1100 h 1998"/>
                <a:gd name="T10" fmla="*/ 1051 w 2752"/>
                <a:gd name="T11" fmla="*/ 791 h 1998"/>
                <a:gd name="T12" fmla="*/ 308 w 2752"/>
                <a:gd name="T13" fmla="*/ 486 h 1998"/>
                <a:gd name="T14" fmla="*/ 323 w 2752"/>
                <a:gd name="T15" fmla="*/ 438 h 1998"/>
                <a:gd name="T16" fmla="*/ 539 w 2752"/>
                <a:gd name="T17" fmla="*/ 250 h 1998"/>
                <a:gd name="T18" fmla="*/ 640 w 2752"/>
                <a:gd name="T19" fmla="*/ 233 h 1998"/>
                <a:gd name="T20" fmla="*/ 528 w 2752"/>
                <a:gd name="T21" fmla="*/ 188 h 1998"/>
                <a:gd name="T22" fmla="*/ 305 w 2752"/>
                <a:gd name="T23" fmla="*/ 390 h 1998"/>
                <a:gd name="T24" fmla="*/ 215 w 2752"/>
                <a:gd name="T25" fmla="*/ 364 h 1998"/>
                <a:gd name="T26" fmla="*/ 123 w 2752"/>
                <a:gd name="T27" fmla="*/ 57 h 1998"/>
                <a:gd name="T28" fmla="*/ 3 w 2752"/>
                <a:gd name="T29" fmla="*/ 68 h 1998"/>
                <a:gd name="T30" fmla="*/ 82 w 2752"/>
                <a:gd name="T31" fmla="*/ 120 h 1998"/>
                <a:gd name="T32" fmla="*/ 172 w 2752"/>
                <a:gd name="T33" fmla="*/ 398 h 1998"/>
                <a:gd name="T34" fmla="*/ 185 w 2752"/>
                <a:gd name="T35" fmla="*/ 499 h 1998"/>
                <a:gd name="T36" fmla="*/ 303 w 2752"/>
                <a:gd name="T37" fmla="*/ 492 h 1998"/>
                <a:gd name="T38" fmla="*/ 852 w 2752"/>
                <a:gd name="T39" fmla="*/ 898 h 1998"/>
                <a:gd name="T40" fmla="*/ 940 w 2752"/>
                <a:gd name="T41" fmla="*/ 1250 h 1998"/>
                <a:gd name="T42" fmla="*/ 678 w 2752"/>
                <a:gd name="T43" fmla="*/ 1551 h 1998"/>
                <a:gd name="T44" fmla="*/ 584 w 2752"/>
                <a:gd name="T45" fmla="*/ 1638 h 1998"/>
                <a:gd name="T46" fmla="*/ 145 w 2752"/>
                <a:gd name="T47" fmla="*/ 1445 h 1998"/>
                <a:gd name="T48" fmla="*/ 42 w 2752"/>
                <a:gd name="T49" fmla="*/ 1508 h 1998"/>
                <a:gd name="T50" fmla="*/ 147 w 2752"/>
                <a:gd name="T51" fmla="*/ 1505 h 1998"/>
                <a:gd name="T52" fmla="*/ 580 w 2752"/>
                <a:gd name="T53" fmla="*/ 1737 h 1998"/>
                <a:gd name="T54" fmla="*/ 848 w 2752"/>
                <a:gd name="T55" fmla="*/ 1771 h 1998"/>
                <a:gd name="T56" fmla="*/ 800 w 2752"/>
                <a:gd name="T57" fmla="*/ 1567 h 1998"/>
                <a:gd name="T58" fmla="*/ 1053 w 2752"/>
                <a:gd name="T59" fmla="*/ 1277 h 1998"/>
                <a:gd name="T60" fmla="*/ 2047 w 2752"/>
                <a:gd name="T61" fmla="*/ 1371 h 1998"/>
                <a:gd name="T62" fmla="*/ 2096 w 2752"/>
                <a:gd name="T63" fmla="*/ 1465 h 1998"/>
                <a:gd name="T64" fmla="*/ 2178 w 2752"/>
                <a:gd name="T65" fmla="*/ 1452 h 1998"/>
                <a:gd name="T66" fmla="*/ 2630 w 2752"/>
                <a:gd name="T67" fmla="*/ 1957 h 1998"/>
                <a:gd name="T68" fmla="*/ 2737 w 2752"/>
                <a:gd name="T69" fmla="*/ 1901 h 1998"/>
                <a:gd name="T70" fmla="*/ 2646 w 2752"/>
                <a:gd name="T71" fmla="*/ 1882 h 1998"/>
                <a:gd name="T72" fmla="*/ 2195 w 2752"/>
                <a:gd name="T73" fmla="*/ 1432 h 1998"/>
                <a:gd name="T74" fmla="*/ 2525 w 2752"/>
                <a:gd name="T75" fmla="*/ 1232 h 1998"/>
                <a:gd name="T76" fmla="*/ 2637 w 2752"/>
                <a:gd name="T77" fmla="*/ 1202 h 1998"/>
                <a:gd name="T78" fmla="*/ 243 w 2752"/>
                <a:gd name="T79" fmla="*/ 507 h 1998"/>
                <a:gd name="T80" fmla="*/ 175 w 2752"/>
                <a:gd name="T81" fmla="*/ 442 h 1998"/>
                <a:gd name="T82" fmla="*/ 240 w 2752"/>
                <a:gd name="T83" fmla="*/ 374 h 1998"/>
                <a:gd name="T84" fmla="*/ 298 w 2752"/>
                <a:gd name="T85" fmla="*/ 475 h 1998"/>
                <a:gd name="T86" fmla="*/ 850 w 2752"/>
                <a:gd name="T87" fmla="*/ 1654 h 1998"/>
                <a:gd name="T88" fmla="*/ 761 w 2752"/>
                <a:gd name="T89" fmla="*/ 1821 h 1998"/>
                <a:gd name="T90" fmla="*/ 595 w 2752"/>
                <a:gd name="T91" fmla="*/ 1649 h 1998"/>
                <a:gd name="T92" fmla="*/ 608 w 2752"/>
                <a:gd name="T93" fmla="*/ 1623 h 1998"/>
                <a:gd name="T94" fmla="*/ 850 w 2752"/>
                <a:gd name="T95" fmla="*/ 1654 h 1998"/>
                <a:gd name="T96" fmla="*/ 2153 w 2752"/>
                <a:gd name="T97" fmla="*/ 1450 h 1998"/>
                <a:gd name="T98" fmla="*/ 2065 w 2752"/>
                <a:gd name="T99" fmla="*/ 1416 h 1998"/>
                <a:gd name="T100" fmla="*/ 2100 w 2752"/>
                <a:gd name="T101" fmla="*/ 1328 h 1998"/>
                <a:gd name="T102" fmla="*/ 2187 w 2752"/>
                <a:gd name="T103" fmla="*/ 136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2" h="1998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/>
            </a:p>
          </p:txBody>
        </p:sp>
        <p:sp>
          <p:nvSpPr>
            <p:cNvPr id="24" name="Freeform 14"/>
            <p:cNvSpPr>
              <a:spLocks noEditPoints="1"/>
            </p:cNvSpPr>
            <p:nvPr/>
          </p:nvSpPr>
          <p:spPr bwMode="auto">
            <a:xfrm rot="2654194">
              <a:off x="-31981" y="1854504"/>
              <a:ext cx="1138472" cy="1348798"/>
            </a:xfrm>
            <a:custGeom>
              <a:avLst/>
              <a:gdLst>
                <a:gd name="T0" fmla="*/ 755 w 1384"/>
                <a:gd name="T1" fmla="*/ 18 h 1640"/>
                <a:gd name="T2" fmla="*/ 737 w 1384"/>
                <a:gd name="T3" fmla="*/ 101 h 1640"/>
                <a:gd name="T4" fmla="*/ 787 w 1384"/>
                <a:gd name="T5" fmla="*/ 129 h 1640"/>
                <a:gd name="T6" fmla="*/ 839 w 1384"/>
                <a:gd name="T7" fmla="*/ 585 h 1640"/>
                <a:gd name="T8" fmla="*/ 789 w 1384"/>
                <a:gd name="T9" fmla="*/ 621 h 1640"/>
                <a:gd name="T10" fmla="*/ 778 w 1384"/>
                <a:gd name="T11" fmla="*/ 648 h 1640"/>
                <a:gd name="T12" fmla="*/ 800 w 1384"/>
                <a:gd name="T13" fmla="*/ 721 h 1640"/>
                <a:gd name="T14" fmla="*/ 463 w 1384"/>
                <a:gd name="T15" fmla="*/ 1105 h 1640"/>
                <a:gd name="T16" fmla="*/ 227 w 1384"/>
                <a:gd name="T17" fmla="*/ 1069 h 1640"/>
                <a:gd name="T18" fmla="*/ 45 w 1384"/>
                <a:gd name="T19" fmla="*/ 1413 h 1640"/>
                <a:gd name="T20" fmla="*/ 389 w 1384"/>
                <a:gd name="T21" fmla="*/ 1595 h 1640"/>
                <a:gd name="T22" fmla="*/ 571 w 1384"/>
                <a:gd name="T23" fmla="*/ 1251 h 1640"/>
                <a:gd name="T24" fmla="*/ 475 w 1384"/>
                <a:gd name="T25" fmla="*/ 1114 h 1640"/>
                <a:gd name="T26" fmla="*/ 811 w 1384"/>
                <a:gd name="T27" fmla="*/ 730 h 1640"/>
                <a:gd name="T28" fmla="*/ 843 w 1384"/>
                <a:gd name="T29" fmla="*/ 743 h 1640"/>
                <a:gd name="T30" fmla="*/ 927 w 1384"/>
                <a:gd name="T31" fmla="*/ 706 h 1640"/>
                <a:gd name="T32" fmla="*/ 938 w 1384"/>
                <a:gd name="T33" fmla="*/ 679 h 1640"/>
                <a:gd name="T34" fmla="*/ 939 w 1384"/>
                <a:gd name="T35" fmla="*/ 662 h 1640"/>
                <a:gd name="T36" fmla="*/ 1259 w 1384"/>
                <a:gd name="T37" fmla="*/ 583 h 1640"/>
                <a:gd name="T38" fmla="*/ 1265 w 1384"/>
                <a:gd name="T39" fmla="*/ 594 h 1640"/>
                <a:gd name="T40" fmla="*/ 1348 w 1384"/>
                <a:gd name="T41" fmla="*/ 613 h 1640"/>
                <a:gd name="T42" fmla="*/ 1367 w 1384"/>
                <a:gd name="T43" fmla="*/ 530 h 1640"/>
                <a:gd name="T44" fmla="*/ 1283 w 1384"/>
                <a:gd name="T45" fmla="*/ 511 h 1640"/>
                <a:gd name="T46" fmla="*/ 1256 w 1384"/>
                <a:gd name="T47" fmla="*/ 569 h 1640"/>
                <a:gd name="T48" fmla="*/ 937 w 1384"/>
                <a:gd name="T49" fmla="*/ 648 h 1640"/>
                <a:gd name="T50" fmla="*/ 925 w 1384"/>
                <a:gd name="T51" fmla="*/ 618 h 1640"/>
                <a:gd name="T52" fmla="*/ 873 w 1384"/>
                <a:gd name="T53" fmla="*/ 584 h 1640"/>
                <a:gd name="T54" fmla="*/ 853 w 1384"/>
                <a:gd name="T55" fmla="*/ 583 h 1640"/>
                <a:gd name="T56" fmla="*/ 801 w 1384"/>
                <a:gd name="T57" fmla="*/ 127 h 1640"/>
                <a:gd name="T58" fmla="*/ 820 w 1384"/>
                <a:gd name="T59" fmla="*/ 120 h 1640"/>
                <a:gd name="T60" fmla="*/ 838 w 1384"/>
                <a:gd name="T61" fmla="*/ 36 h 1640"/>
                <a:gd name="T62" fmla="*/ 755 w 1384"/>
                <a:gd name="T63" fmla="*/ 18 h 1640"/>
                <a:gd name="T64" fmla="*/ 913 w 1384"/>
                <a:gd name="T65" fmla="*/ 626 h 1640"/>
                <a:gd name="T66" fmla="*/ 923 w 1384"/>
                <a:gd name="T67" fmla="*/ 651 h 1640"/>
                <a:gd name="T68" fmla="*/ 923 w 1384"/>
                <a:gd name="T69" fmla="*/ 651 h 1640"/>
                <a:gd name="T70" fmla="*/ 924 w 1384"/>
                <a:gd name="T71" fmla="*/ 653 h 1640"/>
                <a:gd name="T72" fmla="*/ 923 w 1384"/>
                <a:gd name="T73" fmla="*/ 676 h 1640"/>
                <a:gd name="T74" fmla="*/ 915 w 1384"/>
                <a:gd name="T75" fmla="*/ 699 h 1640"/>
                <a:gd name="T76" fmla="*/ 845 w 1384"/>
                <a:gd name="T77" fmla="*/ 729 h 1640"/>
                <a:gd name="T78" fmla="*/ 792 w 1384"/>
                <a:gd name="T79" fmla="*/ 651 h 1640"/>
                <a:gd name="T80" fmla="*/ 801 w 1384"/>
                <a:gd name="T81" fmla="*/ 628 h 1640"/>
                <a:gd name="T82" fmla="*/ 870 w 1384"/>
                <a:gd name="T83" fmla="*/ 598 h 1640"/>
                <a:gd name="T84" fmla="*/ 913 w 1384"/>
                <a:gd name="T85" fmla="*/ 626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164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/>
            </a:p>
          </p:txBody>
        </p:sp>
        <p:sp>
          <p:nvSpPr>
            <p:cNvPr id="25" name="Freeform 6"/>
            <p:cNvSpPr>
              <a:spLocks noEditPoints="1"/>
            </p:cNvSpPr>
            <p:nvPr/>
          </p:nvSpPr>
          <p:spPr bwMode="auto">
            <a:xfrm rot="2654194">
              <a:off x="263870" y="2526575"/>
              <a:ext cx="3276479" cy="2650851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8EBA531-1360-4B1D-BACC-B855285F3F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2" y="232047"/>
            <a:ext cx="3462418" cy="73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50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664270" y="2484693"/>
            <a:ext cx="3380015" cy="279577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.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5433865" y="3555995"/>
            <a:ext cx="2506662" cy="1250950"/>
          </a:xfrm>
        </p:spPr>
        <p:txBody>
          <a:bodyPr>
            <a:noAutofit/>
          </a:bodyPr>
          <a:lstStyle>
            <a:lvl1pPr marL="0" indent="0" algn="ctr">
              <a:lnSpc>
                <a:spcPts val="2800"/>
              </a:lnSpc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Insert </a:t>
            </a:r>
          </a:p>
          <a:p>
            <a:pPr lvl="0"/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br>
              <a:rPr lang="de-DE" dirty="0"/>
            </a:b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3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5617933" y="4808762"/>
            <a:ext cx="3600450" cy="293914"/>
          </a:xfrm>
        </p:spPr>
        <p:txBody>
          <a:bodyPr anchor="b">
            <a:noAutofit/>
          </a:bodyPr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6517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1" y="1033123"/>
            <a:ext cx="1" cy="358849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 dirty="0"/>
              <a:t>Timeline overview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0797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3" y="1778759"/>
            <a:ext cx="1" cy="358849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3" y="2524395"/>
            <a:ext cx="1" cy="358849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5" y="4015665"/>
            <a:ext cx="1" cy="4848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3" y="3270030"/>
            <a:ext cx="1" cy="358849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182782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25758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332392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1450518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220542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296032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371522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>
          <a:xfrm>
            <a:off x="8435759" y="4767263"/>
            <a:ext cx="502079" cy="274637"/>
          </a:xfrm>
          <a:prstGeom prst="rect">
            <a:avLst/>
          </a:prstGeom>
        </p:spPr>
        <p:txBody>
          <a:bodyPr/>
          <a:lstStyle/>
          <a:p>
            <a:fld id="{D6C7D21A-03E0-495F-99BC-0DE19E98C8C7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32" name="Freeform 15"/>
          <p:cNvSpPr>
            <a:spLocks noEditPoints="1"/>
          </p:cNvSpPr>
          <p:nvPr userDrawn="1"/>
        </p:nvSpPr>
        <p:spPr bwMode="auto">
          <a:xfrm rot="19424853">
            <a:off x="4082178" y="4315730"/>
            <a:ext cx="922819" cy="564693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3663950"/>
            <a:ext cx="0" cy="1505531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9601" y="1483242"/>
            <a:ext cx="1" cy="1315772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/>
              <a:t>Timeline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17" name="Straight Connector 8"/>
          <p:cNvCxnSpPr/>
          <p:nvPr userDrawn="1"/>
        </p:nvCxnSpPr>
        <p:spPr>
          <a:xfrm>
            <a:off x="4409888" y="3657600"/>
            <a:ext cx="0" cy="1022124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4416984" y="-790835"/>
            <a:ext cx="2617" cy="1636097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8"/>
          <p:cNvCxnSpPr/>
          <p:nvPr userDrawn="1"/>
        </p:nvCxnSpPr>
        <p:spPr>
          <a:xfrm>
            <a:off x="4409888" y="1387096"/>
            <a:ext cx="0" cy="1781554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8"/>
          <p:cNvCxnSpPr/>
          <p:nvPr userDrawn="1"/>
        </p:nvCxnSpPr>
        <p:spPr>
          <a:xfrm flipH="1">
            <a:off x="4409888" y="3091039"/>
            <a:ext cx="7096" cy="1588685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4" y="-790835"/>
            <a:ext cx="2617" cy="1636097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26201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263204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06516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43519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242998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180001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387096"/>
            <a:ext cx="0" cy="1360714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5"/>
          <p:cNvSpPr>
            <a:spLocks noEditPoints="1"/>
          </p:cNvSpPr>
          <p:nvPr userDrawn="1"/>
        </p:nvSpPr>
        <p:spPr bwMode="auto">
          <a:xfrm rot="19424853">
            <a:off x="4075828" y="4576080"/>
            <a:ext cx="922819" cy="564693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y background with page cou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8082643" y="3788229"/>
            <a:ext cx="1632857" cy="1494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itel 171"/>
          <p:cNvSpPr>
            <a:spLocks noGrp="1"/>
          </p:cNvSpPr>
          <p:nvPr>
            <p:ph type="title"/>
          </p:nvPr>
        </p:nvSpPr>
        <p:spPr>
          <a:xfrm>
            <a:off x="-4761" y="175419"/>
            <a:ext cx="6596948" cy="514505"/>
          </a:xfrm>
        </p:spPr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04183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er grey background/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8082643" y="3788229"/>
            <a:ext cx="1632857" cy="1494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Rechteck 1"/>
          <p:cNvSpPr/>
          <p:nvPr userDrawn="1"/>
        </p:nvSpPr>
        <p:spPr>
          <a:xfrm>
            <a:off x="8357616" y="4681728"/>
            <a:ext cx="457200" cy="219456"/>
          </a:xfrm>
          <a:prstGeom prst="rect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65509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21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56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75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754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698551"/>
            <a:ext cx="8562974" cy="240827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4" y="1001413"/>
            <a:ext cx="8562975" cy="563043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s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754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698551"/>
            <a:ext cx="4140000" cy="240827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5" y="1001413"/>
            <a:ext cx="8434186" cy="563043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4591050" y="1682602"/>
            <a:ext cx="4140000" cy="240827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41510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+ Text / no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75419"/>
            <a:ext cx="6607581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980854"/>
            <a:ext cx="8562974" cy="312597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with P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704338" y="2804733"/>
            <a:ext cx="12034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59040" y="670256"/>
            <a:ext cx="3294063" cy="1935162"/>
          </a:xfrm>
        </p:spPr>
        <p:txBody>
          <a:bodyPr anchor="b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59040" y="2880032"/>
            <a:ext cx="3294063" cy="842963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5617933" y="4808762"/>
            <a:ext cx="3600450" cy="293914"/>
          </a:xfrm>
        </p:spPr>
        <p:txBody>
          <a:bodyPr anchor="b">
            <a:noAutofit/>
          </a:bodyPr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001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with 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6276338" y="2804733"/>
            <a:ext cx="12034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-14748"/>
            <a:ext cx="4572000" cy="5143500"/>
          </a:xfrm>
        </p:spPr>
        <p:txBody>
          <a:bodyPr/>
          <a:lstStyle/>
          <a:p>
            <a:endParaRPr lang="de-AT"/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210968" y="670256"/>
            <a:ext cx="3294063" cy="1935162"/>
          </a:xfrm>
        </p:spPr>
        <p:txBody>
          <a:bodyPr anchor="b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210968" y="2880032"/>
            <a:ext cx="3294063" cy="842963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-72574" y="4800595"/>
            <a:ext cx="3600450" cy="293914"/>
          </a:xfrm>
        </p:spPr>
        <p:txBody>
          <a:bodyPr anchor="b">
            <a:noAutofit/>
          </a:bodyPr>
          <a:lstStyle>
            <a:lvl1pPr marL="0" indent="0" algn="l">
              <a:buNone/>
              <a:defRPr sz="90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853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9749" y="1144870"/>
            <a:ext cx="8159751" cy="1935162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972591" y="3480619"/>
            <a:ext cx="3294063" cy="96102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3164851" y="3325433"/>
            <a:ext cx="28142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40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39749" y="1144870"/>
            <a:ext cx="8159751" cy="1935162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972591" y="3480619"/>
            <a:ext cx="3294063" cy="96102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3164851" y="3325433"/>
            <a:ext cx="28142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43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4"/>
          <p:cNvSpPr>
            <a:spLocks noEditPoints="1"/>
          </p:cNvSpPr>
          <p:nvPr userDrawn="1"/>
        </p:nvSpPr>
        <p:spPr bwMode="auto">
          <a:xfrm rot="1328560">
            <a:off x="8492289" y="4013864"/>
            <a:ext cx="966584" cy="1146378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972460"/>
            <a:ext cx="8064216" cy="3038361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98806"/>
            <a:ext cx="6588442" cy="46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8" name="TextBox 27"/>
          <p:cNvSpPr txBox="1"/>
          <p:nvPr userDrawn="1"/>
        </p:nvSpPr>
        <p:spPr>
          <a:xfrm>
            <a:off x="8276806" y="4638769"/>
            <a:ext cx="640165" cy="338518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en-GB" sz="1000" b="0" noProof="0" smtClean="0">
                <a:solidFill>
                  <a:schemeClr val="bg2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en-GB" sz="1000" b="0" noProof="0" dirty="0">
              <a:solidFill>
                <a:schemeClr val="bg2"/>
              </a:solidFill>
              <a:latin typeface="Trebuchet MS" pitchFamily="34" charset="0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59" r:id="rId3"/>
    <p:sldLayoutId id="2147483873" r:id="rId4"/>
    <p:sldLayoutId id="2147483850" r:id="rId5"/>
    <p:sldLayoutId id="2147483863" r:id="rId6"/>
    <p:sldLayoutId id="2147483868" r:id="rId7"/>
    <p:sldLayoutId id="2147483874" r:id="rId8"/>
    <p:sldLayoutId id="2147483875" r:id="rId9"/>
    <p:sldLayoutId id="2147483876" r:id="rId10"/>
    <p:sldLayoutId id="2147483856" r:id="rId11"/>
    <p:sldLayoutId id="2147483860" r:id="rId12"/>
    <p:sldLayoutId id="2147483857" r:id="rId13"/>
    <p:sldLayoutId id="2147483858" r:id="rId14"/>
    <p:sldLayoutId id="2147483894" r:id="rId15"/>
    <p:sldLayoutId id="2147483895" r:id="rId16"/>
    <p:sldLayoutId id="2147483896" r:id="rId17"/>
    <p:sldLayoutId id="2147483897" r:id="rId18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bg2"/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bg2"/>
        </a:buClr>
        <a:buSzPct val="80000"/>
        <a:buFont typeface="Wingdings 2" pitchFamily="18" charset="2"/>
        <a:buChar char=""/>
        <a:defRPr sz="2400" kern="1200">
          <a:solidFill>
            <a:schemeClr val="bg2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bg2"/>
        </a:buClr>
        <a:buSzPct val="80000"/>
        <a:buFont typeface="Wingdings" pitchFamily="2" charset="2"/>
        <a:buChar char="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bg2"/>
        </a:buClr>
        <a:buSzPct val="100000"/>
        <a:buFont typeface="Trebuchet MS" pitchFamily="34" charset="0"/>
        <a:buChar char="&gt;"/>
        <a:defRPr sz="1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1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1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www.interreg-central.eu/wp-content/uploads/2025/04/Annex-1-List-of-Interreg-CBC-internal.pdf" TargetMode="Externa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-solutionsproject.com/abou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budapest.cesci-net.eu/en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19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Relationship Id="rId22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453472" y="4319789"/>
            <a:ext cx="4645470" cy="586195"/>
          </a:xfrm>
        </p:spPr>
        <p:txBody>
          <a:bodyPr/>
          <a:lstStyle/>
          <a:p>
            <a:r>
              <a:rPr lang="en-US" i="1" dirty="0"/>
              <a:t>Title of the event</a:t>
            </a:r>
            <a:br>
              <a:rPr lang="en-GB" i="1" dirty="0"/>
            </a:br>
            <a:r>
              <a:rPr lang="en-GB" i="1" dirty="0"/>
              <a:t>Place | Date</a:t>
            </a:r>
          </a:p>
          <a:p>
            <a:endParaRPr lang="de-AT" i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126803" y="4335053"/>
            <a:ext cx="4017197" cy="586195"/>
          </a:xfrm>
        </p:spPr>
        <p:txBody>
          <a:bodyPr/>
          <a:lstStyle/>
          <a:p>
            <a:r>
              <a:rPr lang="en-GB" dirty="0"/>
              <a:t>Name</a:t>
            </a:r>
            <a:br>
              <a:rPr lang="en-GB" dirty="0"/>
            </a:br>
            <a:r>
              <a:rPr lang="en-GB" dirty="0"/>
              <a:t>Programme body</a:t>
            </a:r>
            <a:endParaRPr lang="en-GB" b="1" dirty="0"/>
          </a:p>
          <a:p>
            <a:endParaRPr lang="de-A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F6B583-7C85-4F3D-984D-4882E80A1299}"/>
              </a:ext>
            </a:extLst>
          </p:cNvPr>
          <p:cNvSpPr/>
          <p:nvPr/>
        </p:nvSpPr>
        <p:spPr>
          <a:xfrm>
            <a:off x="6114081" y="991892"/>
            <a:ext cx="472699" cy="472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74755" y="930052"/>
            <a:ext cx="6987420" cy="1327709"/>
          </a:xfr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600" b="1" dirty="0"/>
              <a:t>The Strategic Call for </a:t>
            </a:r>
            <a:r>
              <a:rPr lang="en-US" sz="3600" b="1" dirty="0" err="1"/>
              <a:t>Capitalisation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819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D849E16-A472-4F60-AD6E-7C0743022F0B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>
                <a:solidFill>
                  <a:prstClr val="black"/>
                </a:solidFill>
              </a:rPr>
              <a:t>Thematic Scope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54B9E92-F6E6-4449-99C3-3D244D53F11F}"/>
              </a:ext>
            </a:extLst>
          </p:cNvPr>
          <p:cNvSpPr txBox="1">
            <a:spLocks/>
          </p:cNvSpPr>
          <p:nvPr/>
        </p:nvSpPr>
        <p:spPr>
          <a:xfrm>
            <a:off x="423029" y="944010"/>
            <a:ext cx="8413839" cy="1034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The call </a:t>
            </a:r>
            <a:r>
              <a:rPr lang="en-DE" sz="1600" dirty="0">
                <a:solidFill>
                  <a:srgbClr val="000000"/>
                </a:solidFill>
              </a:rPr>
              <a:t>will be open for proposals in all </a:t>
            </a:r>
            <a:r>
              <a:rPr lang="en-DE" sz="1600" b="1" dirty="0">
                <a:solidFill>
                  <a:schemeClr val="bg2"/>
                </a:solidFill>
              </a:rPr>
              <a:t>4 funding priorities </a:t>
            </a:r>
            <a:r>
              <a:rPr lang="en-DE" sz="1600" dirty="0">
                <a:solidFill>
                  <a:srgbClr val="000000"/>
                </a:solidFill>
              </a:rPr>
              <a:t>and </a:t>
            </a:r>
            <a:r>
              <a:rPr lang="en-DE" sz="1600" dirty="0">
                <a:solidFill>
                  <a:schemeClr val="bg2"/>
                </a:solidFill>
              </a:rPr>
              <a:t>9 specific objectives</a:t>
            </a:r>
            <a:r>
              <a:rPr lang="en-DE" sz="1600" dirty="0">
                <a:solidFill>
                  <a:srgbClr val="000000"/>
                </a:solidFill>
              </a:rPr>
              <a:t> of the programme.</a:t>
            </a:r>
            <a:endParaRPr lang="de-AT" sz="1600" dirty="0">
              <a:solidFill>
                <a:srgbClr val="000000"/>
              </a:solidFill>
            </a:endParaRPr>
          </a:p>
          <a:p>
            <a:pPr marL="285750" lvl="0" indent="-285750"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However,</a:t>
            </a:r>
            <a:r>
              <a:rPr kumimoji="0" lang="en-DE" sz="1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applicants</a:t>
            </a:r>
            <a:r>
              <a:rPr lang="en-DE" sz="1600" dirty="0">
                <a:solidFill>
                  <a:srgbClr val="000000"/>
                </a:solidFill>
              </a:rPr>
              <a:t> are </a:t>
            </a:r>
            <a:r>
              <a:rPr lang="en-DE" sz="1600" b="1" dirty="0">
                <a:solidFill>
                  <a:schemeClr val="bg2"/>
                </a:solidFill>
              </a:rPr>
              <a:t>encouraged</a:t>
            </a:r>
            <a:r>
              <a:rPr lang="en-DE" sz="1600" dirty="0">
                <a:solidFill>
                  <a:srgbClr val="000000"/>
                </a:solidFill>
              </a:rPr>
              <a:t> to consider thematic areas that show higher capitalisation potential and are of high importance for central Europe: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718C2D-07DF-4FF2-8CD5-C396C0AFA965}"/>
              </a:ext>
            </a:extLst>
          </p:cNvPr>
          <p:cNvGrpSpPr/>
          <p:nvPr/>
        </p:nvGrpSpPr>
        <p:grpSpPr>
          <a:xfrm>
            <a:off x="418661" y="2232225"/>
            <a:ext cx="8413839" cy="2735856"/>
            <a:chOff x="446080" y="2272320"/>
            <a:chExt cx="7575701" cy="248671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CD788E-BC9C-4DAD-BA9A-8D9EA7491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" b="96092"/>
            <a:stretch/>
          </p:blipFill>
          <p:spPr>
            <a:xfrm>
              <a:off x="4318115" y="2272320"/>
              <a:ext cx="3703666" cy="150711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A50BF92-DE26-48FD-A8AE-C791DE43E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" b="34848"/>
            <a:stretch/>
          </p:blipFill>
          <p:spPr>
            <a:xfrm>
              <a:off x="446080" y="2272320"/>
              <a:ext cx="3703666" cy="248671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F2A51E2-7477-42B5-AA2E-3088FC39E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5152" b="-20433"/>
            <a:stretch/>
          </p:blipFill>
          <p:spPr>
            <a:xfrm>
              <a:off x="4318115" y="2409725"/>
              <a:ext cx="3703666" cy="2109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920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D849E16-A472-4F60-AD6E-7C0743022F0B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864600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Minimum </a:t>
            </a:r>
            <a:r>
              <a:rPr kumimoji="0" lang="de-A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Requirement</a:t>
            </a:r>
            <a:r>
              <a:rPr lang="de-AT" cap="none" dirty="0">
                <a:solidFill>
                  <a:prstClr val="black"/>
                </a:solidFill>
              </a:rPr>
              <a:t> </a:t>
            </a:r>
            <a:r>
              <a:rPr lang="de-AT" cap="none" dirty="0" err="1">
                <a:solidFill>
                  <a:prstClr val="black"/>
                </a:solidFill>
              </a:rPr>
              <a:t>for</a:t>
            </a:r>
            <a:r>
              <a:rPr lang="de-AT" cap="none" dirty="0">
                <a:solidFill>
                  <a:prstClr val="black"/>
                </a:solidFill>
              </a:rPr>
              <a:t> </a:t>
            </a:r>
            <a:r>
              <a:rPr lang="de-AT" cap="none" dirty="0" err="1">
                <a:solidFill>
                  <a:prstClr val="black"/>
                </a:solidFill>
              </a:rPr>
              <a:t>Synergies</a:t>
            </a:r>
            <a:endParaRPr kumimoji="0" lang="en-DE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6B3EE11-4EBF-4803-846A-7C7F45EADD20}"/>
              </a:ext>
            </a:extLst>
          </p:cNvPr>
          <p:cNvSpPr txBox="1">
            <a:spLocks/>
          </p:cNvSpPr>
          <p:nvPr/>
        </p:nvSpPr>
        <p:spPr>
          <a:xfrm>
            <a:off x="418661" y="993884"/>
            <a:ext cx="841383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708792"/>
              </a:buClr>
            </a:pPr>
            <a:r>
              <a:rPr lang="en-DE" sz="1600" dirty="0">
                <a:solidFill>
                  <a:srgbClr val="000000"/>
                </a:solidFill>
              </a:rPr>
              <a:t>Project</a:t>
            </a: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proposals must take up existing outputs and results from:</a:t>
            </a:r>
            <a:endParaRPr lang="en-DE" sz="16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D196D7-0043-45FC-A482-513FBEAA27F4}"/>
              </a:ext>
            </a:extLst>
          </p:cNvPr>
          <p:cNvGrpSpPr/>
          <p:nvPr/>
        </p:nvGrpSpPr>
        <p:grpSpPr>
          <a:xfrm>
            <a:off x="502324" y="1730880"/>
            <a:ext cx="3480099" cy="1592076"/>
            <a:chOff x="502324" y="1857000"/>
            <a:chExt cx="3480099" cy="1592076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F7A2F825-D372-4A51-816C-B25FFDCA355C}"/>
                </a:ext>
              </a:extLst>
            </p:cNvPr>
            <p:cNvSpPr txBox="1">
              <a:spLocks/>
            </p:cNvSpPr>
            <p:nvPr/>
          </p:nvSpPr>
          <p:spPr>
            <a:xfrm>
              <a:off x="502324" y="3018189"/>
              <a:ext cx="3480099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>
                  <a:srgbClr val="708792"/>
                </a:buClr>
              </a:pPr>
              <a:r>
                <a:rPr lang="en-DE" sz="1400" dirty="0">
                  <a:solidFill>
                    <a:srgbClr val="000000"/>
                  </a:solidFill>
                </a:rPr>
                <a:t>At least </a:t>
              </a:r>
              <a:r>
                <a:rPr lang="en-DE" sz="1400" b="1" dirty="0">
                  <a:solidFill>
                    <a:schemeClr val="bg2"/>
                  </a:solidFill>
                </a:rPr>
                <a:t>two Interreg CENTRAL EUROPE projects 2021–2027</a:t>
              </a:r>
              <a:r>
                <a:rPr lang="en-DE" sz="1400" dirty="0">
                  <a:solidFill>
                    <a:srgbClr val="000000"/>
                  </a:solidFill>
                </a:rPr>
                <a:t> (first and second call)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768DBC2-4D75-4AD5-8862-F8EDBFB0B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1740" y="1857000"/>
              <a:ext cx="1181265" cy="10097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8CB081-E613-4541-BC34-2B3E000F2B52}"/>
              </a:ext>
            </a:extLst>
          </p:cNvPr>
          <p:cNvGrpSpPr/>
          <p:nvPr/>
        </p:nvGrpSpPr>
        <p:grpSpPr>
          <a:xfrm>
            <a:off x="4668829" y="1730880"/>
            <a:ext cx="3648478" cy="2022963"/>
            <a:chOff x="4668829" y="1857000"/>
            <a:chExt cx="3648478" cy="202296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3C4F2B-0BBD-4725-896D-5B7925933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7507" y="1857000"/>
              <a:ext cx="1031121" cy="1060031"/>
            </a:xfrm>
            <a:prstGeom prst="rect">
              <a:avLst/>
            </a:prstGeom>
          </p:spPr>
        </p:pic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897F3626-0C44-4C92-BB0E-C581D23D422E}"/>
                </a:ext>
              </a:extLst>
            </p:cNvPr>
            <p:cNvSpPr txBox="1">
              <a:spLocks/>
            </p:cNvSpPr>
            <p:nvPr/>
          </p:nvSpPr>
          <p:spPr>
            <a:xfrm>
              <a:off x="4668829" y="3018189"/>
              <a:ext cx="3648478" cy="861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bg2"/>
                </a:buClr>
                <a:buFont typeface="Trebuchet MS" pitchFamily="34" charset="0"/>
                <a:buChar char="&gt;"/>
                <a:defRPr sz="18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>
                  <a:srgbClr val="708792"/>
                </a:buClr>
              </a:pPr>
              <a:r>
                <a:rPr lang="en-DE" sz="1400" dirty="0">
                  <a:solidFill>
                    <a:srgbClr val="000000"/>
                  </a:solidFill>
                </a:rPr>
                <a:t>At least </a:t>
              </a:r>
              <a:r>
                <a:rPr lang="en-DE" sz="1400" b="1" dirty="0">
                  <a:solidFill>
                    <a:schemeClr val="bg2"/>
                  </a:solidFill>
                </a:rPr>
                <a:t>two</a:t>
              </a:r>
              <a:r>
                <a:rPr lang="en-DE" sz="1400" dirty="0">
                  <a:solidFill>
                    <a:srgbClr val="000000"/>
                  </a:solidFill>
                </a:rPr>
                <a:t> </a:t>
              </a:r>
              <a:r>
                <a:rPr lang="en-DE" sz="1400" b="1" dirty="0">
                  <a:solidFill>
                    <a:schemeClr val="bg2"/>
                  </a:solidFill>
                </a:rPr>
                <a:t>Interreg cross-border cooperation projects </a:t>
              </a:r>
              <a:r>
                <a:rPr lang="en-DE" sz="1400" dirty="0"/>
                <a:t>2021-2027 </a:t>
              </a:r>
              <a:br>
                <a:rPr lang="en-DE" sz="1400" dirty="0"/>
              </a:br>
              <a:r>
                <a:rPr lang="en-DE" sz="1400" dirty="0"/>
                <a:t>(or, if </a:t>
              </a:r>
              <a:r>
                <a:rPr lang="en-DE" sz="1400" dirty="0">
                  <a:solidFill>
                    <a:srgbClr val="000000"/>
                  </a:solidFill>
                </a:rPr>
                <a:t>relevant, 2014-2020), addressing </a:t>
              </a:r>
              <a:r>
                <a:rPr lang="en-DE" sz="1400" dirty="0">
                  <a:solidFill>
                    <a:srgbClr val="0070C0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internal central European borders</a:t>
              </a:r>
              <a:endParaRPr lang="en-DE" sz="1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5E08363-3621-4BAF-B9DC-C3A453B24053}"/>
              </a:ext>
            </a:extLst>
          </p:cNvPr>
          <p:cNvSpPr/>
          <p:nvPr/>
        </p:nvSpPr>
        <p:spPr>
          <a:xfrm>
            <a:off x="4062053" y="1697523"/>
            <a:ext cx="68640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DE" sz="6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6802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D849E16-A472-4F60-AD6E-7C0743022F0B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864600" cy="5145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Interreg CBC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programmes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addressing internal central European borders</a:t>
            </a:r>
            <a:endParaRPr kumimoji="0" lang="en-DE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78FBACC-8FFD-48A1-B6C1-37440F74D2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16054" r="42634" b="13120"/>
          <a:stretch/>
        </p:blipFill>
        <p:spPr>
          <a:xfrm>
            <a:off x="482820" y="1285716"/>
            <a:ext cx="2864260" cy="295346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F08762F-5482-4658-985A-43EF5C378F9C}"/>
              </a:ext>
            </a:extLst>
          </p:cNvPr>
          <p:cNvGrpSpPr/>
          <p:nvPr/>
        </p:nvGrpSpPr>
        <p:grpSpPr>
          <a:xfrm>
            <a:off x="3014695" y="2593505"/>
            <a:ext cx="6207671" cy="2475980"/>
            <a:chOff x="234268" y="2467827"/>
            <a:chExt cx="6207671" cy="258940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8AF1C1A-B434-45DE-8931-BC21120830DC}"/>
                </a:ext>
              </a:extLst>
            </p:cNvPr>
            <p:cNvSpPr/>
            <p:nvPr/>
          </p:nvSpPr>
          <p:spPr>
            <a:xfrm>
              <a:off x="234269" y="2467827"/>
              <a:ext cx="6047259" cy="2589406"/>
            </a:xfrm>
            <a:prstGeom prst="roundRect">
              <a:avLst>
                <a:gd name="adj" fmla="val 8049"/>
              </a:avLst>
            </a:prstGeom>
            <a:solidFill>
              <a:schemeClr val="bg1"/>
            </a:solidFill>
            <a:ln w="12700">
              <a:solidFill>
                <a:srgbClr val="0E6EB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4065679325">
                    <a:custGeom>
                      <a:avLst/>
                      <a:gdLst>
                        <a:gd name="connsiteX0" fmla="*/ 0 w 6047259"/>
                        <a:gd name="connsiteY0" fmla="*/ 208421 h 2589406"/>
                        <a:gd name="connsiteX1" fmla="*/ 208421 w 6047259"/>
                        <a:gd name="connsiteY1" fmla="*/ 0 h 2589406"/>
                        <a:gd name="connsiteX2" fmla="*/ 946631 w 6047259"/>
                        <a:gd name="connsiteY2" fmla="*/ 0 h 2589406"/>
                        <a:gd name="connsiteX3" fmla="*/ 1572233 w 6047259"/>
                        <a:gd name="connsiteY3" fmla="*/ 0 h 2589406"/>
                        <a:gd name="connsiteX4" fmla="*/ 2197835 w 6047259"/>
                        <a:gd name="connsiteY4" fmla="*/ 0 h 2589406"/>
                        <a:gd name="connsiteX5" fmla="*/ 2936045 w 6047259"/>
                        <a:gd name="connsiteY5" fmla="*/ 0 h 2589406"/>
                        <a:gd name="connsiteX6" fmla="*/ 3392735 w 6047259"/>
                        <a:gd name="connsiteY6" fmla="*/ 0 h 2589406"/>
                        <a:gd name="connsiteX7" fmla="*/ 4018337 w 6047259"/>
                        <a:gd name="connsiteY7" fmla="*/ 0 h 2589406"/>
                        <a:gd name="connsiteX8" fmla="*/ 4475026 w 6047259"/>
                        <a:gd name="connsiteY8" fmla="*/ 0 h 2589406"/>
                        <a:gd name="connsiteX9" fmla="*/ 4931715 w 6047259"/>
                        <a:gd name="connsiteY9" fmla="*/ 0 h 2589406"/>
                        <a:gd name="connsiteX10" fmla="*/ 5838838 w 6047259"/>
                        <a:gd name="connsiteY10" fmla="*/ 0 h 2589406"/>
                        <a:gd name="connsiteX11" fmla="*/ 6047259 w 6047259"/>
                        <a:gd name="connsiteY11" fmla="*/ 208421 h 2589406"/>
                        <a:gd name="connsiteX12" fmla="*/ 6047259 w 6047259"/>
                        <a:gd name="connsiteY12" fmla="*/ 708111 h 2589406"/>
                        <a:gd name="connsiteX13" fmla="*/ 6047259 w 6047259"/>
                        <a:gd name="connsiteY13" fmla="*/ 1207800 h 2589406"/>
                        <a:gd name="connsiteX14" fmla="*/ 6047259 w 6047259"/>
                        <a:gd name="connsiteY14" fmla="*/ 1750941 h 2589406"/>
                        <a:gd name="connsiteX15" fmla="*/ 6047259 w 6047259"/>
                        <a:gd name="connsiteY15" fmla="*/ 2380985 h 2589406"/>
                        <a:gd name="connsiteX16" fmla="*/ 5838838 w 6047259"/>
                        <a:gd name="connsiteY16" fmla="*/ 2589406 h 2589406"/>
                        <a:gd name="connsiteX17" fmla="*/ 5325844 w 6047259"/>
                        <a:gd name="connsiteY17" fmla="*/ 2589406 h 2589406"/>
                        <a:gd name="connsiteX18" fmla="*/ 4643938 w 6047259"/>
                        <a:gd name="connsiteY18" fmla="*/ 2589406 h 2589406"/>
                        <a:gd name="connsiteX19" fmla="*/ 4187249 w 6047259"/>
                        <a:gd name="connsiteY19" fmla="*/ 2589406 h 2589406"/>
                        <a:gd name="connsiteX20" fmla="*/ 3505343 w 6047259"/>
                        <a:gd name="connsiteY20" fmla="*/ 2589406 h 2589406"/>
                        <a:gd name="connsiteX21" fmla="*/ 2823437 w 6047259"/>
                        <a:gd name="connsiteY21" fmla="*/ 2589406 h 2589406"/>
                        <a:gd name="connsiteX22" fmla="*/ 2254139 w 6047259"/>
                        <a:gd name="connsiteY22" fmla="*/ 2589406 h 2589406"/>
                        <a:gd name="connsiteX23" fmla="*/ 1741146 w 6047259"/>
                        <a:gd name="connsiteY23" fmla="*/ 2589406 h 2589406"/>
                        <a:gd name="connsiteX24" fmla="*/ 1228152 w 6047259"/>
                        <a:gd name="connsiteY24" fmla="*/ 2589406 h 2589406"/>
                        <a:gd name="connsiteX25" fmla="*/ 208421 w 6047259"/>
                        <a:gd name="connsiteY25" fmla="*/ 2589406 h 2589406"/>
                        <a:gd name="connsiteX26" fmla="*/ 0 w 6047259"/>
                        <a:gd name="connsiteY26" fmla="*/ 2380985 h 2589406"/>
                        <a:gd name="connsiteX27" fmla="*/ 0 w 6047259"/>
                        <a:gd name="connsiteY27" fmla="*/ 1859570 h 2589406"/>
                        <a:gd name="connsiteX28" fmla="*/ 0 w 6047259"/>
                        <a:gd name="connsiteY28" fmla="*/ 1338154 h 2589406"/>
                        <a:gd name="connsiteX29" fmla="*/ 0 w 6047259"/>
                        <a:gd name="connsiteY29" fmla="*/ 838465 h 2589406"/>
                        <a:gd name="connsiteX30" fmla="*/ 0 w 6047259"/>
                        <a:gd name="connsiteY30" fmla="*/ 208421 h 25894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6047259" h="2589406" extrusionOk="0">
                          <a:moveTo>
                            <a:pt x="0" y="208421"/>
                          </a:moveTo>
                          <a:cubicBezTo>
                            <a:pt x="-5177" y="70288"/>
                            <a:pt x="96745" y="-7354"/>
                            <a:pt x="208421" y="0"/>
                          </a:cubicBezTo>
                          <a:cubicBezTo>
                            <a:pt x="550156" y="127"/>
                            <a:pt x="618323" y="-14972"/>
                            <a:pt x="946631" y="0"/>
                          </a:cubicBezTo>
                          <a:cubicBezTo>
                            <a:pt x="1274939" y="14972"/>
                            <a:pt x="1351007" y="-25905"/>
                            <a:pt x="1572233" y="0"/>
                          </a:cubicBezTo>
                          <a:cubicBezTo>
                            <a:pt x="1793459" y="25905"/>
                            <a:pt x="1987687" y="-30708"/>
                            <a:pt x="2197835" y="0"/>
                          </a:cubicBezTo>
                          <a:cubicBezTo>
                            <a:pt x="2407983" y="30708"/>
                            <a:pt x="2702637" y="-17835"/>
                            <a:pt x="2936045" y="0"/>
                          </a:cubicBezTo>
                          <a:cubicBezTo>
                            <a:pt x="3169453" y="17835"/>
                            <a:pt x="3243331" y="6198"/>
                            <a:pt x="3392735" y="0"/>
                          </a:cubicBezTo>
                          <a:cubicBezTo>
                            <a:pt x="3542139" y="-6198"/>
                            <a:pt x="3750638" y="22561"/>
                            <a:pt x="4018337" y="0"/>
                          </a:cubicBezTo>
                          <a:cubicBezTo>
                            <a:pt x="4286036" y="-22561"/>
                            <a:pt x="4298022" y="2780"/>
                            <a:pt x="4475026" y="0"/>
                          </a:cubicBezTo>
                          <a:cubicBezTo>
                            <a:pt x="4652030" y="-2780"/>
                            <a:pt x="4822761" y="6090"/>
                            <a:pt x="4931715" y="0"/>
                          </a:cubicBezTo>
                          <a:cubicBezTo>
                            <a:pt x="5040669" y="-6090"/>
                            <a:pt x="5409883" y="28379"/>
                            <a:pt x="5838838" y="0"/>
                          </a:cubicBezTo>
                          <a:cubicBezTo>
                            <a:pt x="5943185" y="-719"/>
                            <a:pt x="6055714" y="70315"/>
                            <a:pt x="6047259" y="208421"/>
                          </a:cubicBezTo>
                          <a:cubicBezTo>
                            <a:pt x="6035674" y="356218"/>
                            <a:pt x="6048715" y="563028"/>
                            <a:pt x="6047259" y="708111"/>
                          </a:cubicBezTo>
                          <a:cubicBezTo>
                            <a:pt x="6045804" y="853194"/>
                            <a:pt x="6064437" y="960528"/>
                            <a:pt x="6047259" y="1207800"/>
                          </a:cubicBezTo>
                          <a:cubicBezTo>
                            <a:pt x="6030081" y="1455072"/>
                            <a:pt x="6022500" y="1606053"/>
                            <a:pt x="6047259" y="1750941"/>
                          </a:cubicBezTo>
                          <a:cubicBezTo>
                            <a:pt x="6072018" y="1895829"/>
                            <a:pt x="6038673" y="2249404"/>
                            <a:pt x="6047259" y="2380985"/>
                          </a:cubicBezTo>
                          <a:cubicBezTo>
                            <a:pt x="6070620" y="2498875"/>
                            <a:pt x="5934469" y="2594630"/>
                            <a:pt x="5838838" y="2589406"/>
                          </a:cubicBezTo>
                          <a:cubicBezTo>
                            <a:pt x="5719746" y="2571379"/>
                            <a:pt x="5441730" y="2576459"/>
                            <a:pt x="5325844" y="2589406"/>
                          </a:cubicBezTo>
                          <a:cubicBezTo>
                            <a:pt x="5209958" y="2602353"/>
                            <a:pt x="4932386" y="2583333"/>
                            <a:pt x="4643938" y="2589406"/>
                          </a:cubicBezTo>
                          <a:cubicBezTo>
                            <a:pt x="4355490" y="2595479"/>
                            <a:pt x="4415212" y="2582313"/>
                            <a:pt x="4187249" y="2589406"/>
                          </a:cubicBezTo>
                          <a:cubicBezTo>
                            <a:pt x="3959286" y="2596499"/>
                            <a:pt x="3678334" y="2614052"/>
                            <a:pt x="3505343" y="2589406"/>
                          </a:cubicBezTo>
                          <a:cubicBezTo>
                            <a:pt x="3332352" y="2564760"/>
                            <a:pt x="3020545" y="2569999"/>
                            <a:pt x="2823437" y="2589406"/>
                          </a:cubicBezTo>
                          <a:cubicBezTo>
                            <a:pt x="2626329" y="2608813"/>
                            <a:pt x="2399479" y="2615653"/>
                            <a:pt x="2254139" y="2589406"/>
                          </a:cubicBezTo>
                          <a:cubicBezTo>
                            <a:pt x="2108799" y="2563159"/>
                            <a:pt x="1848158" y="2580322"/>
                            <a:pt x="1741146" y="2589406"/>
                          </a:cubicBezTo>
                          <a:cubicBezTo>
                            <a:pt x="1634134" y="2598490"/>
                            <a:pt x="1434596" y="2604323"/>
                            <a:pt x="1228152" y="2589406"/>
                          </a:cubicBezTo>
                          <a:cubicBezTo>
                            <a:pt x="1021708" y="2574489"/>
                            <a:pt x="562350" y="2574606"/>
                            <a:pt x="208421" y="2589406"/>
                          </a:cubicBezTo>
                          <a:cubicBezTo>
                            <a:pt x="90589" y="2587467"/>
                            <a:pt x="-7019" y="2476557"/>
                            <a:pt x="0" y="2380985"/>
                          </a:cubicBezTo>
                          <a:cubicBezTo>
                            <a:pt x="15021" y="2267880"/>
                            <a:pt x="-5167" y="2029987"/>
                            <a:pt x="0" y="1859570"/>
                          </a:cubicBezTo>
                          <a:cubicBezTo>
                            <a:pt x="5167" y="1689153"/>
                            <a:pt x="18733" y="1486264"/>
                            <a:pt x="0" y="1338154"/>
                          </a:cubicBezTo>
                          <a:cubicBezTo>
                            <a:pt x="-18733" y="1190044"/>
                            <a:pt x="-19827" y="1076510"/>
                            <a:pt x="0" y="838465"/>
                          </a:cubicBezTo>
                          <a:cubicBezTo>
                            <a:pt x="19827" y="600420"/>
                            <a:pt x="105" y="479248"/>
                            <a:pt x="0" y="208421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900" b="1" dirty="0">
                <a:solidFill>
                  <a:schemeClr val="bg2"/>
                </a:solidFill>
              </a:endParaRPr>
            </a:p>
          </p:txBody>
        </p:sp>
        <p:sp>
          <p:nvSpPr>
            <p:cNvPr id="14" name="Rechteck 7">
              <a:extLst>
                <a:ext uri="{FF2B5EF4-FFF2-40B4-BE49-F238E27FC236}">
                  <a16:creationId xmlns:a16="http://schemas.microsoft.com/office/drawing/2014/main" id="{228706F4-D409-4DBA-AC3C-DAD13CE1C651}"/>
                </a:ext>
              </a:extLst>
            </p:cNvPr>
            <p:cNvSpPr/>
            <p:nvPr/>
          </p:nvSpPr>
          <p:spPr>
            <a:xfrm>
              <a:off x="234268" y="2644508"/>
              <a:ext cx="3762583" cy="2092881"/>
            </a:xfrm>
            <a:prstGeom prst="rect">
              <a:avLst/>
            </a:prstGeom>
            <a:noFill/>
            <a:ln>
              <a:noFill/>
              <a:prstDash val="dash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Austria-Czechia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Austria-Germany/Bavaria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Austria-Hungary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Czechia-Poland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de-DE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Germany-Austria-</a:t>
              </a:r>
              <a:r>
                <a:rPr lang="de-DE" sz="1000" dirty="0" err="1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Switzerland</a:t>
              </a:r>
              <a:r>
                <a:rPr lang="de-DE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-Liechtenstein </a:t>
              </a:r>
              <a:br>
                <a:rPr lang="de-DE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(Alpenrhein-Bodensee-Hochrhein - ABH)</a:t>
              </a:r>
              <a:endParaRPr lang="en-GB" sz="10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Germany/Bavaria-Czechia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Germany/Brandenburg-Poland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Germany/Mecklenburg-Western Pomerania/</a:t>
              </a:r>
              <a:b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Brandenburg-Poland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Germany/Saxony-Czechia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Hungary-Croatia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Hungary-Slovakia</a:t>
              </a:r>
            </a:p>
          </p:txBody>
        </p:sp>
        <p:sp>
          <p:nvSpPr>
            <p:cNvPr id="15" name="Rechteck 7">
              <a:extLst>
                <a:ext uri="{FF2B5EF4-FFF2-40B4-BE49-F238E27FC236}">
                  <a16:creationId xmlns:a16="http://schemas.microsoft.com/office/drawing/2014/main" id="{5519811A-C1DB-4C4C-96A6-D7BB1A069334}"/>
                </a:ext>
              </a:extLst>
            </p:cNvPr>
            <p:cNvSpPr/>
            <p:nvPr/>
          </p:nvSpPr>
          <p:spPr>
            <a:xfrm>
              <a:off x="3723545" y="2725299"/>
              <a:ext cx="2718394" cy="1938992"/>
            </a:xfrm>
            <a:prstGeom prst="rect">
              <a:avLst/>
            </a:prstGeom>
            <a:noFill/>
            <a:ln>
              <a:noFill/>
              <a:prstDash val="dash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Italy-Austria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Italy-Croatia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Italy-Slovenia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Poland-Denmark-Germany-</a:t>
              </a:r>
              <a:b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Lithuania-Sweden (South Baltic)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Poland-Germany/Saxony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Poland-Slovakia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Slovakia-Austria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Slovakia-Czechia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Slovenia-Austria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Slovenia-Croatia</a:t>
              </a:r>
            </a:p>
            <a:p>
              <a:pPr marL="182563" lvl="0" indent="-182563">
                <a:buClr>
                  <a:srgbClr val="708792"/>
                </a:buClr>
                <a:buFont typeface="Wingdings" panose="05000000000000000000" pitchFamily="2" charset="2"/>
                <a:buChar char=""/>
              </a:pPr>
              <a:r>
                <a:rPr lang="en-GB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Interreg A Slovenia-Hungary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5484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D849E16-A472-4F60-AD6E-7C0743022F0B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864600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cap="none" dirty="0">
                <a:solidFill>
                  <a:prstClr val="black"/>
                </a:solidFill>
              </a:rPr>
              <a:t>Additional Synergy Potentials</a:t>
            </a:r>
            <a:endParaRPr kumimoji="0" lang="en-GB" sz="2800" b="1" i="0" u="none" strike="noStrike" kern="1200" cap="all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Rechteck 7">
            <a:extLst>
              <a:ext uri="{FF2B5EF4-FFF2-40B4-BE49-F238E27FC236}">
                <a16:creationId xmlns:a16="http://schemas.microsoft.com/office/drawing/2014/main" id="{90376C95-445F-439E-9B44-7F8BD87E3334}"/>
              </a:ext>
            </a:extLst>
          </p:cNvPr>
          <p:cNvSpPr/>
          <p:nvPr/>
        </p:nvSpPr>
        <p:spPr>
          <a:xfrm>
            <a:off x="1658426" y="3668368"/>
            <a:ext cx="5827148" cy="7150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</a:rPr>
              <a:t>Only if relevant </a:t>
            </a:r>
            <a:r>
              <a:rPr lang="en-US" sz="1800" dirty="0"/>
              <a:t>for the </a:t>
            </a:r>
            <a:r>
              <a:rPr lang="en-US" sz="1800" b="1" dirty="0">
                <a:solidFill>
                  <a:schemeClr val="bg2"/>
                </a:solidFill>
              </a:rPr>
              <a:t>scope of the project </a:t>
            </a:r>
            <a:br>
              <a:rPr lang="en-US" sz="1800" b="1" dirty="0">
                <a:solidFill>
                  <a:schemeClr val="bg2"/>
                </a:solidFill>
              </a:rPr>
            </a:br>
            <a:r>
              <a:rPr lang="en-US" sz="1800" dirty="0"/>
              <a:t>and the </a:t>
            </a:r>
            <a:r>
              <a:rPr lang="en-US" sz="1800" b="1" dirty="0">
                <a:solidFill>
                  <a:schemeClr val="bg2"/>
                </a:solidFill>
              </a:rPr>
              <a:t>aim of the call</a:t>
            </a:r>
            <a:r>
              <a:rPr lang="en-US" sz="18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4BBFB43-2D1E-46C4-8723-511B4E0B2D33}"/>
              </a:ext>
            </a:extLst>
          </p:cNvPr>
          <p:cNvSpPr txBox="1">
            <a:spLocks/>
          </p:cNvSpPr>
          <p:nvPr/>
        </p:nvSpPr>
        <p:spPr>
          <a:xfrm>
            <a:off x="418661" y="982794"/>
            <a:ext cx="8413839" cy="20774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708792"/>
              </a:buClr>
            </a:pPr>
            <a:r>
              <a:rPr lang="en-US" sz="1600" dirty="0">
                <a:solidFill>
                  <a:srgbClr val="000000"/>
                </a:solidFill>
              </a:rPr>
              <a:t>Additionally, projects may also take up:</a:t>
            </a:r>
            <a:br>
              <a:rPr lang="en-US" sz="1600" dirty="0">
                <a:solidFill>
                  <a:srgbClr val="000000"/>
                </a:solidFill>
              </a:rPr>
            </a:br>
            <a:endParaRPr lang="en-US" sz="1600" dirty="0">
              <a:solidFill>
                <a:srgbClr val="000000"/>
              </a:solidFill>
            </a:endParaRPr>
          </a:p>
          <a:p>
            <a:pPr marL="285750" lvl="1" indent="-285750">
              <a:spcBef>
                <a:spcPts val="600"/>
              </a:spcBef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2"/>
                </a:solidFill>
              </a:rPr>
              <a:t>Outputs and results of relevant projects funded by other </a:t>
            </a:r>
            <a:r>
              <a:rPr lang="en-US" sz="1600" b="1" dirty="0" err="1">
                <a:solidFill>
                  <a:schemeClr val="bg2"/>
                </a:solidFill>
              </a:rPr>
              <a:t>programmes</a:t>
            </a:r>
            <a:r>
              <a:rPr lang="en-US" sz="1400" dirty="0">
                <a:solidFill>
                  <a:srgbClr val="000000"/>
                </a:solidFill>
              </a:rPr>
              <a:t>, such as for example: Interreg CENTRAL EUROPE 2014–2020, other Interreg transnational </a:t>
            </a:r>
            <a:r>
              <a:rPr lang="en-US" sz="1400" dirty="0" err="1">
                <a:solidFill>
                  <a:srgbClr val="000000"/>
                </a:solidFill>
              </a:rPr>
              <a:t>programmes</a:t>
            </a:r>
            <a:r>
              <a:rPr lang="en-US" sz="1400" dirty="0">
                <a:solidFill>
                  <a:srgbClr val="000000"/>
                </a:solidFill>
              </a:rPr>
              <a:t>, Interreg cross-border </a:t>
            </a:r>
            <a:r>
              <a:rPr lang="en-US" sz="1400" dirty="0" err="1">
                <a:solidFill>
                  <a:srgbClr val="000000"/>
                </a:solidFill>
              </a:rPr>
              <a:t>programmes</a:t>
            </a:r>
            <a:r>
              <a:rPr lang="en-US" sz="1400" dirty="0">
                <a:solidFill>
                  <a:srgbClr val="000000"/>
                </a:solidFill>
              </a:rPr>
              <a:t> at external borders of central Europe, mainstreaming </a:t>
            </a:r>
            <a:r>
              <a:rPr lang="en-US" sz="1400" dirty="0" err="1">
                <a:solidFill>
                  <a:srgbClr val="000000"/>
                </a:solidFill>
              </a:rPr>
              <a:t>programmes</a:t>
            </a:r>
            <a:endParaRPr lang="en-US" sz="1400" dirty="0">
              <a:solidFill>
                <a:srgbClr val="000000"/>
              </a:solidFill>
            </a:endParaRPr>
          </a:p>
          <a:p>
            <a:pPr marL="285750" lvl="1" indent="-285750">
              <a:spcBef>
                <a:spcPts val="600"/>
              </a:spcBef>
              <a:buClr>
                <a:srgbClr val="708792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rgbClr val="000000"/>
              </a:solidFill>
            </a:endParaRPr>
          </a:p>
          <a:p>
            <a:pPr marL="285750" lvl="1" indent="-285750">
              <a:spcBef>
                <a:spcPts val="600"/>
              </a:spcBef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2"/>
                </a:solidFill>
              </a:rPr>
              <a:t>Knowledge and tools developed under the </a:t>
            </a:r>
            <a:r>
              <a:rPr lang="en-US" sz="16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B-Solutions initiative</a:t>
            </a:r>
            <a:r>
              <a:rPr lang="en-US" sz="1600" dirty="0">
                <a:solidFill>
                  <a:schemeClr val="bg2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of the European Commission, tackling obstacles caused by internal central European borders. </a:t>
            </a:r>
            <a:endParaRPr lang="en-D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D849E16-A472-4F60-AD6E-7C0743022F0B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cap="none" dirty="0">
                <a:solidFill>
                  <a:prstClr val="black"/>
                </a:solidFill>
              </a:rPr>
              <a:t>Key</a:t>
            </a:r>
            <a:r>
              <a:rPr kumimoji="0" lang="en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Project Features</a:t>
            </a:r>
            <a:endParaRPr kumimoji="0" lang="en-DE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055E6E6-2FA4-47EB-AEBE-A3322A6BC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2386"/>
            <a:ext cx="9144000" cy="2179637"/>
          </a:xfrm>
          <a:prstGeom prst="rect">
            <a:avLst/>
          </a:prstGeom>
        </p:spPr>
      </p:pic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F999F143-CE6B-4A6C-A49E-CA12E581BFFF}"/>
              </a:ext>
            </a:extLst>
          </p:cNvPr>
          <p:cNvSpPr/>
          <p:nvPr/>
        </p:nvSpPr>
        <p:spPr>
          <a:xfrm>
            <a:off x="404503" y="3639343"/>
            <a:ext cx="939800" cy="933476"/>
          </a:xfrm>
          <a:prstGeom prst="flowChartConnector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4400" dirty="0">
                <a:solidFill>
                  <a:srgbClr val="7494A4"/>
                </a:solidFill>
                <a:latin typeface="Trebuchet MS" panose="020B0603020202020204" pitchFamily="34" charset="0"/>
              </a:rPr>
              <a:t>!</a:t>
            </a:r>
            <a:endParaRPr lang="en-DE" dirty="0">
              <a:solidFill>
                <a:srgbClr val="7494A4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683B4F9-01C8-486D-AC42-A25C5ADDA297}"/>
              </a:ext>
            </a:extLst>
          </p:cNvPr>
          <p:cNvSpPr txBox="1">
            <a:spLocks/>
          </p:cNvSpPr>
          <p:nvPr/>
        </p:nvSpPr>
        <p:spPr>
          <a:xfrm>
            <a:off x="1610764" y="3508715"/>
            <a:ext cx="697966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708792"/>
              </a:buClr>
              <a:defRPr/>
            </a:pPr>
            <a:r>
              <a:rPr kumimoji="0" lang="en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Operations of Strategic Importance (OSI)</a:t>
            </a:r>
            <a:endParaRPr kumimoji="0" lang="en-DE" sz="160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613281F-9059-45E8-9FCF-20A6EDBACDF8}"/>
              </a:ext>
            </a:extLst>
          </p:cNvPr>
          <p:cNvSpPr/>
          <p:nvPr/>
        </p:nvSpPr>
        <p:spPr>
          <a:xfrm>
            <a:off x="1537397" y="3820129"/>
            <a:ext cx="7202099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DE" sz="1300" dirty="0"/>
              <a:t>They widen the impact and multiply the effects of projects already approved in previous calls, thus increasing efficiency and effectiveness for the benefit of CE regions.</a:t>
            </a:r>
          </a:p>
          <a:p>
            <a: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DE" sz="1300" dirty="0"/>
              <a:t>They will benefit from high visibility through </a:t>
            </a:r>
            <a:r>
              <a:rPr lang="de-AT" sz="1300" dirty="0" err="1"/>
              <a:t>special</a:t>
            </a:r>
            <a:r>
              <a:rPr lang="en-DE" sz="1300" dirty="0"/>
              <a:t> programme communication measures</a:t>
            </a:r>
          </a:p>
        </p:txBody>
      </p:sp>
    </p:spTree>
    <p:extLst>
      <p:ext uri="{BB962C8B-B14F-4D97-AF65-F5344CB8AC3E}">
        <p14:creationId xmlns:p14="http://schemas.microsoft.com/office/powerpoint/2010/main" val="397033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Call Budget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246C1-F2EB-4AF5-AC55-59098A8DE26D}"/>
              </a:ext>
            </a:extLst>
          </p:cNvPr>
          <p:cNvGrpSpPr/>
          <p:nvPr/>
        </p:nvGrpSpPr>
        <p:grpSpPr>
          <a:xfrm>
            <a:off x="345009" y="1314144"/>
            <a:ext cx="939800" cy="933476"/>
            <a:chOff x="345009" y="1145525"/>
            <a:chExt cx="939800" cy="933476"/>
          </a:xfrm>
        </p:grpSpPr>
        <p:sp>
          <p:nvSpPr>
            <p:cNvPr id="4" name="Flowchart: Connector 3">
              <a:extLst>
                <a:ext uri="{FF2B5EF4-FFF2-40B4-BE49-F238E27FC236}">
                  <a16:creationId xmlns:a16="http://schemas.microsoft.com/office/drawing/2014/main" id="{494972AF-B50D-4A51-B786-FDC31CAB793E}"/>
                </a:ext>
              </a:extLst>
            </p:cNvPr>
            <p:cNvSpPr/>
            <p:nvPr/>
          </p:nvSpPr>
          <p:spPr>
            <a:xfrm>
              <a:off x="345009" y="1145525"/>
              <a:ext cx="939800" cy="933476"/>
            </a:xfrm>
            <a:prstGeom prst="flowChartConnector">
              <a:avLst/>
            </a:prstGeom>
            <a:solidFill>
              <a:srgbClr val="C8D3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111">
              <a:extLst>
                <a:ext uri="{FF2B5EF4-FFF2-40B4-BE49-F238E27FC236}">
                  <a16:creationId xmlns:a16="http://schemas.microsoft.com/office/drawing/2014/main" id="{F814F9F6-6AFB-4043-B092-6843497A9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140" y="1314144"/>
              <a:ext cx="547309" cy="597391"/>
            </a:xfrm>
            <a:custGeom>
              <a:avLst/>
              <a:gdLst>
                <a:gd name="T0" fmla="*/ 346 w 355"/>
                <a:gd name="T1" fmla="*/ 283 h 435"/>
                <a:gd name="T2" fmla="*/ 346 w 355"/>
                <a:gd name="T3" fmla="*/ 283 h 435"/>
                <a:gd name="T4" fmla="*/ 178 w 355"/>
                <a:gd name="T5" fmla="*/ 345 h 435"/>
                <a:gd name="T6" fmla="*/ 9 w 355"/>
                <a:gd name="T7" fmla="*/ 283 h 435"/>
                <a:gd name="T8" fmla="*/ 0 w 355"/>
                <a:gd name="T9" fmla="*/ 283 h 435"/>
                <a:gd name="T10" fmla="*/ 0 w 355"/>
                <a:gd name="T11" fmla="*/ 336 h 435"/>
                <a:gd name="T12" fmla="*/ 178 w 355"/>
                <a:gd name="T13" fmla="*/ 434 h 435"/>
                <a:gd name="T14" fmla="*/ 354 w 355"/>
                <a:gd name="T15" fmla="*/ 336 h 435"/>
                <a:gd name="T16" fmla="*/ 354 w 355"/>
                <a:gd name="T17" fmla="*/ 283 h 435"/>
                <a:gd name="T18" fmla="*/ 346 w 355"/>
                <a:gd name="T19" fmla="*/ 283 h 435"/>
                <a:gd name="T20" fmla="*/ 346 w 355"/>
                <a:gd name="T21" fmla="*/ 160 h 435"/>
                <a:gd name="T22" fmla="*/ 346 w 355"/>
                <a:gd name="T23" fmla="*/ 160 h 435"/>
                <a:gd name="T24" fmla="*/ 178 w 355"/>
                <a:gd name="T25" fmla="*/ 213 h 435"/>
                <a:gd name="T26" fmla="*/ 9 w 355"/>
                <a:gd name="T27" fmla="*/ 160 h 435"/>
                <a:gd name="T28" fmla="*/ 0 w 355"/>
                <a:gd name="T29" fmla="*/ 160 h 435"/>
                <a:gd name="T30" fmla="*/ 0 w 355"/>
                <a:gd name="T31" fmla="*/ 222 h 435"/>
                <a:gd name="T32" fmla="*/ 178 w 355"/>
                <a:gd name="T33" fmla="*/ 292 h 435"/>
                <a:gd name="T34" fmla="*/ 354 w 355"/>
                <a:gd name="T35" fmla="*/ 222 h 435"/>
                <a:gd name="T36" fmla="*/ 354 w 355"/>
                <a:gd name="T37" fmla="*/ 160 h 435"/>
                <a:gd name="T38" fmla="*/ 346 w 355"/>
                <a:gd name="T39" fmla="*/ 160 h 435"/>
                <a:gd name="T40" fmla="*/ 178 w 355"/>
                <a:gd name="T41" fmla="*/ 0 h 435"/>
                <a:gd name="T42" fmla="*/ 178 w 355"/>
                <a:gd name="T43" fmla="*/ 0 h 435"/>
                <a:gd name="T44" fmla="*/ 0 w 355"/>
                <a:gd name="T45" fmla="*/ 62 h 435"/>
                <a:gd name="T46" fmla="*/ 0 w 355"/>
                <a:gd name="T47" fmla="*/ 97 h 435"/>
                <a:gd name="T48" fmla="*/ 178 w 355"/>
                <a:gd name="T49" fmla="*/ 160 h 435"/>
                <a:gd name="T50" fmla="*/ 354 w 355"/>
                <a:gd name="T51" fmla="*/ 97 h 435"/>
                <a:gd name="T52" fmla="*/ 354 w 355"/>
                <a:gd name="T53" fmla="*/ 62 h 435"/>
                <a:gd name="T54" fmla="*/ 178 w 355"/>
                <a:gd name="T55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5" h="435">
                  <a:moveTo>
                    <a:pt x="346" y="283"/>
                  </a:moveTo>
                  <a:lnTo>
                    <a:pt x="346" y="283"/>
                  </a:lnTo>
                  <a:cubicBezTo>
                    <a:pt x="328" y="319"/>
                    <a:pt x="257" y="345"/>
                    <a:pt x="178" y="345"/>
                  </a:cubicBezTo>
                  <a:cubicBezTo>
                    <a:pt x="97" y="345"/>
                    <a:pt x="36" y="319"/>
                    <a:pt x="9" y="283"/>
                  </a:cubicBezTo>
                  <a:cubicBezTo>
                    <a:pt x="9" y="275"/>
                    <a:pt x="0" y="283"/>
                    <a:pt x="0" y="283"/>
                  </a:cubicBezTo>
                  <a:cubicBezTo>
                    <a:pt x="0" y="292"/>
                    <a:pt x="0" y="336"/>
                    <a:pt x="0" y="336"/>
                  </a:cubicBezTo>
                  <a:cubicBezTo>
                    <a:pt x="0" y="381"/>
                    <a:pt x="80" y="434"/>
                    <a:pt x="178" y="434"/>
                  </a:cubicBezTo>
                  <a:cubicBezTo>
                    <a:pt x="275" y="434"/>
                    <a:pt x="354" y="381"/>
                    <a:pt x="354" y="336"/>
                  </a:cubicBezTo>
                  <a:cubicBezTo>
                    <a:pt x="354" y="336"/>
                    <a:pt x="354" y="292"/>
                    <a:pt x="354" y="283"/>
                  </a:cubicBezTo>
                  <a:cubicBezTo>
                    <a:pt x="354" y="283"/>
                    <a:pt x="346" y="275"/>
                    <a:pt x="346" y="283"/>
                  </a:cubicBezTo>
                  <a:close/>
                  <a:moveTo>
                    <a:pt x="346" y="160"/>
                  </a:moveTo>
                  <a:lnTo>
                    <a:pt x="346" y="160"/>
                  </a:lnTo>
                  <a:cubicBezTo>
                    <a:pt x="328" y="186"/>
                    <a:pt x="257" y="213"/>
                    <a:pt x="178" y="213"/>
                  </a:cubicBezTo>
                  <a:cubicBezTo>
                    <a:pt x="97" y="213"/>
                    <a:pt x="36" y="186"/>
                    <a:pt x="9" y="160"/>
                  </a:cubicBezTo>
                  <a:cubicBezTo>
                    <a:pt x="9" y="151"/>
                    <a:pt x="0" y="160"/>
                    <a:pt x="0" y="160"/>
                  </a:cubicBezTo>
                  <a:lnTo>
                    <a:pt x="0" y="222"/>
                  </a:lnTo>
                  <a:cubicBezTo>
                    <a:pt x="0" y="257"/>
                    <a:pt x="80" y="292"/>
                    <a:pt x="178" y="292"/>
                  </a:cubicBezTo>
                  <a:cubicBezTo>
                    <a:pt x="275" y="292"/>
                    <a:pt x="354" y="257"/>
                    <a:pt x="354" y="222"/>
                  </a:cubicBezTo>
                  <a:lnTo>
                    <a:pt x="354" y="160"/>
                  </a:lnTo>
                  <a:cubicBezTo>
                    <a:pt x="354" y="160"/>
                    <a:pt x="346" y="151"/>
                    <a:pt x="346" y="160"/>
                  </a:cubicBezTo>
                  <a:close/>
                  <a:moveTo>
                    <a:pt x="178" y="0"/>
                  </a:moveTo>
                  <a:lnTo>
                    <a:pt x="178" y="0"/>
                  </a:lnTo>
                  <a:cubicBezTo>
                    <a:pt x="80" y="0"/>
                    <a:pt x="0" y="26"/>
                    <a:pt x="0" y="62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33"/>
                    <a:pt x="80" y="160"/>
                    <a:pt x="178" y="160"/>
                  </a:cubicBezTo>
                  <a:cubicBezTo>
                    <a:pt x="275" y="160"/>
                    <a:pt x="354" y="133"/>
                    <a:pt x="354" y="97"/>
                  </a:cubicBezTo>
                  <a:cubicBezTo>
                    <a:pt x="354" y="62"/>
                    <a:pt x="354" y="62"/>
                    <a:pt x="354" y="62"/>
                  </a:cubicBezTo>
                  <a:cubicBezTo>
                    <a:pt x="354" y="26"/>
                    <a:pt x="275" y="0"/>
                    <a:pt x="178" y="0"/>
                  </a:cubicBezTo>
                  <a:close/>
                </a:path>
              </a:pathLst>
            </a:custGeom>
            <a:solidFill>
              <a:srgbClr val="70879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Trebuchet MS" pitchFamily="34" charset="0"/>
              </a:endParaRPr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A535804-26E7-444C-AA4F-EE7700C9B835}"/>
              </a:ext>
            </a:extLst>
          </p:cNvPr>
          <p:cNvSpPr txBox="1">
            <a:spLocks/>
          </p:cNvSpPr>
          <p:nvPr/>
        </p:nvSpPr>
        <p:spPr>
          <a:xfrm>
            <a:off x="1655180" y="1596216"/>
            <a:ext cx="675961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8792"/>
              </a:buClr>
              <a:buSzPct val="80000"/>
              <a:buFontTx/>
              <a:buNone/>
              <a:tabLst/>
              <a:defRPr/>
            </a:pPr>
            <a:r>
              <a:rPr kumimoji="0" lang="de-A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23 Million</a:t>
            </a:r>
            <a:r>
              <a:rPr kumimoji="0" lang="de-AT" sz="2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Euros ERDF (indicative)</a:t>
            </a:r>
            <a:endParaRPr lang="en-DE" sz="2000" b="1" dirty="0">
              <a:solidFill>
                <a:srgbClr val="000000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2E64D61-27A5-4E0D-BC8D-ADDDCF1D434C}"/>
              </a:ext>
            </a:extLst>
          </p:cNvPr>
          <p:cNvSpPr txBox="1">
            <a:spLocks/>
          </p:cNvSpPr>
          <p:nvPr/>
        </p:nvSpPr>
        <p:spPr>
          <a:xfrm>
            <a:off x="345009" y="2707055"/>
            <a:ext cx="8593295" cy="941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</a:rPr>
              <a:t>ERDF funds will be allocated to </a:t>
            </a:r>
            <a:r>
              <a:rPr lang="en-US" sz="1800" b="1" dirty="0">
                <a:solidFill>
                  <a:schemeClr val="bg2"/>
                </a:solidFill>
              </a:rPr>
              <a:t>each</a:t>
            </a:r>
            <a:r>
              <a:rPr lang="en-US" sz="1800" dirty="0">
                <a:solidFill>
                  <a:srgbClr val="000000"/>
                </a:solidFill>
              </a:rPr>
              <a:t> of the nine </a:t>
            </a:r>
            <a:r>
              <a:rPr lang="en-US" sz="1800" dirty="0" err="1">
                <a:solidFill>
                  <a:srgbClr val="000000"/>
                </a:solidFill>
              </a:rPr>
              <a:t>programme</a:t>
            </a:r>
            <a:r>
              <a:rPr lang="en-US" sz="1800" dirty="0">
                <a:solidFill>
                  <a:srgbClr val="000000"/>
                </a:solidFill>
              </a:rPr>
              <a:t> specific objectives</a:t>
            </a:r>
          </a:p>
          <a:p>
            <a:pPr marL="285750" lvl="0" indent="-285750">
              <a:buClr>
                <a:srgbClr val="708792"/>
              </a:buClr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000000"/>
              </a:solidFill>
            </a:endParaRPr>
          </a:p>
          <a:p>
            <a:pPr marL="285750" lvl="0" indent="-285750">
              <a:buClr>
                <a:srgbClr val="708792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</a:rPr>
              <a:t>Projects will therefore be </a:t>
            </a:r>
            <a:r>
              <a:rPr lang="en-US" sz="1800" b="1" dirty="0">
                <a:solidFill>
                  <a:schemeClr val="bg2"/>
                </a:solidFill>
              </a:rPr>
              <a:t>selected</a:t>
            </a:r>
            <a:r>
              <a:rPr lang="en-US" sz="1800" dirty="0">
                <a:solidFill>
                  <a:srgbClr val="000000"/>
                </a:solidFill>
              </a:rPr>
              <a:t> at the specific objective level</a:t>
            </a:r>
          </a:p>
        </p:txBody>
      </p:sp>
    </p:spTree>
    <p:extLst>
      <p:ext uri="{BB962C8B-B14F-4D97-AF65-F5344CB8AC3E}">
        <p14:creationId xmlns:p14="http://schemas.microsoft.com/office/powerpoint/2010/main" val="232140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Call Timeline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A96291-3114-46D1-891F-3C4063E2FE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0" r="15114"/>
          <a:stretch/>
        </p:blipFill>
        <p:spPr>
          <a:xfrm>
            <a:off x="8786" y="1059873"/>
            <a:ext cx="9135214" cy="27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8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Join our Community</a:t>
            </a:r>
            <a:r>
              <a:rPr lang="en-DE" cap="none" dirty="0"/>
              <a:t> to </a:t>
            </a:r>
            <a:r>
              <a:rPr lang="de-AT" cap="none" dirty="0"/>
              <a:t>Find Ideas and Partners</a:t>
            </a:r>
            <a:endParaRPr kumimoji="0" lang="en-DE" sz="2800" b="1" i="0" u="none" strike="noStrike" kern="1200" cap="all" spc="0" normalizeH="0" baseline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D5785-6C61-4E55-B182-090497164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17" y="918877"/>
            <a:ext cx="7393653" cy="40492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488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Where to </a:t>
            </a:r>
            <a:r>
              <a:rPr lang="en-DE" cap="none" dirty="0"/>
              <a:t>Find Transnational Outputs and Results</a:t>
            </a:r>
            <a:endParaRPr kumimoji="0" lang="en-DE" sz="2800" b="1" i="0" u="none" strike="noStrike" kern="1200" cap="all" spc="0" normalizeH="0" baseline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23FE8-CDDF-44F6-9171-166D8AA02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487" y="911135"/>
            <a:ext cx="6637873" cy="4056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89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cap="none" dirty="0"/>
              <a:t>Where to Find Cross-Border Outputs and Results</a:t>
            </a:r>
            <a:endParaRPr kumimoji="0" lang="en-DE" sz="2800" b="1" i="0" u="none" strike="noStrike" kern="1200" cap="all" spc="0" normalizeH="0" baseline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305CE5-5A1F-4812-B6A7-95E23691B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0" y="816779"/>
            <a:ext cx="5360028" cy="2810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3B15D4-1A41-4A41-BC20-379B85A16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115" y="2147036"/>
            <a:ext cx="5176885" cy="2960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763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cmd cmd="playFrom(0.0)">
              <p:cBhvr>
                <p:cTn id="8"/>
                <p:tgtEl>
                  <p:sldTgt/>
                </p:tgtEl>
              </p:cBhvr>
            </p:cmd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Placeholder 33"/>
          <p:cNvSpPr txBox="1">
            <a:spLocks/>
          </p:cNvSpPr>
          <p:nvPr/>
        </p:nvSpPr>
        <p:spPr>
          <a:xfrm>
            <a:off x="1170772" y="3797360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Functioning of the call</a:t>
            </a:r>
          </a:p>
          <a:p>
            <a:pPr marL="0" indent="0" algn="ctr">
              <a:buNone/>
            </a:pP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179" name="Freeform 5"/>
          <p:cNvSpPr>
            <a:spLocks/>
          </p:cNvSpPr>
          <p:nvPr/>
        </p:nvSpPr>
        <p:spPr bwMode="auto">
          <a:xfrm>
            <a:off x="744220" y="2645429"/>
            <a:ext cx="1171226" cy="592120"/>
          </a:xfrm>
          <a:custGeom>
            <a:avLst/>
            <a:gdLst>
              <a:gd name="T0" fmla="*/ 306 w 306"/>
              <a:gd name="T1" fmla="*/ 0 h 153"/>
              <a:gd name="T2" fmla="*/ 153 w 306"/>
              <a:gd name="T3" fmla="*/ 153 h 153"/>
              <a:gd name="T4" fmla="*/ 0 w 306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153">
                <a:moveTo>
                  <a:pt x="306" y="0"/>
                </a:moveTo>
                <a:cubicBezTo>
                  <a:pt x="306" y="84"/>
                  <a:pt x="237" y="153"/>
                  <a:pt x="153" y="153"/>
                </a:cubicBezTo>
                <a:cubicBezTo>
                  <a:pt x="68" y="153"/>
                  <a:pt x="0" y="84"/>
                  <a:pt x="0" y="0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80" name="Freeform 6"/>
          <p:cNvSpPr>
            <a:spLocks/>
          </p:cNvSpPr>
          <p:nvPr/>
        </p:nvSpPr>
        <p:spPr bwMode="auto">
          <a:xfrm>
            <a:off x="1915446" y="2096688"/>
            <a:ext cx="1173396" cy="592120"/>
          </a:xfrm>
          <a:custGeom>
            <a:avLst/>
            <a:gdLst>
              <a:gd name="T0" fmla="*/ 0 w 306"/>
              <a:gd name="T1" fmla="*/ 153 h 153"/>
              <a:gd name="T2" fmla="*/ 153 w 306"/>
              <a:gd name="T3" fmla="*/ 0 h 153"/>
              <a:gd name="T4" fmla="*/ 306 w 306"/>
              <a:gd name="T5" fmla="*/ 15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153">
                <a:moveTo>
                  <a:pt x="0" y="153"/>
                </a:moveTo>
                <a:cubicBezTo>
                  <a:pt x="0" y="68"/>
                  <a:pt x="68" y="0"/>
                  <a:pt x="153" y="0"/>
                </a:cubicBezTo>
                <a:cubicBezTo>
                  <a:pt x="238" y="0"/>
                  <a:pt x="306" y="68"/>
                  <a:pt x="306" y="153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81" name="Freeform 7"/>
          <p:cNvSpPr>
            <a:spLocks/>
          </p:cNvSpPr>
          <p:nvPr/>
        </p:nvSpPr>
        <p:spPr bwMode="auto">
          <a:xfrm>
            <a:off x="3088840" y="2645429"/>
            <a:ext cx="1171226" cy="592120"/>
          </a:xfrm>
          <a:custGeom>
            <a:avLst/>
            <a:gdLst>
              <a:gd name="T0" fmla="*/ 306 w 306"/>
              <a:gd name="T1" fmla="*/ 0 h 153"/>
              <a:gd name="T2" fmla="*/ 153 w 306"/>
              <a:gd name="T3" fmla="*/ 153 h 153"/>
              <a:gd name="T4" fmla="*/ 0 w 306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153">
                <a:moveTo>
                  <a:pt x="306" y="0"/>
                </a:moveTo>
                <a:cubicBezTo>
                  <a:pt x="306" y="84"/>
                  <a:pt x="238" y="153"/>
                  <a:pt x="153" y="153"/>
                </a:cubicBezTo>
                <a:cubicBezTo>
                  <a:pt x="69" y="153"/>
                  <a:pt x="0" y="84"/>
                  <a:pt x="0" y="0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82" name="Freeform 8"/>
          <p:cNvSpPr>
            <a:spLocks/>
          </p:cNvSpPr>
          <p:nvPr/>
        </p:nvSpPr>
        <p:spPr bwMode="auto">
          <a:xfrm>
            <a:off x="4260066" y="2096688"/>
            <a:ext cx="1175564" cy="592120"/>
          </a:xfrm>
          <a:custGeom>
            <a:avLst/>
            <a:gdLst>
              <a:gd name="T0" fmla="*/ 0 w 307"/>
              <a:gd name="T1" fmla="*/ 153 h 153"/>
              <a:gd name="T2" fmla="*/ 154 w 307"/>
              <a:gd name="T3" fmla="*/ 0 h 153"/>
              <a:gd name="T4" fmla="*/ 307 w 307"/>
              <a:gd name="T5" fmla="*/ 15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" h="153">
                <a:moveTo>
                  <a:pt x="0" y="153"/>
                </a:moveTo>
                <a:cubicBezTo>
                  <a:pt x="0" y="68"/>
                  <a:pt x="69" y="0"/>
                  <a:pt x="154" y="0"/>
                </a:cubicBezTo>
                <a:cubicBezTo>
                  <a:pt x="238" y="0"/>
                  <a:pt x="307" y="68"/>
                  <a:pt x="307" y="153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83" name="Freeform 9"/>
          <p:cNvSpPr>
            <a:spLocks/>
          </p:cNvSpPr>
          <p:nvPr/>
        </p:nvSpPr>
        <p:spPr bwMode="auto">
          <a:xfrm>
            <a:off x="5435630" y="2645429"/>
            <a:ext cx="1171226" cy="592120"/>
          </a:xfrm>
          <a:custGeom>
            <a:avLst/>
            <a:gdLst>
              <a:gd name="T0" fmla="*/ 306 w 306"/>
              <a:gd name="T1" fmla="*/ 0 h 153"/>
              <a:gd name="T2" fmla="*/ 153 w 306"/>
              <a:gd name="T3" fmla="*/ 153 h 153"/>
              <a:gd name="T4" fmla="*/ 0 w 306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153">
                <a:moveTo>
                  <a:pt x="306" y="0"/>
                </a:moveTo>
                <a:cubicBezTo>
                  <a:pt x="306" y="84"/>
                  <a:pt x="237" y="153"/>
                  <a:pt x="153" y="153"/>
                </a:cubicBezTo>
                <a:cubicBezTo>
                  <a:pt x="68" y="153"/>
                  <a:pt x="0" y="84"/>
                  <a:pt x="0" y="0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84" name="Freeform 10"/>
          <p:cNvSpPr>
            <a:spLocks/>
          </p:cNvSpPr>
          <p:nvPr/>
        </p:nvSpPr>
        <p:spPr bwMode="auto">
          <a:xfrm>
            <a:off x="6606856" y="2096688"/>
            <a:ext cx="1173396" cy="592120"/>
          </a:xfrm>
          <a:custGeom>
            <a:avLst/>
            <a:gdLst>
              <a:gd name="T0" fmla="*/ 0 w 306"/>
              <a:gd name="T1" fmla="*/ 153 h 153"/>
              <a:gd name="T2" fmla="*/ 153 w 306"/>
              <a:gd name="T3" fmla="*/ 0 h 153"/>
              <a:gd name="T4" fmla="*/ 306 w 306"/>
              <a:gd name="T5" fmla="*/ 15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153">
                <a:moveTo>
                  <a:pt x="0" y="153"/>
                </a:moveTo>
                <a:cubicBezTo>
                  <a:pt x="0" y="68"/>
                  <a:pt x="69" y="0"/>
                  <a:pt x="153" y="0"/>
                </a:cubicBezTo>
                <a:cubicBezTo>
                  <a:pt x="238" y="0"/>
                  <a:pt x="306" y="68"/>
                  <a:pt x="306" y="153"/>
                </a:cubicBezTo>
              </a:path>
            </a:pathLst>
          </a:custGeom>
          <a:noFill/>
          <a:ln w="127000" cap="rnd">
            <a:solidFill>
              <a:schemeClr val="bg2"/>
            </a:solidFill>
            <a:prstDash val="solid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25" name="Oval 12"/>
          <p:cNvSpPr>
            <a:spLocks noChangeAspect="1"/>
          </p:cNvSpPr>
          <p:nvPr/>
        </p:nvSpPr>
        <p:spPr>
          <a:xfrm>
            <a:off x="382945" y="1966069"/>
            <a:ext cx="722552" cy="72273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grpSp>
        <p:nvGrpSpPr>
          <p:cNvPr id="142" name="Group 37"/>
          <p:cNvGrpSpPr/>
          <p:nvPr/>
        </p:nvGrpSpPr>
        <p:grpSpPr>
          <a:xfrm rot="18900000">
            <a:off x="542629" y="2120909"/>
            <a:ext cx="400350" cy="399029"/>
            <a:chOff x="-15875" y="-1587"/>
            <a:chExt cx="4014788" cy="4000501"/>
          </a:xfrm>
          <a:solidFill>
            <a:schemeClr val="bg1"/>
          </a:solidFill>
        </p:grpSpPr>
        <p:sp>
          <p:nvSpPr>
            <p:cNvPr id="143" name="Freeform 5"/>
            <p:cNvSpPr>
              <a:spLocks noEditPoints="1"/>
            </p:cNvSpPr>
            <p:nvPr/>
          </p:nvSpPr>
          <p:spPr bwMode="auto">
            <a:xfrm>
              <a:off x="-15875" y="374651"/>
              <a:ext cx="3657600" cy="3624263"/>
            </a:xfrm>
            <a:custGeom>
              <a:avLst/>
              <a:gdLst>
                <a:gd name="T0" fmla="*/ 692 w 973"/>
                <a:gd name="T1" fmla="*/ 24 h 964"/>
                <a:gd name="T2" fmla="*/ 633 w 973"/>
                <a:gd name="T3" fmla="*/ 0 h 964"/>
                <a:gd name="T4" fmla="*/ 574 w 973"/>
                <a:gd name="T5" fmla="*/ 24 h 964"/>
                <a:gd name="T6" fmla="*/ 527 w 973"/>
                <a:gd name="T7" fmla="*/ 71 h 964"/>
                <a:gd name="T8" fmla="*/ 503 w 973"/>
                <a:gd name="T9" fmla="*/ 130 h 964"/>
                <a:gd name="T10" fmla="*/ 515 w 973"/>
                <a:gd name="T11" fmla="*/ 174 h 964"/>
                <a:gd name="T12" fmla="*/ 64 w 973"/>
                <a:gd name="T13" fmla="*/ 354 h 964"/>
                <a:gd name="T14" fmla="*/ 6 w 973"/>
                <a:gd name="T15" fmla="*/ 427 h 964"/>
                <a:gd name="T16" fmla="*/ 33 w 973"/>
                <a:gd name="T17" fmla="*/ 517 h 964"/>
                <a:gd name="T18" fmla="*/ 456 w 973"/>
                <a:gd name="T19" fmla="*/ 935 h 964"/>
                <a:gd name="T20" fmla="*/ 524 w 973"/>
                <a:gd name="T21" fmla="*/ 964 h 964"/>
                <a:gd name="T22" fmla="*/ 527 w 973"/>
                <a:gd name="T23" fmla="*/ 964 h 964"/>
                <a:gd name="T24" fmla="*/ 547 w 973"/>
                <a:gd name="T25" fmla="*/ 962 h 964"/>
                <a:gd name="T26" fmla="*/ 620 w 973"/>
                <a:gd name="T27" fmla="*/ 901 h 964"/>
                <a:gd name="T28" fmla="*/ 797 w 973"/>
                <a:gd name="T29" fmla="*/ 456 h 964"/>
                <a:gd name="T30" fmla="*/ 843 w 973"/>
                <a:gd name="T31" fmla="*/ 470 h 964"/>
                <a:gd name="T32" fmla="*/ 902 w 973"/>
                <a:gd name="T33" fmla="*/ 446 h 964"/>
                <a:gd name="T34" fmla="*/ 948 w 973"/>
                <a:gd name="T35" fmla="*/ 399 h 964"/>
                <a:gd name="T36" fmla="*/ 973 w 973"/>
                <a:gd name="T37" fmla="*/ 340 h 964"/>
                <a:gd name="T38" fmla="*/ 949 w 973"/>
                <a:gd name="T39" fmla="*/ 281 h 964"/>
                <a:gd name="T40" fmla="*/ 692 w 973"/>
                <a:gd name="T41" fmla="*/ 24 h 964"/>
                <a:gd name="T42" fmla="*/ 558 w 973"/>
                <a:gd name="T43" fmla="*/ 876 h 964"/>
                <a:gd name="T44" fmla="*/ 534 w 973"/>
                <a:gd name="T45" fmla="*/ 897 h 964"/>
                <a:gd name="T46" fmla="*/ 526 w 973"/>
                <a:gd name="T47" fmla="*/ 898 h 964"/>
                <a:gd name="T48" fmla="*/ 503 w 973"/>
                <a:gd name="T49" fmla="*/ 888 h 964"/>
                <a:gd name="T50" fmla="*/ 80 w 973"/>
                <a:gd name="T51" fmla="*/ 469 h 964"/>
                <a:gd name="T52" fmla="*/ 71 w 973"/>
                <a:gd name="T53" fmla="*/ 440 h 964"/>
                <a:gd name="T54" fmla="*/ 90 w 973"/>
                <a:gd name="T55" fmla="*/ 415 h 964"/>
                <a:gd name="T56" fmla="*/ 297 w 973"/>
                <a:gd name="T57" fmla="*/ 332 h 964"/>
                <a:gd name="T58" fmla="*/ 715 w 973"/>
                <a:gd name="T59" fmla="*/ 483 h 964"/>
                <a:gd name="T60" fmla="*/ 558 w 973"/>
                <a:gd name="T61" fmla="*/ 876 h 964"/>
                <a:gd name="T62" fmla="*/ 901 w 973"/>
                <a:gd name="T63" fmla="*/ 352 h 964"/>
                <a:gd name="T64" fmla="*/ 855 w 973"/>
                <a:gd name="T65" fmla="*/ 399 h 964"/>
                <a:gd name="T66" fmla="*/ 831 w 973"/>
                <a:gd name="T67" fmla="*/ 399 h 964"/>
                <a:gd name="T68" fmla="*/ 772 w 973"/>
                <a:gd name="T69" fmla="*/ 340 h 964"/>
                <a:gd name="T70" fmla="*/ 725 w 973"/>
                <a:gd name="T71" fmla="*/ 459 h 964"/>
                <a:gd name="T72" fmla="*/ 729 w 973"/>
                <a:gd name="T73" fmla="*/ 449 h 964"/>
                <a:gd name="T74" fmla="*/ 435 w 973"/>
                <a:gd name="T75" fmla="*/ 325 h 964"/>
                <a:gd name="T76" fmla="*/ 349 w 973"/>
                <a:gd name="T77" fmla="*/ 312 h 964"/>
                <a:gd name="T78" fmla="*/ 631 w 973"/>
                <a:gd name="T79" fmla="*/ 199 h 964"/>
                <a:gd name="T80" fmla="*/ 574 w 973"/>
                <a:gd name="T81" fmla="*/ 142 h 964"/>
                <a:gd name="T82" fmla="*/ 574 w 973"/>
                <a:gd name="T83" fmla="*/ 118 h 964"/>
                <a:gd name="T84" fmla="*/ 621 w 973"/>
                <a:gd name="T85" fmla="*/ 71 h 964"/>
                <a:gd name="T86" fmla="*/ 645 w 973"/>
                <a:gd name="T87" fmla="*/ 71 h 964"/>
                <a:gd name="T88" fmla="*/ 901 w 973"/>
                <a:gd name="T89" fmla="*/ 328 h 964"/>
                <a:gd name="T90" fmla="*/ 901 w 973"/>
                <a:gd name="T91" fmla="*/ 352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3" h="964">
                  <a:moveTo>
                    <a:pt x="692" y="24"/>
                  </a:moveTo>
                  <a:cubicBezTo>
                    <a:pt x="676" y="8"/>
                    <a:pt x="655" y="0"/>
                    <a:pt x="633" y="0"/>
                  </a:cubicBezTo>
                  <a:cubicBezTo>
                    <a:pt x="611" y="0"/>
                    <a:pt x="590" y="8"/>
                    <a:pt x="574" y="24"/>
                  </a:cubicBezTo>
                  <a:cubicBezTo>
                    <a:pt x="527" y="71"/>
                    <a:pt x="527" y="71"/>
                    <a:pt x="527" y="71"/>
                  </a:cubicBezTo>
                  <a:cubicBezTo>
                    <a:pt x="511" y="87"/>
                    <a:pt x="503" y="108"/>
                    <a:pt x="503" y="130"/>
                  </a:cubicBezTo>
                  <a:cubicBezTo>
                    <a:pt x="503" y="146"/>
                    <a:pt x="507" y="161"/>
                    <a:pt x="515" y="174"/>
                  </a:cubicBezTo>
                  <a:cubicBezTo>
                    <a:pt x="64" y="354"/>
                    <a:pt x="64" y="354"/>
                    <a:pt x="64" y="354"/>
                  </a:cubicBezTo>
                  <a:cubicBezTo>
                    <a:pt x="33" y="368"/>
                    <a:pt x="12" y="395"/>
                    <a:pt x="6" y="427"/>
                  </a:cubicBezTo>
                  <a:cubicBezTo>
                    <a:pt x="0" y="460"/>
                    <a:pt x="10" y="493"/>
                    <a:pt x="33" y="517"/>
                  </a:cubicBezTo>
                  <a:cubicBezTo>
                    <a:pt x="456" y="935"/>
                    <a:pt x="456" y="935"/>
                    <a:pt x="456" y="935"/>
                  </a:cubicBezTo>
                  <a:cubicBezTo>
                    <a:pt x="475" y="953"/>
                    <a:pt x="499" y="963"/>
                    <a:pt x="524" y="964"/>
                  </a:cubicBezTo>
                  <a:cubicBezTo>
                    <a:pt x="525" y="964"/>
                    <a:pt x="526" y="964"/>
                    <a:pt x="527" y="964"/>
                  </a:cubicBezTo>
                  <a:cubicBezTo>
                    <a:pt x="534" y="964"/>
                    <a:pt x="540" y="963"/>
                    <a:pt x="547" y="962"/>
                  </a:cubicBezTo>
                  <a:cubicBezTo>
                    <a:pt x="580" y="955"/>
                    <a:pt x="607" y="932"/>
                    <a:pt x="620" y="901"/>
                  </a:cubicBezTo>
                  <a:cubicBezTo>
                    <a:pt x="797" y="456"/>
                    <a:pt x="797" y="456"/>
                    <a:pt x="797" y="456"/>
                  </a:cubicBezTo>
                  <a:cubicBezTo>
                    <a:pt x="811" y="465"/>
                    <a:pt x="826" y="470"/>
                    <a:pt x="843" y="470"/>
                  </a:cubicBezTo>
                  <a:cubicBezTo>
                    <a:pt x="865" y="470"/>
                    <a:pt x="886" y="461"/>
                    <a:pt x="902" y="446"/>
                  </a:cubicBezTo>
                  <a:cubicBezTo>
                    <a:pt x="948" y="399"/>
                    <a:pt x="948" y="399"/>
                    <a:pt x="948" y="399"/>
                  </a:cubicBezTo>
                  <a:cubicBezTo>
                    <a:pt x="964" y="383"/>
                    <a:pt x="973" y="362"/>
                    <a:pt x="973" y="340"/>
                  </a:cubicBezTo>
                  <a:cubicBezTo>
                    <a:pt x="973" y="317"/>
                    <a:pt x="964" y="297"/>
                    <a:pt x="949" y="281"/>
                  </a:cubicBezTo>
                  <a:lnTo>
                    <a:pt x="692" y="24"/>
                  </a:lnTo>
                  <a:close/>
                  <a:moveTo>
                    <a:pt x="558" y="876"/>
                  </a:moveTo>
                  <a:cubicBezTo>
                    <a:pt x="554" y="887"/>
                    <a:pt x="545" y="895"/>
                    <a:pt x="534" y="897"/>
                  </a:cubicBezTo>
                  <a:cubicBezTo>
                    <a:pt x="531" y="897"/>
                    <a:pt x="529" y="898"/>
                    <a:pt x="526" y="898"/>
                  </a:cubicBezTo>
                  <a:cubicBezTo>
                    <a:pt x="518" y="897"/>
                    <a:pt x="510" y="894"/>
                    <a:pt x="503" y="888"/>
                  </a:cubicBezTo>
                  <a:cubicBezTo>
                    <a:pt x="80" y="469"/>
                    <a:pt x="80" y="469"/>
                    <a:pt x="80" y="469"/>
                  </a:cubicBezTo>
                  <a:cubicBezTo>
                    <a:pt x="72" y="461"/>
                    <a:pt x="69" y="450"/>
                    <a:pt x="71" y="440"/>
                  </a:cubicBezTo>
                  <a:cubicBezTo>
                    <a:pt x="73" y="429"/>
                    <a:pt x="80" y="420"/>
                    <a:pt x="90" y="415"/>
                  </a:cubicBezTo>
                  <a:cubicBezTo>
                    <a:pt x="297" y="332"/>
                    <a:pt x="297" y="332"/>
                    <a:pt x="297" y="332"/>
                  </a:cubicBezTo>
                  <a:cubicBezTo>
                    <a:pt x="436" y="379"/>
                    <a:pt x="576" y="334"/>
                    <a:pt x="715" y="483"/>
                  </a:cubicBezTo>
                  <a:lnTo>
                    <a:pt x="558" y="876"/>
                  </a:lnTo>
                  <a:close/>
                  <a:moveTo>
                    <a:pt x="901" y="352"/>
                  </a:moveTo>
                  <a:cubicBezTo>
                    <a:pt x="855" y="399"/>
                    <a:pt x="855" y="399"/>
                    <a:pt x="855" y="399"/>
                  </a:cubicBezTo>
                  <a:cubicBezTo>
                    <a:pt x="848" y="405"/>
                    <a:pt x="837" y="405"/>
                    <a:pt x="831" y="399"/>
                  </a:cubicBezTo>
                  <a:cubicBezTo>
                    <a:pt x="772" y="340"/>
                    <a:pt x="772" y="340"/>
                    <a:pt x="772" y="340"/>
                  </a:cubicBezTo>
                  <a:cubicBezTo>
                    <a:pt x="725" y="459"/>
                    <a:pt x="725" y="459"/>
                    <a:pt x="725" y="459"/>
                  </a:cubicBezTo>
                  <a:cubicBezTo>
                    <a:pt x="729" y="449"/>
                    <a:pt x="729" y="449"/>
                    <a:pt x="729" y="449"/>
                  </a:cubicBezTo>
                  <a:cubicBezTo>
                    <a:pt x="628" y="349"/>
                    <a:pt x="527" y="337"/>
                    <a:pt x="435" y="325"/>
                  </a:cubicBezTo>
                  <a:cubicBezTo>
                    <a:pt x="406" y="322"/>
                    <a:pt x="377" y="318"/>
                    <a:pt x="349" y="312"/>
                  </a:cubicBezTo>
                  <a:cubicBezTo>
                    <a:pt x="631" y="199"/>
                    <a:pt x="631" y="199"/>
                    <a:pt x="631" y="199"/>
                  </a:cubicBezTo>
                  <a:cubicBezTo>
                    <a:pt x="574" y="142"/>
                    <a:pt x="574" y="142"/>
                    <a:pt x="574" y="142"/>
                  </a:cubicBezTo>
                  <a:cubicBezTo>
                    <a:pt x="568" y="135"/>
                    <a:pt x="568" y="125"/>
                    <a:pt x="574" y="118"/>
                  </a:cubicBezTo>
                  <a:cubicBezTo>
                    <a:pt x="621" y="71"/>
                    <a:pt x="621" y="71"/>
                    <a:pt x="621" y="71"/>
                  </a:cubicBezTo>
                  <a:cubicBezTo>
                    <a:pt x="628" y="65"/>
                    <a:pt x="638" y="65"/>
                    <a:pt x="645" y="71"/>
                  </a:cubicBezTo>
                  <a:cubicBezTo>
                    <a:pt x="901" y="328"/>
                    <a:pt x="901" y="328"/>
                    <a:pt x="901" y="328"/>
                  </a:cubicBezTo>
                  <a:cubicBezTo>
                    <a:pt x="908" y="335"/>
                    <a:pt x="908" y="345"/>
                    <a:pt x="901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44" name="Freeform 6"/>
            <p:cNvSpPr>
              <a:spLocks noEditPoints="1"/>
            </p:cNvSpPr>
            <p:nvPr/>
          </p:nvSpPr>
          <p:spPr bwMode="auto">
            <a:xfrm>
              <a:off x="1751013" y="1998663"/>
              <a:ext cx="623888" cy="623888"/>
            </a:xfrm>
            <a:custGeom>
              <a:avLst/>
              <a:gdLst>
                <a:gd name="T0" fmla="*/ 83 w 166"/>
                <a:gd name="T1" fmla="*/ 166 h 166"/>
                <a:gd name="T2" fmla="*/ 166 w 166"/>
                <a:gd name="T3" fmla="*/ 83 h 166"/>
                <a:gd name="T4" fmla="*/ 83 w 166"/>
                <a:gd name="T5" fmla="*/ 0 h 166"/>
                <a:gd name="T6" fmla="*/ 0 w 166"/>
                <a:gd name="T7" fmla="*/ 83 h 166"/>
                <a:gd name="T8" fmla="*/ 83 w 166"/>
                <a:gd name="T9" fmla="*/ 166 h 166"/>
                <a:gd name="T10" fmla="*/ 83 w 166"/>
                <a:gd name="T11" fmla="*/ 33 h 166"/>
                <a:gd name="T12" fmla="*/ 133 w 166"/>
                <a:gd name="T13" fmla="*/ 83 h 166"/>
                <a:gd name="T14" fmla="*/ 83 w 166"/>
                <a:gd name="T15" fmla="*/ 133 h 166"/>
                <a:gd name="T16" fmla="*/ 33 w 166"/>
                <a:gd name="T17" fmla="*/ 83 h 166"/>
                <a:gd name="T18" fmla="*/ 83 w 166"/>
                <a:gd name="T19" fmla="*/ 3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166">
                  <a:moveTo>
                    <a:pt x="83" y="166"/>
                  </a:moveTo>
                  <a:cubicBezTo>
                    <a:pt x="128" y="166"/>
                    <a:pt x="166" y="129"/>
                    <a:pt x="166" y="83"/>
                  </a:cubicBezTo>
                  <a:cubicBezTo>
                    <a:pt x="166" y="37"/>
                    <a:pt x="128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lose/>
                  <a:moveTo>
                    <a:pt x="83" y="33"/>
                  </a:moveTo>
                  <a:cubicBezTo>
                    <a:pt x="110" y="33"/>
                    <a:pt x="133" y="56"/>
                    <a:pt x="133" y="83"/>
                  </a:cubicBezTo>
                  <a:cubicBezTo>
                    <a:pt x="133" y="111"/>
                    <a:pt x="110" y="133"/>
                    <a:pt x="83" y="133"/>
                  </a:cubicBezTo>
                  <a:cubicBezTo>
                    <a:pt x="55" y="133"/>
                    <a:pt x="33" y="111"/>
                    <a:pt x="33" y="83"/>
                  </a:cubicBezTo>
                  <a:cubicBezTo>
                    <a:pt x="33" y="56"/>
                    <a:pt x="55" y="33"/>
                    <a:pt x="83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45" name="Freeform 7"/>
            <p:cNvSpPr>
              <a:spLocks noEditPoints="1"/>
            </p:cNvSpPr>
            <p:nvPr/>
          </p:nvSpPr>
          <p:spPr bwMode="auto">
            <a:xfrm>
              <a:off x="3375025" y="-1587"/>
              <a:ext cx="623888" cy="623888"/>
            </a:xfrm>
            <a:custGeom>
              <a:avLst/>
              <a:gdLst>
                <a:gd name="T0" fmla="*/ 83 w 166"/>
                <a:gd name="T1" fmla="*/ 0 h 166"/>
                <a:gd name="T2" fmla="*/ 0 w 166"/>
                <a:gd name="T3" fmla="*/ 83 h 166"/>
                <a:gd name="T4" fmla="*/ 83 w 166"/>
                <a:gd name="T5" fmla="*/ 166 h 166"/>
                <a:gd name="T6" fmla="*/ 166 w 166"/>
                <a:gd name="T7" fmla="*/ 83 h 166"/>
                <a:gd name="T8" fmla="*/ 83 w 166"/>
                <a:gd name="T9" fmla="*/ 0 h 166"/>
                <a:gd name="T10" fmla="*/ 83 w 166"/>
                <a:gd name="T11" fmla="*/ 133 h 166"/>
                <a:gd name="T12" fmla="*/ 33 w 166"/>
                <a:gd name="T13" fmla="*/ 83 h 166"/>
                <a:gd name="T14" fmla="*/ 83 w 166"/>
                <a:gd name="T15" fmla="*/ 33 h 166"/>
                <a:gd name="T16" fmla="*/ 133 w 166"/>
                <a:gd name="T17" fmla="*/ 83 h 166"/>
                <a:gd name="T18" fmla="*/ 83 w 166"/>
                <a:gd name="T19" fmla="*/ 13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166">
                  <a:moveTo>
                    <a:pt x="83" y="0"/>
                  </a:move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37"/>
                    <a:pt x="129" y="0"/>
                    <a:pt x="83" y="0"/>
                  </a:cubicBezTo>
                  <a:close/>
                  <a:moveTo>
                    <a:pt x="83" y="133"/>
                  </a:moveTo>
                  <a:cubicBezTo>
                    <a:pt x="55" y="133"/>
                    <a:pt x="33" y="111"/>
                    <a:pt x="33" y="83"/>
                  </a:cubicBezTo>
                  <a:cubicBezTo>
                    <a:pt x="33" y="56"/>
                    <a:pt x="55" y="33"/>
                    <a:pt x="83" y="33"/>
                  </a:cubicBezTo>
                  <a:cubicBezTo>
                    <a:pt x="110" y="33"/>
                    <a:pt x="133" y="56"/>
                    <a:pt x="133" y="83"/>
                  </a:cubicBezTo>
                  <a:cubicBezTo>
                    <a:pt x="133" y="111"/>
                    <a:pt x="110" y="133"/>
                    <a:pt x="83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46" name="Freeform 8"/>
            <p:cNvSpPr>
              <a:spLocks noEditPoints="1"/>
            </p:cNvSpPr>
            <p:nvPr/>
          </p:nvSpPr>
          <p:spPr bwMode="auto">
            <a:xfrm>
              <a:off x="1000125" y="1874838"/>
              <a:ext cx="500063" cy="500063"/>
            </a:xfrm>
            <a:custGeom>
              <a:avLst/>
              <a:gdLst>
                <a:gd name="T0" fmla="*/ 0 w 133"/>
                <a:gd name="T1" fmla="*/ 66 h 133"/>
                <a:gd name="T2" fmla="*/ 67 w 133"/>
                <a:gd name="T3" fmla="*/ 133 h 133"/>
                <a:gd name="T4" fmla="*/ 133 w 133"/>
                <a:gd name="T5" fmla="*/ 66 h 133"/>
                <a:gd name="T6" fmla="*/ 67 w 133"/>
                <a:gd name="T7" fmla="*/ 0 h 133"/>
                <a:gd name="T8" fmla="*/ 0 w 133"/>
                <a:gd name="T9" fmla="*/ 66 h 133"/>
                <a:gd name="T10" fmla="*/ 67 w 133"/>
                <a:gd name="T11" fmla="*/ 33 h 133"/>
                <a:gd name="T12" fmla="*/ 100 w 133"/>
                <a:gd name="T13" fmla="*/ 66 h 133"/>
                <a:gd name="T14" fmla="*/ 67 w 133"/>
                <a:gd name="T15" fmla="*/ 100 h 133"/>
                <a:gd name="T16" fmla="*/ 33 w 133"/>
                <a:gd name="T17" fmla="*/ 66 h 133"/>
                <a:gd name="T18" fmla="*/ 67 w 133"/>
                <a:gd name="T19" fmla="*/ 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33">
                  <a:moveTo>
                    <a:pt x="0" y="66"/>
                  </a:moveTo>
                  <a:cubicBezTo>
                    <a:pt x="0" y="103"/>
                    <a:pt x="30" y="133"/>
                    <a:pt x="67" y="133"/>
                  </a:cubicBezTo>
                  <a:cubicBezTo>
                    <a:pt x="103" y="133"/>
                    <a:pt x="133" y="103"/>
                    <a:pt x="133" y="66"/>
                  </a:cubicBezTo>
                  <a:cubicBezTo>
                    <a:pt x="133" y="30"/>
                    <a:pt x="103" y="0"/>
                    <a:pt x="67" y="0"/>
                  </a:cubicBezTo>
                  <a:cubicBezTo>
                    <a:pt x="30" y="0"/>
                    <a:pt x="0" y="30"/>
                    <a:pt x="0" y="66"/>
                  </a:cubicBezTo>
                  <a:close/>
                  <a:moveTo>
                    <a:pt x="67" y="33"/>
                  </a:moveTo>
                  <a:cubicBezTo>
                    <a:pt x="85" y="33"/>
                    <a:pt x="100" y="48"/>
                    <a:pt x="100" y="66"/>
                  </a:cubicBezTo>
                  <a:cubicBezTo>
                    <a:pt x="100" y="85"/>
                    <a:pt x="85" y="100"/>
                    <a:pt x="67" y="100"/>
                  </a:cubicBezTo>
                  <a:cubicBezTo>
                    <a:pt x="48" y="100"/>
                    <a:pt x="33" y="85"/>
                    <a:pt x="33" y="66"/>
                  </a:cubicBezTo>
                  <a:cubicBezTo>
                    <a:pt x="33" y="48"/>
                    <a:pt x="48" y="33"/>
                    <a:pt x="6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47" name="Oval 9"/>
            <p:cNvSpPr>
              <a:spLocks noChangeArrowheads="1"/>
            </p:cNvSpPr>
            <p:nvPr/>
          </p:nvSpPr>
          <p:spPr bwMode="auto">
            <a:xfrm>
              <a:off x="1500188" y="2751138"/>
              <a:ext cx="250825" cy="2476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48" name="Oval 10"/>
            <p:cNvSpPr>
              <a:spLocks noChangeArrowheads="1"/>
            </p:cNvSpPr>
            <p:nvPr/>
          </p:nvSpPr>
          <p:spPr bwMode="auto">
            <a:xfrm>
              <a:off x="3498850" y="874713"/>
              <a:ext cx="252413" cy="2476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</p:grpSp>
      <p:sp>
        <p:nvSpPr>
          <p:cNvPr id="187" name="Oval 13"/>
          <p:cNvSpPr>
            <a:spLocks noChangeAspect="1"/>
          </p:cNvSpPr>
          <p:nvPr/>
        </p:nvSpPr>
        <p:spPr>
          <a:xfrm>
            <a:off x="1331713" y="2693305"/>
            <a:ext cx="805346" cy="805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grpSp>
        <p:nvGrpSpPr>
          <p:cNvPr id="188" name="Group 44"/>
          <p:cNvGrpSpPr/>
          <p:nvPr/>
        </p:nvGrpSpPr>
        <p:grpSpPr>
          <a:xfrm>
            <a:off x="1565872" y="2899682"/>
            <a:ext cx="377002" cy="354640"/>
            <a:chOff x="-1587" y="-3175"/>
            <a:chExt cx="506412" cy="476250"/>
          </a:xfrm>
          <a:solidFill>
            <a:schemeClr val="bg1"/>
          </a:solidFill>
        </p:grpSpPr>
        <p:sp>
          <p:nvSpPr>
            <p:cNvPr id="189" name="Oval 14"/>
            <p:cNvSpPr>
              <a:spLocks noChangeArrowheads="1"/>
            </p:cNvSpPr>
            <p:nvPr/>
          </p:nvSpPr>
          <p:spPr bwMode="auto">
            <a:xfrm>
              <a:off x="244475" y="257175"/>
              <a:ext cx="60325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190" name="Freeform 15"/>
            <p:cNvSpPr>
              <a:spLocks noEditPoints="1"/>
            </p:cNvSpPr>
            <p:nvPr/>
          </p:nvSpPr>
          <p:spPr bwMode="auto">
            <a:xfrm>
              <a:off x="-1587" y="-3175"/>
              <a:ext cx="506412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</p:grpSp>
      <p:sp>
        <p:nvSpPr>
          <p:cNvPr id="197" name="Oval 15"/>
          <p:cNvSpPr>
            <a:spLocks noChangeAspect="1"/>
          </p:cNvSpPr>
          <p:nvPr/>
        </p:nvSpPr>
        <p:spPr>
          <a:xfrm>
            <a:off x="2178928" y="1754846"/>
            <a:ext cx="805346" cy="8055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grpSp>
        <p:nvGrpSpPr>
          <p:cNvPr id="198" name="Group 55"/>
          <p:cNvGrpSpPr/>
          <p:nvPr/>
        </p:nvGrpSpPr>
        <p:grpSpPr>
          <a:xfrm>
            <a:off x="2437009" y="1911356"/>
            <a:ext cx="284307" cy="415693"/>
            <a:chOff x="527333" y="1217552"/>
            <a:chExt cx="175409" cy="256405"/>
          </a:xfrm>
          <a:solidFill>
            <a:schemeClr val="bg1"/>
          </a:solidFill>
        </p:grpSpPr>
        <p:sp>
          <p:nvSpPr>
            <p:cNvPr id="199" name="Freeform 79"/>
            <p:cNvSpPr>
              <a:spLocks noEditPoints="1"/>
            </p:cNvSpPr>
            <p:nvPr/>
          </p:nvSpPr>
          <p:spPr bwMode="auto">
            <a:xfrm>
              <a:off x="527333" y="1217552"/>
              <a:ext cx="175409" cy="256405"/>
            </a:xfrm>
            <a:custGeom>
              <a:avLst/>
              <a:gdLst>
                <a:gd name="T0" fmla="*/ 80 w 160"/>
                <a:gd name="T1" fmla="*/ 0 h 234"/>
                <a:gd name="T2" fmla="*/ 0 w 160"/>
                <a:gd name="T3" fmla="*/ 81 h 234"/>
                <a:gd name="T4" fmla="*/ 36 w 160"/>
                <a:gd name="T5" fmla="*/ 169 h 234"/>
                <a:gd name="T6" fmla="*/ 80 w 160"/>
                <a:gd name="T7" fmla="*/ 234 h 234"/>
                <a:gd name="T8" fmla="*/ 123 w 160"/>
                <a:gd name="T9" fmla="*/ 169 h 234"/>
                <a:gd name="T10" fmla="*/ 160 w 160"/>
                <a:gd name="T11" fmla="*/ 81 h 234"/>
                <a:gd name="T12" fmla="*/ 80 w 160"/>
                <a:gd name="T13" fmla="*/ 0 h 234"/>
                <a:gd name="T14" fmla="*/ 99 w 160"/>
                <a:gd name="T15" fmla="*/ 199 h 234"/>
                <a:gd name="T16" fmla="*/ 63 w 160"/>
                <a:gd name="T17" fmla="*/ 203 h 234"/>
                <a:gd name="T18" fmla="*/ 58 w 160"/>
                <a:gd name="T19" fmla="*/ 190 h 234"/>
                <a:gd name="T20" fmla="*/ 58 w 160"/>
                <a:gd name="T21" fmla="*/ 189 h 234"/>
                <a:gd name="T22" fmla="*/ 103 w 160"/>
                <a:gd name="T23" fmla="*/ 184 h 234"/>
                <a:gd name="T24" fmla="*/ 101 w 160"/>
                <a:gd name="T25" fmla="*/ 190 h 234"/>
                <a:gd name="T26" fmla="*/ 99 w 160"/>
                <a:gd name="T27" fmla="*/ 199 h 234"/>
                <a:gd name="T28" fmla="*/ 56 w 160"/>
                <a:gd name="T29" fmla="*/ 182 h 234"/>
                <a:gd name="T30" fmla="*/ 52 w 160"/>
                <a:gd name="T31" fmla="*/ 168 h 234"/>
                <a:gd name="T32" fmla="*/ 108 w 160"/>
                <a:gd name="T33" fmla="*/ 168 h 234"/>
                <a:gd name="T34" fmla="*/ 106 w 160"/>
                <a:gd name="T35" fmla="*/ 176 h 234"/>
                <a:gd name="T36" fmla="*/ 56 w 160"/>
                <a:gd name="T37" fmla="*/ 182 h 234"/>
                <a:gd name="T38" fmla="*/ 80 w 160"/>
                <a:gd name="T39" fmla="*/ 220 h 234"/>
                <a:gd name="T40" fmla="*/ 65 w 160"/>
                <a:gd name="T41" fmla="*/ 210 h 234"/>
                <a:gd name="T42" fmla="*/ 96 w 160"/>
                <a:gd name="T43" fmla="*/ 207 h 234"/>
                <a:gd name="T44" fmla="*/ 80 w 160"/>
                <a:gd name="T45" fmla="*/ 220 h 234"/>
                <a:gd name="T46" fmla="*/ 114 w 160"/>
                <a:gd name="T47" fmla="*/ 154 h 234"/>
                <a:gd name="T48" fmla="*/ 46 w 160"/>
                <a:gd name="T49" fmla="*/ 154 h 234"/>
                <a:gd name="T50" fmla="*/ 34 w 160"/>
                <a:gd name="T51" fmla="*/ 130 h 234"/>
                <a:gd name="T52" fmla="*/ 14 w 160"/>
                <a:gd name="T53" fmla="*/ 81 h 234"/>
                <a:gd name="T54" fmla="*/ 80 w 160"/>
                <a:gd name="T55" fmla="*/ 15 h 234"/>
                <a:gd name="T56" fmla="*/ 146 w 160"/>
                <a:gd name="T57" fmla="*/ 81 h 234"/>
                <a:gd name="T58" fmla="*/ 126 w 160"/>
                <a:gd name="T59" fmla="*/ 130 h 234"/>
                <a:gd name="T60" fmla="*/ 114 w 160"/>
                <a:gd name="T61" fmla="*/ 1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0" h="234">
                  <a:moveTo>
                    <a:pt x="80" y="0"/>
                  </a:moveTo>
                  <a:cubicBezTo>
                    <a:pt x="35" y="0"/>
                    <a:pt x="0" y="36"/>
                    <a:pt x="0" y="81"/>
                  </a:cubicBezTo>
                  <a:cubicBezTo>
                    <a:pt x="0" y="110"/>
                    <a:pt x="26" y="141"/>
                    <a:pt x="36" y="169"/>
                  </a:cubicBezTo>
                  <a:cubicBezTo>
                    <a:pt x="51" y="210"/>
                    <a:pt x="49" y="234"/>
                    <a:pt x="80" y="234"/>
                  </a:cubicBezTo>
                  <a:cubicBezTo>
                    <a:pt x="111" y="234"/>
                    <a:pt x="109" y="210"/>
                    <a:pt x="123" y="169"/>
                  </a:cubicBezTo>
                  <a:cubicBezTo>
                    <a:pt x="133" y="142"/>
                    <a:pt x="160" y="110"/>
                    <a:pt x="160" y="81"/>
                  </a:cubicBezTo>
                  <a:cubicBezTo>
                    <a:pt x="160" y="36"/>
                    <a:pt x="124" y="0"/>
                    <a:pt x="80" y="0"/>
                  </a:cubicBezTo>
                  <a:close/>
                  <a:moveTo>
                    <a:pt x="99" y="199"/>
                  </a:moveTo>
                  <a:cubicBezTo>
                    <a:pt x="63" y="203"/>
                    <a:pt x="63" y="203"/>
                    <a:pt x="63" y="203"/>
                  </a:cubicBezTo>
                  <a:cubicBezTo>
                    <a:pt x="61" y="200"/>
                    <a:pt x="60" y="195"/>
                    <a:pt x="58" y="190"/>
                  </a:cubicBezTo>
                  <a:cubicBezTo>
                    <a:pt x="58" y="190"/>
                    <a:pt x="58" y="189"/>
                    <a:pt x="58" y="189"/>
                  </a:cubicBezTo>
                  <a:cubicBezTo>
                    <a:pt x="103" y="184"/>
                    <a:pt x="103" y="184"/>
                    <a:pt x="103" y="184"/>
                  </a:cubicBezTo>
                  <a:cubicBezTo>
                    <a:pt x="103" y="186"/>
                    <a:pt x="102" y="188"/>
                    <a:pt x="101" y="190"/>
                  </a:cubicBezTo>
                  <a:cubicBezTo>
                    <a:pt x="100" y="193"/>
                    <a:pt x="100" y="196"/>
                    <a:pt x="99" y="199"/>
                  </a:cubicBezTo>
                  <a:close/>
                  <a:moveTo>
                    <a:pt x="56" y="182"/>
                  </a:moveTo>
                  <a:cubicBezTo>
                    <a:pt x="55" y="178"/>
                    <a:pt x="53" y="173"/>
                    <a:pt x="52" y="168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7" y="171"/>
                    <a:pt x="106" y="174"/>
                    <a:pt x="106" y="176"/>
                  </a:cubicBezTo>
                  <a:lnTo>
                    <a:pt x="56" y="182"/>
                  </a:lnTo>
                  <a:close/>
                  <a:moveTo>
                    <a:pt x="80" y="220"/>
                  </a:moveTo>
                  <a:cubicBezTo>
                    <a:pt x="72" y="220"/>
                    <a:pt x="69" y="219"/>
                    <a:pt x="65" y="210"/>
                  </a:cubicBezTo>
                  <a:cubicBezTo>
                    <a:pt x="96" y="207"/>
                    <a:pt x="96" y="207"/>
                    <a:pt x="96" y="207"/>
                  </a:cubicBezTo>
                  <a:cubicBezTo>
                    <a:pt x="92" y="219"/>
                    <a:pt x="88" y="220"/>
                    <a:pt x="80" y="220"/>
                  </a:cubicBezTo>
                  <a:close/>
                  <a:moveTo>
                    <a:pt x="114" y="154"/>
                  </a:moveTo>
                  <a:cubicBezTo>
                    <a:pt x="46" y="154"/>
                    <a:pt x="46" y="154"/>
                    <a:pt x="46" y="154"/>
                  </a:cubicBezTo>
                  <a:cubicBezTo>
                    <a:pt x="42" y="146"/>
                    <a:pt x="38" y="138"/>
                    <a:pt x="34" y="130"/>
                  </a:cubicBezTo>
                  <a:cubicBezTo>
                    <a:pt x="24" y="113"/>
                    <a:pt x="14" y="96"/>
                    <a:pt x="14" y="81"/>
                  </a:cubicBezTo>
                  <a:cubicBezTo>
                    <a:pt x="14" y="45"/>
                    <a:pt x="44" y="15"/>
                    <a:pt x="80" y="15"/>
                  </a:cubicBezTo>
                  <a:cubicBezTo>
                    <a:pt x="116" y="15"/>
                    <a:pt x="146" y="45"/>
                    <a:pt x="146" y="81"/>
                  </a:cubicBezTo>
                  <a:cubicBezTo>
                    <a:pt x="146" y="96"/>
                    <a:pt x="136" y="113"/>
                    <a:pt x="126" y="130"/>
                  </a:cubicBezTo>
                  <a:cubicBezTo>
                    <a:pt x="122" y="138"/>
                    <a:pt x="118" y="146"/>
                    <a:pt x="114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  <p:sp>
          <p:nvSpPr>
            <p:cNvPr id="200" name="Freeform 80"/>
            <p:cNvSpPr>
              <a:spLocks/>
            </p:cNvSpPr>
            <p:nvPr/>
          </p:nvSpPr>
          <p:spPr bwMode="auto">
            <a:xfrm>
              <a:off x="566675" y="1258276"/>
              <a:ext cx="52762" cy="51373"/>
            </a:xfrm>
            <a:custGeom>
              <a:avLst/>
              <a:gdLst>
                <a:gd name="T0" fmla="*/ 44 w 48"/>
                <a:gd name="T1" fmla="*/ 0 h 47"/>
                <a:gd name="T2" fmla="*/ 0 w 48"/>
                <a:gd name="T3" fmla="*/ 44 h 47"/>
                <a:gd name="T4" fmla="*/ 4 w 48"/>
                <a:gd name="T5" fmla="*/ 47 h 47"/>
                <a:gd name="T6" fmla="*/ 7 w 48"/>
                <a:gd name="T7" fmla="*/ 44 h 47"/>
                <a:gd name="T8" fmla="*/ 44 w 48"/>
                <a:gd name="T9" fmla="*/ 7 h 47"/>
                <a:gd name="T10" fmla="*/ 48 w 48"/>
                <a:gd name="T11" fmla="*/ 4 h 47"/>
                <a:gd name="T12" fmla="*/ 44 w 48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7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46"/>
                    <a:pt x="2" y="47"/>
                    <a:pt x="4" y="47"/>
                  </a:cubicBezTo>
                  <a:cubicBezTo>
                    <a:pt x="6" y="47"/>
                    <a:pt x="7" y="46"/>
                    <a:pt x="7" y="44"/>
                  </a:cubicBezTo>
                  <a:cubicBezTo>
                    <a:pt x="7" y="24"/>
                    <a:pt x="24" y="7"/>
                    <a:pt x="44" y="7"/>
                  </a:cubicBezTo>
                  <a:cubicBezTo>
                    <a:pt x="46" y="7"/>
                    <a:pt x="48" y="6"/>
                    <a:pt x="48" y="4"/>
                  </a:cubicBezTo>
                  <a:cubicBezTo>
                    <a:pt x="48" y="2"/>
                    <a:pt x="46" y="0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000" dirty="0">
                <a:latin typeface="Raleway Light"/>
              </a:endParaRPr>
            </a:p>
          </p:txBody>
        </p:sp>
      </p:grpSp>
      <p:sp>
        <p:nvSpPr>
          <p:cNvPr id="201" name="Oval 16"/>
          <p:cNvSpPr>
            <a:spLocks noChangeAspect="1"/>
          </p:cNvSpPr>
          <p:nvPr/>
        </p:nvSpPr>
        <p:spPr>
          <a:xfrm>
            <a:off x="3574012" y="2768615"/>
            <a:ext cx="805346" cy="8055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00" dirty="0">
                <a:solidFill>
                  <a:schemeClr val="bg1"/>
                </a:solidFill>
                <a:latin typeface="Raleway"/>
                <a:cs typeface="Raleway"/>
              </a:rPr>
              <a:t></a:t>
            </a:r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sp>
        <p:nvSpPr>
          <p:cNvPr id="205" name="Oval 16"/>
          <p:cNvSpPr>
            <a:spLocks noChangeAspect="1"/>
          </p:cNvSpPr>
          <p:nvPr/>
        </p:nvSpPr>
        <p:spPr>
          <a:xfrm>
            <a:off x="4500827" y="1566745"/>
            <a:ext cx="805346" cy="8055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000" dirty="0">
                <a:solidFill>
                  <a:schemeClr val="bg1"/>
                </a:solidFill>
                <a:latin typeface="Raleway"/>
                <a:cs typeface="Raleway"/>
              </a:rPr>
              <a:t></a:t>
            </a:r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sp>
        <p:nvSpPr>
          <p:cNvPr id="209" name="Oval 13"/>
          <p:cNvSpPr>
            <a:spLocks noChangeAspect="1"/>
          </p:cNvSpPr>
          <p:nvPr/>
        </p:nvSpPr>
        <p:spPr>
          <a:xfrm>
            <a:off x="5993519" y="2711899"/>
            <a:ext cx="805346" cy="805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sp>
        <p:nvSpPr>
          <p:cNvPr id="214" name="AutoShape 20"/>
          <p:cNvSpPr>
            <a:spLocks/>
          </p:cNvSpPr>
          <p:nvPr/>
        </p:nvSpPr>
        <p:spPr bwMode="auto">
          <a:xfrm>
            <a:off x="6241004" y="2946371"/>
            <a:ext cx="329032" cy="3278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987" y="2580"/>
                </a:moveTo>
                <a:cubicBezTo>
                  <a:pt x="20419" y="2580"/>
                  <a:pt x="20793" y="2735"/>
                  <a:pt x="21116" y="3052"/>
                </a:cubicBezTo>
                <a:cubicBezTo>
                  <a:pt x="21438" y="3372"/>
                  <a:pt x="21599" y="3743"/>
                  <a:pt x="21599" y="4175"/>
                </a:cubicBezTo>
                <a:lnTo>
                  <a:pt x="21599" y="19987"/>
                </a:lnTo>
                <a:cubicBezTo>
                  <a:pt x="21599" y="20419"/>
                  <a:pt x="21438" y="20796"/>
                  <a:pt x="21116" y="21116"/>
                </a:cubicBezTo>
                <a:cubicBezTo>
                  <a:pt x="20793" y="21438"/>
                  <a:pt x="20419" y="21599"/>
                  <a:pt x="19987" y="21599"/>
                </a:cubicBezTo>
                <a:lnTo>
                  <a:pt x="1612" y="21599"/>
                </a:lnTo>
                <a:cubicBezTo>
                  <a:pt x="1180" y="21599"/>
                  <a:pt x="806" y="21438"/>
                  <a:pt x="483" y="21116"/>
                </a:cubicBezTo>
                <a:cubicBezTo>
                  <a:pt x="161" y="20796"/>
                  <a:pt x="0" y="20419"/>
                  <a:pt x="0" y="19987"/>
                </a:cubicBezTo>
                <a:lnTo>
                  <a:pt x="0" y="4175"/>
                </a:lnTo>
                <a:cubicBezTo>
                  <a:pt x="0" y="3743"/>
                  <a:pt x="161" y="3372"/>
                  <a:pt x="483" y="3052"/>
                </a:cubicBezTo>
                <a:cubicBezTo>
                  <a:pt x="806" y="2735"/>
                  <a:pt x="1180" y="2580"/>
                  <a:pt x="1612" y="2580"/>
                </a:cubicBezTo>
                <a:lnTo>
                  <a:pt x="2150" y="2580"/>
                </a:lnTo>
                <a:lnTo>
                  <a:pt x="2150" y="2401"/>
                </a:lnTo>
                <a:cubicBezTo>
                  <a:pt x="2150" y="2116"/>
                  <a:pt x="2196" y="1828"/>
                  <a:pt x="2288" y="1540"/>
                </a:cubicBezTo>
                <a:cubicBezTo>
                  <a:pt x="2381" y="1249"/>
                  <a:pt x="2530" y="990"/>
                  <a:pt x="2738" y="766"/>
                </a:cubicBezTo>
                <a:cubicBezTo>
                  <a:pt x="2942" y="541"/>
                  <a:pt x="3216" y="360"/>
                  <a:pt x="3555" y="213"/>
                </a:cubicBezTo>
                <a:cubicBezTo>
                  <a:pt x="3895" y="75"/>
                  <a:pt x="4310" y="0"/>
                  <a:pt x="4796" y="0"/>
                </a:cubicBezTo>
                <a:cubicBezTo>
                  <a:pt x="5283" y="0"/>
                  <a:pt x="5698" y="75"/>
                  <a:pt x="6037" y="213"/>
                </a:cubicBezTo>
                <a:cubicBezTo>
                  <a:pt x="6377" y="360"/>
                  <a:pt x="6651" y="541"/>
                  <a:pt x="6858" y="766"/>
                </a:cubicBezTo>
                <a:cubicBezTo>
                  <a:pt x="7062" y="990"/>
                  <a:pt x="7215" y="1255"/>
                  <a:pt x="7313" y="1546"/>
                </a:cubicBezTo>
                <a:cubicBezTo>
                  <a:pt x="7411" y="1840"/>
                  <a:pt x="7457" y="2125"/>
                  <a:pt x="7457" y="2401"/>
                </a:cubicBezTo>
                <a:lnTo>
                  <a:pt x="7457" y="2580"/>
                </a:lnTo>
                <a:lnTo>
                  <a:pt x="8133" y="2580"/>
                </a:lnTo>
                <a:lnTo>
                  <a:pt x="8133" y="2401"/>
                </a:lnTo>
                <a:cubicBezTo>
                  <a:pt x="8133" y="2116"/>
                  <a:pt x="8179" y="1828"/>
                  <a:pt x="8269" y="1540"/>
                </a:cubicBezTo>
                <a:cubicBezTo>
                  <a:pt x="8364" y="1249"/>
                  <a:pt x="8511" y="990"/>
                  <a:pt x="8718" y="766"/>
                </a:cubicBezTo>
                <a:cubicBezTo>
                  <a:pt x="8925" y="541"/>
                  <a:pt x="9199" y="360"/>
                  <a:pt x="9538" y="213"/>
                </a:cubicBezTo>
                <a:cubicBezTo>
                  <a:pt x="9878" y="74"/>
                  <a:pt x="10293" y="0"/>
                  <a:pt x="10779" y="0"/>
                </a:cubicBezTo>
                <a:cubicBezTo>
                  <a:pt x="11266" y="0"/>
                  <a:pt x="11678" y="74"/>
                  <a:pt x="12020" y="213"/>
                </a:cubicBezTo>
                <a:cubicBezTo>
                  <a:pt x="12360" y="360"/>
                  <a:pt x="12636" y="541"/>
                  <a:pt x="12852" y="766"/>
                </a:cubicBezTo>
                <a:cubicBezTo>
                  <a:pt x="13068" y="990"/>
                  <a:pt x="13227" y="1255"/>
                  <a:pt x="13322" y="1546"/>
                </a:cubicBezTo>
                <a:cubicBezTo>
                  <a:pt x="13417" y="1840"/>
                  <a:pt x="13469" y="2125"/>
                  <a:pt x="13469" y="2401"/>
                </a:cubicBezTo>
                <a:lnTo>
                  <a:pt x="13469" y="2580"/>
                </a:lnTo>
                <a:lnTo>
                  <a:pt x="14142" y="2580"/>
                </a:lnTo>
                <a:lnTo>
                  <a:pt x="14142" y="2401"/>
                </a:lnTo>
                <a:cubicBezTo>
                  <a:pt x="14142" y="2116"/>
                  <a:pt x="14191" y="1828"/>
                  <a:pt x="14286" y="1540"/>
                </a:cubicBezTo>
                <a:cubicBezTo>
                  <a:pt x="14384" y="1249"/>
                  <a:pt x="14534" y="990"/>
                  <a:pt x="14741" y="765"/>
                </a:cubicBezTo>
                <a:cubicBezTo>
                  <a:pt x="14948" y="541"/>
                  <a:pt x="15219" y="359"/>
                  <a:pt x="15556" y="213"/>
                </a:cubicBezTo>
                <a:cubicBezTo>
                  <a:pt x="15890" y="74"/>
                  <a:pt x="16305" y="0"/>
                  <a:pt x="16803" y="0"/>
                </a:cubicBezTo>
                <a:cubicBezTo>
                  <a:pt x="17289" y="0"/>
                  <a:pt x="17704" y="74"/>
                  <a:pt x="18044" y="213"/>
                </a:cubicBezTo>
                <a:cubicBezTo>
                  <a:pt x="18383" y="359"/>
                  <a:pt x="18657" y="541"/>
                  <a:pt x="18864" y="765"/>
                </a:cubicBezTo>
                <a:cubicBezTo>
                  <a:pt x="19069" y="990"/>
                  <a:pt x="19218" y="1255"/>
                  <a:pt x="19311" y="1546"/>
                </a:cubicBezTo>
                <a:cubicBezTo>
                  <a:pt x="19403" y="1839"/>
                  <a:pt x="19449" y="2125"/>
                  <a:pt x="19449" y="2401"/>
                </a:cubicBezTo>
                <a:lnTo>
                  <a:pt x="19449" y="2580"/>
                </a:lnTo>
                <a:lnTo>
                  <a:pt x="19987" y="2580"/>
                </a:lnTo>
                <a:close/>
                <a:moveTo>
                  <a:pt x="6066" y="7968"/>
                </a:moveTo>
                <a:lnTo>
                  <a:pt x="2179" y="7968"/>
                </a:lnTo>
                <a:lnTo>
                  <a:pt x="2179" y="11443"/>
                </a:lnTo>
                <a:lnTo>
                  <a:pt x="6066" y="11443"/>
                </a:lnTo>
                <a:lnTo>
                  <a:pt x="6066" y="7968"/>
                </a:lnTo>
                <a:close/>
                <a:moveTo>
                  <a:pt x="6066" y="11976"/>
                </a:moveTo>
                <a:lnTo>
                  <a:pt x="2179" y="11976"/>
                </a:lnTo>
                <a:lnTo>
                  <a:pt x="2179" y="15452"/>
                </a:lnTo>
                <a:lnTo>
                  <a:pt x="6066" y="15452"/>
                </a:lnTo>
                <a:lnTo>
                  <a:pt x="6066" y="11976"/>
                </a:lnTo>
                <a:close/>
                <a:moveTo>
                  <a:pt x="6066" y="15976"/>
                </a:moveTo>
                <a:lnTo>
                  <a:pt x="2179" y="15976"/>
                </a:lnTo>
                <a:lnTo>
                  <a:pt x="2179" y="19422"/>
                </a:lnTo>
                <a:lnTo>
                  <a:pt x="6066" y="19422"/>
                </a:lnTo>
                <a:lnTo>
                  <a:pt x="6066" y="15976"/>
                </a:lnTo>
                <a:close/>
                <a:moveTo>
                  <a:pt x="3754" y="5543"/>
                </a:moveTo>
                <a:cubicBezTo>
                  <a:pt x="3754" y="6067"/>
                  <a:pt x="4102" y="6323"/>
                  <a:pt x="4799" y="6323"/>
                </a:cubicBezTo>
                <a:cubicBezTo>
                  <a:pt x="5499" y="6323"/>
                  <a:pt x="5847" y="6067"/>
                  <a:pt x="5847" y="5543"/>
                </a:cubicBezTo>
                <a:lnTo>
                  <a:pt x="5847" y="2398"/>
                </a:lnTo>
                <a:cubicBezTo>
                  <a:pt x="5847" y="1877"/>
                  <a:pt x="5499" y="1612"/>
                  <a:pt x="4799" y="1612"/>
                </a:cubicBezTo>
                <a:cubicBezTo>
                  <a:pt x="4102" y="1612"/>
                  <a:pt x="3754" y="1877"/>
                  <a:pt x="3754" y="2398"/>
                </a:cubicBezTo>
                <a:lnTo>
                  <a:pt x="3754" y="5543"/>
                </a:lnTo>
                <a:close/>
                <a:moveTo>
                  <a:pt x="10535" y="7968"/>
                </a:moveTo>
                <a:lnTo>
                  <a:pt x="6607" y="7968"/>
                </a:lnTo>
                <a:lnTo>
                  <a:pt x="6607" y="11443"/>
                </a:lnTo>
                <a:lnTo>
                  <a:pt x="10535" y="11443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7" y="11976"/>
                </a:lnTo>
                <a:lnTo>
                  <a:pt x="6607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7" y="15976"/>
                </a:lnTo>
                <a:lnTo>
                  <a:pt x="6607" y="19422"/>
                </a:lnTo>
                <a:lnTo>
                  <a:pt x="10535" y="19422"/>
                </a:lnTo>
                <a:lnTo>
                  <a:pt x="10535" y="15976"/>
                </a:lnTo>
                <a:close/>
                <a:moveTo>
                  <a:pt x="9774" y="5543"/>
                </a:moveTo>
                <a:cubicBezTo>
                  <a:pt x="9774" y="5825"/>
                  <a:pt x="9849" y="6027"/>
                  <a:pt x="9996" y="6145"/>
                </a:cubicBezTo>
                <a:cubicBezTo>
                  <a:pt x="10143" y="6269"/>
                  <a:pt x="10405" y="6323"/>
                  <a:pt x="10782" y="6323"/>
                </a:cubicBezTo>
                <a:cubicBezTo>
                  <a:pt x="11159" y="6323"/>
                  <a:pt x="11427" y="6263"/>
                  <a:pt x="11588" y="6139"/>
                </a:cubicBezTo>
                <a:cubicBezTo>
                  <a:pt x="11750" y="6015"/>
                  <a:pt x="11830" y="5819"/>
                  <a:pt x="11830" y="5543"/>
                </a:cubicBezTo>
                <a:lnTo>
                  <a:pt x="11830" y="2398"/>
                </a:lnTo>
                <a:cubicBezTo>
                  <a:pt x="11830" y="2128"/>
                  <a:pt x="11750" y="1932"/>
                  <a:pt x="11588" y="1802"/>
                </a:cubicBezTo>
                <a:cubicBezTo>
                  <a:pt x="11427" y="1673"/>
                  <a:pt x="11159" y="1612"/>
                  <a:pt x="10782" y="1612"/>
                </a:cubicBezTo>
                <a:cubicBezTo>
                  <a:pt x="10405" y="1612"/>
                  <a:pt x="10143" y="1679"/>
                  <a:pt x="9996" y="1814"/>
                </a:cubicBezTo>
                <a:cubicBezTo>
                  <a:pt x="9849" y="1944"/>
                  <a:pt x="9774" y="2139"/>
                  <a:pt x="9774" y="2398"/>
                </a:cubicBezTo>
                <a:lnTo>
                  <a:pt x="9774" y="5543"/>
                </a:lnTo>
                <a:close/>
                <a:moveTo>
                  <a:pt x="14986" y="7968"/>
                </a:moveTo>
                <a:lnTo>
                  <a:pt x="11073" y="7968"/>
                </a:lnTo>
                <a:lnTo>
                  <a:pt x="11073" y="11443"/>
                </a:lnTo>
                <a:lnTo>
                  <a:pt x="14986" y="11443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3" y="11976"/>
                </a:lnTo>
                <a:lnTo>
                  <a:pt x="11073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3" y="15976"/>
                </a:lnTo>
                <a:lnTo>
                  <a:pt x="11073" y="19422"/>
                </a:lnTo>
                <a:lnTo>
                  <a:pt x="14986" y="19422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1" y="7968"/>
                </a:lnTo>
                <a:lnTo>
                  <a:pt x="15521" y="11443"/>
                </a:lnTo>
                <a:lnTo>
                  <a:pt x="19423" y="11443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1" y="11976"/>
                </a:lnTo>
                <a:lnTo>
                  <a:pt x="15521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1" y="15976"/>
                </a:lnTo>
                <a:lnTo>
                  <a:pt x="15521" y="19422"/>
                </a:lnTo>
                <a:lnTo>
                  <a:pt x="19423" y="19422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7"/>
                  <a:pt x="16106" y="6323"/>
                  <a:pt x="16806" y="6323"/>
                </a:cubicBezTo>
                <a:cubicBezTo>
                  <a:pt x="17502" y="6323"/>
                  <a:pt x="17848" y="6067"/>
                  <a:pt x="17839" y="5543"/>
                </a:cubicBezTo>
                <a:lnTo>
                  <a:pt x="17839" y="2398"/>
                </a:lnTo>
                <a:cubicBezTo>
                  <a:pt x="17839" y="1877"/>
                  <a:pt x="17494" y="1612"/>
                  <a:pt x="16806" y="1612"/>
                </a:cubicBezTo>
                <a:cubicBezTo>
                  <a:pt x="16106" y="1612"/>
                  <a:pt x="15758" y="1877"/>
                  <a:pt x="15758" y="2398"/>
                </a:cubicBezTo>
                <a:lnTo>
                  <a:pt x="15758" y="5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defTabSz="342823">
              <a:defRPr/>
            </a:pPr>
            <a:endParaRPr lang="es-ES" sz="217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16" name="Oval 12"/>
          <p:cNvSpPr>
            <a:spLocks noChangeAspect="1"/>
          </p:cNvSpPr>
          <p:nvPr/>
        </p:nvSpPr>
        <p:spPr>
          <a:xfrm>
            <a:off x="7456096" y="2660900"/>
            <a:ext cx="722552" cy="72273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43" tIns="91422" rIns="182843" bIns="914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sp>
        <p:nvSpPr>
          <p:cNvPr id="218" name="Freeform 79"/>
          <p:cNvSpPr>
            <a:spLocks noEditPoints="1"/>
          </p:cNvSpPr>
          <p:nvPr/>
        </p:nvSpPr>
        <p:spPr bwMode="auto">
          <a:xfrm>
            <a:off x="8337681" y="2363903"/>
            <a:ext cx="284307" cy="415693"/>
          </a:xfrm>
          <a:custGeom>
            <a:avLst/>
            <a:gdLst>
              <a:gd name="T0" fmla="*/ 80 w 160"/>
              <a:gd name="T1" fmla="*/ 0 h 234"/>
              <a:gd name="T2" fmla="*/ 0 w 160"/>
              <a:gd name="T3" fmla="*/ 81 h 234"/>
              <a:gd name="T4" fmla="*/ 36 w 160"/>
              <a:gd name="T5" fmla="*/ 169 h 234"/>
              <a:gd name="T6" fmla="*/ 80 w 160"/>
              <a:gd name="T7" fmla="*/ 234 h 234"/>
              <a:gd name="T8" fmla="*/ 123 w 160"/>
              <a:gd name="T9" fmla="*/ 169 h 234"/>
              <a:gd name="T10" fmla="*/ 160 w 160"/>
              <a:gd name="T11" fmla="*/ 81 h 234"/>
              <a:gd name="T12" fmla="*/ 80 w 160"/>
              <a:gd name="T13" fmla="*/ 0 h 234"/>
              <a:gd name="T14" fmla="*/ 99 w 160"/>
              <a:gd name="T15" fmla="*/ 199 h 234"/>
              <a:gd name="T16" fmla="*/ 63 w 160"/>
              <a:gd name="T17" fmla="*/ 203 h 234"/>
              <a:gd name="T18" fmla="*/ 58 w 160"/>
              <a:gd name="T19" fmla="*/ 190 h 234"/>
              <a:gd name="T20" fmla="*/ 58 w 160"/>
              <a:gd name="T21" fmla="*/ 189 h 234"/>
              <a:gd name="T22" fmla="*/ 103 w 160"/>
              <a:gd name="T23" fmla="*/ 184 h 234"/>
              <a:gd name="T24" fmla="*/ 101 w 160"/>
              <a:gd name="T25" fmla="*/ 190 h 234"/>
              <a:gd name="T26" fmla="*/ 99 w 160"/>
              <a:gd name="T27" fmla="*/ 199 h 234"/>
              <a:gd name="T28" fmla="*/ 56 w 160"/>
              <a:gd name="T29" fmla="*/ 182 h 234"/>
              <a:gd name="T30" fmla="*/ 52 w 160"/>
              <a:gd name="T31" fmla="*/ 168 h 234"/>
              <a:gd name="T32" fmla="*/ 108 w 160"/>
              <a:gd name="T33" fmla="*/ 168 h 234"/>
              <a:gd name="T34" fmla="*/ 106 w 160"/>
              <a:gd name="T35" fmla="*/ 176 h 234"/>
              <a:gd name="T36" fmla="*/ 56 w 160"/>
              <a:gd name="T37" fmla="*/ 182 h 234"/>
              <a:gd name="T38" fmla="*/ 80 w 160"/>
              <a:gd name="T39" fmla="*/ 220 h 234"/>
              <a:gd name="T40" fmla="*/ 65 w 160"/>
              <a:gd name="T41" fmla="*/ 210 h 234"/>
              <a:gd name="T42" fmla="*/ 96 w 160"/>
              <a:gd name="T43" fmla="*/ 207 h 234"/>
              <a:gd name="T44" fmla="*/ 80 w 160"/>
              <a:gd name="T45" fmla="*/ 220 h 234"/>
              <a:gd name="T46" fmla="*/ 114 w 160"/>
              <a:gd name="T47" fmla="*/ 154 h 234"/>
              <a:gd name="T48" fmla="*/ 46 w 160"/>
              <a:gd name="T49" fmla="*/ 154 h 234"/>
              <a:gd name="T50" fmla="*/ 34 w 160"/>
              <a:gd name="T51" fmla="*/ 130 h 234"/>
              <a:gd name="T52" fmla="*/ 14 w 160"/>
              <a:gd name="T53" fmla="*/ 81 h 234"/>
              <a:gd name="T54" fmla="*/ 80 w 160"/>
              <a:gd name="T55" fmla="*/ 15 h 234"/>
              <a:gd name="T56" fmla="*/ 146 w 160"/>
              <a:gd name="T57" fmla="*/ 81 h 234"/>
              <a:gd name="T58" fmla="*/ 126 w 160"/>
              <a:gd name="T59" fmla="*/ 130 h 234"/>
              <a:gd name="T60" fmla="*/ 114 w 160"/>
              <a:gd name="T61" fmla="*/ 154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60" h="234">
                <a:moveTo>
                  <a:pt x="80" y="0"/>
                </a:moveTo>
                <a:cubicBezTo>
                  <a:pt x="35" y="0"/>
                  <a:pt x="0" y="36"/>
                  <a:pt x="0" y="81"/>
                </a:cubicBezTo>
                <a:cubicBezTo>
                  <a:pt x="0" y="110"/>
                  <a:pt x="26" y="141"/>
                  <a:pt x="36" y="169"/>
                </a:cubicBezTo>
                <a:cubicBezTo>
                  <a:pt x="51" y="210"/>
                  <a:pt x="49" y="234"/>
                  <a:pt x="80" y="234"/>
                </a:cubicBezTo>
                <a:cubicBezTo>
                  <a:pt x="111" y="234"/>
                  <a:pt x="109" y="210"/>
                  <a:pt x="123" y="169"/>
                </a:cubicBezTo>
                <a:cubicBezTo>
                  <a:pt x="133" y="142"/>
                  <a:pt x="160" y="110"/>
                  <a:pt x="160" y="81"/>
                </a:cubicBezTo>
                <a:cubicBezTo>
                  <a:pt x="160" y="36"/>
                  <a:pt x="124" y="0"/>
                  <a:pt x="80" y="0"/>
                </a:cubicBezTo>
                <a:close/>
                <a:moveTo>
                  <a:pt x="99" y="199"/>
                </a:moveTo>
                <a:cubicBezTo>
                  <a:pt x="63" y="203"/>
                  <a:pt x="63" y="203"/>
                  <a:pt x="63" y="203"/>
                </a:cubicBezTo>
                <a:cubicBezTo>
                  <a:pt x="61" y="200"/>
                  <a:pt x="60" y="195"/>
                  <a:pt x="58" y="190"/>
                </a:cubicBezTo>
                <a:cubicBezTo>
                  <a:pt x="58" y="190"/>
                  <a:pt x="58" y="189"/>
                  <a:pt x="58" y="189"/>
                </a:cubicBezTo>
                <a:cubicBezTo>
                  <a:pt x="103" y="184"/>
                  <a:pt x="103" y="184"/>
                  <a:pt x="103" y="184"/>
                </a:cubicBezTo>
                <a:cubicBezTo>
                  <a:pt x="103" y="186"/>
                  <a:pt x="102" y="188"/>
                  <a:pt x="101" y="190"/>
                </a:cubicBezTo>
                <a:cubicBezTo>
                  <a:pt x="100" y="193"/>
                  <a:pt x="100" y="196"/>
                  <a:pt x="99" y="199"/>
                </a:cubicBezTo>
                <a:close/>
                <a:moveTo>
                  <a:pt x="56" y="182"/>
                </a:moveTo>
                <a:cubicBezTo>
                  <a:pt x="55" y="178"/>
                  <a:pt x="53" y="173"/>
                  <a:pt x="52" y="168"/>
                </a:cubicBezTo>
                <a:cubicBezTo>
                  <a:pt x="108" y="168"/>
                  <a:pt x="108" y="168"/>
                  <a:pt x="108" y="168"/>
                </a:cubicBezTo>
                <a:cubicBezTo>
                  <a:pt x="107" y="171"/>
                  <a:pt x="106" y="174"/>
                  <a:pt x="106" y="176"/>
                </a:cubicBezTo>
                <a:lnTo>
                  <a:pt x="56" y="182"/>
                </a:lnTo>
                <a:close/>
                <a:moveTo>
                  <a:pt x="80" y="220"/>
                </a:moveTo>
                <a:cubicBezTo>
                  <a:pt x="72" y="220"/>
                  <a:pt x="69" y="219"/>
                  <a:pt x="65" y="210"/>
                </a:cubicBezTo>
                <a:cubicBezTo>
                  <a:pt x="96" y="207"/>
                  <a:pt x="96" y="207"/>
                  <a:pt x="96" y="207"/>
                </a:cubicBezTo>
                <a:cubicBezTo>
                  <a:pt x="92" y="219"/>
                  <a:pt x="88" y="220"/>
                  <a:pt x="80" y="220"/>
                </a:cubicBezTo>
                <a:close/>
                <a:moveTo>
                  <a:pt x="114" y="154"/>
                </a:moveTo>
                <a:cubicBezTo>
                  <a:pt x="46" y="154"/>
                  <a:pt x="46" y="154"/>
                  <a:pt x="46" y="154"/>
                </a:cubicBezTo>
                <a:cubicBezTo>
                  <a:pt x="42" y="146"/>
                  <a:pt x="38" y="138"/>
                  <a:pt x="34" y="130"/>
                </a:cubicBezTo>
                <a:cubicBezTo>
                  <a:pt x="24" y="113"/>
                  <a:pt x="14" y="96"/>
                  <a:pt x="14" y="81"/>
                </a:cubicBezTo>
                <a:cubicBezTo>
                  <a:pt x="14" y="45"/>
                  <a:pt x="44" y="15"/>
                  <a:pt x="80" y="15"/>
                </a:cubicBezTo>
                <a:cubicBezTo>
                  <a:pt x="116" y="15"/>
                  <a:pt x="146" y="45"/>
                  <a:pt x="146" y="81"/>
                </a:cubicBezTo>
                <a:cubicBezTo>
                  <a:pt x="146" y="96"/>
                  <a:pt x="136" y="113"/>
                  <a:pt x="126" y="130"/>
                </a:cubicBezTo>
                <a:cubicBezTo>
                  <a:pt x="122" y="138"/>
                  <a:pt x="118" y="146"/>
                  <a:pt x="114" y="1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000" dirty="0">
              <a:latin typeface="Raleway Light"/>
            </a:endParaRPr>
          </a:p>
        </p:txBody>
      </p:sp>
      <p:sp>
        <p:nvSpPr>
          <p:cNvPr id="220" name="Text Placeholder 33"/>
          <p:cNvSpPr txBox="1">
            <a:spLocks/>
          </p:cNvSpPr>
          <p:nvPr/>
        </p:nvSpPr>
        <p:spPr>
          <a:xfrm>
            <a:off x="3304560" y="3807480"/>
            <a:ext cx="1395629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Synergy requirements</a:t>
            </a: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21" name="Text Placeholder 33"/>
          <p:cNvSpPr txBox="1">
            <a:spLocks/>
          </p:cNvSpPr>
          <p:nvPr/>
        </p:nvSpPr>
        <p:spPr>
          <a:xfrm>
            <a:off x="7865098" y="2144464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Support measures</a:t>
            </a: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22" name="Text Placeholder 33"/>
          <p:cNvSpPr txBox="1">
            <a:spLocks/>
          </p:cNvSpPr>
          <p:nvPr/>
        </p:nvSpPr>
        <p:spPr>
          <a:xfrm>
            <a:off x="5817909" y="3939973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Timeline</a:t>
            </a: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23" name="Text Placeholder 33"/>
          <p:cNvSpPr txBox="1">
            <a:spLocks/>
          </p:cNvSpPr>
          <p:nvPr/>
        </p:nvSpPr>
        <p:spPr>
          <a:xfrm>
            <a:off x="147562" y="1302762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rgbClr val="191919"/>
                </a:solidFill>
                <a:latin typeface="+mj-lt"/>
                <a:ea typeface="Montserrat Bold"/>
                <a:cs typeface="Montserrat Bold"/>
                <a:sym typeface="Montserrat Bold"/>
              </a:rPr>
              <a:t>Aim of the call</a:t>
            </a:r>
          </a:p>
          <a:p>
            <a:pPr marL="0" indent="0" algn="ctr">
              <a:buNone/>
            </a:pP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24" name="Text Placeholder 33"/>
          <p:cNvSpPr txBox="1">
            <a:spLocks/>
          </p:cNvSpPr>
          <p:nvPr/>
        </p:nvSpPr>
        <p:spPr>
          <a:xfrm>
            <a:off x="2007702" y="1216910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Thematic scope</a:t>
            </a: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25" name="Text Placeholder 33"/>
          <p:cNvSpPr txBox="1">
            <a:spLocks/>
          </p:cNvSpPr>
          <p:nvPr/>
        </p:nvSpPr>
        <p:spPr>
          <a:xfrm>
            <a:off x="4379358" y="1185951"/>
            <a:ext cx="1156566" cy="51643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  <a:t>Call budget</a:t>
            </a:r>
            <a:br>
              <a:rPr lang="en-AU" sz="1600" b="1" dirty="0">
                <a:solidFill>
                  <a:schemeClr val="tx2"/>
                </a:solidFill>
                <a:latin typeface="+mj-lt"/>
                <a:cs typeface="Raleway"/>
              </a:rPr>
            </a:br>
            <a:endParaRPr lang="en-AU" sz="1600" dirty="0">
              <a:solidFill>
                <a:schemeClr val="tx2"/>
              </a:solidFill>
              <a:latin typeface="+mj-lt"/>
              <a:cs typeface="Raleway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Agenda</a:t>
            </a:r>
          </a:p>
        </p:txBody>
      </p:sp>
      <p:sp>
        <p:nvSpPr>
          <p:cNvPr id="213" name="AutoShape 19"/>
          <p:cNvSpPr>
            <a:spLocks/>
          </p:cNvSpPr>
          <p:nvPr/>
        </p:nvSpPr>
        <p:spPr bwMode="auto">
          <a:xfrm>
            <a:off x="7661626" y="2849348"/>
            <a:ext cx="327719" cy="327802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defTabSz="342823">
              <a:defRPr/>
            </a:pPr>
            <a:endParaRPr lang="es-ES" sz="217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4" name="AutoShape 104">
            <a:extLst>
              <a:ext uri="{FF2B5EF4-FFF2-40B4-BE49-F238E27FC236}">
                <a16:creationId xmlns:a16="http://schemas.microsoft.com/office/drawing/2014/main" id="{E6CB4E9B-C233-4ED0-AAF9-94AADC4E9E8B}"/>
              </a:ext>
            </a:extLst>
          </p:cNvPr>
          <p:cNvSpPr>
            <a:spLocks/>
          </p:cNvSpPr>
          <p:nvPr/>
        </p:nvSpPr>
        <p:spPr bwMode="auto">
          <a:xfrm>
            <a:off x="3733357" y="2948736"/>
            <a:ext cx="492802" cy="437166"/>
          </a:xfrm>
          <a:custGeom>
            <a:avLst/>
            <a:gdLst>
              <a:gd name="T0" fmla="+- 0 10800 41"/>
              <a:gd name="T1" fmla="*/ T0 w 21518"/>
              <a:gd name="T2" fmla="+- 0 10800 84"/>
              <a:gd name="T3" fmla="*/ 10800 h 21432"/>
              <a:gd name="T4" fmla="+- 0 10800 41"/>
              <a:gd name="T5" fmla="*/ T4 w 21518"/>
              <a:gd name="T6" fmla="+- 0 10800 84"/>
              <a:gd name="T7" fmla="*/ 10800 h 21432"/>
              <a:gd name="T8" fmla="+- 0 10800 41"/>
              <a:gd name="T9" fmla="*/ T8 w 21518"/>
              <a:gd name="T10" fmla="+- 0 10800 84"/>
              <a:gd name="T11" fmla="*/ 10800 h 21432"/>
              <a:gd name="T12" fmla="+- 0 10800 41"/>
              <a:gd name="T13" fmla="*/ T12 w 21518"/>
              <a:gd name="T14" fmla="+- 0 10800 84"/>
              <a:gd name="T15" fmla="*/ 10800 h 2143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18" h="21432">
                <a:moveTo>
                  <a:pt x="18959" y="13478"/>
                </a:moveTo>
                <a:cubicBezTo>
                  <a:pt x="19078" y="13531"/>
                  <a:pt x="19165" y="13624"/>
                  <a:pt x="19216" y="13755"/>
                </a:cubicBezTo>
                <a:cubicBezTo>
                  <a:pt x="19268" y="13884"/>
                  <a:pt x="19272" y="14021"/>
                  <a:pt x="19228" y="14164"/>
                </a:cubicBezTo>
                <a:cubicBezTo>
                  <a:pt x="18832" y="15579"/>
                  <a:pt x="18235" y="16805"/>
                  <a:pt x="17439" y="17841"/>
                </a:cubicBezTo>
                <a:cubicBezTo>
                  <a:pt x="16642" y="18886"/>
                  <a:pt x="15731" y="19706"/>
                  <a:pt x="14707" y="20308"/>
                </a:cubicBezTo>
                <a:cubicBezTo>
                  <a:pt x="13684" y="20911"/>
                  <a:pt x="12578" y="21275"/>
                  <a:pt x="11389" y="21395"/>
                </a:cubicBezTo>
                <a:cubicBezTo>
                  <a:pt x="10201" y="21516"/>
                  <a:pt x="9023" y="21336"/>
                  <a:pt x="7856" y="20866"/>
                </a:cubicBezTo>
                <a:cubicBezTo>
                  <a:pt x="6847" y="20443"/>
                  <a:pt x="5945" y="19849"/>
                  <a:pt x="5149" y="19068"/>
                </a:cubicBezTo>
                <a:cubicBezTo>
                  <a:pt x="4353" y="18292"/>
                  <a:pt x="3683" y="17362"/>
                  <a:pt x="3137" y="16281"/>
                </a:cubicBezTo>
                <a:lnTo>
                  <a:pt x="839" y="17623"/>
                </a:lnTo>
                <a:cubicBezTo>
                  <a:pt x="518" y="17827"/>
                  <a:pt x="282" y="17853"/>
                  <a:pt x="129" y="17693"/>
                </a:cubicBezTo>
                <a:cubicBezTo>
                  <a:pt x="-25" y="17539"/>
                  <a:pt x="-41" y="17250"/>
                  <a:pt x="78" y="16828"/>
                </a:cubicBezTo>
                <a:lnTo>
                  <a:pt x="1760" y="10972"/>
                </a:lnTo>
                <a:cubicBezTo>
                  <a:pt x="1835" y="10675"/>
                  <a:pt x="1985" y="10476"/>
                  <a:pt x="2200" y="10370"/>
                </a:cubicBezTo>
                <a:cubicBezTo>
                  <a:pt x="2416" y="10260"/>
                  <a:pt x="2638" y="10244"/>
                  <a:pt x="2863" y="10314"/>
                </a:cubicBezTo>
                <a:lnTo>
                  <a:pt x="7772" y="12327"/>
                </a:lnTo>
                <a:cubicBezTo>
                  <a:pt x="8109" y="12470"/>
                  <a:pt x="8280" y="12649"/>
                  <a:pt x="8287" y="12868"/>
                </a:cubicBezTo>
                <a:cubicBezTo>
                  <a:pt x="8297" y="13089"/>
                  <a:pt x="8140" y="13302"/>
                  <a:pt x="7819" y="13506"/>
                </a:cubicBezTo>
                <a:lnTo>
                  <a:pt x="5552" y="14845"/>
                </a:lnTo>
                <a:cubicBezTo>
                  <a:pt x="5948" y="15542"/>
                  <a:pt x="6409" y="16144"/>
                  <a:pt x="6938" y="16648"/>
                </a:cubicBezTo>
                <a:cubicBezTo>
                  <a:pt x="7465" y="17155"/>
                  <a:pt x="8063" y="17539"/>
                  <a:pt x="8739" y="17808"/>
                </a:cubicBezTo>
                <a:cubicBezTo>
                  <a:pt x="9569" y="18141"/>
                  <a:pt x="10395" y="18264"/>
                  <a:pt x="11222" y="18186"/>
                </a:cubicBezTo>
                <a:cubicBezTo>
                  <a:pt x="12049" y="18105"/>
                  <a:pt x="12827" y="17855"/>
                  <a:pt x="13543" y="17432"/>
                </a:cubicBezTo>
                <a:cubicBezTo>
                  <a:pt x="14265" y="17015"/>
                  <a:pt x="14900" y="16438"/>
                  <a:pt x="15448" y="15702"/>
                </a:cubicBezTo>
                <a:cubicBezTo>
                  <a:pt x="15998" y="14971"/>
                  <a:pt x="16410" y="14111"/>
                  <a:pt x="16687" y="13114"/>
                </a:cubicBezTo>
                <a:cubicBezTo>
                  <a:pt x="16734" y="12971"/>
                  <a:pt x="16808" y="12873"/>
                  <a:pt x="16919" y="12823"/>
                </a:cubicBezTo>
                <a:cubicBezTo>
                  <a:pt x="17026" y="12767"/>
                  <a:pt x="17141" y="12758"/>
                  <a:pt x="17261" y="12795"/>
                </a:cubicBezTo>
                <a:lnTo>
                  <a:pt x="18959" y="13478"/>
                </a:lnTo>
                <a:close/>
                <a:moveTo>
                  <a:pt x="20675" y="3811"/>
                </a:moveTo>
                <a:cubicBezTo>
                  <a:pt x="20999" y="3609"/>
                  <a:pt x="21235" y="3581"/>
                  <a:pt x="21390" y="3741"/>
                </a:cubicBezTo>
                <a:cubicBezTo>
                  <a:pt x="21542" y="3895"/>
                  <a:pt x="21558" y="4175"/>
                  <a:pt x="21439" y="4576"/>
                </a:cubicBezTo>
                <a:lnTo>
                  <a:pt x="19755" y="10462"/>
                </a:lnTo>
                <a:cubicBezTo>
                  <a:pt x="19682" y="10756"/>
                  <a:pt x="19535" y="10961"/>
                  <a:pt x="19317" y="11064"/>
                </a:cubicBezTo>
                <a:cubicBezTo>
                  <a:pt x="19099" y="11173"/>
                  <a:pt x="18879" y="11190"/>
                  <a:pt x="18656" y="11117"/>
                </a:cubicBezTo>
                <a:lnTo>
                  <a:pt x="13745" y="9109"/>
                </a:lnTo>
                <a:cubicBezTo>
                  <a:pt x="13408" y="8964"/>
                  <a:pt x="13234" y="8782"/>
                  <a:pt x="13227" y="8563"/>
                </a:cubicBezTo>
                <a:cubicBezTo>
                  <a:pt x="13220" y="8345"/>
                  <a:pt x="13370" y="8132"/>
                  <a:pt x="13675" y="7928"/>
                </a:cubicBezTo>
                <a:lnTo>
                  <a:pt x="15942" y="6586"/>
                </a:lnTo>
                <a:cubicBezTo>
                  <a:pt x="15560" y="5889"/>
                  <a:pt x="15103" y="5287"/>
                  <a:pt x="14569" y="4786"/>
                </a:cubicBezTo>
                <a:cubicBezTo>
                  <a:pt x="14033" y="4279"/>
                  <a:pt x="13438" y="3892"/>
                  <a:pt x="12778" y="3626"/>
                </a:cubicBezTo>
                <a:cubicBezTo>
                  <a:pt x="11948" y="3293"/>
                  <a:pt x="11119" y="3170"/>
                  <a:pt x="10292" y="3248"/>
                </a:cubicBezTo>
                <a:cubicBezTo>
                  <a:pt x="9466" y="3329"/>
                  <a:pt x="8693" y="3581"/>
                  <a:pt x="7974" y="3999"/>
                </a:cubicBezTo>
                <a:cubicBezTo>
                  <a:pt x="7252" y="4421"/>
                  <a:pt x="6615" y="4998"/>
                  <a:pt x="6067" y="5732"/>
                </a:cubicBezTo>
                <a:cubicBezTo>
                  <a:pt x="5519" y="6463"/>
                  <a:pt x="5107" y="7326"/>
                  <a:pt x="4830" y="8317"/>
                </a:cubicBezTo>
                <a:cubicBezTo>
                  <a:pt x="4784" y="8460"/>
                  <a:pt x="4706" y="8558"/>
                  <a:pt x="4598" y="8614"/>
                </a:cubicBezTo>
                <a:cubicBezTo>
                  <a:pt x="4491" y="8664"/>
                  <a:pt x="4376" y="8672"/>
                  <a:pt x="4257" y="8639"/>
                </a:cubicBezTo>
                <a:lnTo>
                  <a:pt x="2549" y="7953"/>
                </a:lnTo>
                <a:cubicBezTo>
                  <a:pt x="2430" y="7902"/>
                  <a:pt x="2345" y="7810"/>
                  <a:pt x="2294" y="7681"/>
                </a:cubicBezTo>
                <a:cubicBezTo>
                  <a:pt x="2242" y="7552"/>
                  <a:pt x="2238" y="7415"/>
                  <a:pt x="2282" y="7270"/>
                </a:cubicBezTo>
                <a:cubicBezTo>
                  <a:pt x="2678" y="5878"/>
                  <a:pt x="3275" y="4654"/>
                  <a:pt x="4071" y="3604"/>
                </a:cubicBezTo>
                <a:cubicBezTo>
                  <a:pt x="4868" y="2554"/>
                  <a:pt x="5779" y="1727"/>
                  <a:pt x="6800" y="1125"/>
                </a:cubicBezTo>
                <a:cubicBezTo>
                  <a:pt x="7826" y="520"/>
                  <a:pt x="8927" y="156"/>
                  <a:pt x="10107" y="36"/>
                </a:cubicBezTo>
                <a:cubicBezTo>
                  <a:pt x="11290" y="-84"/>
                  <a:pt x="12471" y="95"/>
                  <a:pt x="13654" y="568"/>
                </a:cubicBezTo>
                <a:cubicBezTo>
                  <a:pt x="14647" y="988"/>
                  <a:pt x="15548" y="1587"/>
                  <a:pt x="16349" y="2363"/>
                </a:cubicBezTo>
                <a:cubicBezTo>
                  <a:pt x="17153" y="3144"/>
                  <a:pt x="17827" y="4071"/>
                  <a:pt x="18373" y="5152"/>
                </a:cubicBezTo>
                <a:lnTo>
                  <a:pt x="20675" y="38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lIns="38092" tIns="38092" rIns="38092" bIns="38092" anchor="ctr"/>
          <a:lstStyle/>
          <a:p>
            <a:pPr defTabSz="342823">
              <a:defRPr/>
            </a:pPr>
            <a:endParaRPr lang="es-ES" sz="217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5" name="Freeform 111">
            <a:extLst>
              <a:ext uri="{FF2B5EF4-FFF2-40B4-BE49-F238E27FC236}">
                <a16:creationId xmlns:a16="http://schemas.microsoft.com/office/drawing/2014/main" id="{86DEE2AC-049E-4B4F-B976-FF42BB1B0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448" y="1754845"/>
            <a:ext cx="328501" cy="417343"/>
          </a:xfrm>
          <a:custGeom>
            <a:avLst/>
            <a:gdLst>
              <a:gd name="T0" fmla="*/ 346 w 355"/>
              <a:gd name="T1" fmla="*/ 283 h 435"/>
              <a:gd name="T2" fmla="*/ 346 w 355"/>
              <a:gd name="T3" fmla="*/ 283 h 435"/>
              <a:gd name="T4" fmla="*/ 178 w 355"/>
              <a:gd name="T5" fmla="*/ 345 h 435"/>
              <a:gd name="T6" fmla="*/ 9 w 355"/>
              <a:gd name="T7" fmla="*/ 283 h 435"/>
              <a:gd name="T8" fmla="*/ 0 w 355"/>
              <a:gd name="T9" fmla="*/ 283 h 435"/>
              <a:gd name="T10" fmla="*/ 0 w 355"/>
              <a:gd name="T11" fmla="*/ 336 h 435"/>
              <a:gd name="T12" fmla="*/ 178 w 355"/>
              <a:gd name="T13" fmla="*/ 434 h 435"/>
              <a:gd name="T14" fmla="*/ 354 w 355"/>
              <a:gd name="T15" fmla="*/ 336 h 435"/>
              <a:gd name="T16" fmla="*/ 354 w 355"/>
              <a:gd name="T17" fmla="*/ 283 h 435"/>
              <a:gd name="T18" fmla="*/ 346 w 355"/>
              <a:gd name="T19" fmla="*/ 283 h 435"/>
              <a:gd name="T20" fmla="*/ 346 w 355"/>
              <a:gd name="T21" fmla="*/ 160 h 435"/>
              <a:gd name="T22" fmla="*/ 346 w 355"/>
              <a:gd name="T23" fmla="*/ 160 h 435"/>
              <a:gd name="T24" fmla="*/ 178 w 355"/>
              <a:gd name="T25" fmla="*/ 213 h 435"/>
              <a:gd name="T26" fmla="*/ 9 w 355"/>
              <a:gd name="T27" fmla="*/ 160 h 435"/>
              <a:gd name="T28" fmla="*/ 0 w 355"/>
              <a:gd name="T29" fmla="*/ 160 h 435"/>
              <a:gd name="T30" fmla="*/ 0 w 355"/>
              <a:gd name="T31" fmla="*/ 222 h 435"/>
              <a:gd name="T32" fmla="*/ 178 w 355"/>
              <a:gd name="T33" fmla="*/ 292 h 435"/>
              <a:gd name="T34" fmla="*/ 354 w 355"/>
              <a:gd name="T35" fmla="*/ 222 h 435"/>
              <a:gd name="T36" fmla="*/ 354 w 355"/>
              <a:gd name="T37" fmla="*/ 160 h 435"/>
              <a:gd name="T38" fmla="*/ 346 w 355"/>
              <a:gd name="T39" fmla="*/ 160 h 435"/>
              <a:gd name="T40" fmla="*/ 178 w 355"/>
              <a:gd name="T41" fmla="*/ 0 h 435"/>
              <a:gd name="T42" fmla="*/ 178 w 355"/>
              <a:gd name="T43" fmla="*/ 0 h 435"/>
              <a:gd name="T44" fmla="*/ 0 w 355"/>
              <a:gd name="T45" fmla="*/ 62 h 435"/>
              <a:gd name="T46" fmla="*/ 0 w 355"/>
              <a:gd name="T47" fmla="*/ 97 h 435"/>
              <a:gd name="T48" fmla="*/ 178 w 355"/>
              <a:gd name="T49" fmla="*/ 160 h 435"/>
              <a:gd name="T50" fmla="*/ 354 w 355"/>
              <a:gd name="T51" fmla="*/ 97 h 435"/>
              <a:gd name="T52" fmla="*/ 354 w 355"/>
              <a:gd name="T53" fmla="*/ 62 h 435"/>
              <a:gd name="T54" fmla="*/ 178 w 355"/>
              <a:gd name="T55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563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104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25" grpId="0" animBg="1"/>
      <p:bldP spid="187" grpId="0" animBg="1"/>
      <p:bldP spid="197" grpId="0" animBg="1"/>
      <p:bldP spid="201" grpId="0" animBg="1"/>
      <p:bldP spid="205" grpId="0" animBg="1"/>
      <p:bldP spid="209" grpId="0" animBg="1"/>
      <p:bldP spid="214" grpId="0" animBg="1"/>
      <p:bldP spid="216" grpId="0" animBg="1"/>
      <p:bldP spid="220" grpId="0"/>
      <p:bldP spid="221" grpId="0"/>
      <p:bldP spid="222" grpId="0"/>
      <p:bldP spid="223" grpId="0"/>
      <p:bldP spid="224" grpId="0"/>
      <p:bldP spid="225" grpId="0"/>
      <p:bldP spid="2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cap="none" dirty="0"/>
              <a:t>Upcoming </a:t>
            </a:r>
            <a:r>
              <a:rPr lang="de-AT" cap="none" dirty="0"/>
              <a:t>Programme </a:t>
            </a:r>
            <a:r>
              <a:rPr lang="en-DE" cap="none" dirty="0"/>
              <a:t>Support</a:t>
            </a:r>
            <a:endParaRPr kumimoji="0" lang="en-DE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E6F56C-5997-4E3C-8B73-5C474426FAD2}"/>
              </a:ext>
            </a:extLst>
          </p:cNvPr>
          <p:cNvSpPr/>
          <p:nvPr/>
        </p:nvSpPr>
        <p:spPr>
          <a:xfrm>
            <a:off x="1010178" y="1388793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 dirty="0">
              <a:latin typeface="Raleway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15F4AE-E5DD-43ED-88C5-F6FEC4EB209C}"/>
              </a:ext>
            </a:extLst>
          </p:cNvPr>
          <p:cNvSpPr txBox="1"/>
          <p:nvPr/>
        </p:nvSpPr>
        <p:spPr>
          <a:xfrm>
            <a:off x="143624" y="2424109"/>
            <a:ext cx="2485221" cy="400073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Webinars</a:t>
            </a:r>
            <a:endParaRPr lang="id-ID" sz="14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52D37A-1039-4E1F-A5A4-EF7FF0C56586}"/>
              </a:ext>
            </a:extLst>
          </p:cNvPr>
          <p:cNvSpPr txBox="1"/>
          <p:nvPr/>
        </p:nvSpPr>
        <p:spPr>
          <a:xfrm>
            <a:off x="468494" y="3000029"/>
            <a:ext cx="2050500" cy="1031015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defTabSz="647570">
              <a:defRPr/>
            </a:pPr>
            <a:r>
              <a:rPr lang="en-US" sz="1100" dirty="0"/>
              <a:t>Call launch webinar on 29 September, followed by a Q/A webinar fully dedicated to your questions.</a:t>
            </a:r>
            <a:endParaRPr lang="es-ES" sz="1100" dirty="0">
              <a:latin typeface="Trebuchet MS" pitchFamily="34" charset="0"/>
              <a:cs typeface="Raleway Light"/>
            </a:endParaRPr>
          </a:p>
        </p:txBody>
      </p:sp>
      <p:sp>
        <p:nvSpPr>
          <p:cNvPr id="8" name="AutoShape 20">
            <a:extLst>
              <a:ext uri="{FF2B5EF4-FFF2-40B4-BE49-F238E27FC236}">
                <a16:creationId xmlns:a16="http://schemas.microsoft.com/office/drawing/2014/main" id="{02DE821A-F209-4400-9F01-AB2FA9E6C795}"/>
              </a:ext>
            </a:extLst>
          </p:cNvPr>
          <p:cNvSpPr>
            <a:spLocks/>
          </p:cNvSpPr>
          <p:nvPr/>
        </p:nvSpPr>
        <p:spPr bwMode="auto">
          <a:xfrm>
            <a:off x="1280178" y="1679480"/>
            <a:ext cx="360000" cy="360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987" y="2580"/>
                </a:moveTo>
                <a:cubicBezTo>
                  <a:pt x="20419" y="2580"/>
                  <a:pt x="20793" y="2735"/>
                  <a:pt x="21116" y="3052"/>
                </a:cubicBezTo>
                <a:cubicBezTo>
                  <a:pt x="21438" y="3372"/>
                  <a:pt x="21599" y="3743"/>
                  <a:pt x="21599" y="4175"/>
                </a:cubicBezTo>
                <a:lnTo>
                  <a:pt x="21599" y="19987"/>
                </a:lnTo>
                <a:cubicBezTo>
                  <a:pt x="21599" y="20419"/>
                  <a:pt x="21438" y="20796"/>
                  <a:pt x="21116" y="21116"/>
                </a:cubicBezTo>
                <a:cubicBezTo>
                  <a:pt x="20793" y="21438"/>
                  <a:pt x="20419" y="21599"/>
                  <a:pt x="19987" y="21599"/>
                </a:cubicBezTo>
                <a:lnTo>
                  <a:pt x="1612" y="21599"/>
                </a:lnTo>
                <a:cubicBezTo>
                  <a:pt x="1180" y="21599"/>
                  <a:pt x="806" y="21438"/>
                  <a:pt x="483" y="21116"/>
                </a:cubicBezTo>
                <a:cubicBezTo>
                  <a:pt x="161" y="20796"/>
                  <a:pt x="0" y="20419"/>
                  <a:pt x="0" y="19987"/>
                </a:cubicBezTo>
                <a:lnTo>
                  <a:pt x="0" y="4175"/>
                </a:lnTo>
                <a:cubicBezTo>
                  <a:pt x="0" y="3743"/>
                  <a:pt x="161" y="3372"/>
                  <a:pt x="483" y="3052"/>
                </a:cubicBezTo>
                <a:cubicBezTo>
                  <a:pt x="806" y="2735"/>
                  <a:pt x="1180" y="2580"/>
                  <a:pt x="1612" y="2580"/>
                </a:cubicBezTo>
                <a:lnTo>
                  <a:pt x="2150" y="2580"/>
                </a:lnTo>
                <a:lnTo>
                  <a:pt x="2150" y="2401"/>
                </a:lnTo>
                <a:cubicBezTo>
                  <a:pt x="2150" y="2116"/>
                  <a:pt x="2196" y="1828"/>
                  <a:pt x="2288" y="1540"/>
                </a:cubicBezTo>
                <a:cubicBezTo>
                  <a:pt x="2381" y="1249"/>
                  <a:pt x="2530" y="990"/>
                  <a:pt x="2738" y="766"/>
                </a:cubicBezTo>
                <a:cubicBezTo>
                  <a:pt x="2942" y="541"/>
                  <a:pt x="3216" y="360"/>
                  <a:pt x="3555" y="213"/>
                </a:cubicBezTo>
                <a:cubicBezTo>
                  <a:pt x="3895" y="75"/>
                  <a:pt x="4310" y="0"/>
                  <a:pt x="4796" y="0"/>
                </a:cubicBezTo>
                <a:cubicBezTo>
                  <a:pt x="5283" y="0"/>
                  <a:pt x="5698" y="75"/>
                  <a:pt x="6037" y="213"/>
                </a:cubicBezTo>
                <a:cubicBezTo>
                  <a:pt x="6377" y="360"/>
                  <a:pt x="6651" y="541"/>
                  <a:pt x="6858" y="766"/>
                </a:cubicBezTo>
                <a:cubicBezTo>
                  <a:pt x="7062" y="990"/>
                  <a:pt x="7215" y="1255"/>
                  <a:pt x="7313" y="1546"/>
                </a:cubicBezTo>
                <a:cubicBezTo>
                  <a:pt x="7411" y="1840"/>
                  <a:pt x="7457" y="2125"/>
                  <a:pt x="7457" y="2401"/>
                </a:cubicBezTo>
                <a:lnTo>
                  <a:pt x="7457" y="2580"/>
                </a:lnTo>
                <a:lnTo>
                  <a:pt x="8133" y="2580"/>
                </a:lnTo>
                <a:lnTo>
                  <a:pt x="8133" y="2401"/>
                </a:lnTo>
                <a:cubicBezTo>
                  <a:pt x="8133" y="2116"/>
                  <a:pt x="8179" y="1828"/>
                  <a:pt x="8269" y="1540"/>
                </a:cubicBezTo>
                <a:cubicBezTo>
                  <a:pt x="8364" y="1249"/>
                  <a:pt x="8511" y="990"/>
                  <a:pt x="8718" y="766"/>
                </a:cubicBezTo>
                <a:cubicBezTo>
                  <a:pt x="8925" y="541"/>
                  <a:pt x="9199" y="360"/>
                  <a:pt x="9538" y="213"/>
                </a:cubicBezTo>
                <a:cubicBezTo>
                  <a:pt x="9878" y="74"/>
                  <a:pt x="10293" y="0"/>
                  <a:pt x="10779" y="0"/>
                </a:cubicBezTo>
                <a:cubicBezTo>
                  <a:pt x="11266" y="0"/>
                  <a:pt x="11678" y="74"/>
                  <a:pt x="12020" y="213"/>
                </a:cubicBezTo>
                <a:cubicBezTo>
                  <a:pt x="12360" y="360"/>
                  <a:pt x="12636" y="541"/>
                  <a:pt x="12852" y="766"/>
                </a:cubicBezTo>
                <a:cubicBezTo>
                  <a:pt x="13068" y="990"/>
                  <a:pt x="13227" y="1255"/>
                  <a:pt x="13322" y="1546"/>
                </a:cubicBezTo>
                <a:cubicBezTo>
                  <a:pt x="13417" y="1840"/>
                  <a:pt x="13469" y="2125"/>
                  <a:pt x="13469" y="2401"/>
                </a:cubicBezTo>
                <a:lnTo>
                  <a:pt x="13469" y="2580"/>
                </a:lnTo>
                <a:lnTo>
                  <a:pt x="14142" y="2580"/>
                </a:lnTo>
                <a:lnTo>
                  <a:pt x="14142" y="2401"/>
                </a:lnTo>
                <a:cubicBezTo>
                  <a:pt x="14142" y="2116"/>
                  <a:pt x="14191" y="1828"/>
                  <a:pt x="14286" y="1540"/>
                </a:cubicBezTo>
                <a:cubicBezTo>
                  <a:pt x="14384" y="1249"/>
                  <a:pt x="14534" y="990"/>
                  <a:pt x="14741" y="765"/>
                </a:cubicBezTo>
                <a:cubicBezTo>
                  <a:pt x="14948" y="541"/>
                  <a:pt x="15219" y="359"/>
                  <a:pt x="15556" y="213"/>
                </a:cubicBezTo>
                <a:cubicBezTo>
                  <a:pt x="15890" y="74"/>
                  <a:pt x="16305" y="0"/>
                  <a:pt x="16803" y="0"/>
                </a:cubicBezTo>
                <a:cubicBezTo>
                  <a:pt x="17289" y="0"/>
                  <a:pt x="17704" y="74"/>
                  <a:pt x="18044" y="213"/>
                </a:cubicBezTo>
                <a:cubicBezTo>
                  <a:pt x="18383" y="359"/>
                  <a:pt x="18657" y="541"/>
                  <a:pt x="18864" y="765"/>
                </a:cubicBezTo>
                <a:cubicBezTo>
                  <a:pt x="19069" y="990"/>
                  <a:pt x="19218" y="1255"/>
                  <a:pt x="19311" y="1546"/>
                </a:cubicBezTo>
                <a:cubicBezTo>
                  <a:pt x="19403" y="1839"/>
                  <a:pt x="19449" y="2125"/>
                  <a:pt x="19449" y="2401"/>
                </a:cubicBezTo>
                <a:lnTo>
                  <a:pt x="19449" y="2580"/>
                </a:lnTo>
                <a:lnTo>
                  <a:pt x="19987" y="2580"/>
                </a:lnTo>
                <a:close/>
                <a:moveTo>
                  <a:pt x="6066" y="7968"/>
                </a:moveTo>
                <a:lnTo>
                  <a:pt x="2179" y="7968"/>
                </a:lnTo>
                <a:lnTo>
                  <a:pt x="2179" y="11443"/>
                </a:lnTo>
                <a:lnTo>
                  <a:pt x="6066" y="11443"/>
                </a:lnTo>
                <a:lnTo>
                  <a:pt x="6066" y="7968"/>
                </a:lnTo>
                <a:close/>
                <a:moveTo>
                  <a:pt x="6066" y="11976"/>
                </a:moveTo>
                <a:lnTo>
                  <a:pt x="2179" y="11976"/>
                </a:lnTo>
                <a:lnTo>
                  <a:pt x="2179" y="15452"/>
                </a:lnTo>
                <a:lnTo>
                  <a:pt x="6066" y="15452"/>
                </a:lnTo>
                <a:lnTo>
                  <a:pt x="6066" y="11976"/>
                </a:lnTo>
                <a:close/>
                <a:moveTo>
                  <a:pt x="6066" y="15976"/>
                </a:moveTo>
                <a:lnTo>
                  <a:pt x="2179" y="15976"/>
                </a:lnTo>
                <a:lnTo>
                  <a:pt x="2179" y="19422"/>
                </a:lnTo>
                <a:lnTo>
                  <a:pt x="6066" y="19422"/>
                </a:lnTo>
                <a:lnTo>
                  <a:pt x="6066" y="15976"/>
                </a:lnTo>
                <a:close/>
                <a:moveTo>
                  <a:pt x="3754" y="5543"/>
                </a:moveTo>
                <a:cubicBezTo>
                  <a:pt x="3754" y="6067"/>
                  <a:pt x="4102" y="6323"/>
                  <a:pt x="4799" y="6323"/>
                </a:cubicBezTo>
                <a:cubicBezTo>
                  <a:pt x="5499" y="6323"/>
                  <a:pt x="5847" y="6067"/>
                  <a:pt x="5847" y="5543"/>
                </a:cubicBezTo>
                <a:lnTo>
                  <a:pt x="5847" y="2398"/>
                </a:lnTo>
                <a:cubicBezTo>
                  <a:pt x="5847" y="1877"/>
                  <a:pt x="5499" y="1612"/>
                  <a:pt x="4799" y="1612"/>
                </a:cubicBezTo>
                <a:cubicBezTo>
                  <a:pt x="4102" y="1612"/>
                  <a:pt x="3754" y="1877"/>
                  <a:pt x="3754" y="2398"/>
                </a:cubicBezTo>
                <a:lnTo>
                  <a:pt x="3754" y="5543"/>
                </a:lnTo>
                <a:close/>
                <a:moveTo>
                  <a:pt x="10535" y="7968"/>
                </a:moveTo>
                <a:lnTo>
                  <a:pt x="6607" y="7968"/>
                </a:lnTo>
                <a:lnTo>
                  <a:pt x="6607" y="11443"/>
                </a:lnTo>
                <a:lnTo>
                  <a:pt x="10535" y="11443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7" y="11976"/>
                </a:lnTo>
                <a:lnTo>
                  <a:pt x="6607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7" y="15976"/>
                </a:lnTo>
                <a:lnTo>
                  <a:pt x="6607" y="19422"/>
                </a:lnTo>
                <a:lnTo>
                  <a:pt x="10535" y="19422"/>
                </a:lnTo>
                <a:lnTo>
                  <a:pt x="10535" y="15976"/>
                </a:lnTo>
                <a:close/>
                <a:moveTo>
                  <a:pt x="9774" y="5543"/>
                </a:moveTo>
                <a:cubicBezTo>
                  <a:pt x="9774" y="5825"/>
                  <a:pt x="9849" y="6027"/>
                  <a:pt x="9996" y="6145"/>
                </a:cubicBezTo>
                <a:cubicBezTo>
                  <a:pt x="10143" y="6269"/>
                  <a:pt x="10405" y="6323"/>
                  <a:pt x="10782" y="6323"/>
                </a:cubicBezTo>
                <a:cubicBezTo>
                  <a:pt x="11159" y="6323"/>
                  <a:pt x="11427" y="6263"/>
                  <a:pt x="11588" y="6139"/>
                </a:cubicBezTo>
                <a:cubicBezTo>
                  <a:pt x="11750" y="6015"/>
                  <a:pt x="11830" y="5819"/>
                  <a:pt x="11830" y="5543"/>
                </a:cubicBezTo>
                <a:lnTo>
                  <a:pt x="11830" y="2398"/>
                </a:lnTo>
                <a:cubicBezTo>
                  <a:pt x="11830" y="2128"/>
                  <a:pt x="11750" y="1932"/>
                  <a:pt x="11588" y="1802"/>
                </a:cubicBezTo>
                <a:cubicBezTo>
                  <a:pt x="11427" y="1673"/>
                  <a:pt x="11159" y="1612"/>
                  <a:pt x="10782" y="1612"/>
                </a:cubicBezTo>
                <a:cubicBezTo>
                  <a:pt x="10405" y="1612"/>
                  <a:pt x="10143" y="1679"/>
                  <a:pt x="9996" y="1814"/>
                </a:cubicBezTo>
                <a:cubicBezTo>
                  <a:pt x="9849" y="1944"/>
                  <a:pt x="9774" y="2139"/>
                  <a:pt x="9774" y="2398"/>
                </a:cubicBezTo>
                <a:lnTo>
                  <a:pt x="9774" y="5543"/>
                </a:lnTo>
                <a:close/>
                <a:moveTo>
                  <a:pt x="14986" y="7968"/>
                </a:moveTo>
                <a:lnTo>
                  <a:pt x="11073" y="7968"/>
                </a:lnTo>
                <a:lnTo>
                  <a:pt x="11073" y="11443"/>
                </a:lnTo>
                <a:lnTo>
                  <a:pt x="14986" y="11443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3" y="11976"/>
                </a:lnTo>
                <a:lnTo>
                  <a:pt x="11073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3" y="15976"/>
                </a:lnTo>
                <a:lnTo>
                  <a:pt x="11073" y="19422"/>
                </a:lnTo>
                <a:lnTo>
                  <a:pt x="14986" y="19422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1" y="7968"/>
                </a:lnTo>
                <a:lnTo>
                  <a:pt x="15521" y="11443"/>
                </a:lnTo>
                <a:lnTo>
                  <a:pt x="19423" y="11443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1" y="11976"/>
                </a:lnTo>
                <a:lnTo>
                  <a:pt x="15521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1" y="15976"/>
                </a:lnTo>
                <a:lnTo>
                  <a:pt x="15521" y="19422"/>
                </a:lnTo>
                <a:lnTo>
                  <a:pt x="19423" y="19422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7"/>
                  <a:pt x="16106" y="6323"/>
                  <a:pt x="16806" y="6323"/>
                </a:cubicBezTo>
                <a:cubicBezTo>
                  <a:pt x="17502" y="6323"/>
                  <a:pt x="17848" y="6067"/>
                  <a:pt x="17839" y="5543"/>
                </a:cubicBezTo>
                <a:lnTo>
                  <a:pt x="17839" y="2398"/>
                </a:lnTo>
                <a:cubicBezTo>
                  <a:pt x="17839" y="1877"/>
                  <a:pt x="17494" y="1612"/>
                  <a:pt x="16806" y="1612"/>
                </a:cubicBezTo>
                <a:cubicBezTo>
                  <a:pt x="16106" y="1612"/>
                  <a:pt x="15758" y="1877"/>
                  <a:pt x="15758" y="2398"/>
                </a:cubicBezTo>
                <a:lnTo>
                  <a:pt x="15758" y="5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348F7F-788F-42D3-AD59-AB055E08FFCF}"/>
              </a:ext>
            </a:extLst>
          </p:cNvPr>
          <p:cNvSpPr/>
          <p:nvPr/>
        </p:nvSpPr>
        <p:spPr>
          <a:xfrm>
            <a:off x="3016910" y="1378024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 dirty="0">
              <a:latin typeface="Raleway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43372-244A-4DFD-AC2B-24FA54DD3BCD}"/>
              </a:ext>
            </a:extLst>
          </p:cNvPr>
          <p:cNvSpPr txBox="1"/>
          <p:nvPr/>
        </p:nvSpPr>
        <p:spPr>
          <a:xfrm>
            <a:off x="2219392" y="2432618"/>
            <a:ext cx="2485221" cy="400073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Videos</a:t>
            </a:r>
            <a:endParaRPr lang="id-ID" sz="14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1" name="Freeform 138">
            <a:extLst>
              <a:ext uri="{FF2B5EF4-FFF2-40B4-BE49-F238E27FC236}">
                <a16:creationId xmlns:a16="http://schemas.microsoft.com/office/drawing/2014/main" id="{B84EFE05-2BE6-4F66-A95A-D9E22C45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002" y="1707381"/>
            <a:ext cx="432000" cy="290751"/>
          </a:xfrm>
          <a:custGeom>
            <a:avLst/>
            <a:gdLst>
              <a:gd name="T0" fmla="*/ 478 w 479"/>
              <a:gd name="T1" fmla="*/ 44 h 346"/>
              <a:gd name="T2" fmla="*/ 478 w 479"/>
              <a:gd name="T3" fmla="*/ 44 h 346"/>
              <a:gd name="T4" fmla="*/ 478 w 479"/>
              <a:gd name="T5" fmla="*/ 17 h 346"/>
              <a:gd name="T6" fmla="*/ 461 w 479"/>
              <a:gd name="T7" fmla="*/ 0 h 346"/>
              <a:gd name="T8" fmla="*/ 18 w 479"/>
              <a:gd name="T9" fmla="*/ 0 h 346"/>
              <a:gd name="T10" fmla="*/ 0 w 479"/>
              <a:gd name="T11" fmla="*/ 17 h 346"/>
              <a:gd name="T12" fmla="*/ 0 w 479"/>
              <a:gd name="T13" fmla="*/ 44 h 346"/>
              <a:gd name="T14" fmla="*/ 44 w 479"/>
              <a:gd name="T15" fmla="*/ 44 h 346"/>
              <a:gd name="T16" fmla="*/ 44 w 479"/>
              <a:gd name="T17" fmla="*/ 97 h 346"/>
              <a:gd name="T18" fmla="*/ 0 w 479"/>
              <a:gd name="T19" fmla="*/ 97 h 346"/>
              <a:gd name="T20" fmla="*/ 0 w 479"/>
              <a:gd name="T21" fmla="*/ 150 h 346"/>
              <a:gd name="T22" fmla="*/ 44 w 479"/>
              <a:gd name="T23" fmla="*/ 150 h 346"/>
              <a:gd name="T24" fmla="*/ 44 w 479"/>
              <a:gd name="T25" fmla="*/ 194 h 346"/>
              <a:gd name="T26" fmla="*/ 0 w 479"/>
              <a:gd name="T27" fmla="*/ 194 h 346"/>
              <a:gd name="T28" fmla="*/ 0 w 479"/>
              <a:gd name="T29" fmla="*/ 247 h 346"/>
              <a:gd name="T30" fmla="*/ 44 w 479"/>
              <a:gd name="T31" fmla="*/ 247 h 346"/>
              <a:gd name="T32" fmla="*/ 44 w 479"/>
              <a:gd name="T33" fmla="*/ 292 h 346"/>
              <a:gd name="T34" fmla="*/ 0 w 479"/>
              <a:gd name="T35" fmla="*/ 292 h 346"/>
              <a:gd name="T36" fmla="*/ 0 w 479"/>
              <a:gd name="T37" fmla="*/ 328 h 346"/>
              <a:gd name="T38" fmla="*/ 18 w 479"/>
              <a:gd name="T39" fmla="*/ 345 h 346"/>
              <a:gd name="T40" fmla="*/ 461 w 479"/>
              <a:gd name="T41" fmla="*/ 345 h 346"/>
              <a:gd name="T42" fmla="*/ 478 w 479"/>
              <a:gd name="T43" fmla="*/ 328 h 346"/>
              <a:gd name="T44" fmla="*/ 478 w 479"/>
              <a:gd name="T45" fmla="*/ 292 h 346"/>
              <a:gd name="T46" fmla="*/ 434 w 479"/>
              <a:gd name="T47" fmla="*/ 292 h 346"/>
              <a:gd name="T48" fmla="*/ 434 w 479"/>
              <a:gd name="T49" fmla="*/ 247 h 346"/>
              <a:gd name="T50" fmla="*/ 478 w 479"/>
              <a:gd name="T51" fmla="*/ 247 h 346"/>
              <a:gd name="T52" fmla="*/ 478 w 479"/>
              <a:gd name="T53" fmla="*/ 194 h 346"/>
              <a:gd name="T54" fmla="*/ 434 w 479"/>
              <a:gd name="T55" fmla="*/ 194 h 346"/>
              <a:gd name="T56" fmla="*/ 434 w 479"/>
              <a:gd name="T57" fmla="*/ 150 h 346"/>
              <a:gd name="T58" fmla="*/ 478 w 479"/>
              <a:gd name="T59" fmla="*/ 150 h 346"/>
              <a:gd name="T60" fmla="*/ 478 w 479"/>
              <a:gd name="T61" fmla="*/ 97 h 346"/>
              <a:gd name="T62" fmla="*/ 434 w 479"/>
              <a:gd name="T63" fmla="*/ 97 h 346"/>
              <a:gd name="T64" fmla="*/ 434 w 479"/>
              <a:gd name="T65" fmla="*/ 44 h 346"/>
              <a:gd name="T66" fmla="*/ 478 w 479"/>
              <a:gd name="T67" fmla="*/ 44 h 346"/>
              <a:gd name="T68" fmla="*/ 186 w 479"/>
              <a:gd name="T69" fmla="*/ 247 h 346"/>
              <a:gd name="T70" fmla="*/ 186 w 479"/>
              <a:gd name="T71" fmla="*/ 247 h 346"/>
              <a:gd name="T72" fmla="*/ 186 w 479"/>
              <a:gd name="T73" fmla="*/ 97 h 346"/>
              <a:gd name="T74" fmla="*/ 310 w 479"/>
              <a:gd name="T75" fmla="*/ 168 h 346"/>
              <a:gd name="T76" fmla="*/ 186 w 479"/>
              <a:gd name="T77" fmla="*/ 247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79" h="346">
                <a:moveTo>
                  <a:pt x="478" y="44"/>
                </a:moveTo>
                <a:lnTo>
                  <a:pt x="478" y="44"/>
                </a:lnTo>
                <a:cubicBezTo>
                  <a:pt x="478" y="17"/>
                  <a:pt x="478" y="17"/>
                  <a:pt x="478" y="17"/>
                </a:cubicBezTo>
                <a:cubicBezTo>
                  <a:pt x="478" y="9"/>
                  <a:pt x="469" y="0"/>
                  <a:pt x="461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9" y="0"/>
                  <a:pt x="0" y="9"/>
                  <a:pt x="0" y="17"/>
                </a:cubicBezTo>
                <a:cubicBezTo>
                  <a:pt x="0" y="44"/>
                  <a:pt x="0" y="44"/>
                  <a:pt x="0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97"/>
                  <a:pt x="44" y="97"/>
                  <a:pt x="44" y="97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50"/>
                  <a:pt x="0" y="150"/>
                  <a:pt x="0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4" y="194"/>
                  <a:pt x="44" y="194"/>
                  <a:pt x="44" y="194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247"/>
                  <a:pt x="0" y="247"/>
                  <a:pt x="0" y="247"/>
                </a:cubicBezTo>
                <a:cubicBezTo>
                  <a:pt x="44" y="247"/>
                  <a:pt x="44" y="247"/>
                  <a:pt x="44" y="247"/>
                </a:cubicBezTo>
                <a:cubicBezTo>
                  <a:pt x="44" y="292"/>
                  <a:pt x="44" y="292"/>
                  <a:pt x="44" y="292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328"/>
                  <a:pt x="0" y="328"/>
                  <a:pt x="0" y="328"/>
                </a:cubicBezTo>
                <a:cubicBezTo>
                  <a:pt x="0" y="337"/>
                  <a:pt x="9" y="345"/>
                  <a:pt x="18" y="345"/>
                </a:cubicBezTo>
                <a:cubicBezTo>
                  <a:pt x="461" y="345"/>
                  <a:pt x="461" y="345"/>
                  <a:pt x="461" y="345"/>
                </a:cubicBezTo>
                <a:cubicBezTo>
                  <a:pt x="469" y="345"/>
                  <a:pt x="478" y="337"/>
                  <a:pt x="478" y="328"/>
                </a:cubicBezTo>
                <a:cubicBezTo>
                  <a:pt x="478" y="292"/>
                  <a:pt x="478" y="292"/>
                  <a:pt x="478" y="292"/>
                </a:cubicBezTo>
                <a:cubicBezTo>
                  <a:pt x="434" y="292"/>
                  <a:pt x="434" y="292"/>
                  <a:pt x="434" y="292"/>
                </a:cubicBezTo>
                <a:cubicBezTo>
                  <a:pt x="434" y="247"/>
                  <a:pt x="434" y="247"/>
                  <a:pt x="434" y="247"/>
                </a:cubicBezTo>
                <a:cubicBezTo>
                  <a:pt x="478" y="247"/>
                  <a:pt x="478" y="247"/>
                  <a:pt x="478" y="247"/>
                </a:cubicBezTo>
                <a:cubicBezTo>
                  <a:pt x="478" y="194"/>
                  <a:pt x="478" y="194"/>
                  <a:pt x="478" y="194"/>
                </a:cubicBezTo>
                <a:cubicBezTo>
                  <a:pt x="434" y="194"/>
                  <a:pt x="434" y="194"/>
                  <a:pt x="434" y="194"/>
                </a:cubicBezTo>
                <a:cubicBezTo>
                  <a:pt x="434" y="150"/>
                  <a:pt x="434" y="150"/>
                  <a:pt x="434" y="150"/>
                </a:cubicBezTo>
                <a:cubicBezTo>
                  <a:pt x="478" y="150"/>
                  <a:pt x="478" y="150"/>
                  <a:pt x="478" y="150"/>
                </a:cubicBezTo>
                <a:cubicBezTo>
                  <a:pt x="478" y="97"/>
                  <a:pt x="478" y="97"/>
                  <a:pt x="478" y="97"/>
                </a:cubicBezTo>
                <a:cubicBezTo>
                  <a:pt x="434" y="97"/>
                  <a:pt x="434" y="97"/>
                  <a:pt x="434" y="97"/>
                </a:cubicBezTo>
                <a:cubicBezTo>
                  <a:pt x="434" y="44"/>
                  <a:pt x="434" y="44"/>
                  <a:pt x="434" y="44"/>
                </a:cubicBezTo>
                <a:lnTo>
                  <a:pt x="478" y="44"/>
                </a:lnTo>
                <a:close/>
                <a:moveTo>
                  <a:pt x="186" y="247"/>
                </a:moveTo>
                <a:lnTo>
                  <a:pt x="186" y="247"/>
                </a:lnTo>
                <a:cubicBezTo>
                  <a:pt x="186" y="97"/>
                  <a:pt x="186" y="97"/>
                  <a:pt x="186" y="97"/>
                </a:cubicBezTo>
                <a:cubicBezTo>
                  <a:pt x="310" y="168"/>
                  <a:pt x="310" y="168"/>
                  <a:pt x="310" y="168"/>
                </a:cubicBezTo>
                <a:lnTo>
                  <a:pt x="186" y="2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568D1B6-F67B-4D2A-8BA2-F36EB2917BFF}"/>
              </a:ext>
            </a:extLst>
          </p:cNvPr>
          <p:cNvSpPr/>
          <p:nvPr/>
        </p:nvSpPr>
        <p:spPr>
          <a:xfrm>
            <a:off x="5023642" y="1397351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 dirty="0">
              <a:latin typeface="Raleway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5B5C34-C227-4FB8-AA12-4A475E5BF479}"/>
              </a:ext>
            </a:extLst>
          </p:cNvPr>
          <p:cNvSpPr txBox="1"/>
          <p:nvPr/>
        </p:nvSpPr>
        <p:spPr>
          <a:xfrm>
            <a:off x="4213345" y="2432667"/>
            <a:ext cx="2485221" cy="615517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National </a:t>
            </a:r>
            <a:b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</a:br>
            <a: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Support</a:t>
            </a:r>
            <a:endParaRPr lang="id-ID" sz="14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DE9AB1-CCA4-4391-8CC7-E7DCC8CB8286}"/>
              </a:ext>
            </a:extLst>
          </p:cNvPr>
          <p:cNvSpPr/>
          <p:nvPr/>
        </p:nvSpPr>
        <p:spPr>
          <a:xfrm>
            <a:off x="7107364" y="1418117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 dirty="0">
              <a:latin typeface="Raleway Ligh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15D93F-1325-43CB-8A95-E393EAAD73DA}"/>
              </a:ext>
            </a:extLst>
          </p:cNvPr>
          <p:cNvSpPr txBox="1"/>
          <p:nvPr/>
        </p:nvSpPr>
        <p:spPr>
          <a:xfrm>
            <a:off x="6627812" y="2425053"/>
            <a:ext cx="1856138" cy="615517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Individual Consultations</a:t>
            </a:r>
            <a:endParaRPr lang="id-ID" sz="14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6" name="AutoShape 74">
            <a:extLst>
              <a:ext uri="{FF2B5EF4-FFF2-40B4-BE49-F238E27FC236}">
                <a16:creationId xmlns:a16="http://schemas.microsoft.com/office/drawing/2014/main" id="{B91CE7FF-713E-4D2E-BE50-5B2BB60ACF3B}"/>
              </a:ext>
            </a:extLst>
          </p:cNvPr>
          <p:cNvSpPr>
            <a:spLocks/>
          </p:cNvSpPr>
          <p:nvPr/>
        </p:nvSpPr>
        <p:spPr bwMode="auto">
          <a:xfrm>
            <a:off x="7339881" y="1679480"/>
            <a:ext cx="432000" cy="432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765" y="0"/>
                </a:moveTo>
                <a:cubicBezTo>
                  <a:pt x="9365" y="0"/>
                  <a:pt x="9963" y="50"/>
                  <a:pt x="10556" y="155"/>
                </a:cubicBezTo>
                <a:cubicBezTo>
                  <a:pt x="11151" y="259"/>
                  <a:pt x="11733" y="417"/>
                  <a:pt x="12302" y="632"/>
                </a:cubicBezTo>
                <a:cubicBezTo>
                  <a:pt x="12950" y="897"/>
                  <a:pt x="13587" y="1239"/>
                  <a:pt x="14218" y="1663"/>
                </a:cubicBezTo>
                <a:cubicBezTo>
                  <a:pt x="14849" y="2086"/>
                  <a:pt x="15412" y="2597"/>
                  <a:pt x="15904" y="3199"/>
                </a:cubicBezTo>
                <a:cubicBezTo>
                  <a:pt x="16395" y="3797"/>
                  <a:pt x="16791" y="4475"/>
                  <a:pt x="17087" y="5229"/>
                </a:cubicBezTo>
                <a:cubicBezTo>
                  <a:pt x="17382" y="5988"/>
                  <a:pt x="17530" y="6813"/>
                  <a:pt x="17530" y="7702"/>
                </a:cubicBezTo>
                <a:cubicBezTo>
                  <a:pt x="17530" y="8586"/>
                  <a:pt x="17382" y="9407"/>
                  <a:pt x="17087" y="10161"/>
                </a:cubicBezTo>
                <a:cubicBezTo>
                  <a:pt x="16791" y="10921"/>
                  <a:pt x="16395" y="11596"/>
                  <a:pt x="15904" y="12186"/>
                </a:cubicBezTo>
                <a:cubicBezTo>
                  <a:pt x="15412" y="12776"/>
                  <a:pt x="14849" y="13287"/>
                  <a:pt x="14218" y="13719"/>
                </a:cubicBezTo>
                <a:cubicBezTo>
                  <a:pt x="13587" y="14151"/>
                  <a:pt x="12950" y="14498"/>
                  <a:pt x="12302" y="14758"/>
                </a:cubicBezTo>
                <a:cubicBezTo>
                  <a:pt x="11147" y="15184"/>
                  <a:pt x="9967" y="15396"/>
                  <a:pt x="8765" y="15396"/>
                </a:cubicBezTo>
                <a:cubicBezTo>
                  <a:pt x="8487" y="15396"/>
                  <a:pt x="8214" y="15382"/>
                  <a:pt x="7948" y="15354"/>
                </a:cubicBezTo>
                <a:cubicBezTo>
                  <a:pt x="7682" y="15328"/>
                  <a:pt x="7409" y="15297"/>
                  <a:pt x="7131" y="15258"/>
                </a:cubicBezTo>
                <a:cubicBezTo>
                  <a:pt x="6006" y="16294"/>
                  <a:pt x="4742" y="16994"/>
                  <a:pt x="3346" y="17353"/>
                </a:cubicBezTo>
                <a:cubicBezTo>
                  <a:pt x="3196" y="17392"/>
                  <a:pt x="3033" y="17435"/>
                  <a:pt x="2862" y="17483"/>
                </a:cubicBezTo>
                <a:cubicBezTo>
                  <a:pt x="2687" y="17534"/>
                  <a:pt x="2520" y="17559"/>
                  <a:pt x="2353" y="17559"/>
                </a:cubicBezTo>
                <a:cubicBezTo>
                  <a:pt x="2264" y="17559"/>
                  <a:pt x="2181" y="17514"/>
                  <a:pt x="2111" y="17432"/>
                </a:cubicBezTo>
                <a:cubicBezTo>
                  <a:pt x="2040" y="17342"/>
                  <a:pt x="2005" y="17237"/>
                  <a:pt x="2005" y="17110"/>
                </a:cubicBezTo>
                <a:cubicBezTo>
                  <a:pt x="2005" y="17022"/>
                  <a:pt x="2033" y="16943"/>
                  <a:pt x="2090" y="16873"/>
                </a:cubicBezTo>
                <a:cubicBezTo>
                  <a:pt x="2146" y="16808"/>
                  <a:pt x="2196" y="16746"/>
                  <a:pt x="2240" y="16692"/>
                </a:cubicBezTo>
                <a:cubicBezTo>
                  <a:pt x="2624" y="16235"/>
                  <a:pt x="2897" y="15803"/>
                  <a:pt x="3059" y="15396"/>
                </a:cubicBezTo>
                <a:cubicBezTo>
                  <a:pt x="3219" y="14987"/>
                  <a:pt x="3354" y="14464"/>
                  <a:pt x="3457" y="13812"/>
                </a:cubicBezTo>
                <a:cubicBezTo>
                  <a:pt x="2984" y="13499"/>
                  <a:pt x="2539" y="13129"/>
                  <a:pt x="2123" y="12705"/>
                </a:cubicBezTo>
                <a:cubicBezTo>
                  <a:pt x="1706" y="12279"/>
                  <a:pt x="1341" y="11810"/>
                  <a:pt x="1023" y="11299"/>
                </a:cubicBezTo>
                <a:cubicBezTo>
                  <a:pt x="710" y="10785"/>
                  <a:pt x="458" y="10229"/>
                  <a:pt x="275" y="9622"/>
                </a:cubicBezTo>
                <a:cubicBezTo>
                  <a:pt x="91" y="9021"/>
                  <a:pt x="0" y="8382"/>
                  <a:pt x="0" y="7702"/>
                </a:cubicBezTo>
                <a:cubicBezTo>
                  <a:pt x="0" y="6821"/>
                  <a:pt x="150" y="5999"/>
                  <a:pt x="449" y="5237"/>
                </a:cubicBezTo>
                <a:cubicBezTo>
                  <a:pt x="750" y="4478"/>
                  <a:pt x="1150" y="3797"/>
                  <a:pt x="1649" y="3199"/>
                </a:cubicBezTo>
                <a:cubicBezTo>
                  <a:pt x="2148" y="2597"/>
                  <a:pt x="2716" y="2086"/>
                  <a:pt x="3346" y="1663"/>
                </a:cubicBezTo>
                <a:cubicBezTo>
                  <a:pt x="3977" y="1239"/>
                  <a:pt x="4615" y="897"/>
                  <a:pt x="5260" y="632"/>
                </a:cubicBezTo>
                <a:cubicBezTo>
                  <a:pt x="5832" y="409"/>
                  <a:pt x="6411" y="248"/>
                  <a:pt x="7002" y="149"/>
                </a:cubicBezTo>
                <a:cubicBezTo>
                  <a:pt x="7590" y="48"/>
                  <a:pt x="8179" y="0"/>
                  <a:pt x="8765" y="0"/>
                </a:cubicBezTo>
                <a:moveTo>
                  <a:pt x="8765" y="2160"/>
                </a:moveTo>
                <a:cubicBezTo>
                  <a:pt x="8268" y="2160"/>
                  <a:pt x="7774" y="2202"/>
                  <a:pt x="7277" y="2281"/>
                </a:cubicBezTo>
                <a:cubicBezTo>
                  <a:pt x="6783" y="2366"/>
                  <a:pt x="6286" y="2510"/>
                  <a:pt x="5790" y="2719"/>
                </a:cubicBezTo>
                <a:cubicBezTo>
                  <a:pt x="5347" y="2877"/>
                  <a:pt x="4886" y="3111"/>
                  <a:pt x="4410" y="3419"/>
                </a:cubicBezTo>
                <a:cubicBezTo>
                  <a:pt x="3933" y="3727"/>
                  <a:pt x="3502" y="4085"/>
                  <a:pt x="3113" y="4500"/>
                </a:cubicBezTo>
                <a:cubicBezTo>
                  <a:pt x="2727" y="4915"/>
                  <a:pt x="2412" y="5390"/>
                  <a:pt x="2167" y="5926"/>
                </a:cubicBezTo>
                <a:cubicBezTo>
                  <a:pt x="1925" y="6463"/>
                  <a:pt x="1802" y="7056"/>
                  <a:pt x="1802" y="7702"/>
                </a:cubicBezTo>
                <a:cubicBezTo>
                  <a:pt x="1802" y="8355"/>
                  <a:pt x="1915" y="8925"/>
                  <a:pt x="2146" y="9422"/>
                </a:cubicBezTo>
                <a:cubicBezTo>
                  <a:pt x="2374" y="9919"/>
                  <a:pt x="2666" y="10362"/>
                  <a:pt x="3017" y="10758"/>
                </a:cubicBezTo>
                <a:cubicBezTo>
                  <a:pt x="3372" y="11156"/>
                  <a:pt x="3763" y="11509"/>
                  <a:pt x="4196" y="11811"/>
                </a:cubicBezTo>
                <a:cubicBezTo>
                  <a:pt x="4629" y="12121"/>
                  <a:pt x="5051" y="12406"/>
                  <a:pt x="5465" y="12678"/>
                </a:cubicBezTo>
                <a:lnTo>
                  <a:pt x="5239" y="14177"/>
                </a:lnTo>
                <a:cubicBezTo>
                  <a:pt x="5486" y="14019"/>
                  <a:pt x="5724" y="13827"/>
                  <a:pt x="5954" y="13609"/>
                </a:cubicBezTo>
                <a:cubicBezTo>
                  <a:pt x="6183" y="13395"/>
                  <a:pt x="6406" y="13189"/>
                  <a:pt x="6625" y="12988"/>
                </a:cubicBezTo>
                <a:cubicBezTo>
                  <a:pt x="6978" y="13042"/>
                  <a:pt x="7334" y="13098"/>
                  <a:pt x="7694" y="13152"/>
                </a:cubicBezTo>
                <a:cubicBezTo>
                  <a:pt x="8056" y="13208"/>
                  <a:pt x="8412" y="13231"/>
                  <a:pt x="8765" y="13231"/>
                </a:cubicBezTo>
                <a:cubicBezTo>
                  <a:pt x="9779" y="13231"/>
                  <a:pt x="10770" y="13048"/>
                  <a:pt x="11740" y="12678"/>
                </a:cubicBezTo>
                <a:cubicBezTo>
                  <a:pt x="12196" y="12517"/>
                  <a:pt x="12665" y="12280"/>
                  <a:pt x="13138" y="11978"/>
                </a:cubicBezTo>
                <a:cubicBezTo>
                  <a:pt x="13609" y="11670"/>
                  <a:pt x="14039" y="11306"/>
                  <a:pt x="14421" y="10879"/>
                </a:cubicBezTo>
                <a:cubicBezTo>
                  <a:pt x="14804" y="10459"/>
                  <a:pt x="15120" y="9981"/>
                  <a:pt x="15369" y="9453"/>
                </a:cubicBezTo>
                <a:cubicBezTo>
                  <a:pt x="15616" y="8928"/>
                  <a:pt x="15739" y="8344"/>
                  <a:pt x="15739" y="7703"/>
                </a:cubicBezTo>
                <a:cubicBezTo>
                  <a:pt x="15739" y="7056"/>
                  <a:pt x="15616" y="6463"/>
                  <a:pt x="15369" y="5927"/>
                </a:cubicBezTo>
                <a:cubicBezTo>
                  <a:pt x="15120" y="5390"/>
                  <a:pt x="14804" y="4916"/>
                  <a:pt x="14421" y="4501"/>
                </a:cubicBezTo>
                <a:cubicBezTo>
                  <a:pt x="14039" y="4086"/>
                  <a:pt x="13611" y="3727"/>
                  <a:pt x="13143" y="3419"/>
                </a:cubicBezTo>
                <a:cubicBezTo>
                  <a:pt x="12674" y="3112"/>
                  <a:pt x="12206" y="2877"/>
                  <a:pt x="11740" y="2719"/>
                </a:cubicBezTo>
                <a:cubicBezTo>
                  <a:pt x="11267" y="2510"/>
                  <a:pt x="10779" y="2366"/>
                  <a:pt x="10281" y="2281"/>
                </a:cubicBezTo>
                <a:cubicBezTo>
                  <a:pt x="9782" y="2202"/>
                  <a:pt x="9278" y="2160"/>
                  <a:pt x="8765" y="2160"/>
                </a:cubicBezTo>
                <a:moveTo>
                  <a:pt x="21599" y="11746"/>
                </a:moveTo>
                <a:cubicBezTo>
                  <a:pt x="21599" y="12429"/>
                  <a:pt x="21505" y="13075"/>
                  <a:pt x="21322" y="13671"/>
                </a:cubicBezTo>
                <a:cubicBezTo>
                  <a:pt x="21138" y="14273"/>
                  <a:pt x="20889" y="14829"/>
                  <a:pt x="20573" y="15340"/>
                </a:cubicBezTo>
                <a:cubicBezTo>
                  <a:pt x="20258" y="15854"/>
                  <a:pt x="19891" y="16323"/>
                  <a:pt x="19474" y="16746"/>
                </a:cubicBezTo>
                <a:cubicBezTo>
                  <a:pt x="19057" y="17172"/>
                  <a:pt x="18613" y="17542"/>
                  <a:pt x="18140" y="17856"/>
                </a:cubicBezTo>
                <a:cubicBezTo>
                  <a:pt x="18245" y="18505"/>
                  <a:pt x="18377" y="19030"/>
                  <a:pt x="18540" y="19440"/>
                </a:cubicBezTo>
                <a:cubicBezTo>
                  <a:pt x="18702" y="19841"/>
                  <a:pt x="18973" y="20275"/>
                  <a:pt x="19356" y="20736"/>
                </a:cubicBezTo>
                <a:cubicBezTo>
                  <a:pt x="19401" y="20789"/>
                  <a:pt x="19453" y="20857"/>
                  <a:pt x="19509" y="20930"/>
                </a:cubicBezTo>
                <a:cubicBezTo>
                  <a:pt x="19566" y="21007"/>
                  <a:pt x="19592" y="21091"/>
                  <a:pt x="19592" y="21182"/>
                </a:cubicBezTo>
                <a:cubicBezTo>
                  <a:pt x="19592" y="21326"/>
                  <a:pt x="19554" y="21430"/>
                  <a:pt x="19474" y="21498"/>
                </a:cubicBezTo>
                <a:cubicBezTo>
                  <a:pt x="19396" y="21568"/>
                  <a:pt x="19305" y="21599"/>
                  <a:pt x="19199" y="21599"/>
                </a:cubicBezTo>
                <a:cubicBezTo>
                  <a:pt x="19048" y="21599"/>
                  <a:pt x="18888" y="21571"/>
                  <a:pt x="18714" y="21526"/>
                </a:cubicBezTo>
                <a:cubicBezTo>
                  <a:pt x="18542" y="21472"/>
                  <a:pt x="18387" y="21433"/>
                  <a:pt x="18253" y="21396"/>
                </a:cubicBezTo>
                <a:cubicBezTo>
                  <a:pt x="16854" y="21026"/>
                  <a:pt x="15593" y="20329"/>
                  <a:pt x="14468" y="19301"/>
                </a:cubicBezTo>
                <a:cubicBezTo>
                  <a:pt x="14190" y="19338"/>
                  <a:pt x="13917" y="19369"/>
                  <a:pt x="13651" y="19394"/>
                </a:cubicBezTo>
                <a:cubicBezTo>
                  <a:pt x="13383" y="19423"/>
                  <a:pt x="13112" y="19439"/>
                  <a:pt x="12832" y="19439"/>
                </a:cubicBezTo>
                <a:cubicBezTo>
                  <a:pt x="11865" y="19439"/>
                  <a:pt x="10909" y="19293"/>
                  <a:pt x="9972" y="19002"/>
                </a:cubicBezTo>
                <a:cubicBezTo>
                  <a:pt x="9031" y="18717"/>
                  <a:pt x="8146" y="18279"/>
                  <a:pt x="7312" y="17692"/>
                </a:cubicBezTo>
                <a:lnTo>
                  <a:pt x="7616" y="17474"/>
                </a:lnTo>
                <a:cubicBezTo>
                  <a:pt x="8000" y="17531"/>
                  <a:pt x="8381" y="17559"/>
                  <a:pt x="8765" y="17559"/>
                </a:cubicBezTo>
                <a:cubicBezTo>
                  <a:pt x="10245" y="17559"/>
                  <a:pt x="11676" y="17279"/>
                  <a:pt x="13058" y="16720"/>
                </a:cubicBezTo>
                <a:cubicBezTo>
                  <a:pt x="13891" y="16387"/>
                  <a:pt x="14684" y="15935"/>
                  <a:pt x="15435" y="15374"/>
                </a:cubicBezTo>
                <a:cubicBezTo>
                  <a:pt x="16186" y="14812"/>
                  <a:pt x="16852" y="14148"/>
                  <a:pt x="17431" y="13380"/>
                </a:cubicBezTo>
                <a:cubicBezTo>
                  <a:pt x="18008" y="12618"/>
                  <a:pt x="18469" y="11759"/>
                  <a:pt x="18815" y="10814"/>
                </a:cubicBezTo>
                <a:cubicBezTo>
                  <a:pt x="19161" y="9865"/>
                  <a:pt x="19335" y="8831"/>
                  <a:pt x="19335" y="7702"/>
                </a:cubicBezTo>
                <a:cubicBezTo>
                  <a:pt x="19335" y="7332"/>
                  <a:pt x="19312" y="6957"/>
                  <a:pt x="19267" y="6567"/>
                </a:cubicBezTo>
                <a:cubicBezTo>
                  <a:pt x="19943" y="7216"/>
                  <a:pt x="20500" y="7979"/>
                  <a:pt x="20940" y="8854"/>
                </a:cubicBezTo>
                <a:cubicBezTo>
                  <a:pt x="21378" y="9727"/>
                  <a:pt x="21599" y="10692"/>
                  <a:pt x="21599" y="1174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" name="Freeform 2">
            <a:extLst>
              <a:ext uri="{FF2B5EF4-FFF2-40B4-BE49-F238E27FC236}">
                <a16:creationId xmlns:a16="http://schemas.microsoft.com/office/drawing/2014/main" id="{27A3167B-19AB-4308-973C-5790A8FE8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266" y="1631351"/>
            <a:ext cx="295378" cy="432000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B82FA3-043B-4BBE-9ED9-52DDED08C4DE}"/>
              </a:ext>
            </a:extLst>
          </p:cNvPr>
          <p:cNvSpPr txBox="1"/>
          <p:nvPr/>
        </p:nvSpPr>
        <p:spPr>
          <a:xfrm>
            <a:off x="2518994" y="3000029"/>
            <a:ext cx="2050500" cy="1031015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defTabSz="647570">
              <a:defRPr/>
            </a:pPr>
            <a:r>
              <a:rPr lang="en-US" sz="1100" dirty="0"/>
              <a:t>Set of video tutorials and explainers that introduce key aspects of the call and provide hints (to be published over summer).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7F7D87-76AA-412F-96CE-F9FCB876D6DC}"/>
              </a:ext>
            </a:extLst>
          </p:cNvPr>
          <p:cNvSpPr txBox="1"/>
          <p:nvPr/>
        </p:nvSpPr>
        <p:spPr>
          <a:xfrm>
            <a:off x="4577515" y="3000029"/>
            <a:ext cx="1985932" cy="1031015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defTabSz="647570">
              <a:defRPr/>
            </a:pPr>
            <a:r>
              <a:rPr lang="en-US" sz="1100" dirty="0"/>
              <a:t>A broad range of support and guidance will be offered by the national contact points in national languages.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BE069C-EF25-4963-800F-33BD53CB9E3F}"/>
              </a:ext>
            </a:extLst>
          </p:cNvPr>
          <p:cNvSpPr txBox="1"/>
          <p:nvPr/>
        </p:nvSpPr>
        <p:spPr>
          <a:xfrm>
            <a:off x="6567346" y="3000029"/>
            <a:ext cx="2221798" cy="1031015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defTabSz="647570">
              <a:defRPr/>
            </a:pPr>
            <a:r>
              <a:rPr lang="en-US" sz="1100" dirty="0"/>
              <a:t>Individual consultations will be offered to advise applicants on contents, communication, and finance issues after the </a:t>
            </a:r>
            <a:r>
              <a:rPr lang="en-US" sz="1100"/>
              <a:t>call launch.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4913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7">
            <a:extLst>
              <a:ext uri="{FF2B5EF4-FFF2-40B4-BE49-F238E27FC236}">
                <a16:creationId xmlns:a16="http://schemas.microsoft.com/office/drawing/2014/main" id="{64D5007B-387D-473C-A3A3-3977DDDF77CE}"/>
              </a:ext>
            </a:extLst>
          </p:cNvPr>
          <p:cNvSpPr/>
          <p:nvPr/>
        </p:nvSpPr>
        <p:spPr>
          <a:xfrm>
            <a:off x="378691" y="1145512"/>
            <a:ext cx="8386618" cy="2852476"/>
          </a:xfrm>
          <a:prstGeom prst="roundRect">
            <a:avLst>
              <a:gd name="adj" fmla="val 12275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algn="ctr">
              <a:spcBef>
                <a:spcPts val="600"/>
              </a:spcBef>
              <a:buClr>
                <a:schemeClr val="bg2"/>
              </a:buClr>
            </a:pPr>
            <a:r>
              <a:rPr lang="en-US" sz="3200" b="1" dirty="0">
                <a:solidFill>
                  <a:schemeClr val="bg2"/>
                </a:solidFill>
              </a:rPr>
              <a:t>To reduce the effects of borders </a:t>
            </a:r>
            <a:br>
              <a:rPr lang="en-US" sz="2800" dirty="0">
                <a:solidFill>
                  <a:schemeClr val="bg2"/>
                </a:solidFill>
              </a:rPr>
            </a:br>
            <a:r>
              <a:rPr lang="en-US" sz="2800" dirty="0">
                <a:solidFill>
                  <a:schemeClr val="bg2"/>
                </a:solidFill>
              </a:rPr>
              <a:t>on flows and functional linkages among central European regions, </a:t>
            </a:r>
            <a:r>
              <a:rPr lang="en-US" sz="3200" b="1" dirty="0">
                <a:solidFill>
                  <a:schemeClr val="bg2"/>
                </a:solidFill>
              </a:rPr>
              <a:t>for a more competitive and resilient central Europe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678E520-CA1D-45B4-958D-7810A9DAB10D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Call Objective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308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4" descr="A képen szöveg, térkép, atlasz, Világ látható&#10;&#10;Automatikusan generált leírás">
            <a:extLst>
              <a:ext uri="{FF2B5EF4-FFF2-40B4-BE49-F238E27FC236}">
                <a16:creationId xmlns:a16="http://schemas.microsoft.com/office/drawing/2014/main" id="{3B92072C-60CF-403D-ABF6-880E56BA1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7508572-0130-404C-B04F-DC8562EA2A6B}"/>
              </a:ext>
            </a:extLst>
          </p:cNvPr>
          <p:cNvSpPr txBox="1">
            <a:spLocks/>
          </p:cNvSpPr>
          <p:nvPr/>
        </p:nvSpPr>
        <p:spPr>
          <a:xfrm>
            <a:off x="0" y="175419"/>
            <a:ext cx="9144000" cy="514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   </a:t>
            </a:r>
            <a:r>
              <a:rPr kumimoji="0" lang="de-A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Why</a:t>
            </a: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? Border </a:t>
            </a:r>
            <a:r>
              <a:rPr lang="de-AT" cap="none" dirty="0">
                <a:solidFill>
                  <a:prstClr val="black"/>
                </a:solidFill>
              </a:rPr>
              <a:t>Density in CENTRAL EUROPE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62DD53-0F8C-44DF-9F88-370CDEC69067}"/>
              </a:ext>
            </a:extLst>
          </p:cNvPr>
          <p:cNvSpPr txBox="1"/>
          <p:nvPr/>
        </p:nvSpPr>
        <p:spPr>
          <a:xfrm>
            <a:off x="0" y="4891886"/>
            <a:ext cx="2613414" cy="200655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en-GB" sz="800" i="1" dirty="0">
                <a:solidFill>
                  <a:schemeClr val="bg1"/>
                </a:solidFill>
                <a:latin typeface="Trebuchet MS" pitchFamily="34" charset="0"/>
                <a:cs typeface="Raleway"/>
              </a:rPr>
              <a:t>Source: </a:t>
            </a:r>
            <a:r>
              <a:rPr lang="en-US" sz="800" i="1" dirty="0">
                <a:solidFill>
                  <a:schemeClr val="bg1"/>
                </a:solidFill>
                <a:latin typeface="Trebuchet MS" pitchFamily="34" charset="0"/>
                <a:cs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CESCI</a:t>
            </a:r>
            <a:endParaRPr lang="en-GB" sz="800" i="1" dirty="0">
              <a:solidFill>
                <a:schemeClr val="bg1"/>
              </a:solidFill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0563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862FC11F-257E-4BC4-960E-F8F1D653F283}"/>
              </a:ext>
            </a:extLst>
          </p:cNvPr>
          <p:cNvSpPr/>
          <p:nvPr/>
        </p:nvSpPr>
        <p:spPr>
          <a:xfrm>
            <a:off x="345009" y="1145525"/>
            <a:ext cx="939800" cy="933476"/>
          </a:xfrm>
          <a:prstGeom prst="flowChartConnector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BE49B6A0-61E4-482E-B673-1EDE610B70BD}"/>
              </a:ext>
            </a:extLst>
          </p:cNvPr>
          <p:cNvSpPr/>
          <p:nvPr/>
        </p:nvSpPr>
        <p:spPr>
          <a:xfrm>
            <a:off x="345009" y="2472148"/>
            <a:ext cx="939800" cy="933476"/>
          </a:xfrm>
          <a:prstGeom prst="flowChartConnector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5A3D2876-E70F-4D55-885B-0B4C692AFAFB}"/>
              </a:ext>
            </a:extLst>
          </p:cNvPr>
          <p:cNvSpPr/>
          <p:nvPr/>
        </p:nvSpPr>
        <p:spPr>
          <a:xfrm>
            <a:off x="345009" y="3859719"/>
            <a:ext cx="939800" cy="933476"/>
          </a:xfrm>
          <a:prstGeom prst="flowChartConnector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EA4B6EA4-3F37-492D-843E-B21C3BFCEFC6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/>
              <a:t>Negative Effects of Borders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6AE717-DCEA-4E11-9B3F-46837A0FD07C}"/>
              </a:ext>
            </a:extLst>
          </p:cNvPr>
          <p:cNvSpPr txBox="1">
            <a:spLocks/>
          </p:cNvSpPr>
          <p:nvPr/>
        </p:nvSpPr>
        <p:spPr>
          <a:xfrm>
            <a:off x="1655180" y="1235176"/>
            <a:ext cx="6759615" cy="7425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8792"/>
              </a:buClr>
              <a:buSzPct val="80000"/>
              <a:buFontTx/>
              <a:buNone/>
              <a:tabLst/>
              <a:defRPr/>
            </a:pPr>
            <a:r>
              <a:rPr kumimoji="0" lang="de-A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Lower Growth</a:t>
            </a:r>
            <a:endParaRPr lang="en-DE" sz="2000" b="1" dirty="0">
              <a:solidFill>
                <a:srgbClr val="000000"/>
              </a:solidFill>
            </a:endParaRPr>
          </a:p>
          <a:p>
            <a:pPr lvl="0">
              <a:buClr>
                <a:srgbClr val="708792"/>
              </a:buClr>
            </a:pPr>
            <a:r>
              <a:rPr lang="en-US" sz="1600" dirty="0">
                <a:solidFill>
                  <a:srgbClr val="000000"/>
                </a:solidFill>
              </a:rPr>
              <a:t>It is estimated that, at the European level, the costs of border obstacles add up to 458 billion euros, which accounts for </a:t>
            </a:r>
            <a:r>
              <a:rPr lang="en-US" sz="1600" b="1" dirty="0">
                <a:solidFill>
                  <a:srgbClr val="000000"/>
                </a:solidFill>
              </a:rPr>
              <a:t>3% of European GDP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id="{0416F3BB-06B6-4FA2-9B9D-6CE021AF8B22}"/>
              </a:ext>
            </a:extLst>
          </p:cNvPr>
          <p:cNvSpPr>
            <a:spLocks/>
          </p:cNvSpPr>
          <p:nvPr/>
        </p:nvSpPr>
        <p:spPr bwMode="auto">
          <a:xfrm>
            <a:off x="528732" y="4058556"/>
            <a:ext cx="572355" cy="53580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708" y="14020"/>
                </a:moveTo>
                <a:cubicBezTo>
                  <a:pt x="20951" y="14020"/>
                  <a:pt x="21161" y="14125"/>
                  <a:pt x="21335" y="14334"/>
                </a:cubicBezTo>
                <a:cubicBezTo>
                  <a:pt x="21511" y="14548"/>
                  <a:pt x="21599" y="14810"/>
                  <a:pt x="21599" y="15115"/>
                </a:cubicBezTo>
                <a:lnTo>
                  <a:pt x="21599" y="20504"/>
                </a:lnTo>
                <a:cubicBezTo>
                  <a:pt x="21599" y="20815"/>
                  <a:pt x="21511" y="21071"/>
                  <a:pt x="21335" y="21285"/>
                </a:cubicBezTo>
                <a:cubicBezTo>
                  <a:pt x="21161" y="21494"/>
                  <a:pt x="20951" y="21599"/>
                  <a:pt x="20708" y="21599"/>
                </a:cubicBezTo>
                <a:lnTo>
                  <a:pt x="16197" y="21599"/>
                </a:lnTo>
                <a:cubicBezTo>
                  <a:pt x="15940" y="21599"/>
                  <a:pt x="15729" y="21494"/>
                  <a:pt x="15563" y="21285"/>
                </a:cubicBezTo>
                <a:cubicBezTo>
                  <a:pt x="15399" y="21071"/>
                  <a:pt x="15316" y="20815"/>
                  <a:pt x="15316" y="20504"/>
                </a:cubicBezTo>
                <a:lnTo>
                  <a:pt x="15316" y="15115"/>
                </a:lnTo>
                <a:cubicBezTo>
                  <a:pt x="15316" y="14810"/>
                  <a:pt x="15399" y="14548"/>
                  <a:pt x="15570" y="14334"/>
                </a:cubicBezTo>
                <a:cubicBezTo>
                  <a:pt x="15737" y="14125"/>
                  <a:pt x="15945" y="14020"/>
                  <a:pt x="16197" y="14020"/>
                </a:cubicBezTo>
                <a:lnTo>
                  <a:pt x="17788" y="14020"/>
                </a:lnTo>
                <a:lnTo>
                  <a:pt x="17788" y="11869"/>
                </a:lnTo>
                <a:cubicBezTo>
                  <a:pt x="17788" y="11699"/>
                  <a:pt x="17707" y="11610"/>
                  <a:pt x="17543" y="11602"/>
                </a:cubicBezTo>
                <a:lnTo>
                  <a:pt x="11473" y="11602"/>
                </a:lnTo>
                <a:lnTo>
                  <a:pt x="11473" y="14019"/>
                </a:lnTo>
                <a:lnTo>
                  <a:pt x="13054" y="14019"/>
                </a:lnTo>
                <a:cubicBezTo>
                  <a:pt x="13296" y="14019"/>
                  <a:pt x="13507" y="14125"/>
                  <a:pt x="13681" y="14334"/>
                </a:cubicBezTo>
                <a:cubicBezTo>
                  <a:pt x="13857" y="14548"/>
                  <a:pt x="13945" y="14810"/>
                  <a:pt x="13945" y="15115"/>
                </a:cubicBezTo>
                <a:lnTo>
                  <a:pt x="13945" y="20504"/>
                </a:lnTo>
                <a:cubicBezTo>
                  <a:pt x="13945" y="20815"/>
                  <a:pt x="13857" y="21071"/>
                  <a:pt x="13681" y="21285"/>
                </a:cubicBezTo>
                <a:cubicBezTo>
                  <a:pt x="13507" y="21494"/>
                  <a:pt x="13296" y="21599"/>
                  <a:pt x="13054" y="21599"/>
                </a:cubicBezTo>
                <a:lnTo>
                  <a:pt x="8543" y="21599"/>
                </a:lnTo>
                <a:cubicBezTo>
                  <a:pt x="8298" y="21599"/>
                  <a:pt x="8090" y="21494"/>
                  <a:pt x="7913" y="21285"/>
                </a:cubicBezTo>
                <a:cubicBezTo>
                  <a:pt x="7740" y="21071"/>
                  <a:pt x="7651" y="20815"/>
                  <a:pt x="7651" y="20504"/>
                </a:cubicBezTo>
                <a:lnTo>
                  <a:pt x="7651" y="15115"/>
                </a:lnTo>
                <a:cubicBezTo>
                  <a:pt x="7651" y="14810"/>
                  <a:pt x="7740" y="14548"/>
                  <a:pt x="7913" y="14334"/>
                </a:cubicBezTo>
                <a:cubicBezTo>
                  <a:pt x="8090" y="14125"/>
                  <a:pt x="8298" y="14019"/>
                  <a:pt x="8543" y="14019"/>
                </a:cubicBezTo>
                <a:lnTo>
                  <a:pt x="10124" y="14019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1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1" y="14020"/>
                  <a:pt x="5874" y="14125"/>
                  <a:pt x="6053" y="14334"/>
                </a:cubicBezTo>
                <a:cubicBezTo>
                  <a:pt x="6229" y="14548"/>
                  <a:pt x="6315" y="14810"/>
                  <a:pt x="6315" y="15115"/>
                </a:cubicBezTo>
                <a:lnTo>
                  <a:pt x="6315" y="20504"/>
                </a:lnTo>
                <a:cubicBezTo>
                  <a:pt x="6315" y="20815"/>
                  <a:pt x="6229" y="21071"/>
                  <a:pt x="6053" y="21285"/>
                </a:cubicBezTo>
                <a:cubicBezTo>
                  <a:pt x="5877" y="21494"/>
                  <a:pt x="5664" y="21599"/>
                  <a:pt x="5402" y="21599"/>
                </a:cubicBezTo>
                <a:lnTo>
                  <a:pt x="913" y="21599"/>
                </a:lnTo>
                <a:cubicBezTo>
                  <a:pt x="658" y="21599"/>
                  <a:pt x="440" y="21494"/>
                  <a:pt x="261" y="21285"/>
                </a:cubicBezTo>
                <a:cubicBezTo>
                  <a:pt x="88" y="21071"/>
                  <a:pt x="0" y="20815"/>
                  <a:pt x="0" y="20504"/>
                </a:cubicBezTo>
                <a:lnTo>
                  <a:pt x="0" y="15115"/>
                </a:lnTo>
                <a:cubicBezTo>
                  <a:pt x="0" y="14810"/>
                  <a:pt x="88" y="14548"/>
                  <a:pt x="261" y="14334"/>
                </a:cubicBezTo>
                <a:cubicBezTo>
                  <a:pt x="438" y="14125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1"/>
                  <a:pt x="2942" y="10544"/>
                </a:cubicBezTo>
                <a:cubicBezTo>
                  <a:pt x="3253" y="10180"/>
                  <a:pt x="3622" y="9997"/>
                  <a:pt x="4053" y="9997"/>
                </a:cubicBezTo>
                <a:lnTo>
                  <a:pt x="10121" y="9997"/>
                </a:lnTo>
                <a:lnTo>
                  <a:pt x="10121" y="7550"/>
                </a:lnTo>
                <a:lnTo>
                  <a:pt x="8540" y="7550"/>
                </a:lnTo>
                <a:cubicBezTo>
                  <a:pt x="8295" y="7550"/>
                  <a:pt x="8087" y="7450"/>
                  <a:pt x="7911" y="7248"/>
                </a:cubicBezTo>
                <a:cubicBezTo>
                  <a:pt x="7737" y="7045"/>
                  <a:pt x="7649" y="6789"/>
                  <a:pt x="7649" y="6484"/>
                </a:cubicBezTo>
                <a:lnTo>
                  <a:pt x="7649" y="1066"/>
                </a:lnTo>
                <a:cubicBezTo>
                  <a:pt x="7649" y="775"/>
                  <a:pt x="7737" y="522"/>
                  <a:pt x="7911" y="314"/>
                </a:cubicBezTo>
                <a:cubicBezTo>
                  <a:pt x="8087" y="102"/>
                  <a:pt x="8295" y="0"/>
                  <a:pt x="8540" y="0"/>
                </a:cubicBezTo>
                <a:lnTo>
                  <a:pt x="13052" y="0"/>
                </a:lnTo>
                <a:cubicBezTo>
                  <a:pt x="13294" y="0"/>
                  <a:pt x="13504" y="102"/>
                  <a:pt x="13678" y="314"/>
                </a:cubicBezTo>
                <a:cubicBezTo>
                  <a:pt x="13854" y="522"/>
                  <a:pt x="13943" y="775"/>
                  <a:pt x="13943" y="1066"/>
                </a:cubicBezTo>
                <a:lnTo>
                  <a:pt x="13943" y="6484"/>
                </a:lnTo>
                <a:cubicBezTo>
                  <a:pt x="13943" y="6789"/>
                  <a:pt x="13854" y="7045"/>
                  <a:pt x="13678" y="7248"/>
                </a:cubicBezTo>
                <a:cubicBezTo>
                  <a:pt x="13504" y="7450"/>
                  <a:pt x="13294" y="7550"/>
                  <a:pt x="13052" y="7550"/>
                </a:cubicBezTo>
                <a:lnTo>
                  <a:pt x="11470" y="7550"/>
                </a:lnTo>
                <a:lnTo>
                  <a:pt x="11470" y="9997"/>
                </a:lnTo>
                <a:lnTo>
                  <a:pt x="17541" y="9997"/>
                </a:lnTo>
                <a:cubicBezTo>
                  <a:pt x="17969" y="9997"/>
                  <a:pt x="18339" y="10177"/>
                  <a:pt x="18652" y="10538"/>
                </a:cubicBezTo>
                <a:cubicBezTo>
                  <a:pt x="18966" y="10899"/>
                  <a:pt x="19122" y="11343"/>
                  <a:pt x="19122" y="11869"/>
                </a:cubicBezTo>
                <a:lnTo>
                  <a:pt x="19122" y="14020"/>
                </a:lnTo>
                <a:lnTo>
                  <a:pt x="20708" y="14020"/>
                </a:lnTo>
                <a:close/>
              </a:path>
            </a:pathLst>
          </a:custGeom>
          <a:solidFill>
            <a:srgbClr val="708792"/>
          </a:solidFill>
          <a:ln>
            <a:noFill/>
          </a:ln>
          <a:effectLst/>
        </p:spPr>
        <p:txBody>
          <a:bodyPr lIns="76184" tIns="76184" rIns="76184" bIns="76184" anchor="ctr"/>
          <a:lstStyle/>
          <a:p>
            <a:pPr marL="0" marR="0" lvl="0" indent="0" defTabSz="6856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9" name="AutoShape 82">
            <a:extLst>
              <a:ext uri="{FF2B5EF4-FFF2-40B4-BE49-F238E27FC236}">
                <a16:creationId xmlns:a16="http://schemas.microsoft.com/office/drawing/2014/main" id="{BC2AA859-E880-4C55-B248-6C03A2A9FE7F}"/>
              </a:ext>
            </a:extLst>
          </p:cNvPr>
          <p:cNvSpPr>
            <a:spLocks/>
          </p:cNvSpPr>
          <p:nvPr/>
        </p:nvSpPr>
        <p:spPr bwMode="auto">
          <a:xfrm>
            <a:off x="522504" y="2664970"/>
            <a:ext cx="578583" cy="51450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rgbClr val="708792"/>
          </a:solidFill>
          <a:ln>
            <a:noFill/>
          </a:ln>
          <a:effectLst/>
        </p:spPr>
        <p:txBody>
          <a:bodyPr lIns="76184" tIns="76184" rIns="76184" bIns="76184" anchor="ctr"/>
          <a:lstStyle/>
          <a:p>
            <a:pPr marL="0" marR="0" lvl="0" indent="0" defTabSz="6856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3879168-2226-464D-B534-6A303D9CF819}"/>
              </a:ext>
            </a:extLst>
          </p:cNvPr>
          <p:cNvSpPr txBox="1">
            <a:spLocks/>
          </p:cNvSpPr>
          <p:nvPr/>
        </p:nvSpPr>
        <p:spPr>
          <a:xfrm>
            <a:off x="1655180" y="2522980"/>
            <a:ext cx="6759615" cy="10824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708792"/>
              </a:buClr>
            </a:pPr>
            <a:r>
              <a:rPr lang="de-AT" sz="2000" b="1" dirty="0">
                <a:solidFill>
                  <a:srgbClr val="000000"/>
                </a:solidFill>
              </a:rPr>
              <a:t>Lower Employment</a:t>
            </a:r>
            <a:endParaRPr lang="en-DE" sz="2000" b="1" dirty="0">
              <a:solidFill>
                <a:srgbClr val="000000"/>
              </a:solidFill>
            </a:endParaRPr>
          </a:p>
          <a:p>
            <a:pPr lvl="0">
              <a:buClr>
                <a:srgbClr val="708792"/>
              </a:buClr>
            </a:pPr>
            <a:r>
              <a:rPr lang="en-US" sz="1600" dirty="0">
                <a:solidFill>
                  <a:srgbClr val="000000"/>
                </a:solidFill>
              </a:rPr>
              <a:t>It also means losing more than 6 million jobs, which is </a:t>
            </a:r>
            <a:r>
              <a:rPr lang="en-US" sz="1600" b="1" dirty="0">
                <a:solidFill>
                  <a:srgbClr val="000000"/>
                </a:solidFill>
              </a:rPr>
              <a:t>3% of European employment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DE" sz="1600" dirty="0">
              <a:solidFill>
                <a:srgbClr val="000000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19ED2A2-BDBB-417A-8580-7F0524D8740D}"/>
              </a:ext>
            </a:extLst>
          </p:cNvPr>
          <p:cNvSpPr txBox="1">
            <a:spLocks/>
          </p:cNvSpPr>
          <p:nvPr/>
        </p:nvSpPr>
        <p:spPr>
          <a:xfrm>
            <a:off x="1655179" y="3892969"/>
            <a:ext cx="6759615" cy="1068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08792"/>
              </a:buClr>
              <a:buSzPct val="80000"/>
              <a:buFontTx/>
              <a:buNone/>
              <a:tabLst/>
              <a:defRPr/>
            </a:pPr>
            <a:r>
              <a:rPr lang="de-AT" sz="2000" b="1" dirty="0">
                <a:solidFill>
                  <a:srgbClr val="000000"/>
                </a:solidFill>
              </a:rPr>
              <a:t>Lower Efficiency</a:t>
            </a:r>
            <a:endParaRPr lang="en-DE" sz="2000" b="1" dirty="0">
              <a:solidFill>
                <a:srgbClr val="000000"/>
              </a:solidFill>
            </a:endParaRPr>
          </a:p>
          <a:p>
            <a:pPr lvl="0">
              <a:buClr>
                <a:srgbClr val="708792"/>
              </a:buClr>
            </a:pPr>
            <a:r>
              <a:rPr lang="en-US" sz="1600" dirty="0">
                <a:solidFill>
                  <a:srgbClr val="000000"/>
                </a:solidFill>
              </a:rPr>
              <a:t>Solutions for shared challenges often remain at the local level, and do not unfold their full potential for the central Europe area.</a:t>
            </a:r>
            <a:endParaRPr lang="en-DE" sz="1600" dirty="0">
              <a:solidFill>
                <a:srgbClr val="000000"/>
              </a:solidFill>
            </a:endParaRPr>
          </a:p>
        </p:txBody>
      </p:sp>
      <p:sp>
        <p:nvSpPr>
          <p:cNvPr id="14" name="Freeform 111">
            <a:extLst>
              <a:ext uri="{FF2B5EF4-FFF2-40B4-BE49-F238E27FC236}">
                <a16:creationId xmlns:a16="http://schemas.microsoft.com/office/drawing/2014/main" id="{E77AF1DF-DAFD-4CEE-A9B7-1A47B0B9D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40" y="1314144"/>
            <a:ext cx="547309" cy="597391"/>
          </a:xfrm>
          <a:custGeom>
            <a:avLst/>
            <a:gdLst>
              <a:gd name="T0" fmla="*/ 346 w 355"/>
              <a:gd name="T1" fmla="*/ 283 h 435"/>
              <a:gd name="T2" fmla="*/ 346 w 355"/>
              <a:gd name="T3" fmla="*/ 283 h 435"/>
              <a:gd name="T4" fmla="*/ 178 w 355"/>
              <a:gd name="T5" fmla="*/ 345 h 435"/>
              <a:gd name="T6" fmla="*/ 9 w 355"/>
              <a:gd name="T7" fmla="*/ 283 h 435"/>
              <a:gd name="T8" fmla="*/ 0 w 355"/>
              <a:gd name="T9" fmla="*/ 283 h 435"/>
              <a:gd name="T10" fmla="*/ 0 w 355"/>
              <a:gd name="T11" fmla="*/ 336 h 435"/>
              <a:gd name="T12" fmla="*/ 178 w 355"/>
              <a:gd name="T13" fmla="*/ 434 h 435"/>
              <a:gd name="T14" fmla="*/ 354 w 355"/>
              <a:gd name="T15" fmla="*/ 336 h 435"/>
              <a:gd name="T16" fmla="*/ 354 w 355"/>
              <a:gd name="T17" fmla="*/ 283 h 435"/>
              <a:gd name="T18" fmla="*/ 346 w 355"/>
              <a:gd name="T19" fmla="*/ 283 h 435"/>
              <a:gd name="T20" fmla="*/ 346 w 355"/>
              <a:gd name="T21" fmla="*/ 160 h 435"/>
              <a:gd name="T22" fmla="*/ 346 w 355"/>
              <a:gd name="T23" fmla="*/ 160 h 435"/>
              <a:gd name="T24" fmla="*/ 178 w 355"/>
              <a:gd name="T25" fmla="*/ 213 h 435"/>
              <a:gd name="T26" fmla="*/ 9 w 355"/>
              <a:gd name="T27" fmla="*/ 160 h 435"/>
              <a:gd name="T28" fmla="*/ 0 w 355"/>
              <a:gd name="T29" fmla="*/ 160 h 435"/>
              <a:gd name="T30" fmla="*/ 0 w 355"/>
              <a:gd name="T31" fmla="*/ 222 h 435"/>
              <a:gd name="T32" fmla="*/ 178 w 355"/>
              <a:gd name="T33" fmla="*/ 292 h 435"/>
              <a:gd name="T34" fmla="*/ 354 w 355"/>
              <a:gd name="T35" fmla="*/ 222 h 435"/>
              <a:gd name="T36" fmla="*/ 354 w 355"/>
              <a:gd name="T37" fmla="*/ 160 h 435"/>
              <a:gd name="T38" fmla="*/ 346 w 355"/>
              <a:gd name="T39" fmla="*/ 160 h 435"/>
              <a:gd name="T40" fmla="*/ 178 w 355"/>
              <a:gd name="T41" fmla="*/ 0 h 435"/>
              <a:gd name="T42" fmla="*/ 178 w 355"/>
              <a:gd name="T43" fmla="*/ 0 h 435"/>
              <a:gd name="T44" fmla="*/ 0 w 355"/>
              <a:gd name="T45" fmla="*/ 62 h 435"/>
              <a:gd name="T46" fmla="*/ 0 w 355"/>
              <a:gd name="T47" fmla="*/ 97 h 435"/>
              <a:gd name="T48" fmla="*/ 178 w 355"/>
              <a:gd name="T49" fmla="*/ 160 h 435"/>
              <a:gd name="T50" fmla="*/ 354 w 355"/>
              <a:gd name="T51" fmla="*/ 97 h 435"/>
              <a:gd name="T52" fmla="*/ 354 w 355"/>
              <a:gd name="T53" fmla="*/ 62 h 435"/>
              <a:gd name="T54" fmla="*/ 178 w 355"/>
              <a:gd name="T55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rgbClr val="70879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3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cmd cmd="playFrom(0.0)">
              <p:cBhvr>
                <p:cTn id="34"/>
                <p:tgtEl>
                  <p:sldTgt/>
                </p:tgtEl>
              </p:cBhvr>
            </p:cmd>
          </p:childTnLst>
        </p:cTn>
      </p:par>
    </p:tnLst>
    <p:bldLst>
      <p:bldP spid="26" grpId="0" animBg="1"/>
      <p:bldP spid="25" grpId="0" animBg="1"/>
      <p:bldP spid="24" grpId="0" animBg="1"/>
      <p:bldP spid="15" grpId="0"/>
      <p:bldP spid="17" grpId="0" animBg="1"/>
      <p:bldP spid="19" grpId="0" animBg="1"/>
      <p:bldP spid="10" grpId="0"/>
      <p:bldP spid="11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1">
            <a:extLst>
              <a:ext uri="{FF2B5EF4-FFF2-40B4-BE49-F238E27FC236}">
                <a16:creationId xmlns:a16="http://schemas.microsoft.com/office/drawing/2014/main" id="{3DD7A790-C075-4EC6-B50A-3EEC33ED9D84}"/>
              </a:ext>
            </a:extLst>
          </p:cNvPr>
          <p:cNvSpPr txBox="1">
            <a:spLocks/>
          </p:cNvSpPr>
          <p:nvPr/>
        </p:nvSpPr>
        <p:spPr>
          <a:xfrm>
            <a:off x="242048" y="154181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>
                <a:solidFill>
                  <a:prstClr val="black"/>
                </a:solidFill>
              </a:rPr>
              <a:t>How Interreg Addresses Border Effects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6071EF8-CBFF-47E0-82E2-02CB5A8FD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2" t="1808" r="3370" b="23144"/>
          <a:stretch/>
        </p:blipFill>
        <p:spPr>
          <a:xfrm>
            <a:off x="4691174" y="1193473"/>
            <a:ext cx="4194214" cy="3445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B24C8C-E524-40B8-9256-9DE6DA7DC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14" y="1183948"/>
            <a:ext cx="4205810" cy="3454887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F3E8FCA-A4AB-48F0-8ECD-65EEFE86A720}"/>
              </a:ext>
            </a:extLst>
          </p:cNvPr>
          <p:cNvSpPr txBox="1">
            <a:spLocks/>
          </p:cNvSpPr>
          <p:nvPr/>
        </p:nvSpPr>
        <p:spPr>
          <a:xfrm>
            <a:off x="218661" y="607567"/>
            <a:ext cx="8557591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Cross-</a:t>
            </a:r>
            <a:r>
              <a:rPr kumimoji="0" lang="de-AT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border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 </a:t>
            </a:r>
            <a:r>
              <a:rPr kumimoji="0" lang="de-AT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cooperation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 in CE</a:t>
            </a: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		      </a:t>
            </a:r>
            <a:r>
              <a:rPr lang="de-AT" sz="1400" cap="none" dirty="0">
                <a:solidFill>
                  <a:prstClr val="black"/>
                </a:solidFill>
              </a:rPr>
              <a:t>  Interreg CE transnational </a:t>
            </a:r>
            <a:r>
              <a:rPr lang="de-AT" sz="1400" cap="none" dirty="0" err="1">
                <a:solidFill>
                  <a:prstClr val="black"/>
                </a:solidFill>
              </a:rPr>
              <a:t>cooperation</a:t>
            </a:r>
            <a:endParaRPr kumimoji="0" lang="en-US" sz="14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B894866-BA0E-44A6-85EC-15DC634E5845}"/>
              </a:ext>
            </a:extLst>
          </p:cNvPr>
          <p:cNvSpPr txBox="1">
            <a:spLocks/>
          </p:cNvSpPr>
          <p:nvPr/>
        </p:nvSpPr>
        <p:spPr>
          <a:xfrm>
            <a:off x="343283" y="1604169"/>
            <a:ext cx="8457434" cy="1935162"/>
          </a:xfrm>
          <a:prstGeom prst="rect">
            <a:avLst/>
          </a:prstGeom>
        </p:spPr>
        <p:txBody>
          <a:bodyPr/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bg2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18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Through funding </a:t>
            </a:r>
            <a:r>
              <a:rPr lang="en-US" sz="3600" b="1" dirty="0"/>
              <a:t>capitalisation projects that leverage synergies </a:t>
            </a:r>
            <a:r>
              <a:rPr lang="en-US" sz="3600" dirty="0"/>
              <a:t>by breaking the silos between Interreg strands</a:t>
            </a:r>
            <a:endParaRPr lang="en-GB" sz="36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F5287BB-392C-46A9-AE70-277CD089C6A0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How</a:t>
            </a: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de-AT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the</a:t>
            </a: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Call will </a:t>
            </a:r>
            <a:r>
              <a:rPr kumimoji="0" lang="de-AT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Increase</a:t>
            </a:r>
            <a:r>
              <a:rPr kumimoji="0" lang="de-A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Impact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545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48435" y="-43964"/>
            <a:ext cx="2787397" cy="5188571"/>
            <a:chOff x="0" y="0"/>
            <a:chExt cx="1463880" cy="27249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880" cy="2724924"/>
            </a:xfrm>
            <a:custGeom>
              <a:avLst/>
              <a:gdLst/>
              <a:ahLst/>
              <a:cxnLst/>
              <a:rect l="l" t="t" r="r" b="b"/>
              <a:pathLst>
                <a:path w="1463880" h="2724924">
                  <a:moveTo>
                    <a:pt x="0" y="0"/>
                  </a:moveTo>
                  <a:lnTo>
                    <a:pt x="1463880" y="0"/>
                  </a:lnTo>
                  <a:lnTo>
                    <a:pt x="1463880" y="2724924"/>
                  </a:lnTo>
                  <a:lnTo>
                    <a:pt x="0" y="2724924"/>
                  </a:lnTo>
                  <a:close/>
                </a:path>
              </a:pathLst>
            </a:custGeom>
            <a:solidFill>
              <a:srgbClr val="D7E0E6">
                <a:alpha val="29804"/>
              </a:srgbClr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38948" y="0"/>
            <a:ext cx="3834559" cy="5143500"/>
            <a:chOff x="0" y="0"/>
            <a:chExt cx="2013827" cy="27012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13827" cy="2701254"/>
            </a:xfrm>
            <a:custGeom>
              <a:avLst/>
              <a:gdLst/>
              <a:ahLst/>
              <a:cxnLst/>
              <a:rect l="l" t="t" r="r" b="b"/>
              <a:pathLst>
                <a:path w="2013827" h="2701254">
                  <a:moveTo>
                    <a:pt x="0" y="0"/>
                  </a:moveTo>
                  <a:lnTo>
                    <a:pt x="2013827" y="0"/>
                  </a:lnTo>
                  <a:lnTo>
                    <a:pt x="2013827" y="2701254"/>
                  </a:lnTo>
                  <a:lnTo>
                    <a:pt x="0" y="2701254"/>
                  </a:lnTo>
                  <a:close/>
                </a:path>
              </a:pathLst>
            </a:custGeom>
            <a:solidFill>
              <a:srgbClr val="7C96A8">
                <a:alpha val="29804"/>
              </a:srgbClr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1328420" y="1519145"/>
            <a:ext cx="638367" cy="3226907"/>
            <a:chOff x="0" y="0"/>
            <a:chExt cx="2354580" cy="11902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53310" cy="11902269"/>
            </a:xfrm>
            <a:custGeom>
              <a:avLst/>
              <a:gdLst/>
              <a:ahLst/>
              <a:cxnLst/>
              <a:rect l="l" t="t" r="r" b="b"/>
              <a:pathLst>
                <a:path w="2353310" h="11902269">
                  <a:moveTo>
                    <a:pt x="784860" y="11834958"/>
                  </a:moveTo>
                  <a:cubicBezTo>
                    <a:pt x="905510" y="11875598"/>
                    <a:pt x="1042670" y="11902269"/>
                    <a:pt x="1177290" y="11902269"/>
                  </a:cubicBezTo>
                  <a:cubicBezTo>
                    <a:pt x="1311910" y="11902269"/>
                    <a:pt x="1441450" y="11879408"/>
                    <a:pt x="1560830" y="11838769"/>
                  </a:cubicBezTo>
                  <a:cubicBezTo>
                    <a:pt x="1563370" y="11837498"/>
                    <a:pt x="1565910" y="11837498"/>
                    <a:pt x="1568450" y="11836229"/>
                  </a:cubicBezTo>
                  <a:cubicBezTo>
                    <a:pt x="2016760" y="11673669"/>
                    <a:pt x="2346960" y="11244408"/>
                    <a:pt x="2353310" y="1071496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706745"/>
                  </a:lnTo>
                  <a:cubicBezTo>
                    <a:pt x="6350" y="11246948"/>
                    <a:pt x="331470" y="11676208"/>
                    <a:pt x="784860" y="11834958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328420" y="261193"/>
            <a:ext cx="638367" cy="3226907"/>
            <a:chOff x="0" y="0"/>
            <a:chExt cx="2354580" cy="119022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53310" cy="11902269"/>
            </a:xfrm>
            <a:custGeom>
              <a:avLst/>
              <a:gdLst/>
              <a:ahLst/>
              <a:cxnLst/>
              <a:rect l="l" t="t" r="r" b="b"/>
              <a:pathLst>
                <a:path w="2353310" h="11902269">
                  <a:moveTo>
                    <a:pt x="784860" y="11834958"/>
                  </a:moveTo>
                  <a:cubicBezTo>
                    <a:pt x="905510" y="11875598"/>
                    <a:pt x="1042670" y="11902269"/>
                    <a:pt x="1177290" y="11902269"/>
                  </a:cubicBezTo>
                  <a:cubicBezTo>
                    <a:pt x="1311910" y="11902269"/>
                    <a:pt x="1441450" y="11879408"/>
                    <a:pt x="1560830" y="11838769"/>
                  </a:cubicBezTo>
                  <a:cubicBezTo>
                    <a:pt x="1563370" y="11837498"/>
                    <a:pt x="1565910" y="11837498"/>
                    <a:pt x="1568450" y="11836229"/>
                  </a:cubicBezTo>
                  <a:cubicBezTo>
                    <a:pt x="2016760" y="11673669"/>
                    <a:pt x="2346960" y="11244408"/>
                    <a:pt x="2353310" y="1071496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706745"/>
                  </a:lnTo>
                  <a:cubicBezTo>
                    <a:pt x="6350" y="11246948"/>
                    <a:pt x="331470" y="11676208"/>
                    <a:pt x="784860" y="11834958"/>
                  </a:cubicBezTo>
                  <a:close/>
                </a:path>
              </a:pathLst>
            </a:custGeom>
            <a:solidFill>
              <a:srgbClr val="C3D3D7"/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328420" y="2805200"/>
            <a:ext cx="638367" cy="3226907"/>
            <a:chOff x="0" y="0"/>
            <a:chExt cx="2354580" cy="11902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3310" cy="11902269"/>
            </a:xfrm>
            <a:custGeom>
              <a:avLst/>
              <a:gdLst/>
              <a:ahLst/>
              <a:cxnLst/>
              <a:rect l="l" t="t" r="r" b="b"/>
              <a:pathLst>
                <a:path w="2353310" h="11902269">
                  <a:moveTo>
                    <a:pt x="784860" y="11834958"/>
                  </a:moveTo>
                  <a:cubicBezTo>
                    <a:pt x="905510" y="11875598"/>
                    <a:pt x="1042670" y="11902269"/>
                    <a:pt x="1177290" y="11902269"/>
                  </a:cubicBezTo>
                  <a:cubicBezTo>
                    <a:pt x="1311910" y="11902269"/>
                    <a:pt x="1441450" y="11879408"/>
                    <a:pt x="1560830" y="11838769"/>
                  </a:cubicBezTo>
                  <a:cubicBezTo>
                    <a:pt x="1563370" y="11837498"/>
                    <a:pt x="1565910" y="11837498"/>
                    <a:pt x="1568450" y="11836229"/>
                  </a:cubicBezTo>
                  <a:cubicBezTo>
                    <a:pt x="2016760" y="11673669"/>
                    <a:pt x="2346960" y="11244408"/>
                    <a:pt x="2353310" y="1071496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706745"/>
                  </a:lnTo>
                  <a:cubicBezTo>
                    <a:pt x="6350" y="11246948"/>
                    <a:pt x="331470" y="11676208"/>
                    <a:pt x="784860" y="11834958"/>
                  </a:cubicBezTo>
                  <a:close/>
                </a:path>
              </a:pathLst>
            </a:custGeom>
            <a:solidFill>
              <a:srgbClr val="7C96A8"/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sp>
        <p:nvSpPr>
          <p:cNvPr id="12" name="AutoShape 12"/>
          <p:cNvSpPr/>
          <p:nvPr/>
        </p:nvSpPr>
        <p:spPr>
          <a:xfrm>
            <a:off x="2080644" y="3106623"/>
            <a:ext cx="1032463" cy="0"/>
          </a:xfrm>
          <a:prstGeom prst="line">
            <a:avLst/>
          </a:prstGeom>
          <a:ln w="76200" cap="rnd">
            <a:solidFill>
              <a:srgbClr val="7C96A8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6373492" y="0"/>
            <a:ext cx="2787397" cy="5143501"/>
            <a:chOff x="0" y="0"/>
            <a:chExt cx="1561991" cy="270125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1991" cy="2701254"/>
            </a:xfrm>
            <a:custGeom>
              <a:avLst/>
              <a:gdLst/>
              <a:ahLst/>
              <a:cxnLst/>
              <a:rect l="l" t="t" r="r" b="b"/>
              <a:pathLst>
                <a:path w="1561991" h="2756334">
                  <a:moveTo>
                    <a:pt x="0" y="0"/>
                  </a:moveTo>
                  <a:lnTo>
                    <a:pt x="1561991" y="0"/>
                  </a:lnTo>
                  <a:lnTo>
                    <a:pt x="1561991" y="2756334"/>
                  </a:lnTo>
                  <a:lnTo>
                    <a:pt x="0" y="2756334"/>
                  </a:lnTo>
                  <a:close/>
                </a:path>
              </a:pathLst>
            </a:custGeom>
            <a:solidFill>
              <a:srgbClr val="7C96A8">
                <a:alpha val="58824"/>
              </a:srgbClr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26269" y="2858842"/>
            <a:ext cx="2090023" cy="540230"/>
            <a:chOff x="0" y="0"/>
            <a:chExt cx="5573394" cy="1440612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5573394" cy="1440612"/>
              <a:chOff x="0" y="0"/>
              <a:chExt cx="7728051" cy="199754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729321" cy="1997548"/>
              </a:xfrm>
              <a:custGeom>
                <a:avLst/>
                <a:gdLst/>
                <a:ahLst/>
                <a:cxnLst/>
                <a:rect l="l" t="t" r="r" b="b"/>
                <a:pathLst>
                  <a:path w="7729321" h="1997548">
                    <a:moveTo>
                      <a:pt x="7175601" y="1997548"/>
                    </a:moveTo>
                    <a:lnTo>
                      <a:pt x="553720" y="1997548"/>
                    </a:lnTo>
                    <a:cubicBezTo>
                      <a:pt x="247650" y="1997548"/>
                      <a:pt x="0" y="1550463"/>
                      <a:pt x="0" y="1000003"/>
                    </a:cubicBezTo>
                    <a:cubicBezTo>
                      <a:pt x="0" y="447249"/>
                      <a:pt x="247650" y="0"/>
                      <a:pt x="553720" y="0"/>
                    </a:cubicBezTo>
                    <a:lnTo>
                      <a:pt x="7175601" y="0"/>
                    </a:lnTo>
                    <a:cubicBezTo>
                      <a:pt x="7481671" y="0"/>
                      <a:pt x="7729321" y="447249"/>
                      <a:pt x="7729321" y="1000003"/>
                    </a:cubicBezTo>
                    <a:cubicBezTo>
                      <a:pt x="7728051" y="1550463"/>
                      <a:pt x="7480401" y="1997548"/>
                      <a:pt x="7175601" y="199754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27952" y="168304"/>
              <a:ext cx="5105917" cy="983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40"/>
                </a:lnSpc>
              </a:pPr>
              <a:r>
                <a:rPr lang="en-US" sz="1100">
                  <a:solidFill>
                    <a:srgbClr val="000000"/>
                  </a:solidFill>
                  <a:latin typeface="Trebuchet MS" panose="020B0603020202020204" pitchFamily="34" charset="0"/>
                  <a:ea typeface="Trebuchet MS 1"/>
                  <a:cs typeface="Trebuchet MS 1"/>
                  <a:sym typeface="Trebuchet MS 1"/>
                </a:rPr>
                <a:t>Outputs and results of cross-border project(s)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3261056" y="2413461"/>
            <a:ext cx="1142154" cy="1093613"/>
          </a:xfrm>
          <a:custGeom>
            <a:avLst/>
            <a:gdLst/>
            <a:ahLst/>
            <a:cxnLst/>
            <a:rect l="l" t="t" r="r" b="b"/>
            <a:pathLst>
              <a:path w="2284308" h="2187225">
                <a:moveTo>
                  <a:pt x="0" y="0"/>
                </a:moveTo>
                <a:lnTo>
                  <a:pt x="2284308" y="0"/>
                </a:lnTo>
                <a:lnTo>
                  <a:pt x="2284308" y="2187225"/>
                </a:lnTo>
                <a:lnTo>
                  <a:pt x="0" y="21872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365932" y="1601542"/>
            <a:ext cx="2090023" cy="540230"/>
            <a:chOff x="0" y="0"/>
            <a:chExt cx="5573394" cy="1440612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5573394" cy="1440612"/>
              <a:chOff x="0" y="0"/>
              <a:chExt cx="7728051" cy="199754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7729321" cy="1997548"/>
              </a:xfrm>
              <a:custGeom>
                <a:avLst/>
                <a:gdLst/>
                <a:ahLst/>
                <a:cxnLst/>
                <a:rect l="l" t="t" r="r" b="b"/>
                <a:pathLst>
                  <a:path w="7729321" h="1997548">
                    <a:moveTo>
                      <a:pt x="7175601" y="1997548"/>
                    </a:moveTo>
                    <a:lnTo>
                      <a:pt x="553720" y="1997548"/>
                    </a:lnTo>
                    <a:cubicBezTo>
                      <a:pt x="247650" y="1997548"/>
                      <a:pt x="0" y="1550463"/>
                      <a:pt x="0" y="1000003"/>
                    </a:cubicBezTo>
                    <a:cubicBezTo>
                      <a:pt x="0" y="447249"/>
                      <a:pt x="247650" y="0"/>
                      <a:pt x="553720" y="0"/>
                    </a:cubicBezTo>
                    <a:lnTo>
                      <a:pt x="7175601" y="0"/>
                    </a:lnTo>
                    <a:cubicBezTo>
                      <a:pt x="7481671" y="0"/>
                      <a:pt x="7729321" y="447249"/>
                      <a:pt x="7729321" y="1000003"/>
                    </a:cubicBezTo>
                    <a:cubicBezTo>
                      <a:pt x="7728051" y="1550463"/>
                      <a:pt x="7480401" y="1997548"/>
                      <a:pt x="7175601" y="199754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27952" y="168304"/>
              <a:ext cx="5105917" cy="983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40"/>
                </a:lnSpc>
              </a:pPr>
              <a:r>
                <a:rPr lang="en-US" sz="1100">
                  <a:solidFill>
                    <a:srgbClr val="000000"/>
                  </a:solidFill>
                  <a:latin typeface="Trebuchet MS" panose="020B0603020202020204" pitchFamily="34" charset="0"/>
                  <a:ea typeface="Trebuchet MS 1"/>
                  <a:cs typeface="Trebuchet MS 1"/>
                  <a:sym typeface="Trebuchet MS 1"/>
                </a:rPr>
                <a:t>Outputs and results of transnational project(s)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26269" y="4154242"/>
            <a:ext cx="2090023" cy="548559"/>
            <a:chOff x="0" y="0"/>
            <a:chExt cx="5573394" cy="1462824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5573394" cy="1462824"/>
              <a:chOff x="0" y="0"/>
              <a:chExt cx="7728051" cy="2028347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7729321" cy="2028347"/>
              </a:xfrm>
              <a:custGeom>
                <a:avLst/>
                <a:gdLst/>
                <a:ahLst/>
                <a:cxnLst/>
                <a:rect l="l" t="t" r="r" b="b"/>
                <a:pathLst>
                  <a:path w="7729321" h="2028347">
                    <a:moveTo>
                      <a:pt x="7175601" y="2028347"/>
                    </a:moveTo>
                    <a:lnTo>
                      <a:pt x="553720" y="2028347"/>
                    </a:lnTo>
                    <a:cubicBezTo>
                      <a:pt x="247650" y="2028347"/>
                      <a:pt x="0" y="1574371"/>
                      <a:pt x="0" y="1015423"/>
                    </a:cubicBezTo>
                    <a:cubicBezTo>
                      <a:pt x="0" y="454145"/>
                      <a:pt x="247650" y="0"/>
                      <a:pt x="553720" y="0"/>
                    </a:cubicBezTo>
                    <a:lnTo>
                      <a:pt x="7175601" y="0"/>
                    </a:lnTo>
                    <a:cubicBezTo>
                      <a:pt x="7481671" y="0"/>
                      <a:pt x="7729321" y="454145"/>
                      <a:pt x="7729321" y="1015423"/>
                    </a:cubicBezTo>
                    <a:cubicBezTo>
                      <a:pt x="7728051" y="1574371"/>
                      <a:pt x="7480401" y="2028347"/>
                      <a:pt x="7175601" y="202834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7952" y="197712"/>
              <a:ext cx="5105917" cy="1046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10"/>
                </a:lnSpc>
              </a:pPr>
              <a:r>
                <a:rPr lang="en-US" sz="1150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 1"/>
                  <a:cs typeface="Trebuchet MS 1"/>
                  <a:sym typeface="Trebuchet MS 1"/>
                </a:rPr>
                <a:t>Outputs and results of other project(s)</a:t>
              </a:r>
            </a:p>
          </p:txBody>
        </p:sp>
      </p:grpSp>
      <p:sp>
        <p:nvSpPr>
          <p:cNvPr id="28" name="AutoShape 28"/>
          <p:cNvSpPr/>
          <p:nvPr/>
        </p:nvSpPr>
        <p:spPr>
          <a:xfrm flipV="1">
            <a:off x="1882507" y="3443035"/>
            <a:ext cx="1210774" cy="690108"/>
          </a:xfrm>
          <a:prstGeom prst="line">
            <a:avLst/>
          </a:prstGeom>
          <a:ln w="76200" cap="rnd">
            <a:solidFill>
              <a:schemeClr val="bg1">
                <a:lumMod val="65000"/>
              </a:schemeClr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1796026" y="2098615"/>
            <a:ext cx="1354723" cy="489544"/>
          </a:xfrm>
          <a:prstGeom prst="line">
            <a:avLst/>
          </a:prstGeom>
          <a:ln w="76200" cap="rnd">
            <a:solidFill>
              <a:srgbClr val="737373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grpSp>
        <p:nvGrpSpPr>
          <p:cNvPr id="30" name="Group 30"/>
          <p:cNvGrpSpPr/>
          <p:nvPr/>
        </p:nvGrpSpPr>
        <p:grpSpPr>
          <a:xfrm>
            <a:off x="2790800" y="3588036"/>
            <a:ext cx="1933601" cy="681068"/>
            <a:chOff x="0" y="0"/>
            <a:chExt cx="7149666" cy="251831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150936" cy="2518312"/>
            </a:xfrm>
            <a:custGeom>
              <a:avLst/>
              <a:gdLst/>
              <a:ahLst/>
              <a:cxnLst/>
              <a:rect l="l" t="t" r="r" b="b"/>
              <a:pathLst>
                <a:path w="7150936" h="2518312">
                  <a:moveTo>
                    <a:pt x="6597216" y="2518312"/>
                  </a:moveTo>
                  <a:lnTo>
                    <a:pt x="553720" y="2518312"/>
                  </a:lnTo>
                  <a:cubicBezTo>
                    <a:pt x="247650" y="2518312"/>
                    <a:pt x="0" y="1954712"/>
                    <a:pt x="0" y="1260731"/>
                  </a:cubicBezTo>
                  <a:cubicBezTo>
                    <a:pt x="0" y="563859"/>
                    <a:pt x="247650" y="0"/>
                    <a:pt x="553720" y="0"/>
                  </a:cubicBezTo>
                  <a:lnTo>
                    <a:pt x="6597216" y="0"/>
                  </a:lnTo>
                  <a:cubicBezTo>
                    <a:pt x="6903286" y="0"/>
                    <a:pt x="7150936" y="563859"/>
                    <a:pt x="7150936" y="1260731"/>
                  </a:cubicBezTo>
                  <a:cubicBezTo>
                    <a:pt x="7149666" y="1954712"/>
                    <a:pt x="6902016" y="2518312"/>
                    <a:pt x="6597216" y="251831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sp>
        <p:nvSpPr>
          <p:cNvPr id="32" name="Freeform 32"/>
          <p:cNvSpPr/>
          <p:nvPr/>
        </p:nvSpPr>
        <p:spPr>
          <a:xfrm>
            <a:off x="4443595" y="2837414"/>
            <a:ext cx="507942" cy="269209"/>
          </a:xfrm>
          <a:custGeom>
            <a:avLst/>
            <a:gdLst/>
            <a:ahLst/>
            <a:cxnLst/>
            <a:rect l="l" t="t" r="r" b="b"/>
            <a:pathLst>
              <a:path w="1015883" h="538418">
                <a:moveTo>
                  <a:pt x="0" y="0"/>
                </a:moveTo>
                <a:lnTo>
                  <a:pt x="1015883" y="0"/>
                </a:lnTo>
                <a:lnTo>
                  <a:pt x="1015883" y="538418"/>
                </a:lnTo>
                <a:lnTo>
                  <a:pt x="0" y="5384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3" name="Freeform 33"/>
          <p:cNvSpPr/>
          <p:nvPr/>
        </p:nvSpPr>
        <p:spPr>
          <a:xfrm rot="-2157320">
            <a:off x="6376642" y="1826736"/>
            <a:ext cx="711665" cy="303347"/>
          </a:xfrm>
          <a:custGeom>
            <a:avLst/>
            <a:gdLst/>
            <a:ahLst/>
            <a:cxnLst/>
            <a:rect l="l" t="t" r="r" b="b"/>
            <a:pathLst>
              <a:path w="1423330" h="606694">
                <a:moveTo>
                  <a:pt x="0" y="0"/>
                </a:moveTo>
                <a:lnTo>
                  <a:pt x="1423330" y="0"/>
                </a:lnTo>
                <a:lnTo>
                  <a:pt x="1423330" y="606694"/>
                </a:lnTo>
                <a:lnTo>
                  <a:pt x="0" y="6066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4" name="Freeform 34"/>
          <p:cNvSpPr/>
          <p:nvPr/>
        </p:nvSpPr>
        <p:spPr>
          <a:xfrm rot="1294255">
            <a:off x="6405727" y="3085787"/>
            <a:ext cx="743159" cy="316771"/>
          </a:xfrm>
          <a:custGeom>
            <a:avLst/>
            <a:gdLst/>
            <a:ahLst/>
            <a:cxnLst/>
            <a:rect l="l" t="t" r="r" b="b"/>
            <a:pathLst>
              <a:path w="1486317" h="633542">
                <a:moveTo>
                  <a:pt x="0" y="0"/>
                </a:moveTo>
                <a:lnTo>
                  <a:pt x="1486317" y="0"/>
                </a:lnTo>
                <a:lnTo>
                  <a:pt x="1486317" y="633542"/>
                </a:lnTo>
                <a:lnTo>
                  <a:pt x="0" y="6335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7497534" y="1230308"/>
            <a:ext cx="1159532" cy="1665820"/>
          </a:xfrm>
          <a:custGeom>
            <a:avLst/>
            <a:gdLst/>
            <a:ahLst/>
            <a:cxnLst/>
            <a:rect l="l" t="t" r="r" b="b"/>
            <a:pathLst>
              <a:path w="2669526" h="3649118">
                <a:moveTo>
                  <a:pt x="0" y="0"/>
                </a:moveTo>
                <a:lnTo>
                  <a:pt x="2669526" y="0"/>
                </a:lnTo>
                <a:lnTo>
                  <a:pt x="2669526" y="3649118"/>
                </a:lnTo>
                <a:lnTo>
                  <a:pt x="0" y="36491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5999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507" r="-4507"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6820669" y="3132599"/>
            <a:ext cx="2192844" cy="2101020"/>
          </a:xfrm>
          <a:custGeom>
            <a:avLst/>
            <a:gdLst/>
            <a:ahLst/>
            <a:cxnLst/>
            <a:rect l="l" t="t" r="r" b="b"/>
            <a:pathLst>
              <a:path w="4385687" h="4202039">
                <a:moveTo>
                  <a:pt x="0" y="0"/>
                </a:moveTo>
                <a:lnTo>
                  <a:pt x="4385687" y="0"/>
                </a:lnTo>
                <a:lnTo>
                  <a:pt x="4385687" y="4202039"/>
                </a:lnTo>
                <a:lnTo>
                  <a:pt x="0" y="42020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2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560" r="-560"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7" name="Freeform 37"/>
          <p:cNvSpPr/>
          <p:nvPr/>
        </p:nvSpPr>
        <p:spPr>
          <a:xfrm>
            <a:off x="166576" y="1182442"/>
            <a:ext cx="594216" cy="449929"/>
          </a:xfrm>
          <a:custGeom>
            <a:avLst/>
            <a:gdLst/>
            <a:ahLst/>
            <a:cxnLst/>
            <a:rect l="l" t="t" r="r" b="b"/>
            <a:pathLst>
              <a:path w="1188432" h="899857">
                <a:moveTo>
                  <a:pt x="0" y="0"/>
                </a:moveTo>
                <a:lnTo>
                  <a:pt x="1188432" y="0"/>
                </a:lnTo>
                <a:lnTo>
                  <a:pt x="1188432" y="899857"/>
                </a:lnTo>
                <a:lnTo>
                  <a:pt x="0" y="89985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38" name="Freeform 38"/>
          <p:cNvSpPr/>
          <p:nvPr/>
        </p:nvSpPr>
        <p:spPr>
          <a:xfrm>
            <a:off x="4850359" y="3507074"/>
            <a:ext cx="1746801" cy="798461"/>
          </a:xfrm>
          <a:custGeom>
            <a:avLst/>
            <a:gdLst/>
            <a:ahLst/>
            <a:cxnLst/>
            <a:rect l="l" t="t" r="r" b="b"/>
            <a:pathLst>
              <a:path w="3669319" h="1939673">
                <a:moveTo>
                  <a:pt x="0" y="0"/>
                </a:moveTo>
                <a:lnTo>
                  <a:pt x="3669319" y="0"/>
                </a:lnTo>
                <a:lnTo>
                  <a:pt x="3669319" y="1939673"/>
                </a:lnTo>
                <a:lnTo>
                  <a:pt x="0" y="19396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4039" r="-14039"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4925701" y="3628482"/>
            <a:ext cx="1557724" cy="554894"/>
            <a:chOff x="0" y="0"/>
            <a:chExt cx="5089695" cy="181305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090965" cy="1813055"/>
            </a:xfrm>
            <a:custGeom>
              <a:avLst/>
              <a:gdLst/>
              <a:ahLst/>
              <a:cxnLst/>
              <a:rect l="l" t="t" r="r" b="b"/>
              <a:pathLst>
                <a:path w="5090965" h="1813055">
                  <a:moveTo>
                    <a:pt x="4537244" y="1813055"/>
                  </a:moveTo>
                  <a:lnTo>
                    <a:pt x="553720" y="1813055"/>
                  </a:lnTo>
                  <a:cubicBezTo>
                    <a:pt x="247650" y="1813055"/>
                    <a:pt x="0" y="1407248"/>
                    <a:pt x="0" y="907633"/>
                  </a:cubicBezTo>
                  <a:cubicBezTo>
                    <a:pt x="0" y="405937"/>
                    <a:pt x="247650" y="0"/>
                    <a:pt x="553720" y="0"/>
                  </a:cubicBezTo>
                  <a:lnTo>
                    <a:pt x="4537244" y="0"/>
                  </a:lnTo>
                  <a:cubicBezTo>
                    <a:pt x="4843314" y="0"/>
                    <a:pt x="5090964" y="405937"/>
                    <a:pt x="5090964" y="907633"/>
                  </a:cubicBezTo>
                  <a:cubicBezTo>
                    <a:pt x="5089694" y="1407248"/>
                    <a:pt x="4842044" y="1813055"/>
                    <a:pt x="4537244" y="181305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it-IT">
                <a:latin typeface="Trebuchet MS" panose="020B0603020202020204" pitchFamily="34" charset="0"/>
              </a:endParaRPr>
            </a:p>
          </p:txBody>
        </p:sp>
      </p:grpSp>
      <p:sp>
        <p:nvSpPr>
          <p:cNvPr id="41" name="Freeform 41"/>
          <p:cNvSpPr/>
          <p:nvPr/>
        </p:nvSpPr>
        <p:spPr>
          <a:xfrm>
            <a:off x="148703" y="2447014"/>
            <a:ext cx="594216" cy="449929"/>
          </a:xfrm>
          <a:custGeom>
            <a:avLst/>
            <a:gdLst/>
            <a:ahLst/>
            <a:cxnLst/>
            <a:rect l="l" t="t" r="r" b="b"/>
            <a:pathLst>
              <a:path w="1188432" h="899857">
                <a:moveTo>
                  <a:pt x="0" y="0"/>
                </a:moveTo>
                <a:lnTo>
                  <a:pt x="1188432" y="0"/>
                </a:lnTo>
                <a:lnTo>
                  <a:pt x="1188432" y="899857"/>
                </a:lnTo>
                <a:lnTo>
                  <a:pt x="0" y="89985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148703" y="3714150"/>
            <a:ext cx="594216" cy="449929"/>
          </a:xfrm>
          <a:custGeom>
            <a:avLst/>
            <a:gdLst/>
            <a:ahLst/>
            <a:cxnLst/>
            <a:rect l="l" t="t" r="r" b="b"/>
            <a:pathLst>
              <a:path w="1188432" h="899857">
                <a:moveTo>
                  <a:pt x="0" y="0"/>
                </a:moveTo>
                <a:lnTo>
                  <a:pt x="1188432" y="0"/>
                </a:lnTo>
                <a:lnTo>
                  <a:pt x="1188432" y="899857"/>
                </a:lnTo>
                <a:lnTo>
                  <a:pt x="0" y="89985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43" name="Freeform 43"/>
          <p:cNvSpPr/>
          <p:nvPr/>
        </p:nvSpPr>
        <p:spPr>
          <a:xfrm>
            <a:off x="4951536" y="1823678"/>
            <a:ext cx="1357920" cy="1454265"/>
          </a:xfrm>
          <a:custGeom>
            <a:avLst/>
            <a:gdLst/>
            <a:ahLst/>
            <a:cxnLst/>
            <a:rect l="l" t="t" r="r" b="b"/>
            <a:pathLst>
              <a:path w="2715839" h="2908529">
                <a:moveTo>
                  <a:pt x="0" y="0"/>
                </a:moveTo>
                <a:lnTo>
                  <a:pt x="2715839" y="0"/>
                </a:lnTo>
                <a:lnTo>
                  <a:pt x="2715839" y="2908529"/>
                </a:lnTo>
                <a:lnTo>
                  <a:pt x="0" y="290852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>
              <a:latin typeface="Trebuchet MS" panose="020B0603020202020204" pitchFamily="34" charset="0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2876783" y="3653083"/>
            <a:ext cx="1771417" cy="52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999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Addressing specific needs and challenges of new stakeholders and territories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607393" y="1949366"/>
            <a:ext cx="1113709" cy="201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96"/>
              </a:lnSpc>
            </a:pPr>
            <a:r>
              <a:rPr lang="en-US" sz="1212" b="1" u="sng" dirty="0">
                <a:solidFill>
                  <a:srgbClr val="000000"/>
                </a:solidFill>
                <a:latin typeface="Trebuchet MS" panose="020B0603020202020204" pitchFamily="34" charset="0"/>
                <a:ea typeface="Montserrat Bold"/>
                <a:cs typeface="Montserrat Bold"/>
                <a:sym typeface="Montserrat Bold"/>
              </a:rPr>
              <a:t>UPSTREAM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607393" y="2281004"/>
            <a:ext cx="1072906" cy="18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24"/>
              </a:lnSpc>
            </a:pPr>
            <a:r>
              <a:rPr lang="en-US" sz="1160" b="1">
                <a:solidFill>
                  <a:srgbClr val="000000"/>
                </a:solidFill>
                <a:latin typeface="Trebuchet MS" panose="020B0603020202020204" pitchFamily="34" charset="0"/>
                <a:ea typeface="Trebuchet MS 2 Bold"/>
                <a:cs typeface="Trebuchet MS 2 Bold"/>
                <a:sym typeface="Trebuchet MS 2 Bold"/>
              </a:rPr>
              <a:t>to policy level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740151" y="3941703"/>
            <a:ext cx="602102" cy="369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1"/>
              </a:lnSpc>
            </a:pPr>
            <a:r>
              <a:rPr lang="en-US" sz="1100" b="1" u="sng" dirty="0">
                <a:solidFill>
                  <a:srgbClr val="000000"/>
                </a:solidFill>
                <a:latin typeface="Trebuchet MS" panose="020B0603020202020204" pitchFamily="34" charset="0"/>
                <a:ea typeface="Montserrat Bold"/>
                <a:cs typeface="Montserrat Bold"/>
                <a:sym typeface="Montserrat Bold"/>
              </a:rPr>
              <a:t>DOWN-STREAM</a:t>
            </a:r>
            <a:endParaRPr lang="en-US" sz="1051" b="1" u="sng" dirty="0">
              <a:solidFill>
                <a:srgbClr val="000000"/>
              </a:solidFill>
              <a:latin typeface="Trebuchet MS" panose="020B0603020202020204" pitchFamily="34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178591" y="3476460"/>
            <a:ext cx="569898" cy="564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"/>
              </a:lnSpc>
            </a:pPr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  <a:ea typeface="Trebuchet MS 2 Bold"/>
                <a:cs typeface="Trebuchet MS 2 Bold"/>
                <a:sym typeface="Trebuchet MS 2 Bold"/>
              </a:rPr>
              <a:t>New target groups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089735" y="3472713"/>
            <a:ext cx="823549" cy="371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61"/>
              </a:lnSpc>
            </a:pPr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  <a:ea typeface="Trebuchet MS 2 Bold"/>
                <a:cs typeface="Trebuchet MS 2 Bold"/>
                <a:sym typeface="Trebuchet MS 2 Bold"/>
              </a:rPr>
              <a:t>New territories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755367" y="4552304"/>
            <a:ext cx="569898" cy="37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"/>
              </a:lnSpc>
            </a:pPr>
            <a:r>
              <a:rPr lang="en-US" sz="1200" b="1">
                <a:solidFill>
                  <a:srgbClr val="000000"/>
                </a:solidFill>
                <a:latin typeface="Trebuchet MS" panose="020B0603020202020204" pitchFamily="34" charset="0"/>
                <a:ea typeface="Trebuchet MS 2 Bold"/>
                <a:cs typeface="Trebuchet MS 2 Bold"/>
                <a:sym typeface="Trebuchet MS 2 Bold"/>
              </a:rPr>
              <a:t>New sectors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011499" y="3697042"/>
            <a:ext cx="1351202" cy="36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100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Outputs and results fitting the new needs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9046" y="625902"/>
            <a:ext cx="2267589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600" b="1" u="sng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Previous projects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166916" y="624935"/>
            <a:ext cx="2648796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u="sng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Strategic Project for </a:t>
            </a:r>
            <a:r>
              <a:rPr lang="en-US" sz="1600" b="1" u="sng" dirty="0" err="1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Capitalisation</a:t>
            </a:r>
            <a:r>
              <a:rPr lang="en-US" sz="1600" b="1" u="sng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 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964951" y="625902"/>
            <a:ext cx="1803397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600" b="1" u="sng" dirty="0">
                <a:solidFill>
                  <a:srgbClr val="000000"/>
                </a:solidFill>
                <a:latin typeface="Trebuchet MS" panose="020B0603020202020204" pitchFamily="34" charset="0"/>
                <a:ea typeface="Trebuchet MS 1"/>
                <a:cs typeface="Trebuchet MS 1"/>
                <a:sym typeface="Trebuchet MS 1"/>
              </a:rPr>
              <a:t>Impact</a:t>
            </a:r>
          </a:p>
        </p:txBody>
      </p:sp>
      <p:sp>
        <p:nvSpPr>
          <p:cNvPr id="56" name="Titel 1">
            <a:extLst>
              <a:ext uri="{FF2B5EF4-FFF2-40B4-BE49-F238E27FC236}">
                <a16:creationId xmlns:a16="http://schemas.microsoft.com/office/drawing/2014/main" id="{2AA041B7-271E-4CA2-9081-F9FAA5E9E13D}"/>
              </a:ext>
            </a:extLst>
          </p:cNvPr>
          <p:cNvSpPr txBox="1">
            <a:spLocks/>
          </p:cNvSpPr>
          <p:nvPr/>
        </p:nvSpPr>
        <p:spPr>
          <a:xfrm>
            <a:off x="2557073" y="44924"/>
            <a:ext cx="379830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>
                <a:solidFill>
                  <a:prstClr val="black"/>
                </a:solidFill>
              </a:rPr>
              <a:t>The Call Mechanism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3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>
            <a:extLst>
              <a:ext uri="{FF2B5EF4-FFF2-40B4-BE49-F238E27FC236}">
                <a16:creationId xmlns:a16="http://schemas.microsoft.com/office/drawing/2014/main" id="{B2238DC2-D7B6-4A65-9EC4-BED5F5CF16E6}"/>
              </a:ext>
            </a:extLst>
          </p:cNvPr>
          <p:cNvSpPr/>
          <p:nvPr/>
        </p:nvSpPr>
        <p:spPr>
          <a:xfrm>
            <a:off x="521588" y="3070271"/>
            <a:ext cx="3477012" cy="17697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bg2"/>
              </a:buClr>
            </a:pPr>
            <a:r>
              <a:rPr lang="en-US" sz="2400" b="1" dirty="0">
                <a:solidFill>
                  <a:srgbClr val="7494A4"/>
                </a:solidFill>
                <a:latin typeface="Trebuchet MS" panose="020B0603020202020204" pitchFamily="34" charset="0"/>
              </a:rPr>
              <a:t>Upstreaming</a:t>
            </a:r>
            <a:r>
              <a:rPr lang="en-US" sz="1600" b="1" dirty="0">
                <a:solidFill>
                  <a:schemeClr val="bg2"/>
                </a:solidFill>
                <a:latin typeface="Trebuchet MS" panose="020B0603020202020204" pitchFamily="34" charset="0"/>
              </a:rPr>
              <a:t> </a:t>
            </a:r>
          </a:p>
          <a:p>
            <a:pPr>
              <a:spcBef>
                <a:spcPts val="600"/>
              </a:spcBef>
              <a:buClr>
                <a:schemeClr val="bg2"/>
              </a:buClr>
            </a:pPr>
            <a:r>
              <a:rPr lang="en-US" sz="1600" dirty="0">
                <a:latin typeface="Trebuchet MS" panose="020B0603020202020204" pitchFamily="34" charset="0"/>
              </a:rPr>
              <a:t>Outputs and results are </a:t>
            </a:r>
            <a:r>
              <a:rPr lang="en-US" sz="1600" b="1" dirty="0">
                <a:solidFill>
                  <a:srgbClr val="7494A4"/>
                </a:solidFill>
                <a:latin typeface="Trebuchet MS" panose="020B0603020202020204" pitchFamily="34" charset="0"/>
              </a:rPr>
              <a:t>tailored</a:t>
            </a:r>
            <a:r>
              <a:rPr lang="en-US" sz="1600" dirty="0">
                <a:latin typeface="Trebuchet MS" panose="020B0603020202020204" pitchFamily="34" charset="0"/>
              </a:rPr>
              <a:t> and targeted to </a:t>
            </a:r>
            <a:r>
              <a:rPr lang="en-US" sz="1600" b="1" dirty="0">
                <a:solidFill>
                  <a:srgbClr val="7494A4"/>
                </a:solidFill>
                <a:latin typeface="Trebuchet MS" panose="020B0603020202020204" pitchFamily="34" charset="0"/>
              </a:rPr>
              <a:t>policy makers </a:t>
            </a:r>
            <a:r>
              <a:rPr lang="en-US" sz="1600" dirty="0">
                <a:latin typeface="Trebuchet MS" panose="020B0603020202020204" pitchFamily="34" charset="0"/>
              </a:rPr>
              <a:t>in order to address border issues through new or improved territorial or thematic policies and strategies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0D623AD0-34C8-416D-89A1-A93FF61EF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76" t="1457" r="3225" b="12697"/>
          <a:stretch/>
        </p:blipFill>
        <p:spPr>
          <a:xfrm>
            <a:off x="1100023" y="1004685"/>
            <a:ext cx="2320141" cy="1769715"/>
          </a:xfrm>
          <a:prstGeom prst="rect">
            <a:avLst/>
          </a:prstGeom>
        </p:spPr>
      </p:pic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CBCED954-42A7-44E6-873E-FF65932137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50" r="14645" b="1115"/>
          <a:stretch/>
        </p:blipFill>
        <p:spPr>
          <a:xfrm>
            <a:off x="5583911" y="1004685"/>
            <a:ext cx="2320142" cy="176971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6677364A-1DA0-4A23-8C2B-28E9EB990F46}"/>
              </a:ext>
            </a:extLst>
          </p:cNvPr>
          <p:cNvSpPr/>
          <p:nvPr/>
        </p:nvSpPr>
        <p:spPr>
          <a:xfrm>
            <a:off x="5005476" y="3089161"/>
            <a:ext cx="3477012" cy="20159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bg2"/>
              </a:buClr>
            </a:pPr>
            <a:r>
              <a:rPr lang="en-US" sz="2400" b="1" dirty="0">
                <a:solidFill>
                  <a:srgbClr val="7494A4"/>
                </a:solidFill>
                <a:latin typeface="Trebuchet MS" panose="020B0603020202020204" pitchFamily="34" charset="0"/>
              </a:rPr>
              <a:t>Downstreaming</a:t>
            </a:r>
            <a:r>
              <a:rPr lang="en-US" sz="1600" b="1" dirty="0">
                <a:solidFill>
                  <a:srgbClr val="7494A4"/>
                </a:solidFill>
                <a:latin typeface="Trebuchet MS" panose="020B0603020202020204" pitchFamily="34" charset="0"/>
              </a:rPr>
              <a:t> </a:t>
            </a:r>
          </a:p>
          <a:p>
            <a:pPr>
              <a:spcBef>
                <a:spcPts val="600"/>
              </a:spcBef>
              <a:buClr>
                <a:schemeClr val="bg2"/>
              </a:buClr>
            </a:pPr>
            <a:r>
              <a:rPr lang="en-US" sz="1600" dirty="0">
                <a:latin typeface="Trebuchet MS" panose="020B0603020202020204" pitchFamily="34" charset="0"/>
              </a:rPr>
              <a:t>Outputs and results are </a:t>
            </a:r>
            <a:r>
              <a:rPr lang="en-US" sz="1600" b="1" dirty="0">
                <a:solidFill>
                  <a:srgbClr val="7494A4"/>
                </a:solidFill>
                <a:latin typeface="Trebuchet MS" panose="020B0603020202020204" pitchFamily="34" charset="0"/>
              </a:rPr>
              <a:t>tailored</a:t>
            </a:r>
            <a:r>
              <a:rPr lang="en-US" sz="1600" dirty="0">
                <a:latin typeface="Trebuchet MS" panose="020B0603020202020204" pitchFamily="34" charset="0"/>
              </a:rPr>
              <a:t> in a way that they can be </a:t>
            </a:r>
            <a:r>
              <a:rPr lang="en-US" sz="1600" b="1" dirty="0">
                <a:solidFill>
                  <a:srgbClr val="7494A4"/>
                </a:solidFill>
                <a:latin typeface="Trebuchet MS" panose="020B0603020202020204" pitchFamily="34" charset="0"/>
              </a:rPr>
              <a:t>rolled out</a:t>
            </a:r>
            <a:r>
              <a:rPr lang="en-US" sz="1600" dirty="0">
                <a:latin typeface="Trebuchet MS" panose="020B0603020202020204" pitchFamily="34" charset="0"/>
              </a:rPr>
              <a:t> at the most appropriate level (applied in other regions facing similar issues or other sectors than the ones initially addressed) 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68F2789D-FBC6-48ED-B249-02EC244F577E}"/>
              </a:ext>
            </a:extLst>
          </p:cNvPr>
          <p:cNvSpPr/>
          <p:nvPr/>
        </p:nvSpPr>
        <p:spPr>
          <a:xfrm>
            <a:off x="4295303" y="3070271"/>
            <a:ext cx="413467" cy="271333"/>
          </a:xfrm>
          <a:prstGeom prst="rightArrow">
            <a:avLst/>
          </a:prstGeom>
          <a:solidFill>
            <a:srgbClr val="C8D3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D3D8"/>
              </a:solidFill>
              <a:highlight>
                <a:srgbClr val="C8D3D8"/>
              </a:highlight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A83EAC4-8BD3-43D4-B0ED-DEE920443942}"/>
              </a:ext>
            </a:extLst>
          </p:cNvPr>
          <p:cNvSpPr/>
          <p:nvPr/>
        </p:nvSpPr>
        <p:spPr>
          <a:xfrm rot="10800000">
            <a:off x="4295303" y="3349062"/>
            <a:ext cx="413467" cy="271333"/>
          </a:xfrm>
          <a:prstGeom prst="rightArrow">
            <a:avLst/>
          </a:prstGeom>
          <a:solidFill>
            <a:srgbClr val="C8D3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D3D8"/>
              </a:solidFill>
              <a:highlight>
                <a:srgbClr val="C8D3D8"/>
              </a:highlight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9863054B-E43C-4A0D-8E12-D12846323F42}"/>
              </a:ext>
            </a:extLst>
          </p:cNvPr>
          <p:cNvSpPr txBox="1">
            <a:spLocks/>
          </p:cNvSpPr>
          <p:nvPr/>
        </p:nvSpPr>
        <p:spPr>
          <a:xfrm>
            <a:off x="279400" y="175419"/>
            <a:ext cx="870109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38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cap="none" dirty="0">
                <a:solidFill>
                  <a:prstClr val="black"/>
                </a:solidFill>
              </a:rPr>
              <a:t>Directions to Increase Impact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262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theme/theme1.xml><?xml version="1.0" encoding="utf-8"?>
<a:theme xmlns:a="http://schemas.openxmlformats.org/drawingml/2006/main" name="CentralEurope_iService">
  <a:themeElements>
    <a:clrScheme name="CENTRAL EUROPE 21/27">
      <a:dk1>
        <a:srgbClr val="000000"/>
      </a:dk1>
      <a:lt1>
        <a:sysClr val="window" lastClr="FFFFFF"/>
      </a:lt1>
      <a:dk2>
        <a:srgbClr val="0C0C0C"/>
      </a:dk2>
      <a:lt2>
        <a:srgbClr val="708792"/>
      </a:lt2>
      <a:accent1>
        <a:srgbClr val="90ABB1"/>
      </a:accent1>
      <a:accent2>
        <a:srgbClr val="C8D3D8"/>
      </a:accent2>
      <a:accent3>
        <a:srgbClr val="18BAA8"/>
      </a:accent3>
      <a:accent4>
        <a:srgbClr val="9ACA3C"/>
      </a:accent4>
      <a:accent5>
        <a:srgbClr val="F68A42"/>
      </a:accent5>
      <a:accent6>
        <a:srgbClr val="0E6EB6"/>
      </a:accent6>
      <a:hlink>
        <a:srgbClr val="708792"/>
      </a:hlink>
      <a:folHlink>
        <a:srgbClr val="708792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centralEurope</Template>
  <TotalTime>145</TotalTime>
  <Words>1527</Words>
  <Application>Microsoft Office PowerPoint</Application>
  <PresentationFormat>On-screen Show (16:9)</PresentationFormat>
  <Paragraphs>154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Gill Sans</vt:lpstr>
      <vt:lpstr>Raleway</vt:lpstr>
      <vt:lpstr>Raleway Light</vt:lpstr>
      <vt:lpstr>Times New Roman</vt:lpstr>
      <vt:lpstr>Trebuchet MS</vt:lpstr>
      <vt:lpstr>Wingdings</vt:lpstr>
      <vt:lpstr>Wingdings 2</vt:lpstr>
      <vt:lpstr>CentralEurope_iService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Luca Ferrarese</cp:lastModifiedBy>
  <cp:revision>2626</cp:revision>
  <cp:lastPrinted>2023-03-15T17:07:35Z</cp:lastPrinted>
  <dcterms:created xsi:type="dcterms:W3CDTF">2014-11-12T21:47:38Z</dcterms:created>
  <dcterms:modified xsi:type="dcterms:W3CDTF">2025-06-11T14:13:34Z</dcterms:modified>
</cp:coreProperties>
</file>