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2" r:id="rId1"/>
  </p:sldMasterIdLst>
  <p:notesMasterIdLst>
    <p:notesMasterId r:id="rId39"/>
  </p:notesMasterIdLst>
  <p:handoutMasterIdLst>
    <p:handoutMasterId r:id="rId40"/>
  </p:handoutMasterIdLst>
  <p:sldIdLst>
    <p:sldId id="658" r:id="rId2"/>
    <p:sldId id="731" r:id="rId3"/>
    <p:sldId id="735" r:id="rId4"/>
    <p:sldId id="772" r:id="rId5"/>
    <p:sldId id="764" r:id="rId6"/>
    <p:sldId id="779" r:id="rId7"/>
    <p:sldId id="761" r:id="rId8"/>
    <p:sldId id="780" r:id="rId9"/>
    <p:sldId id="762" r:id="rId10"/>
    <p:sldId id="767" r:id="rId11"/>
    <p:sldId id="769" r:id="rId12"/>
    <p:sldId id="766" r:id="rId13"/>
    <p:sldId id="781" r:id="rId14"/>
    <p:sldId id="782" r:id="rId15"/>
    <p:sldId id="773" r:id="rId16"/>
    <p:sldId id="774" r:id="rId17"/>
    <p:sldId id="775" r:id="rId18"/>
    <p:sldId id="778" r:id="rId19"/>
    <p:sldId id="777" r:id="rId20"/>
    <p:sldId id="783" r:id="rId21"/>
    <p:sldId id="784" r:id="rId22"/>
    <p:sldId id="785" r:id="rId23"/>
    <p:sldId id="786" r:id="rId24"/>
    <p:sldId id="787" r:id="rId25"/>
    <p:sldId id="788" r:id="rId26"/>
    <p:sldId id="789" r:id="rId27"/>
    <p:sldId id="790" r:id="rId28"/>
    <p:sldId id="791" r:id="rId29"/>
    <p:sldId id="792" r:id="rId30"/>
    <p:sldId id="793" r:id="rId31"/>
    <p:sldId id="794" r:id="rId32"/>
    <p:sldId id="795" r:id="rId33"/>
    <p:sldId id="796" r:id="rId34"/>
    <p:sldId id="797" r:id="rId35"/>
    <p:sldId id="798" r:id="rId36"/>
    <p:sldId id="799" r:id="rId37"/>
    <p:sldId id="800" r:id="rId38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š Pavel" initials="LP" lastIdx="2" clrIdx="0">
    <p:extLst>
      <p:ext uri="{19B8F6BF-5375-455C-9EA6-DF929625EA0E}">
        <p15:presenceInfo xmlns:p15="http://schemas.microsoft.com/office/powerpoint/2012/main" userId="S-1-5-21-1453678106-484518242-318601546-7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E93A5"/>
    <a:srgbClr val="FFFFFF"/>
    <a:srgbClr val="C4D3D8"/>
    <a:srgbClr val="000000"/>
    <a:srgbClr val="67635D"/>
    <a:srgbClr val="77726B"/>
    <a:srgbClr val="B78B02"/>
    <a:srgbClr val="F10F21"/>
    <a:srgbClr val="DE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6410" autoAdjust="0"/>
  </p:normalViewPr>
  <p:slideViewPr>
    <p:cSldViewPr snapToGrid="0" snapToObjects="1">
      <p:cViewPr varScale="1">
        <p:scale>
          <a:sx n="87" d="100"/>
          <a:sy n="87" d="100"/>
        </p:scale>
        <p:origin x="108" y="762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19946040122808"/>
          <c:y val="0.13047132252952878"/>
          <c:w val="0.39127699266666582"/>
          <c:h val="0.769235496903833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ERDF</c:v>
                </c:pt>
              </c:strCache>
            </c:strRef>
          </c:tx>
          <c:spPr>
            <a:solidFill>
              <a:srgbClr val="0D216C"/>
            </a:solidFill>
          </c:spPr>
          <c:explosion val="5"/>
          <c:dPt>
            <c:idx val="0"/>
            <c:bubble3D val="0"/>
            <c:spPr>
              <a:solidFill>
                <a:srgbClr val="FDC608"/>
              </a:solidFill>
            </c:spPr>
            <c:extLst>
              <c:ext xmlns:c16="http://schemas.microsoft.com/office/drawing/2014/chart" uri="{C3380CC4-5D6E-409C-BE32-E72D297353CC}">
                <c16:uniqueId val="{00000001-687B-4B0D-8135-05BEBB298781}"/>
              </c:ext>
            </c:extLst>
          </c:dPt>
          <c:dPt>
            <c:idx val="1"/>
            <c:bubble3D val="0"/>
            <c:spPr>
              <a:solidFill>
                <a:srgbClr val="159961"/>
              </a:solidFill>
            </c:spPr>
            <c:extLst>
              <c:ext xmlns:c16="http://schemas.microsoft.com/office/drawing/2014/chart" uri="{C3380CC4-5D6E-409C-BE32-E72D297353CC}">
                <c16:uniqueId val="{00000003-687B-4B0D-8135-05BEBB298781}"/>
              </c:ext>
            </c:extLst>
          </c:dPt>
          <c:dPt>
            <c:idx val="2"/>
            <c:bubble3D val="0"/>
            <c:spPr>
              <a:solidFill>
                <a:srgbClr val="98C222"/>
              </a:solidFill>
            </c:spPr>
            <c:extLst>
              <c:ext xmlns:c16="http://schemas.microsoft.com/office/drawing/2014/chart" uri="{C3380CC4-5D6E-409C-BE32-E72D297353CC}">
                <c16:uniqueId val="{00000005-687B-4B0D-8135-05BEBB298781}"/>
              </c:ext>
            </c:extLst>
          </c:dPt>
          <c:dPt>
            <c:idx val="3"/>
            <c:bubble3D val="0"/>
            <c:spPr>
              <a:solidFill>
                <a:srgbClr val="8A898C"/>
              </a:solidFill>
            </c:spPr>
            <c:extLst>
              <c:ext xmlns:c16="http://schemas.microsoft.com/office/drawing/2014/chart" uri="{C3380CC4-5D6E-409C-BE32-E72D297353CC}">
                <c16:uniqueId val="{00000007-687B-4B0D-8135-05BEBB298781}"/>
              </c:ext>
            </c:extLst>
          </c:dPt>
          <c:dLbls>
            <c:dLbl>
              <c:idx val="0"/>
              <c:layout>
                <c:manualLayout>
                  <c:x val="9.2994187249871407E-2"/>
                  <c:y val="5.0528797929753948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FDC608"/>
                        </a:solidFill>
                        <a:latin typeface="Trebuchet MS" pitchFamily="34" charset="0"/>
                      </a:rPr>
                      <a:t>Inovace</a:t>
                    </a:r>
                    <a:r>
                      <a:rPr lang="en-US" sz="1400" dirty="0" smtClean="0">
                        <a:latin typeface="Trebuchet MS" pitchFamily="34" charset="0"/>
                      </a:rPr>
                      <a:t> </a:t>
                    </a:r>
                    <a:endParaRPr lang="en-US" sz="1400" dirty="0">
                      <a:latin typeface="Trebuchet MS" pitchFamily="34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69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→85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</a:t>
                    </a:r>
                    <a:r>
                      <a:rPr lang="en-US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6092045165336"/>
                      <c:h val="0.45304741672014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7B-4B0D-8135-05BEBB298781}"/>
                </c:ext>
              </c:extLst>
            </c:dLbl>
            <c:dLbl>
              <c:idx val="1"/>
              <c:layout>
                <c:manualLayout>
                  <c:x val="8.8942424704617828E-2"/>
                  <c:y val="-2.2180134942341119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err="1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Nízkouhl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.</a:t>
                    </a:r>
                    <a:r>
                      <a:rPr lang="en-US" sz="1400" b="1" baseline="0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ekonom.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44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  <a:cs typeface="Arial" panose="020B0604020202020204" pitchFamily="34" charset="0"/>
                      </a:rPr>
                      <a:t>→42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</a:t>
                    </a:r>
                    <a:r>
                      <a:rPr lang="en-US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68812030213662"/>
                      <c:h val="0.46837244750684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7B-4B0D-8135-05BEBB298781}"/>
                </c:ext>
              </c:extLst>
            </c:dLbl>
            <c:dLbl>
              <c:idx val="2"/>
              <c:layout>
                <c:manualLayout>
                  <c:x val="-3.34137399766673E-2"/>
                  <c:y val="-1.3204427935136833E-5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err="1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Přír</a:t>
                    </a: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.+</a:t>
                    </a:r>
                    <a:r>
                      <a:rPr lang="en-US" sz="1400" b="1" baseline="0" dirty="0" err="1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kulturní</a:t>
                    </a:r>
                    <a:r>
                      <a:rPr lang="en-US" sz="1400" b="1" baseline="0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zdroje</a:t>
                    </a: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</a:t>
                    </a:r>
                    <a:endParaRPr lang="en-US" sz="1400" b="1" dirty="0">
                      <a:solidFill>
                        <a:srgbClr val="98C222"/>
                      </a:solidFill>
                      <a:latin typeface="Trebuchet MS" pitchFamily="34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88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→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85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</a:t>
                    </a:r>
                    <a:r>
                      <a:rPr lang="en-US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86828628828477"/>
                      <c:h val="0.51984323703155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7B-4B0D-8135-05BEBB298781}"/>
                </c:ext>
              </c:extLst>
            </c:dLbl>
            <c:dLbl>
              <c:idx val="3"/>
              <c:layout>
                <c:manualLayout>
                  <c:x val="-0.12687437228065584"/>
                  <c:y val="7.0212352304263495E-2"/>
                </c:manualLayout>
              </c:layout>
              <c:tx>
                <c:rich>
                  <a:bodyPr/>
                  <a:lstStyle/>
                  <a:p>
                    <a:r>
                      <a:rPr lang="pt-BR" sz="1400" b="1" dirty="0" smtClean="0">
                        <a:solidFill>
                          <a:srgbClr val="8A898C"/>
                        </a:solidFill>
                        <a:latin typeface="Trebuchet MS" pitchFamily="34" charset="0"/>
                      </a:rPr>
                      <a:t>Doprava</a:t>
                    </a:r>
                    <a:endParaRPr lang="pt-BR" sz="1400" b="1" dirty="0">
                      <a:solidFill>
                        <a:srgbClr val="8A898C"/>
                      </a:solidFill>
                      <a:latin typeface="Trebuchet MS" pitchFamily="34" charset="0"/>
                    </a:endParaRPr>
                  </a:p>
                  <a:p>
                    <a:r>
                      <a:rPr lang="pt-BR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29</a:t>
                    </a:r>
                    <a:r>
                      <a:rPr lang="pt-BR" sz="1600" b="1" dirty="0" smtClean="0">
                        <a:solidFill>
                          <a:srgbClr val="7E93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→</a:t>
                    </a:r>
                    <a:r>
                      <a:rPr lang="pt-BR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27</a:t>
                    </a:r>
                    <a:r>
                      <a:rPr lang="pt-BR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</a:t>
                    </a:r>
                  </a:p>
                  <a:p>
                    <a:r>
                      <a:rPr lang="pt-BR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 EUR ERDF</a:t>
                    </a:r>
                    <a:endParaRPr lang="pt-BR" sz="1600" b="1" dirty="0">
                      <a:solidFill>
                        <a:srgbClr val="7E93A5"/>
                      </a:solidFill>
                      <a:latin typeface="Trebuchet MS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0515407516196"/>
                      <c:h val="0.3241133116943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87B-4B0D-8135-05BEBB298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1800">
                    <a:latin typeface="Trebuchet MS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Innovation</c:v>
                </c:pt>
                <c:pt idx="1">
                  <c:v>Low carbon</c:v>
                </c:pt>
                <c:pt idx="2">
                  <c:v>Natural and cultural resources</c:v>
                </c:pt>
                <c:pt idx="3">
                  <c:v>Transport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44.4</c:v>
                </c:pt>
                <c:pt idx="2">
                  <c:v>88.8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B-4B0D-8135-05BEBB29878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7883670320913"/>
          <c:y val="0.12070445303646424"/>
          <c:w val="0.4650581852733533"/>
          <c:h val="0.75859109392707158"/>
        </c:manualLayout>
      </c:layout>
      <c:pieChart>
        <c:varyColors val="1"/>
        <c:ser>
          <c:idx val="0"/>
          <c:order val="0"/>
          <c:spPr>
            <a:solidFill>
              <a:srgbClr val="C8D3D8"/>
            </a:solidFill>
          </c:spPr>
          <c:dPt>
            <c:idx val="0"/>
            <c:bubble3D val="0"/>
            <c:spPr>
              <a:solidFill>
                <a:srgbClr val="C8D3D8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8AA-4365-8760-ABCDB885C3FD}"/>
              </c:ext>
            </c:extLst>
          </c:dPt>
          <c:dPt>
            <c:idx val="1"/>
            <c:bubble3D val="0"/>
            <c:spPr>
              <a:solidFill>
                <a:srgbClr val="C8D3D8"/>
              </a:solidFill>
              <a:ln>
                <a:solidFill>
                  <a:srgbClr val="7E93A5">
                    <a:lumMod val="60000"/>
                    <a:lumOff val="4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AA-4365-8760-ABCDB885C3FD}"/>
              </c:ext>
            </c:extLst>
          </c:dPt>
          <c:dLbls>
            <c:dLbl>
              <c:idx val="0"/>
              <c:layout>
                <c:manualLayout>
                  <c:x val="-0.24009914221934034"/>
                  <c:y val="-4.37949156793129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ČR public 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AA-4365-8760-ABCDB885C3FD}"/>
                </c:ext>
              </c:extLst>
            </c:dLbl>
            <c:dLbl>
              <c:idx val="1"/>
              <c:layout>
                <c:manualLayout>
                  <c:x val="0.2073171214603555"/>
                  <c:y val="9.05548971862122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ČR </a:t>
                    </a:r>
                    <a:r>
                      <a:rPr lang="en-US" dirty="0" err="1" smtClean="0"/>
                      <a:t>private</a:t>
                    </a:r>
                    <a:endParaRPr lang="en-US" dirty="0" smtClean="0"/>
                  </a:p>
                  <a:p>
                    <a:r>
                      <a:rPr lang="en-US" dirty="0" smtClean="0"/>
                      <a:t> 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AA-4365-8760-ABCDB885C3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SCENARIO_1!$H$43:$H$44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SCENARIO_1!$I$43:$I$44</c:f>
              <c:numCache>
                <c:formatCode>General</c:formatCode>
                <c:ptCount val="2"/>
                <c:pt idx="0">
                  <c:v>22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A-4365-8760-ABCDB885C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6T15:29:31.38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19-02-26T15:29:33.621" idx="2">
    <p:pos x="106" y="10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3/1/2019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1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62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7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02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3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1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Realistic – the words sound financial management and</a:t>
            </a:r>
            <a:r>
              <a:rPr lang="de-AT" baseline="0" dirty="0" smtClean="0"/>
              <a:t> adequacy of costs should be kept in mind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2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BE02D-20C0-F840-AFAC-BEA99C74FD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5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7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9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51216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3" r:id="rId18"/>
    <p:sldLayoutId id="2147483864" r:id="rId19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interreg-central.eu/cooperationiscentr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nterreg_CZ" TargetMode="External"/><Relationship Id="rId3" Type="http://schemas.openxmlformats.org/officeDocument/2006/relationships/image" Target="../media/image33.emf"/><Relationship Id="rId7" Type="http://schemas.openxmlformats.org/officeDocument/2006/relationships/hyperlink" Target="http://www.dotaceeu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adnarodni@mmr.cz" TargetMode="External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hyperlink" Target="http://www.interreg-central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ntent.Node/implement/document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nterreg-central.eu/Content.Node/documents/documents.html" TargetMode="Externa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Fondy-EU/2014-2020/Operacni-programy/OP-nadnarodni-spolupra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hyperlink" Target="http://www.crr.cz/cs/eus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hyperlink" Target="https://www.youtube.com/playlist?list=PLnfEQzGh-PuV7CHDVYde9xBGMpipPQfyN" TargetMode="Externa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mlouvy.gov.cz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5" Type="http://schemas.openxmlformats.org/officeDocument/2006/relationships/image" Target="../media/image33.emf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Finanční seminář pro příjemce 3.výzvy</a:t>
            </a:r>
            <a:endParaRPr lang="de-AT" dirty="0" smtClean="0"/>
          </a:p>
          <a:p>
            <a:r>
              <a:rPr lang="cs-CZ" dirty="0" smtClean="0"/>
              <a:t>Praha, prostory Centra pro regionální rozvoj ČR, 4. března </a:t>
            </a:r>
            <a:r>
              <a:rPr lang="de-AT" dirty="0" smtClean="0"/>
              <a:t>201</a:t>
            </a:r>
            <a:r>
              <a:rPr lang="cs-CZ" dirty="0"/>
              <a:t>9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cs-CZ" dirty="0" smtClean="0"/>
              <a:t>Odbor evropské územní spolupráce MMR I Pavel Lukeš, Stella </a:t>
            </a:r>
            <a:r>
              <a:rPr lang="cs-CZ" dirty="0"/>
              <a:t>H</a:t>
            </a:r>
            <a:r>
              <a:rPr lang="cs-CZ" dirty="0" smtClean="0"/>
              <a:t>orváthová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67" y="6447959"/>
            <a:ext cx="1634033" cy="3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906736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41374" y="386240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4. výzva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392379" y="1526088"/>
            <a:ext cx="8541037" cy="5206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cs-CZ" sz="1800" i="1" dirty="0" smtClean="0">
                <a:solidFill>
                  <a:srgbClr val="000000"/>
                </a:solidFill>
              </a:rPr>
              <a:t>Co by měl program 4. výzvou dosáhnout</a:t>
            </a:r>
            <a:r>
              <a:rPr lang="en-US" sz="1800" i="1" dirty="0" smtClean="0">
                <a:solidFill>
                  <a:srgbClr val="000000"/>
                </a:solidFill>
              </a:rPr>
              <a:t>?</a:t>
            </a: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8" name="Textplatzhalter 6"/>
          <p:cNvSpPr txBox="1">
            <a:spLocks/>
          </p:cNvSpPr>
          <p:nvPr/>
        </p:nvSpPr>
        <p:spPr>
          <a:xfrm>
            <a:off x="263573" y="2366990"/>
            <a:ext cx="8445521" cy="404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</a:rPr>
              <a:t>Proje</a:t>
            </a:r>
            <a:r>
              <a:rPr lang="cs-CZ" sz="1800" dirty="0" err="1" smtClean="0">
                <a:solidFill>
                  <a:srgbClr val="000000"/>
                </a:solidFill>
              </a:rPr>
              <a:t>kty</a:t>
            </a:r>
            <a:r>
              <a:rPr lang="cs-CZ" sz="1800" dirty="0" smtClean="0">
                <a:solidFill>
                  <a:srgbClr val="000000"/>
                </a:solidFill>
              </a:rPr>
              <a:t> dotované ze zdrojů 4. výzvy by měly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převzít</a:t>
            </a:r>
            <a:r>
              <a:rPr lang="en-US" sz="1800" b="1" dirty="0" smtClean="0">
                <a:solidFill>
                  <a:schemeClr val="accent1"/>
                </a:solidFill>
              </a:rPr>
              <a:t> a</a:t>
            </a:r>
            <a:r>
              <a:rPr lang="cs-CZ" sz="1800" b="1" dirty="0">
                <a:solidFill>
                  <a:schemeClr val="accent1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dalším využitím zúročit/zhodnotit (´</a:t>
            </a:r>
            <a:r>
              <a:rPr lang="cs-CZ" sz="1800" b="1" i="1" dirty="0" err="1" smtClean="0">
                <a:solidFill>
                  <a:schemeClr val="accent1"/>
                </a:solidFill>
              </a:rPr>
              <a:t>capitalise</a:t>
            </a:r>
            <a:r>
              <a:rPr lang="cs-CZ" sz="1800" b="1" dirty="0" smtClean="0">
                <a:solidFill>
                  <a:schemeClr val="accent1"/>
                </a:solidFill>
              </a:rPr>
              <a:t>´) existující výsledky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na nižší úrovni územních jednotek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(downstream) </a:t>
            </a:r>
            <a:r>
              <a:rPr lang="en-US" sz="1800" dirty="0" smtClean="0">
                <a:solidFill>
                  <a:srgbClr val="000000"/>
                </a:solidFill>
              </a:rPr>
              <a:t>a</a:t>
            </a:r>
            <a:r>
              <a:rPr lang="cs-CZ" sz="1800" dirty="0" smtClean="0">
                <a:solidFill>
                  <a:srgbClr val="000000"/>
                </a:solidFill>
              </a:rPr>
              <a:t>nebo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na úrovni institucí, které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jsou tvůrcem politik </a:t>
            </a:r>
            <a:r>
              <a:rPr lang="en-US" sz="1800" dirty="0" smtClean="0">
                <a:solidFill>
                  <a:srgbClr val="000000"/>
                </a:solidFill>
              </a:rPr>
              <a:t>(upstream)  </a:t>
            </a:r>
            <a:endParaRPr lang="cs-CZ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K tomu má dojít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spojením </a:t>
            </a:r>
            <a:r>
              <a:rPr lang="en-GB" sz="1800" b="1" dirty="0" smtClean="0">
                <a:solidFill>
                  <a:schemeClr val="accent1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smtClean="0">
                <a:solidFill>
                  <a:srgbClr val="000000"/>
                </a:solidFill>
              </a:rPr>
              <a:t>´</a:t>
            </a:r>
            <a:r>
              <a:rPr lang="en-GB" sz="1800" dirty="0" smtClean="0">
                <a:solidFill>
                  <a:srgbClr val="000000"/>
                </a:solidFill>
              </a:rPr>
              <a:t>clustering</a:t>
            </a:r>
            <a:r>
              <a:rPr lang="cs-CZ" sz="1800" dirty="0" smtClean="0">
                <a:solidFill>
                  <a:srgbClr val="000000"/>
                </a:solidFill>
              </a:rPr>
              <a:t>´</a:t>
            </a:r>
            <a:r>
              <a:rPr lang="en-GB" sz="1800" dirty="0" smtClean="0">
                <a:solidFill>
                  <a:srgbClr val="000000"/>
                </a:solidFill>
              </a:rPr>
              <a:t>) </a:t>
            </a:r>
            <a:r>
              <a:rPr lang="cs-CZ" sz="1800" dirty="0" smtClean="0">
                <a:solidFill>
                  <a:srgbClr val="000000"/>
                </a:solidFill>
              </a:rPr>
              <a:t>výsledků</a:t>
            </a:r>
            <a:r>
              <a:rPr lang="en-GB" sz="1800" dirty="0" smtClean="0">
                <a:solidFill>
                  <a:srgbClr val="000000"/>
                </a:solidFill>
              </a:rPr>
              <a:t> exist</a:t>
            </a:r>
            <a:r>
              <a:rPr lang="cs-CZ" sz="1800" dirty="0" err="1" smtClean="0">
                <a:solidFill>
                  <a:srgbClr val="000000"/>
                </a:solidFill>
              </a:rPr>
              <a:t>ujících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proj</a:t>
            </a:r>
            <a:r>
              <a:rPr lang="cs-CZ" sz="1800" dirty="0" err="1" smtClean="0">
                <a:solidFill>
                  <a:srgbClr val="000000"/>
                </a:solidFill>
              </a:rPr>
              <a:t>ektů</a:t>
            </a:r>
            <a:r>
              <a:rPr lang="cs-CZ" sz="1800" dirty="0" smtClean="0">
                <a:solidFill>
                  <a:srgbClr val="000000"/>
                </a:solidFill>
              </a:rPr>
              <a:t> CE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 </a:t>
            </a:r>
            <a:r>
              <a:rPr lang="en-GB" sz="1800" dirty="0" smtClean="0">
                <a:solidFill>
                  <a:srgbClr val="000000"/>
                </a:solidFill>
              </a:rPr>
              <a:t>a p</a:t>
            </a:r>
            <a:r>
              <a:rPr lang="cs-CZ" sz="1800" dirty="0" err="1" smtClean="0">
                <a:solidFill>
                  <a:srgbClr val="000000"/>
                </a:solidFill>
              </a:rPr>
              <a:t>řípadně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proj</a:t>
            </a:r>
            <a:r>
              <a:rPr lang="cs-CZ" sz="1800" dirty="0" err="1" smtClean="0">
                <a:solidFill>
                  <a:srgbClr val="000000"/>
                </a:solidFill>
              </a:rPr>
              <a:t>ektů</a:t>
            </a:r>
            <a:r>
              <a:rPr lang="cs-CZ" sz="1800" dirty="0" smtClean="0">
                <a:solidFill>
                  <a:srgbClr val="000000"/>
                </a:solidFill>
              </a:rPr>
              <a:t> dotovaných jinými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nástroji </a:t>
            </a:r>
            <a:r>
              <a:rPr lang="en-GB" sz="1800" dirty="0" smtClean="0">
                <a:solidFill>
                  <a:srgbClr val="000000"/>
                </a:solidFill>
              </a:rPr>
              <a:t>EU (</a:t>
            </a:r>
            <a:r>
              <a:rPr lang="cs-CZ" sz="1800" dirty="0" err="1" smtClean="0">
                <a:solidFill>
                  <a:srgbClr val="000000"/>
                </a:solidFill>
              </a:rPr>
              <a:t>Horizon</a:t>
            </a:r>
            <a:r>
              <a:rPr lang="cs-CZ" sz="1800" dirty="0" smtClean="0">
                <a:solidFill>
                  <a:srgbClr val="000000"/>
                </a:solidFill>
              </a:rPr>
              <a:t> 2020, LIFE…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  <a:endParaRPr lang="cs-CZ" sz="1800" dirty="0" smtClean="0">
              <a:solidFill>
                <a:srgbClr val="000000"/>
              </a:solidFill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Pouhé </a:t>
            </a:r>
            <a:r>
              <a:rPr lang="cs-CZ" sz="1800" dirty="0">
                <a:solidFill>
                  <a:srgbClr val="000000"/>
                </a:solidFill>
              </a:rPr>
              <a:t>duplikování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cs-CZ" sz="1800" dirty="0">
                <a:solidFill>
                  <a:srgbClr val="000000"/>
                </a:solidFill>
              </a:rPr>
              <a:t>reprodukce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existujících výsledků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- - -&gt; </a:t>
            </a:r>
            <a:r>
              <a:rPr lang="cs-CZ" sz="1800" u="sng" dirty="0">
                <a:solidFill>
                  <a:srgbClr val="000000"/>
                </a:solidFill>
              </a:rPr>
              <a:t>je vyloučené</a:t>
            </a:r>
            <a:endParaRPr lang="en-US" sz="1800" u="sng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</a:rPr>
              <a:t>Proje</a:t>
            </a:r>
            <a:r>
              <a:rPr lang="cs-CZ" sz="1800" dirty="0" err="1">
                <a:solidFill>
                  <a:srgbClr val="000000"/>
                </a:solidFill>
              </a:rPr>
              <a:t>kty</a:t>
            </a:r>
            <a:r>
              <a:rPr lang="cs-CZ" sz="1800" dirty="0">
                <a:solidFill>
                  <a:srgbClr val="000000"/>
                </a:solidFill>
              </a:rPr>
              <a:t> budou mít za cíl určit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konkrétní aktivity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pro využití výsledků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cs-CZ" sz="1800" dirty="0">
                <a:solidFill>
                  <a:srgbClr val="000000"/>
                </a:solidFill>
              </a:rPr>
              <a:t>případně je koordinovat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s dalšími nástroji </a:t>
            </a:r>
            <a:r>
              <a:rPr lang="en-US" sz="1800" dirty="0">
                <a:solidFill>
                  <a:srgbClr val="000000"/>
                </a:solidFill>
              </a:rPr>
              <a:t>EU</a:t>
            </a:r>
            <a:r>
              <a:rPr lang="cs-CZ" sz="1800" dirty="0">
                <a:solidFill>
                  <a:srgbClr val="000000"/>
                </a:solidFill>
              </a:rPr>
              <a:t> 		</a:t>
            </a:r>
            <a:r>
              <a:rPr lang="cs-CZ" sz="1800" dirty="0" smtClean="0">
                <a:solidFill>
                  <a:srgbClr val="000000"/>
                </a:solidFill>
              </a:rPr>
              <a:t>Příklad</a:t>
            </a:r>
            <a:r>
              <a:rPr lang="cs-CZ" sz="1800" dirty="0">
                <a:solidFill>
                  <a:srgbClr val="000000"/>
                </a:solidFill>
              </a:rPr>
              <a:t>: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dirty="0" smtClean="0">
                <a:solidFill>
                  <a:srgbClr val="000000"/>
                </a:solidFill>
              </a:rPr>
              <a:t>					v </a:t>
            </a:r>
            <a:r>
              <a:rPr lang="cs-CZ" sz="1800" b="1" dirty="0" err="1">
                <a:solidFill>
                  <a:srgbClr val="7E93A5"/>
                </a:solidFill>
              </a:rPr>
              <a:t>Application</a:t>
            </a:r>
            <a:r>
              <a:rPr lang="cs-CZ" sz="1800" b="1" dirty="0">
                <a:solidFill>
                  <a:srgbClr val="7E93A5"/>
                </a:solidFill>
              </a:rPr>
              <a:t> </a:t>
            </a:r>
            <a:r>
              <a:rPr lang="cs-CZ" sz="1800" b="1" dirty="0" err="1" smtClean="0">
                <a:solidFill>
                  <a:srgbClr val="7E93A5"/>
                </a:solidFill>
              </a:rPr>
              <a:t>Manual</a:t>
            </a:r>
            <a:endParaRPr lang="cs-CZ" sz="1800" dirty="0" smtClean="0">
              <a:solidFill>
                <a:srgbClr val="000000"/>
              </a:solidFill>
            </a:endParaRPr>
          </a:p>
          <a:p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16829" y="2048837"/>
            <a:ext cx="555171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96863" y="1137684"/>
            <a:ext cx="8562975" cy="992367"/>
          </a:xfrm>
        </p:spPr>
        <p:txBody>
          <a:bodyPr/>
          <a:lstStyle/>
          <a:p>
            <a:r>
              <a:rPr lang="cs-CZ" dirty="0" smtClean="0"/>
              <a:t>Cíl výzvy - kapitalizační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662897" y="56514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9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54726" y="365975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4. výzva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platzhalter 6"/>
          <p:cNvSpPr txBox="1">
            <a:spLocks/>
          </p:cNvSpPr>
          <p:nvPr/>
        </p:nvSpPr>
        <p:spPr>
          <a:xfrm>
            <a:off x="654756" y="1261761"/>
            <a:ext cx="8461898" cy="4930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Dostupný rozpočet </a:t>
            </a:r>
            <a:r>
              <a:rPr lang="en-US" sz="1800" dirty="0" smtClean="0">
                <a:solidFill>
                  <a:srgbClr val="000000"/>
                </a:solidFill>
              </a:rPr>
              <a:t>ERDF </a:t>
            </a:r>
            <a:r>
              <a:rPr lang="cs-CZ" sz="1800" dirty="0" smtClean="0">
                <a:solidFill>
                  <a:srgbClr val="000000"/>
                </a:solidFill>
              </a:rPr>
              <a:t>pro 4. výzvu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cs-CZ" sz="1800" dirty="0">
                <a:solidFill>
                  <a:schemeClr val="tx2"/>
                </a:solidFill>
                <a:cs typeface="Raleway"/>
                <a:sym typeface="Wingdings" panose="05000000000000000000" pitchFamily="2" charset="2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cs typeface="Raleway"/>
                <a:sym typeface="Wingdings" panose="05000000000000000000" pitchFamily="2" charset="2"/>
              </a:rPr>
              <a:t>cca 10 </a:t>
            </a:r>
            <a:r>
              <a:rPr lang="cs-CZ" sz="1800" b="1" dirty="0">
                <a:solidFill>
                  <a:schemeClr val="accent1"/>
                </a:solidFill>
                <a:cs typeface="Raleway"/>
                <a:sym typeface="Wingdings" panose="05000000000000000000" pitchFamily="2" charset="2"/>
              </a:rPr>
              <a:t>mil. EUR </a:t>
            </a:r>
            <a:r>
              <a:rPr lang="cs-CZ" sz="1800" b="1" dirty="0" smtClean="0">
                <a:solidFill>
                  <a:schemeClr val="accent1"/>
                </a:solidFill>
                <a:cs typeface="Raleway"/>
                <a:sym typeface="Wingdings" panose="05000000000000000000" pitchFamily="2" charset="2"/>
              </a:rPr>
              <a:t>ERDF</a:t>
            </a: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u="sng" dirty="0" smtClean="0">
                <a:solidFill>
                  <a:srgbClr val="000000"/>
                </a:solidFill>
              </a:rPr>
              <a:t>Časový plán výzvy</a:t>
            </a:r>
            <a:r>
              <a:rPr lang="en-US" sz="1800" u="sng" dirty="0" smtClean="0">
                <a:solidFill>
                  <a:srgbClr val="000000"/>
                </a:solidFill>
              </a:rPr>
              <a:t>: </a:t>
            </a:r>
            <a:r>
              <a:rPr lang="cs-CZ" sz="1800" b="1" dirty="0" smtClean="0">
                <a:solidFill>
                  <a:schemeClr val="accent1"/>
                </a:solidFill>
              </a:rPr>
              <a:t>4.března 2019 - 5.červenec 2019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cs-CZ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hodnocení a výběr projektů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se </a:t>
            </a:r>
            <a:r>
              <a:rPr lang="cs-CZ" sz="1800" dirty="0">
                <a:solidFill>
                  <a:srgbClr val="000000"/>
                </a:solidFill>
              </a:rPr>
              <a:t>uskuteční </a:t>
            </a:r>
            <a:r>
              <a:rPr lang="cs-CZ" sz="1800" b="1" dirty="0" smtClean="0">
                <a:solidFill>
                  <a:schemeClr val="accent1"/>
                </a:solidFill>
              </a:rPr>
              <a:t>v průběhu roku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Podepsání smluv </a:t>
            </a: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cs-CZ" sz="1800" b="1" dirty="0" smtClean="0">
                <a:solidFill>
                  <a:schemeClr val="accent1"/>
                </a:solidFill>
              </a:rPr>
              <a:t> koncem roku 2019</a:t>
            </a: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Trvání projektu (do 24 měsíců)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cs-CZ" sz="1800" dirty="0" smtClean="0">
                <a:solidFill>
                  <a:srgbClr val="000000"/>
                </a:solidFill>
              </a:rPr>
              <a:t>projekty musí být ukončeny nejpozději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30.06.2022</a:t>
            </a:r>
            <a:r>
              <a:rPr lang="cs-CZ" sz="1800" b="1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cs-CZ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více v </a:t>
            </a:r>
            <a:r>
              <a:rPr lang="cs-CZ" sz="1800" dirty="0" smtClean="0">
                <a:solidFill>
                  <a:srgbClr val="000000"/>
                </a:solidFill>
              </a:rPr>
              <a:t>kapitole </a:t>
            </a:r>
            <a:r>
              <a:rPr lang="cs-CZ" sz="1800" dirty="0">
                <a:solidFill>
                  <a:srgbClr val="000000"/>
                </a:solidFill>
              </a:rPr>
              <a:t>D.3.5 Implementačního </a:t>
            </a:r>
            <a:r>
              <a:rPr lang="cs-CZ" sz="1800" dirty="0" smtClean="0">
                <a:solidFill>
                  <a:srgbClr val="000000"/>
                </a:solidFill>
              </a:rPr>
              <a:t>manuálu</a:t>
            </a:r>
          </a:p>
          <a:p>
            <a:endParaRPr lang="cs-CZ" sz="18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</a:rPr>
              <a:t>Koordinace: </a:t>
            </a:r>
            <a:r>
              <a:rPr lang="cs-CZ" sz="1800" dirty="0" smtClean="0"/>
              <a:t>projekt koordinuje využití výstupů a výsledků min. 2 projektů CE (</a:t>
            </a:r>
            <a:r>
              <a:rPr lang="cs-CZ" sz="1800" dirty="0" err="1" smtClean="0"/>
              <a:t>předvybraných</a:t>
            </a:r>
            <a:r>
              <a:rPr lang="cs-CZ" sz="1800" dirty="0" smtClean="0"/>
              <a:t> – v příloze AM) a min. 1 projektů z projektu programu přímo řízeného 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1"/>
                </a:solidFill>
              </a:rPr>
              <a:t>Partner</a:t>
            </a:r>
            <a:r>
              <a:rPr lang="cs-CZ" sz="1800" b="1" dirty="0" err="1">
                <a:solidFill>
                  <a:schemeClr val="accent1"/>
                </a:solidFill>
              </a:rPr>
              <a:t>ství</a:t>
            </a:r>
            <a:r>
              <a:rPr lang="en-GB" sz="1800" b="1" dirty="0">
                <a:solidFill>
                  <a:schemeClr val="accent1"/>
                </a:solidFill>
              </a:rPr>
              <a:t>: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rozsah není stanoven (představa - </a:t>
            </a:r>
            <a:r>
              <a:rPr lang="en-GB" sz="1800" dirty="0">
                <a:solidFill>
                  <a:srgbClr val="000000"/>
                </a:solidFill>
              </a:rPr>
              <a:t>12 partner</a:t>
            </a:r>
            <a:r>
              <a:rPr lang="cs-CZ" sz="1800" dirty="0">
                <a:solidFill>
                  <a:srgbClr val="000000"/>
                </a:solidFill>
              </a:rPr>
              <a:t>ů ještě </a:t>
            </a:r>
            <a:r>
              <a:rPr lang="cs-CZ" sz="1800" dirty="0" smtClean="0">
                <a:solidFill>
                  <a:srgbClr val="000000"/>
                </a:solidFill>
              </a:rPr>
              <a:t>uspokojivě </a:t>
            </a:r>
            <a:r>
              <a:rPr lang="cs-CZ" sz="1800" dirty="0" err="1" smtClean="0">
                <a:solidFill>
                  <a:srgbClr val="000000"/>
                </a:solidFill>
              </a:rPr>
              <a:t>manažovatelných</a:t>
            </a:r>
            <a:r>
              <a:rPr lang="cs-CZ" sz="1800" dirty="0" smtClean="0">
                <a:solidFill>
                  <a:srgbClr val="000000"/>
                </a:solidFill>
              </a:rPr>
              <a:t>); !!!! je určen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minimální podíl </a:t>
            </a:r>
            <a:r>
              <a:rPr lang="cs-CZ" sz="1800" dirty="0" smtClean="0">
                <a:solidFill>
                  <a:srgbClr val="000000"/>
                </a:solidFill>
              </a:rPr>
              <a:t>=&gt; </a:t>
            </a:r>
            <a:r>
              <a:rPr lang="cs-CZ" sz="1800" dirty="0">
                <a:solidFill>
                  <a:srgbClr val="000000"/>
                </a:solidFill>
              </a:rPr>
              <a:t>50% partnerství tvořeno příjemci z projektů </a:t>
            </a:r>
            <a:r>
              <a:rPr lang="cs-CZ" sz="1800" dirty="0" smtClean="0">
                <a:solidFill>
                  <a:srgbClr val="000000"/>
                </a:solidFill>
              </a:rPr>
              <a:t>CE (</a:t>
            </a:r>
            <a:r>
              <a:rPr lang="cs-CZ" sz="1800" dirty="0" err="1" smtClean="0">
                <a:solidFill>
                  <a:srgbClr val="000000"/>
                </a:solidFill>
              </a:rPr>
              <a:t>předvybraných</a:t>
            </a:r>
            <a:r>
              <a:rPr lang="cs-CZ" sz="1800" dirty="0" smtClean="0">
                <a:solidFill>
                  <a:srgbClr val="000000"/>
                </a:solidFill>
              </a:rPr>
              <a:t> – v příloze AM), min. 1 partner z projektu řízeného přímo EU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Povinná </a:t>
            </a:r>
            <a:r>
              <a:rPr lang="cs-CZ" sz="1800" b="1" dirty="0">
                <a:solidFill>
                  <a:schemeClr val="accent1"/>
                </a:solidFill>
              </a:rPr>
              <a:t>konzultace záměru</a:t>
            </a:r>
            <a:endParaRPr lang="en-GB" sz="1800" b="1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Freeform 34"/>
          <p:cNvSpPr>
            <a:spLocks noChangeArrowheads="1"/>
          </p:cNvSpPr>
          <p:nvPr/>
        </p:nvSpPr>
        <p:spPr bwMode="auto">
          <a:xfrm>
            <a:off x="193721" y="2607200"/>
            <a:ext cx="337574" cy="59603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8" name="Freeform 116"/>
          <p:cNvSpPr>
            <a:spLocks noChangeArrowheads="1"/>
          </p:cNvSpPr>
          <p:nvPr/>
        </p:nvSpPr>
        <p:spPr bwMode="auto">
          <a:xfrm>
            <a:off x="56888" y="1737008"/>
            <a:ext cx="532736" cy="553830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318" y="1132029"/>
            <a:ext cx="474707" cy="5327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accent1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16466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06736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69580" y="341197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4. výzva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0512" y="3772902"/>
            <a:ext cx="8562975" cy="563043"/>
          </a:xfrm>
        </p:spPr>
        <p:txBody>
          <a:bodyPr/>
          <a:lstStyle/>
          <a:p>
            <a:r>
              <a:rPr lang="cs-CZ" dirty="0" smtClean="0"/>
              <a:t> </a:t>
            </a:r>
            <a:endParaRPr lang="en-GB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01799"/>
              </p:ext>
            </p:extLst>
          </p:nvPr>
        </p:nvGraphicFramePr>
        <p:xfrm>
          <a:off x="145255" y="977507"/>
          <a:ext cx="8853487" cy="5023243"/>
        </p:xfrm>
        <a:graphic>
          <a:graphicData uri="http://schemas.openxmlformats.org/drawingml/2006/table">
            <a:tbl>
              <a:tblPr firstRow="1" firstCol="1" bandRow="1"/>
              <a:tblGrid>
                <a:gridCol w="3188475">
                  <a:extLst>
                    <a:ext uri="{9D8B030D-6E8A-4147-A177-3AD203B41FA5}">
                      <a16:colId xmlns:a16="http://schemas.microsoft.com/office/drawing/2014/main" val="2813255043"/>
                    </a:ext>
                  </a:extLst>
                </a:gridCol>
                <a:gridCol w="472966">
                  <a:extLst>
                    <a:ext uri="{9D8B030D-6E8A-4147-A177-3AD203B41FA5}">
                      <a16:colId xmlns:a16="http://schemas.microsoft.com/office/drawing/2014/main" val="1879962359"/>
                    </a:ext>
                  </a:extLst>
                </a:gridCol>
                <a:gridCol w="567558">
                  <a:extLst>
                    <a:ext uri="{9D8B030D-6E8A-4147-A177-3AD203B41FA5}">
                      <a16:colId xmlns:a16="http://schemas.microsoft.com/office/drawing/2014/main" val="3698517099"/>
                    </a:ext>
                  </a:extLst>
                </a:gridCol>
                <a:gridCol w="4624488">
                  <a:extLst>
                    <a:ext uri="{9D8B030D-6E8A-4147-A177-3AD203B41FA5}">
                      <a16:colId xmlns:a16="http://schemas.microsoft.com/office/drawing/2014/main" val="2715911862"/>
                    </a:ext>
                  </a:extLst>
                </a:gridCol>
              </a:tblGrid>
              <a:tr h="295181">
                <a:tc>
                  <a:txBody>
                    <a:bodyPr/>
                    <a:lstStyle/>
                    <a:p>
                      <a:pPr marL="900430" marR="209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Topic/thematic cluster</a:t>
                      </a:r>
                      <a:endParaRPr lang="cs-CZ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0430" marR="122872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6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Specific objective</a:t>
                      </a:r>
                      <a:endParaRPr lang="cs-CZ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56162"/>
                  </a:ext>
                </a:extLst>
              </a:tr>
              <a:tr h="705144">
                <a:tc>
                  <a:txBody>
                    <a:bodyPr/>
                    <a:lstStyle/>
                    <a:p>
                      <a:pPr marL="0" marR="215265" lvl="0" indent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I. </a:t>
                      </a:r>
                      <a:r>
                        <a:rPr lang="en-GB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Industry </a:t>
                      </a:r>
                      <a:r>
                        <a:rPr lang="en-GB" sz="1400" b="1" u="none" strike="noStrike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4.0/advanced manufacturing</a:t>
                      </a:r>
                      <a:endParaRPr lang="cs-CZ" sz="14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15265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To improve sustainable linkages among actors of the innovation systems for strengthening regional innovation capacity in central Europe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561242"/>
                  </a:ext>
                </a:extLst>
              </a:tr>
              <a:tr h="698401">
                <a:tc>
                  <a:txBody>
                    <a:bodyPr/>
                    <a:lstStyle/>
                    <a:p>
                      <a:pPr marL="0" marR="215265" lvl="0" indent="0" algn="l" fontAlgn="base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cs-CZ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II. </a:t>
                      </a:r>
                      <a:r>
                        <a:rPr lang="en-GB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Social </a:t>
                      </a:r>
                      <a:r>
                        <a:rPr lang="en-GB" sz="1400" b="1" u="none" strike="noStrike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entrepreneurship</a:t>
                      </a:r>
                      <a:endParaRPr lang="cs-CZ" sz="14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15265" algn="just" defTabSz="913878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To improve skills and entrepreneurial competences for advancing economic and social innovation in central European regions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186103"/>
                  </a:ext>
                </a:extLst>
              </a:tr>
              <a:tr h="698401">
                <a:tc>
                  <a:txBody>
                    <a:bodyPr/>
                    <a:lstStyle/>
                    <a:p>
                      <a:pPr marL="0" marR="215265" lvl="0" indent="0" algn="l" fontAlgn="base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cs-CZ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III. </a:t>
                      </a:r>
                      <a:r>
                        <a:rPr lang="en-GB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Energy </a:t>
                      </a:r>
                      <a:r>
                        <a:rPr lang="en-GB" sz="1400" b="1" u="none" strike="noStrike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efficient renovation of public buildings in cities</a:t>
                      </a:r>
                      <a:endParaRPr lang="cs-CZ" sz="14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2.1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15265" algn="just" defTabSz="913878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To develop and implement solutions for increasing energy efficiency and renewable energy usage in public infrastructures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244649"/>
                  </a:ext>
                </a:extLst>
              </a:tr>
              <a:tr h="523801">
                <a:tc>
                  <a:txBody>
                    <a:bodyPr/>
                    <a:lstStyle/>
                    <a:p>
                      <a:pPr marL="0" marR="215265" lvl="0" indent="0" algn="l" fontAlgn="base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cs-CZ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IV. </a:t>
                      </a:r>
                      <a:r>
                        <a:rPr lang="en-GB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Low </a:t>
                      </a:r>
                      <a:r>
                        <a:rPr lang="en-GB" sz="1400" b="1" u="none" strike="noStrike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carbon mobility and urban air quality</a:t>
                      </a:r>
                      <a:endParaRPr lang="cs-CZ" sz="14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15265" algn="just" defTabSz="913878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To improve capacities for mobility planning in functional urban areas to lower CO2 emissions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43572"/>
                  </a:ext>
                </a:extLst>
              </a:tr>
              <a:tr h="698401">
                <a:tc>
                  <a:txBody>
                    <a:bodyPr/>
                    <a:lstStyle/>
                    <a:p>
                      <a:pPr marL="0" marR="215265" lvl="0" indent="0" algn="l" fontAlgn="base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cs-CZ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V. </a:t>
                      </a:r>
                      <a:r>
                        <a:rPr lang="en-GB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Climate </a:t>
                      </a:r>
                      <a:r>
                        <a:rPr lang="en-GB" sz="1400" b="1" u="none" strike="noStrike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change adaptation and risk prevention</a:t>
                      </a:r>
                      <a:endParaRPr lang="cs-CZ" sz="14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15265" algn="just" defTabSz="913878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To improve integrated environmental management capacities for the protection and sustainable use of natural heritage and resources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928202"/>
                  </a:ext>
                </a:extLst>
              </a:tr>
              <a:tr h="523801">
                <a:tc>
                  <a:txBody>
                    <a:bodyPr/>
                    <a:lstStyle/>
                    <a:p>
                      <a:pPr marL="0" marR="215265" lvl="0" indent="0" algn="l" fontAlgn="base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cs-CZ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V. </a:t>
                      </a:r>
                      <a:r>
                        <a:rPr lang="en-GB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Cultural </a:t>
                      </a:r>
                      <a:r>
                        <a:rPr lang="en-GB" sz="1400" b="1" u="none" strike="noStrike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heritage (sites &amp; buildings) at risk</a:t>
                      </a:r>
                      <a:endParaRPr lang="cs-CZ" sz="14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3.2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15265" algn="just" defTabSz="913878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To improve capacities for the sustainable use of cultural heritage and resources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84074"/>
                  </a:ext>
                </a:extLst>
              </a:tr>
              <a:tr h="705144">
                <a:tc>
                  <a:txBody>
                    <a:bodyPr/>
                    <a:lstStyle/>
                    <a:p>
                      <a:pPr marL="0" marR="215265" lvl="0" indent="0" algn="l" fontAlgn="base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cs-CZ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VI. </a:t>
                      </a:r>
                      <a:r>
                        <a:rPr lang="en-GB" sz="1400" b="1" u="none" strike="noStrike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Accessibility </a:t>
                      </a:r>
                      <a:r>
                        <a:rPr lang="en-GB" sz="1400" b="1" u="none" strike="noStrike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for peripheral and border regions to TEN-T CNC networks / nodes</a:t>
                      </a:r>
                      <a:endParaRPr lang="cs-CZ" sz="14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1526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4.1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15265" algn="just" defTabSz="913878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To improve planning and coordination of regional passenger transport systems for better connections to national and European transport networks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3420" marR="43420" marT="0" marB="0" anchor="ctr">
                    <a:lnL>
                      <a:noFill/>
                    </a:lnL>
                    <a:lnR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9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5" y="5061944"/>
            <a:ext cx="9060873" cy="931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5" y="1152083"/>
            <a:ext cx="8562975" cy="739311"/>
          </a:xfrm>
        </p:spPr>
        <p:txBody>
          <a:bodyPr/>
          <a:lstStyle/>
          <a:p>
            <a:r>
              <a:rPr lang="cs-CZ" dirty="0" err="1" smtClean="0"/>
              <a:t>Website</a:t>
            </a:r>
            <a:r>
              <a:rPr lang="cs-CZ" dirty="0"/>
              <a:t> </a:t>
            </a:r>
            <a:r>
              <a:rPr lang="cs-CZ" dirty="0" smtClean="0"/>
              <a:t>/ banner PROJECTS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" y="1465492"/>
            <a:ext cx="4951119" cy="1991627"/>
          </a:xfrm>
          <a:prstGeom prst="rect">
            <a:avLst/>
          </a:prstGeom>
        </p:spPr>
      </p:pic>
      <p:sp>
        <p:nvSpPr>
          <p:cNvPr id="9" name="Zahnutá šipka dolů 8"/>
          <p:cNvSpPr/>
          <p:nvPr/>
        </p:nvSpPr>
        <p:spPr>
          <a:xfrm rot="12987228">
            <a:off x="455878" y="2896330"/>
            <a:ext cx="3144055" cy="663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97" y="3592921"/>
            <a:ext cx="5370342" cy="2260872"/>
          </a:xfrm>
          <a:prstGeom prst="rect">
            <a:avLst/>
          </a:prstGeom>
        </p:spPr>
      </p:pic>
      <p:sp>
        <p:nvSpPr>
          <p:cNvPr id="11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78576" y="1900308"/>
            <a:ext cx="3781263" cy="14601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/>
              <a:t>Xls</a:t>
            </a:r>
            <a:r>
              <a:rPr lang="cs-CZ" sz="1800" dirty="0"/>
              <a:t>. </a:t>
            </a:r>
            <a:r>
              <a:rPr lang="cs-CZ" sz="1800" dirty="0" smtClean="0"/>
              <a:t>tabulka </a:t>
            </a:r>
            <a:r>
              <a:rPr lang="cs-CZ" sz="1800" dirty="0"/>
              <a:t>*</a:t>
            </a:r>
            <a:r>
              <a:rPr lang="cs-CZ" sz="1800" i="1" dirty="0"/>
              <a:t>LIST OF OPERATIONS </a:t>
            </a:r>
            <a:r>
              <a:rPr lang="cs-CZ" sz="1800" i="1" dirty="0" err="1" smtClean="0"/>
              <a:t>available</a:t>
            </a:r>
            <a:r>
              <a:rPr lang="cs-CZ" sz="1800" i="1" dirty="0" smtClean="0"/>
              <a:t>*</a:t>
            </a:r>
            <a:r>
              <a:rPr lang="cs-CZ" sz="1800" dirty="0" smtClean="0"/>
              <a:t> obsahuje základní popis projektů a projektových partnerů zapojených ve výzvě 1 a 2</a:t>
            </a:r>
            <a:endParaRPr lang="cs-CZ" sz="1800" dirty="0"/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13854" y="4365144"/>
            <a:ext cx="3656468" cy="1121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3" name="Obdélník 2"/>
          <p:cNvSpPr/>
          <p:nvPr/>
        </p:nvSpPr>
        <p:spPr>
          <a:xfrm>
            <a:off x="13854" y="43651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PROJECT WEBSITES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dirty="0" smtClean="0">
                <a:solidFill>
                  <a:srgbClr val="000000"/>
                </a:solidFill>
              </a:rPr>
              <a:t>– dění v projektech</a:t>
            </a: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      </a:t>
            </a:r>
            <a:r>
              <a:rPr lang="cs-CZ" sz="1800" dirty="0" smtClean="0">
                <a:solidFill>
                  <a:srgbClr val="000000"/>
                </a:solidFill>
              </a:rPr>
              <a:t>projekty podle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</a:rPr>
              <a:t>4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</a:rPr>
              <a:t>PRIORIT</a:t>
            </a:r>
            <a:endParaRPr lang="cs-CZ" sz="18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3" name="Titel 13"/>
          <p:cNvSpPr>
            <a:spLocks noGrp="1"/>
          </p:cNvSpPr>
          <p:nvPr>
            <p:ph type="title"/>
          </p:nvPr>
        </p:nvSpPr>
        <p:spPr>
          <a:xfrm>
            <a:off x="141374" y="386240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Informace o projektech</a:t>
            </a:r>
            <a:endParaRPr lang="de-AT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2" y="857250"/>
            <a:ext cx="1868317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957235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88929" y="1175875"/>
            <a:ext cx="8562975" cy="563043"/>
          </a:xfrm>
        </p:spPr>
        <p:txBody>
          <a:bodyPr/>
          <a:lstStyle/>
          <a:p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cs-CZ" dirty="0" err="1" smtClean="0"/>
              <a:t>info</a:t>
            </a:r>
            <a:endParaRPr lang="en-GB" dirty="0"/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300728" y="1738917"/>
            <a:ext cx="5463716" cy="293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STORIES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hlinkClick r:id="rId4"/>
              </a:rPr>
              <a:t>www.interreg-central.eu/cooperationiscentral</a:t>
            </a: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PROJECTS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000000"/>
                </a:solidFill>
              </a:rPr>
              <a:t>Events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News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    pilot </a:t>
            </a:r>
            <a:r>
              <a:rPr lang="cs-CZ" sz="1800" dirty="0" err="1">
                <a:solidFill>
                  <a:srgbClr val="000000"/>
                </a:solidFill>
              </a:rPr>
              <a:t>activities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studies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    </a:t>
            </a:r>
            <a:r>
              <a:rPr lang="cs-CZ" sz="1800" dirty="0" err="1">
                <a:solidFill>
                  <a:srgbClr val="000000"/>
                </a:solidFill>
              </a:rPr>
              <a:t>partners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contacts</a:t>
            </a:r>
            <a:r>
              <a:rPr lang="cs-CZ" sz="1800" dirty="0">
                <a:solidFill>
                  <a:srgbClr val="000000"/>
                </a:solidFill>
              </a:rPr>
              <a:t>,…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46" y="857249"/>
            <a:ext cx="2675257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345" y="973461"/>
            <a:ext cx="1525559" cy="765456"/>
          </a:xfrm>
          <a:prstGeom prst="rect">
            <a:avLst/>
          </a:prstGeom>
        </p:spPr>
      </p:pic>
      <p:sp>
        <p:nvSpPr>
          <p:cNvPr id="8" name="Titel 13"/>
          <p:cNvSpPr>
            <a:spLocks noGrp="1"/>
          </p:cNvSpPr>
          <p:nvPr>
            <p:ph type="title"/>
          </p:nvPr>
        </p:nvSpPr>
        <p:spPr>
          <a:xfrm>
            <a:off x="141374" y="386240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Informace o projektech</a:t>
            </a:r>
            <a:endParaRPr lang="de-AT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455" y="149225"/>
            <a:ext cx="6464731" cy="830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komunikační aktivity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7455" y="907940"/>
            <a:ext cx="8870673" cy="5366786"/>
          </a:xfrm>
        </p:spPr>
        <p:txBody>
          <a:bodyPr/>
          <a:lstStyle/>
          <a:p>
            <a:endParaRPr lang="cs-CZ" sz="1800" i="1" dirty="0" smtClean="0"/>
          </a:p>
          <a:p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31" y="1087515"/>
            <a:ext cx="6754083" cy="17200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5" y="3115480"/>
            <a:ext cx="8220391" cy="3060843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>
            <a:off x="5720316" y="24497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60098" y="2072411"/>
            <a:ext cx="4760516" cy="1093207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Odběr </a:t>
            </a:r>
            <a:r>
              <a:rPr lang="cs-CZ" sz="22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newsletteru</a:t>
            </a:r>
            <a:endParaRPr lang="cs-CZ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Sekce PROGRAMME na </a:t>
            </a:r>
            <a:r>
              <a:rPr lang="cs-CZ" sz="22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webstránce</a:t>
            </a:r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programu</a:t>
            </a:r>
          </a:p>
        </p:txBody>
      </p:sp>
    </p:spTree>
    <p:extLst>
      <p:ext uri="{BB962C8B-B14F-4D97-AF65-F5344CB8AC3E}">
        <p14:creationId xmlns:p14="http://schemas.microsoft.com/office/powerpoint/2010/main" val="40599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" y="1765157"/>
            <a:ext cx="4245388" cy="1594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" y="3334005"/>
            <a:ext cx="4250479" cy="25836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1"/>
          <a:stretch/>
        </p:blipFill>
        <p:spPr>
          <a:xfrm>
            <a:off x="4451869" y="1827977"/>
            <a:ext cx="2110797" cy="21478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3"/>
          <a:stretch/>
        </p:blipFill>
        <p:spPr>
          <a:xfrm>
            <a:off x="4459052" y="4146206"/>
            <a:ext cx="2110797" cy="1736676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-4762" y="1090467"/>
            <a:ext cx="9148762" cy="514505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#cooperationiscentral: Web and social media</a:t>
            </a:r>
            <a:endParaRPr lang="de-AT" b="0" cap="none" dirty="0">
              <a:solidFill>
                <a:schemeClr val="bg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4459051" y="5575106"/>
            <a:ext cx="81705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chemeClr val="bg2"/>
                </a:solidFill>
                <a:cs typeface="Raleway"/>
              </a:rPr>
              <a:t>Twitter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4451869" y="3667014"/>
            <a:ext cx="100270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Facebook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32809" y="1827977"/>
            <a:ext cx="2364190" cy="2147879"/>
            <a:chOff x="6956825" y="747721"/>
            <a:chExt cx="2283217" cy="2077511"/>
          </a:xfrm>
        </p:grpSpPr>
        <p:pic>
          <p:nvPicPr>
            <p:cNvPr id="11" name="Bildplatzhalter 5" descr="(1) Interreg CENTRAL EUROPE Programme: Company Page Admin | LinkedI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63884" y="747721"/>
              <a:ext cx="2276158" cy="2077511"/>
            </a:xfrm>
            <a:prstGeom prst="rect">
              <a:avLst/>
            </a:prstGeom>
          </p:spPr>
        </p:pic>
        <p:sp>
          <p:nvSpPr>
            <p:cNvPr id="16" name="Rectangle 16"/>
            <p:cNvSpPr/>
            <p:nvPr/>
          </p:nvSpPr>
          <p:spPr>
            <a:xfrm>
              <a:off x="6956825" y="2517455"/>
              <a:ext cx="9562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400" b="1" dirty="0">
                  <a:solidFill>
                    <a:schemeClr val="bg2"/>
                  </a:solidFill>
                  <a:cs typeface="Raleway"/>
                </a:rPr>
                <a:t>LinkedIn</a:t>
              </a:r>
              <a:endParaRPr lang="en-GB" sz="1400" dirty="0">
                <a:solidFill>
                  <a:schemeClr val="bg2"/>
                </a:solidFill>
                <a:cs typeface="Raleway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01966" y="1765158"/>
            <a:ext cx="17940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Website Story Blog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809" y="4393905"/>
            <a:ext cx="2364190" cy="1325729"/>
          </a:xfrm>
          <a:prstGeom prst="rect">
            <a:avLst/>
          </a:prstGeom>
        </p:spPr>
      </p:pic>
      <p:sp>
        <p:nvSpPr>
          <p:cNvPr id="18" name="Rectangle 16"/>
          <p:cNvSpPr/>
          <p:nvPr/>
        </p:nvSpPr>
        <p:spPr>
          <a:xfrm>
            <a:off x="6732810" y="5418434"/>
            <a:ext cx="9562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YouTube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86910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827" y="2795201"/>
            <a:ext cx="456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Newsletters and Publication</a:t>
            </a:r>
            <a:endParaRPr lang="en-US" sz="1050" b="1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841316"/>
            <a:ext cx="7513185" cy="5274191"/>
          </a:xfrm>
          <a:prstGeom prst="rect">
            <a:avLst/>
          </a:prstGeom>
        </p:spPr>
      </p:pic>
      <p:sp>
        <p:nvSpPr>
          <p:cNvPr id="2" name="Šipka nahoru 1"/>
          <p:cNvSpPr/>
          <p:nvPr/>
        </p:nvSpPr>
        <p:spPr>
          <a:xfrm>
            <a:off x="5574182" y="123626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6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827" y="2795201"/>
            <a:ext cx="456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Newsletters and Publication</a:t>
            </a:r>
            <a:endParaRPr lang="en-US" sz="1050" b="1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5" name="Titel 13"/>
          <p:cNvSpPr>
            <a:spLocks noGrp="1"/>
          </p:cNvSpPr>
          <p:nvPr>
            <p:ph type="title"/>
          </p:nvPr>
        </p:nvSpPr>
        <p:spPr>
          <a:xfrm>
            <a:off x="154726" y="365975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Národní kontaktní místo</a:t>
            </a:r>
            <a:br>
              <a:rPr lang="cs-CZ" dirty="0" smtClean="0">
                <a:solidFill>
                  <a:srgbClr val="000000"/>
                </a:solidFill>
              </a:rPr>
            </a:b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170145" y="890611"/>
            <a:ext cx="8752792" cy="4542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Poskytování informací </a:t>
            </a:r>
            <a:r>
              <a:rPr lang="cs-CZ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dirty="0">
                <a:solidFill>
                  <a:srgbClr val="000000"/>
                </a:solidFill>
              </a:rPr>
              <a:t>www.dotaceeu.cz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Pořádání seminářů, konzultačních dnů; konzultace po dohodě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Zveřejňování dokumentů: </a:t>
            </a:r>
            <a:r>
              <a:rPr lang="cs-CZ" sz="1800" dirty="0" smtClean="0">
                <a:solidFill>
                  <a:srgbClr val="000000"/>
                </a:solidFill>
              </a:rPr>
              <a:t>více v „</a:t>
            </a:r>
            <a:r>
              <a:rPr lang="cs-CZ" sz="1800" dirty="0" smtClean="0">
                <a:solidFill>
                  <a:srgbClr val="7494A4"/>
                </a:solidFill>
              </a:rPr>
              <a:t>Dokumenty</a:t>
            </a:r>
            <a:r>
              <a:rPr lang="cs-CZ" sz="1800" dirty="0" smtClean="0">
                <a:solidFill>
                  <a:srgbClr val="000000"/>
                </a:solidFill>
              </a:rPr>
              <a:t>“, např. </a:t>
            </a:r>
            <a:r>
              <a:rPr lang="cs-CZ" sz="1800" u="sng" dirty="0" smtClean="0">
                <a:solidFill>
                  <a:srgbClr val="000000"/>
                </a:solidFill>
              </a:rPr>
              <a:t>Pokyny pro příjemce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Vydávání tiskových zpráv</a:t>
            </a: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Očekávaná zpětná vazba od partnerů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cs-CZ" sz="1800" b="1" dirty="0" smtClean="0">
                <a:solidFill>
                  <a:schemeClr val="accent1"/>
                </a:solidFill>
              </a:rPr>
              <a:t> informace o zajímavých výstupech, událostech, výsledcích projektů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19. března 2019, MMR Letenská 3</a:t>
            </a:r>
          </a:p>
          <a:p>
            <a:r>
              <a:rPr lang="cs-CZ" sz="1800" dirty="0" smtClean="0"/>
              <a:t>Konzultační den ke 4. výzvě </a:t>
            </a:r>
          </a:p>
          <a:p>
            <a:r>
              <a:rPr lang="cs-CZ" sz="1800" dirty="0" smtClean="0"/>
              <a:t>registrace otevřena</a:t>
            </a:r>
            <a:endParaRPr lang="cs-CZ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3" name="Výbuch 1 2"/>
          <p:cNvSpPr/>
          <p:nvPr/>
        </p:nvSpPr>
        <p:spPr>
          <a:xfrm>
            <a:off x="7337234" y="751808"/>
            <a:ext cx="1002535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96" y="2795201"/>
            <a:ext cx="4767075" cy="3415997"/>
          </a:xfrm>
          <a:prstGeom prst="rect">
            <a:avLst/>
          </a:prstGeom>
        </p:spPr>
      </p:pic>
      <p:sp>
        <p:nvSpPr>
          <p:cNvPr id="2" name="Výbuch 1 1"/>
          <p:cNvSpPr/>
          <p:nvPr/>
        </p:nvSpPr>
        <p:spPr>
          <a:xfrm>
            <a:off x="283779" y="3026033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28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95943" y="969170"/>
            <a:ext cx="8638774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kontakty</a:t>
            </a:r>
            <a:endParaRPr lang="de-AT" cap="none" dirty="0">
              <a:solidFill>
                <a:srgbClr val="00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08424" y="1939644"/>
            <a:ext cx="276166" cy="1073834"/>
            <a:chOff x="1608138" y="2776538"/>
            <a:chExt cx="255587" cy="897917"/>
          </a:xfrm>
        </p:grpSpPr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1660525" y="3560850"/>
              <a:ext cx="173148" cy="11360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1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2" name="Freeform 76"/>
            <p:cNvSpPr>
              <a:spLocks noChangeArrowheads="1"/>
            </p:cNvSpPr>
            <p:nvPr/>
          </p:nvSpPr>
          <p:spPr bwMode="auto">
            <a:xfrm>
              <a:off x="1660525" y="3174902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pic>
        <p:nvPicPr>
          <p:cNvPr id="17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6" y="3487422"/>
            <a:ext cx="202500" cy="16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1" y="4789503"/>
            <a:ext cx="202500" cy="1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6" descr="Y:\MA27\Powerpoint\rep\youtube-logo_Petrol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2" y="5296941"/>
            <a:ext cx="225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382487" y="1519360"/>
            <a:ext cx="7587343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místní rozvoj, Odbor evropské územní spolupráce</a:t>
            </a:r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office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</a:p>
          <a:p>
            <a:pPr eaLnBrk="1" hangingPunct="1"/>
            <a:endParaRPr lang="de-DE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</a:p>
          <a:p>
            <a:r>
              <a:rPr lang="cs-CZ" altLang="de-DE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nadnarodni</a:t>
            </a:r>
            <a:r>
              <a:rPr lang="de-DE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@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mmr.cz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www.</a:t>
            </a:r>
            <a:r>
              <a:rPr lang="cs-CZ" altLang="de-DE" sz="1800" dirty="0" err="1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dotaceEU</a:t>
            </a:r>
            <a:r>
              <a:rPr lang="de-DE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.</a:t>
            </a:r>
            <a:r>
              <a:rPr lang="cs-CZ" altLang="de-DE" sz="1800" dirty="0" err="1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cz</a:t>
            </a:r>
            <a:r>
              <a:rPr lang="cs-CZ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/</a:t>
            </a:r>
            <a:r>
              <a:rPr lang="cs-CZ" altLang="de-DE" sz="180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Programové období 2014-2020</a:t>
            </a:r>
            <a:r>
              <a:rPr lang="de-DE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</a:p>
          <a:p>
            <a:endParaRPr lang="cs-CZ" sz="1800" dirty="0">
              <a:latin typeface="Trebuchet MS" pitchFamily="34" charset="0"/>
              <a:cs typeface="Raleway"/>
            </a:endParaRPr>
          </a:p>
          <a:p>
            <a:r>
              <a:rPr lang="cs-CZ" sz="1800" dirty="0">
                <a:latin typeface="Trebuchet MS" pitchFamily="34" charset="0"/>
                <a:cs typeface="Raleway"/>
              </a:rPr>
              <a:t>twitter.com/</a:t>
            </a:r>
            <a:r>
              <a:rPr lang="cs-CZ" sz="1800" dirty="0" err="1">
                <a:latin typeface="Trebuchet MS" pitchFamily="34" charset="0"/>
                <a:cs typeface="Raleway"/>
              </a:rPr>
              <a:t>Interreg_CZ</a:t>
            </a:r>
            <a:r>
              <a:rPr lang="cs-CZ" sz="1800" dirty="0">
                <a:latin typeface="Trebuchet MS" pitchFamily="34" charset="0"/>
                <a:cs typeface="Raleway"/>
              </a:rPr>
              <a:t>      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8"/>
              </a:rPr>
              <a:t>@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8"/>
              </a:rPr>
              <a:t>Interreg_CZ</a:t>
            </a:r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9"/>
              </a:rPr>
              <a:t>www.interreg-central.eu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 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#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cooperationiscentral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 eaLnBrk="1" hangingPunct="1"/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de-DE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1017063" y="4750736"/>
            <a:ext cx="71131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>
                <a:latin typeface="Trebuchet MS" pitchFamily="34" charset="0"/>
                <a:cs typeface="Raleway"/>
              </a:rPr>
              <a:t>      </a:t>
            </a:r>
            <a:r>
              <a:rPr lang="en-GB" sz="1800" dirty="0">
                <a:latin typeface="Trebuchet MS" pitchFamily="34" charset="0"/>
                <a:cs typeface="Raleway"/>
              </a:rPr>
              <a:t>Linkedin.com/in/</a:t>
            </a:r>
            <a:r>
              <a:rPr lang="en-GB" sz="1800" dirty="0" err="1">
                <a:latin typeface="Trebuchet MS" pitchFamily="34" charset="0"/>
                <a:cs typeface="Raleway"/>
              </a:rPr>
              <a:t>interregce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rebuchet MS" pitchFamily="34" charset="0"/>
                <a:cs typeface="Raleway"/>
              </a:rPr>
              <a:t>      </a:t>
            </a:r>
            <a:r>
              <a:rPr lang="en-GB" sz="1800" dirty="0">
                <a:latin typeface="Trebuchet MS" pitchFamily="34" charset="0"/>
                <a:cs typeface="Raleway"/>
              </a:rPr>
              <a:t>youtube.com/</a:t>
            </a:r>
            <a:r>
              <a:rPr lang="en-GB" sz="1800" dirty="0" err="1">
                <a:latin typeface="Trebuchet MS" pitchFamily="34" charset="0"/>
                <a:cs typeface="Raleway"/>
              </a:rPr>
              <a:t>interregcentraleurope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376292" y="4543282"/>
            <a:ext cx="6043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AT" altLang="cs-CZ" sz="18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      </a:t>
            </a:r>
            <a:r>
              <a:rPr lang="en-GB" sz="1800" dirty="0">
                <a:latin typeface="Trebuchet MS" pitchFamily="34" charset="0"/>
                <a:cs typeface="Raleway"/>
              </a:rPr>
              <a:t>twitter.com/</a:t>
            </a:r>
            <a:r>
              <a:rPr lang="en-GB" sz="1800" dirty="0" err="1">
                <a:latin typeface="Trebuchet MS" pitchFamily="34" charset="0"/>
                <a:cs typeface="Raleway"/>
              </a:rPr>
              <a:t>InterregCE</a:t>
            </a:r>
            <a:endParaRPr lang="en-GB" sz="1800" dirty="0"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445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69011" y="149225"/>
            <a:ext cx="6491278" cy="686006"/>
          </a:xfrm>
        </p:spPr>
        <p:txBody>
          <a:bodyPr/>
          <a:lstStyle/>
          <a:p>
            <a:r>
              <a:rPr lang="cs-CZ" dirty="0" smtClean="0"/>
              <a:t>PREZENTACE v kostce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Finanční seminář pro příjemce </a:t>
            </a:r>
          </a:p>
          <a:p>
            <a:r>
              <a:rPr lang="cs-CZ" dirty="0"/>
              <a:t>3</a:t>
            </a:r>
            <a:r>
              <a:rPr lang="cs-CZ" dirty="0" smtClean="0"/>
              <a:t>. výzvy programu </a:t>
            </a:r>
            <a:r>
              <a:rPr lang="cs-CZ" dirty="0" err="1" smtClean="0"/>
              <a:t>Interreg</a:t>
            </a:r>
            <a:r>
              <a:rPr lang="cs-CZ" dirty="0" smtClean="0"/>
              <a:t> CENTRAL EUROPE</a:t>
            </a:r>
          </a:p>
          <a:p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Časový plán</a:t>
            </a:r>
          </a:p>
          <a:p>
            <a:endParaRPr lang="cs-CZ" dirty="0" smtClean="0"/>
          </a:p>
          <a:p>
            <a:r>
              <a:rPr lang="cs-CZ" dirty="0" smtClean="0"/>
              <a:t>Alokace a </a:t>
            </a:r>
            <a:r>
              <a:rPr lang="cs-CZ" dirty="0"/>
              <a:t>stav implementace </a:t>
            </a:r>
            <a:r>
              <a:rPr lang="cs-CZ" dirty="0" smtClean="0"/>
              <a:t>programu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1323253"/>
            <a:ext cx="1976216" cy="1980390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/>
              <a:t>výzva</a:t>
            </a:r>
          </a:p>
          <a:p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1323253"/>
            <a:ext cx="1976216" cy="1980390"/>
          </a:xfrm>
        </p:spPr>
        <p:txBody>
          <a:bodyPr/>
          <a:lstStyle/>
          <a:p>
            <a:r>
              <a:rPr lang="cs-CZ" dirty="0" smtClean="0"/>
              <a:t>Kontakt</a:t>
            </a:r>
            <a:endParaRPr lang="de-AT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Právní rámec pro výkon kontroly</a:t>
            </a:r>
          </a:p>
          <a:p>
            <a:endParaRPr lang="de-AT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Legislativa a dokumenty</a:t>
            </a:r>
            <a:endParaRPr lang="de-AT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Provádění kontroly</a:t>
            </a:r>
            <a:endParaRPr lang="de-AT" dirty="0"/>
          </a:p>
          <a:p>
            <a:endParaRPr lang="de-AT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071"/>
            <a:ext cx="1591965" cy="3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2377"/>
            <a:ext cx="6787305" cy="686006"/>
          </a:xfrm>
        </p:spPr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Právní rámec pro výkon kontroly</a:t>
            </a:r>
            <a:endParaRPr lang="de-AT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21" name="Zástupný symbol pro obsah 1"/>
          <p:cNvSpPr txBox="1">
            <a:spLocks/>
          </p:cNvSpPr>
          <p:nvPr/>
        </p:nvSpPr>
        <p:spPr>
          <a:xfrm>
            <a:off x="230716" y="1324477"/>
            <a:ext cx="8798984" cy="4447216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dirty="0" smtClean="0">
                <a:solidFill>
                  <a:schemeClr val="accent1">
                    <a:lumMod val="50000"/>
                  </a:schemeClr>
                </a:solidFill>
              </a:rPr>
              <a:t>Nařízení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EU č. 1299/2013 čl. 23: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za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kontrolu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výdajů zodpovídají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členské státy na jejichž území má sídlo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příjemce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Kontrolní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systém v ČR je centralizovaný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, tzn. kontrolu vykonává jedna pověřená organizace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= Centrum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pro regionální rozvoj České republiky (dále jen „Centrum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“) prostřednictvím svých regionálních oddělení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Na základě rozhodnutí ministryně pro místní rozvoj č. 142/2015 je kontrolou výdajů u programů Evropská územní spolupráce (tedy i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CENTRAL EUROPE) pověřeno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Centrum</a:t>
            </a:r>
          </a:p>
          <a:p>
            <a:pPr marL="0">
              <a:spcBef>
                <a:spcPts val="0"/>
              </a:spcBef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Jenom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Centrum může v ČR vykonávat kontrolu výdajů u programů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EÚS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Výkon kontroly </a:t>
            </a: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je </a:t>
            </a: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pro české příjemce bezplatný!!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279068" y="4703149"/>
            <a:ext cx="8470231" cy="1348928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Pro způsobilost výdajů platí tato hierarchie: Pravidla EU jsou nadřazena programovým pravidlům, </a:t>
            </a:r>
            <a:r>
              <a:rPr lang="cs-CZ" altLang="cs-CZ" sz="1600" i="1" dirty="0" err="1" smtClean="0">
                <a:solidFill>
                  <a:schemeClr val="accent1">
                    <a:lumMod val="50000"/>
                  </a:schemeClr>
                </a:solidFill>
              </a:rPr>
              <a:t>kt</a:t>
            </a: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. jsou nadřazena pravidlům národním.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Programové dokumenty upravují oblasti, které nejsou přesné specifikované na úrovni EU a národní pravidla upravují jen ty postupy, které nejsou přesné stanoveny v programových dokumentech.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78" y="1585816"/>
            <a:ext cx="3499711" cy="2282990"/>
          </a:xfrm>
          <a:prstGeom prst="rect">
            <a:avLst/>
          </a:prstGeom>
        </p:spPr>
      </p:pic>
      <p:sp>
        <p:nvSpPr>
          <p:cNvPr id="13" name="Zástupný symbol pro obsah 1"/>
          <p:cNvSpPr txBox="1">
            <a:spLocks/>
          </p:cNvSpPr>
          <p:nvPr/>
        </p:nvSpPr>
        <p:spPr>
          <a:xfrm>
            <a:off x="525658" y="1755256"/>
            <a:ext cx="2778686" cy="169645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AutoNum type="arabicParenR"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Nařízení EU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2) Programové dokumenty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Národní dokumenty </a:t>
            </a:r>
            <a:endParaRPr lang="cs-CZ" altLang="cs-CZ" sz="16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13" name="Zástupný symbol pro obsah 1"/>
          <p:cNvSpPr txBox="1">
            <a:spLocks/>
          </p:cNvSpPr>
          <p:nvPr/>
        </p:nvSpPr>
        <p:spPr>
          <a:xfrm>
            <a:off x="235176" y="1176926"/>
            <a:ext cx="8528434" cy="441920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800" b="1" u="sng" dirty="0" smtClean="0">
                <a:solidFill>
                  <a:schemeClr val="accent1">
                    <a:lumMod val="50000"/>
                  </a:schemeClr>
                </a:solidFill>
              </a:rPr>
              <a:t>1) Nařízení EU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. 1303/2013 – 	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nařízení o obecných ustanoveních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1299/2013 – 	nařízení o Evropské územní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spolupráci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1301/2013 – 	nařízení 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Evropském fondu pro regionální rozvoj (ERDF)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481/2014 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	nařízení EK v přenesené pravomoci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způsobilosti výdajů</a:t>
            </a: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02413" y="962763"/>
            <a:ext cx="8814816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Programové dokumenty </a:t>
            </a: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CENTRAL EUROPE CP - Program spolupráce </a:t>
            </a:r>
            <a:endParaRPr lang="cs-CZ" altLang="cs-CZ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Application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Manual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3rd call – Příručka pro žadatele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http://www.interreg-central.eu/Content.Node/implement/documents.html</a:t>
            </a:r>
            <a:endParaRPr lang="cs-CZ" altLang="cs-CZ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Manual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(verze 3.1 červenec 2018) –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nutno znát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://www.interreg-central.eu/Content.Node/implement/documents.html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55" y="4074565"/>
            <a:ext cx="1654704" cy="21023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55" y="1733702"/>
            <a:ext cx="1597349" cy="2011120"/>
          </a:xfrm>
          <a:prstGeom prst="rect">
            <a:avLst/>
          </a:prstGeom>
        </p:spPr>
      </p:pic>
      <p:sp>
        <p:nvSpPr>
          <p:cNvPr id="10" name="Ohnutá šipka 9"/>
          <p:cNvSpPr/>
          <p:nvPr/>
        </p:nvSpPr>
        <p:spPr>
          <a:xfrm rot="10800000" flipH="1">
            <a:off x="3767327" y="2739262"/>
            <a:ext cx="907085" cy="687629"/>
          </a:xfrm>
          <a:prstGeom prst="bentArrow">
            <a:avLst>
              <a:gd name="adj1" fmla="val 25000"/>
              <a:gd name="adj2" fmla="val 2287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hnutá šipka 12"/>
          <p:cNvSpPr/>
          <p:nvPr/>
        </p:nvSpPr>
        <p:spPr>
          <a:xfrm rot="10800000" flipH="1">
            <a:off x="3767326" y="4781914"/>
            <a:ext cx="907085" cy="687629"/>
          </a:xfrm>
          <a:prstGeom prst="bentArrow">
            <a:avLst>
              <a:gd name="adj1" fmla="val 25000"/>
              <a:gd name="adj2" fmla="val 2287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2037284" y="4777046"/>
            <a:ext cx="51462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0462" lvl="5" indent="0">
              <a:buClr>
                <a:srgbClr val="7E93A5"/>
              </a:buClr>
              <a:buNone/>
              <a:defRPr/>
            </a:pPr>
            <a:endParaRPr lang="cs-CZ" sz="1100" dirty="0" smtClean="0">
              <a:solidFill>
                <a:srgbClr val="7E93A5"/>
              </a:solidFill>
            </a:endParaRPr>
          </a:p>
          <a:p>
            <a:pPr marL="2170462" lvl="5" indent="0">
              <a:buClr>
                <a:srgbClr val="7E93A5"/>
              </a:buClr>
              <a:buNone/>
              <a:defRPr/>
            </a:pPr>
            <a:r>
              <a:rPr lang="cs-CZ" sz="1100" dirty="0" smtClean="0">
                <a:solidFill>
                  <a:srgbClr val="7E93A5"/>
                </a:solidFill>
              </a:rPr>
              <a:t>IM </a:t>
            </a:r>
            <a:r>
              <a:rPr lang="cs-CZ" sz="1100" dirty="0">
                <a:solidFill>
                  <a:srgbClr val="7E93A5"/>
                </a:solidFill>
              </a:rPr>
              <a:t>obsahuje informace pro všechny partnery popisující požadavky na dokladování jednotlivých typů výdajů, způsobilost, požadavky na kontrolu, harmonogram kontroly a formuláře ke kontrole v AJ </a:t>
            </a:r>
            <a:endParaRPr lang="cs-CZ" sz="1100" b="1" dirty="0">
              <a:solidFill>
                <a:srgbClr val="7E9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02413" y="962763"/>
            <a:ext cx="8683142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Programové dokumenty </a:t>
            </a: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</a:rPr>
              <a:t>ImplemenationToolboxes</a:t>
            </a: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70462" lvl="5" indent="0">
              <a:spcBef>
                <a:spcPts val="0"/>
              </a:spcBef>
              <a:buNone/>
            </a:pPr>
            <a:endParaRPr lang="cs-CZ" sz="14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" y="1909554"/>
            <a:ext cx="2199081" cy="32696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245" y="1765766"/>
            <a:ext cx="2324100" cy="1304925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153919" y="1415652"/>
            <a:ext cx="1900759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Project management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751868" y="1667868"/>
            <a:ext cx="29198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3"/>
            <a:r>
              <a:rPr lang="cs-CZ" sz="1000" b="1" dirty="0" smtClean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Zlehčené </a:t>
            </a:r>
            <a:r>
              <a:rPr lang="cs-CZ" sz="1000" b="1" dirty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reportování</a:t>
            </a:r>
            <a:r>
              <a:rPr lang="de-AT" sz="1000" b="1" dirty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000" b="1" dirty="0" smtClean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</a:t>
            </a:r>
            <a:r>
              <a:rPr lang="cs-CZ" sz="1000" b="1" dirty="0" smtClean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cs-CZ" sz="1000" dirty="0" smtClean="0"/>
              <a:t>U </a:t>
            </a:r>
            <a:r>
              <a:rPr lang="cs-CZ" sz="1000" dirty="0"/>
              <a:t>každého druhého</a:t>
            </a:r>
            <a:r>
              <a:rPr lang="en-US" sz="1000" dirty="0"/>
              <a:t> </a:t>
            </a:r>
            <a:r>
              <a:rPr lang="cs-CZ" sz="1000" dirty="0" err="1"/>
              <a:t>reportovacího</a:t>
            </a:r>
            <a:r>
              <a:rPr lang="cs-CZ" sz="1000" dirty="0"/>
              <a:t> období </a:t>
            </a:r>
            <a:r>
              <a:rPr lang="en-US" sz="1000" dirty="0" smtClean="0"/>
              <a:t>(</a:t>
            </a:r>
            <a:r>
              <a:rPr lang="cs-CZ" sz="1000" dirty="0" smtClean="0"/>
              <a:t>u </a:t>
            </a:r>
            <a:r>
              <a:rPr lang="cs-CZ" sz="1000" dirty="0"/>
              <a:t>PR</a:t>
            </a:r>
            <a:r>
              <a:rPr lang="en-US" sz="1000" dirty="0"/>
              <a:t> 2 a</a:t>
            </a:r>
            <a:r>
              <a:rPr lang="cs-CZ" sz="1000" dirty="0"/>
              <a:t> PR</a:t>
            </a:r>
            <a:r>
              <a:rPr lang="en-US" sz="1000" dirty="0"/>
              <a:t> 4 </a:t>
            </a:r>
            <a:r>
              <a:rPr lang="cs-CZ" sz="1000" dirty="0"/>
              <a:t>u projektu trvajícího</a:t>
            </a:r>
            <a:r>
              <a:rPr lang="en-US" sz="1000" dirty="0"/>
              <a:t> 6 </a:t>
            </a:r>
            <a:r>
              <a:rPr lang="cs-CZ" sz="1000" dirty="0"/>
              <a:t>období</a:t>
            </a:r>
            <a:r>
              <a:rPr lang="en-US" sz="1000" dirty="0"/>
              <a:t>) </a:t>
            </a:r>
            <a:r>
              <a:rPr lang="cs-CZ" sz="1000" dirty="0"/>
              <a:t>se od </a:t>
            </a:r>
            <a:r>
              <a:rPr lang="en-US" sz="1000" dirty="0"/>
              <a:t>LP</a:t>
            </a:r>
            <a:r>
              <a:rPr lang="cs-CZ" sz="1000" dirty="0"/>
              <a:t> vyžaduje, aby </a:t>
            </a:r>
            <a:r>
              <a:rPr lang="cs-CZ" sz="1000" dirty="0" smtClean="0"/>
              <a:t>odevzdal </a:t>
            </a:r>
            <a:r>
              <a:rPr lang="cs-CZ" sz="1000" dirty="0"/>
              <a:t>jen zjednodušené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cs-CZ" sz="1000" dirty="0" err="1"/>
              <a:t>rze</a:t>
            </a:r>
            <a:r>
              <a:rPr lang="en-US" sz="1000" dirty="0"/>
              <a:t> </a:t>
            </a:r>
            <a:r>
              <a:rPr lang="cs-CZ" sz="1000" dirty="0"/>
              <a:t>J</a:t>
            </a:r>
            <a:r>
              <a:rPr lang="en-US" sz="1000" dirty="0" err="1"/>
              <a:t>oint</a:t>
            </a:r>
            <a:r>
              <a:rPr lang="en-US" sz="1000" dirty="0"/>
              <a:t> progress report</a:t>
            </a:r>
            <a:r>
              <a:rPr lang="cs-CZ" sz="1000" dirty="0"/>
              <a:t>-u</a:t>
            </a:r>
            <a:r>
              <a:rPr lang="en-US" sz="1000" dirty="0"/>
              <a:t>. </a:t>
            </a:r>
            <a:r>
              <a:rPr lang="cs-CZ" sz="1000" dirty="0"/>
              <a:t>V těchto</a:t>
            </a:r>
            <a:r>
              <a:rPr lang="en-US" sz="1000" dirty="0"/>
              <a:t> “light” report</a:t>
            </a:r>
            <a:r>
              <a:rPr lang="cs-CZ" sz="1000" dirty="0"/>
              <a:t>ech</a:t>
            </a:r>
            <a:r>
              <a:rPr lang="en-US" sz="1000" dirty="0"/>
              <a:t> LP</a:t>
            </a:r>
            <a:r>
              <a:rPr lang="cs-CZ" sz="1000" dirty="0"/>
              <a:t> uvedou jen obecný popis vývoje projektu</a:t>
            </a:r>
            <a:r>
              <a:rPr lang="en-US" sz="1000" dirty="0"/>
              <a:t> a</a:t>
            </a:r>
            <a:r>
              <a:rPr lang="cs-CZ" sz="1000" dirty="0"/>
              <a:t> úspěchů</a:t>
            </a:r>
            <a:r>
              <a:rPr lang="en-US" sz="1000" dirty="0"/>
              <a:t> a </a:t>
            </a:r>
            <a:r>
              <a:rPr lang="en-US" sz="1000" dirty="0" err="1"/>
              <a:t>poten</a:t>
            </a:r>
            <a:r>
              <a:rPr lang="cs-CZ" sz="1000" dirty="0" err="1"/>
              <a:t>ciálních</a:t>
            </a:r>
            <a:r>
              <a:rPr lang="en-US" sz="1000" dirty="0"/>
              <a:t> </a:t>
            </a:r>
            <a:r>
              <a:rPr lang="en-US" sz="1000" dirty="0" err="1"/>
              <a:t>probl</a:t>
            </a:r>
            <a:r>
              <a:rPr lang="cs-CZ" sz="1000" dirty="0" err="1"/>
              <a:t>émů</a:t>
            </a:r>
            <a:r>
              <a:rPr lang="cs-CZ" sz="1000" dirty="0"/>
              <a:t>, </a:t>
            </a:r>
            <a:r>
              <a:rPr lang="cs-CZ" sz="1000" dirty="0" err="1"/>
              <a:t>kt</a:t>
            </a:r>
            <a:r>
              <a:rPr lang="cs-CZ" sz="1000" dirty="0"/>
              <a:t>. se objevily</a:t>
            </a:r>
            <a:r>
              <a:rPr lang="en-US" sz="1000" dirty="0"/>
              <a:t> </a:t>
            </a:r>
            <a:r>
              <a:rPr lang="cs-CZ" sz="1000" dirty="0"/>
              <a:t>– bez toho, že by museli v reportování zacházet do detailů (</a:t>
            </a:r>
            <a:r>
              <a:rPr lang="en-US" sz="1000" dirty="0"/>
              <a:t>a</a:t>
            </a:r>
            <a:r>
              <a:rPr lang="cs-CZ" sz="1000" dirty="0" err="1"/>
              <a:t>ktivit</a:t>
            </a:r>
            <a:r>
              <a:rPr lang="en-US" sz="1000" dirty="0"/>
              <a:t>, </a:t>
            </a:r>
            <a:r>
              <a:rPr lang="cs-CZ" sz="1000" dirty="0"/>
              <a:t>výstupů, </a:t>
            </a:r>
            <a:r>
              <a:rPr lang="cs-CZ" sz="1000" dirty="0" smtClean="0"/>
              <a:t>indikátorů)</a:t>
            </a:r>
            <a:r>
              <a:rPr lang="en-US" sz="1000" dirty="0"/>
              <a:t>. </a:t>
            </a:r>
            <a:endParaRPr lang="cs-CZ" dirty="0"/>
          </a:p>
        </p:txBody>
      </p:sp>
      <p:sp>
        <p:nvSpPr>
          <p:cNvPr id="20" name="Šipka doprava 19"/>
          <p:cNvSpPr/>
          <p:nvPr/>
        </p:nvSpPr>
        <p:spPr>
          <a:xfrm>
            <a:off x="4674413" y="2224108"/>
            <a:ext cx="931621" cy="72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245" y="3814129"/>
            <a:ext cx="2800350" cy="2228850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3153919" y="3502058"/>
            <a:ext cx="1520846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Project </a:t>
            </a:r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finances</a:t>
            </a:r>
            <a:endParaRPr lang="cs-CZ" sz="1400" b="1" u="sng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02413" y="962763"/>
            <a:ext cx="8683142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Programové dokumenty </a:t>
            </a: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</a:rPr>
              <a:t>ImplemenationToolboxes</a:t>
            </a: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70462" lvl="5" indent="0">
              <a:spcBef>
                <a:spcPts val="0"/>
              </a:spcBef>
              <a:buNone/>
            </a:pPr>
            <a:endParaRPr lang="cs-CZ" sz="14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" y="1909554"/>
            <a:ext cx="2199081" cy="326960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153919" y="1415652"/>
            <a:ext cx="2105943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Project </a:t>
            </a:r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communication</a:t>
            </a:r>
            <a:endParaRPr lang="cs-CZ" sz="1400" b="1" u="sng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153919" y="3502058"/>
            <a:ext cx="1166583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eMS</a:t>
            </a:r>
            <a:r>
              <a:rPr lang="cs-CZ" sz="1400" b="1" u="sng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toolbox</a:t>
            </a:r>
            <a:endParaRPr lang="cs-CZ" sz="1400" b="1" u="sng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19" y="1836172"/>
            <a:ext cx="3200847" cy="11526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43" y="3922578"/>
            <a:ext cx="3524742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1004102"/>
            <a:ext cx="7819949" cy="525710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2064" y="5857787"/>
            <a:ext cx="5354726" cy="24682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  <a:latin typeface="Trebuchet MS" pitchFamily="34" charset="0"/>
                <a:cs typeface="Raleway"/>
                <a:hlinkClick r:id="rId5"/>
              </a:rPr>
              <a:t>https://</a:t>
            </a:r>
            <a:r>
              <a:rPr lang="cs-CZ" sz="11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hlinkClick r:id="rId5"/>
              </a:rPr>
              <a:t>www.interreg-central.eu/Content.Node/documents/documents.html</a:t>
            </a:r>
            <a:r>
              <a:rPr lang="cs-CZ" sz="11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3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65837" y="835231"/>
            <a:ext cx="4198925" cy="531493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b="1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Národní dokumenty </a:t>
            </a:r>
            <a:endParaRPr lang="cs-CZ" alt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Pokyny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pro příjemce ke kontrole (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vč. příloh)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5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cs-CZ" altLang="cs-CZ" sz="105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cs-CZ" altLang="cs-CZ" sz="105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www.dotaceeu.cz/cs/Fondy-EU/2014-2020/Operacni-programy/OP-nadnarodni-spoluprace</a:t>
            </a:r>
            <a:endParaRPr lang="cs-CZ" altLang="cs-CZ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+ Náležitosti dokladování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+ Mzdové sazby typových pozic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100" dirty="0" smtClean="0">
              <a:solidFill>
                <a:schemeClr val="accent1">
                  <a:lumMod val="50000"/>
                </a:schemeClr>
              </a:solidFill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</a:t>
            </a: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://www.crr.cz/cs/eus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zákon 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</a:rPr>
              <a:t>č. 134/2016 Sb.,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o zadávání 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veřejných zakázek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Metod.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pokyn pro zadávání 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zakázek 2014-2020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14" y="1140904"/>
            <a:ext cx="4984686" cy="51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0"/>
          </p:nvPr>
        </p:nvSpPr>
        <p:spPr>
          <a:xfrm>
            <a:off x="192505" y="1163429"/>
            <a:ext cx="8571105" cy="47106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 b="1" u="sng" dirty="0" smtClean="0"/>
              <a:t>Časový harmonogram kontroly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 marL="0" indent="0"/>
            <a:r>
              <a:rPr lang="cs-CZ" altLang="cs-CZ" sz="1800" dirty="0" smtClean="0"/>
              <a:t>CZ partneři předkládají výdaje ke kontrole </a:t>
            </a:r>
            <a:r>
              <a:rPr lang="cs-CZ" altLang="cs-CZ" sz="1800" b="1" dirty="0" smtClean="0"/>
              <a:t>zpravidla každých 6 měsíců, </a:t>
            </a:r>
            <a:r>
              <a:rPr lang="cs-CZ" altLang="cs-CZ" sz="1800" dirty="0" smtClean="0"/>
              <a:t>pokud nárokované výdaje partnera za dané </a:t>
            </a:r>
            <a:r>
              <a:rPr lang="cs-CZ" altLang="cs-CZ" sz="1800" dirty="0" err="1" smtClean="0"/>
              <a:t>reportovací</a:t>
            </a:r>
            <a:r>
              <a:rPr lang="cs-CZ" altLang="cs-CZ" sz="1800" dirty="0" smtClean="0"/>
              <a:t> období jsou </a:t>
            </a:r>
          </a:p>
          <a:p>
            <a:pPr marL="0" indent="0"/>
            <a:endParaRPr lang="cs-CZ" altLang="cs-CZ" sz="1800" dirty="0" smtClean="0"/>
          </a:p>
          <a:p>
            <a:pPr marL="0" indent="0"/>
            <a:r>
              <a:rPr lang="cs-CZ" altLang="cs-CZ" sz="2400" b="1" dirty="0" smtClean="0"/>
              <a:t>˃7.500 EUR</a:t>
            </a:r>
            <a:endParaRPr lang="cs-CZ" altLang="cs-CZ" sz="2400" b="1" dirty="0"/>
          </a:p>
          <a:p>
            <a:pPr marL="0" indent="0"/>
            <a:endParaRPr lang="cs-CZ" altLang="cs-CZ" sz="1800" dirty="0" smtClean="0"/>
          </a:p>
          <a:p>
            <a:pPr marL="0" indent="0"/>
            <a:r>
              <a:rPr lang="cs-CZ" altLang="cs-CZ" sz="1800" dirty="0" smtClean="0"/>
              <a:t>Bez ohledu na tento finanční limit musí příjemci předložit výdaje ke kontrole </a:t>
            </a:r>
            <a:r>
              <a:rPr lang="cs-CZ" altLang="cs-CZ" sz="1800" b="1" dirty="0" smtClean="0"/>
              <a:t>minimálně jednou do roka</a:t>
            </a:r>
            <a:r>
              <a:rPr lang="cs-CZ" altLang="cs-CZ" sz="1800" dirty="0" smtClean="0"/>
              <a:t>. </a:t>
            </a:r>
            <a:endParaRPr lang="cs-CZ" altLang="cs-CZ" sz="1800" b="1" dirty="0" smtClean="0"/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r>
              <a:rPr lang="cs-CZ" altLang="cs-CZ" sz="2000" b="1" u="sng" dirty="0" smtClean="0"/>
              <a:t>Lhůty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pro předkládání dokladů ke kontrole pro příjemce:</a:t>
            </a:r>
          </a:p>
          <a:p>
            <a:pPr>
              <a:lnSpc>
                <a:spcPct val="80000"/>
              </a:lnSpc>
            </a:pPr>
            <a:endParaRPr lang="cs-CZ" altLang="cs-CZ" sz="7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	</a:t>
            </a:r>
            <a:r>
              <a:rPr lang="cs-CZ" altLang="cs-CZ" sz="1800" b="1" dirty="0"/>
              <a:t>do 15 dnů </a:t>
            </a:r>
            <a:r>
              <a:rPr lang="cs-CZ" altLang="cs-CZ" sz="1800" dirty="0"/>
              <a:t>po skončení </a:t>
            </a:r>
            <a:r>
              <a:rPr lang="cs-CZ" altLang="cs-CZ" sz="1800" dirty="0" err="1" smtClean="0"/>
              <a:t>reportovacího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období 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		</a:t>
            </a:r>
            <a:r>
              <a:rPr lang="cs-CZ" altLang="cs-CZ" sz="1400" dirty="0"/>
              <a:t>např. </a:t>
            </a:r>
            <a:r>
              <a:rPr lang="cs-CZ" altLang="cs-CZ" sz="1400" dirty="0" err="1"/>
              <a:t>reportovací</a:t>
            </a:r>
            <a:r>
              <a:rPr lang="cs-CZ" altLang="cs-CZ" sz="1400" dirty="0"/>
              <a:t> období od. 1.1. až 30.6. – nutno předložit do 15.7. 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	Centrum má </a:t>
            </a:r>
            <a:r>
              <a:rPr lang="cs-CZ" altLang="cs-CZ" sz="1800" b="1" dirty="0"/>
              <a:t>60 dní </a:t>
            </a:r>
            <a:r>
              <a:rPr lang="cs-CZ" altLang="cs-CZ" sz="1800" dirty="0"/>
              <a:t>na kontrolu a vystavení certifikátu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LP </a:t>
            </a:r>
            <a:r>
              <a:rPr lang="cs-CZ" altLang="cs-CZ" sz="1800" dirty="0"/>
              <a:t>musí </a:t>
            </a:r>
            <a:r>
              <a:rPr lang="cs-CZ" altLang="cs-CZ" sz="1800" b="1" dirty="0"/>
              <a:t>do 3 měsíců </a:t>
            </a:r>
            <a:r>
              <a:rPr lang="cs-CZ" altLang="cs-CZ" sz="1800" dirty="0"/>
              <a:t>po skončení </a:t>
            </a:r>
            <a:r>
              <a:rPr lang="cs-CZ" altLang="cs-CZ" sz="1800" dirty="0" err="1"/>
              <a:t>reportovacího</a:t>
            </a:r>
            <a:r>
              <a:rPr lang="cs-CZ" altLang="cs-CZ" sz="1800" dirty="0"/>
              <a:t> období vložit souhrnnou zprávu za celý projekt a souhrnné výdaje do Monitorovacího systému.  </a:t>
            </a:r>
            <a:endParaRPr lang="cs-CZ" altLang="cs-CZ" sz="1800" dirty="0" smtClean="0"/>
          </a:p>
        </p:txBody>
      </p:sp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-4762" y="253700"/>
            <a:ext cx="6607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chemeClr val="bg2">
                    <a:lumMod val="75000"/>
                  </a:schemeClr>
                </a:solidFill>
              </a:rPr>
              <a:t>Provádění Kontroly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-4762" y="199840"/>
            <a:ext cx="660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</a:rPr>
              <a:t>Provádění kontroly</a:t>
            </a:r>
            <a:r>
              <a:rPr lang="cs-CZ" sz="3200" b="1" dirty="0" smtClean="0">
                <a:solidFill>
                  <a:srgbClr val="000099"/>
                </a:solidFill>
              </a:rPr>
              <a:t> </a:t>
            </a:r>
            <a:endParaRPr lang="cs-CZ" sz="3200" b="1" dirty="0">
              <a:solidFill>
                <a:srgbClr val="0000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533702" y="1010653"/>
            <a:ext cx="534560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6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 err="1" smtClean="0">
                <a:latin typeface="+mj-lt"/>
              </a:rPr>
              <a:t>Reportovací</a:t>
            </a:r>
            <a:r>
              <a:rPr lang="cs-CZ" sz="1400" dirty="0" smtClean="0">
                <a:latin typeface="+mj-lt"/>
              </a:rPr>
              <a:t> proces </a:t>
            </a: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 smtClean="0">
                <a:latin typeface="+mj-lt"/>
              </a:rPr>
              <a:t>viz kapitola B.1 </a:t>
            </a:r>
            <a:r>
              <a:rPr lang="cs-CZ" sz="1400" dirty="0" err="1" smtClean="0">
                <a:latin typeface="+mj-lt"/>
              </a:rPr>
              <a:t>Implementation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manual</a:t>
            </a: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 smtClean="0">
                <a:latin typeface="+mj-lt"/>
              </a:rPr>
              <a:t>Předkládání </a:t>
            </a:r>
            <a:r>
              <a:rPr lang="cs-CZ" sz="1400" dirty="0">
                <a:latin typeface="+mj-lt"/>
              </a:rPr>
              <a:t>výdajů </a:t>
            </a:r>
            <a:r>
              <a:rPr lang="cs-CZ" sz="1400" dirty="0" smtClean="0">
                <a:latin typeface="+mj-lt"/>
              </a:rPr>
              <a:t>kontrolorovi uskutečňuje partner prostřednictvím monitorovacího systému </a:t>
            </a:r>
            <a:r>
              <a:rPr lang="cs-CZ" sz="1400" dirty="0" err="1" smtClean="0">
                <a:latin typeface="+mj-lt"/>
              </a:rPr>
              <a:t>eMS</a:t>
            </a:r>
            <a:r>
              <a:rPr lang="cs-CZ" sz="1400" dirty="0" smtClean="0">
                <a:latin typeface="+mj-lt"/>
              </a:rPr>
              <a:t>.</a:t>
            </a: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>
                <a:latin typeface="+mj-lt"/>
              </a:rPr>
              <a:t>S</a:t>
            </a:r>
            <a:r>
              <a:rPr lang="cs-CZ" sz="1400" dirty="0" smtClean="0">
                <a:latin typeface="+mj-lt"/>
              </a:rPr>
              <a:t>ouvisející podpůrné dokumenty odevzdává v </a:t>
            </a:r>
            <a:r>
              <a:rPr lang="cs-CZ" sz="1400" dirty="0" err="1" smtClean="0">
                <a:latin typeface="+mj-lt"/>
              </a:rPr>
              <a:t>elektr</a:t>
            </a:r>
            <a:r>
              <a:rPr lang="cs-CZ" sz="1400" dirty="0" smtClean="0">
                <a:latin typeface="+mj-lt"/>
              </a:rPr>
              <a:t>. podobě nebo ve vytištěné podobě. </a:t>
            </a:r>
            <a:endParaRPr lang="cs-CZ" sz="1400" dirty="0">
              <a:latin typeface="+mj-lt"/>
            </a:endParaRPr>
          </a:p>
          <a:p>
            <a:endParaRPr lang="cs-CZ" sz="1400" dirty="0" smtClean="0">
              <a:latin typeface="+mj-lt"/>
            </a:endParaRPr>
          </a:p>
          <a:p>
            <a:endParaRPr lang="cs-CZ" sz="1400" dirty="0" smtClean="0">
              <a:latin typeface="+mj-lt"/>
            </a:endParaRPr>
          </a:p>
          <a:p>
            <a:endParaRPr lang="cs-CZ" sz="1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altLang="cs-CZ" sz="1400" dirty="0">
                <a:latin typeface="+mj-lt"/>
              </a:rPr>
              <a:t>Po předložení všech výdajů kontrolor </a:t>
            </a:r>
            <a:r>
              <a:rPr lang="cs-CZ" altLang="cs-CZ" sz="1400" dirty="0" smtClean="0">
                <a:latin typeface="+mj-lt"/>
              </a:rPr>
              <a:t>zpracuje kontrolní dokumenty:</a:t>
            </a:r>
            <a:endParaRPr lang="cs-CZ" altLang="cs-CZ" sz="1400" dirty="0">
              <a:latin typeface="+mj-lt"/>
            </a:endParaRPr>
          </a:p>
          <a:p>
            <a:pPr marL="685800" lvl="1">
              <a:buFontTx/>
              <a:buChar char="-"/>
            </a:pPr>
            <a:r>
              <a:rPr lang="cs-CZ" altLang="cs-CZ" sz="1400" dirty="0" err="1">
                <a:latin typeface="+mj-lt"/>
              </a:rPr>
              <a:t>Certificate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of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Expenditures</a:t>
            </a:r>
            <a:r>
              <a:rPr lang="cs-CZ" altLang="cs-CZ" sz="1400" dirty="0">
                <a:latin typeface="+mj-lt"/>
              </a:rPr>
              <a:t>, </a:t>
            </a:r>
            <a:r>
              <a:rPr lang="cs-CZ" altLang="cs-CZ" sz="1400" dirty="0" err="1">
                <a:latin typeface="+mj-lt"/>
              </a:rPr>
              <a:t>Control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Certificate</a:t>
            </a:r>
            <a:r>
              <a:rPr lang="cs-CZ" altLang="cs-CZ" sz="1400" dirty="0">
                <a:latin typeface="+mj-lt"/>
              </a:rPr>
              <a:t>, </a:t>
            </a:r>
            <a:r>
              <a:rPr lang="cs-CZ" altLang="cs-CZ" sz="1400" dirty="0" err="1">
                <a:latin typeface="+mj-lt"/>
              </a:rPr>
              <a:t>Control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Check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smtClean="0">
                <a:latin typeface="+mj-lt"/>
              </a:rPr>
              <a:t>List</a:t>
            </a:r>
          </a:p>
          <a:p>
            <a:pPr marL="685800" lvl="1"/>
            <a:r>
              <a:rPr lang="cs-CZ" altLang="cs-CZ" sz="1400" dirty="0" smtClean="0">
                <a:latin typeface="+mj-lt"/>
              </a:rPr>
              <a:t>Kontrolní </a:t>
            </a:r>
            <a:r>
              <a:rPr lang="cs-CZ" altLang="cs-CZ" sz="1400" dirty="0">
                <a:latin typeface="+mj-lt"/>
              </a:rPr>
              <a:t>dokumenty jsou součástí Joint </a:t>
            </a:r>
            <a:r>
              <a:rPr lang="cs-CZ" altLang="cs-CZ" sz="1400" dirty="0" err="1">
                <a:latin typeface="+mj-lt"/>
              </a:rPr>
              <a:t>Progress</a:t>
            </a:r>
            <a:r>
              <a:rPr lang="cs-CZ" altLang="cs-CZ" sz="1400" dirty="0">
                <a:latin typeface="+mj-lt"/>
              </a:rPr>
              <a:t> Report, kterou předkládá </a:t>
            </a:r>
            <a:r>
              <a:rPr lang="cs-CZ" altLang="cs-CZ" sz="1400" dirty="0" err="1">
                <a:latin typeface="+mj-lt"/>
              </a:rPr>
              <a:t>leadpartner</a:t>
            </a:r>
            <a:r>
              <a:rPr lang="cs-CZ" altLang="cs-CZ" sz="1400" dirty="0">
                <a:latin typeface="+mj-lt"/>
              </a:rPr>
              <a:t> na JS</a:t>
            </a:r>
            <a:r>
              <a:rPr lang="cs-CZ" altLang="cs-CZ" sz="1400" dirty="0" smtClean="0">
                <a:latin typeface="+mj-lt"/>
              </a:rPr>
              <a:t>.</a:t>
            </a:r>
            <a:endParaRPr lang="cs-CZ" altLang="cs-CZ" sz="14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8" y="784615"/>
            <a:ext cx="3221705" cy="5477560"/>
          </a:xfrm>
          <a:prstGeom prst="rect">
            <a:avLst/>
          </a:prstGeom>
        </p:spPr>
      </p:pic>
      <p:sp>
        <p:nvSpPr>
          <p:cNvPr id="3" name="Šipka doprava se zářezem 2"/>
          <p:cNvSpPr/>
          <p:nvPr/>
        </p:nvSpPr>
        <p:spPr>
          <a:xfrm>
            <a:off x="3458990" y="187992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7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plán 2019 - projekty 3. výzvy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Textplatzhalter 6"/>
          <p:cNvSpPr txBox="1">
            <a:spLocks/>
          </p:cNvSpPr>
          <p:nvPr/>
        </p:nvSpPr>
        <p:spPr>
          <a:xfrm>
            <a:off x="209320" y="1068636"/>
            <a:ext cx="8692309" cy="4998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25</a:t>
            </a:r>
            <a:r>
              <a:rPr lang="cs-CZ" sz="1800" b="1" dirty="0">
                <a:solidFill>
                  <a:schemeClr val="accent1"/>
                </a:solidFill>
              </a:rPr>
              <a:t>. leden </a:t>
            </a:r>
            <a:r>
              <a:rPr lang="cs-CZ" sz="1800" b="1" dirty="0" smtClean="0">
                <a:solidFill>
                  <a:schemeClr val="accent1"/>
                </a:solidFill>
              </a:rPr>
              <a:t>2019:</a:t>
            </a:r>
            <a:r>
              <a:rPr lang="cs-CZ" sz="1800" dirty="0" smtClean="0">
                <a:solidFill>
                  <a:srgbClr val="000000"/>
                </a:solidFill>
              </a:rPr>
              <a:t> zaslání oznámení vedoucím partnerům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</a:t>
            </a:r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dirty="0" smtClean="0">
                <a:solidFill>
                  <a:srgbClr val="000000"/>
                </a:solidFill>
              </a:rPr>
              <a:t>pro schválené projekty: včetně podmínek pro schválení/doporučení</a:t>
            </a:r>
          </a:p>
          <a:p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dirty="0" smtClean="0">
                <a:solidFill>
                  <a:srgbClr val="000000"/>
                </a:solidFill>
              </a:rPr>
              <a:t>			(*zjednodušení pro zapracování)</a:t>
            </a:r>
          </a:p>
          <a:p>
            <a:r>
              <a:rPr lang="cs-CZ" sz="1800" dirty="0" smtClean="0">
                <a:solidFill>
                  <a:srgbClr val="000000"/>
                </a:solidFill>
              </a:rPr>
              <a:t>	pro zamítnuté projekty: včetně závěrů z hodnocení</a:t>
            </a:r>
            <a:endParaRPr lang="cs-CZ" sz="1800" dirty="0">
              <a:solidFill>
                <a:srgbClr val="000000"/>
              </a:solidFill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do 15. února 2019: </a:t>
            </a:r>
            <a:r>
              <a:rPr lang="cs-CZ" sz="1800" dirty="0" smtClean="0">
                <a:solidFill>
                  <a:srgbClr val="000000"/>
                </a:solidFill>
              </a:rPr>
              <a:t>konzultace s </a:t>
            </a:r>
            <a:r>
              <a:rPr lang="cs-CZ" sz="1800" dirty="0" err="1" smtClean="0">
                <a:solidFill>
                  <a:srgbClr val="000000"/>
                </a:solidFill>
              </a:rPr>
              <a:t>leadpartnery</a:t>
            </a:r>
            <a:r>
              <a:rPr lang="cs-CZ" sz="1800" dirty="0" smtClean="0">
                <a:solidFill>
                  <a:srgbClr val="000000"/>
                </a:solidFill>
              </a:rPr>
              <a:t> (telefon/</a:t>
            </a:r>
            <a:r>
              <a:rPr lang="cs-CZ" sz="1800" dirty="0" err="1" smtClean="0">
                <a:solidFill>
                  <a:srgbClr val="000000"/>
                </a:solidFill>
              </a:rPr>
              <a:t>skype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accent1"/>
                </a:solidFill>
              </a:rPr>
              <a:t>d</a:t>
            </a:r>
            <a:r>
              <a:rPr lang="cs-CZ" sz="1800" b="1" dirty="0" smtClean="0">
                <a:solidFill>
                  <a:schemeClr val="accent1"/>
                </a:solidFill>
              </a:rPr>
              <a:t>o 27. února </a:t>
            </a:r>
            <a:r>
              <a:rPr lang="cs-CZ" sz="1800" dirty="0" smtClean="0">
                <a:solidFill>
                  <a:srgbClr val="000000"/>
                </a:solidFill>
              </a:rPr>
              <a:t>= avizovaný termín pro splnění podmínek  </a:t>
            </a:r>
          </a:p>
          <a:p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cs-CZ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návrhy </a:t>
            </a:r>
            <a:r>
              <a:rPr lang="cs-CZ" sz="1600" i="1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Subsidy</a:t>
            </a:r>
            <a:r>
              <a:rPr lang="cs-CZ" sz="1600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Contract</a:t>
            </a:r>
            <a:r>
              <a:rPr lang="cs-CZ" sz="1600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(SC) budou rozeslané až po splnění podmínek a po podepsání ze strany MA </a:t>
            </a:r>
          </a:p>
          <a:p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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u soukromých </a:t>
            </a:r>
            <a:r>
              <a:rPr lang="cs-CZ" sz="1600" i="1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leadpartnerů</a:t>
            </a:r>
            <a:r>
              <a:rPr lang="cs-CZ" sz="1600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musí být před podpisem SC nejdříve vystavena finanční garance </a:t>
            </a:r>
          </a:p>
          <a:p>
            <a:endParaRPr lang="cs-CZ" sz="1800" i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cs-CZ" sz="1800" b="1" dirty="0" smtClean="0">
                <a:solidFill>
                  <a:schemeClr val="accent1"/>
                </a:solidFill>
              </a:rPr>
              <a:t>2. březen 2019 </a:t>
            </a:r>
            <a:r>
              <a:rPr lang="cs-CZ" sz="1800" dirty="0">
                <a:solidFill>
                  <a:srgbClr val="000000"/>
                </a:solidFill>
              </a:rPr>
              <a:t>= termín pro potvrzení </a:t>
            </a:r>
            <a:r>
              <a:rPr lang="cs-CZ" sz="1800" dirty="0" err="1">
                <a:solidFill>
                  <a:srgbClr val="000000"/>
                </a:solidFill>
              </a:rPr>
              <a:t>legal</a:t>
            </a:r>
            <a:r>
              <a:rPr lang="cs-CZ" sz="1800" dirty="0">
                <a:solidFill>
                  <a:srgbClr val="000000"/>
                </a:solidFill>
              </a:rPr>
              <a:t> status partnerům, na které se vztahuje pravidlo 20% </a:t>
            </a:r>
            <a:r>
              <a:rPr lang="cs-CZ" sz="1800" dirty="0" smtClean="0">
                <a:solidFill>
                  <a:srgbClr val="000000"/>
                </a:solidFill>
              </a:rPr>
              <a:t>flexibility</a:t>
            </a:r>
            <a:r>
              <a:rPr lang="cs-CZ" sz="1800" dirty="0">
                <a:solidFill>
                  <a:srgbClr val="000000"/>
                </a:solidFill>
              </a:rPr>
              <a:t>; např. partneři z Rumunska, </a:t>
            </a:r>
            <a:r>
              <a:rPr lang="cs-CZ" sz="1800" dirty="0" smtClean="0">
                <a:solidFill>
                  <a:srgbClr val="000000"/>
                </a:solidFill>
              </a:rPr>
              <a:t>Belgie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b="1" dirty="0" smtClean="0">
                <a:solidFill>
                  <a:schemeClr val="accent1"/>
                </a:solidFill>
              </a:rPr>
              <a:t>Březen/duben </a:t>
            </a:r>
            <a:r>
              <a:rPr lang="cs-CZ" sz="1800" b="1" dirty="0">
                <a:solidFill>
                  <a:schemeClr val="accent1"/>
                </a:solidFill>
              </a:rPr>
              <a:t>2019 </a:t>
            </a:r>
            <a:r>
              <a:rPr lang="cs-CZ" sz="1800" dirty="0" smtClean="0">
                <a:solidFill>
                  <a:srgbClr val="000000"/>
                </a:solidFill>
              </a:rPr>
              <a:t>– předpokládaný termín ´start </a:t>
            </a:r>
            <a:r>
              <a:rPr lang="cs-CZ" sz="1800" dirty="0" err="1" smtClean="0">
                <a:solidFill>
                  <a:srgbClr val="000000"/>
                </a:solidFill>
              </a:rPr>
              <a:t>date</a:t>
            </a:r>
            <a:r>
              <a:rPr lang="cs-CZ" sz="1800" dirty="0" smtClean="0">
                <a:solidFill>
                  <a:srgbClr val="000000"/>
                </a:solidFill>
              </a:rPr>
              <a:t>´ projektů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9" name="Zakřivená spojnice 8"/>
          <p:cNvCxnSpPr/>
          <p:nvPr/>
        </p:nvCxnSpPr>
        <p:spPr>
          <a:xfrm>
            <a:off x="859315" y="1442780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9"/>
          <p:cNvCxnSpPr/>
          <p:nvPr/>
        </p:nvCxnSpPr>
        <p:spPr>
          <a:xfrm>
            <a:off x="859316" y="2103361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6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-4762" y="253700"/>
            <a:ext cx="6607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>
                <a:solidFill>
                  <a:schemeClr val="bg2">
                    <a:lumMod val="75000"/>
                  </a:schemeClr>
                </a:solidFill>
              </a:rPr>
              <a:t>Reportování </a:t>
            </a:r>
            <a:endParaRPr lang="cs-CZ" sz="25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66" y="770588"/>
            <a:ext cx="3347334" cy="5775158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53618" y="1307806"/>
            <a:ext cx="8706220" cy="990226"/>
          </a:xfrm>
        </p:spPr>
        <p:txBody>
          <a:bodyPr/>
          <a:lstStyle/>
          <a:p>
            <a:r>
              <a:rPr lang="cs-CZ" altLang="cs-CZ" sz="1600" b="1" dirty="0"/>
              <a:t>Reportování – </a:t>
            </a:r>
            <a:r>
              <a:rPr lang="cs-CZ" altLang="cs-CZ" sz="1600" b="1" dirty="0" smtClean="0"/>
              <a:t>pomůcky: </a:t>
            </a:r>
          </a:p>
          <a:p>
            <a:r>
              <a:rPr lang="cs-CZ" altLang="cs-CZ" sz="1600" b="1" dirty="0" err="1" smtClean="0"/>
              <a:t>videotutorials</a:t>
            </a:r>
            <a:r>
              <a:rPr lang="cs-CZ" altLang="cs-CZ" sz="1600" b="1" dirty="0" smtClean="0"/>
              <a:t> </a:t>
            </a:r>
            <a:r>
              <a:rPr lang="cs-CZ" altLang="cs-CZ" sz="1600" b="1" dirty="0"/>
              <a:t>na webu programu (</a:t>
            </a:r>
            <a:r>
              <a:rPr lang="cs-CZ" altLang="cs-CZ" sz="1600" b="1" dirty="0" err="1"/>
              <a:t>youtube</a:t>
            </a:r>
            <a:r>
              <a:rPr lang="cs-CZ" altLang="cs-CZ" sz="1600" b="1" dirty="0"/>
              <a:t>)</a:t>
            </a:r>
            <a:endParaRPr lang="cs-CZ" altLang="cs-CZ" sz="1600" dirty="0"/>
          </a:p>
          <a:p>
            <a:r>
              <a:rPr lang="cs-CZ" altLang="cs-CZ" sz="1600" b="1" dirty="0" err="1"/>
              <a:t>eMS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factsheets</a:t>
            </a:r>
            <a:r>
              <a:rPr lang="cs-CZ" altLang="cs-CZ" sz="1600" b="1" dirty="0"/>
              <a:t>, </a:t>
            </a:r>
          </a:p>
          <a:p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8" y="2232186"/>
            <a:ext cx="6728445" cy="6030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" y="2996087"/>
            <a:ext cx="5125165" cy="1324160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4506728" y="4481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4075" y="5842670"/>
            <a:ext cx="5566826" cy="246821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  <a:latin typeface="Trebuchet MS" pitchFamily="34" charset="0"/>
                <a:cs typeface="Raleway"/>
                <a:hlinkClick r:id="rId5"/>
              </a:rPr>
              <a:t>https://</a:t>
            </a:r>
            <a:r>
              <a:rPr lang="cs-CZ" sz="11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hlinkClick r:id="rId5"/>
              </a:rPr>
              <a:t>www.youtube.com/playlist?list=PLnfEQzGh-PuV7CHDVYde9xBGMpipPQfyN</a:t>
            </a:r>
            <a:r>
              <a:rPr lang="cs-CZ" sz="11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smluv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72995" y="1124465"/>
            <a:ext cx="8686843" cy="5214551"/>
          </a:xfrm>
        </p:spPr>
        <p:txBody>
          <a:bodyPr/>
          <a:lstStyle/>
          <a:p>
            <a:r>
              <a:rPr lang="cs-CZ" sz="2000" dirty="0" smtClean="0"/>
              <a:t>Zákon č. 340/2015 Sb. – zákon o registru smluv ukládá </a:t>
            </a:r>
            <a:r>
              <a:rPr lang="cs-CZ" sz="2000" b="1" dirty="0" smtClean="0"/>
              <a:t>povinnost</a:t>
            </a:r>
            <a:r>
              <a:rPr lang="cs-CZ" sz="2000" dirty="0" smtClean="0"/>
              <a:t>:</a:t>
            </a:r>
          </a:p>
          <a:p>
            <a:endParaRPr lang="cs-CZ" sz="100" dirty="0"/>
          </a:p>
          <a:p>
            <a:r>
              <a:rPr lang="cs-CZ" sz="2000" dirty="0"/>
              <a:t>Prostřednictvím registru smluv </a:t>
            </a:r>
            <a:r>
              <a:rPr lang="cs-CZ" sz="2000" dirty="0" smtClean="0"/>
              <a:t>uveřejnit </a:t>
            </a:r>
            <a:r>
              <a:rPr lang="cs-CZ" sz="2000" dirty="0"/>
              <a:t>soukromoprávní </a:t>
            </a:r>
            <a:r>
              <a:rPr lang="cs-CZ" sz="2000" dirty="0" smtClean="0"/>
              <a:t>smlouvu, </a:t>
            </a:r>
            <a:r>
              <a:rPr lang="cs-CZ" sz="2000" dirty="0"/>
              <a:t>jakož i </a:t>
            </a:r>
            <a:r>
              <a:rPr lang="cs-CZ" sz="2000" dirty="0" smtClean="0"/>
              <a:t>smlouvu </a:t>
            </a:r>
            <a:r>
              <a:rPr lang="cs-CZ" sz="2000" dirty="0"/>
              <a:t>o poskytnutí dotace nebo návratné </a:t>
            </a:r>
            <a:r>
              <a:rPr lang="cs-CZ" sz="2000" dirty="0" smtClean="0"/>
              <a:t>finanční </a:t>
            </a:r>
            <a:r>
              <a:rPr lang="cs-CZ" sz="2000" dirty="0"/>
              <a:t>výpomoci, jejíž stranou </a:t>
            </a:r>
            <a:r>
              <a:rPr lang="cs-CZ" sz="2000" dirty="0" smtClean="0"/>
              <a:t>jsou subjekty uvedeny </a:t>
            </a:r>
            <a:r>
              <a:rPr lang="cs-CZ" sz="2000" b="1" dirty="0"/>
              <a:t>§ </a:t>
            </a:r>
            <a:r>
              <a:rPr lang="cs-CZ" sz="2000" b="1" dirty="0" smtClean="0"/>
              <a:t>2 odst. 1:</a:t>
            </a:r>
          </a:p>
          <a:p>
            <a:r>
              <a:rPr lang="cs-CZ" sz="1100" b="1" dirty="0"/>
              <a:t>a)</a:t>
            </a:r>
            <a:r>
              <a:rPr lang="cs-CZ" sz="1100" dirty="0"/>
              <a:t> Česká republika,</a:t>
            </a:r>
          </a:p>
          <a:p>
            <a:r>
              <a:rPr lang="cs-CZ" sz="1100" b="1" dirty="0"/>
              <a:t>b)</a:t>
            </a:r>
            <a:r>
              <a:rPr lang="cs-CZ" sz="1100" dirty="0"/>
              <a:t> územní samosprávný celek, včetně městské části nebo městského obvodu územně členěného statutárního města nebo městské části hlavního města Prahy,</a:t>
            </a:r>
          </a:p>
          <a:p>
            <a:r>
              <a:rPr lang="cs-CZ" sz="1100" b="1" dirty="0"/>
              <a:t>c)</a:t>
            </a:r>
            <a:r>
              <a:rPr lang="cs-CZ" sz="1100" dirty="0"/>
              <a:t> státní příspěvková organizace,</a:t>
            </a:r>
          </a:p>
          <a:p>
            <a:r>
              <a:rPr lang="cs-CZ" sz="1100" b="1" dirty="0"/>
              <a:t>d)</a:t>
            </a:r>
            <a:r>
              <a:rPr lang="cs-CZ" sz="1100" dirty="0"/>
              <a:t> státní fond,</a:t>
            </a:r>
          </a:p>
          <a:p>
            <a:r>
              <a:rPr lang="cs-CZ" sz="1100" b="1" dirty="0"/>
              <a:t>e)</a:t>
            </a:r>
            <a:r>
              <a:rPr lang="cs-CZ" sz="1100" dirty="0"/>
              <a:t> veřejná výzkumná instituce nebo veřejná vysoká škola,</a:t>
            </a:r>
          </a:p>
          <a:p>
            <a:r>
              <a:rPr lang="cs-CZ" sz="1100" b="1" dirty="0"/>
              <a:t>f)</a:t>
            </a:r>
            <a:r>
              <a:rPr lang="cs-CZ" sz="1100" dirty="0"/>
              <a:t> dobrovolný svazek obcí,</a:t>
            </a:r>
          </a:p>
          <a:p>
            <a:r>
              <a:rPr lang="cs-CZ" sz="1100" b="1" dirty="0"/>
              <a:t>g)</a:t>
            </a:r>
            <a:r>
              <a:rPr lang="cs-CZ" sz="1100" dirty="0"/>
              <a:t> regionální rada regionu soudržnosti,</a:t>
            </a:r>
          </a:p>
          <a:p>
            <a:r>
              <a:rPr lang="cs-CZ" sz="1100" b="1" dirty="0"/>
              <a:t>h)</a:t>
            </a:r>
            <a:r>
              <a:rPr lang="cs-CZ" sz="1100" dirty="0"/>
              <a:t> příspěvková organizace územního samosprávného celku,</a:t>
            </a:r>
          </a:p>
          <a:p>
            <a:r>
              <a:rPr lang="cs-CZ" sz="1100" b="1" dirty="0"/>
              <a:t>i)</a:t>
            </a:r>
            <a:r>
              <a:rPr lang="cs-CZ" sz="1100" dirty="0"/>
              <a:t> ústav založený státem nebo územním samosprávným celkem,</a:t>
            </a:r>
          </a:p>
          <a:p>
            <a:r>
              <a:rPr lang="cs-CZ" sz="1100" b="1" dirty="0"/>
              <a:t>j)</a:t>
            </a:r>
            <a:r>
              <a:rPr lang="cs-CZ" sz="1100" dirty="0"/>
              <a:t> obecně prospěšná společnost založená státem nebo územním samosprávným celkem,</a:t>
            </a:r>
          </a:p>
          <a:p>
            <a:r>
              <a:rPr lang="cs-CZ" sz="1100" b="1" dirty="0"/>
              <a:t>k)</a:t>
            </a:r>
            <a:r>
              <a:rPr lang="cs-CZ" sz="1100" dirty="0"/>
              <a:t> státní podnik nebo národní podnik,</a:t>
            </a:r>
          </a:p>
          <a:p>
            <a:r>
              <a:rPr lang="cs-CZ" sz="1100" b="1" dirty="0"/>
              <a:t>l)</a:t>
            </a:r>
            <a:r>
              <a:rPr lang="cs-CZ" sz="1100" dirty="0"/>
              <a:t> zdravotní pojišťovna,</a:t>
            </a:r>
          </a:p>
          <a:p>
            <a:r>
              <a:rPr lang="cs-CZ" sz="1100" b="1" dirty="0"/>
              <a:t>m)</a:t>
            </a:r>
            <a:r>
              <a:rPr lang="cs-CZ" sz="1100" dirty="0"/>
              <a:t> Český rozhlas nebo Česká televize, nebo</a:t>
            </a:r>
          </a:p>
          <a:p>
            <a:r>
              <a:rPr lang="cs-CZ" sz="1100" b="1" dirty="0"/>
              <a:t>n)</a:t>
            </a:r>
            <a:r>
              <a:rPr lang="cs-CZ" sz="1100" dirty="0"/>
              <a:t> právnická osoba, v níž má stát nebo územní samosprávný celek sám nebo s jinými územními samosprávnými celky většinovou majetkovou účast, a to i prostřednictvím jiné právnické osoby.</a:t>
            </a:r>
          </a:p>
          <a:p>
            <a:r>
              <a:rPr lang="cs-CZ" sz="2000" dirty="0" smtClean="0"/>
              <a:t>A nevztahuje se na ni jedna z výjimek uvedena v </a:t>
            </a:r>
            <a:r>
              <a:rPr lang="cs-CZ" sz="2000" b="1" dirty="0"/>
              <a:t>§ </a:t>
            </a:r>
            <a:r>
              <a:rPr lang="cs-CZ" sz="2000" b="1" dirty="0" smtClean="0"/>
              <a:t>3 </a:t>
            </a:r>
            <a:r>
              <a:rPr lang="cs-CZ" sz="2000" b="1" dirty="0"/>
              <a:t>odst. </a:t>
            </a:r>
            <a:r>
              <a:rPr lang="cs-CZ" sz="2000" b="1" dirty="0" smtClean="0"/>
              <a:t>2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223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smluv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72995" y="1124465"/>
            <a:ext cx="8835081" cy="5214551"/>
          </a:xfrm>
        </p:spPr>
        <p:txBody>
          <a:bodyPr/>
          <a:lstStyle/>
          <a:p>
            <a:r>
              <a:rPr lang="cs-CZ" sz="1800" dirty="0" smtClean="0"/>
              <a:t>V registru smluv je třeba zveřejnit smlouvy a objednávky včetně jejich dodatků s hodnotou:</a:t>
            </a:r>
          </a:p>
          <a:p>
            <a:endParaRPr lang="cs-CZ" sz="800" b="1" dirty="0"/>
          </a:p>
          <a:p>
            <a:r>
              <a:rPr lang="cs-CZ" sz="1800" b="1" dirty="0" smtClean="0"/>
              <a:t>		50 000,- Kč a vyšší bez DPH</a:t>
            </a:r>
          </a:p>
          <a:p>
            <a:endParaRPr lang="cs-CZ" sz="1200" b="1" dirty="0" smtClean="0"/>
          </a:p>
          <a:p>
            <a:r>
              <a:rPr lang="cs-CZ" sz="1800" dirty="0" smtClean="0"/>
              <a:t>Český vedoucí partner </a:t>
            </a:r>
            <a:r>
              <a:rPr lang="cs-CZ" sz="1800" b="1" dirty="0" smtClean="0"/>
              <a:t>uveřejní v registru smluv </a:t>
            </a:r>
            <a:r>
              <a:rPr lang="cs-CZ" sz="1800" b="1" dirty="0" err="1" smtClean="0"/>
              <a:t>Subsidy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contract</a:t>
            </a:r>
            <a:r>
              <a:rPr lang="cs-CZ" sz="1800" b="1" dirty="0" smtClean="0"/>
              <a:t> (případně dodatky) </a:t>
            </a:r>
            <a:r>
              <a:rPr lang="cs-CZ" sz="1800" dirty="0" smtClean="0"/>
              <a:t>uzavřeny mezi ním a řídícím orgánem programu.</a:t>
            </a:r>
          </a:p>
          <a:p>
            <a:endParaRPr lang="cs-CZ" sz="1800" dirty="0"/>
          </a:p>
          <a:p>
            <a:r>
              <a:rPr lang="cs-CZ" sz="1800" dirty="0" smtClean="0"/>
              <a:t>Smlouvy a objednávky je třeba zveřejnit v registru smluv </a:t>
            </a:r>
            <a:r>
              <a:rPr lang="cs-CZ" sz="1800" b="1" dirty="0" smtClean="0"/>
              <a:t>do 30 dní </a:t>
            </a:r>
            <a:r>
              <a:rPr lang="cs-CZ" sz="1800" dirty="0" smtClean="0"/>
              <a:t>od jejich uzavření. Podle </a:t>
            </a:r>
            <a:r>
              <a:rPr lang="cs-CZ" sz="1800" dirty="0"/>
              <a:t>§6 nabývá smlouva účinnosti nejdříve dnem zveřejnění</a:t>
            </a:r>
            <a:r>
              <a:rPr lang="cs-CZ" sz="1800" dirty="0" smtClean="0"/>
              <a:t>.</a:t>
            </a:r>
          </a:p>
          <a:p>
            <a:endParaRPr lang="cs-CZ" sz="1800" dirty="0"/>
          </a:p>
          <a:p>
            <a:r>
              <a:rPr lang="cs-CZ" sz="1800" dirty="0" smtClean="0"/>
              <a:t>Nebyla-li </a:t>
            </a:r>
            <a:r>
              <a:rPr lang="cs-CZ" sz="1800" dirty="0"/>
              <a:t>smlouva zveřejněna prostřednictvím registru smluv ani do 3 měsíců ode dne, kdy byla uzavřena, je podle ustanovení § 7 tohoto zákona smlouva </a:t>
            </a:r>
            <a:r>
              <a:rPr lang="cs-CZ" sz="1800" b="1" dirty="0"/>
              <a:t>zrušena od počátku.</a:t>
            </a:r>
            <a:r>
              <a:rPr lang="cs-CZ" sz="1800" dirty="0"/>
              <a:t> V takovém případě budou jakékoliv výdaje vynaložené v souvislosti s takovou smlouvou považovány za </a:t>
            </a:r>
            <a:r>
              <a:rPr lang="cs-CZ" sz="1800" b="1" dirty="0"/>
              <a:t>nezpůsobilé</a:t>
            </a:r>
            <a:r>
              <a:rPr lang="cs-CZ" sz="1800" dirty="0"/>
              <a:t>.</a:t>
            </a:r>
          </a:p>
          <a:p>
            <a:endParaRPr lang="cs-CZ" sz="1600" dirty="0" smtClean="0"/>
          </a:p>
          <a:p>
            <a:r>
              <a:rPr lang="cs-CZ" sz="2000" dirty="0"/>
              <a:t>Více na: </a:t>
            </a:r>
            <a:r>
              <a:rPr lang="cs-CZ" sz="2000" dirty="0">
                <a:hlinkClick r:id="rId2"/>
              </a:rPr>
              <a:t>https://smlouvy.gov.cz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78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90931"/>
            <a:ext cx="4104456" cy="504056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Veřejná podpora</a:t>
            </a:r>
            <a:endParaRPr lang="cs-CZ" sz="2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210065" y="1285103"/>
            <a:ext cx="8723870" cy="468321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Projekty nesmí získat nedovolenou veřejnou podporu (přímou nebo přenesenou)</a:t>
            </a: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status příjemce není podstatný, důležité jsou aktivity v rámci projektu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v případě, že bude příjemce v rámci projektu realizovat aktivity, které budou považovány za nedovolenou veřejnou podporu – podpora v rámci režimu de </a:t>
            </a:r>
            <a:r>
              <a:rPr lang="cs-CZ" sz="1800" dirty="0" err="1">
                <a:solidFill>
                  <a:schemeClr val="tx1"/>
                </a:solidFill>
              </a:rPr>
              <a:t>minimis</a:t>
            </a:r>
            <a:r>
              <a:rPr lang="cs-CZ" sz="1800" dirty="0">
                <a:solidFill>
                  <a:schemeClr val="tx1"/>
                </a:solidFill>
              </a:rPr>
              <a:t> (max. 200tis EUR za poslední 3 účetní roky)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s projektovou žádostí musí každý žadatel dodat i „Project/</a:t>
            </a:r>
            <a:r>
              <a:rPr lang="cs-CZ" sz="1800" dirty="0" err="1">
                <a:solidFill>
                  <a:schemeClr val="tx1"/>
                </a:solidFill>
              </a:rPr>
              <a:t>Lead</a:t>
            </a:r>
            <a:r>
              <a:rPr lang="cs-CZ" sz="1800" dirty="0">
                <a:solidFill>
                  <a:schemeClr val="tx1"/>
                </a:solidFill>
              </a:rPr>
              <a:t> partner </a:t>
            </a:r>
            <a:r>
              <a:rPr lang="cs-CZ" sz="1800" dirty="0" err="1">
                <a:solidFill>
                  <a:schemeClr val="tx1"/>
                </a:solidFill>
              </a:rPr>
              <a:t>Declaration</a:t>
            </a:r>
            <a:r>
              <a:rPr lang="cs-CZ" sz="1800" dirty="0">
                <a:solidFill>
                  <a:schemeClr val="tx1"/>
                </a:solidFill>
              </a:rPr>
              <a:t> and </a:t>
            </a:r>
            <a:r>
              <a:rPr lang="cs-CZ" sz="1800" dirty="0" err="1">
                <a:solidFill>
                  <a:schemeClr val="tx1"/>
                </a:solidFill>
              </a:rPr>
              <a:t>State</a:t>
            </a:r>
            <a:r>
              <a:rPr lang="cs-CZ" sz="1800" dirty="0">
                <a:solidFill>
                  <a:schemeClr val="tx1"/>
                </a:solidFill>
              </a:rPr>
              <a:t> Aid </a:t>
            </a:r>
            <a:r>
              <a:rPr lang="cs-CZ" sz="1800" dirty="0" err="1">
                <a:solidFill>
                  <a:schemeClr val="tx1"/>
                </a:solidFill>
              </a:rPr>
              <a:t>declaration</a:t>
            </a:r>
            <a:r>
              <a:rPr lang="cs-CZ" sz="1800" dirty="0">
                <a:solidFill>
                  <a:schemeClr val="tx1"/>
                </a:solidFill>
              </a:rPr>
              <a:t>“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1124743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91896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místní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rozvoj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Odbor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evropské územní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spolupráce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Tel: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Em</a:t>
            </a:r>
            <a:r>
              <a:rPr lang="de-DE" altLang="de-DE" sz="1600" dirty="0" err="1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ail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1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+43 (0) 1 8908 088 - 2403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12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337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327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6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43013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4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7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Kontakty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43022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Obrázek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79511" y="116632"/>
            <a:ext cx="3744417" cy="80364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Zjednodušení  </a:t>
            </a:r>
            <a:r>
              <a:rPr lang="cs-CZ" dirty="0" err="1" smtClean="0">
                <a:solidFill>
                  <a:srgbClr val="000000"/>
                </a:solidFill>
              </a:rPr>
              <a:t>iI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0" y="2560345"/>
            <a:ext cx="8712969" cy="173953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lvl="3"/>
            <a:endParaRPr lang="cs-CZ" sz="1800" dirty="0"/>
          </a:p>
          <a:p>
            <a:pPr marL="360000" lvl="3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rgbClr val="7E93A5"/>
                </a:solidFill>
                <a:cs typeface="Raleway"/>
              </a:rPr>
              <a:t>Zvýhodněné </a:t>
            </a:r>
            <a:r>
              <a:rPr lang="cs-CZ" sz="1800" b="1" dirty="0">
                <a:solidFill>
                  <a:srgbClr val="7E93A5"/>
                </a:solidFill>
                <a:cs typeface="Raleway"/>
              </a:rPr>
              <a:t>využití metody 1720 </a:t>
            </a:r>
            <a:r>
              <a:rPr lang="de-AT" sz="1800" b="1" dirty="0">
                <a:solidFill>
                  <a:srgbClr val="7E93A5"/>
                </a:solidFill>
                <a:cs typeface="Raleway"/>
                <a:sym typeface="Wingdings" panose="05000000000000000000" pitchFamily="2" charset="2"/>
              </a:rPr>
              <a:t></a:t>
            </a:r>
            <a:r>
              <a:rPr lang="cs-CZ" sz="1800" b="1" dirty="0">
                <a:solidFill>
                  <a:srgbClr val="7E93A5"/>
                </a:solidFill>
                <a:cs typeface="Raleway"/>
                <a:sym typeface="Wingdings" panose="05000000000000000000" pitchFamily="2" charset="2"/>
              </a:rPr>
              <a:t> </a:t>
            </a:r>
            <a:r>
              <a:rPr lang="en-GB" sz="1800" dirty="0"/>
              <a:t>“Omnibus </a:t>
            </a:r>
            <a:r>
              <a:rPr lang="cs-CZ" sz="1800" dirty="0"/>
              <a:t>nařízení</a:t>
            </a:r>
            <a:r>
              <a:rPr lang="en-GB" sz="1800" dirty="0"/>
              <a:t>” [</a:t>
            </a:r>
            <a:r>
              <a:rPr lang="cs-CZ" sz="1800" dirty="0"/>
              <a:t>Nařízení</a:t>
            </a:r>
            <a:r>
              <a:rPr lang="en-GB" sz="1800" dirty="0"/>
              <a:t> (EU, </a:t>
            </a:r>
            <a:r>
              <a:rPr lang="en-GB" sz="1800" dirty="0" err="1"/>
              <a:t>Euratom</a:t>
            </a:r>
            <a:r>
              <a:rPr lang="en-GB" sz="1800" dirty="0"/>
              <a:t>) No 2018/1046] </a:t>
            </a:r>
            <a:r>
              <a:rPr lang="cs-CZ" sz="1800" dirty="0"/>
              <a:t>zveřejněné v</a:t>
            </a:r>
            <a:r>
              <a:rPr lang="en-GB" sz="1800" dirty="0"/>
              <a:t> Official Journal of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en-GB" sz="1800" dirty="0"/>
              <a:t>EU</a:t>
            </a:r>
            <a:r>
              <a:rPr lang="cs-CZ" sz="1800" dirty="0"/>
              <a:t>; vstoupilo v platnost </a:t>
            </a:r>
            <a:r>
              <a:rPr lang="en-GB" sz="1800" dirty="0"/>
              <a:t>2</a:t>
            </a:r>
            <a:r>
              <a:rPr lang="cs-CZ" sz="1800" dirty="0"/>
              <a:t>.</a:t>
            </a:r>
            <a:r>
              <a:rPr lang="en-GB" sz="1800" dirty="0"/>
              <a:t> </a:t>
            </a:r>
            <a:r>
              <a:rPr lang="cs-CZ" sz="1800" dirty="0"/>
              <a:t>srpna</a:t>
            </a:r>
            <a:r>
              <a:rPr lang="en-GB" sz="1800" dirty="0"/>
              <a:t> 2018</a:t>
            </a:r>
            <a:r>
              <a:rPr lang="cs-CZ" sz="1800" dirty="0"/>
              <a:t>. Týká se výpočtu mzdových výdajů, a to na </a:t>
            </a:r>
            <a:r>
              <a:rPr lang="cs-CZ" sz="1800" dirty="0" smtClean="0"/>
              <a:t>základě </a:t>
            </a:r>
            <a:r>
              <a:rPr lang="cs-CZ" sz="1800" dirty="0"/>
              <a:t>nového přístupu, díky kterému je</a:t>
            </a:r>
            <a:r>
              <a:rPr lang="en-US" sz="1800" dirty="0"/>
              <a:t> “</a:t>
            </a:r>
            <a:r>
              <a:rPr lang="cs-CZ" sz="1800" dirty="0"/>
              <a:t>metoda </a:t>
            </a:r>
            <a:r>
              <a:rPr lang="en-US" sz="1800" dirty="0"/>
              <a:t>172</a:t>
            </a:r>
            <a:r>
              <a:rPr lang="cs-CZ" sz="1800" dirty="0"/>
              <a:t>0</a:t>
            </a:r>
            <a:r>
              <a:rPr lang="en-US" sz="1800" dirty="0"/>
              <a:t>” </a:t>
            </a:r>
            <a:r>
              <a:rPr lang="cs-CZ" sz="1800" dirty="0"/>
              <a:t>zajímavější a výhodnější pro </a:t>
            </a:r>
            <a:r>
              <a:rPr lang="cs-CZ" sz="1800" dirty="0" smtClean="0"/>
              <a:t>příjemce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2209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79511" y="116632"/>
            <a:ext cx="4001659" cy="80364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Zjednodušení IV. 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79511" y="836712"/>
            <a:ext cx="8712969" cy="534052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3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  <a:sym typeface="Wingdings" panose="05000000000000000000" pitchFamily="2" charset="2"/>
            </a:endParaRPr>
          </a:p>
          <a:p>
            <a:pPr marL="3600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V čem spočívá měna podle Omnibus:</a:t>
            </a:r>
            <a:endParaRPr lang="cs-CZ" dirty="0"/>
          </a:p>
          <a:p>
            <a:r>
              <a:rPr lang="cs-CZ" sz="1600" dirty="0" smtClean="0"/>
              <a:t>Personál pracující na částeční úvazek s </a:t>
            </a:r>
            <a:r>
              <a:rPr lang="cs-CZ" sz="1600" i="1" dirty="0" err="1" smtClean="0"/>
              <a:t>flexible</a:t>
            </a:r>
            <a:r>
              <a:rPr lang="cs-CZ" sz="1600" dirty="0" smtClean="0"/>
              <a:t> (tj. pružným) počtem odpracovaných hodin za měsíc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→→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/>
              <a:t>K</a:t>
            </a:r>
            <a:r>
              <a:rPr lang="cs-CZ" sz="1600" dirty="0" smtClean="0"/>
              <a:t>apitola byla změněna tak, aby zahrnovala možnost</a:t>
            </a:r>
            <a:r>
              <a:rPr lang="en-US" sz="16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1) Uplatnit</a:t>
            </a:r>
            <a:r>
              <a:rPr lang="en-US" sz="1600" dirty="0" smtClean="0"/>
              <a:t> </a:t>
            </a:r>
            <a:r>
              <a:rPr lang="cs-CZ" sz="1600" dirty="0" smtClean="0"/>
              <a:t>odpovídající</a:t>
            </a:r>
            <a:r>
              <a:rPr lang="en-US" sz="1600" dirty="0" smtClean="0"/>
              <a:t> </a:t>
            </a:r>
            <a:r>
              <a:rPr lang="en-US" sz="1600" i="1" dirty="0" smtClean="0"/>
              <a:t>pro-rata</a:t>
            </a:r>
            <a:r>
              <a:rPr lang="en-US" sz="1600" dirty="0" smtClean="0"/>
              <a:t> </a:t>
            </a:r>
            <a:r>
              <a:rPr lang="cs-CZ" sz="1600" dirty="0" smtClean="0"/>
              <a:t>(poměrným dílem) z objemu </a:t>
            </a:r>
            <a:r>
              <a:rPr lang="en-US" sz="1600" dirty="0" smtClean="0"/>
              <a:t>1.720 </a:t>
            </a:r>
            <a:r>
              <a:rPr lang="cs-CZ" sz="1600" dirty="0" smtClean="0"/>
              <a:t>hodin</a:t>
            </a:r>
            <a:r>
              <a:rPr lang="en-US" sz="1600" dirty="0" smtClean="0"/>
              <a:t> </a:t>
            </a:r>
            <a:r>
              <a:rPr lang="cs-CZ" sz="1600" dirty="0" smtClean="0"/>
              <a:t>pro jednotlivce zaměstnaného příjemcem na bázi částečného úvazku anebo omezeného počtu hodin </a:t>
            </a:r>
            <a:r>
              <a:rPr lang="en-US" sz="1600" dirty="0" smtClean="0"/>
              <a:t>a </a:t>
            </a:r>
            <a:r>
              <a:rPr lang="cs-CZ" sz="1600" dirty="0" smtClean="0"/>
              <a:t>pracujícího na částeční úvazek pro projekt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2) Vypočítat hodinovou sazbu i v případě, že </a:t>
            </a:r>
            <a:r>
              <a:rPr lang="en-US" sz="1600" dirty="0" smtClean="0"/>
              <a:t>data </a:t>
            </a:r>
            <a:r>
              <a:rPr lang="cs-CZ" sz="1600" dirty="0" smtClean="0"/>
              <a:t>z posledních dokumentovaných ročních výdajů na příslušného zaměstnance nejsou dostupné </a:t>
            </a:r>
            <a:r>
              <a:rPr lang="en-US" sz="1600" dirty="0" smtClean="0"/>
              <a:t>(</a:t>
            </a:r>
            <a:r>
              <a:rPr lang="cs-CZ" sz="1600" dirty="0" err="1" smtClean="0"/>
              <a:t>tj</a:t>
            </a:r>
            <a:r>
              <a:rPr lang="en-US" sz="1600" dirty="0" smtClean="0"/>
              <a:t>. </a:t>
            </a:r>
            <a:r>
              <a:rPr lang="cs-CZ" sz="1600" dirty="0" smtClean="0"/>
              <a:t>pro zaměstnance pracující pro příjemce míň než rok</a:t>
            </a:r>
            <a:r>
              <a:rPr lang="en-US" sz="1600" dirty="0" smtClean="0"/>
              <a:t>). </a:t>
            </a:r>
            <a:r>
              <a:rPr lang="cs-CZ" sz="1600" dirty="0" smtClean="0"/>
              <a:t>V takovém případě mohou být výdaje odvozeny (</a:t>
            </a:r>
            <a:r>
              <a:rPr lang="cs-CZ" sz="1600" i="1" dirty="0" smtClean="0"/>
              <a:t>extrapolovány</a:t>
            </a:r>
            <a:r>
              <a:rPr lang="cs-CZ" sz="1600" dirty="0" smtClean="0"/>
              <a:t>) z dostupných </a:t>
            </a:r>
            <a:r>
              <a:rPr lang="cs-CZ" sz="1600" dirty="0"/>
              <a:t>dokumentovaných </a:t>
            </a:r>
            <a:r>
              <a:rPr lang="cs-CZ" sz="1600" dirty="0" smtClean="0"/>
              <a:t>výdajů za období nejméně </a:t>
            </a:r>
            <a:r>
              <a:rPr lang="en-US" sz="1600" dirty="0" smtClean="0"/>
              <a:t>3 m</a:t>
            </a:r>
            <a:r>
              <a:rPr lang="cs-CZ" sz="1600" dirty="0" err="1" smtClean="0"/>
              <a:t>ěsíců</a:t>
            </a:r>
            <a:r>
              <a:rPr lang="en-US" sz="1600" dirty="0" smtClean="0"/>
              <a:t> </a:t>
            </a:r>
            <a:r>
              <a:rPr lang="cs-CZ" sz="1600" dirty="0" smtClean="0"/>
              <a:t>anebo</a:t>
            </a:r>
            <a:r>
              <a:rPr lang="en-US" sz="1600" dirty="0" smtClean="0"/>
              <a:t> </a:t>
            </a:r>
            <a:r>
              <a:rPr lang="cs-CZ" sz="1600" dirty="0" smtClean="0"/>
              <a:t>na základě</a:t>
            </a:r>
            <a:r>
              <a:rPr lang="en-US" sz="1600" dirty="0" smtClean="0"/>
              <a:t> </a:t>
            </a:r>
            <a:r>
              <a:rPr lang="cs-CZ" sz="1600" dirty="0" smtClean="0"/>
              <a:t>pracovní smlouvy</a:t>
            </a:r>
            <a:r>
              <a:rPr lang="en-US" sz="1600" dirty="0" smtClean="0"/>
              <a:t> </a:t>
            </a:r>
            <a:r>
              <a:rPr lang="cs-CZ" sz="1600" dirty="0" smtClean="0"/>
              <a:t>přizpůsobené na</a:t>
            </a:r>
            <a:r>
              <a:rPr lang="en-US" sz="1600" dirty="0" smtClean="0"/>
              <a:t> 12-</a:t>
            </a:r>
            <a:r>
              <a:rPr lang="cs-CZ" sz="1600" dirty="0" smtClean="0"/>
              <a:t>měsíční</a:t>
            </a:r>
            <a:r>
              <a:rPr lang="en-US" sz="1600" dirty="0" smtClean="0"/>
              <a:t> </a:t>
            </a:r>
            <a:r>
              <a:rPr lang="cs-CZ" sz="1600" dirty="0" smtClean="0"/>
              <a:t>období</a:t>
            </a:r>
            <a:r>
              <a:rPr lang="en-US" sz="1600" dirty="0" smtClean="0"/>
              <a:t> </a:t>
            </a:r>
          </a:p>
          <a:p>
            <a:r>
              <a:rPr lang="cs-CZ" sz="1600" dirty="0"/>
              <a:t>	</a:t>
            </a:r>
            <a:endParaRPr lang="cs-CZ" sz="1600" dirty="0" smtClean="0"/>
          </a:p>
          <a:p>
            <a:endParaRPr lang="cs-CZ" u="sng" dirty="0" smtClean="0"/>
          </a:p>
          <a:p>
            <a:r>
              <a:rPr lang="cs-CZ" u="sng" dirty="0" smtClean="0"/>
              <a:t>Příklad ad 1) </a:t>
            </a:r>
            <a:r>
              <a:rPr lang="en-GB" dirty="0" smtClean="0"/>
              <a:t>:</a:t>
            </a:r>
            <a:endParaRPr lang="cs-CZ" dirty="0"/>
          </a:p>
          <a:p>
            <a:r>
              <a:rPr lang="cs-CZ" dirty="0" smtClean="0"/>
              <a:t>Univerzita zapojená do CE projektu přijala </a:t>
            </a:r>
            <a:r>
              <a:rPr lang="cs-CZ" dirty="0"/>
              <a:t>v</a:t>
            </a:r>
            <a:r>
              <a:rPr lang="cs-CZ" dirty="0" smtClean="0"/>
              <a:t>ýzkumného pracovníka pracujícího</a:t>
            </a:r>
            <a:r>
              <a:rPr lang="en-GB" dirty="0" smtClean="0"/>
              <a:t> </a:t>
            </a:r>
            <a:r>
              <a:rPr lang="cs-CZ" dirty="0" smtClean="0"/>
              <a:t>na omezené množství hodin pro projekt</a:t>
            </a:r>
            <a:r>
              <a:rPr lang="en-GB" dirty="0" smtClean="0"/>
              <a:t>. </a:t>
            </a:r>
            <a:r>
              <a:rPr lang="cs-CZ" dirty="0" smtClean="0"/>
              <a:t>Smluvní podmínky</a:t>
            </a:r>
            <a:r>
              <a:rPr lang="en-GB" dirty="0" smtClean="0"/>
              <a:t>: </a:t>
            </a:r>
            <a:endParaRPr lang="cs-CZ" dirty="0"/>
          </a:p>
          <a:p>
            <a:pPr lvl="0"/>
            <a:r>
              <a:rPr lang="cs-CZ" dirty="0" smtClean="0"/>
              <a:t>- Pracuje na zkrácený úvazek</a:t>
            </a:r>
            <a:r>
              <a:rPr lang="en-GB" dirty="0" smtClean="0"/>
              <a:t> </a:t>
            </a:r>
            <a:r>
              <a:rPr lang="cs-CZ" dirty="0" smtClean="0"/>
              <a:t>svými </a:t>
            </a:r>
            <a:r>
              <a:rPr lang="en-GB" dirty="0" smtClean="0"/>
              <a:t>20 </a:t>
            </a:r>
            <a:r>
              <a:rPr lang="en-GB" dirty="0" err="1" smtClean="0"/>
              <a:t>ho</a:t>
            </a:r>
            <a:r>
              <a:rPr lang="cs-CZ" dirty="0" err="1" smtClean="0"/>
              <a:t>dinami</a:t>
            </a:r>
            <a:r>
              <a:rPr lang="cs-CZ" dirty="0" smtClean="0"/>
              <a:t> týdně</a:t>
            </a:r>
            <a:r>
              <a:rPr lang="en-GB" dirty="0" smtClean="0"/>
              <a:t> (</a:t>
            </a:r>
            <a:r>
              <a:rPr lang="cs-CZ" dirty="0" smtClean="0"/>
              <a:t>místo </a:t>
            </a:r>
            <a:r>
              <a:rPr lang="en-GB" dirty="0" smtClean="0"/>
              <a:t>40</a:t>
            </a:r>
            <a:r>
              <a:rPr lang="cs-CZ" dirty="0" smtClean="0"/>
              <a:t>hod. týdně</a:t>
            </a:r>
            <a:r>
              <a:rPr lang="en-GB" dirty="0" smtClean="0"/>
              <a:t>);</a:t>
            </a:r>
            <a:endParaRPr lang="cs-CZ" dirty="0"/>
          </a:p>
          <a:p>
            <a:pPr lvl="0"/>
            <a:r>
              <a:rPr lang="cs-CZ" dirty="0" smtClean="0"/>
              <a:t>- Roční výdaje zaměstnavatele = </a:t>
            </a:r>
            <a:r>
              <a:rPr lang="en-GB" dirty="0" smtClean="0"/>
              <a:t>36.000</a:t>
            </a:r>
            <a:r>
              <a:rPr lang="cs-CZ" dirty="0" smtClean="0"/>
              <a:t> EUR</a:t>
            </a:r>
            <a:endParaRPr lang="cs-CZ" dirty="0"/>
          </a:p>
          <a:p>
            <a:r>
              <a:rPr lang="cs-CZ" dirty="0" smtClean="0"/>
              <a:t>Vzhledem k tomu, že výzkumný pracovník pracuje na zkrácený úvazek </a:t>
            </a:r>
            <a:r>
              <a:rPr lang="cs-CZ" dirty="0" err="1" smtClean="0"/>
              <a:t>kt</a:t>
            </a:r>
            <a:r>
              <a:rPr lang="cs-CZ" dirty="0" smtClean="0"/>
              <a:t>. představují ekvivalent</a:t>
            </a:r>
            <a:r>
              <a:rPr lang="en-GB" dirty="0" smtClean="0"/>
              <a:t> 50% </a:t>
            </a:r>
            <a:r>
              <a:rPr lang="cs-CZ" dirty="0" smtClean="0"/>
              <a:t>ze zaměstnání na plný úvazek</a:t>
            </a:r>
            <a:r>
              <a:rPr lang="en-GB" dirty="0" smtClean="0"/>
              <a:t>, </a:t>
            </a:r>
            <a:r>
              <a:rPr lang="cs-CZ" b="1" dirty="0" smtClean="0"/>
              <a:t>hodinová sazba se vypočte tímto způsobem</a:t>
            </a:r>
            <a:r>
              <a:rPr lang="en-GB" dirty="0" smtClean="0"/>
              <a:t>:</a:t>
            </a:r>
            <a:endParaRPr lang="cs-CZ" dirty="0"/>
          </a:p>
          <a:p>
            <a:r>
              <a:rPr lang="en-GB" dirty="0" smtClean="0"/>
              <a:t>36.000 </a:t>
            </a:r>
            <a:r>
              <a:rPr lang="cs-CZ" dirty="0" smtClean="0"/>
              <a:t>EUR </a:t>
            </a:r>
            <a:r>
              <a:rPr lang="en-GB" dirty="0" smtClean="0"/>
              <a:t>/860 </a:t>
            </a:r>
            <a:r>
              <a:rPr lang="en-GB" dirty="0"/>
              <a:t>hours </a:t>
            </a:r>
            <a:r>
              <a:rPr lang="en-GB" dirty="0" smtClean="0"/>
              <a:t>(</a:t>
            </a:r>
            <a:r>
              <a:rPr lang="cs-CZ" dirty="0" err="1" smtClean="0"/>
              <a:t>tj</a:t>
            </a:r>
            <a:r>
              <a:rPr lang="en-GB" dirty="0" smtClean="0"/>
              <a:t>. </a:t>
            </a:r>
            <a:r>
              <a:rPr lang="en-GB" dirty="0"/>
              <a:t>50 % of 1.720 hours) </a:t>
            </a:r>
            <a:r>
              <a:rPr lang="en-GB" dirty="0" smtClean="0"/>
              <a:t>=</a:t>
            </a:r>
            <a:r>
              <a:rPr lang="cs-CZ" dirty="0" smtClean="0"/>
              <a:t>&gt;</a:t>
            </a:r>
            <a:r>
              <a:rPr lang="en-GB" dirty="0" smtClean="0"/>
              <a:t> </a:t>
            </a:r>
            <a:r>
              <a:rPr lang="en-GB" dirty="0"/>
              <a:t>EUR </a:t>
            </a:r>
            <a:r>
              <a:rPr lang="en-GB" dirty="0" smtClean="0"/>
              <a:t>41,86</a:t>
            </a:r>
            <a:endParaRPr lang="cs-CZ" sz="1600" b="1" dirty="0">
              <a:solidFill>
                <a:srgbClr val="7E93A5"/>
              </a:solidFill>
              <a:latin typeface="Trebuchet MS" pitchFamily="34" charset="0"/>
              <a:cs typeface="Raleway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3275856" y="3789040"/>
            <a:ext cx="4972819" cy="645886"/>
            <a:chOff x="0" y="0"/>
            <a:chExt cx="5476875" cy="80962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75117" y="155276"/>
              <a:ext cx="3533775" cy="257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Latest documented annual gross employment costs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475117" y="431321"/>
              <a:ext cx="3533775" cy="257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1.720 hours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1656271" y="439948"/>
              <a:ext cx="32861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ounded Rectangle 19"/>
            <p:cNvSpPr/>
            <p:nvPr/>
          </p:nvSpPr>
          <p:spPr>
            <a:xfrm>
              <a:off x="0" y="0"/>
              <a:ext cx="5476875" cy="809625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98407" y="310551"/>
              <a:ext cx="1353820" cy="256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Hourly rate    =  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6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79511" y="116632"/>
            <a:ext cx="3096345" cy="80364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Zjednodušení V. 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63813" y="764704"/>
            <a:ext cx="8712969" cy="574063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/>
              <a:t>Příklad ad 2)</a:t>
            </a:r>
            <a:r>
              <a:rPr lang="en-GB" sz="1600" dirty="0" smtClean="0"/>
              <a:t>:</a:t>
            </a:r>
            <a:endParaRPr lang="cs-CZ" sz="1600" dirty="0" smtClean="0"/>
          </a:p>
          <a:p>
            <a:r>
              <a:rPr lang="cs-CZ" sz="1600" dirty="0" smtClean="0"/>
              <a:t>Zaměstnanec nastoupil do zaměstnání k příjemci v říjnu</a:t>
            </a:r>
            <a:r>
              <a:rPr lang="en-GB" sz="1600" dirty="0" smtClean="0"/>
              <a:t> 2016 a</a:t>
            </a:r>
            <a:r>
              <a:rPr lang="cs-CZ" sz="1600" dirty="0"/>
              <a:t> na projektu začal pracovat od </a:t>
            </a:r>
            <a:r>
              <a:rPr lang="cs-CZ" sz="1600" dirty="0" smtClean="0"/>
              <a:t>ledna</a:t>
            </a:r>
            <a:r>
              <a:rPr lang="en-GB" sz="1600" dirty="0" smtClean="0"/>
              <a:t> </a:t>
            </a:r>
            <a:r>
              <a:rPr lang="en-GB" sz="1600" dirty="0"/>
              <a:t>2017</a:t>
            </a:r>
            <a:r>
              <a:rPr lang="en-GB" sz="1600" dirty="0" smtClean="0"/>
              <a:t>.</a:t>
            </a:r>
            <a:r>
              <a:rPr lang="cs-CZ" sz="1600" dirty="0"/>
              <a:t> </a:t>
            </a:r>
            <a:r>
              <a:rPr lang="cs-CZ" sz="1600" dirty="0" smtClean="0"/>
              <a:t>Když </a:t>
            </a:r>
            <a:r>
              <a:rPr lang="cs-CZ" sz="1600" dirty="0"/>
              <a:t>začal </a:t>
            </a:r>
            <a:r>
              <a:rPr lang="cs-CZ" sz="1600" dirty="0" smtClean="0"/>
              <a:t>zaměstnanec pracovat </a:t>
            </a:r>
            <a:r>
              <a:rPr lang="cs-CZ" sz="1600" dirty="0"/>
              <a:t>na </a:t>
            </a:r>
            <a:r>
              <a:rPr lang="cs-CZ" sz="1600" dirty="0" smtClean="0"/>
              <a:t>projektu, jeho poslední dokumentované roční výdaje tak nebyly dostupné</a:t>
            </a:r>
            <a:r>
              <a:rPr lang="en-GB" sz="1600" dirty="0" smtClean="0"/>
              <a:t>.</a:t>
            </a:r>
            <a:endParaRPr lang="cs-CZ" sz="1600" dirty="0"/>
          </a:p>
          <a:p>
            <a:r>
              <a:rPr lang="cs-CZ" sz="1600" dirty="0" err="1" smtClean="0"/>
              <a:t>Reportovací</a:t>
            </a:r>
            <a:r>
              <a:rPr lang="cs-CZ" sz="1600" dirty="0" smtClean="0"/>
              <a:t> období běží od ledna do června</a:t>
            </a:r>
            <a:r>
              <a:rPr lang="en-GB" sz="1600" dirty="0" smtClean="0"/>
              <a:t> 2017</a:t>
            </a:r>
            <a:r>
              <a:rPr lang="cs-CZ" sz="1600" dirty="0" smtClean="0"/>
              <a:t>; za dané období zaměstnanec odpracoval </a:t>
            </a:r>
            <a:r>
              <a:rPr lang="en-GB" sz="1600" dirty="0" smtClean="0"/>
              <a:t>120 </a:t>
            </a:r>
            <a:r>
              <a:rPr lang="en-GB" sz="1600" dirty="0" err="1" smtClean="0"/>
              <a:t>ho</a:t>
            </a:r>
            <a:r>
              <a:rPr lang="cs-CZ" sz="1600" dirty="0" smtClean="0"/>
              <a:t>din</a:t>
            </a:r>
            <a:r>
              <a:rPr lang="en-GB" sz="1600" dirty="0" smtClean="0"/>
              <a:t> </a:t>
            </a:r>
            <a:r>
              <a:rPr lang="cs-CZ" sz="1600" dirty="0" smtClean="0"/>
              <a:t>na projekt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time-sheet </a:t>
            </a:r>
            <a:r>
              <a:rPr lang="cs-CZ" sz="1600" dirty="0" smtClean="0"/>
              <a:t>pokrýval </a:t>
            </a:r>
            <a:r>
              <a:rPr lang="en-GB" sz="1600" dirty="0" smtClean="0"/>
              <a:t>100 %</a:t>
            </a:r>
            <a:r>
              <a:rPr lang="cs-CZ" sz="1600" dirty="0" smtClean="0"/>
              <a:t> pracovního času</a:t>
            </a:r>
            <a:r>
              <a:rPr lang="en-GB" sz="1600" dirty="0" smtClean="0"/>
              <a:t>). </a:t>
            </a:r>
            <a:endParaRPr lang="cs-CZ" sz="1600" dirty="0"/>
          </a:p>
          <a:p>
            <a:r>
              <a:rPr lang="cs-CZ" sz="1600" dirty="0" smtClean="0"/>
              <a:t>Na konci </a:t>
            </a:r>
            <a:r>
              <a:rPr lang="cs-CZ" sz="1600" dirty="0" err="1" smtClean="0"/>
              <a:t>reportovacího</a:t>
            </a:r>
            <a:r>
              <a:rPr lang="cs-CZ" sz="1600" dirty="0" smtClean="0"/>
              <a:t> období </a:t>
            </a:r>
            <a:r>
              <a:rPr lang="en-GB" sz="1600" dirty="0" smtClean="0"/>
              <a:t> (</a:t>
            </a:r>
            <a:r>
              <a:rPr lang="cs-CZ" sz="1600" dirty="0" smtClean="0"/>
              <a:t>červen</a:t>
            </a:r>
            <a:r>
              <a:rPr lang="en-GB" sz="1600" dirty="0" smtClean="0"/>
              <a:t> </a:t>
            </a:r>
            <a:r>
              <a:rPr lang="en-GB" sz="1600" dirty="0"/>
              <a:t>2017</a:t>
            </a:r>
            <a:r>
              <a:rPr lang="en-GB" sz="1600" dirty="0" smtClean="0"/>
              <a:t>)</a:t>
            </a:r>
            <a:r>
              <a:rPr lang="cs-CZ" sz="1600" dirty="0" smtClean="0"/>
              <a:t> ještě pořád poslední </a:t>
            </a:r>
            <a:r>
              <a:rPr lang="cs-CZ" sz="1600" dirty="0"/>
              <a:t>dokumentované </a:t>
            </a:r>
            <a:r>
              <a:rPr lang="cs-CZ" sz="1600" dirty="0" smtClean="0"/>
              <a:t>roční výdaje </a:t>
            </a:r>
            <a:r>
              <a:rPr lang="cs-CZ" sz="1600" dirty="0"/>
              <a:t>na příslušného </a:t>
            </a:r>
            <a:r>
              <a:rPr lang="cs-CZ" sz="1600" dirty="0" smtClean="0"/>
              <a:t>zaměstnance nejsou </a:t>
            </a:r>
            <a:r>
              <a:rPr lang="cs-CZ" sz="1600" dirty="0"/>
              <a:t>k </a:t>
            </a:r>
            <a:r>
              <a:rPr lang="cs-CZ" sz="1600" dirty="0" smtClean="0"/>
              <a:t>dispozici</a:t>
            </a:r>
            <a:r>
              <a:rPr lang="en-GB" sz="1600" dirty="0" smtClean="0"/>
              <a:t>.</a:t>
            </a:r>
            <a:r>
              <a:rPr lang="cs-CZ" sz="1600" dirty="0" smtClean="0"/>
              <a:t> Nicméně</a:t>
            </a:r>
            <a:r>
              <a:rPr lang="en-GB" sz="1600" dirty="0" smtClean="0"/>
              <a:t>, </a:t>
            </a:r>
            <a:r>
              <a:rPr lang="cs-CZ" sz="1600" dirty="0" smtClean="0"/>
              <a:t>vycházejíc z toho, že</a:t>
            </a:r>
            <a:r>
              <a:rPr lang="en-GB" sz="1600" dirty="0" smtClean="0"/>
              <a:t> </a:t>
            </a:r>
            <a:r>
              <a:rPr lang="en-GB" sz="1600" dirty="0"/>
              <a:t>data </a:t>
            </a:r>
            <a:r>
              <a:rPr lang="cs-CZ" sz="1600" dirty="0" smtClean="0"/>
              <a:t>za</a:t>
            </a:r>
            <a:r>
              <a:rPr lang="en-GB" sz="1600" dirty="0" smtClean="0"/>
              <a:t> </a:t>
            </a:r>
            <a:r>
              <a:rPr lang="en-GB" sz="1600" dirty="0"/>
              <a:t>9 </a:t>
            </a:r>
            <a:r>
              <a:rPr lang="cs-CZ" sz="1600" dirty="0" smtClean="0"/>
              <a:t>měsíců</a:t>
            </a:r>
            <a:r>
              <a:rPr lang="en-GB" sz="1600" dirty="0" smtClean="0"/>
              <a:t> (</a:t>
            </a:r>
            <a:r>
              <a:rPr lang="cs-CZ" sz="1600" dirty="0" smtClean="0"/>
              <a:t>říjen</a:t>
            </a:r>
            <a:r>
              <a:rPr lang="en-GB" sz="1600" dirty="0" smtClean="0"/>
              <a:t> </a:t>
            </a:r>
            <a:r>
              <a:rPr lang="en-GB" sz="1600" dirty="0"/>
              <a:t>2016 – </a:t>
            </a:r>
            <a:r>
              <a:rPr lang="cs-CZ" sz="1600" dirty="0" smtClean="0"/>
              <a:t>červen</a:t>
            </a:r>
            <a:r>
              <a:rPr lang="en-GB" sz="1600" dirty="0" smtClean="0"/>
              <a:t> </a:t>
            </a:r>
            <a:r>
              <a:rPr lang="en-GB" sz="1600" dirty="0"/>
              <a:t>2017) </a:t>
            </a:r>
            <a:r>
              <a:rPr lang="cs-CZ" sz="1600" dirty="0" smtClean="0"/>
              <a:t>dostupné jsou</a:t>
            </a:r>
            <a:r>
              <a:rPr lang="en-GB" sz="1600" dirty="0" smtClean="0"/>
              <a:t>, </a:t>
            </a:r>
            <a:r>
              <a:rPr lang="cs-CZ" sz="1600" dirty="0" smtClean="0"/>
              <a:t>náklady mohou být odvozeny z dostupných dokumentovaných výdajů </a:t>
            </a:r>
            <a:r>
              <a:rPr lang="cs-CZ" sz="1600" dirty="0"/>
              <a:t>na příslušného </a:t>
            </a:r>
            <a:r>
              <a:rPr lang="cs-CZ" sz="1600" dirty="0" smtClean="0"/>
              <a:t>zaměstnance odpovídajících zmíněným 9 měsícům</a:t>
            </a:r>
            <a:r>
              <a:rPr lang="en-GB" sz="1600" dirty="0" smtClean="0"/>
              <a:t>. </a:t>
            </a:r>
            <a:endParaRPr lang="cs-CZ" sz="1600" dirty="0" smtClean="0"/>
          </a:p>
          <a:p>
            <a:r>
              <a:rPr lang="cs-CZ" sz="1600" dirty="0" smtClean="0"/>
              <a:t>Taková ´</a:t>
            </a:r>
            <a:r>
              <a:rPr lang="cs-CZ" sz="1600" i="1" dirty="0" smtClean="0"/>
              <a:t>extrapolace´</a:t>
            </a:r>
            <a:r>
              <a:rPr lang="en-GB" sz="1600" dirty="0" smtClean="0"/>
              <a:t> </a:t>
            </a:r>
            <a:r>
              <a:rPr lang="cs-CZ" sz="1600" dirty="0" smtClean="0"/>
              <a:t>vede např. ke stanovení ročních výdajů na </a:t>
            </a:r>
            <a:r>
              <a:rPr lang="cs-CZ" sz="1600" dirty="0"/>
              <a:t>příslušného zaměstnance </a:t>
            </a:r>
            <a:r>
              <a:rPr lang="cs-CZ" sz="1600" dirty="0" smtClean="0"/>
              <a:t>ve výši </a:t>
            </a:r>
            <a:r>
              <a:rPr lang="en-GB" sz="1600" dirty="0" smtClean="0"/>
              <a:t>60.000</a:t>
            </a:r>
            <a:r>
              <a:rPr lang="cs-CZ" sz="1600" dirty="0" smtClean="0"/>
              <a:t> EUR</a:t>
            </a:r>
            <a:r>
              <a:rPr lang="en-GB" sz="1600" dirty="0" smtClean="0"/>
              <a:t>.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b="1" dirty="0" smtClean="0"/>
              <a:t>Hodinová sazba </a:t>
            </a:r>
            <a:r>
              <a:rPr lang="cs-CZ" sz="1600" dirty="0" smtClean="0"/>
              <a:t>vycházející z posledních dokumentovaných ročních výdajů </a:t>
            </a:r>
            <a:r>
              <a:rPr lang="en-GB" sz="1600" dirty="0" smtClean="0"/>
              <a:t>(</a:t>
            </a:r>
            <a:r>
              <a:rPr lang="en-GB" sz="1600" i="1" dirty="0" err="1" smtClean="0"/>
              <a:t>extrapol</a:t>
            </a:r>
            <a:r>
              <a:rPr lang="cs-CZ" sz="1600" i="1" dirty="0" err="1" smtClean="0"/>
              <a:t>ovaných</a:t>
            </a:r>
            <a:r>
              <a:rPr lang="cs-CZ" sz="1600" i="1" dirty="0" smtClean="0"/>
              <a:t> </a:t>
            </a:r>
            <a:r>
              <a:rPr lang="cs-CZ" sz="1600" dirty="0" smtClean="0"/>
              <a:t>na ročním základě</a:t>
            </a:r>
            <a:r>
              <a:rPr lang="en-GB" sz="1600" dirty="0" smtClean="0"/>
              <a:t>) </a:t>
            </a:r>
            <a:r>
              <a:rPr lang="cs-CZ" sz="1600" dirty="0" smtClean="0"/>
              <a:t>na zaměstnance </a:t>
            </a:r>
            <a:r>
              <a:rPr lang="cs-CZ" sz="1600" b="1" dirty="0" smtClean="0"/>
              <a:t>se pak</a:t>
            </a:r>
            <a:r>
              <a:rPr lang="en-GB" sz="1600" b="1" dirty="0" smtClean="0"/>
              <a:t> </a:t>
            </a:r>
            <a:r>
              <a:rPr lang="cs-CZ" sz="1600" b="1" dirty="0" smtClean="0"/>
              <a:t>vypočítá tímto způsobem</a:t>
            </a:r>
            <a:r>
              <a:rPr lang="en-GB" sz="1600" b="1" dirty="0" smtClean="0"/>
              <a:t>:</a:t>
            </a:r>
            <a:endParaRPr lang="cs-CZ" sz="1600" b="1" dirty="0"/>
          </a:p>
          <a:p>
            <a:r>
              <a:rPr lang="en-GB" sz="1600" dirty="0" smtClean="0"/>
              <a:t>60.000 </a:t>
            </a:r>
            <a:r>
              <a:rPr lang="cs-CZ" sz="1600" dirty="0" smtClean="0"/>
              <a:t>EUR</a:t>
            </a:r>
            <a:r>
              <a:rPr lang="en-GB" sz="1600" dirty="0" smtClean="0"/>
              <a:t>/ </a:t>
            </a:r>
            <a:r>
              <a:rPr lang="en-GB" sz="1600" dirty="0"/>
              <a:t>1.720 = </a:t>
            </a:r>
            <a:r>
              <a:rPr lang="en-GB" sz="1600" u="sng" dirty="0"/>
              <a:t>34,88 </a:t>
            </a:r>
            <a:r>
              <a:rPr lang="en-GB" sz="1600" u="sng" dirty="0" smtClean="0"/>
              <a:t>EUR/</a:t>
            </a:r>
            <a:r>
              <a:rPr lang="cs-CZ" sz="1600" u="sng" dirty="0" smtClean="0"/>
              <a:t>hodina</a:t>
            </a:r>
            <a:endParaRPr lang="cs-CZ" sz="1600" dirty="0"/>
          </a:p>
          <a:p>
            <a:r>
              <a:rPr lang="cs-CZ" sz="1600" dirty="0" smtClean="0"/>
              <a:t>Prostředky vyžádané v rámci projektu za dané </a:t>
            </a:r>
            <a:r>
              <a:rPr lang="cs-CZ" sz="1600" dirty="0" err="1" smtClean="0"/>
              <a:t>reportovací</a:t>
            </a:r>
            <a:r>
              <a:rPr lang="cs-CZ" sz="1600" dirty="0" smtClean="0"/>
              <a:t> období se vypočítají jako</a:t>
            </a:r>
            <a:r>
              <a:rPr lang="en-GB" sz="1600" dirty="0" smtClean="0"/>
              <a:t>:</a:t>
            </a:r>
            <a:endParaRPr lang="cs-CZ" sz="1600" dirty="0"/>
          </a:p>
          <a:p>
            <a:r>
              <a:rPr lang="en-GB" sz="1600" dirty="0"/>
              <a:t>34,88 </a:t>
            </a:r>
            <a:r>
              <a:rPr lang="en-GB" sz="1600" dirty="0" smtClean="0"/>
              <a:t>EUR/h</a:t>
            </a:r>
            <a:r>
              <a:rPr lang="cs-CZ" sz="1600" dirty="0" err="1" smtClean="0"/>
              <a:t>odina</a:t>
            </a:r>
            <a:r>
              <a:rPr lang="en-GB" sz="1600" dirty="0" smtClean="0"/>
              <a:t> </a:t>
            </a:r>
            <a:r>
              <a:rPr lang="en-GB" sz="1600" dirty="0"/>
              <a:t>* 120 </a:t>
            </a:r>
            <a:r>
              <a:rPr lang="en-GB" sz="1600" dirty="0" err="1" smtClean="0"/>
              <a:t>ho</a:t>
            </a:r>
            <a:r>
              <a:rPr lang="cs-CZ" sz="1600" dirty="0" smtClean="0"/>
              <a:t>din</a:t>
            </a:r>
            <a:r>
              <a:rPr lang="en-GB" sz="1600" dirty="0" smtClean="0"/>
              <a:t> </a:t>
            </a:r>
            <a:r>
              <a:rPr lang="en-GB" sz="1600" dirty="0"/>
              <a:t>= </a:t>
            </a:r>
            <a:r>
              <a:rPr lang="en-GB" sz="1600" u="sng" dirty="0" smtClean="0"/>
              <a:t>4.185,60</a:t>
            </a:r>
            <a:r>
              <a:rPr lang="en-GB" sz="1600" dirty="0" smtClean="0"/>
              <a:t> </a:t>
            </a:r>
            <a:r>
              <a:rPr lang="en-GB" sz="1600" u="sng" dirty="0"/>
              <a:t>EUR </a:t>
            </a:r>
            <a:endParaRPr lang="cs-CZ" sz="1600" dirty="0"/>
          </a:p>
          <a:p>
            <a:r>
              <a:rPr lang="cs-CZ" sz="1600" dirty="0" smtClean="0"/>
              <a:t>Hodinová sazba stanovená výše pak </a:t>
            </a:r>
            <a:r>
              <a:rPr lang="cs-CZ" sz="1600" u="sng" dirty="0" smtClean="0"/>
              <a:t>zůstává nezměněna do konce projektu</a:t>
            </a:r>
            <a:r>
              <a:rPr lang="en-GB" sz="1600" dirty="0" smtClean="0"/>
              <a:t>, </a:t>
            </a:r>
            <a:r>
              <a:rPr lang="cs-CZ" sz="1600" dirty="0" smtClean="0"/>
              <a:t>zatímco měsíční kalkulace výdajů, </a:t>
            </a:r>
            <a:r>
              <a:rPr lang="cs-CZ" sz="1600" dirty="0" err="1" smtClean="0"/>
              <a:t>kt</a:t>
            </a:r>
            <a:r>
              <a:rPr lang="cs-CZ" sz="1600" dirty="0" smtClean="0"/>
              <a:t>. má být nárokována v projektu </a:t>
            </a:r>
            <a:r>
              <a:rPr lang="en-GB" sz="1600" dirty="0" smtClean="0"/>
              <a:t>(</a:t>
            </a:r>
            <a:r>
              <a:rPr lang="cs-CZ" sz="1600" dirty="0" smtClean="0"/>
              <a:t>podle</a:t>
            </a:r>
            <a:r>
              <a:rPr lang="en-GB" sz="1600" dirty="0" smtClean="0"/>
              <a:t> time-sheet</a:t>
            </a:r>
            <a:r>
              <a:rPr lang="cs-CZ" sz="1600" dirty="0" smtClean="0"/>
              <a:t>ů</a:t>
            </a:r>
            <a:r>
              <a:rPr lang="en-GB" sz="1600" dirty="0" smtClean="0"/>
              <a:t>) </a:t>
            </a:r>
            <a:r>
              <a:rPr lang="cs-CZ" sz="1600" dirty="0" smtClean="0"/>
              <a:t>se bude zpracovávat každý měsíc</a:t>
            </a:r>
            <a:r>
              <a:rPr lang="en-GB" sz="1600" dirty="0" smtClean="0"/>
              <a:t>.</a:t>
            </a:r>
            <a:endParaRPr lang="cs-CZ" sz="1600" b="1" dirty="0">
              <a:solidFill>
                <a:srgbClr val="7E93A5"/>
              </a:solidFill>
              <a:cs typeface="Raleway"/>
            </a:endParaRPr>
          </a:p>
          <a:p>
            <a:pPr marL="1494813" lvl="3" indent="-342900">
              <a:buFont typeface="Wingdings" panose="05000000000000000000" pitchFamily="2" charset="2"/>
              <a:buChar char="§"/>
            </a:pP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rgbClr val="7B7B7B"/>
              </a:solidFill>
              <a:effectLst/>
              <a:uLnTx/>
              <a:uFillTx/>
              <a:cs typeface="Raleway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84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118554"/>
            <a:ext cx="9144000" cy="81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08718"/>
              </p:ext>
            </p:extLst>
          </p:nvPr>
        </p:nvGraphicFramePr>
        <p:xfrm>
          <a:off x="955756" y="1713640"/>
          <a:ext cx="6982484" cy="4503141"/>
        </p:xfrm>
        <a:graphic>
          <a:graphicData uri="http://schemas.openxmlformats.org/drawingml/2006/table">
            <a:tbl>
              <a:tblPr firstRow="1" firstCol="1" bandRow="1"/>
              <a:tblGrid>
                <a:gridCol w="3432316">
                  <a:extLst>
                    <a:ext uri="{9D8B030D-6E8A-4147-A177-3AD203B41FA5}">
                      <a16:colId xmlns:a16="http://schemas.microsoft.com/office/drawing/2014/main" val="2316547301"/>
                    </a:ext>
                  </a:extLst>
                </a:gridCol>
                <a:gridCol w="3550168">
                  <a:extLst>
                    <a:ext uri="{9D8B030D-6E8A-4147-A177-3AD203B41FA5}">
                      <a16:colId xmlns:a16="http://schemas.microsoft.com/office/drawing/2014/main" val="791641859"/>
                    </a:ext>
                  </a:extLst>
                </a:gridCol>
              </a:tblGrid>
              <a:tr h="34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Podmínky</a:t>
                      </a:r>
                      <a:r>
                        <a:rPr lang="de-AT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povinnost</a:t>
                      </a:r>
                      <a:r>
                        <a:rPr lang="cs-CZ" sz="1600" b="1" baseline="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splnit</a:t>
                      </a:r>
                      <a:r>
                        <a:rPr lang="de-AT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Doporučení</a:t>
                      </a:r>
                      <a:endParaRPr lang="de-A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09385"/>
                  </a:ext>
                </a:extLst>
              </a:tr>
              <a:tr h="2288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cs-CZ" sz="1400" b="1" u="sng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obsahové stránce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79378"/>
                  </a:ext>
                </a:extLst>
              </a:tr>
              <a:tr h="392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</a:t>
                      </a:r>
                      <a:r>
                        <a:rPr lang="cs-CZ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pilot</a:t>
                      </a: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</a:t>
                      </a:r>
                      <a:r>
                        <a:rPr lang="cs-CZ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s-CZ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ktivity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nejasné</a:t>
                      </a:r>
                      <a:r>
                        <a:rPr lang="cs-CZ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anebo neodůvodněné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44997"/>
                  </a:ext>
                </a:extLst>
              </a:tr>
              <a:tr h="392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Neodůvodnění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</a:t>
                      </a:r>
                      <a:r>
                        <a:rPr lang="cs-CZ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ři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sídlem mimo území CE 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92883"/>
                  </a:ext>
                </a:extLst>
              </a:tr>
              <a:tr h="392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Zabránění</a:t>
                      </a:r>
                      <a:r>
                        <a:rPr lang="cs-CZ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překrývání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</a:t>
                      </a:r>
                      <a:r>
                        <a:rPr lang="cs-CZ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uplicitnímu</a:t>
                      </a:r>
                      <a:r>
                        <a:rPr lang="cs-CZ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financování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84773"/>
                  </a:ext>
                </a:extLst>
              </a:tr>
              <a:tr h="588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Zlepšení</a:t>
                      </a:r>
                      <a:r>
                        <a:rPr lang="cs-CZ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pracovních plánů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např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zapojení 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cs-CZ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ů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udržitelnost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synergie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cíle pro ukazatele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60457"/>
                  </a:ext>
                </a:extLst>
              </a:tr>
              <a:tr h="228805">
                <a:tc gridSpan="2">
                  <a:txBody>
                    <a:bodyPr/>
                    <a:lstStyle/>
                    <a:p>
                      <a:pPr marL="0" algn="ctr" defTabSz="913878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Komunikace</a:t>
                      </a:r>
                      <a:endParaRPr lang="de-AT" sz="1400" b="1" u="sng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34267"/>
                  </a:ext>
                </a:extLst>
              </a:tr>
              <a:tr h="205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Komunikační</a:t>
                      </a:r>
                      <a:r>
                        <a:rPr lang="cs-CZ" sz="14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aktivity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cs-CZ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výstupy</a:t>
                      </a:r>
                      <a:r>
                        <a:rPr lang="cs-CZ" sz="14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(=</a:t>
                      </a:r>
                      <a:r>
                        <a:rPr lang="cs-CZ" sz="14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deliverables</a:t>
                      </a:r>
                      <a:r>
                        <a:rPr lang="cs-CZ" sz="14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AT" sz="14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97298"/>
                  </a:ext>
                </a:extLst>
              </a:tr>
              <a:tr h="228805">
                <a:tc gridSpan="2">
                  <a:txBody>
                    <a:bodyPr/>
                    <a:lstStyle/>
                    <a:p>
                      <a:pPr marL="0" algn="ctr" defTabSz="913878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1400" b="1" u="sng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inanční</a:t>
                      </a:r>
                      <a:r>
                        <a:rPr lang="cs-CZ" sz="1400" b="1" u="sng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stránka</a:t>
                      </a:r>
                      <a:endParaRPr lang="de-AT" sz="1400" b="1" u="sng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5216"/>
                  </a:ext>
                </a:extLst>
              </a:tr>
              <a:tr h="483172">
                <a:tc>
                  <a:txBody>
                    <a:bodyPr/>
                    <a:lstStyle/>
                    <a:p>
                      <a:pPr marL="0" algn="l" defTabSz="913878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cs-CZ" sz="1400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Chybějící</a:t>
                      </a:r>
                      <a:r>
                        <a:rPr lang="cs-CZ" sz="1400" i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popis investic</a:t>
                      </a:r>
                    </a:p>
                    <a:p>
                      <a:pPr marL="0" marR="0" lvl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</a:t>
                      </a:r>
                      <a:r>
                        <a:rPr lang="cs-CZ" sz="14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rozpočtu</a:t>
                      </a:r>
                      <a:endParaRPr lang="de-AT" sz="14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13525"/>
                  </a:ext>
                </a:extLst>
              </a:tr>
              <a:tr h="19611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510104"/>
                  </a:ext>
                </a:extLst>
              </a:tr>
              <a:tr h="19611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Stanovení</a:t>
                      </a:r>
                      <a:r>
                        <a:rPr lang="cs-CZ" sz="14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rozpočt.kategorie</a:t>
                      </a:r>
                      <a:r>
                        <a:rPr lang="cs-CZ" sz="14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(BL)</a:t>
                      </a:r>
                      <a:endParaRPr lang="de-AT" sz="14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03612"/>
                  </a:ext>
                </a:extLst>
              </a:tr>
              <a:tr h="19611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</a:t>
                      </a:r>
                      <a:r>
                        <a:rPr lang="cs-CZ" sz="14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</a:t>
                      </a:r>
                      <a:r>
                        <a:rPr lang="cs-CZ" sz="14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chyby</a:t>
                      </a:r>
                      <a:endParaRPr lang="de-AT" sz="14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784818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7" y="1619635"/>
            <a:ext cx="800811" cy="7403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40" y="1837058"/>
            <a:ext cx="801689" cy="8168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556" y="5044006"/>
            <a:ext cx="479055" cy="44162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741" y="3638105"/>
            <a:ext cx="444785" cy="46125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805" y="4309865"/>
            <a:ext cx="324595" cy="337579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74171" y="149225"/>
            <a:ext cx="64180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zjednodušení</a:t>
            </a:r>
            <a:endParaRPr lang="de-AT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77206" y="1082098"/>
            <a:ext cx="8462723" cy="6315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dirty="0" smtClean="0">
                <a:cs typeface="Arial" panose="020B0604020202020204" pitchFamily="34" charset="0"/>
              </a:rPr>
              <a:t>Počínaje 3. výzvou se uplatní zjednodušený princip pro zapracování připomínek a požadavků hodnotitelů</a:t>
            </a:r>
          </a:p>
        </p:txBody>
      </p:sp>
      <p:sp>
        <p:nvSpPr>
          <p:cNvPr id="3" name="Zahnutá šipka doprava 2"/>
          <p:cNvSpPr/>
          <p:nvPr/>
        </p:nvSpPr>
        <p:spPr>
          <a:xfrm>
            <a:off x="277206" y="2456761"/>
            <a:ext cx="678550" cy="2765234"/>
          </a:xfrm>
          <a:prstGeom prst="curved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96254" y="3531204"/>
            <a:ext cx="4159834" cy="246221"/>
          </a:xfrm>
        </p:spPr>
        <p:txBody>
          <a:bodyPr/>
          <a:lstStyle/>
          <a:p>
            <a:r>
              <a:rPr lang="cs-CZ" dirty="0" smtClean="0"/>
              <a:t>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21091" y="4082380"/>
            <a:ext cx="4195889" cy="1495794"/>
          </a:xfrm>
        </p:spPr>
        <p:txBody>
          <a:bodyPr/>
          <a:lstStyle/>
          <a:p>
            <a:pPr algn="l"/>
            <a:r>
              <a:rPr lang="cs-CZ" sz="1800" dirty="0"/>
              <a:t>ř</a:t>
            </a:r>
            <a:r>
              <a:rPr lang="cs-CZ" sz="1800" dirty="0" smtClean="0"/>
              <a:t>íjen: Komunikační seminář pro příjemce 3. výzvy</a:t>
            </a:r>
          </a:p>
          <a:p>
            <a:pPr algn="l"/>
            <a:endParaRPr lang="cs-CZ" sz="1800" dirty="0" smtClean="0"/>
          </a:p>
          <a:p>
            <a:pPr algn="l"/>
            <a:r>
              <a:rPr lang="cs-CZ" sz="1800" dirty="0" smtClean="0"/>
              <a:t>Evropský </a:t>
            </a:r>
            <a:r>
              <a:rPr lang="cs-CZ" sz="1800" dirty="0"/>
              <a:t>týden regionů a měst </a:t>
            </a:r>
            <a:r>
              <a:rPr lang="de-AT" sz="1800" dirty="0" smtClean="0"/>
              <a:t> </a:t>
            </a:r>
            <a:r>
              <a:rPr lang="cs-CZ" sz="1800" dirty="0" smtClean="0"/>
              <a:t>- TN workshop</a:t>
            </a:r>
            <a:endParaRPr lang="de-AT" sz="18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575487" y="1234526"/>
            <a:ext cx="4432546" cy="3527119"/>
          </a:xfrm>
        </p:spPr>
        <p:txBody>
          <a:bodyPr/>
          <a:lstStyle/>
          <a:p>
            <a:r>
              <a:rPr lang="cs-CZ" sz="1800" b="1" dirty="0" smtClean="0"/>
              <a:t>4. březen: </a:t>
            </a:r>
            <a:r>
              <a:rPr lang="cs-CZ" sz="1800" b="1" dirty="0"/>
              <a:t>vyhlášení 4. </a:t>
            </a:r>
            <a:r>
              <a:rPr lang="cs-CZ" sz="1800" b="1" dirty="0" smtClean="0"/>
              <a:t>výzvy</a:t>
            </a:r>
          </a:p>
          <a:p>
            <a:endParaRPr lang="cs-CZ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</a:t>
            </a:r>
            <a:r>
              <a:rPr lang="cs-CZ" b="1" dirty="0" err="1"/>
              <a:t>ematické</a:t>
            </a:r>
            <a:r>
              <a:rPr lang="cs-CZ" b="1" dirty="0"/>
              <a:t> </a:t>
            </a:r>
            <a:r>
              <a:rPr lang="en-GB" b="1" dirty="0"/>
              <a:t>workshop</a:t>
            </a:r>
            <a:r>
              <a:rPr lang="cs-CZ" b="1" dirty="0"/>
              <a:t>y</a:t>
            </a:r>
            <a:r>
              <a:rPr lang="en-GB" b="1" dirty="0"/>
              <a:t> (cross-fertilisation)</a:t>
            </a:r>
            <a:r>
              <a:rPr lang="sk-SK" b="1" dirty="0"/>
              <a:t> </a:t>
            </a:r>
            <a:r>
              <a:rPr lang="sk-SK" b="1" dirty="0">
                <a:sym typeface="Wingdings 3" panose="05040102010807070707" pitchFamily="18" charset="2"/>
              </a:rPr>
              <a:t></a:t>
            </a:r>
            <a:r>
              <a:rPr lang="sk-SK" b="1" dirty="0"/>
              <a:t> </a:t>
            </a:r>
            <a:r>
              <a:rPr lang="sk-SK" b="1" dirty="0" smtClean="0"/>
              <a:t>2.-3. </a:t>
            </a:r>
            <a:r>
              <a:rPr lang="sk-SK" b="1" dirty="0" err="1" smtClean="0"/>
              <a:t>duben</a:t>
            </a:r>
            <a:r>
              <a:rPr lang="sk-SK" b="1" dirty="0"/>
              <a:t>, </a:t>
            </a:r>
            <a:r>
              <a:rPr lang="sk-SK" b="1" dirty="0" err="1" smtClean="0"/>
              <a:t>Vídeň</a:t>
            </a:r>
            <a:r>
              <a:rPr lang="sk-SK" b="1" dirty="0" smtClean="0"/>
              <a:t> </a:t>
            </a:r>
            <a:endParaRPr lang="sk-S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</a:t>
            </a:r>
            <a:r>
              <a:rPr lang="cs-CZ" b="1" dirty="0"/>
              <a:t>N</a:t>
            </a:r>
            <a:r>
              <a:rPr lang="en-GB" b="1" dirty="0"/>
              <a:t> matchmaking </a:t>
            </a:r>
            <a:r>
              <a:rPr lang="en-GB" b="1" dirty="0" smtClean="0"/>
              <a:t>a </a:t>
            </a:r>
            <a:r>
              <a:rPr lang="cs-CZ" b="1" dirty="0"/>
              <a:t>podpůrná akce pro výzvu</a:t>
            </a:r>
            <a:r>
              <a:rPr lang="en-GB" b="1" dirty="0"/>
              <a:t> </a:t>
            </a:r>
            <a:r>
              <a:rPr lang="sk-SK" b="1" dirty="0"/>
              <a:t> </a:t>
            </a:r>
            <a:r>
              <a:rPr lang="sk-SK" b="1" dirty="0">
                <a:sym typeface="Wingdings 3" panose="05040102010807070707" pitchFamily="18" charset="2"/>
              </a:rPr>
              <a:t></a:t>
            </a:r>
            <a:r>
              <a:rPr lang="sk-SK" b="1" dirty="0"/>
              <a:t> </a:t>
            </a:r>
            <a:r>
              <a:rPr lang="sk-SK" b="1" dirty="0" smtClean="0"/>
              <a:t>7. </a:t>
            </a:r>
            <a:r>
              <a:rPr lang="sk-SK" b="1" dirty="0" err="1" smtClean="0"/>
              <a:t>květen</a:t>
            </a:r>
            <a:r>
              <a:rPr lang="sk-SK" b="1" dirty="0"/>
              <a:t>, </a:t>
            </a:r>
            <a:r>
              <a:rPr lang="sk-SK" b="1" dirty="0" smtClean="0"/>
              <a:t>Brusel</a:t>
            </a:r>
          </a:p>
          <a:p>
            <a:r>
              <a:rPr lang="sk-SK" dirty="0" smtClean="0"/>
              <a:t>    (</a:t>
            </a:r>
            <a:r>
              <a:rPr lang="sk-SK" dirty="0" err="1" smtClean="0"/>
              <a:t>ve</a:t>
            </a:r>
            <a:r>
              <a:rPr lang="sk-SK" dirty="0" smtClean="0"/>
              <a:t> spolupráci s DG RTD)</a:t>
            </a:r>
          </a:p>
          <a:p>
            <a:r>
              <a:rPr lang="cs-CZ" dirty="0" smtClean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sk-SK" dirty="0" err="1" smtClean="0"/>
              <a:t>Obě</a:t>
            </a:r>
            <a:r>
              <a:rPr lang="sk-SK" dirty="0" smtClean="0"/>
              <a:t> </a:t>
            </a:r>
            <a:r>
              <a:rPr lang="sk-SK" dirty="0" err="1" smtClean="0"/>
              <a:t>akce</a:t>
            </a:r>
            <a:r>
              <a:rPr lang="sk-SK" dirty="0" smtClean="0"/>
              <a:t> s možností 	</a:t>
            </a:r>
            <a:r>
              <a:rPr lang="sk-SK" dirty="0" err="1" smtClean="0"/>
              <a:t>registrace</a:t>
            </a:r>
            <a:r>
              <a:rPr lang="sk-SK" dirty="0" smtClean="0"/>
              <a:t> pro </a:t>
            </a:r>
            <a:r>
              <a:rPr lang="sk-SK" dirty="0" err="1" smtClean="0"/>
              <a:t>partnery</a:t>
            </a:r>
            <a:r>
              <a:rPr lang="sk-SK" dirty="0" smtClean="0"/>
              <a:t> z 3. výzvy</a:t>
            </a:r>
          </a:p>
          <a:p>
            <a:endParaRPr lang="cs-CZ" sz="1800" b="1" dirty="0" smtClean="0"/>
          </a:p>
          <a:p>
            <a:endParaRPr lang="cs-CZ" sz="1800" b="1" dirty="0" smtClean="0"/>
          </a:p>
          <a:p>
            <a:r>
              <a:rPr lang="cs-CZ" sz="1800" b="1" dirty="0" smtClean="0"/>
              <a:t>5. červenec: </a:t>
            </a:r>
            <a:r>
              <a:rPr lang="cs-CZ" sz="1800" b="1" dirty="0"/>
              <a:t>ukončení 4. </a:t>
            </a:r>
            <a:r>
              <a:rPr lang="cs-CZ" sz="1800" b="1" dirty="0" smtClean="0"/>
              <a:t>výzvy</a:t>
            </a:r>
            <a:endParaRPr lang="de-AT" sz="1800" b="1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4560705" y="4865210"/>
            <a:ext cx="3924268" cy="609398"/>
          </a:xfrm>
        </p:spPr>
        <p:txBody>
          <a:bodyPr/>
          <a:lstStyle/>
          <a:p>
            <a:r>
              <a:rPr lang="cs-CZ" sz="1800" dirty="0" smtClean="0">
                <a:latin typeface="+mn-lt"/>
              </a:rPr>
              <a:t>listopad: </a:t>
            </a:r>
            <a:r>
              <a:rPr lang="cs-CZ" sz="1800" dirty="0">
                <a:latin typeface="+mn-lt"/>
              </a:rPr>
              <a:t>Monitorovací výbor  </a:t>
            </a:r>
            <a:r>
              <a:rPr lang="cs-CZ" sz="1800" dirty="0">
                <a:latin typeface="+mn-lt"/>
                <a:cs typeface="Arial" panose="020B0604020202020204" pitchFamily="34" charset="0"/>
              </a:rPr>
              <a:t>→ </a:t>
            </a:r>
            <a:endParaRPr lang="cs-CZ" sz="1800" dirty="0" smtClean="0">
              <a:latin typeface="+mn-lt"/>
            </a:endParaRPr>
          </a:p>
          <a:p>
            <a:r>
              <a:rPr lang="cs-CZ" sz="1800" dirty="0" smtClean="0">
                <a:latin typeface="+mn-lt"/>
              </a:rPr>
              <a:t>schvalování </a:t>
            </a:r>
            <a:r>
              <a:rPr lang="cs-CZ" sz="1800" dirty="0">
                <a:latin typeface="+mn-lt"/>
              </a:rPr>
              <a:t>projektů 4. </a:t>
            </a:r>
            <a:r>
              <a:rPr lang="cs-CZ" sz="1800" dirty="0" smtClean="0">
                <a:latin typeface="+mn-lt"/>
              </a:rPr>
              <a:t>výzvy</a:t>
            </a:r>
            <a:endParaRPr lang="cs-CZ" sz="180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6439" y="3242618"/>
            <a:ext cx="4185479" cy="55399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cs-CZ" sz="1800" dirty="0" smtClean="0"/>
              <a:t>květen</a:t>
            </a:r>
            <a:r>
              <a:rPr lang="de-AT" sz="1800" dirty="0" smtClean="0"/>
              <a:t>: </a:t>
            </a:r>
            <a:r>
              <a:rPr lang="cs-CZ" sz="1800" dirty="0"/>
              <a:t>Implementační </a:t>
            </a:r>
            <a:r>
              <a:rPr lang="cs-CZ" sz="1800" dirty="0" smtClean="0"/>
              <a:t>seminář  + </a:t>
            </a:r>
            <a:r>
              <a:rPr lang="cs-CZ" sz="1800" dirty="0" err="1" smtClean="0"/>
              <a:t>nár</a:t>
            </a:r>
            <a:r>
              <a:rPr lang="cs-CZ" sz="1800" dirty="0" smtClean="0"/>
              <a:t>. finanční </a:t>
            </a:r>
            <a:r>
              <a:rPr lang="cs-CZ" sz="1800" dirty="0"/>
              <a:t>semináře pro </a:t>
            </a:r>
            <a:r>
              <a:rPr lang="cs-CZ" sz="1800" dirty="0" smtClean="0"/>
              <a:t>příjemce 3. výzvy</a:t>
            </a:r>
            <a:endParaRPr lang="de-AT" sz="1800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21091" y="1340122"/>
            <a:ext cx="3924268" cy="553998"/>
          </a:xfrm>
        </p:spPr>
        <p:txBody>
          <a:bodyPr/>
          <a:lstStyle/>
          <a:p>
            <a:pPr algn="l"/>
            <a:r>
              <a:rPr lang="cs-CZ" sz="1800" u="sng" dirty="0" smtClean="0"/>
              <a:t>15.-16. ledna</a:t>
            </a:r>
            <a:r>
              <a:rPr lang="de-AT" sz="1800" dirty="0" smtClean="0"/>
              <a:t>: </a:t>
            </a:r>
            <a:r>
              <a:rPr lang="cs-CZ" sz="1800" dirty="0" smtClean="0"/>
              <a:t>Monitorovací výbor 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dirty="0" smtClean="0"/>
              <a:t>schválení projektů ze 3. výzvy</a:t>
            </a:r>
            <a:r>
              <a:rPr lang="de-AT" sz="1800" dirty="0" smtClean="0"/>
              <a:t>  </a:t>
            </a:r>
            <a:endParaRPr lang="de-AT" sz="1800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221091" y="2414480"/>
            <a:ext cx="3924268" cy="553998"/>
          </a:xfrm>
        </p:spPr>
        <p:txBody>
          <a:bodyPr/>
          <a:lstStyle/>
          <a:p>
            <a:r>
              <a:rPr lang="cs-CZ" sz="1800" dirty="0" smtClean="0">
                <a:latin typeface="+mn-lt"/>
              </a:rPr>
              <a:t>WG </a:t>
            </a:r>
            <a:r>
              <a:rPr lang="cs-CZ" sz="1800" dirty="0">
                <a:latin typeface="+mn-lt"/>
              </a:rPr>
              <a:t>CE2021</a:t>
            </a:r>
            <a:r>
              <a:rPr lang="cs-CZ" sz="1800" dirty="0" smtClean="0">
                <a:latin typeface="+mn-lt"/>
              </a:rPr>
              <a:t>+ </a:t>
            </a:r>
            <a:r>
              <a:rPr lang="cs-CZ" sz="1800" dirty="0" smtClean="0">
                <a:latin typeface="+mn-lt"/>
                <a:cs typeface="Arial" panose="020B0604020202020204" pitchFamily="34" charset="0"/>
              </a:rPr>
              <a:t>→ 3x jednání v průběhu roku</a:t>
            </a:r>
            <a:endParaRPr lang="de-AT" sz="1800" dirty="0">
              <a:latin typeface="+mn-lt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0"/>
          </p:nvPr>
        </p:nvSpPr>
        <p:spPr>
          <a:xfrm>
            <a:off x="4575487" y="5578174"/>
            <a:ext cx="3924268" cy="609398"/>
          </a:xfrm>
        </p:spPr>
        <p:txBody>
          <a:bodyPr/>
          <a:lstStyle/>
          <a:p>
            <a:r>
              <a:rPr lang="cs-CZ" sz="1800" dirty="0"/>
              <a:t>p</a:t>
            </a:r>
            <a:r>
              <a:rPr lang="cs-CZ" sz="1800" dirty="0" smtClean="0"/>
              <a:t>rosinec: Uzavírání smluv </a:t>
            </a:r>
          </a:p>
          <a:p>
            <a:r>
              <a:rPr lang="cs-CZ" sz="1800" dirty="0" smtClean="0"/>
              <a:t>(MA</a:t>
            </a:r>
            <a:r>
              <a:rPr lang="cs-CZ" sz="1800" dirty="0"/>
              <a:t>+ příjemci 4. </a:t>
            </a:r>
            <a:r>
              <a:rPr lang="cs-CZ" sz="1800" dirty="0" smtClean="0"/>
              <a:t>výzvy)</a:t>
            </a:r>
            <a:endParaRPr lang="cs-CZ" sz="1800" dirty="0"/>
          </a:p>
        </p:txBody>
      </p:sp>
      <p:sp>
        <p:nvSpPr>
          <p:cNvPr id="17" name="Mrak 16"/>
          <p:cNvSpPr/>
          <p:nvPr/>
        </p:nvSpPr>
        <p:spPr>
          <a:xfrm>
            <a:off x="4416980" y="1588129"/>
            <a:ext cx="4690102" cy="272111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69011" y="149225"/>
            <a:ext cx="6523176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1600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85479" y="149225"/>
            <a:ext cx="6523176" cy="686006"/>
          </a:xfrm>
        </p:spPr>
        <p:txBody>
          <a:bodyPr>
            <a:normAutofit/>
          </a:bodyPr>
          <a:lstStyle/>
          <a:p>
            <a:pPr marL="0"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plán 2019 - </a:t>
            </a:r>
            <a:r>
              <a:rPr lang="cs-CZ" dirty="0" smtClean="0"/>
              <a:t>program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827" y="2795201"/>
            <a:ext cx="456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Newsletters and Publication</a:t>
            </a:r>
            <a:endParaRPr lang="en-US" sz="1050" b="1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352541" y="1134737"/>
            <a:ext cx="78531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1800" dirty="0" err="1" smtClean="0"/>
              <a:t>Akce</a:t>
            </a:r>
            <a:r>
              <a:rPr lang="sk-SK" sz="1800" dirty="0" smtClean="0"/>
              <a:t> k </a:t>
            </a:r>
            <a:r>
              <a:rPr lang="sk-SK" sz="1800" dirty="0" err="1" smtClean="0"/>
              <a:t>budoucí</a:t>
            </a:r>
            <a:r>
              <a:rPr lang="sk-SK" sz="1800" dirty="0" smtClean="0"/>
              <a:t> spolupráci </a:t>
            </a:r>
            <a:r>
              <a:rPr lang="sk-SK" sz="1800" dirty="0" err="1" smtClean="0"/>
              <a:t>ve</a:t>
            </a:r>
            <a:r>
              <a:rPr lang="sk-SK" sz="1800" dirty="0" smtClean="0"/>
              <a:t> </a:t>
            </a:r>
            <a:r>
              <a:rPr lang="sk-SK" sz="1800" dirty="0" err="1" smtClean="0"/>
              <a:t>střední</a:t>
            </a:r>
            <a:r>
              <a:rPr lang="sk-SK" sz="1800" dirty="0" smtClean="0"/>
              <a:t> </a:t>
            </a:r>
            <a:r>
              <a:rPr lang="sk-SK" sz="1800" dirty="0" err="1" smtClean="0"/>
              <a:t>Evropě</a:t>
            </a:r>
            <a:endParaRPr lang="en-GB" sz="18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800" b="1" dirty="0" smtClean="0"/>
              <a:t>Národní </a:t>
            </a:r>
            <a:r>
              <a:rPr lang="sk-SK" sz="1800" b="1" dirty="0" err="1" smtClean="0"/>
              <a:t>akce</a:t>
            </a:r>
            <a:r>
              <a:rPr lang="sk-SK" sz="1800" b="1" dirty="0" smtClean="0"/>
              <a:t>: 1 na členský </a:t>
            </a:r>
            <a:r>
              <a:rPr lang="sk-SK" sz="1800" b="1" dirty="0" err="1" smtClean="0"/>
              <a:t>stát</a:t>
            </a:r>
            <a:r>
              <a:rPr lang="sk-SK" sz="1800" b="1" dirty="0" smtClean="0"/>
              <a:t> do konce roku, </a:t>
            </a:r>
            <a:r>
              <a:rPr lang="sk-SK" sz="1800" b="1" dirty="0" err="1" smtClean="0"/>
              <a:t>cíl</a:t>
            </a:r>
            <a:r>
              <a:rPr lang="sk-SK" sz="1800" b="1" dirty="0" smtClean="0"/>
              <a:t>: </a:t>
            </a:r>
            <a:r>
              <a:rPr lang="en-GB" sz="1800" u="sng" dirty="0" smtClean="0"/>
              <a:t>dis</a:t>
            </a:r>
            <a:r>
              <a:rPr lang="cs-CZ" sz="1800" u="sng" dirty="0" smtClean="0"/>
              <a:t>kuse o výsledcích projektů </a:t>
            </a:r>
            <a:r>
              <a:rPr lang="cs-CZ" sz="1800" dirty="0" smtClean="0"/>
              <a:t>s příjemci a se </a:t>
            </a:r>
            <a:r>
              <a:rPr lang="cs-CZ" sz="1800" dirty="0" err="1" smtClean="0"/>
              <a:t>stakeholdry</a:t>
            </a:r>
            <a:r>
              <a:rPr lang="cs-CZ" sz="1800" dirty="0" smtClean="0"/>
              <a:t>; z pohledu priorit spolupráce v budoucnu </a:t>
            </a:r>
            <a:endParaRPr lang="sk-SK" sz="1800" b="1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Výroční</a:t>
            </a:r>
            <a:r>
              <a:rPr lang="en-GB" sz="1800" dirty="0" smtClean="0"/>
              <a:t> </a:t>
            </a:r>
            <a:r>
              <a:rPr lang="cs-CZ" sz="1800" dirty="0" err="1" smtClean="0"/>
              <a:t>fó</a:t>
            </a:r>
            <a:r>
              <a:rPr lang="en-GB" sz="1800" dirty="0" err="1" smtClean="0"/>
              <a:t>ra</a:t>
            </a:r>
            <a:r>
              <a:rPr lang="en-GB" sz="1800" dirty="0" smtClean="0"/>
              <a:t> </a:t>
            </a:r>
            <a:r>
              <a:rPr lang="cs-CZ" sz="1800" dirty="0" smtClean="0"/>
              <a:t>k </a:t>
            </a:r>
            <a:r>
              <a:rPr lang="cs-CZ" sz="1800" dirty="0" err="1" smtClean="0"/>
              <a:t>makroregionálním</a:t>
            </a:r>
            <a:r>
              <a:rPr lang="cs-CZ" sz="1800" dirty="0" smtClean="0"/>
              <a:t> strategiím (MRS) EU</a:t>
            </a:r>
            <a:r>
              <a:rPr lang="en-GB" sz="1800" dirty="0" smtClean="0"/>
              <a:t> </a:t>
            </a:r>
          </a:p>
          <a:p>
            <a:pPr marL="66972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/>
              <a:t>Baltic Sea Strategy, 12</a:t>
            </a:r>
            <a:r>
              <a:rPr lang="cs-CZ" sz="1800" dirty="0" smtClean="0"/>
              <a:t>.</a:t>
            </a:r>
            <a:r>
              <a:rPr lang="en-GB" sz="1800" dirty="0" smtClean="0"/>
              <a:t>-13</a:t>
            </a:r>
            <a:r>
              <a:rPr lang="cs-CZ" sz="1800" dirty="0" smtClean="0"/>
              <a:t>. června</a:t>
            </a:r>
            <a:r>
              <a:rPr lang="cs-CZ" sz="1800" dirty="0"/>
              <a:t>,</a:t>
            </a:r>
            <a:r>
              <a:rPr lang="en-GB" sz="1800" dirty="0" smtClean="0"/>
              <a:t> </a:t>
            </a:r>
            <a:r>
              <a:rPr lang="en-GB" sz="1800" dirty="0" err="1" smtClean="0"/>
              <a:t>Lübeck</a:t>
            </a:r>
            <a:endParaRPr lang="en-GB" sz="1800" dirty="0" smtClean="0"/>
          </a:p>
          <a:p>
            <a:pPr marL="66972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800" dirty="0" smtClean="0"/>
              <a:t>Danube </a:t>
            </a:r>
            <a:r>
              <a:rPr lang="de-DE" sz="1800" dirty="0" err="1" smtClean="0"/>
              <a:t>Strategy</a:t>
            </a:r>
            <a:r>
              <a:rPr lang="cs-CZ" sz="1800" dirty="0" smtClean="0"/>
              <a:t> (8th </a:t>
            </a:r>
            <a:r>
              <a:rPr lang="cs-CZ" sz="1800" dirty="0" err="1" smtClean="0"/>
              <a:t>Annual</a:t>
            </a:r>
            <a:r>
              <a:rPr lang="cs-CZ" sz="1800" dirty="0" smtClean="0"/>
              <a:t> </a:t>
            </a:r>
            <a:r>
              <a:rPr lang="cs-CZ" sz="1800" dirty="0" err="1" smtClean="0"/>
              <a:t>Forum</a:t>
            </a:r>
            <a:r>
              <a:rPr lang="cs-CZ" sz="1800" dirty="0" smtClean="0"/>
              <a:t> of </a:t>
            </a:r>
            <a:r>
              <a:rPr lang="cs-CZ" sz="1800" dirty="0" err="1" smtClean="0"/>
              <a:t>the</a:t>
            </a:r>
            <a:r>
              <a:rPr lang="cs-CZ" sz="1800" dirty="0" smtClean="0"/>
              <a:t> EUSDR)</a:t>
            </a:r>
            <a:r>
              <a:rPr lang="de-DE" sz="1800" dirty="0" smtClean="0"/>
              <a:t>, 27</a:t>
            </a:r>
            <a:r>
              <a:rPr lang="cs-CZ" sz="1800" dirty="0" smtClean="0"/>
              <a:t>.</a:t>
            </a:r>
            <a:r>
              <a:rPr lang="de-DE" sz="1800" dirty="0" smtClean="0"/>
              <a:t>-28</a:t>
            </a:r>
            <a:r>
              <a:rPr lang="cs-CZ" sz="1800" dirty="0" smtClean="0"/>
              <a:t>. června, </a:t>
            </a:r>
            <a:r>
              <a:rPr lang="de-DE" sz="1800" dirty="0" err="1" smtClean="0"/>
              <a:t>Bu</a:t>
            </a:r>
            <a:r>
              <a:rPr lang="cs-CZ" sz="1800" dirty="0" err="1" smtClean="0"/>
              <a:t>kurešť</a:t>
            </a:r>
            <a:endParaRPr lang="cs-CZ" sz="18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1800" dirty="0"/>
              <a:t>Na úrovni EU</a:t>
            </a:r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800" dirty="0"/>
              <a:t>EUSEW – EU </a:t>
            </a:r>
            <a:r>
              <a:rPr lang="sk-SK" sz="1800" dirty="0" err="1"/>
              <a:t>Sustainable</a:t>
            </a:r>
            <a:r>
              <a:rPr lang="sk-SK" sz="1800" dirty="0"/>
              <a:t> Energy </a:t>
            </a:r>
            <a:r>
              <a:rPr lang="sk-SK" sz="1800" dirty="0" err="1"/>
              <a:t>Week</a:t>
            </a:r>
            <a:r>
              <a:rPr lang="sk-SK" sz="1800" dirty="0"/>
              <a:t> (</a:t>
            </a:r>
            <a:r>
              <a:rPr lang="sk-SK" sz="1800" dirty="0" err="1"/>
              <a:t>Evropský</a:t>
            </a:r>
            <a:r>
              <a:rPr lang="sk-SK" sz="1800" dirty="0"/>
              <a:t> </a:t>
            </a:r>
            <a:r>
              <a:rPr lang="sk-SK" sz="1800" dirty="0" err="1"/>
              <a:t>týden</a:t>
            </a:r>
            <a:r>
              <a:rPr lang="sk-SK" sz="1800" dirty="0"/>
              <a:t> </a:t>
            </a:r>
            <a:r>
              <a:rPr lang="sk-SK" sz="1800" dirty="0" err="1"/>
              <a:t>udržitelných</a:t>
            </a:r>
            <a:r>
              <a:rPr lang="sk-SK" sz="1800" dirty="0"/>
              <a:t> </a:t>
            </a:r>
            <a:r>
              <a:rPr lang="sk-SK" sz="1800" dirty="0" err="1"/>
              <a:t>energí</a:t>
            </a:r>
            <a:r>
              <a:rPr lang="sk-SK" sz="1800" dirty="0"/>
              <a:t>), </a:t>
            </a:r>
            <a:r>
              <a:rPr lang="sk-SK" sz="1800" dirty="0" smtClean="0"/>
              <a:t>13.–</a:t>
            </a:r>
            <a:r>
              <a:rPr lang="sk-SK" sz="1800" dirty="0"/>
              <a:t>17. </a:t>
            </a:r>
            <a:r>
              <a:rPr lang="sk-SK" sz="1800" dirty="0" err="1"/>
              <a:t>květen</a:t>
            </a:r>
            <a:endParaRPr lang="sk-SK" sz="18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800" dirty="0"/>
              <a:t>EU </a:t>
            </a:r>
            <a:r>
              <a:rPr lang="sk-SK" sz="1800" dirty="0" err="1"/>
              <a:t>GreenWeek</a:t>
            </a:r>
            <a:r>
              <a:rPr lang="sk-SK" sz="1800" dirty="0"/>
              <a:t>, </a:t>
            </a:r>
            <a:r>
              <a:rPr lang="sk-SK" sz="1800" dirty="0" smtClean="0"/>
              <a:t>17.-</a:t>
            </a:r>
            <a:r>
              <a:rPr lang="sk-SK" sz="1800" dirty="0"/>
              <a:t>21. </a:t>
            </a:r>
            <a:r>
              <a:rPr lang="sk-SK" sz="1800" dirty="0" err="1"/>
              <a:t>červen</a:t>
            </a:r>
            <a:endParaRPr lang="sk-SK" sz="18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800" dirty="0"/>
              <a:t>EU </a:t>
            </a:r>
            <a:r>
              <a:rPr lang="sk-SK" sz="1800" dirty="0" err="1"/>
              <a:t>Regions</a:t>
            </a:r>
            <a:r>
              <a:rPr lang="sk-SK" sz="1800" dirty="0"/>
              <a:t> </a:t>
            </a:r>
            <a:r>
              <a:rPr lang="sk-SK" sz="1800" dirty="0" err="1"/>
              <a:t>Week</a:t>
            </a:r>
            <a:r>
              <a:rPr lang="sk-SK" sz="1800" dirty="0"/>
              <a:t> 2019, </a:t>
            </a:r>
            <a:r>
              <a:rPr lang="sk-SK" sz="1800" dirty="0" smtClean="0"/>
              <a:t>7.-</a:t>
            </a:r>
            <a:r>
              <a:rPr lang="sk-SK" sz="1800" dirty="0"/>
              <a:t>11. </a:t>
            </a:r>
            <a:r>
              <a:rPr lang="sk-SK" sz="1800" dirty="0" err="1"/>
              <a:t>říjen</a:t>
            </a:r>
            <a:r>
              <a:rPr lang="sk-SK" sz="1800" dirty="0"/>
              <a:t>, </a:t>
            </a:r>
            <a:r>
              <a:rPr lang="sk-SK" sz="1800" dirty="0" smtClean="0"/>
              <a:t>Brusel</a:t>
            </a:r>
            <a:endParaRPr lang="sk-SK" sz="18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800" dirty="0" err="1"/>
              <a:t>European</a:t>
            </a:r>
            <a:r>
              <a:rPr lang="sk-SK" sz="1800" dirty="0"/>
              <a:t> </a:t>
            </a:r>
            <a:r>
              <a:rPr lang="sk-SK" sz="1800" dirty="0" err="1"/>
              <a:t>Cooperation</a:t>
            </a:r>
            <a:r>
              <a:rPr lang="sk-SK" sz="1800" dirty="0"/>
              <a:t> </a:t>
            </a:r>
            <a:r>
              <a:rPr lang="sk-SK" sz="1800" dirty="0" err="1"/>
              <a:t>Day</a:t>
            </a:r>
            <a:r>
              <a:rPr lang="sk-SK" sz="1800" dirty="0"/>
              <a:t>, 21. </a:t>
            </a:r>
            <a:r>
              <a:rPr lang="sk-SK" sz="1800" dirty="0" err="1" smtClean="0"/>
              <a:t>září</a:t>
            </a:r>
            <a:endParaRPr lang="sk-SK" sz="1800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plán 2019 – akce k TNC, MRS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04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Alokace 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cs-CZ" sz="1400" dirty="0">
                <a:solidFill>
                  <a:srgbClr val="FFFFFF"/>
                </a:solidFill>
              </a:rPr>
              <a:t>Výzva</a:t>
            </a:r>
          </a:p>
        </p:txBody>
      </p:sp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272853"/>
              </p:ext>
            </p:extLst>
          </p:nvPr>
        </p:nvGraphicFramePr>
        <p:xfrm>
          <a:off x="190915" y="834123"/>
          <a:ext cx="8762168" cy="283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9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rebuchet MS" panose="020B0603020202020204" pitchFamily="34" charset="0"/>
                        </a:rPr>
                        <a:t>Priority nadnárodní spolupráce v oblasti</a:t>
                      </a:r>
                      <a:endParaRPr lang="cs-CZ" sz="18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963">
                <a:tc>
                  <a:txBody>
                    <a:bodyPr/>
                    <a:lstStyle/>
                    <a:p>
                      <a:pPr algn="l"/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cs-CZ" sz="18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: Inovace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2: Nízkouhlíková ekonomika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3: Přírodní a kulturní zdroje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4: Doprava</a:t>
                      </a:r>
                    </a:p>
                    <a:p>
                      <a:pPr algn="l"/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Alokace na</a:t>
                      </a:r>
                      <a:r>
                        <a:rPr lang="cs-CZ" sz="1600" b="0" kern="12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projekty</a:t>
                      </a:r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≈ </a:t>
                      </a:r>
                      <a:r>
                        <a:rPr lang="cs-CZ" sz="1600" b="0" u="sng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231 mil. EUR ERDF</a:t>
                      </a:r>
                    </a:p>
                    <a:p>
                      <a:pPr algn="l"/>
                      <a:r>
                        <a:rPr lang="cs-CZ" sz="1600" b="0" u="sng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(podle priorit – CP nyní v revizi)</a:t>
                      </a:r>
                      <a:endParaRPr lang="cs-CZ" sz="1600" b="0" u="sng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666498"/>
              </p:ext>
            </p:extLst>
          </p:nvPr>
        </p:nvGraphicFramePr>
        <p:xfrm>
          <a:off x="4087258" y="1017369"/>
          <a:ext cx="4560983" cy="265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30380"/>
              </p:ext>
            </p:extLst>
          </p:nvPr>
        </p:nvGraphicFramePr>
        <p:xfrm>
          <a:off x="185529" y="3644613"/>
          <a:ext cx="8738134" cy="2296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6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9495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Výzva*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projektů celkem/ z toho projektů s účastí ČR 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Partnerů z ČR**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lt1"/>
                          </a:solidFill>
                        </a:rPr>
                        <a:t>rozděleno</a:t>
                      </a: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všem partnerům</a:t>
                      </a:r>
                      <a:r>
                        <a:rPr lang="cs-CZ" sz="14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Z toho pro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</a:rPr>
                        <a:t> ČR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1.) 2015/2016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35</a:t>
                      </a:r>
                      <a:r>
                        <a:rPr lang="cs-CZ" sz="1600" dirty="0" smtClean="0"/>
                        <a:t>/23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n-lt"/>
                          <a:cs typeface="+mn-cs"/>
                        </a:rPr>
                        <a:t>62,9 (po </a:t>
                      </a:r>
                      <a:r>
                        <a:rPr lang="cs-CZ" sz="1600" dirty="0" err="1" smtClean="0">
                          <a:latin typeface="+mn-lt"/>
                          <a:cs typeface="+mn-cs"/>
                        </a:rPr>
                        <a:t>zohl.nedočerpání</a:t>
                      </a:r>
                      <a:r>
                        <a:rPr lang="cs-CZ" sz="1600" dirty="0" smtClean="0">
                          <a:latin typeface="+mn-lt"/>
                          <a:cs typeface="+mn-cs"/>
                        </a:rPr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2.) </a:t>
                      </a:r>
                      <a:r>
                        <a:rPr lang="cs-CZ" sz="1600" baseline="0" dirty="0" smtClean="0"/>
                        <a:t>2016/2017</a:t>
                      </a:r>
                      <a:endParaRPr lang="cs-CZ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50</a:t>
                      </a:r>
                      <a:r>
                        <a:rPr lang="cs-CZ" sz="1600" dirty="0" smtClean="0"/>
                        <a:t>/33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49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n-lt"/>
                          <a:cs typeface="+mn-cs"/>
                        </a:rPr>
                        <a:t>89,7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8,0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1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3.) 2018/2019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44</a:t>
                      </a:r>
                      <a:r>
                        <a:rPr lang="cs-CZ" sz="1600" dirty="0" smtClean="0"/>
                        <a:t>/21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0" dirty="0" smtClean="0">
                          <a:solidFill>
                            <a:schemeClr val="tx1"/>
                          </a:solidFill>
                        </a:rPr>
                        <a:t>77,0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423897"/>
                  </a:ext>
                </a:extLst>
              </a:tr>
              <a:tr h="39331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129</a:t>
                      </a:r>
                      <a:r>
                        <a:rPr lang="cs-CZ" sz="1600" dirty="0" smtClean="0"/>
                        <a:t>/77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17,2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1740661" y="5935145"/>
            <a:ext cx="8259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cs-CZ" sz="1600" dirty="0" smtClean="0">
                <a:latin typeface="Trebuchet MS" panose="020B0603020202020204" pitchFamily="34" charset="0"/>
              </a:rPr>
              <a:t>*</a:t>
            </a:r>
            <a:r>
              <a:rPr lang="cs-CZ" sz="1600" i="1" dirty="0" smtClean="0">
                <a:latin typeface="Trebuchet MS" panose="020B0603020202020204" pitchFamily="34" charset="0"/>
              </a:rPr>
              <a:t>úspěšnost podaných žádostí cca 25%, u P4 2x vyšší       **z toho 4 LP z ČR</a:t>
            </a:r>
          </a:p>
        </p:txBody>
      </p:sp>
    </p:spTree>
    <p:extLst>
      <p:ext uri="{BB962C8B-B14F-4D97-AF65-F5344CB8AC3E}">
        <p14:creationId xmlns:p14="http://schemas.microsoft.com/office/powerpoint/2010/main" val="30733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čerpání</a:t>
            </a:r>
            <a:endParaRPr lang="en-GB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48683" y="870683"/>
            <a:ext cx="8790922" cy="5542397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78"/>
          <p:cNvSpPr txBox="1"/>
          <p:nvPr/>
        </p:nvSpPr>
        <p:spPr>
          <a:xfrm>
            <a:off x="-4761" y="1940671"/>
            <a:ext cx="4669793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en-GB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Repor</a:t>
            </a:r>
            <a:r>
              <a:rPr lang="cs-CZ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tování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 a platby</a:t>
            </a:r>
            <a:endParaRPr lang="en-GB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1" name="TextBox 79"/>
          <p:cNvSpPr txBox="1"/>
          <p:nvPr/>
        </p:nvSpPr>
        <p:spPr>
          <a:xfrm>
            <a:off x="231136" y="2248662"/>
            <a:ext cx="2832656" cy="300603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          </a:t>
            </a:r>
            <a:r>
              <a:rPr lang="cs-CZ" sz="1600" dirty="0" smtClean="0">
                <a:solidFill>
                  <a:srgbClr val="7494A4"/>
                </a:solidFill>
                <a:latin typeface="Trebuchet MS" pitchFamily="34" charset="0"/>
                <a:cs typeface="Raleway Light"/>
              </a:rPr>
              <a:t>1.výzva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Projekty začínaly s realizací: 05/2016 až 09/2016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PR1, PR2, PR3: monitoring ukončen, výdaje proplaceny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PR4</a:t>
            </a:r>
            <a:r>
              <a:rPr lang="cs-CZ" sz="1600" dirty="0">
                <a:latin typeface="Trebuchet MS" pitchFamily="34" charset="0"/>
                <a:cs typeface="Raleway Light"/>
              </a:rPr>
              <a:t>: většina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reportů proplacena</a:t>
            </a:r>
          </a:p>
        </p:txBody>
      </p:sp>
      <p:sp>
        <p:nvSpPr>
          <p:cNvPr id="12" name="TextBox 90"/>
          <p:cNvSpPr txBox="1"/>
          <p:nvPr/>
        </p:nvSpPr>
        <p:spPr>
          <a:xfrm>
            <a:off x="6592186" y="1980353"/>
            <a:ext cx="2489371" cy="118554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Střednědobé </a:t>
            </a:r>
          </a:p>
          <a:p>
            <a:pPr algn="ctr"/>
            <a:r>
              <a:rPr lang="cs-CZ" sz="18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h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odnocení</a:t>
            </a:r>
          </a:p>
          <a:p>
            <a:pPr algn="ctr"/>
            <a:r>
              <a:rPr lang="cs-CZ" sz="18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t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zv. „</a:t>
            </a:r>
            <a:r>
              <a:rPr lang="cs-CZ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mid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-term </a:t>
            </a:r>
            <a:r>
              <a:rPr lang="cs-CZ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review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“</a:t>
            </a:r>
            <a:endParaRPr lang="en-GB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3" name="TextBox 91"/>
          <p:cNvSpPr txBox="1"/>
          <p:nvPr/>
        </p:nvSpPr>
        <p:spPr>
          <a:xfrm>
            <a:off x="6770230" y="3165893"/>
            <a:ext cx="2251828" cy="262080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U projektů 1.výzvy ukončeno v r. 2018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Trebuchet MS" pitchFamily="34" charset="0"/>
              </a:rPr>
              <a:t>Průměrný stav </a:t>
            </a:r>
            <a:r>
              <a:rPr lang="cs-CZ" sz="1600" dirty="0" err="1">
                <a:latin typeface="Trebuchet MS" pitchFamily="34" charset="0"/>
              </a:rPr>
              <a:t>podčerpání</a:t>
            </a:r>
            <a:r>
              <a:rPr lang="cs-CZ" sz="1600" dirty="0">
                <a:latin typeface="Trebuchet MS" pitchFamily="34" charset="0"/>
              </a:rPr>
              <a:t> k </a:t>
            </a:r>
            <a:r>
              <a:rPr lang="cs-CZ" sz="1600" i="1" dirty="0" err="1">
                <a:latin typeface="Trebuchet MS" pitchFamily="34" charset="0"/>
              </a:rPr>
              <a:t>midterm</a:t>
            </a:r>
            <a:r>
              <a:rPr lang="cs-CZ" sz="1600" i="1" dirty="0">
                <a:latin typeface="Trebuchet MS" pitchFamily="34" charset="0"/>
              </a:rPr>
              <a:t> tj. po PR3 </a:t>
            </a:r>
            <a:r>
              <a:rPr lang="cs-CZ" sz="1600" i="1" dirty="0">
                <a:cs typeface="Arial" panose="020B0604020202020204" pitchFamily="34" charset="0"/>
              </a:rPr>
              <a:t>≈</a:t>
            </a:r>
            <a:r>
              <a:rPr lang="cs-CZ" sz="1600" i="1" dirty="0"/>
              <a:t>19%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U projektů 2.výzvy 02-06/2019</a:t>
            </a:r>
            <a:endParaRPr lang="en-GB" sz="1600" dirty="0" smtClean="0">
              <a:latin typeface="Trebuchet MS" pitchFamily="34" charset="0"/>
              <a:cs typeface="Raleway Light"/>
            </a:endParaRPr>
          </a:p>
        </p:txBody>
      </p:sp>
      <p:sp>
        <p:nvSpPr>
          <p:cNvPr id="15" name="TextBox 84"/>
          <p:cNvSpPr txBox="1"/>
          <p:nvPr/>
        </p:nvSpPr>
        <p:spPr>
          <a:xfrm>
            <a:off x="4888693" y="2013783"/>
            <a:ext cx="1750955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Úpravy</a:t>
            </a:r>
            <a:endParaRPr lang="en-GB" sz="18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6" name="TextBox 85"/>
          <p:cNvSpPr txBox="1"/>
          <p:nvPr/>
        </p:nvSpPr>
        <p:spPr>
          <a:xfrm>
            <a:off x="5002175" y="2481873"/>
            <a:ext cx="1895901" cy="232533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10 změn  partnerství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4 úpravy v rozpočtech či aktivitách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Trebuchet MS" pitchFamily="34" charset="0"/>
                <a:cs typeface="Raleway Light"/>
              </a:rPr>
              <a:t>1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změna akronymu</a:t>
            </a:r>
            <a:endParaRPr lang="en-US" sz="1600" dirty="0">
              <a:latin typeface="Trebuchet MS" pitchFamily="34" charset="0"/>
              <a:cs typeface="Raleway Light"/>
            </a:endParaRPr>
          </a:p>
        </p:txBody>
      </p:sp>
      <p:sp>
        <p:nvSpPr>
          <p:cNvPr id="38" name="TextBox 85"/>
          <p:cNvSpPr txBox="1"/>
          <p:nvPr/>
        </p:nvSpPr>
        <p:spPr>
          <a:xfrm>
            <a:off x="2785309" y="2271501"/>
            <a:ext cx="2103384" cy="394526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dirty="0" smtClean="0">
                <a:solidFill>
                  <a:srgbClr val="7494A4"/>
                </a:solidFill>
                <a:latin typeface="Trebuchet MS" pitchFamily="34" charset="0"/>
                <a:cs typeface="Raleway Light"/>
              </a:rPr>
              <a:t>2.výzva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Projekty začínaly s realizací: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05-09/2017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PR1: </a:t>
            </a:r>
            <a:r>
              <a:rPr lang="cs-CZ" sz="1600" dirty="0">
                <a:latin typeface="Trebuchet MS" pitchFamily="34" charset="0"/>
                <a:cs typeface="Raleway Light"/>
              </a:rPr>
              <a:t>monitoring ukončen, výdaje proplaceny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PR2: </a:t>
            </a:r>
            <a:r>
              <a:rPr lang="cs-CZ" sz="1600" dirty="0">
                <a:latin typeface="Trebuchet MS" pitchFamily="34" charset="0"/>
                <a:cs typeface="Raleway Light"/>
              </a:rPr>
              <a:t>většina reportů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proplacena</a:t>
            </a:r>
          </a:p>
          <a:p>
            <a:pPr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b="1" dirty="0">
                <a:latin typeface="Trebuchet MS" pitchFamily="34" charset="0"/>
                <a:cs typeface="Raleway Light"/>
              </a:rPr>
              <a:t>→ </a:t>
            </a:r>
            <a:r>
              <a:rPr lang="cs-CZ" sz="1600" b="1" dirty="0" smtClean="0">
                <a:latin typeface="Trebuchet MS" pitchFamily="34" charset="0"/>
                <a:cs typeface="Raleway Light"/>
              </a:rPr>
              <a:t>CA zatím uhradil </a:t>
            </a:r>
            <a:r>
              <a:rPr lang="cs-CZ" sz="1400" b="1" dirty="0" smtClean="0">
                <a:latin typeface="Trebuchet MS" pitchFamily="34" charset="0"/>
                <a:cs typeface="Raleway Light"/>
              </a:rPr>
              <a:t>51,8 mil. EUR ERDF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185375" y="1035992"/>
            <a:ext cx="989897" cy="944361"/>
            <a:chOff x="7458651" y="1144279"/>
            <a:chExt cx="989897" cy="944361"/>
          </a:xfrm>
        </p:grpSpPr>
        <p:sp>
          <p:nvSpPr>
            <p:cNvPr id="9" name="Oval 54"/>
            <p:cNvSpPr/>
            <p:nvPr/>
          </p:nvSpPr>
          <p:spPr>
            <a:xfrm>
              <a:off x="7458651" y="1144279"/>
              <a:ext cx="989897" cy="94436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1200" dirty="0">
                <a:latin typeface="Trebuchet MS" pitchFamily="34" charset="0"/>
              </a:endParaRP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7705958" y="1357416"/>
              <a:ext cx="495281" cy="493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8251" y="1051696"/>
            <a:ext cx="979080" cy="936515"/>
            <a:chOff x="587534" y="1089771"/>
            <a:chExt cx="979080" cy="944361"/>
          </a:xfrm>
        </p:grpSpPr>
        <p:sp>
          <p:nvSpPr>
            <p:cNvPr id="8" name="Oval 44"/>
            <p:cNvSpPr/>
            <p:nvPr/>
          </p:nvSpPr>
          <p:spPr>
            <a:xfrm>
              <a:off x="587534" y="1089771"/>
              <a:ext cx="979080" cy="944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Raleway Light"/>
              </a:endParaRPr>
            </a:p>
          </p:txBody>
        </p:sp>
        <p:sp>
          <p:nvSpPr>
            <p:cNvPr id="34" name="Freeform 112"/>
            <p:cNvSpPr>
              <a:spLocks noChangeArrowheads="1"/>
            </p:cNvSpPr>
            <p:nvPr/>
          </p:nvSpPr>
          <p:spPr bwMode="auto">
            <a:xfrm>
              <a:off x="732265" y="1237119"/>
              <a:ext cx="305479" cy="358983"/>
            </a:xfrm>
            <a:custGeom>
              <a:avLst/>
              <a:gdLst>
                <a:gd name="T0" fmla="*/ 345 w 390"/>
                <a:gd name="T1" fmla="*/ 0 h 444"/>
                <a:gd name="T2" fmla="*/ 0 w 390"/>
                <a:gd name="T3" fmla="*/ 53 h 444"/>
                <a:gd name="T4" fmla="*/ 44 w 390"/>
                <a:gd name="T5" fmla="*/ 443 h 444"/>
                <a:gd name="T6" fmla="*/ 389 w 390"/>
                <a:gd name="T7" fmla="*/ 399 h 444"/>
                <a:gd name="T8" fmla="*/ 345 w 390"/>
                <a:gd name="T9" fmla="*/ 0 h 444"/>
                <a:gd name="T10" fmla="*/ 345 w 390"/>
                <a:gd name="T11" fmla="*/ 399 h 444"/>
                <a:gd name="T12" fmla="*/ 44 w 390"/>
                <a:gd name="T13" fmla="*/ 53 h 444"/>
                <a:gd name="T14" fmla="*/ 345 w 390"/>
                <a:gd name="T15" fmla="*/ 399 h 444"/>
                <a:gd name="T16" fmla="*/ 221 w 390"/>
                <a:gd name="T17" fmla="*/ 275 h 444"/>
                <a:gd name="T18" fmla="*/ 97 w 390"/>
                <a:gd name="T19" fmla="*/ 302 h 444"/>
                <a:gd name="T20" fmla="*/ 221 w 390"/>
                <a:gd name="T21" fmla="*/ 275 h 444"/>
                <a:gd name="T22" fmla="*/ 292 w 390"/>
                <a:gd name="T23" fmla="*/ 177 h 444"/>
                <a:gd name="T24" fmla="*/ 195 w 390"/>
                <a:gd name="T25" fmla="*/ 196 h 444"/>
                <a:gd name="T26" fmla="*/ 292 w 390"/>
                <a:gd name="T27" fmla="*/ 177 h 444"/>
                <a:gd name="T28" fmla="*/ 195 w 390"/>
                <a:gd name="T29" fmla="*/ 151 h 444"/>
                <a:gd name="T30" fmla="*/ 292 w 390"/>
                <a:gd name="T31" fmla="*/ 98 h 444"/>
                <a:gd name="T32" fmla="*/ 195 w 390"/>
                <a:gd name="T33" fmla="*/ 151 h 444"/>
                <a:gd name="T34" fmla="*/ 168 w 390"/>
                <a:gd name="T35" fmla="*/ 98 h 444"/>
                <a:gd name="T36" fmla="*/ 97 w 390"/>
                <a:gd name="T37" fmla="*/ 196 h 444"/>
                <a:gd name="T38" fmla="*/ 168 w 390"/>
                <a:gd name="T39" fmla="*/ 98 h 444"/>
                <a:gd name="T40" fmla="*/ 141 w 390"/>
                <a:gd name="T41" fmla="*/ 222 h 444"/>
                <a:gd name="T42" fmla="*/ 97 w 390"/>
                <a:gd name="T43" fmla="*/ 249 h 444"/>
                <a:gd name="T44" fmla="*/ 141 w 390"/>
                <a:gd name="T45" fmla="*/ 222 h 444"/>
                <a:gd name="T46" fmla="*/ 168 w 390"/>
                <a:gd name="T47" fmla="*/ 249 h 444"/>
                <a:gd name="T48" fmla="*/ 292 w 390"/>
                <a:gd name="T49" fmla="*/ 222 h 444"/>
                <a:gd name="T50" fmla="*/ 168 w 390"/>
                <a:gd name="T51" fmla="*/ 249 h 444"/>
                <a:gd name="T52" fmla="*/ 292 w 390"/>
                <a:gd name="T53" fmla="*/ 319 h 444"/>
                <a:gd name="T54" fmla="*/ 97 w 390"/>
                <a:gd name="T55" fmla="*/ 346 h 444"/>
                <a:gd name="T56" fmla="*/ 292 w 390"/>
                <a:gd name="T57" fmla="*/ 319 h 444"/>
                <a:gd name="T58" fmla="*/ 248 w 390"/>
                <a:gd name="T59" fmla="*/ 302 h 444"/>
                <a:gd name="T60" fmla="*/ 292 w 390"/>
                <a:gd name="T61" fmla="*/ 275 h 444"/>
                <a:gd name="T62" fmla="*/ 248 w 390"/>
                <a:gd name="T63" fmla="*/ 3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44364" y="1033392"/>
            <a:ext cx="2920242" cy="944361"/>
            <a:chOff x="3266715" y="1157623"/>
            <a:chExt cx="2920242" cy="944361"/>
          </a:xfrm>
        </p:grpSpPr>
        <p:grpSp>
          <p:nvGrpSpPr>
            <p:cNvPr id="18" name="Group 17"/>
            <p:cNvGrpSpPr/>
            <p:nvPr/>
          </p:nvGrpSpPr>
          <p:grpSpPr>
            <a:xfrm>
              <a:off x="5272045" y="1157623"/>
              <a:ext cx="914912" cy="944361"/>
              <a:chOff x="5272045" y="1157623"/>
              <a:chExt cx="914912" cy="944361"/>
            </a:xfrm>
          </p:grpSpPr>
          <p:sp>
            <p:nvSpPr>
              <p:cNvPr id="14" name="Oval 48"/>
              <p:cNvSpPr/>
              <p:nvPr/>
            </p:nvSpPr>
            <p:spPr>
              <a:xfrm>
                <a:off x="5272045" y="1157623"/>
                <a:ext cx="914912" cy="94436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794" tIns="38397" rIns="76794" bIns="38397" rtlCol="0" anchor="ctr"/>
              <a:lstStyle/>
              <a:p>
                <a:pPr algn="ctr"/>
                <a:endParaRPr lang="en-GB" sz="1200" dirty="0">
                  <a:latin typeface="Raleway Light"/>
                </a:endParaRPr>
              </a:p>
            </p:txBody>
          </p:sp>
          <p:sp>
            <p:nvSpPr>
              <p:cNvPr id="41" name="Freeform 54"/>
              <p:cNvSpPr>
                <a:spLocks noChangeArrowheads="1"/>
              </p:cNvSpPr>
              <p:nvPr/>
            </p:nvSpPr>
            <p:spPr bwMode="auto">
              <a:xfrm>
                <a:off x="5489441" y="1389662"/>
                <a:ext cx="596027" cy="516029"/>
              </a:xfrm>
              <a:custGeom>
                <a:avLst/>
                <a:gdLst>
                  <a:gd name="T0" fmla="*/ 212 w 497"/>
                  <a:gd name="T1" fmla="*/ 0 h 443"/>
                  <a:gd name="T2" fmla="*/ 212 w 497"/>
                  <a:gd name="T3" fmla="*/ 0 h 443"/>
                  <a:gd name="T4" fmla="*/ 186 w 497"/>
                  <a:gd name="T5" fmla="*/ 0 h 443"/>
                  <a:gd name="T6" fmla="*/ 177 w 497"/>
                  <a:gd name="T7" fmla="*/ 8 h 443"/>
                  <a:gd name="T8" fmla="*/ 177 w 497"/>
                  <a:gd name="T9" fmla="*/ 106 h 443"/>
                  <a:gd name="T10" fmla="*/ 88 w 497"/>
                  <a:gd name="T11" fmla="*/ 106 h 443"/>
                  <a:gd name="T12" fmla="*/ 80 w 497"/>
                  <a:gd name="T13" fmla="*/ 106 h 443"/>
                  <a:gd name="T14" fmla="*/ 62 w 497"/>
                  <a:gd name="T15" fmla="*/ 114 h 443"/>
                  <a:gd name="T16" fmla="*/ 0 w 497"/>
                  <a:gd name="T17" fmla="*/ 151 h 443"/>
                  <a:gd name="T18" fmla="*/ 0 w 497"/>
                  <a:gd name="T19" fmla="*/ 159 h 443"/>
                  <a:gd name="T20" fmla="*/ 0 w 497"/>
                  <a:gd name="T21" fmla="*/ 167 h 443"/>
                  <a:gd name="T22" fmla="*/ 62 w 497"/>
                  <a:gd name="T23" fmla="*/ 212 h 443"/>
                  <a:gd name="T24" fmla="*/ 80 w 497"/>
                  <a:gd name="T25" fmla="*/ 212 h 443"/>
                  <a:gd name="T26" fmla="*/ 88 w 497"/>
                  <a:gd name="T27" fmla="*/ 221 h 443"/>
                  <a:gd name="T28" fmla="*/ 177 w 497"/>
                  <a:gd name="T29" fmla="*/ 221 h 443"/>
                  <a:gd name="T30" fmla="*/ 177 w 497"/>
                  <a:gd name="T31" fmla="*/ 433 h 443"/>
                  <a:gd name="T32" fmla="*/ 186 w 497"/>
                  <a:gd name="T33" fmla="*/ 442 h 443"/>
                  <a:gd name="T34" fmla="*/ 212 w 497"/>
                  <a:gd name="T35" fmla="*/ 442 h 443"/>
                  <a:gd name="T36" fmla="*/ 221 w 497"/>
                  <a:gd name="T37" fmla="*/ 433 h 443"/>
                  <a:gd name="T38" fmla="*/ 221 w 497"/>
                  <a:gd name="T39" fmla="*/ 8 h 443"/>
                  <a:gd name="T40" fmla="*/ 212 w 497"/>
                  <a:gd name="T41" fmla="*/ 0 h 443"/>
                  <a:gd name="T42" fmla="*/ 487 w 497"/>
                  <a:gd name="T43" fmla="*/ 106 h 443"/>
                  <a:gd name="T44" fmla="*/ 487 w 497"/>
                  <a:gd name="T45" fmla="*/ 106 h 443"/>
                  <a:gd name="T46" fmla="*/ 434 w 497"/>
                  <a:gd name="T47" fmla="*/ 61 h 443"/>
                  <a:gd name="T48" fmla="*/ 416 w 497"/>
                  <a:gd name="T49" fmla="*/ 53 h 443"/>
                  <a:gd name="T50" fmla="*/ 407 w 497"/>
                  <a:gd name="T51" fmla="*/ 53 h 443"/>
                  <a:gd name="T52" fmla="*/ 239 w 497"/>
                  <a:gd name="T53" fmla="*/ 53 h 443"/>
                  <a:gd name="T54" fmla="*/ 256 w 497"/>
                  <a:gd name="T55" fmla="*/ 167 h 443"/>
                  <a:gd name="T56" fmla="*/ 407 w 497"/>
                  <a:gd name="T57" fmla="*/ 167 h 443"/>
                  <a:gd name="T58" fmla="*/ 416 w 497"/>
                  <a:gd name="T59" fmla="*/ 167 h 443"/>
                  <a:gd name="T60" fmla="*/ 434 w 497"/>
                  <a:gd name="T61" fmla="*/ 159 h 443"/>
                  <a:gd name="T62" fmla="*/ 487 w 497"/>
                  <a:gd name="T63" fmla="*/ 123 h 443"/>
                  <a:gd name="T64" fmla="*/ 496 w 497"/>
                  <a:gd name="T65" fmla="*/ 114 h 443"/>
                  <a:gd name="T66" fmla="*/ 487 w 497"/>
                  <a:gd name="T67" fmla="*/ 10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43">
                    <a:moveTo>
                      <a:pt x="212" y="0"/>
                    </a:moveTo>
                    <a:lnTo>
                      <a:pt x="212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77" y="8"/>
                    </a:lnTo>
                    <a:cubicBezTo>
                      <a:pt x="177" y="106"/>
                      <a:pt x="177" y="106"/>
                      <a:pt x="177" y="106"/>
                    </a:cubicBezTo>
                    <a:cubicBezTo>
                      <a:pt x="88" y="106"/>
                      <a:pt x="88" y="106"/>
                      <a:pt x="88" y="106"/>
                    </a:cubicBezTo>
                    <a:lnTo>
                      <a:pt x="80" y="106"/>
                    </a:lnTo>
                    <a:cubicBezTo>
                      <a:pt x="71" y="106"/>
                      <a:pt x="71" y="106"/>
                      <a:pt x="62" y="114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71" y="212"/>
                      <a:pt x="71" y="212"/>
                      <a:pt x="80" y="212"/>
                    </a:cubicBezTo>
                    <a:cubicBezTo>
                      <a:pt x="80" y="221"/>
                      <a:pt x="88" y="221"/>
                      <a:pt x="88" y="221"/>
                    </a:cubicBezTo>
                    <a:cubicBezTo>
                      <a:pt x="177" y="221"/>
                      <a:pt x="177" y="221"/>
                      <a:pt x="177" y="221"/>
                    </a:cubicBezTo>
                    <a:cubicBezTo>
                      <a:pt x="177" y="433"/>
                      <a:pt x="177" y="433"/>
                      <a:pt x="177" y="433"/>
                    </a:cubicBezTo>
                    <a:cubicBezTo>
                      <a:pt x="177" y="442"/>
                      <a:pt x="186" y="442"/>
                      <a:pt x="186" y="442"/>
                    </a:cubicBezTo>
                    <a:cubicBezTo>
                      <a:pt x="212" y="442"/>
                      <a:pt x="212" y="442"/>
                      <a:pt x="212" y="442"/>
                    </a:cubicBezTo>
                    <a:cubicBezTo>
                      <a:pt x="212" y="442"/>
                      <a:pt x="221" y="442"/>
                      <a:pt x="221" y="433"/>
                    </a:cubicBezTo>
                    <a:cubicBezTo>
                      <a:pt x="221" y="8"/>
                      <a:pt x="221" y="8"/>
                      <a:pt x="221" y="8"/>
                    </a:cubicBezTo>
                    <a:lnTo>
                      <a:pt x="212" y="0"/>
                    </a:lnTo>
                    <a:close/>
                    <a:moveTo>
                      <a:pt x="487" y="106"/>
                    </a:moveTo>
                    <a:lnTo>
                      <a:pt x="487" y="106"/>
                    </a:lnTo>
                    <a:cubicBezTo>
                      <a:pt x="434" y="61"/>
                      <a:pt x="434" y="61"/>
                      <a:pt x="434" y="61"/>
                    </a:cubicBezTo>
                    <a:cubicBezTo>
                      <a:pt x="425" y="61"/>
                      <a:pt x="425" y="61"/>
                      <a:pt x="416" y="53"/>
                    </a:cubicBezTo>
                    <a:lnTo>
                      <a:pt x="407" y="53"/>
                    </a:lnTo>
                    <a:cubicBezTo>
                      <a:pt x="239" y="53"/>
                      <a:pt x="239" y="53"/>
                      <a:pt x="239" y="53"/>
                    </a:cubicBezTo>
                    <a:cubicBezTo>
                      <a:pt x="256" y="167"/>
                      <a:pt x="256" y="167"/>
                      <a:pt x="256" y="167"/>
                    </a:cubicBezTo>
                    <a:cubicBezTo>
                      <a:pt x="407" y="167"/>
                      <a:pt x="407" y="167"/>
                      <a:pt x="407" y="167"/>
                    </a:cubicBezTo>
                    <a:lnTo>
                      <a:pt x="416" y="167"/>
                    </a:lnTo>
                    <a:cubicBezTo>
                      <a:pt x="425" y="167"/>
                      <a:pt x="425" y="159"/>
                      <a:pt x="434" y="159"/>
                    </a:cubicBezTo>
                    <a:cubicBezTo>
                      <a:pt x="487" y="123"/>
                      <a:pt x="487" y="123"/>
                      <a:pt x="487" y="123"/>
                    </a:cubicBezTo>
                    <a:cubicBezTo>
                      <a:pt x="496" y="114"/>
                      <a:pt x="496" y="114"/>
                      <a:pt x="496" y="114"/>
                    </a:cubicBezTo>
                    <a:cubicBezTo>
                      <a:pt x="496" y="106"/>
                      <a:pt x="496" y="106"/>
                      <a:pt x="487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Freeform 111"/>
            <p:cNvSpPr>
              <a:spLocks noChangeArrowheads="1"/>
            </p:cNvSpPr>
            <p:nvPr/>
          </p:nvSpPr>
          <p:spPr bwMode="auto">
            <a:xfrm>
              <a:off x="3266715" y="1367083"/>
              <a:ext cx="427243" cy="522186"/>
            </a:xfrm>
            <a:custGeom>
              <a:avLst/>
              <a:gdLst>
                <a:gd name="T0" fmla="*/ 346 w 355"/>
                <a:gd name="T1" fmla="*/ 283 h 435"/>
                <a:gd name="T2" fmla="*/ 346 w 355"/>
                <a:gd name="T3" fmla="*/ 283 h 435"/>
                <a:gd name="T4" fmla="*/ 178 w 355"/>
                <a:gd name="T5" fmla="*/ 345 h 435"/>
                <a:gd name="T6" fmla="*/ 9 w 355"/>
                <a:gd name="T7" fmla="*/ 283 h 435"/>
                <a:gd name="T8" fmla="*/ 0 w 355"/>
                <a:gd name="T9" fmla="*/ 283 h 435"/>
                <a:gd name="T10" fmla="*/ 0 w 355"/>
                <a:gd name="T11" fmla="*/ 336 h 435"/>
                <a:gd name="T12" fmla="*/ 178 w 355"/>
                <a:gd name="T13" fmla="*/ 434 h 435"/>
                <a:gd name="T14" fmla="*/ 354 w 355"/>
                <a:gd name="T15" fmla="*/ 336 h 435"/>
                <a:gd name="T16" fmla="*/ 354 w 355"/>
                <a:gd name="T17" fmla="*/ 283 h 435"/>
                <a:gd name="T18" fmla="*/ 346 w 355"/>
                <a:gd name="T19" fmla="*/ 283 h 435"/>
                <a:gd name="T20" fmla="*/ 346 w 355"/>
                <a:gd name="T21" fmla="*/ 160 h 435"/>
                <a:gd name="T22" fmla="*/ 346 w 355"/>
                <a:gd name="T23" fmla="*/ 160 h 435"/>
                <a:gd name="T24" fmla="*/ 178 w 355"/>
                <a:gd name="T25" fmla="*/ 213 h 435"/>
                <a:gd name="T26" fmla="*/ 9 w 355"/>
                <a:gd name="T27" fmla="*/ 160 h 435"/>
                <a:gd name="T28" fmla="*/ 0 w 355"/>
                <a:gd name="T29" fmla="*/ 160 h 435"/>
                <a:gd name="T30" fmla="*/ 0 w 355"/>
                <a:gd name="T31" fmla="*/ 222 h 435"/>
                <a:gd name="T32" fmla="*/ 178 w 355"/>
                <a:gd name="T33" fmla="*/ 292 h 435"/>
                <a:gd name="T34" fmla="*/ 354 w 355"/>
                <a:gd name="T35" fmla="*/ 222 h 435"/>
                <a:gd name="T36" fmla="*/ 354 w 355"/>
                <a:gd name="T37" fmla="*/ 160 h 435"/>
                <a:gd name="T38" fmla="*/ 346 w 355"/>
                <a:gd name="T39" fmla="*/ 160 h 435"/>
                <a:gd name="T40" fmla="*/ 178 w 355"/>
                <a:gd name="T41" fmla="*/ 0 h 435"/>
                <a:gd name="T42" fmla="*/ 178 w 355"/>
                <a:gd name="T43" fmla="*/ 0 h 435"/>
                <a:gd name="T44" fmla="*/ 0 w 355"/>
                <a:gd name="T45" fmla="*/ 62 h 435"/>
                <a:gd name="T46" fmla="*/ 0 w 355"/>
                <a:gd name="T47" fmla="*/ 97 h 435"/>
                <a:gd name="T48" fmla="*/ 178 w 355"/>
                <a:gd name="T49" fmla="*/ 160 h 435"/>
                <a:gd name="T50" fmla="*/ 354 w 355"/>
                <a:gd name="T51" fmla="*/ 97 h 435"/>
                <a:gd name="T52" fmla="*/ 354 w 355"/>
                <a:gd name="T53" fmla="*/ 62 h 435"/>
                <a:gd name="T54" fmla="*/ 178 w 355"/>
                <a:gd name="T5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27" name="Freeform 111"/>
          <p:cNvSpPr>
            <a:spLocks noChangeArrowheads="1"/>
          </p:cNvSpPr>
          <p:nvPr/>
        </p:nvSpPr>
        <p:spPr bwMode="auto">
          <a:xfrm>
            <a:off x="2277491" y="1353740"/>
            <a:ext cx="427243" cy="400003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" name="Levá složená závorka 21"/>
          <p:cNvSpPr/>
          <p:nvPr/>
        </p:nvSpPr>
        <p:spPr>
          <a:xfrm rot="16200000">
            <a:off x="2432648" y="3510486"/>
            <a:ext cx="366183" cy="409837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9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rozpočty partnerů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25649" y="947426"/>
            <a:ext cx="8389541" cy="559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Rozpočty </a:t>
            </a:r>
            <a:r>
              <a:rPr lang="cs-CZ" sz="1600" u="sng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partnerů z </a:t>
            </a: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ČR: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		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     </a:t>
            </a: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Partneři podle sektorů:</a:t>
            </a:r>
            <a:endParaRPr lang="cs-CZ" sz="1600" u="sng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defTabSz="914400"/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  	od 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25 tis. EUR do 1 mil.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EUR </a:t>
            </a:r>
            <a:endParaRPr lang="cs-CZ" sz="1600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defTabSz="914400"/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   	medián 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= cca 150 tis.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EUR</a:t>
            </a: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Podíl spolufinancování pro partnery z ČR: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600" b="1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85%</a:t>
            </a:r>
            <a:endParaRPr lang="cs-CZ" sz="1600" b="1" dirty="0" smtClean="0">
              <a:latin typeface="Trebuchet MS" pitchFamily="34" charset="0"/>
              <a:cs typeface="Raleway Light"/>
            </a:endParaRP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endParaRPr lang="cs-CZ" sz="1600" dirty="0" smtClean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b="1" u="sng" dirty="0" smtClean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u="sng" dirty="0" smtClean="0">
                <a:latin typeface="Trebuchet MS" pitchFamily="34" charset="0"/>
                <a:cs typeface="Raleway Light"/>
              </a:rPr>
              <a:t>IMPLEMENTATION MANUAL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kapitola B.5 Project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mid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-term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review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and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decommitment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of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funds</a:t>
            </a:r>
            <a:r>
              <a:rPr lang="cs-CZ" sz="1600" dirty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b="1" i="1" dirty="0" err="1" smtClean="0">
                <a:latin typeface="Trebuchet MS" pitchFamily="34" charset="0"/>
                <a:cs typeface="Raleway Light"/>
              </a:rPr>
              <a:t>mid</a:t>
            </a:r>
            <a:r>
              <a:rPr lang="cs-CZ" sz="1600" b="1" i="1" dirty="0" smtClean="0">
                <a:latin typeface="Trebuchet MS" pitchFamily="34" charset="0"/>
                <a:cs typeface="Raleway Light"/>
              </a:rPr>
              <a:t>-term </a:t>
            </a:r>
            <a:r>
              <a:rPr lang="cs-CZ" sz="1600" b="1" i="1" dirty="0" err="1" smtClean="0">
                <a:latin typeface="Trebuchet MS" pitchFamily="34" charset="0"/>
                <a:cs typeface="Raleway Light"/>
              </a:rPr>
              <a:t>review</a:t>
            </a:r>
            <a:r>
              <a:rPr lang="cs-CZ" sz="1600" b="1" i="1" dirty="0" smtClean="0">
                <a:latin typeface="Trebuchet MS" pitchFamily="34" charset="0"/>
                <a:cs typeface="Raleway Light"/>
              </a:rPr>
              <a:t>“ nastává po ukončení 1.poloviny implementace projektu </a:t>
            </a: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do </a:t>
            </a:r>
            <a:r>
              <a:rPr lang="cs-CZ" sz="1600" dirty="0">
                <a:latin typeface="Trebuchet MS" pitchFamily="34" charset="0"/>
                <a:cs typeface="Raleway Light"/>
              </a:rPr>
              <a:t>konce období pro střednědobé předkládání zpráv (tj. období pro předkládání zprávy, která se vztahuje ke střednědobé realizaci projektu) se toleruje nedostatečná míra čerpání až do výše 20 % oproti cílům čerpání stanoveným v projektové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žádosti</a:t>
            </a:r>
            <a:endParaRPr lang="cs-CZ" sz="1600" dirty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Na jakoukoliv nedostatečnou míru čerpání dotací překračující tento limit se může vztahovat </a:t>
            </a:r>
            <a:r>
              <a:rPr lang="cs-CZ" sz="1600" i="1" dirty="0">
                <a:latin typeface="Trebuchet MS" pitchFamily="34" charset="0"/>
                <a:cs typeface="Raleway Light"/>
              </a:rPr>
              <a:t>zrušení závazku </a:t>
            </a:r>
            <a:r>
              <a:rPr lang="cs-CZ" sz="1600" dirty="0">
                <a:latin typeface="Trebuchet MS" pitchFamily="34" charset="0"/>
                <a:cs typeface="Raleway Light"/>
              </a:rPr>
              <a:t>uplatněné po posouzení jednotlivých případů MC programu, přičemž se uváží také doporučení, která dá MA / JS na konci střednědobého přezkoumání projektu. </a:t>
            </a:r>
          </a:p>
          <a:p>
            <a:pPr defTabSz="914400"/>
            <a:endParaRPr lang="cs-CZ" sz="1800" dirty="0" smtClean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551261"/>
              </p:ext>
            </p:extLst>
          </p:nvPr>
        </p:nvGraphicFramePr>
        <p:xfrm>
          <a:off x="5504776" y="149225"/>
          <a:ext cx="4336515" cy="35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Zakřivená spojnice 12"/>
          <p:cNvCxnSpPr/>
          <p:nvPr/>
        </p:nvCxnSpPr>
        <p:spPr>
          <a:xfrm>
            <a:off x="914207" y="1502763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Zakřivená spojnice 13"/>
          <p:cNvCxnSpPr/>
          <p:nvPr/>
        </p:nvCxnSpPr>
        <p:spPr>
          <a:xfrm>
            <a:off x="968910" y="1725241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lesk 14"/>
          <p:cNvSpPr/>
          <p:nvPr/>
        </p:nvSpPr>
        <p:spPr>
          <a:xfrm>
            <a:off x="109975" y="2189075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2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entral Europe">
    <a:dk1>
      <a:srgbClr val="0C0C0C"/>
    </a:dk1>
    <a:lt1>
      <a:sysClr val="window" lastClr="FFFFFF"/>
    </a:lt1>
    <a:dk2>
      <a:srgbClr val="4D4D4E"/>
    </a:dk2>
    <a:lt2>
      <a:srgbClr val="7E93A5"/>
    </a:lt2>
    <a:accent1>
      <a:srgbClr val="7D8B8A"/>
    </a:accent1>
    <a:accent2>
      <a:srgbClr val="90ABB1"/>
    </a:accent2>
    <a:accent3>
      <a:srgbClr val="C8D3D8"/>
    </a:accent3>
    <a:accent4>
      <a:srgbClr val="7B7B7D"/>
    </a:accent4>
    <a:accent5>
      <a:srgbClr val="A6A7A9"/>
    </a:accent5>
    <a:accent6>
      <a:srgbClr val="4D4933"/>
    </a:accent6>
    <a:hlink>
      <a:srgbClr val="7B7B7D"/>
    </a:hlink>
    <a:folHlink>
      <a:srgbClr val="BFBFBF"/>
    </a:folHlink>
  </a:clrScheme>
  <a:fontScheme name="CE-Interreg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2467</Words>
  <Application>Microsoft Office PowerPoint</Application>
  <PresentationFormat>Předvádění na obrazovce (4:3)</PresentationFormat>
  <Paragraphs>528</Paragraphs>
  <Slides>37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52" baseType="lpstr">
      <vt:lpstr>Arial</vt:lpstr>
      <vt:lpstr>Bahnschrift SemiBold</vt:lpstr>
      <vt:lpstr>Bahnschrift SemiLight</vt:lpstr>
      <vt:lpstr>Calibri</vt:lpstr>
      <vt:lpstr>Gill Sans</vt:lpstr>
      <vt:lpstr>Lato Light</vt:lpstr>
      <vt:lpstr>Raleway</vt:lpstr>
      <vt:lpstr>Raleway Light</vt:lpstr>
      <vt:lpstr>Tahoma</vt:lpstr>
      <vt:lpstr>Times New Roman</vt:lpstr>
      <vt:lpstr>Trebuchet MS</vt:lpstr>
      <vt:lpstr>Wingdings</vt:lpstr>
      <vt:lpstr>Wingdings 2</vt:lpstr>
      <vt:lpstr>Wingdings 3</vt:lpstr>
      <vt:lpstr>CentralEurope_iService</vt:lpstr>
      <vt:lpstr>Prezentace aplikace PowerPoint</vt:lpstr>
      <vt:lpstr>PREZENTACE v kostce</vt:lpstr>
      <vt:lpstr>plán 2019 - projekty 3. výzvy</vt:lpstr>
      <vt:lpstr>Prezentace aplikace PowerPoint</vt:lpstr>
      <vt:lpstr>plán 2019 - program</vt:lpstr>
      <vt:lpstr>plán 2019 – akce k TNC, MRS</vt:lpstr>
      <vt:lpstr>Alokace  </vt:lpstr>
      <vt:lpstr>čerpání</vt:lpstr>
      <vt:lpstr>rozpočty partnerů</vt:lpstr>
      <vt:lpstr>4. výzva</vt:lpstr>
      <vt:lpstr>4. výzva</vt:lpstr>
      <vt:lpstr>4. výzva</vt:lpstr>
      <vt:lpstr>Informace o projektech</vt:lpstr>
      <vt:lpstr>Informace o projektech</vt:lpstr>
      <vt:lpstr> komunikační aktivity </vt:lpstr>
      <vt:lpstr>#cooperationiscentral: Web and social media</vt:lpstr>
      <vt:lpstr>Prezentace aplikace PowerPoint</vt:lpstr>
      <vt:lpstr>Národní kontaktní místo </vt:lpstr>
      <vt:lpstr>kontakty</vt:lpstr>
      <vt:lpstr>Právní rámec pro výkon kontroly</vt:lpstr>
      <vt:lpstr>Legislativa a dokumenty </vt:lpstr>
      <vt:lpstr>Legislativa a dokumenty </vt:lpstr>
      <vt:lpstr>Legislativa a dokumenty </vt:lpstr>
      <vt:lpstr>Legislativa a dokumenty </vt:lpstr>
      <vt:lpstr>Legislativa a dokumenty </vt:lpstr>
      <vt:lpstr>Legislativa a dokumenty</vt:lpstr>
      <vt:lpstr>Legislativa a dokumenty </vt:lpstr>
      <vt:lpstr>Provádění Kontroly </vt:lpstr>
      <vt:lpstr>Provádění kontroly </vt:lpstr>
      <vt:lpstr>Reportování </vt:lpstr>
      <vt:lpstr>Registr smluv</vt:lpstr>
      <vt:lpstr>Registr smluv</vt:lpstr>
      <vt:lpstr>Veřejná podpora</vt:lpstr>
      <vt:lpstr>Kontakty </vt:lpstr>
      <vt:lpstr>Zjednodušení  iI.</vt:lpstr>
      <vt:lpstr>Zjednodušení IV. </vt:lpstr>
      <vt:lpstr>Zjednodušení V.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Horváthová Stella</cp:lastModifiedBy>
  <cp:revision>2507</cp:revision>
  <cp:lastPrinted>2019-03-01T10:52:13Z</cp:lastPrinted>
  <dcterms:created xsi:type="dcterms:W3CDTF">2014-11-12T21:47:38Z</dcterms:created>
  <dcterms:modified xsi:type="dcterms:W3CDTF">2019-03-01T10:55:40Z</dcterms:modified>
</cp:coreProperties>
</file>